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72" r:id="rId1"/>
    <p:sldMasterId id="2147483675" r:id="rId2"/>
    <p:sldMasterId id="2147483862" r:id="rId3"/>
    <p:sldMasterId id="2147483882" r:id="rId4"/>
  </p:sldMasterIdLst>
  <p:notesMasterIdLst>
    <p:notesMasterId r:id="rId60"/>
  </p:notesMasterIdLst>
  <p:handoutMasterIdLst>
    <p:handoutMasterId r:id="rId61"/>
  </p:handoutMasterIdLst>
  <p:sldIdLst>
    <p:sldId id="920" r:id="rId5"/>
    <p:sldId id="868" r:id="rId6"/>
    <p:sldId id="886" r:id="rId7"/>
    <p:sldId id="744" r:id="rId8"/>
    <p:sldId id="870" r:id="rId9"/>
    <p:sldId id="934" r:id="rId10"/>
    <p:sldId id="930" r:id="rId11"/>
    <p:sldId id="741" r:id="rId12"/>
    <p:sldId id="742" r:id="rId13"/>
    <p:sldId id="780" r:id="rId14"/>
    <p:sldId id="888" r:id="rId15"/>
    <p:sldId id="936" r:id="rId16"/>
    <p:sldId id="925" r:id="rId17"/>
    <p:sldId id="889" r:id="rId18"/>
    <p:sldId id="892" r:id="rId19"/>
    <p:sldId id="877" r:id="rId20"/>
    <p:sldId id="894" r:id="rId21"/>
    <p:sldId id="942" r:id="rId22"/>
    <p:sldId id="945" r:id="rId23"/>
    <p:sldId id="944" r:id="rId24"/>
    <p:sldId id="895" r:id="rId25"/>
    <p:sldId id="897" r:id="rId26"/>
    <p:sldId id="932" r:id="rId27"/>
    <p:sldId id="898" r:id="rId28"/>
    <p:sldId id="927" r:id="rId29"/>
    <p:sldId id="902" r:id="rId30"/>
    <p:sldId id="940" r:id="rId31"/>
    <p:sldId id="941" r:id="rId32"/>
    <p:sldId id="915" r:id="rId33"/>
    <p:sldId id="903" r:id="rId34"/>
    <p:sldId id="905" r:id="rId35"/>
    <p:sldId id="928" r:id="rId36"/>
    <p:sldId id="938" r:id="rId37"/>
    <p:sldId id="906" r:id="rId38"/>
    <p:sldId id="929" r:id="rId39"/>
    <p:sldId id="939" r:id="rId40"/>
    <p:sldId id="947" r:id="rId41"/>
    <p:sldId id="924" r:id="rId42"/>
    <p:sldId id="946" r:id="rId43"/>
    <p:sldId id="921" r:id="rId44"/>
    <p:sldId id="931" r:id="rId45"/>
    <p:sldId id="922" r:id="rId46"/>
    <p:sldId id="933" r:id="rId47"/>
    <p:sldId id="923" r:id="rId48"/>
    <p:sldId id="907" r:id="rId49"/>
    <p:sldId id="908" r:id="rId50"/>
    <p:sldId id="859" r:id="rId51"/>
    <p:sldId id="911" r:id="rId52"/>
    <p:sldId id="912" r:id="rId53"/>
    <p:sldId id="913" r:id="rId54"/>
    <p:sldId id="935" r:id="rId55"/>
    <p:sldId id="863" r:id="rId56"/>
    <p:sldId id="917" r:id="rId57"/>
    <p:sldId id="918" r:id="rId58"/>
    <p:sldId id="919" r:id="rId59"/>
  </p:sldIdLst>
  <p:sldSz cx="9144000" cy="6858000" type="screen4x3"/>
  <p:notesSz cx="7010400" cy="9296400"/>
  <p:embeddedFontLst>
    <p:embeddedFont>
      <p:font typeface="Helvetica" panose="020B0604020202020204" pitchFamily="34" charset="0"/>
      <p:regular r:id="rId62"/>
      <p:bold r:id="rId63"/>
      <p:italic r:id="rId64"/>
      <p:boldItalic r:id="rId65"/>
    </p:embeddedFont>
    <p:embeddedFont>
      <p:font typeface="MS PGothic" panose="020B0600070205080204" pitchFamily="34" charset="-128"/>
      <p:regular r:id="rId66"/>
    </p:embeddedFont>
    <p:embeddedFont>
      <p:font typeface="Cambria Math" panose="02040503050406030204" pitchFamily="18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SimHei" panose="02010609060101010101" pitchFamily="49" charset="-122"/>
      <p:regular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verdana" panose="020B0604030504040204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C377B"/>
    <a:srgbClr val="000000"/>
    <a:srgbClr val="0000FF"/>
    <a:srgbClr val="FF6600"/>
    <a:srgbClr val="EAEFF7"/>
    <a:srgbClr val="D2DEEF"/>
    <a:srgbClr val="F7F7F7"/>
    <a:srgbClr val="BBD3F8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8" autoAdjust="0"/>
    <p:restoredTop sz="92525" autoAdjust="0"/>
  </p:normalViewPr>
  <p:slideViewPr>
    <p:cSldViewPr>
      <p:cViewPr varScale="1">
        <p:scale>
          <a:sx n="60" d="100"/>
          <a:sy n="60" d="100"/>
        </p:scale>
        <p:origin x="16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CERN\dfs\Workspaces\d\dschoerlWS\FCC\EuroCirCol\CostofMargin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CS (FCC)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Sheet1!$P$2:$P$62</c:f>
              <c:numCache>
                <c:formatCode>General</c:formatCode>
                <c:ptCount val="61"/>
                <c:pt idx="0">
                  <c:v>16</c:v>
                </c:pt>
                <c:pt idx="1">
                  <c:v>16.100000000000001</c:v>
                </c:pt>
                <c:pt idx="2">
                  <c:v>16.200000000000003</c:v>
                </c:pt>
                <c:pt idx="3">
                  <c:v>16.300000000000004</c:v>
                </c:pt>
                <c:pt idx="4">
                  <c:v>16.400000000000006</c:v>
                </c:pt>
                <c:pt idx="5">
                  <c:v>16.500000000000007</c:v>
                </c:pt>
                <c:pt idx="6">
                  <c:v>16.600000000000009</c:v>
                </c:pt>
                <c:pt idx="7">
                  <c:v>16.70000000000001</c:v>
                </c:pt>
                <c:pt idx="8">
                  <c:v>16.800000000000011</c:v>
                </c:pt>
                <c:pt idx="9">
                  <c:v>16.900000000000013</c:v>
                </c:pt>
                <c:pt idx="10">
                  <c:v>17.000000000000014</c:v>
                </c:pt>
                <c:pt idx="11">
                  <c:v>17.100000000000016</c:v>
                </c:pt>
                <c:pt idx="12">
                  <c:v>17.200000000000017</c:v>
                </c:pt>
                <c:pt idx="13">
                  <c:v>17.300000000000018</c:v>
                </c:pt>
                <c:pt idx="14">
                  <c:v>17.40000000000002</c:v>
                </c:pt>
                <c:pt idx="15">
                  <c:v>17.500000000000021</c:v>
                </c:pt>
                <c:pt idx="16">
                  <c:v>17.600000000000023</c:v>
                </c:pt>
                <c:pt idx="17">
                  <c:v>17.700000000000024</c:v>
                </c:pt>
                <c:pt idx="18">
                  <c:v>17.800000000000026</c:v>
                </c:pt>
                <c:pt idx="19">
                  <c:v>17.900000000000027</c:v>
                </c:pt>
                <c:pt idx="20">
                  <c:v>18.000000000000028</c:v>
                </c:pt>
                <c:pt idx="21">
                  <c:v>18.10000000000003</c:v>
                </c:pt>
                <c:pt idx="22">
                  <c:v>18.200000000000031</c:v>
                </c:pt>
                <c:pt idx="23">
                  <c:v>18.300000000000033</c:v>
                </c:pt>
                <c:pt idx="24">
                  <c:v>18.400000000000034</c:v>
                </c:pt>
                <c:pt idx="25">
                  <c:v>18.500000000000036</c:v>
                </c:pt>
                <c:pt idx="26">
                  <c:v>18.600000000000037</c:v>
                </c:pt>
                <c:pt idx="27">
                  <c:v>18.700000000000038</c:v>
                </c:pt>
                <c:pt idx="28">
                  <c:v>18.80000000000004</c:v>
                </c:pt>
                <c:pt idx="29">
                  <c:v>18.900000000000041</c:v>
                </c:pt>
                <c:pt idx="30">
                  <c:v>19.000000000000043</c:v>
                </c:pt>
                <c:pt idx="31">
                  <c:v>19.100000000000044</c:v>
                </c:pt>
                <c:pt idx="32">
                  <c:v>19.200000000000045</c:v>
                </c:pt>
                <c:pt idx="33">
                  <c:v>19.300000000000047</c:v>
                </c:pt>
                <c:pt idx="34">
                  <c:v>19.400000000000048</c:v>
                </c:pt>
                <c:pt idx="35">
                  <c:v>19.50000000000005</c:v>
                </c:pt>
                <c:pt idx="36">
                  <c:v>19.600000000000051</c:v>
                </c:pt>
                <c:pt idx="37">
                  <c:v>19.700000000000053</c:v>
                </c:pt>
                <c:pt idx="38">
                  <c:v>19.800000000000054</c:v>
                </c:pt>
                <c:pt idx="39">
                  <c:v>19.900000000000055</c:v>
                </c:pt>
                <c:pt idx="40">
                  <c:v>20.000000000000057</c:v>
                </c:pt>
                <c:pt idx="41">
                  <c:v>20.100000000000058</c:v>
                </c:pt>
                <c:pt idx="42">
                  <c:v>20.20000000000006</c:v>
                </c:pt>
                <c:pt idx="43">
                  <c:v>20.300000000000061</c:v>
                </c:pt>
                <c:pt idx="44">
                  <c:v>20.400000000000063</c:v>
                </c:pt>
                <c:pt idx="45">
                  <c:v>20.500000000000064</c:v>
                </c:pt>
                <c:pt idx="46">
                  <c:v>20.600000000000065</c:v>
                </c:pt>
                <c:pt idx="47">
                  <c:v>20.700000000000067</c:v>
                </c:pt>
                <c:pt idx="48">
                  <c:v>20.800000000000068</c:v>
                </c:pt>
                <c:pt idx="49">
                  <c:v>20.90000000000007</c:v>
                </c:pt>
                <c:pt idx="50">
                  <c:v>21.000000000000071</c:v>
                </c:pt>
                <c:pt idx="51">
                  <c:v>21.100000000000072</c:v>
                </c:pt>
                <c:pt idx="52">
                  <c:v>21.200000000000074</c:v>
                </c:pt>
                <c:pt idx="53">
                  <c:v>21.300000000000075</c:v>
                </c:pt>
                <c:pt idx="54">
                  <c:v>21.400000000000077</c:v>
                </c:pt>
                <c:pt idx="55">
                  <c:v>21.500000000000078</c:v>
                </c:pt>
                <c:pt idx="56">
                  <c:v>21.60000000000008</c:v>
                </c:pt>
                <c:pt idx="57">
                  <c:v>21.700000000000081</c:v>
                </c:pt>
                <c:pt idx="58">
                  <c:v>21.800000000000082</c:v>
                </c:pt>
                <c:pt idx="59">
                  <c:v>21.900000000000084</c:v>
                </c:pt>
                <c:pt idx="60">
                  <c:v>22.000000000000085</c:v>
                </c:pt>
              </c:numCache>
            </c:numRef>
          </c:xVal>
          <c:yVal>
            <c:numRef>
              <c:f>Sheet1!$Q$2:$Q$62</c:f>
              <c:numCache>
                <c:formatCode>General</c:formatCode>
                <c:ptCount val="61"/>
                <c:pt idx="0">
                  <c:v>1.5</c:v>
                </c:pt>
                <c:pt idx="1">
                  <c:v>1.4653</c:v>
                </c:pt>
                <c:pt idx="2">
                  <c:v>1.4311</c:v>
                </c:pt>
                <c:pt idx="3">
                  <c:v>1.3974</c:v>
                </c:pt>
                <c:pt idx="4">
                  <c:v>1.3643000000000001</c:v>
                </c:pt>
                <c:pt idx="5">
                  <c:v>1.3317000000000001</c:v>
                </c:pt>
                <c:pt idx="6">
                  <c:v>1.2995000000000001</c:v>
                </c:pt>
                <c:pt idx="7">
                  <c:v>1.2679</c:v>
                </c:pt>
                <c:pt idx="8">
                  <c:v>1.2367999999999999</c:v>
                </c:pt>
                <c:pt idx="9">
                  <c:v>1.2061999999999999</c:v>
                </c:pt>
                <c:pt idx="10">
                  <c:v>1.1760999999999999</c:v>
                </c:pt>
                <c:pt idx="11">
                  <c:v>1.1464000000000001</c:v>
                </c:pt>
                <c:pt idx="12">
                  <c:v>1.1173</c:v>
                </c:pt>
                <c:pt idx="13">
                  <c:v>1.0886</c:v>
                </c:pt>
                <c:pt idx="14">
                  <c:v>1.0603</c:v>
                </c:pt>
                <c:pt idx="15">
                  <c:v>1.0326</c:v>
                </c:pt>
                <c:pt idx="16">
                  <c:v>1.0053000000000001</c:v>
                </c:pt>
                <c:pt idx="17">
                  <c:v>0.97840000000000005</c:v>
                </c:pt>
                <c:pt idx="18">
                  <c:v>0.95199999999999996</c:v>
                </c:pt>
                <c:pt idx="19">
                  <c:v>0.92600000000000005</c:v>
                </c:pt>
                <c:pt idx="20">
                  <c:v>0.90049999999999997</c:v>
                </c:pt>
                <c:pt idx="21">
                  <c:v>0.87539999999999996</c:v>
                </c:pt>
                <c:pt idx="22">
                  <c:v>0.8508</c:v>
                </c:pt>
                <c:pt idx="23">
                  <c:v>0.8266</c:v>
                </c:pt>
                <c:pt idx="24">
                  <c:v>0.80279999999999996</c:v>
                </c:pt>
                <c:pt idx="25">
                  <c:v>0.77939999999999998</c:v>
                </c:pt>
                <c:pt idx="26">
                  <c:v>0.75639999999999996</c:v>
                </c:pt>
                <c:pt idx="27">
                  <c:v>0.7339</c:v>
                </c:pt>
                <c:pt idx="28">
                  <c:v>0.7117</c:v>
                </c:pt>
                <c:pt idx="29">
                  <c:v>0.69</c:v>
                </c:pt>
                <c:pt idx="30">
                  <c:v>0.66869999999999996</c:v>
                </c:pt>
                <c:pt idx="31">
                  <c:v>0.64770000000000005</c:v>
                </c:pt>
                <c:pt idx="32">
                  <c:v>0.62719999999999998</c:v>
                </c:pt>
                <c:pt idx="33">
                  <c:v>0.60699999999999998</c:v>
                </c:pt>
                <c:pt idx="34">
                  <c:v>0.58720000000000006</c:v>
                </c:pt>
                <c:pt idx="35">
                  <c:v>0.56779999999999997</c:v>
                </c:pt>
                <c:pt idx="36">
                  <c:v>0.54879999999999995</c:v>
                </c:pt>
                <c:pt idx="37">
                  <c:v>0.5302</c:v>
                </c:pt>
                <c:pt idx="38">
                  <c:v>0.51190000000000002</c:v>
                </c:pt>
                <c:pt idx="39">
                  <c:v>0.49399999999999999</c:v>
                </c:pt>
                <c:pt idx="40">
                  <c:v>0.47649999999999998</c:v>
                </c:pt>
                <c:pt idx="41">
                  <c:v>0.45929999999999999</c:v>
                </c:pt>
                <c:pt idx="42">
                  <c:v>0.4425</c:v>
                </c:pt>
                <c:pt idx="43">
                  <c:v>0.42609999999999998</c:v>
                </c:pt>
                <c:pt idx="44">
                  <c:v>0.41</c:v>
                </c:pt>
                <c:pt idx="45">
                  <c:v>0.39429999999999998</c:v>
                </c:pt>
                <c:pt idx="46">
                  <c:v>0.37890000000000001</c:v>
                </c:pt>
                <c:pt idx="47">
                  <c:v>0.36380000000000001</c:v>
                </c:pt>
                <c:pt idx="48">
                  <c:v>0.34910000000000002</c:v>
                </c:pt>
                <c:pt idx="49">
                  <c:v>0.33479999999999999</c:v>
                </c:pt>
                <c:pt idx="50">
                  <c:v>0.32069999999999999</c:v>
                </c:pt>
                <c:pt idx="51">
                  <c:v>0.30709999999999998</c:v>
                </c:pt>
                <c:pt idx="52">
                  <c:v>0.29370000000000002</c:v>
                </c:pt>
                <c:pt idx="53">
                  <c:v>0.28070000000000001</c:v>
                </c:pt>
                <c:pt idx="54">
                  <c:v>0.26800000000000002</c:v>
                </c:pt>
                <c:pt idx="55">
                  <c:v>0.25559999999999999</c:v>
                </c:pt>
                <c:pt idx="56">
                  <c:v>0.24360000000000001</c:v>
                </c:pt>
                <c:pt idx="57">
                  <c:v>0.23180000000000001</c:v>
                </c:pt>
                <c:pt idx="58">
                  <c:v>0.22040000000000001</c:v>
                </c:pt>
                <c:pt idx="59">
                  <c:v>0.20930000000000001</c:v>
                </c:pt>
                <c:pt idx="60">
                  <c:v>0.19850000000000001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Sheet1!$R$1</c:f>
              <c:strCache>
                <c:ptCount val="1"/>
                <c:pt idx="0">
                  <c:v>CS (HL-LHC)</c:v>
                </c:pt>
              </c:strCache>
            </c:strRef>
          </c:tx>
          <c:spPr>
            <a:ln w="508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Sheet1!$P$2:$P$62</c:f>
              <c:numCache>
                <c:formatCode>General</c:formatCode>
                <c:ptCount val="61"/>
                <c:pt idx="0">
                  <c:v>16</c:v>
                </c:pt>
                <c:pt idx="1">
                  <c:v>16.100000000000001</c:v>
                </c:pt>
                <c:pt idx="2">
                  <c:v>16.200000000000003</c:v>
                </c:pt>
                <c:pt idx="3">
                  <c:v>16.300000000000004</c:v>
                </c:pt>
                <c:pt idx="4">
                  <c:v>16.400000000000006</c:v>
                </c:pt>
                <c:pt idx="5">
                  <c:v>16.500000000000007</c:v>
                </c:pt>
                <c:pt idx="6">
                  <c:v>16.600000000000009</c:v>
                </c:pt>
                <c:pt idx="7">
                  <c:v>16.70000000000001</c:v>
                </c:pt>
                <c:pt idx="8">
                  <c:v>16.800000000000011</c:v>
                </c:pt>
                <c:pt idx="9">
                  <c:v>16.900000000000013</c:v>
                </c:pt>
                <c:pt idx="10">
                  <c:v>17.000000000000014</c:v>
                </c:pt>
                <c:pt idx="11">
                  <c:v>17.100000000000016</c:v>
                </c:pt>
                <c:pt idx="12">
                  <c:v>17.200000000000017</c:v>
                </c:pt>
                <c:pt idx="13">
                  <c:v>17.300000000000018</c:v>
                </c:pt>
                <c:pt idx="14">
                  <c:v>17.40000000000002</c:v>
                </c:pt>
                <c:pt idx="15">
                  <c:v>17.500000000000021</c:v>
                </c:pt>
                <c:pt idx="16">
                  <c:v>17.600000000000023</c:v>
                </c:pt>
                <c:pt idx="17">
                  <c:v>17.700000000000024</c:v>
                </c:pt>
                <c:pt idx="18">
                  <c:v>17.800000000000026</c:v>
                </c:pt>
                <c:pt idx="19">
                  <c:v>17.900000000000027</c:v>
                </c:pt>
                <c:pt idx="20">
                  <c:v>18.000000000000028</c:v>
                </c:pt>
                <c:pt idx="21">
                  <c:v>18.10000000000003</c:v>
                </c:pt>
                <c:pt idx="22">
                  <c:v>18.200000000000031</c:v>
                </c:pt>
                <c:pt idx="23">
                  <c:v>18.300000000000033</c:v>
                </c:pt>
                <c:pt idx="24">
                  <c:v>18.400000000000034</c:v>
                </c:pt>
                <c:pt idx="25">
                  <c:v>18.500000000000036</c:v>
                </c:pt>
                <c:pt idx="26">
                  <c:v>18.600000000000037</c:v>
                </c:pt>
                <c:pt idx="27">
                  <c:v>18.700000000000038</c:v>
                </c:pt>
                <c:pt idx="28">
                  <c:v>18.80000000000004</c:v>
                </c:pt>
                <c:pt idx="29">
                  <c:v>18.900000000000041</c:v>
                </c:pt>
                <c:pt idx="30">
                  <c:v>19.000000000000043</c:v>
                </c:pt>
                <c:pt idx="31">
                  <c:v>19.100000000000044</c:v>
                </c:pt>
                <c:pt idx="32">
                  <c:v>19.200000000000045</c:v>
                </c:pt>
                <c:pt idx="33">
                  <c:v>19.300000000000047</c:v>
                </c:pt>
                <c:pt idx="34">
                  <c:v>19.400000000000048</c:v>
                </c:pt>
                <c:pt idx="35">
                  <c:v>19.50000000000005</c:v>
                </c:pt>
                <c:pt idx="36">
                  <c:v>19.600000000000051</c:v>
                </c:pt>
                <c:pt idx="37">
                  <c:v>19.700000000000053</c:v>
                </c:pt>
                <c:pt idx="38">
                  <c:v>19.800000000000054</c:v>
                </c:pt>
                <c:pt idx="39">
                  <c:v>19.900000000000055</c:v>
                </c:pt>
                <c:pt idx="40">
                  <c:v>20.000000000000057</c:v>
                </c:pt>
                <c:pt idx="41">
                  <c:v>20.100000000000058</c:v>
                </c:pt>
                <c:pt idx="42">
                  <c:v>20.20000000000006</c:v>
                </c:pt>
                <c:pt idx="43">
                  <c:v>20.300000000000061</c:v>
                </c:pt>
                <c:pt idx="44">
                  <c:v>20.400000000000063</c:v>
                </c:pt>
                <c:pt idx="45">
                  <c:v>20.500000000000064</c:v>
                </c:pt>
                <c:pt idx="46">
                  <c:v>20.600000000000065</c:v>
                </c:pt>
                <c:pt idx="47">
                  <c:v>20.700000000000067</c:v>
                </c:pt>
                <c:pt idx="48">
                  <c:v>20.800000000000068</c:v>
                </c:pt>
                <c:pt idx="49">
                  <c:v>20.90000000000007</c:v>
                </c:pt>
                <c:pt idx="50">
                  <c:v>21.000000000000071</c:v>
                </c:pt>
                <c:pt idx="51">
                  <c:v>21.100000000000072</c:v>
                </c:pt>
                <c:pt idx="52">
                  <c:v>21.200000000000074</c:v>
                </c:pt>
                <c:pt idx="53">
                  <c:v>21.300000000000075</c:v>
                </c:pt>
                <c:pt idx="54">
                  <c:v>21.400000000000077</c:v>
                </c:pt>
                <c:pt idx="55">
                  <c:v>21.500000000000078</c:v>
                </c:pt>
                <c:pt idx="56">
                  <c:v>21.60000000000008</c:v>
                </c:pt>
                <c:pt idx="57">
                  <c:v>21.700000000000081</c:v>
                </c:pt>
                <c:pt idx="58">
                  <c:v>21.800000000000082</c:v>
                </c:pt>
                <c:pt idx="59">
                  <c:v>21.900000000000084</c:v>
                </c:pt>
                <c:pt idx="60">
                  <c:v>22.000000000000085</c:v>
                </c:pt>
              </c:numCache>
            </c:numRef>
          </c:xVal>
          <c:yVal>
            <c:numRef>
              <c:f>Sheet1!$R$2:$R$62</c:f>
              <c:numCache>
                <c:formatCode>General</c:formatCode>
                <c:ptCount val="61"/>
                <c:pt idx="0">
                  <c:v>1.0763</c:v>
                </c:pt>
                <c:pt idx="1">
                  <c:v>1.0513999999999999</c:v>
                </c:pt>
                <c:pt idx="2">
                  <c:v>1.0268999999999999</c:v>
                </c:pt>
                <c:pt idx="3">
                  <c:v>1.0026999999999999</c:v>
                </c:pt>
                <c:pt idx="4">
                  <c:v>0.97889999999999999</c:v>
                </c:pt>
                <c:pt idx="5">
                  <c:v>0.95550000000000002</c:v>
                </c:pt>
                <c:pt idx="6">
                  <c:v>0.9325</c:v>
                </c:pt>
                <c:pt idx="7">
                  <c:v>0.90980000000000005</c:v>
                </c:pt>
                <c:pt idx="8">
                  <c:v>0.88749999999999996</c:v>
                </c:pt>
                <c:pt idx="9">
                  <c:v>0.86550000000000005</c:v>
                </c:pt>
                <c:pt idx="10">
                  <c:v>0.84389999999999998</c:v>
                </c:pt>
                <c:pt idx="11">
                  <c:v>0.8226</c:v>
                </c:pt>
                <c:pt idx="12">
                  <c:v>0.80169999999999997</c:v>
                </c:pt>
                <c:pt idx="13">
                  <c:v>0.78110000000000002</c:v>
                </c:pt>
                <c:pt idx="14">
                  <c:v>0.76080000000000003</c:v>
                </c:pt>
                <c:pt idx="15">
                  <c:v>0.7409</c:v>
                </c:pt>
                <c:pt idx="16">
                  <c:v>0.72130000000000005</c:v>
                </c:pt>
                <c:pt idx="17">
                  <c:v>0.70209999999999995</c:v>
                </c:pt>
                <c:pt idx="18">
                  <c:v>0.68310000000000004</c:v>
                </c:pt>
                <c:pt idx="19">
                  <c:v>0.66449999999999998</c:v>
                </c:pt>
                <c:pt idx="20">
                  <c:v>0.6462</c:v>
                </c:pt>
                <c:pt idx="21">
                  <c:v>0.62819999999999998</c:v>
                </c:pt>
                <c:pt idx="22">
                  <c:v>0.61050000000000004</c:v>
                </c:pt>
                <c:pt idx="23">
                  <c:v>0.59309999999999996</c:v>
                </c:pt>
                <c:pt idx="24">
                  <c:v>0.57599999999999996</c:v>
                </c:pt>
                <c:pt idx="25">
                  <c:v>0.55920000000000003</c:v>
                </c:pt>
                <c:pt idx="26">
                  <c:v>0.54279999999999995</c:v>
                </c:pt>
                <c:pt idx="27">
                  <c:v>0.52659999999999996</c:v>
                </c:pt>
                <c:pt idx="28">
                  <c:v>0.51070000000000004</c:v>
                </c:pt>
                <c:pt idx="29">
                  <c:v>0.49509999999999998</c:v>
                </c:pt>
                <c:pt idx="30">
                  <c:v>0.4798</c:v>
                </c:pt>
                <c:pt idx="31">
                  <c:v>0.46479999999999999</c:v>
                </c:pt>
                <c:pt idx="32">
                  <c:v>0.45</c:v>
                </c:pt>
                <c:pt idx="33">
                  <c:v>0.4355</c:v>
                </c:pt>
                <c:pt idx="34">
                  <c:v>0.4214</c:v>
                </c:pt>
                <c:pt idx="35">
                  <c:v>0.40739999999999998</c:v>
                </c:pt>
                <c:pt idx="36">
                  <c:v>0.39379999999999998</c:v>
                </c:pt>
                <c:pt idx="37">
                  <c:v>0.38040000000000002</c:v>
                </c:pt>
                <c:pt idx="38">
                  <c:v>0.36730000000000002</c:v>
                </c:pt>
                <c:pt idx="39">
                  <c:v>0.35449999999999998</c:v>
                </c:pt>
                <c:pt idx="40">
                  <c:v>0.34189999999999998</c:v>
                </c:pt>
                <c:pt idx="41">
                  <c:v>0.3296</c:v>
                </c:pt>
                <c:pt idx="42">
                  <c:v>0.3175</c:v>
                </c:pt>
                <c:pt idx="43">
                  <c:v>0.30570000000000003</c:v>
                </c:pt>
                <c:pt idx="44">
                  <c:v>0.29420000000000002</c:v>
                </c:pt>
                <c:pt idx="45">
                  <c:v>0.28289999999999998</c:v>
                </c:pt>
                <c:pt idx="46">
                  <c:v>0.27189999999999998</c:v>
                </c:pt>
                <c:pt idx="47">
                  <c:v>0.2611</c:v>
                </c:pt>
                <c:pt idx="48">
                  <c:v>0.2505</c:v>
                </c:pt>
                <c:pt idx="49">
                  <c:v>0.2402</c:v>
                </c:pt>
                <c:pt idx="50">
                  <c:v>0.2301</c:v>
                </c:pt>
                <c:pt idx="51">
                  <c:v>0.2203</c:v>
                </c:pt>
                <c:pt idx="52">
                  <c:v>0.2107</c:v>
                </c:pt>
                <c:pt idx="53">
                  <c:v>0.2014</c:v>
                </c:pt>
                <c:pt idx="54">
                  <c:v>0.1923</c:v>
                </c:pt>
                <c:pt idx="55">
                  <c:v>0.18340000000000001</c:v>
                </c:pt>
                <c:pt idx="56">
                  <c:v>0.17480000000000001</c:v>
                </c:pt>
                <c:pt idx="57">
                  <c:v>0.1663</c:v>
                </c:pt>
                <c:pt idx="58">
                  <c:v>0.15809999999999999</c:v>
                </c:pt>
                <c:pt idx="59">
                  <c:v>0.1502</c:v>
                </c:pt>
                <c:pt idx="60">
                  <c:v>0.1424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Sheet1!$T$17</c:f>
              <c:strCache>
                <c:ptCount val="1"/>
                <c:pt idx="0">
                  <c:v>10 % margin FCC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rgbClr val="C00000"/>
                </a:solidFill>
                <a:round/>
              </a:ln>
              <a:effectLst/>
            </c:spPr>
          </c:dPt>
          <c:xVal>
            <c:numRef>
              <c:f>Sheet1!$T$18:$T$19</c:f>
              <c:numCache>
                <c:formatCode>General</c:formatCode>
                <c:ptCount val="2"/>
                <c:pt idx="0">
                  <c:v>0</c:v>
                </c:pt>
                <c:pt idx="1">
                  <c:v>17.8</c:v>
                </c:pt>
              </c:numCache>
            </c:numRef>
          </c:xVal>
          <c:yVal>
            <c:numRef>
              <c:f>Sheet1!$U$18:$U$19</c:f>
              <c:numCache>
                <c:formatCode>General</c:formatCode>
                <c:ptCount val="2"/>
                <c:pt idx="0">
                  <c:v>0</c:v>
                </c:pt>
                <c:pt idx="1">
                  <c:v>0.95199999999999996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Sheet1!$T$20</c:f>
              <c:strCache>
                <c:ptCount val="1"/>
                <c:pt idx="0">
                  <c:v>10% margin HL-LHC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rgbClr val="B2B2B2">
                    <a:lumMod val="75000"/>
                  </a:srgbClr>
                </a:solidFill>
                <a:round/>
              </a:ln>
              <a:effectLst/>
            </c:spPr>
          </c:dPt>
          <c:xVal>
            <c:numRef>
              <c:f>Sheet1!$T$21:$T$22</c:f>
              <c:numCache>
                <c:formatCode>General</c:formatCode>
                <c:ptCount val="2"/>
                <c:pt idx="0">
                  <c:v>0</c:v>
                </c:pt>
                <c:pt idx="1">
                  <c:v>17.8</c:v>
                </c:pt>
              </c:numCache>
            </c:numRef>
          </c:xVal>
          <c:yVal>
            <c:numRef>
              <c:f>Sheet1!$U$21:$U$22</c:f>
              <c:numCache>
                <c:formatCode>General</c:formatCode>
                <c:ptCount val="2"/>
                <c:pt idx="0">
                  <c:v>0</c:v>
                </c:pt>
                <c:pt idx="1">
                  <c:v>0.68310000000000004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Sheet1!$U$23</c:f>
              <c:strCache>
                <c:ptCount val="1"/>
                <c:pt idx="0">
                  <c:v>16 T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Sheet1!$T$24:$T$25</c:f>
              <c:numCache>
                <c:formatCode>General</c:formatCode>
                <c:ptCount val="2"/>
                <c:pt idx="0">
                  <c:v>16</c:v>
                </c:pt>
                <c:pt idx="1">
                  <c:v>16</c:v>
                </c:pt>
              </c:numCache>
            </c:numRef>
          </c:xVal>
          <c:yVal>
            <c:numRef>
              <c:f>Sheet1!$U$24:$U$25</c:f>
              <c:numCache>
                <c:formatCode>General</c:formatCode>
                <c:ptCount val="2"/>
                <c:pt idx="0">
                  <c:v>0</c:v>
                </c:pt>
                <c:pt idx="1">
                  <c:v>1.5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Sheet1!$AH$1</c:f>
              <c:strCache>
                <c:ptCount val="1"/>
                <c:pt idx="0">
                  <c:v>Nb-Ti</c:v>
                </c:pt>
              </c:strCache>
            </c:strRef>
          </c:tx>
          <c:spPr>
            <a:ln w="50800" cap="rnd">
              <a:solidFill>
                <a:srgbClr val="0055A0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Sheet1!$AG$2:$AG$87</c:f>
              <c:numCache>
                <c:formatCode>General</c:formatCode>
                <c:ptCount val="86"/>
                <c:pt idx="0">
                  <c:v>5</c:v>
                </c:pt>
                <c:pt idx="1">
                  <c:v>5.0999999999999996</c:v>
                </c:pt>
                <c:pt idx="2">
                  <c:v>5.1999999999999993</c:v>
                </c:pt>
                <c:pt idx="3">
                  <c:v>5.2999999999999989</c:v>
                </c:pt>
                <c:pt idx="4">
                  <c:v>5.3999999999999986</c:v>
                </c:pt>
                <c:pt idx="5">
                  <c:v>5.4999999999999982</c:v>
                </c:pt>
                <c:pt idx="6">
                  <c:v>5.5999999999999979</c:v>
                </c:pt>
                <c:pt idx="7">
                  <c:v>5.6999999999999975</c:v>
                </c:pt>
                <c:pt idx="8">
                  <c:v>5.7999999999999972</c:v>
                </c:pt>
                <c:pt idx="9">
                  <c:v>5.8999999999999968</c:v>
                </c:pt>
                <c:pt idx="10">
                  <c:v>5.9999999999999964</c:v>
                </c:pt>
                <c:pt idx="11">
                  <c:v>6.0999999999999961</c:v>
                </c:pt>
                <c:pt idx="12">
                  <c:v>6.1999999999999957</c:v>
                </c:pt>
                <c:pt idx="13">
                  <c:v>6.2999999999999954</c:v>
                </c:pt>
                <c:pt idx="14">
                  <c:v>6.399999999999995</c:v>
                </c:pt>
                <c:pt idx="15">
                  <c:v>6.4999999999999947</c:v>
                </c:pt>
                <c:pt idx="16">
                  <c:v>6.5999999999999943</c:v>
                </c:pt>
                <c:pt idx="17">
                  <c:v>6.699999999999994</c:v>
                </c:pt>
                <c:pt idx="18">
                  <c:v>6.7999999999999936</c:v>
                </c:pt>
                <c:pt idx="19">
                  <c:v>6.8999999999999932</c:v>
                </c:pt>
                <c:pt idx="20">
                  <c:v>6.9999999999999929</c:v>
                </c:pt>
                <c:pt idx="21">
                  <c:v>7.0999999999999925</c:v>
                </c:pt>
                <c:pt idx="22">
                  <c:v>7.1999999999999922</c:v>
                </c:pt>
                <c:pt idx="23">
                  <c:v>7.2999999999999918</c:v>
                </c:pt>
                <c:pt idx="24">
                  <c:v>7.3999999999999915</c:v>
                </c:pt>
                <c:pt idx="25">
                  <c:v>7.4999999999999911</c:v>
                </c:pt>
                <c:pt idx="26">
                  <c:v>7.5999999999999908</c:v>
                </c:pt>
                <c:pt idx="27">
                  <c:v>7.6999999999999904</c:v>
                </c:pt>
                <c:pt idx="28">
                  <c:v>7.7999999999999901</c:v>
                </c:pt>
                <c:pt idx="29">
                  <c:v>7.8999999999999897</c:v>
                </c:pt>
                <c:pt idx="30">
                  <c:v>7.9999999999999893</c:v>
                </c:pt>
                <c:pt idx="31">
                  <c:v>8.099999999999989</c:v>
                </c:pt>
                <c:pt idx="32">
                  <c:v>8.1999999999999886</c:v>
                </c:pt>
                <c:pt idx="33">
                  <c:v>8.2999999999999883</c:v>
                </c:pt>
                <c:pt idx="34">
                  <c:v>8.3999999999999879</c:v>
                </c:pt>
                <c:pt idx="35">
                  <c:v>8.4999999999999876</c:v>
                </c:pt>
                <c:pt idx="36">
                  <c:v>8.5999999999999872</c:v>
                </c:pt>
                <c:pt idx="37">
                  <c:v>8.6999999999999869</c:v>
                </c:pt>
                <c:pt idx="38">
                  <c:v>8.7999999999999865</c:v>
                </c:pt>
                <c:pt idx="39">
                  <c:v>8.8999999999999861</c:v>
                </c:pt>
                <c:pt idx="40">
                  <c:v>8.9999999999999858</c:v>
                </c:pt>
                <c:pt idx="41">
                  <c:v>9.0999999999999854</c:v>
                </c:pt>
                <c:pt idx="42">
                  <c:v>9.1999999999999851</c:v>
                </c:pt>
                <c:pt idx="43">
                  <c:v>9.2999999999999847</c:v>
                </c:pt>
                <c:pt idx="44">
                  <c:v>9.3999999999999844</c:v>
                </c:pt>
                <c:pt idx="45">
                  <c:v>9.499999999999984</c:v>
                </c:pt>
                <c:pt idx="46">
                  <c:v>9.5999999999999837</c:v>
                </c:pt>
                <c:pt idx="47">
                  <c:v>9.6999999999999833</c:v>
                </c:pt>
                <c:pt idx="48">
                  <c:v>9.7999999999999829</c:v>
                </c:pt>
                <c:pt idx="49">
                  <c:v>9.8999999999999826</c:v>
                </c:pt>
                <c:pt idx="50">
                  <c:v>9.9999999999999822</c:v>
                </c:pt>
                <c:pt idx="51">
                  <c:v>10.099999999999982</c:v>
                </c:pt>
                <c:pt idx="52">
                  <c:v>10.199999999999982</c:v>
                </c:pt>
                <c:pt idx="53">
                  <c:v>10.299999999999981</c:v>
                </c:pt>
                <c:pt idx="54">
                  <c:v>10.399999999999981</c:v>
                </c:pt>
                <c:pt idx="55">
                  <c:v>10.49999999999998</c:v>
                </c:pt>
                <c:pt idx="56">
                  <c:v>10.59999999999998</c:v>
                </c:pt>
                <c:pt idx="57">
                  <c:v>10.69999999999998</c:v>
                </c:pt>
                <c:pt idx="58">
                  <c:v>10.799999999999979</c:v>
                </c:pt>
                <c:pt idx="59">
                  <c:v>10.899999999999979</c:v>
                </c:pt>
                <c:pt idx="60">
                  <c:v>10.999999999999979</c:v>
                </c:pt>
                <c:pt idx="61">
                  <c:v>11.099999999999978</c:v>
                </c:pt>
                <c:pt idx="62">
                  <c:v>11.199999999999978</c:v>
                </c:pt>
                <c:pt idx="63">
                  <c:v>11.299999999999978</c:v>
                </c:pt>
                <c:pt idx="64">
                  <c:v>11.399999999999977</c:v>
                </c:pt>
                <c:pt idx="65">
                  <c:v>11.499999999999977</c:v>
                </c:pt>
                <c:pt idx="66">
                  <c:v>11.599999999999977</c:v>
                </c:pt>
                <c:pt idx="67">
                  <c:v>11.699999999999976</c:v>
                </c:pt>
                <c:pt idx="68">
                  <c:v>11.799999999999976</c:v>
                </c:pt>
                <c:pt idx="69">
                  <c:v>11.899999999999975</c:v>
                </c:pt>
                <c:pt idx="70">
                  <c:v>11.999999999999975</c:v>
                </c:pt>
                <c:pt idx="71">
                  <c:v>12.099999999999975</c:v>
                </c:pt>
                <c:pt idx="72">
                  <c:v>12.199999999999974</c:v>
                </c:pt>
                <c:pt idx="73">
                  <c:v>12.299999999999974</c:v>
                </c:pt>
                <c:pt idx="74">
                  <c:v>12.399999999999974</c:v>
                </c:pt>
                <c:pt idx="75">
                  <c:v>12.499999999999973</c:v>
                </c:pt>
                <c:pt idx="76">
                  <c:v>12.599999999999973</c:v>
                </c:pt>
                <c:pt idx="77">
                  <c:v>12.699999999999973</c:v>
                </c:pt>
                <c:pt idx="78">
                  <c:v>12.799999999999972</c:v>
                </c:pt>
                <c:pt idx="79">
                  <c:v>12.899999999999972</c:v>
                </c:pt>
                <c:pt idx="80">
                  <c:v>12.999999999999972</c:v>
                </c:pt>
                <c:pt idx="81">
                  <c:v>13.099999999999971</c:v>
                </c:pt>
                <c:pt idx="82">
                  <c:v>13.199999999999971</c:v>
                </c:pt>
                <c:pt idx="83">
                  <c:v>13.299999999999971</c:v>
                </c:pt>
                <c:pt idx="84">
                  <c:v>13.39999999999997</c:v>
                </c:pt>
                <c:pt idx="85">
                  <c:v>13.49999999999997</c:v>
                </c:pt>
              </c:numCache>
            </c:numRef>
          </c:xVal>
          <c:yVal>
            <c:numRef>
              <c:f>Sheet1!$AH$2:$AH$87</c:f>
              <c:numCache>
                <c:formatCode>General</c:formatCode>
                <c:ptCount val="86"/>
                <c:pt idx="0">
                  <c:v>5.1626913219474062</c:v>
                </c:pt>
                <c:pt idx="1">
                  <c:v>5.0646846539091444</c:v>
                </c:pt>
                <c:pt idx="2">
                  <c:v>4.9687262873981606</c:v>
                </c:pt>
                <c:pt idx="3">
                  <c:v>4.8747244449774252</c:v>
                </c:pt>
                <c:pt idx="4">
                  <c:v>4.7825930486748911</c:v>
                </c:pt>
                <c:pt idx="5">
                  <c:v>4.6922512623888535</c:v>
                </c:pt>
                <c:pt idx="6">
                  <c:v>4.6036230784877361</c:v>
                </c:pt>
                <c:pt idx="7">
                  <c:v>4.5166369436146772</c:v>
                </c:pt>
                <c:pt idx="8">
                  <c:v>4.4312254193470686</c:v>
                </c:pt>
                <c:pt idx="9">
                  <c:v>4.3473248739090637</c:v>
                </c:pt>
                <c:pt idx="10">
                  <c:v>4.2648752016059683</c:v>
                </c:pt>
                <c:pt idx="11">
                  <c:v>4.1838195670549663</c:v>
                </c:pt>
                <c:pt idx="12">
                  <c:v>4.104104171637017</c:v>
                </c:pt>
                <c:pt idx="13">
                  <c:v>4.0256780398980352</c:v>
                </c:pt>
                <c:pt idx="14">
                  <c:v>3.9484928238907995</c:v>
                </c:pt>
                <c:pt idx="15">
                  <c:v>3.8725026236779825</c:v>
                </c:pt>
                <c:pt idx="16">
                  <c:v>3.7976638224165034</c:v>
                </c:pt>
                <c:pt idx="17">
                  <c:v>3.7239349346177706</c:v>
                </c:pt>
                <c:pt idx="18">
                  <c:v>3.6512764663311872</c:v>
                </c:pt>
                <c:pt idx="19">
                  <c:v>3.5796507861323175</c:v>
                </c:pt>
                <c:pt idx="20">
                  <c:v>3.5090220059148147</c:v>
                </c:pt>
                <c:pt idx="21">
                  <c:v>3.4393558705889378</c:v>
                </c:pt>
                <c:pt idx="22">
                  <c:v>3.3706196558809118</c:v>
                </c:pt>
                <c:pt idx="23">
                  <c:v>3.302782073508109</c:v>
                </c:pt>
                <c:pt idx="24">
                  <c:v>3.23581318307646</c:v>
                </c:pt>
                <c:pt idx="25">
                  <c:v>3.1696843101097354</c:v>
                </c:pt>
                <c:pt idx="26">
                  <c:v>3.1043679696764288</c:v>
                </c:pt>
                <c:pt idx="27">
                  <c:v>3.0398377951296274</c:v>
                </c:pt>
                <c:pt idx="28">
                  <c:v>2.9760684715194987</c:v>
                </c:pt>
                <c:pt idx="29">
                  <c:v>2.9130356732771845</c:v>
                </c:pt>
                <c:pt idx="30">
                  <c:v>2.8507160058036654</c:v>
                </c:pt>
                <c:pt idx="31">
                  <c:v>2.7890869506281057</c:v>
                </c:pt>
                <c:pt idx="32">
                  <c:v>2.7281268138275347</c:v>
                </c:pt>
                <c:pt idx="33">
                  <c:v>2.6678146774238698</c:v>
                </c:pt>
                <c:pt idx="34">
                  <c:v>2.6081303534956666</c:v>
                </c:pt>
                <c:pt idx="35">
                  <c:v>2.5490543407606765</c:v>
                </c:pt>
                <c:pt idx="36">
                  <c:v>2.4905677834014983</c:v>
                </c:pt>
                <c:pt idx="37">
                  <c:v>2.4326524319207325</c:v>
                </c:pt>
                <c:pt idx="38">
                  <c:v>2.3752906058238685</c:v>
                </c:pt>
                <c:pt idx="39">
                  <c:v>2.3184651579380331</c:v>
                </c:pt>
                <c:pt idx="40">
                  <c:v>2.2621594401826219</c:v>
                </c:pt>
                <c:pt idx="41">
                  <c:v>2.206357270613728</c:v>
                </c:pt>
                <c:pt idx="42">
                  <c:v>2.1510429015682622</c:v>
                </c:pt>
                <c:pt idx="43">
                  <c:v>2.0962009887355295</c:v>
                </c:pt>
                <c:pt idx="44">
                  <c:v>2.0418165609837473</c:v>
                </c:pt>
                <c:pt idx="45">
                  <c:v>1.9878749907663686</c:v>
                </c:pt>
                <c:pt idx="46">
                  <c:v>1.9343619649278716</c:v>
                </c:pt>
                <c:pt idx="47">
                  <c:v>1.8812634557205403</c:v>
                </c:pt>
                <c:pt idx="48">
                  <c:v>1.8285656918322766</c:v>
                </c:pt>
                <c:pt idx="49">
                  <c:v>1.776255129210123</c:v>
                </c:pt>
                <c:pt idx="50">
                  <c:v>1.724318421444158</c:v>
                </c:pt>
                <c:pt idx="51">
                  <c:v>1.672742389450889</c:v>
                </c:pt>
                <c:pt idx="52">
                  <c:v>1.6215139901629376</c:v>
                </c:pt>
                <c:pt idx="53">
                  <c:v>1.5706202838913135</c:v>
                </c:pt>
                <c:pt idx="54">
                  <c:v>1.5200483999756811</c:v>
                </c:pt>
                <c:pt idx="55">
                  <c:v>1.4697855002743889</c:v>
                </c:pt>
                <c:pt idx="56">
                  <c:v>1.419818739966118</c:v>
                </c:pt>
                <c:pt idx="57">
                  <c:v>1.3701352250343695</c:v>
                </c:pt>
                <c:pt idx="58">
                  <c:v>1.3207219656787845</c:v>
                </c:pt>
                <c:pt idx="59">
                  <c:v>1.2715658247354056</c:v>
                </c:pt>
                <c:pt idx="60">
                  <c:v>1.2226534599807419</c:v>
                </c:pt>
                <c:pt idx="61">
                  <c:v>1.1739712589271227</c:v>
                </c:pt>
                <c:pt idx="62">
                  <c:v>1.1255052643690115</c:v>
                </c:pt>
                <c:pt idx="63">
                  <c:v>1.0772410884830359</c:v>
                </c:pt>
                <c:pt idx="64">
                  <c:v>1.0291638126783771</c:v>
                </c:pt>
                <c:pt idx="65">
                  <c:v>0.98125786958058503</c:v>
                </c:pt>
                <c:pt idx="66">
                  <c:v>0.93350690242634848</c:v>
                </c:pt>
                <c:pt idx="67">
                  <c:v>0.88589359562377834</c:v>
                </c:pt>
                <c:pt idx="68">
                  <c:v>0.83839946810276245</c:v>
                </c:pt>
                <c:pt idx="69">
                  <c:v>0.7910046180510345</c:v>
                </c:pt>
                <c:pt idx="70">
                  <c:v>0.74368740324413718</c:v>
                </c:pt>
                <c:pt idx="71">
                  <c:v>0.6964240346898648</c:v>
                </c:pt>
                <c:pt idx="72">
                  <c:v>0.64918805149076786</c:v>
                </c:pt>
                <c:pt idx="73">
                  <c:v>0.60194962958105291</c:v>
                </c:pt>
                <c:pt idx="74">
                  <c:v>0.55467465259968629</c:v>
                </c:pt>
                <c:pt idx="75">
                  <c:v>0.50732343277830949</c:v>
                </c:pt>
                <c:pt idx="76">
                  <c:v>0.45984890016959629</c:v>
                </c:pt>
                <c:pt idx="77">
                  <c:v>0.41219395302712347</c:v>
                </c:pt>
                <c:pt idx="78">
                  <c:v>0.36428742263818242</c:v>
                </c:pt>
                <c:pt idx="79">
                  <c:v>0.31603761662241214</c:v>
                </c:pt>
                <c:pt idx="80">
                  <c:v>0.26732131598451642</c:v>
                </c:pt>
                <c:pt idx="81">
                  <c:v>0.21796339460813455</c:v>
                </c:pt>
                <c:pt idx="82">
                  <c:v>0.16769440264924562</c:v>
                </c:pt>
                <c:pt idx="83">
                  <c:v>0.11604515648335986</c:v>
                </c:pt>
                <c:pt idx="84">
                  <c:v>6.198707800435449E-2</c:v>
                </c:pt>
                <c:pt idx="85">
                  <c:v>3.3113821404133855E-13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454280"/>
        <c:axId val="217450752"/>
      </c:scatterChart>
      <c:valAx>
        <c:axId val="217454280"/>
        <c:scaling>
          <c:orientation val="minMax"/>
          <c:max val="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i="1" dirty="0"/>
                  <a:t>B</a:t>
                </a:r>
                <a:r>
                  <a:rPr lang="en-GB" dirty="0"/>
                  <a:t> in 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1">
                      <a:lumMod val="1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7450752"/>
        <c:crosses val="autoZero"/>
        <c:crossBetween val="midCat"/>
      </c:valAx>
      <c:valAx>
        <c:axId val="217450752"/>
        <c:scaling>
          <c:orientation val="minMax"/>
          <c:max val="1.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i="1" dirty="0" err="1" smtClean="0"/>
                  <a:t>J</a:t>
                </a:r>
                <a:r>
                  <a:rPr lang="en-GB" baseline="-25000" dirty="0" err="1" smtClean="0"/>
                  <a:t>c</a:t>
                </a:r>
                <a:r>
                  <a:rPr lang="en-GB" dirty="0" smtClean="0"/>
                  <a:t> </a:t>
                </a:r>
                <a:r>
                  <a:rPr lang="en-GB" dirty="0"/>
                  <a:t>in kA/mm</a:t>
                </a:r>
                <a:r>
                  <a:rPr lang="en-GB" baseline="30000" dirty="0"/>
                  <a:t>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1">
                      <a:lumMod val="1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745428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accent1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04/06/2016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04/06/2016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EE027-ACFA-4FF9-BF4A-BF5F9AB3C2D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45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Use the latest slides</a:t>
            </a:r>
            <a:r>
              <a:rPr lang="de-AT" baseline="0" dirty="0" smtClean="0"/>
              <a:t> from John/Charlie.</a:t>
            </a:r>
          </a:p>
          <a:p>
            <a:r>
              <a:rPr lang="de-AT" baseline="0" dirty="0" smtClean="0"/>
              <a:t>100 km machines, possibly with both versions intersecting and non-intersecting?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385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Use the latest slides</a:t>
            </a:r>
            <a:r>
              <a:rPr lang="de-AT" baseline="0" dirty="0" smtClean="0"/>
              <a:t> from John/Charlie.</a:t>
            </a:r>
          </a:p>
          <a:p>
            <a:r>
              <a:rPr lang="de-AT" baseline="0" dirty="0" smtClean="0"/>
              <a:t>100 km machines, possibly with both versions intersecting and non-intersecting?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95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Studies</a:t>
            </a:r>
            <a:r>
              <a:rPr lang="de-AT" baseline="0" dirty="0" smtClean="0"/>
              <a:t> are now shifting more on integration aspects, safety, access, installation.</a:t>
            </a:r>
          </a:p>
          <a:p>
            <a:r>
              <a:rPr lang="de-AT" baseline="0" dirty="0" smtClean="0"/>
              <a:t>Single vs. double tunnels, optimisation of cross sesctions,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65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See talk of Oliver on injection energy</a:t>
            </a:r>
          </a:p>
          <a:p>
            <a:r>
              <a:rPr lang="de-AT" dirty="0" smtClean="0"/>
              <a:t>Several</a:t>
            </a:r>
            <a:r>
              <a:rPr lang="de-AT" baseline="0" dirty="0" smtClean="0"/>
              <a:t> options, present baseline is 3.3 GeV</a:t>
            </a:r>
          </a:p>
          <a:p>
            <a:r>
              <a:rPr lang="de-AT" baseline="0" dirty="0" smtClean="0"/>
              <a:t>Ínjection at 1.5 TeV studied as alternative, potentially compatible with SPS upgrade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800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743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46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Add one slide showing optics, possibly with some smaller plots</a:t>
            </a:r>
            <a:r>
              <a:rPr lang="de-AT" baseline="0" dirty="0" smtClean="0"/>
              <a:t> on insertions?</a:t>
            </a:r>
          </a:p>
          <a:p>
            <a:r>
              <a:rPr lang="de-AT" baseline="0" dirty="0" smtClean="0"/>
              <a:t>Detailed optimisation on optics of each insertion within overall defined boundaries.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778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Add one slide showing optics, possibly with some smaller plots</a:t>
            </a:r>
            <a:r>
              <a:rPr lang="de-AT" baseline="0" dirty="0" smtClean="0"/>
              <a:t> on insertions?</a:t>
            </a:r>
          </a:p>
          <a:p>
            <a:r>
              <a:rPr lang="de-AT" baseline="0" dirty="0" smtClean="0"/>
              <a:t>Detailed optimisation on optics of each insertion within overall defined boundaries.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572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285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See with Werner about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81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83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See wth Werner for 1 slde on this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114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14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54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Check with Katsunobu to</a:t>
            </a:r>
            <a:r>
              <a:rPr lang="de-AT" baseline="0" dirty="0" smtClean="0"/>
              <a:t> have latest layout.</a:t>
            </a:r>
          </a:p>
          <a:p>
            <a:r>
              <a:rPr lang="de-AT" baseline="0" dirty="0" smtClean="0"/>
              <a:t>Check with detector people if 9 m offset is acceptable for ee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705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Katsunobu</a:t>
            </a:r>
            <a:r>
              <a:rPr lang="de-AT" baseline="0" dirty="0" smtClean="0"/>
              <a:t> on converged optics, final focus and ring optics</a:t>
            </a:r>
          </a:p>
          <a:p>
            <a:r>
              <a:rPr lang="de-AT" baseline="0" dirty="0" smtClean="0"/>
              <a:t>Sufficient dynamic aperture and momentum </a:t>
            </a:r>
          </a:p>
          <a:p>
            <a:r>
              <a:rPr lang="de-AT" baseline="0" dirty="0" smtClean="0"/>
              <a:t>Injection details missing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17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Katsunobu</a:t>
            </a:r>
            <a:r>
              <a:rPr lang="de-AT" baseline="0" dirty="0" smtClean="0"/>
              <a:t> on converged optics, final focus and ring optics</a:t>
            </a:r>
          </a:p>
          <a:p>
            <a:r>
              <a:rPr lang="de-AT" baseline="0" dirty="0" smtClean="0"/>
              <a:t>Sufficient dynamic aperture and momentum </a:t>
            </a:r>
          </a:p>
          <a:p>
            <a:r>
              <a:rPr lang="de-AT" baseline="0" dirty="0" smtClean="0"/>
              <a:t>Injection details missing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140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22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on MDI optimisation,</a:t>
            </a:r>
            <a:r>
              <a:rPr lang="de-AT" baseline="0" dirty="0" smtClean="0"/>
              <a:t> L*, solenoid compensation, lumi monitoring, etc.</a:t>
            </a:r>
          </a:p>
          <a:p>
            <a:r>
              <a:rPr lang="de-AT" baseline="0" dirty="0" smtClean="0"/>
              <a:t>Slide from Mike Sullivan talk, synchrotron radiation IR, masking? </a:t>
            </a:r>
          </a:p>
          <a:p>
            <a:r>
              <a:rPr lang="de-AT" baseline="0" dirty="0" smtClean="0"/>
              <a:t>Possibly one slide on magnet design of Attilio?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23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406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51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858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61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76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42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456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453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8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63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34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8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4A73-B9A0-4385-9E9A-34FD13BABFAA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1033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279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0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898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7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63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51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4006"/>
          </a:xfrm>
        </p:spPr>
        <p:txBody>
          <a:bodyPr/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9864"/>
            <a:ext cx="4287864" cy="471072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39864"/>
            <a:ext cx="4287864" cy="471072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47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4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724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9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8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9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209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5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78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4006"/>
          </a:xfrm>
        </p:spPr>
        <p:txBody>
          <a:bodyPr/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9864"/>
            <a:ext cx="4287864" cy="471072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39864"/>
            <a:ext cx="4287864" cy="471072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5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6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43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74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9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2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7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60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49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77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15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1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3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9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4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96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20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4006"/>
          </a:xfrm>
        </p:spPr>
        <p:txBody>
          <a:bodyPr/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9864"/>
            <a:ext cx="4287864" cy="471072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39864"/>
            <a:ext cx="4287864" cy="471072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17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4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</a:t>
            </a:r>
            <a:r>
              <a:rPr lang="en-US" sz="1000" b="0" baseline="0" dirty="0" smtClean="0">
                <a:solidFill>
                  <a:schemeClr val="bg1"/>
                </a:solidFill>
              </a:rPr>
              <a:t> </a:t>
            </a:r>
            <a:r>
              <a:rPr lang="en-US" sz="1000" b="0" baseline="0" dirty="0" err="1" smtClean="0">
                <a:solidFill>
                  <a:schemeClr val="bg1"/>
                </a:solidFill>
              </a:rPr>
              <a:t>Benedikt</a:t>
            </a:r>
            <a:r>
              <a:rPr lang="en-US" sz="1000" b="0" baseline="0" dirty="0" smtClean="0">
                <a:solidFill>
                  <a:schemeClr val="bg1"/>
                </a:solidFill>
              </a:rPr>
              <a:t>, Frank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University of Tokyo, 23. May 2016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0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baseline="0" dirty="0" smtClean="0">
                <a:solidFill>
                  <a:schemeClr val="bg1"/>
                </a:solidFill>
              </a:rPr>
              <a:t>Frank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err="1" smtClean="0">
                <a:solidFill>
                  <a:schemeClr val="bg1"/>
                </a:solidFill>
              </a:rPr>
              <a:t>Ruprecht-Karls-Universität</a:t>
            </a:r>
            <a:r>
              <a:rPr lang="en-GB" sz="1000" b="0" baseline="0" dirty="0" smtClean="0">
                <a:solidFill>
                  <a:schemeClr val="bg1"/>
                </a:solidFill>
              </a:rPr>
              <a:t> Heidelberg, 31 May 2016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9" r:id="rId3"/>
    <p:sldLayoutId id="2147483693" r:id="rId4"/>
    <p:sldLayoutId id="2147483695" r:id="rId5"/>
    <p:sldLayoutId id="2147483857" r:id="rId6"/>
    <p:sldLayoutId id="2147483859" r:id="rId7"/>
    <p:sldLayoutId id="2147483860" r:id="rId8"/>
    <p:sldLayoutId id="2147483861" r:id="rId9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</a:t>
            </a:r>
            <a:r>
              <a:rPr lang="en-US" sz="1000" b="0" baseline="0" dirty="0" smtClean="0">
                <a:solidFill>
                  <a:schemeClr val="bg1"/>
                </a:solidFill>
              </a:rPr>
              <a:t> </a:t>
            </a:r>
            <a:r>
              <a:rPr lang="en-US" sz="1000" b="0" baseline="0" dirty="0" err="1" smtClean="0">
                <a:solidFill>
                  <a:schemeClr val="bg1"/>
                </a:solidFill>
              </a:rPr>
              <a:t>Benedikt</a:t>
            </a:r>
            <a:r>
              <a:rPr lang="en-US" sz="1000" b="0" baseline="0" dirty="0" smtClean="0">
                <a:solidFill>
                  <a:schemeClr val="bg1"/>
                </a:solidFill>
              </a:rPr>
              <a:t>, Frank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smtClean="0">
                <a:solidFill>
                  <a:schemeClr val="bg1"/>
                </a:solidFill>
              </a:rPr>
              <a:t>KEK, 25. </a:t>
            </a:r>
            <a:r>
              <a:rPr lang="en-GB" sz="1000" b="0" baseline="0" dirty="0" smtClean="0">
                <a:solidFill>
                  <a:schemeClr val="bg1"/>
                </a:solidFill>
              </a:rPr>
              <a:t>May 2016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cern.ch/fcc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tiff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emf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twiki.cern.ch/twiki/bin/view/FCC/FccPythiaDelphes" TargetMode="Externa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NUL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emf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10" Type="http://schemas.openxmlformats.org/officeDocument/2006/relationships/image" Target="../media/image84.jpeg"/><Relationship Id="rId4" Type="http://schemas.openxmlformats.org/officeDocument/2006/relationships/image" Target="../media/image79.emf"/><Relationship Id="rId9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31" Type="http://schemas.openxmlformats.org/officeDocument/2006/relationships/image" Target="../media/image12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Relationship Id="rId30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png"/><Relationship Id="rId5" Type="http://schemas.openxmlformats.org/officeDocument/2006/relationships/hyperlink" Target="http://cern.ch/fccw2015" TargetMode="External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9.png"/><Relationship Id="rId7" Type="http://schemas.openxmlformats.org/officeDocument/2006/relationships/image" Target="../media/image128.e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Relationship Id="rId6" Type="http://schemas.openxmlformats.org/officeDocument/2006/relationships/image" Target="cid:ii_15418ce83e58ad5f" TargetMode="External"/><Relationship Id="rId5" Type="http://schemas.openxmlformats.org/officeDocument/2006/relationships/image" Target="../media/image127.jpeg"/><Relationship Id="rId4" Type="http://schemas.openxmlformats.org/officeDocument/2006/relationships/hyperlink" Target="http://cern.ch/fccw2015" TargetMode="External"/><Relationship Id="rId9" Type="http://schemas.openxmlformats.org/officeDocument/2006/relationships/hyperlink" Target="http://cern.ch/fccw2016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73" y="-31857"/>
            <a:ext cx="9277109" cy="6917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37" y="523706"/>
            <a:ext cx="9068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bg1"/>
                </a:solidFill>
              </a:rPr>
              <a:t>Future Circular Colliders</a:t>
            </a:r>
            <a:endParaRPr lang="de-DE" sz="4800" b="1" dirty="0">
              <a:solidFill>
                <a:schemeClr val="bg1"/>
              </a:solidFill>
            </a:endParaRPr>
          </a:p>
          <a:p>
            <a:pPr algn="ctr"/>
            <a:endParaRPr lang="de-DE" sz="4000" b="1" dirty="0" smtClean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63800" y="4137704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4548772" y="4221165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28223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0" name="Arc 9"/>
          <p:cNvSpPr/>
          <p:nvPr/>
        </p:nvSpPr>
        <p:spPr>
          <a:xfrm>
            <a:off x="-940534" y="4137704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rc 10"/>
          <p:cNvSpPr/>
          <p:nvPr/>
        </p:nvSpPr>
        <p:spPr>
          <a:xfrm>
            <a:off x="1838223" y="3011942"/>
            <a:ext cx="1007859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39095" y="5834910"/>
            <a:ext cx="278601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u="sng" dirty="0">
                <a:solidFill>
                  <a:srgbClr val="0000CC"/>
                </a:solidFill>
                <a:latin typeface="Calibri"/>
                <a:ea typeface="Calibri"/>
                <a:cs typeface="Times New Roman"/>
                <a:hlinkClick r:id="rId4"/>
              </a:rPr>
              <a:t>http://cern.ch/fcc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2240" y="4137704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C00000"/>
                </a:solidFill>
              </a:rPr>
              <a:t>FCC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4718" y="4131610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B050"/>
                </a:solidFill>
              </a:rPr>
              <a:t>PS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2434" y="430292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00CC"/>
                </a:solidFill>
              </a:rPr>
              <a:t>SPS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888" y="4221165"/>
            <a:ext cx="89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99"/>
                </a:solidFill>
              </a:rPr>
              <a:t>LHC</a:t>
            </a:r>
            <a:endParaRPr lang="en-GB" sz="2400" dirty="0">
              <a:solidFill>
                <a:srgbClr val="FFCC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194" y="1647090"/>
            <a:ext cx="844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Frank </a:t>
            </a:r>
            <a:r>
              <a:rPr lang="en-GB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Z</a:t>
            </a:r>
            <a:r>
              <a:rPr lang="en-GB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immermann</a:t>
            </a:r>
            <a:endParaRPr lang="en-GB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237" y="2755620"/>
            <a:ext cx="9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ratefully acknowledging input from 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FCC coordination group, study leader Michael Benedikt, the global design study team and all international contributors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888" y="4577732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800" dirty="0" smtClean="0">
                <a:solidFill>
                  <a:schemeClr val="bg1"/>
                </a:solidFill>
              </a:rPr>
              <a:t> </a:t>
            </a:r>
            <a:r>
              <a:rPr lang="en-GB" altLang="ja-JP" sz="2800" dirty="0" err="1" smtClean="0">
                <a:solidFill>
                  <a:schemeClr val="bg1"/>
                </a:solidFill>
              </a:rPr>
              <a:t>Ruprecht-Karls-Universität</a:t>
            </a:r>
            <a:r>
              <a:rPr lang="en-GB" altLang="ja-JP" sz="2800" dirty="0" smtClean="0">
                <a:solidFill>
                  <a:schemeClr val="bg1"/>
                </a:solidFill>
              </a:rPr>
              <a:t> Heidelberg,</a:t>
            </a:r>
            <a:r>
              <a:rPr lang="en-GB" sz="2800" dirty="0" smtClean="0">
                <a:solidFill>
                  <a:schemeClr val="bg1"/>
                </a:solidFill>
              </a:rPr>
              <a:t> 31 May 2016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0" y="5382908"/>
            <a:ext cx="966311" cy="4041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0237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Capacities 7th Framework </a:t>
            </a:r>
            <a:r>
              <a:rPr lang="en-US" sz="1400" i="1" kern="0" dirty="0" err="1" smtClean="0">
                <a:solidFill>
                  <a:srgbClr val="0000CC"/>
                </a:solidFill>
                <a:latin typeface="Calibri"/>
              </a:rPr>
              <a:t>Programme</a:t>
            </a:r>
            <a:r>
              <a:rPr lang="en-US" sz="1400" i="1" kern="0" dirty="0" smtClean="0">
                <a:solidFill>
                  <a:srgbClr val="0000CC"/>
                </a:solidFill>
                <a:latin typeface="Calibri"/>
              </a:rPr>
              <a:t> </a:t>
            </a:r>
            <a:r>
              <a:rPr lang="en-GB" sz="1400" i="1" kern="0" dirty="0" smtClean="0">
                <a:solidFill>
                  <a:srgbClr val="0000CC"/>
                </a:solidFill>
                <a:latin typeface="Calibri"/>
              </a:rPr>
              <a:t>project 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EuCARD-2, grant agreement 312453, </a:t>
            </a:r>
            <a:r>
              <a:rPr lang="en-GB" sz="1400" i="1" kern="0" dirty="0" smtClean="0">
                <a:solidFill>
                  <a:srgbClr val="0000CC"/>
                </a:solidFill>
                <a:latin typeface="Calibri"/>
              </a:rPr>
              <a:t>and 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the HORIZON 2020 project </a:t>
            </a:r>
            <a:r>
              <a:rPr lang="en-GB" sz="1400" i="1" kern="0" dirty="0" err="1">
                <a:solidFill>
                  <a:srgbClr val="0000CC"/>
                </a:solidFill>
                <a:latin typeface="Calibri"/>
              </a:rPr>
              <a:t>EuroCirCol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, grant agreement </a:t>
            </a:r>
            <a:r>
              <a:rPr lang="en-GB" sz="1400" i="1" kern="0" dirty="0" smtClean="0">
                <a:solidFill>
                  <a:srgbClr val="0000CC"/>
                </a:solidFill>
                <a:latin typeface="Calibri"/>
              </a:rPr>
              <a:t>654305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3" y="5900699"/>
            <a:ext cx="1012733" cy="3843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5" y="5900699"/>
            <a:ext cx="566663" cy="396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5" y="5503307"/>
            <a:ext cx="566663" cy="27228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17959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0" grpId="0"/>
      <p:bldP spid="21" grpId="0"/>
      <p:bldP spid="8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53619" y="3635119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4916087"/>
            <a:ext cx="3344921" cy="529137"/>
            <a:chOff x="5722542" y="5110794"/>
            <a:chExt cx="3344921" cy="529137"/>
          </a:xfrm>
        </p:grpSpPr>
        <p:sp>
          <p:nvSpPr>
            <p:cNvPr id="63" name="Rectangle 62"/>
            <p:cNvSpPr/>
            <p:nvPr/>
          </p:nvSpPr>
          <p:spPr>
            <a:xfrm>
              <a:off x="7843463" y="5110794"/>
              <a:ext cx="1224000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8" y="5110794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197353" y="4229084"/>
            <a:ext cx="2624773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173D54"/>
                </a:solidFill>
                <a:effectLst>
                  <a:outerShdw blurRad="25400" dist="25400" dir="2700000" algn="tl" rotWithShape="0">
                    <a:schemeClr val="tx2">
                      <a:lumMod val="75000"/>
                      <a:alpha val="45000"/>
                    </a:schemeClr>
                  </a:outerShdw>
                </a:effectLst>
              </a:rPr>
              <a:t>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C</a:t>
            </a:r>
            <a:r>
              <a:rPr lang="en-GB" dirty="0" smtClean="0"/>
              <a:t>ERN </a:t>
            </a:r>
            <a:r>
              <a:rPr lang="en-GB" dirty="0"/>
              <a:t>Circular Colliders </a:t>
            </a:r>
            <a:r>
              <a:rPr lang="en-GB" dirty="0" smtClean="0"/>
              <a:t>and FCC</a:t>
            </a:r>
            <a:endParaRPr lang="en-US" dirty="0"/>
          </a:p>
        </p:txBody>
      </p:sp>
      <p:pic>
        <p:nvPicPr>
          <p:cNvPr id="5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2494" y="4916087"/>
            <a:ext cx="9001001" cy="1290345"/>
            <a:chOff x="122494" y="4916087"/>
            <a:chExt cx="9001001" cy="1290345"/>
          </a:xfrm>
        </p:grpSpPr>
        <p:grpSp>
          <p:nvGrpSpPr>
            <p:cNvPr id="7" name="Group 6"/>
            <p:cNvGrpSpPr/>
            <p:nvPr/>
          </p:nvGrpSpPr>
          <p:grpSpPr>
            <a:xfrm>
              <a:off x="2643671" y="4916087"/>
              <a:ext cx="3051462" cy="529137"/>
              <a:chOff x="2643671" y="5110794"/>
              <a:chExt cx="3051462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643671" y="5190696"/>
                <a:ext cx="249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 smtClean="0">
                    <a:solidFill>
                      <a:schemeClr val="tx2"/>
                    </a:solidFill>
                    <a:latin typeface="+mn-lt"/>
                  </a:rPr>
                  <a:t>                 FCC</a:t>
                </a:r>
                <a:endParaRPr lang="en-GB" b="1" spc="1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122494" y="5498546"/>
              <a:ext cx="90010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n</a:t>
              </a: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ow is the right time to plan for the period 2035 – 2040</a:t>
              </a:r>
            </a:p>
            <a:p>
              <a:pPr>
                <a:defRPr/>
              </a:pPr>
              <a:r>
                <a:rPr lang="en-US" altLang="zh-CN" sz="2000" b="1" kern="0" dirty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g</a:t>
              </a: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oal of phase 1: CDR by end 2018 for next </a:t>
              </a:r>
              <a:r>
                <a:rPr lang="en-US" altLang="zh-CN" sz="2000" b="1" kern="0" dirty="0" smtClean="0">
                  <a:solidFill>
                    <a:srgbClr val="0000FF"/>
                  </a:solidFill>
                  <a:ea typeface="黑体" pitchFamily="2" charset="-122"/>
                </a:rPr>
                <a:t>update of European Strategy</a:t>
              </a:r>
              <a:endParaRPr lang="en-GB" sz="1400" b="1" kern="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7812360" y="1492279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1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9252520" cy="4700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635" b="5112"/>
          <a:stretch/>
        </p:blipFill>
        <p:spPr>
          <a:xfrm>
            <a:off x="35496" y="3573016"/>
            <a:ext cx="9076446" cy="252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Progress on site investigations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9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9252520" cy="4700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635" b="5112"/>
          <a:stretch/>
        </p:blipFill>
        <p:spPr>
          <a:xfrm>
            <a:off x="35496" y="3573016"/>
            <a:ext cx="9076446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043" y="3429000"/>
            <a:ext cx="9006899" cy="2662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90 – 100 km fits geological situation well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LHC suitable as potential injector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The 100 km version, intersecting LHC,    is </a:t>
            </a:r>
            <a:r>
              <a:rPr lang="en-US" sz="3600" dirty="0"/>
              <a:t>now being </a:t>
            </a:r>
            <a:r>
              <a:rPr lang="en-US" sz="3600" dirty="0" smtClean="0"/>
              <a:t>studied in more detail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endParaRPr lang="en-US" sz="9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Progress on site investigations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4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lang="en-US" dirty="0" smtClean="0"/>
              <a:t>Further CE and TI </a:t>
            </a:r>
            <a:r>
              <a:rPr lang="en-US" dirty="0" err="1" smtClean="0"/>
              <a:t>optimisation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16386"/>
            <a:ext cx="3768014" cy="2875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594444"/>
            <a:ext cx="3783041" cy="2555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497" y="999554"/>
            <a:ext cx="5354999" cy="2503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210" y="3855149"/>
            <a:ext cx="526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More detailed studies launched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CE: single vs. double tunnels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CE: caverns, shafts, underground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technical </a:t>
            </a:r>
            <a:r>
              <a:rPr lang="en-US" sz="2000" dirty="0"/>
              <a:t>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safety,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transport, integration,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operation aspects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99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24" y="980728"/>
            <a:ext cx="6347676" cy="46085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60968" y="1899030"/>
            <a:ext cx="218302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100 km FCC </a:t>
            </a:r>
          </a:p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intersecting version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7504" y="5393920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urrent baseline</a:t>
            </a:r>
            <a:r>
              <a:rPr lang="en-US" sz="2000" b="1" dirty="0"/>
              <a:t> </a:t>
            </a:r>
            <a:r>
              <a:rPr lang="en-US" sz="2000" b="1" dirty="0" smtClean="0"/>
              <a:t>is to fully re-use the existing CERN accelerator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injection energy 3.3 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</a:rPr>
              <a:t> from LHC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870" y="1178565"/>
            <a:ext cx="33478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  <a:r>
              <a:rPr lang="en-US" sz="2000" b="1" dirty="0" smtClean="0"/>
              <a:t>njector options: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SPS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LHC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FCC</a:t>
            </a:r>
          </a:p>
          <a:p>
            <a:endParaRPr lang="en-US" sz="11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SPS/</a:t>
            </a:r>
            <a:r>
              <a:rPr lang="en-US" dirty="0" err="1" smtClean="0"/>
              <a:t>SPS</a:t>
            </a:r>
            <a:r>
              <a:rPr lang="en-US" baseline="-25000" dirty="0" err="1" smtClean="0"/>
              <a:t>upgrade</a:t>
            </a:r>
            <a:r>
              <a:rPr lang="en-US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smtClean="0"/>
              <a:t> FCC</a:t>
            </a:r>
          </a:p>
          <a:p>
            <a:pPr lvl="1"/>
            <a:endParaRPr lang="en-US" sz="11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SPS -&gt; FCC booster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FCC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injector studies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17757" y="262349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SPS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5239" y="4281048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FCC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700523"/>
              </p:ext>
            </p:extLst>
          </p:nvPr>
        </p:nvGraphicFramePr>
        <p:xfrm>
          <a:off x="22969" y="1013002"/>
          <a:ext cx="9111633" cy="5104960"/>
        </p:xfrm>
        <a:graphic>
          <a:graphicData uri="http://schemas.openxmlformats.org/drawingml/2006/table">
            <a:tbl>
              <a:tblPr firstRow="1" bandRow="1"/>
              <a:tblGrid>
                <a:gridCol w="3579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2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84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43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70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HE-LHC*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(HL) 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# IP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main &amp; 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&amp; 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&amp; 2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(1.12) 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 (0.2)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(2.2) 1.15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(0.15) 0.55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5286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luminosity/IP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20 - 30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(5)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&lt;1020 (204)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&gt;850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(135) 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(0.7) 0.36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synchrotron rad.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[W/m/beam]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4.1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(0.35) 0.18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18724" y="129352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*</a:t>
            </a:r>
            <a:r>
              <a:rPr lang="en-GB" sz="1200" dirty="0" smtClean="0">
                <a:solidFill>
                  <a:schemeClr val="bg1"/>
                </a:solidFill>
              </a:rPr>
              <a:t>tentative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</a:t>
            </a:r>
            <a:r>
              <a:rPr lang="en-US" noProof="0" dirty="0" smtClean="0"/>
              <a:t>H</a:t>
            </a:r>
            <a:r>
              <a:rPr lang="en-US" dirty="0" err="1" smtClean="0"/>
              <a:t>adron</a:t>
            </a:r>
            <a:r>
              <a:rPr lang="en-US" dirty="0" smtClean="0"/>
              <a:t> collider parameters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9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945296"/>
            <a:ext cx="796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p</a:t>
            </a:r>
            <a:r>
              <a:rPr lang="en-GB" sz="2400" b="1" dirty="0" smtClean="0">
                <a:solidFill>
                  <a:srgbClr val="C00000"/>
                </a:solidFill>
              </a:rPr>
              <a:t>hase 1: 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dirty="0" smtClean="0">
                <a:solidFill>
                  <a:srgbClr val="C00000"/>
                </a:solidFill>
              </a:rPr>
              <a:t>*=1.1 m,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sz="2400" b="1" i="1" dirty="0" err="1" smtClean="0">
                <a:solidFill>
                  <a:srgbClr val="C00000"/>
                </a:solidFill>
              </a:rPr>
              <a:t>Q</a:t>
            </a:r>
            <a:r>
              <a:rPr lang="en-GB" sz="2400" b="1" baseline="-25000" dirty="0" err="1" smtClean="0">
                <a:solidFill>
                  <a:srgbClr val="C00000"/>
                </a:solidFill>
              </a:rPr>
              <a:t>tot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sz="2400" b="1" dirty="0" smtClean="0">
                <a:solidFill>
                  <a:srgbClr val="C00000"/>
                </a:solidFill>
              </a:rPr>
              <a:t>, </a:t>
            </a:r>
            <a:r>
              <a:rPr lang="en-GB" sz="2400" b="1" i="1" dirty="0" err="1" smtClean="0">
                <a:solidFill>
                  <a:srgbClr val="C00000"/>
                </a:solidFill>
              </a:rPr>
              <a:t>t</a:t>
            </a:r>
            <a:r>
              <a:rPr lang="en-GB" sz="2400" b="1" i="1" baseline="-25000" dirty="0" err="1" smtClean="0">
                <a:solidFill>
                  <a:srgbClr val="C00000"/>
                </a:solidFill>
              </a:rPr>
              <a:t>ta</a:t>
            </a:r>
            <a:r>
              <a:rPr lang="en-GB" sz="2400" b="1" dirty="0" smtClean="0">
                <a:solidFill>
                  <a:srgbClr val="C00000"/>
                </a:solidFill>
              </a:rPr>
              <a:t>=5 h</a:t>
            </a:r>
            <a:r>
              <a:rPr lang="en-GB" sz="2400" b="1" dirty="0">
                <a:solidFill>
                  <a:srgbClr val="C00000"/>
                </a:solidFill>
              </a:rPr>
              <a:t>, 250 </a:t>
            </a:r>
            <a:r>
              <a:rPr lang="en-GB" sz="2400" b="1" dirty="0" smtClean="0">
                <a:solidFill>
                  <a:srgbClr val="C00000"/>
                </a:solidFill>
              </a:rPr>
              <a:t>fb</a:t>
            </a:r>
            <a:r>
              <a:rPr lang="en-GB" sz="2400" b="1" baseline="30000" dirty="0" smtClean="0">
                <a:solidFill>
                  <a:srgbClr val="C00000"/>
                </a:solidFill>
              </a:rPr>
              <a:t>-1 </a:t>
            </a:r>
            <a:r>
              <a:rPr lang="en-GB" sz="2400" b="1" dirty="0" smtClean="0">
                <a:solidFill>
                  <a:srgbClr val="C00000"/>
                </a:solidFill>
              </a:rPr>
              <a:t>/ year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751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</a:rPr>
              <a:t>p</a:t>
            </a:r>
            <a:r>
              <a:rPr lang="en-GB" sz="2400" b="1" dirty="0" smtClean="0">
                <a:solidFill>
                  <a:srgbClr val="FF6600"/>
                </a:solidFill>
              </a:rPr>
              <a:t>hase 2: 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sz="2400" b="1" dirty="0" smtClean="0">
                <a:solidFill>
                  <a:srgbClr val="FF6600"/>
                </a:solidFill>
              </a:rPr>
              <a:t>*=0.3 m,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sz="2400" b="1" dirty="0" err="1" smtClean="0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sz="2400" b="1" i="1" dirty="0" err="1" smtClean="0">
                <a:solidFill>
                  <a:srgbClr val="FF6600"/>
                </a:solidFill>
              </a:rPr>
              <a:t>Q</a:t>
            </a:r>
            <a:r>
              <a:rPr lang="en-GB" sz="2400" b="1" baseline="-25000" dirty="0" err="1" smtClean="0">
                <a:solidFill>
                  <a:srgbClr val="FF6600"/>
                </a:solidFill>
              </a:rPr>
              <a:t>tot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sz="2400" b="1" dirty="0" smtClean="0">
                <a:solidFill>
                  <a:srgbClr val="FF6600"/>
                </a:solidFill>
              </a:rPr>
              <a:t>, </a:t>
            </a:r>
            <a:r>
              <a:rPr lang="en-GB" sz="2400" b="1" i="1" dirty="0" err="1" smtClean="0">
                <a:solidFill>
                  <a:srgbClr val="FF6600"/>
                </a:solidFill>
              </a:rPr>
              <a:t>t</a:t>
            </a:r>
            <a:r>
              <a:rPr lang="en-GB" sz="2400" b="1" i="1" baseline="-25000" dirty="0" err="1" smtClean="0">
                <a:solidFill>
                  <a:srgbClr val="FF6600"/>
                </a:solidFill>
              </a:rPr>
              <a:t>ta</a:t>
            </a:r>
            <a:r>
              <a:rPr lang="en-GB" sz="2400" b="1" dirty="0" smtClean="0">
                <a:solidFill>
                  <a:srgbClr val="FF6600"/>
                </a:solidFill>
              </a:rPr>
              <a:t>=4 h</a:t>
            </a:r>
            <a:r>
              <a:rPr lang="en-GB" sz="2400" b="1" dirty="0">
                <a:solidFill>
                  <a:srgbClr val="FF6600"/>
                </a:solidFill>
              </a:rPr>
              <a:t>, </a:t>
            </a:r>
            <a:r>
              <a:rPr lang="en-GB" sz="2400" b="1" dirty="0" smtClean="0">
                <a:solidFill>
                  <a:srgbClr val="FF6600"/>
                </a:solidFill>
              </a:rPr>
              <a:t>1 ab</a:t>
            </a:r>
            <a:r>
              <a:rPr lang="en-GB" sz="2400" b="1" baseline="30000" dirty="0" smtClean="0">
                <a:solidFill>
                  <a:srgbClr val="FF6600"/>
                </a:solidFill>
              </a:rPr>
              <a:t>-1 </a:t>
            </a:r>
            <a:r>
              <a:rPr lang="en-GB" sz="2400" b="1" dirty="0">
                <a:solidFill>
                  <a:srgbClr val="FF6600"/>
                </a:solidFill>
              </a:rPr>
              <a:t>/ year </a:t>
            </a:r>
          </a:p>
          <a:p>
            <a:endParaRPr lang="en-GB" sz="2400" b="1" dirty="0" smtClean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0" y="2180676"/>
            <a:ext cx="5890824" cy="3919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0637" y="2123564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GB" dirty="0" smtClean="0"/>
              <a:t>adiation damping: </a:t>
            </a:r>
            <a:r>
              <a:rPr lang="en-GB" dirty="0" smtClean="0">
                <a:latin typeface="Symbol" panose="05050102010706020507" pitchFamily="18" charset="2"/>
              </a:rPr>
              <a:t>t</a:t>
            </a:r>
            <a:r>
              <a:rPr lang="en-GB" dirty="0" smtClean="0"/>
              <a:t>~1 h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		FCC-</a:t>
            </a:r>
            <a:r>
              <a:rPr lang="en-US" sz="3600" b="1" dirty="0" err="1" smtClean="0">
                <a:solidFill>
                  <a:srgbClr val="FFFF00"/>
                </a:solidFill>
              </a:rPr>
              <a:t>hh</a:t>
            </a:r>
            <a:r>
              <a:rPr lang="en-US" sz="3600" b="1" dirty="0" smtClean="0">
                <a:solidFill>
                  <a:srgbClr val="FFFF00"/>
                </a:solidFill>
              </a:rPr>
              <a:t> luminosity phases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4561" y="2286707"/>
            <a:ext cx="285193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PRST-AB 18</a:t>
            </a:r>
            <a:r>
              <a:rPr lang="en-GB" sz="1600" dirty="0"/>
              <a:t>, 101002 (2015</a:t>
            </a:r>
            <a:r>
              <a:rPr lang="en-GB" sz="1600" dirty="0" smtClean="0"/>
              <a:t>) 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130565" y="2859199"/>
            <a:ext cx="2905931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Total integrated luminosity over   25 years operation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O(20) ab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-1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consistent </a:t>
            </a:r>
            <a:r>
              <a:rPr lang="en-GB" sz="2400" b="1" dirty="0"/>
              <a:t>with</a:t>
            </a:r>
          </a:p>
          <a:p>
            <a:r>
              <a:rPr lang="en-GB" sz="2400" b="1" dirty="0"/>
              <a:t>physics </a:t>
            </a:r>
            <a:r>
              <a:rPr lang="en-GB" sz="2400" b="1" dirty="0" smtClean="0"/>
              <a:t>goals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962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1" y="1015341"/>
            <a:ext cx="8829458" cy="510927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/>
              </a:rPr>
              <a:t>       Physics prospects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9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Arial"/>
              </a:rPr>
              <a:t>       		Higgs &amp; EWSB physics at 100 </a:t>
            </a:r>
            <a:r>
              <a:rPr lang="en-US" sz="3200" kern="0" dirty="0" err="1" smtClean="0">
                <a:latin typeface="Arial"/>
              </a:rPr>
              <a:t>TeV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121650" cy="3422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641" y="4763418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h</a:t>
            </a:r>
            <a:r>
              <a:rPr lang="en-GB" sz="2000" dirty="0" smtClean="0"/>
              <a:t>uge production rates at 100 </a:t>
            </a:r>
            <a:r>
              <a:rPr lang="en-GB" sz="2000" dirty="0" err="1" smtClean="0"/>
              <a:t>TeV</a:t>
            </a:r>
            <a:r>
              <a:rPr lang="en-GB" sz="2000" dirty="0" smtClean="0"/>
              <a:t> imply: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can </a:t>
            </a:r>
            <a:r>
              <a:rPr lang="en-GB" sz="2000" dirty="0"/>
              <a:t>afford reducing statistics, with tighter kinematical cuts that reduce backgrounds and </a:t>
            </a:r>
            <a:r>
              <a:rPr lang="en-GB" sz="20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explore </a:t>
            </a:r>
            <a:r>
              <a:rPr lang="en-GB" sz="2000" dirty="0"/>
              <a:t>new dynamical regimes, </a:t>
            </a:r>
            <a:r>
              <a:rPr lang="en-GB" sz="2000" dirty="0" smtClean="0"/>
              <a:t>with novel </a:t>
            </a:r>
            <a:r>
              <a:rPr lang="en-GB" sz="2000" dirty="0"/>
              <a:t>tests of the SM and EWSB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3575" y="1017935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Contino</a:t>
            </a:r>
            <a:r>
              <a:rPr lang="en-GB" dirty="0"/>
              <a:t>, Lee, </a:t>
            </a:r>
            <a:r>
              <a:rPr lang="en-GB" dirty="0" smtClean="0"/>
              <a:t>Michelangelo, Reuter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" y="906983"/>
            <a:ext cx="7067359" cy="530120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Arial"/>
              </a:rPr>
              <a:t>       		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LHC results</a:t>
            </a:r>
            <a:r>
              <a:rPr lang="en-US" sz="3200" kern="0" dirty="0" smtClean="0">
                <a:latin typeface="Arial"/>
              </a:rPr>
              <a:t>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need for higher energy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2092" y="551723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G. </a:t>
            </a:r>
            <a:r>
              <a:rPr lang="en-GB" dirty="0" err="1" smtClean="0"/>
              <a:t>Giudice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646798"/>
            <a:ext cx="74510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Motivation for Future </a:t>
            </a:r>
            <a:r>
              <a:rPr lang="en-GB" sz="2800" b="1" dirty="0"/>
              <a:t>C</a:t>
            </a:r>
            <a:r>
              <a:rPr lang="en-GB" sz="2800" b="1" dirty="0" smtClean="0"/>
              <a:t>ircular </a:t>
            </a:r>
            <a:r>
              <a:rPr lang="en-GB" sz="2800" b="1" dirty="0"/>
              <a:t>C</a:t>
            </a:r>
            <a:r>
              <a:rPr lang="en-GB" sz="2800" b="1" dirty="0" smtClean="0"/>
              <a:t>olliders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FCC Study Scope &amp; Time Line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Machine Design, Physics, Detectors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T</a:t>
            </a:r>
            <a:r>
              <a:rPr lang="en-GB" sz="2800" b="1" dirty="0" smtClean="0"/>
              <a:t>echnologies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FCC Organisation &amp; Collaboration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Outline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" y="712922"/>
            <a:ext cx="8764292" cy="543215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Arial"/>
              </a:rPr>
              <a:t>       		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physics perspectives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5930" y="55892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G. </a:t>
            </a:r>
            <a:r>
              <a:rPr lang="en-GB" dirty="0" err="1" smtClean="0"/>
              <a:t>Giudice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9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179871"/>
            <a:ext cx="43924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400" b="1" dirty="0">
                <a:solidFill>
                  <a:srgbClr val="0C377B"/>
                </a:solidFill>
                <a:latin typeface="Arial"/>
              </a:rPr>
              <a:t>f</a:t>
            </a:r>
            <a:r>
              <a:rPr kumimoji="0" lang="de-A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ull ring optics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400" b="1" dirty="0">
                <a:solidFill>
                  <a:srgbClr val="0C377B"/>
                </a:solidFill>
                <a:latin typeface="Arial"/>
              </a:rPr>
              <a:t>a</a:t>
            </a:r>
            <a:r>
              <a:rPr kumimoji="0" lang="de-A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vailable </a:t>
            </a:r>
            <a:r>
              <a:rPr lang="de-AT" sz="2400" b="1" dirty="0" smtClean="0">
                <a:solidFill>
                  <a:srgbClr val="0C377B"/>
                </a:solidFill>
                <a:latin typeface="Arial"/>
              </a:rPr>
              <a:t>as basis for</a:t>
            </a:r>
            <a:r>
              <a:rPr kumimoji="0" lang="de-A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dynamics studies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optimisation of each insertion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definition of system specifications (apertures, etc.)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improvement of baseline optics and layout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full-ring optics design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cc_ring_roundracetrack_lhc_99.97_14.3_000_arc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214213"/>
            <a:ext cx="2304256" cy="1728192"/>
          </a:xfrm>
          <a:prstGeom prst="rect">
            <a:avLst/>
          </a:prstGeom>
        </p:spPr>
      </p:pic>
      <p:pic>
        <p:nvPicPr>
          <p:cNvPr id="6" name="Picture 5" descr="FCC-hh-Lstar61.5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25952"/>
            <a:ext cx="2097720" cy="1682720"/>
          </a:xfrm>
          <a:prstGeom prst="rect">
            <a:avLst/>
          </a:prstGeom>
        </p:spPr>
      </p:pic>
      <p:pic>
        <p:nvPicPr>
          <p:cNvPr id="7" name="Picture 6" descr="p1.tiff"/>
          <p:cNvPicPr>
            <a:picLocks noChangeAspect="1"/>
          </p:cNvPicPr>
          <p:nvPr/>
        </p:nvPicPr>
        <p:blipFill rotWithShape="1">
          <a:blip r:embed="rId6"/>
          <a:srcRect t="12574" r="14714" b="2438"/>
          <a:stretch/>
        </p:blipFill>
        <p:spPr>
          <a:xfrm>
            <a:off x="6571867" y="3068960"/>
            <a:ext cx="2392621" cy="12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99252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Regular arc cell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9979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Interaction region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210" y="276609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Betatron collimation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FCC_layout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960" y="2755972"/>
            <a:ext cx="2376264" cy="2473228"/>
          </a:xfrm>
          <a:prstGeom prst="rect">
            <a:avLst/>
          </a:prstGeom>
        </p:spPr>
      </p:pic>
      <p:pic>
        <p:nvPicPr>
          <p:cNvPr id="14" name="Picture 13" descr="fcc_ring_roundracetrack_lhc_99.97_14.3_000_lss_l.pd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/>
          <a:stretch/>
        </p:blipFill>
        <p:spPr>
          <a:xfrm>
            <a:off x="4634521" y="1489231"/>
            <a:ext cx="2297677" cy="1336849"/>
          </a:xfrm>
          <a:prstGeom prst="rect">
            <a:avLst/>
          </a:prstGeom>
        </p:spPr>
      </p:pic>
      <p:pic>
        <p:nvPicPr>
          <p:cNvPr id="16" name="Picture 15" descr="fcc_lhc_99.97_0300_lhcscaled_14.3_000_ess_j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1410798"/>
            <a:ext cx="2342880" cy="1442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13663" y="980728"/>
            <a:ext cx="219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en-US" dirty="0"/>
              <a:t>Momentum </a:t>
            </a:r>
            <a:r>
              <a:rPr lang="en-US" dirty="0" err="1" smtClean="0"/>
              <a:t>collim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88024" y="992230"/>
            <a:ext cx="20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en-US" dirty="0"/>
              <a:t>Injection with RF</a:t>
            </a:r>
          </a:p>
        </p:txBody>
      </p:sp>
      <p:pic>
        <p:nvPicPr>
          <p:cNvPr id="19" name="AE3BD074-9C5A-40BD-9471-DA93846CD44C" descr="8EA7F8B2-B27D-48F3-8499-47E8B364C42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54" y="4525783"/>
            <a:ext cx="3273820" cy="162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04248" y="42838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Extraction/dumping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MDI studies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0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94" y="1000496"/>
            <a:ext cx="4261355" cy="2272986"/>
          </a:xfrm>
          <a:prstGeom prst="rect">
            <a:avLst/>
          </a:prstGeom>
        </p:spPr>
      </p:pic>
      <p:pic>
        <p:nvPicPr>
          <p:cNvPr id="6" name="Picture 5" descr="peakdoseLstar45_vs_Lstar36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445" r="10291" b="10247"/>
          <a:stretch/>
        </p:blipFill>
        <p:spPr>
          <a:xfrm>
            <a:off x="4644008" y="3475008"/>
            <a:ext cx="4248472" cy="2702952"/>
          </a:xfrm>
          <a:prstGeom prst="rect">
            <a:avLst/>
          </a:prstGeom>
        </p:spPr>
      </p:pic>
      <p:pic>
        <p:nvPicPr>
          <p:cNvPr id="7" name="Picture 6" descr="spec_b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9" y="3573016"/>
            <a:ext cx="3729953" cy="2566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3" y="1017890"/>
            <a:ext cx="476939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  <a:r>
              <a:rPr lang="en-US" sz="2000" b="1" dirty="0" smtClean="0"/>
              <a:t>esign of interaction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for machine and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</a:t>
            </a:r>
            <a:r>
              <a:rPr lang="en-US" baseline="30000" dirty="0" smtClean="0"/>
              <a:t>*</a:t>
            </a:r>
            <a:r>
              <a:rPr lang="en-US" dirty="0" smtClean="0"/>
              <a:t>=45 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ntegrated spectrometer  and compensation dipoles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optics with long triplet with large aperture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elps distributing collision debris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more beam stay clear</a:t>
            </a:r>
          </a:p>
        </p:txBody>
      </p:sp>
    </p:spTree>
    <p:extLst>
      <p:ext uri="{BB962C8B-B14F-4D97-AF65-F5344CB8AC3E}">
        <p14:creationId xmlns:p14="http://schemas.microsoft.com/office/powerpoint/2010/main" val="31079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protecting triplet from debris</a:t>
            </a:r>
            <a:endParaRPr lang="en-US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-1384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5346" y="1037115"/>
            <a:ext cx="3890587" cy="49841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</a:t>
            </a:r>
            <a:r>
              <a:rPr lang="en-US" sz="1800" b="1" dirty="0" smtClean="0"/>
              <a:t>otal power of background events 100-500 kW per experiment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ar or truck engine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a</a:t>
            </a:r>
            <a:r>
              <a:rPr lang="en-US" sz="1800" dirty="0" smtClean="0"/>
              <a:t>lready limit in LHC and HL-LHC</a:t>
            </a:r>
          </a:p>
          <a:p>
            <a:r>
              <a:rPr lang="en-US" sz="1800" dirty="0"/>
              <a:t>m</a:t>
            </a:r>
            <a:r>
              <a:rPr lang="en-US" sz="1800" dirty="0" smtClean="0"/>
              <a:t>agnet lifetime, heat load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s</a:t>
            </a:r>
            <a:r>
              <a:rPr lang="en-US" sz="1800" dirty="0" smtClean="0"/>
              <a:t>tudy of 3000 fb</a:t>
            </a:r>
            <a:r>
              <a:rPr lang="en-US" sz="1800" baseline="30000" dirty="0" smtClean="0"/>
              <a:t>-1 </a:t>
            </a:r>
            <a:r>
              <a:rPr lang="en-US" sz="1800" dirty="0" smtClean="0"/>
              <a:t>in older FCC-</a:t>
            </a:r>
            <a:r>
              <a:rPr lang="en-US" sz="1800" dirty="0" err="1" smtClean="0"/>
              <a:t>hh</a:t>
            </a:r>
            <a:r>
              <a:rPr lang="en-US" sz="1800" dirty="0" smtClean="0"/>
              <a:t> detector design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</a:rPr>
              <a:t>g</a:t>
            </a:r>
            <a:r>
              <a:rPr lang="en-US" sz="1800" dirty="0" smtClean="0">
                <a:solidFill>
                  <a:srgbClr val="0000FF"/>
                </a:solidFill>
              </a:rPr>
              <a:t>oal: survive at least 5000 fb</a:t>
            </a:r>
            <a:r>
              <a:rPr lang="en-US" sz="1800" baseline="30000" dirty="0" smtClean="0">
                <a:solidFill>
                  <a:srgbClr val="0000FF"/>
                </a:solidFill>
              </a:rPr>
              <a:t>-1</a:t>
            </a:r>
          </a:p>
          <a:p>
            <a:r>
              <a:rPr lang="en-US" sz="1800" dirty="0">
                <a:solidFill>
                  <a:srgbClr val="0000FF"/>
                </a:solidFill>
              </a:rPr>
              <a:t>o</a:t>
            </a:r>
            <a:r>
              <a:rPr lang="en-US" sz="1800" dirty="0" smtClean="0">
                <a:solidFill>
                  <a:srgbClr val="0000FF"/>
                </a:solidFill>
              </a:rPr>
              <a:t>ne 5-year run</a:t>
            </a:r>
          </a:p>
          <a:p>
            <a:pPr marL="0" indent="0">
              <a:buNone/>
            </a:pP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9" name="Picture 8" descr="p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329" y="962378"/>
            <a:ext cx="4528176" cy="251565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769745" y="2317908"/>
            <a:ext cx="909676" cy="1409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985933" y="2088238"/>
            <a:ext cx="4865967" cy="775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14387" y="971436"/>
            <a:ext cx="14371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hield (TAS)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16216" y="980728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agnets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01980" y="1624270"/>
            <a:ext cx="3928507" cy="143999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65424" y="1896791"/>
            <a:ext cx="909676" cy="1409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980" y="3577515"/>
            <a:ext cx="3240128" cy="258778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201980" y="5967170"/>
            <a:ext cx="3323884" cy="71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63484" y="3733289"/>
            <a:ext cx="14285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ose for</a:t>
            </a:r>
          </a:p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30 </a:t>
            </a:r>
            <a:r>
              <a:rPr lang="en-US" dirty="0" err="1" smtClean="0"/>
              <a:t>MGy</a:t>
            </a:r>
            <a:r>
              <a:rPr lang="en-US" dirty="0" smtClean="0"/>
              <a:t> =</a:t>
            </a:r>
          </a:p>
          <a:p>
            <a:r>
              <a:rPr lang="en-US" dirty="0" smtClean="0"/>
              <a:t>present limit</a:t>
            </a:r>
            <a:endParaRPr lang="en-US" baseline="30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007370" y="3696787"/>
            <a:ext cx="1095172" cy="1477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hielding</a:t>
            </a:r>
          </a:p>
          <a:p>
            <a:r>
              <a:rPr lang="en-US" dirty="0">
                <a:solidFill>
                  <a:srgbClr val="AB3EB3"/>
                </a:solidFill>
              </a:rPr>
              <a:t>5</a:t>
            </a:r>
            <a:r>
              <a:rPr lang="en-US" dirty="0" smtClean="0">
                <a:solidFill>
                  <a:srgbClr val="AB3EB3"/>
                </a:solidFill>
              </a:rPr>
              <a:t>mm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10mm</a:t>
            </a:r>
          </a:p>
          <a:p>
            <a:r>
              <a:rPr lang="en-US" dirty="0" smtClean="0">
                <a:solidFill>
                  <a:srgbClr val="11C908"/>
                </a:solidFill>
              </a:rPr>
              <a:t>15mm</a:t>
            </a:r>
          </a:p>
          <a:p>
            <a:r>
              <a:rPr lang="en-US" dirty="0" smtClean="0">
                <a:solidFill>
                  <a:srgbClr val="33C8CD"/>
                </a:solidFill>
              </a:rPr>
              <a:t>20mm</a:t>
            </a:r>
            <a:endParaRPr lang="en-US" dirty="0">
              <a:solidFill>
                <a:srgbClr val="33C8C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857527"/>
            <a:ext cx="248057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I. </a:t>
            </a:r>
            <a:r>
              <a:rPr lang="en-US" sz="1400" dirty="0" err="1" smtClean="0"/>
              <a:t>Besana</a:t>
            </a:r>
            <a:r>
              <a:rPr lang="en-US" sz="1400" dirty="0" smtClean="0"/>
              <a:t>, F. </a:t>
            </a:r>
            <a:r>
              <a:rPr lang="en-US" sz="1400" dirty="0" err="1" smtClean="0"/>
              <a:t>Cerutti</a:t>
            </a:r>
            <a:r>
              <a:rPr lang="en-US" sz="1400" dirty="0" smtClean="0"/>
              <a:t>,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77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26900" y="2651902"/>
            <a:ext cx="5247905" cy="3451780"/>
            <a:chOff x="107504" y="939355"/>
            <a:chExt cx="5680286" cy="370611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4859" t="15539" r="17699" b="14849"/>
            <a:stretch/>
          </p:blipFill>
          <p:spPr>
            <a:xfrm>
              <a:off x="107504" y="939355"/>
              <a:ext cx="5568326" cy="37043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55542" y="3493346"/>
              <a:ext cx="2232248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5508104" y="3079120"/>
            <a:ext cx="339013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AT" sz="2000" b="1" dirty="0">
                <a:solidFill>
                  <a:srgbClr val="0C377B"/>
                </a:solidFill>
              </a:rPr>
              <a:t>s</a:t>
            </a:r>
            <a:r>
              <a:rPr lang="de-AT" sz="2000" b="1" dirty="0" smtClean="0">
                <a:solidFill>
                  <a:srgbClr val="0C377B"/>
                </a:solidFill>
              </a:rPr>
              <a:t>ome design challenges:</a:t>
            </a:r>
            <a:endParaRPr lang="en-GB" sz="2000" b="1" dirty="0" smtClean="0">
              <a:solidFill>
                <a:srgbClr val="0C377B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l</a:t>
            </a:r>
            <a:r>
              <a:rPr lang="en-GB" sz="2000" b="1" dirty="0" smtClean="0">
                <a:solidFill>
                  <a:srgbClr val="0C377B"/>
                </a:solidFill>
              </a:rPr>
              <a:t>arge η acceptance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radiation levels of          &gt;50 x LHC Phase II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pileup of ~1000</a:t>
            </a:r>
            <a:endParaRPr lang="en-GB" sz="2400" b="1" dirty="0" smtClean="0">
              <a:solidFill>
                <a:srgbClr val="0C377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078" y="992922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a</a:t>
            </a:r>
            <a:r>
              <a:rPr lang="en-GB" sz="2000" b="1" dirty="0" smtClean="0">
                <a:solidFill>
                  <a:srgbClr val="0C377B"/>
                </a:solidFill>
              </a:rPr>
              <a:t> </a:t>
            </a:r>
            <a:r>
              <a:rPr lang="en-GB" sz="2000" b="1" dirty="0">
                <a:solidFill>
                  <a:srgbClr val="0C377B"/>
                </a:solidFill>
              </a:rPr>
              <a:t>B=6 T, R=6 m solenoid with shielding coil and 2 dipoles has been engineered in detail. Alternative magnet systems are being studied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lang="en-US" sz="3200" noProof="0" dirty="0"/>
              <a:t>d</a:t>
            </a:r>
            <a:r>
              <a:rPr lang="en-US" sz="3200" dirty="0" err="1" smtClean="0"/>
              <a:t>etector</a:t>
            </a:r>
            <a:r>
              <a:rPr lang="en-US" sz="3200" dirty="0" smtClean="0"/>
              <a:t> concepts for 100 </a:t>
            </a:r>
            <a:r>
              <a:rPr lang="en-US" sz="3200" dirty="0" err="1" smtClean="0"/>
              <a:t>TeV</a:t>
            </a:r>
            <a:r>
              <a:rPr lang="en-US" sz="3200" dirty="0" smtClean="0"/>
              <a:t> pp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4202" y="5430585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3300"/>
                </a:solidFill>
              </a:rPr>
              <a:t>R&amp;D for FCC detectors is a natural continuation </a:t>
            </a:r>
            <a:r>
              <a:rPr lang="en-GB" sz="2200" b="1" dirty="0" smtClean="0">
                <a:solidFill>
                  <a:srgbClr val="FF3300"/>
                </a:solidFill>
              </a:rPr>
              <a:t> of </a:t>
            </a:r>
            <a:r>
              <a:rPr lang="en-GB" sz="2200" b="1" dirty="0">
                <a:solidFill>
                  <a:srgbClr val="FF3300"/>
                </a:solidFill>
              </a:rPr>
              <a:t>the R&amp;D for LHC Phase II upgrade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218" y="1699155"/>
            <a:ext cx="8759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p</a:t>
            </a:r>
            <a:r>
              <a:rPr lang="en-GB" sz="2000" b="1" dirty="0" smtClean="0">
                <a:solidFill>
                  <a:srgbClr val="0C377B"/>
                </a:solidFill>
              </a:rPr>
              <a:t>arametrized detector performance model (DELPHES) is available and integrated in FCC software framework for physics simulations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FF"/>
                </a:solidFill>
                <a:hlinkClick r:id="rId5"/>
              </a:rPr>
              <a:t>https</a:t>
            </a:r>
            <a:r>
              <a:rPr lang="en-GB" sz="2000" dirty="0">
                <a:solidFill>
                  <a:srgbClr val="0000FF"/>
                </a:solidFill>
                <a:hlinkClick r:id="rId5"/>
              </a:rPr>
              <a:t>://twiki.cern.ch/twiki/bin/view/FCC/FccPythiaDelphes</a:t>
            </a:r>
            <a:endParaRPr lang="en-GB" sz="2000" dirty="0">
              <a:solidFill>
                <a:srgbClr val="0000FF"/>
              </a:solidFill>
            </a:endParaRPr>
          </a:p>
          <a:p>
            <a:endParaRPr lang="en-GB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9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   p</a:t>
            </a:r>
            <a:r>
              <a:rPr lang="en-US" sz="2900" kern="0" dirty="0" err="1" smtClean="0"/>
              <a:t>hysics</a:t>
            </a:r>
            <a:r>
              <a:rPr lang="en-US" sz="2900" kern="0" dirty="0" smtClean="0"/>
              <a:t>/detector </a:t>
            </a:r>
            <a:r>
              <a:rPr lang="en-US" sz="2900" kern="0" dirty="0"/>
              <a:t>simulation </a:t>
            </a:r>
            <a:r>
              <a:rPr lang="en-US" sz="2900" kern="0" dirty="0" smtClean="0"/>
              <a:t>software</a:t>
            </a:r>
            <a:endParaRPr kumimoji="0" lang="en-US" sz="29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67544" y="992526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p</a:t>
            </a:r>
            <a:r>
              <a:rPr lang="en-GB" sz="2000" b="1" dirty="0" smtClean="0">
                <a:solidFill>
                  <a:srgbClr val="000000"/>
                </a:solidFill>
              </a:rPr>
              <a:t>arametrized detector performance (DELPHES) is integrated in the FCC software framework and ready to use.</a:t>
            </a:r>
          </a:p>
          <a:p>
            <a:r>
              <a:rPr lang="en-GB" sz="2000" dirty="0">
                <a:solidFill>
                  <a:srgbClr val="0C377B"/>
                </a:solidFill>
              </a:rPr>
              <a:t>https://twiki.cern.ch/twiki/bin/view/FCC/FccPythiaDelphes</a:t>
            </a:r>
          </a:p>
          <a:p>
            <a:endParaRPr lang="en-GB" sz="2000" b="1" dirty="0" smtClean="0">
              <a:solidFill>
                <a:srgbClr val="0C377B"/>
              </a:solidFill>
            </a:endParaRPr>
          </a:p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ull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imulation functional</a:t>
            </a:r>
          </a:p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econstruction and fast simulation are very advanced</a:t>
            </a:r>
            <a:endParaRPr lang="en-GB" sz="2000" b="1" dirty="0">
              <a:solidFill>
                <a:srgbClr val="008000"/>
              </a:solidFill>
            </a:endParaRPr>
          </a:p>
          <a:p>
            <a:endParaRPr lang="en-GB" sz="2000" b="1" dirty="0" smtClean="0">
              <a:solidFill>
                <a:srgbClr val="0C377B"/>
              </a:solidFill>
            </a:endParaRPr>
          </a:p>
          <a:p>
            <a:r>
              <a:rPr lang="en-GB" sz="2000" b="1" dirty="0">
                <a:solidFill>
                  <a:srgbClr val="000000"/>
                </a:solidFill>
              </a:rPr>
              <a:t>l</a:t>
            </a:r>
            <a:r>
              <a:rPr lang="en-GB" sz="2000" b="1" dirty="0" smtClean="0">
                <a:solidFill>
                  <a:srgbClr val="000000"/>
                </a:solidFill>
              </a:rPr>
              <a:t>ots of effort on updating documentation and infrastructure</a:t>
            </a:r>
          </a:p>
          <a:p>
            <a:r>
              <a:rPr lang="en-GB" sz="2000" b="1" dirty="0">
                <a:solidFill>
                  <a:srgbClr val="000000"/>
                </a:solidFill>
              </a:rPr>
              <a:t>s</a:t>
            </a:r>
            <a:r>
              <a:rPr lang="en-GB" sz="2000" b="1" dirty="0" smtClean="0">
                <a:solidFill>
                  <a:srgbClr val="000000"/>
                </a:solidFill>
              </a:rPr>
              <a:t>ingle entry point for all information: </a:t>
            </a:r>
            <a:r>
              <a:rPr lang="en-GB" sz="2000" dirty="0" smtClean="0">
                <a:solidFill>
                  <a:srgbClr val="000090"/>
                </a:solidFill>
              </a:rPr>
              <a:t>http</a:t>
            </a:r>
            <a:r>
              <a:rPr lang="en-GB" sz="2000" dirty="0">
                <a:solidFill>
                  <a:srgbClr val="000090"/>
                </a:solidFill>
              </a:rPr>
              <a:t>://fccsw.web.cern.ch/fccsw/</a:t>
            </a:r>
            <a:endParaRPr lang="en-GB" sz="2000" dirty="0" smtClean="0">
              <a:solidFill>
                <a:srgbClr val="000090"/>
              </a:solidFill>
            </a:endParaRPr>
          </a:p>
          <a:p>
            <a:endParaRPr lang="en-GB" sz="2000" b="1" dirty="0">
              <a:solidFill>
                <a:srgbClr val="008000"/>
              </a:solidFill>
            </a:endParaRPr>
          </a:p>
          <a:p>
            <a:endParaRPr lang="en-GB" sz="2000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257" y="4200121"/>
            <a:ext cx="1581662" cy="1371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284167"/>
            <a:ext cx="2136777" cy="1295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436" y="4406347"/>
            <a:ext cx="2497052" cy="1326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5508" y="5021743"/>
            <a:ext cx="886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Combined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1532" y="4301663"/>
            <a:ext cx="894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C00000"/>
                </a:solidFill>
              </a:rPr>
              <a:t>Muon only</a:t>
            </a: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7436" y="4589695"/>
            <a:ext cx="1025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Tracker only</a:t>
            </a:r>
            <a:endParaRPr lang="en-GB" sz="1200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343" y="4157647"/>
            <a:ext cx="1440160" cy="1431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8695" y="5507175"/>
            <a:ext cx="2795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8000"/>
                </a:solidFill>
              </a:rPr>
              <a:t>c</a:t>
            </a:r>
            <a:r>
              <a:rPr lang="en-GB" b="1" dirty="0" smtClean="0">
                <a:solidFill>
                  <a:srgbClr val="008000"/>
                </a:solidFill>
              </a:rPr>
              <a:t>alorimeter </a:t>
            </a:r>
            <a:r>
              <a:rPr lang="en-GB" b="1" dirty="0">
                <a:solidFill>
                  <a:srgbClr val="008000"/>
                </a:solidFill>
              </a:rPr>
              <a:t>resolution, containment </a:t>
            </a:r>
            <a:r>
              <a:rPr lang="en-GB" b="1" dirty="0" smtClean="0">
                <a:solidFill>
                  <a:srgbClr val="008000"/>
                </a:solidFill>
              </a:rPr>
              <a:t>studies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28592" y="5518973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C377B"/>
                </a:solidFill>
              </a:rPr>
              <a:t>muon </a:t>
            </a:r>
            <a:r>
              <a:rPr lang="en-GB" b="1" dirty="0">
                <a:solidFill>
                  <a:srgbClr val="0C377B"/>
                </a:solidFill>
              </a:rPr>
              <a:t>system performance studies and </a:t>
            </a:r>
            <a:r>
              <a:rPr lang="en-GB" b="1" dirty="0" smtClean="0">
                <a:solidFill>
                  <a:srgbClr val="0C377B"/>
                </a:solidFill>
              </a:rPr>
              <a:t>requirements</a:t>
            </a:r>
            <a:endParaRPr lang="en-GB" b="1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39" y="1593368"/>
            <a:ext cx="2386925" cy="3375464"/>
          </a:xfrm>
          <a:prstGeom prst="rect">
            <a:avLst/>
          </a:prstGeom>
          <a:solidFill>
            <a:srgbClr val="FFFF00"/>
          </a:solidFill>
          <a:ln w="47625">
            <a:solidFill>
              <a:srgbClr val="FFFF00"/>
            </a:solidFill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	</a:t>
            </a:r>
            <a:r>
              <a:rPr lang="en-GB" sz="4000" kern="0" dirty="0" smtClean="0">
                <a:cs typeface="Calibri" pitchFamily="34" charset="0"/>
              </a:rPr>
              <a:t>High-Energy LHC (HE-LHC)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029" y="1124744"/>
            <a:ext cx="8977971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FCC study continues effort on </a:t>
            </a:r>
            <a:r>
              <a:rPr lang="en-GB" sz="2400" b="1" dirty="0" smtClean="0"/>
              <a:t>high-field collider in LHC tunnel</a:t>
            </a:r>
          </a:p>
          <a:p>
            <a:r>
              <a:rPr lang="en-GB" sz="2400" dirty="0"/>
              <a:t> </a:t>
            </a:r>
            <a:r>
              <a:rPr lang="en-GB" sz="2000" dirty="0" smtClean="0"/>
              <a:t>2010 </a:t>
            </a:r>
            <a:r>
              <a:rPr lang="en-GB" sz="2000" dirty="0" err="1" smtClean="0"/>
              <a:t>EuCARD</a:t>
            </a:r>
            <a:r>
              <a:rPr lang="en-GB" sz="2000" dirty="0" smtClean="0"/>
              <a:t> Workshop Malta;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Yellow Report CERN-2011-1</a:t>
            </a:r>
          </a:p>
          <a:p>
            <a:endParaRPr lang="en-GB" sz="2800" dirty="0" smtClean="0"/>
          </a:p>
          <a:p>
            <a:endParaRPr lang="en-GB" sz="20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based on 16-T dipoles developed for FCC-</a:t>
            </a:r>
            <a:r>
              <a:rPr lang="en-GB" sz="2400" b="1" dirty="0" err="1" smtClean="0"/>
              <a:t>hh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extrapolation of other parts from the present (HL-)LHC </a:t>
            </a:r>
          </a:p>
          <a:p>
            <a:r>
              <a:rPr lang="en-GB" sz="2400" b="1" dirty="0"/>
              <a:t> </a:t>
            </a:r>
            <a:r>
              <a:rPr lang="en-GB" sz="2400" b="1" dirty="0" smtClean="0"/>
              <a:t>   and from FCC developments</a:t>
            </a:r>
          </a:p>
          <a:p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7" y="2350024"/>
            <a:ext cx="3888432" cy="2592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74863" y="1822541"/>
            <a:ext cx="22580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  <a:latin typeface="Calibri"/>
              </a:rPr>
              <a:t>EuCARD-AccNet-EuroLumi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Workshop: The High-Energy Large Hadron Collider -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HE-LHC10, </a:t>
            </a:r>
          </a:p>
          <a:p>
            <a:r>
              <a:rPr lang="en-GB" dirty="0" smtClean="0">
                <a:solidFill>
                  <a:prstClr val="black"/>
                </a:solidFill>
                <a:latin typeface="Calibri"/>
              </a:rPr>
              <a:t>E.  Todesco and F. Zimmermann 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(eds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.), EuCARD-CON-2011-001; arXiv:1111.7188; CERN-2011-003 (2011)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0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                  </a:t>
            </a:r>
            <a:r>
              <a:rPr lang="en-GB" sz="4800" kern="0" dirty="0" smtClean="0">
                <a:cs typeface="Calibri" pitchFamily="34" charset="0"/>
              </a:rPr>
              <a:t>HE-LHC -  25 </a:t>
            </a:r>
            <a:r>
              <a:rPr lang="en-GB" sz="4800" kern="0" dirty="0" err="1" smtClean="0">
                <a:cs typeface="Calibri" pitchFamily="34" charset="0"/>
              </a:rPr>
              <a:t>TeV</a:t>
            </a:r>
            <a:r>
              <a:rPr lang="en-GB" sz="4800" kern="0" dirty="0" smtClean="0">
                <a:cs typeface="Calibri" pitchFamily="34" charset="0"/>
              </a:rPr>
              <a:t> </a:t>
            </a:r>
            <a:r>
              <a:rPr lang="en-GB" sz="4800" kern="0" dirty="0" err="1" smtClean="0">
                <a:cs typeface="Calibri" pitchFamily="34" charset="0"/>
              </a:rPr>
              <a:t>c.m</a:t>
            </a:r>
            <a:r>
              <a:rPr lang="en-GB" sz="4800" kern="0" dirty="0" smtClean="0">
                <a:cs typeface="Calibri" pitchFamily="34" charset="0"/>
              </a:rPr>
              <a:t>. </a:t>
            </a:r>
            <a:endParaRPr lang="en-GB" sz="4800" kern="0" dirty="0">
              <a:cs typeface="Calibri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" y="978082"/>
            <a:ext cx="4271693" cy="287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572" y="3852355"/>
            <a:ext cx="4621688" cy="3109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6" y="3955625"/>
            <a:ext cx="4477450" cy="3018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982" y="978082"/>
            <a:ext cx="4448222" cy="2993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9184" y="978082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 smtClean="0"/>
              <a:t>*=25 cm or 15 cm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20668290">
            <a:off x="2090375" y="3062276"/>
            <a:ext cx="47778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i="1" dirty="0">
                <a:solidFill>
                  <a:srgbClr val="FF0000"/>
                </a:solidFill>
              </a:rPr>
              <a:t>v</a:t>
            </a:r>
            <a:r>
              <a:rPr lang="en-GB" sz="5400" i="1" dirty="0" smtClean="0">
                <a:solidFill>
                  <a:srgbClr val="FF0000"/>
                </a:solidFill>
              </a:rPr>
              <a:t>ery preliminary</a:t>
            </a:r>
            <a:endParaRPr lang="en-GB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55708" y="-10008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sz="4000" kern="0" dirty="0" smtClean="0">
                <a:cs typeface="Calibri" pitchFamily="34" charset="0"/>
              </a:rPr>
              <a:t>HE-LHC: pile up &amp; performance     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703" y="1244839"/>
            <a:ext cx="4024297" cy="2849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4838"/>
            <a:ext cx="4779818" cy="3209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534286"/>
            <a:ext cx="87050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ith 160 days of physics,  70% availability,  3 h turnaround time</a:t>
            </a:r>
          </a:p>
          <a:p>
            <a:r>
              <a:rPr lang="en-GB" sz="1400" dirty="0" smtClean="0"/>
              <a:t>  </a:t>
            </a:r>
          </a:p>
          <a:p>
            <a:r>
              <a:rPr lang="en-GB" sz="3200" dirty="0" smtClean="0">
                <a:latin typeface="Symbol" panose="05050102010706020507" pitchFamily="18" charset="2"/>
              </a:rPr>
              <a:t>b</a:t>
            </a:r>
            <a:r>
              <a:rPr lang="en-GB" sz="3200" dirty="0" smtClean="0"/>
              <a:t>*=25 cm: 920 fb</a:t>
            </a:r>
            <a:r>
              <a:rPr lang="en-GB" sz="3200" baseline="30000" dirty="0" smtClean="0"/>
              <a:t>-1</a:t>
            </a:r>
            <a:r>
              <a:rPr lang="en-GB" sz="3200" dirty="0" smtClean="0"/>
              <a:t>/year</a:t>
            </a:r>
            <a:endParaRPr lang="en-GB" sz="3200" dirty="0"/>
          </a:p>
          <a:p>
            <a:r>
              <a:rPr lang="en-GB" sz="3200" dirty="0" smtClean="0">
                <a:latin typeface="Symbol" panose="05050102010706020507" pitchFamily="18" charset="2"/>
              </a:rPr>
              <a:t>b</a:t>
            </a:r>
            <a:r>
              <a:rPr lang="en-GB" sz="3200" dirty="0" smtClean="0"/>
              <a:t>*=15 cm: 1100 fb</a:t>
            </a:r>
            <a:r>
              <a:rPr lang="en-GB" sz="3200" baseline="30000" dirty="0" smtClean="0"/>
              <a:t>-1</a:t>
            </a:r>
            <a:r>
              <a:rPr lang="en-GB" sz="3200" dirty="0" smtClean="0"/>
              <a:t>/year </a:t>
            </a:r>
            <a:endParaRPr lang="en-GB" sz="3200" dirty="0"/>
          </a:p>
          <a:p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 rot="20668290">
            <a:off x="2090375" y="3062276"/>
            <a:ext cx="47778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i="1" dirty="0">
                <a:solidFill>
                  <a:srgbClr val="FF0000"/>
                </a:solidFill>
              </a:rPr>
              <a:t>v</a:t>
            </a:r>
            <a:r>
              <a:rPr lang="en-GB" sz="5400" i="1" dirty="0" smtClean="0">
                <a:solidFill>
                  <a:srgbClr val="FF0000"/>
                </a:solidFill>
              </a:rPr>
              <a:t>ery preliminary</a:t>
            </a:r>
            <a:endParaRPr lang="en-GB" sz="54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6579" y="6459460"/>
            <a:ext cx="405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M. Benedikt, S. </a:t>
            </a:r>
            <a:r>
              <a:rPr lang="en-GB" dirty="0" err="1" smtClean="0"/>
              <a:t>Fartoukh</a:t>
            </a:r>
            <a:r>
              <a:rPr lang="en-GB" dirty="0" smtClean="0"/>
              <a:t>, F. Zimmermann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39400" y="5128987"/>
            <a:ext cx="392216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pile up of 1000 or shorter (e.g. 5 ns) bunch spacing – what is easier?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1001916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25 ns bunch spacing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               FCC–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: physics requirements</a:t>
            </a:r>
            <a:endParaRPr lang="en-US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9166" y="967235"/>
                <a:ext cx="9068849" cy="500803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physics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programs / energies:</a:t>
                </a:r>
                <a:endParaRPr lang="en-US" sz="2400" b="1" i="1" kern="0" dirty="0">
                  <a:solidFill>
                    <a:srgbClr val="FF0000"/>
                  </a:solidFill>
                </a:endParaRP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Z (45.5 GeV) Z pole,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‘</a:t>
                </a:r>
                <a:r>
                  <a:rPr lang="en-US" sz="2400" i="1" kern="0" dirty="0" err="1">
                    <a:solidFill>
                      <a:srgbClr val="000000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&amp; </a:t>
                </a:r>
                <a:r>
                  <a:rPr lang="en-US" sz="2400" i="1" kern="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W (80 GeV) W pair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threshold,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W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H (120 GeV) ZH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(maximum rate of H’s)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t (175 </a:t>
                </a:r>
                <a:r>
                  <a:rPr lang="en-US" sz="2400" b="1" i="1" kern="0" dirty="0" err="1">
                    <a:solidFill>
                      <a:srgbClr val="0000FF"/>
                    </a:solidFill>
                  </a:rPr>
                  <a:t>GeV</a:t>
                </a:r>
                <a:r>
                  <a:rPr lang="en-US" sz="2400" b="1" i="1" kern="0" dirty="0">
                    <a:solidFill>
                      <a:srgbClr val="0000FF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i="1" kern="0" dirty="0">
                    <a:solidFill>
                      <a:srgbClr val="0000FF"/>
                    </a:solidFill>
                  </a:rPr>
                  <a:t>threshold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, H studies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i="1" kern="0" dirty="0" smtClean="0">
                    <a:solidFill>
                      <a:srgbClr val="D60093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lang="en-US" sz="2400" b="1" i="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kern="0" dirty="0">
                    <a:solidFill>
                      <a:srgbClr val="FF0000"/>
                    </a:solidFill>
                  </a:rPr>
                  <a:t>200 GeV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GB" sz="2400" i="1" kern="0" dirty="0">
                    <a:solidFill>
                      <a:srgbClr val="000000"/>
                    </a:solidFill>
                  </a:rPr>
                  <a:t> </a:t>
                </a:r>
                <a:r>
                  <a:rPr lang="en-GB" sz="2400" b="1" kern="0" dirty="0">
                    <a:solidFill>
                      <a:srgbClr val="FF0000"/>
                    </a:solidFill>
                  </a:rPr>
                  <a:t>highest possible luminosities </a:t>
                </a:r>
                <a:r>
                  <a:rPr lang="en-GB" sz="2400" i="1" kern="0" dirty="0">
                    <a:solidFill>
                      <a:srgbClr val="000000"/>
                    </a:solidFill>
                  </a:rPr>
                  <a:t>at all working </a:t>
                </a:r>
                <a:r>
                  <a:rPr lang="en-GB" sz="2400" i="1" kern="0" dirty="0" smtClean="0">
                    <a:solidFill>
                      <a:srgbClr val="000000"/>
                    </a:solidFill>
                  </a:rPr>
                  <a:t>points</a:t>
                </a:r>
                <a:endParaRPr lang="en-US" sz="2400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possibly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H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 (63 GeV) direct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-channel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production with 	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</a:rPr>
                  <a:t>monochromatization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 </a:t>
                </a:r>
                <a:endParaRPr lang="en-US" sz="2400" b="1" i="1" kern="0" dirty="0" smtClean="0">
                  <a:solidFill>
                    <a:srgbClr val="FF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some polarization up to ≥80 GeV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precise beam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energy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	calibration (&lt;100 </a:t>
                </a:r>
                <a:r>
                  <a:rPr lang="en-US" sz="2400" kern="0" dirty="0" err="1" smtClean="0">
                    <a:solidFill>
                      <a:srgbClr val="000000"/>
                    </a:solidFill>
                  </a:rPr>
                  <a:t>keV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)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66" y="967235"/>
                <a:ext cx="9068849" cy="5008038"/>
              </a:xfrm>
              <a:prstGeom prst="rect">
                <a:avLst/>
              </a:prstGeom>
              <a:blipFill rotWithShape="0">
                <a:blip r:embed="rId3"/>
                <a:stretch>
                  <a:fillRect l="-538" t="-853" b="-1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0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69" y="1013408"/>
            <a:ext cx="8535011" cy="261882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000" b="1" dirty="0" smtClean="0"/>
              <a:t>European Strategy for Particle Physics 2013: </a:t>
            </a:r>
          </a:p>
          <a:p>
            <a:pPr marL="468000" lvl="1" indent="0">
              <a:buNone/>
            </a:pPr>
            <a:r>
              <a:rPr lang="en-US" dirty="0" smtClean="0"/>
              <a:t>“…to </a:t>
            </a:r>
            <a:r>
              <a:rPr lang="en-US" b="1" dirty="0">
                <a:solidFill>
                  <a:srgbClr val="FF0000"/>
                </a:solidFill>
              </a:rPr>
              <a:t>propose an ambitious post-LHC accelerator </a:t>
            </a:r>
            <a:r>
              <a:rPr lang="en-US" b="1" dirty="0" smtClean="0">
                <a:solidFill>
                  <a:srgbClr val="FF0000"/>
                </a:solidFill>
              </a:rPr>
              <a:t>project</a:t>
            </a:r>
            <a:r>
              <a:rPr lang="en-US" dirty="0" smtClean="0"/>
              <a:t>….., </a:t>
            </a:r>
            <a:r>
              <a:rPr lang="en-US" dirty="0"/>
              <a:t>CERN should undertake design studies for accelerator projects in a global context</a:t>
            </a:r>
            <a:r>
              <a:rPr lang="en-US" dirty="0" smtClean="0"/>
              <a:t>,…with </a:t>
            </a:r>
            <a:r>
              <a:rPr lang="en-US" dirty="0"/>
              <a:t>emphasis on proton-proton and electron-positron high-energy frontier </a:t>
            </a:r>
            <a:r>
              <a:rPr lang="en-US" dirty="0" smtClean="0"/>
              <a:t>machines….</a:t>
            </a:r>
            <a:r>
              <a:rPr lang="en-GB" dirty="0" smtClean="0"/>
              <a:t>coupled </a:t>
            </a:r>
            <a:r>
              <a:rPr lang="en-GB" dirty="0"/>
              <a:t>to a vigorous accelerator R&amp;D programme, including high-field magnets and high-gradient accelerating structures</a:t>
            </a:r>
            <a:r>
              <a:rPr lang="en-GB" dirty="0" smtClean="0"/>
              <a:t>,….</a:t>
            </a:r>
            <a:r>
              <a:rPr lang="en-US" dirty="0" smtClean="0"/>
              <a:t>”</a:t>
            </a:r>
          </a:p>
          <a:p>
            <a:pPr marL="468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9" y="3387952"/>
            <a:ext cx="8102600" cy="2345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spcBef>
                <a:spcPct val="20000"/>
              </a:spcBef>
            </a:pPr>
            <a:r>
              <a:rPr lang="en-US" sz="2000" b="1" dirty="0" smtClean="0"/>
              <a:t>U.S. strategy and </a:t>
            </a:r>
            <a:r>
              <a:rPr lang="en-US" sz="2000" b="1" dirty="0"/>
              <a:t>P5 recommendation 2014:</a:t>
            </a:r>
          </a:p>
          <a:p>
            <a:pPr marL="468000" lvl="1" indent="0">
              <a:buFont typeface="Arial"/>
              <a:buNone/>
            </a:pPr>
            <a:r>
              <a:rPr lang="en-US" sz="2000" dirty="0" smtClean="0"/>
              <a:t>”….A very high-energy proton-proton collider is the most powerful tool for direct discovery of new particles and interactions under any scenario of physics results that can be acquired in the P5 time window….”</a:t>
            </a:r>
          </a:p>
          <a:p>
            <a:pPr marL="468000" lvl="1" indent="0">
              <a:buFont typeface="Arial"/>
              <a:buNone/>
            </a:pP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FCC strategic </a:t>
            </a:r>
            <a:r>
              <a:rPr lang="en-US" dirty="0"/>
              <a:t>m</a:t>
            </a:r>
            <a:r>
              <a:rPr lang="en-US" dirty="0" smtClean="0"/>
              <a:t>otivation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5825" y="5112618"/>
            <a:ext cx="8102600" cy="1196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spcBef>
                <a:spcPct val="20000"/>
              </a:spcBef>
            </a:pPr>
            <a:r>
              <a:rPr lang="en-US" sz="2000" b="1" dirty="0" smtClean="0"/>
              <a:t>ICFA statement 2014</a:t>
            </a:r>
            <a:r>
              <a:rPr lang="en-US" sz="2000" b="1" dirty="0"/>
              <a:t>:</a:t>
            </a:r>
          </a:p>
          <a:p>
            <a:pPr marL="468000" lvl="1" indent="0">
              <a:buNone/>
            </a:pPr>
            <a:r>
              <a:rPr lang="en-US" sz="2000" dirty="0"/>
              <a:t>”…. ICFA supports studies of energy frontier circular colliders and encourages global coordination</a:t>
            </a:r>
            <a:r>
              <a:rPr lang="en-US" sz="2000" dirty="0" smtClean="0"/>
              <a:t>.….”</a:t>
            </a:r>
            <a:endParaRPr lang="en-US" sz="200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676998" y="5445224"/>
            <a:ext cx="5359498" cy="456034"/>
          </a:xfrm>
          <a:prstGeom prst="rect">
            <a:avLst/>
          </a:prstGeom>
        </p:spPr>
        <p:txBody>
          <a:bodyPr vert="horz">
            <a:no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sz="2000" b="1" dirty="0" err="1">
                <a:solidFill>
                  <a:srgbClr val="FF0000"/>
                </a:solidFill>
                <a:latin typeface="Calibri"/>
              </a:rPr>
              <a:t>i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dentical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FCC-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ee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baseline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optics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for all 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energies</a:t>
            </a:r>
            <a:endParaRPr lang="fr-CH" sz="2000" b="1" dirty="0" smtClean="0">
              <a:solidFill>
                <a:srgbClr val="FF0000"/>
              </a:solidFill>
              <a:latin typeface="Calibri"/>
            </a:endParaRPr>
          </a:p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FCC-</a:t>
            </a:r>
            <a:r>
              <a:rPr lang="fr-CH" sz="2000" dirty="0" err="1" smtClean="0">
                <a:solidFill>
                  <a:srgbClr val="0055A0"/>
                </a:solidFill>
                <a:latin typeface="Calibri"/>
              </a:rPr>
              <a:t>ee</a:t>
            </a: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: 2 </a:t>
            </a:r>
            <a:r>
              <a:rPr lang="fr-CH" sz="2000" dirty="0" err="1" smtClean="0">
                <a:solidFill>
                  <a:srgbClr val="0055A0"/>
                </a:solidFill>
                <a:latin typeface="Calibri"/>
              </a:rPr>
              <a:t>separate</a:t>
            </a: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 rings       LEP: single </a:t>
            </a:r>
            <a:r>
              <a:rPr lang="fr-CH" sz="2000" dirty="0" err="1" smtClean="0">
                <a:solidFill>
                  <a:srgbClr val="0055A0"/>
                </a:solidFill>
                <a:latin typeface="Calibri"/>
              </a:rPr>
              <a:t>beam</a:t>
            </a: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 pipe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859982"/>
              </p:ext>
            </p:extLst>
          </p:nvPr>
        </p:nvGraphicFramePr>
        <p:xfrm>
          <a:off x="72818" y="1018381"/>
          <a:ext cx="9035686" cy="4358640"/>
        </p:xfrm>
        <a:graphic>
          <a:graphicData uri="http://schemas.openxmlformats.org/drawingml/2006/table">
            <a:tbl>
              <a:tblPr firstRow="1" bandRow="1"/>
              <a:tblGrid>
                <a:gridCol w="3363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4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9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82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90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12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64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FCC-</a:t>
                      </a:r>
                      <a:r>
                        <a:rPr kumimoji="0" lang="en-GB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ee</a:t>
                      </a:r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(400 MHz)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LEP2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488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Physics working point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Z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WW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ZH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tt</a:t>
                      </a:r>
                      <a:r>
                        <a:rPr lang="de-AT" sz="2000" b="1" baseline="-25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bar</a:t>
                      </a:r>
                      <a:endParaRPr lang="en-GB" sz="20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3325791"/>
                  </a:ext>
                </a:extLst>
              </a:tr>
              <a:tr h="3434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energy/beam [GeV]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45.6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175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bunches/beam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30180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91500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5260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780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81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472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 spacing [ns]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7.5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2.5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50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4000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22000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 population [10</a:t>
                      </a:r>
                      <a:r>
                        <a:rPr lang="en-GB" sz="2000" b="0" baseline="3000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1.0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0.33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0.8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1.7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4.2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29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en-GB" sz="20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current [mA]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1450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1450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152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6.6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895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34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-1</a:t>
                      </a:r>
                      <a:endParaRPr lang="en-GB" sz="20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210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19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5.1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0.0012</a:t>
                      </a:r>
                      <a:endParaRPr lang="en-GB" sz="2000" b="0" baseline="30000" dirty="0" smtClean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637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energy loss/turn [GeV]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0.03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0.33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1.67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7.55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3.34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817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synchrotron power [MW]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3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RF voltage [GV]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0.2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0.8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dirty="0" smtClean="0"/>
              <a:t>lepton collider parameters</a:t>
            </a:r>
            <a:endParaRPr lang="en-US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0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-1456" b="1519"/>
          <a:stretch/>
        </p:blipFill>
        <p:spPr>
          <a:xfrm>
            <a:off x="0" y="827694"/>
            <a:ext cx="7452320" cy="5337610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4355976" y="1066838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iamond 3"/>
          <p:cNvSpPr/>
          <p:nvPr/>
        </p:nvSpPr>
        <p:spPr>
          <a:xfrm>
            <a:off x="5148064" y="1714910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iamond 4"/>
          <p:cNvSpPr/>
          <p:nvPr/>
        </p:nvSpPr>
        <p:spPr>
          <a:xfrm>
            <a:off x="5436096" y="193093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9806" y="1192515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FCC-</a:t>
            </a:r>
            <a:r>
              <a:rPr lang="en-GB" sz="2000" b="1" dirty="0" err="1" smtClean="0">
                <a:solidFill>
                  <a:srgbClr val="FF0000"/>
                </a:solidFill>
              </a:rPr>
              <a:t>ee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1498886"/>
            <a:ext cx="2304256" cy="13192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17640" y="1282862"/>
            <a:ext cx="68901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137275" y="2158518"/>
            <a:ext cx="344506" cy="85253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66964" y="1592625"/>
            <a:ext cx="977044" cy="5543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/>
          <p:cNvSpPr/>
          <p:nvPr/>
        </p:nvSpPr>
        <p:spPr>
          <a:xfrm>
            <a:off x="4846393" y="139087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35519" y="5292190"/>
            <a:ext cx="1401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C377B"/>
                </a:solidFill>
              </a:rPr>
              <a:t>Barry </a:t>
            </a:r>
            <a:r>
              <a:rPr lang="en-GB" sz="1200" dirty="0" err="1">
                <a:solidFill>
                  <a:srgbClr val="0C377B"/>
                </a:solidFill>
              </a:rPr>
              <a:t>Barish</a:t>
            </a:r>
            <a:r>
              <a:rPr lang="en-GB" sz="1200" dirty="0">
                <a:solidFill>
                  <a:srgbClr val="0C377B"/>
                </a:solidFill>
              </a:rPr>
              <a:t> </a:t>
            </a:r>
            <a:endParaRPr lang="en-GB" sz="1200" dirty="0" smtClean="0">
              <a:solidFill>
                <a:srgbClr val="0C377B"/>
              </a:solidFill>
            </a:endParaRPr>
          </a:p>
          <a:p>
            <a:r>
              <a:rPr lang="en-GB" sz="1200" dirty="0" smtClean="0">
                <a:solidFill>
                  <a:srgbClr val="0C377B"/>
                </a:solidFill>
              </a:rPr>
              <a:t>13 </a:t>
            </a:r>
            <a:r>
              <a:rPr lang="en-GB" sz="1200" dirty="0">
                <a:solidFill>
                  <a:srgbClr val="0C377B"/>
                </a:solidFill>
              </a:rPr>
              <a:t>January 2011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6364" y="2908921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0C377B"/>
                </a:solidFill>
              </a:rPr>
              <a:t>DA</a:t>
            </a:r>
            <a:r>
              <a:rPr lang="en-GB" sz="1100" b="1" dirty="0" smtClean="0">
                <a:solidFill>
                  <a:srgbClr val="0C377B"/>
                </a:solidFill>
                <a:latin typeface="Symbol" panose="05050102010706020507" pitchFamily="18" charset="2"/>
              </a:rPr>
              <a:t>F</a:t>
            </a:r>
            <a:r>
              <a:rPr lang="en-GB" sz="1100" b="1" dirty="0" smtClean="0">
                <a:solidFill>
                  <a:srgbClr val="0C377B"/>
                </a:solidFill>
              </a:rPr>
              <a:t>NE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8935" y="3438545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0C377B"/>
                </a:solidFill>
              </a:rPr>
              <a:t>VEPP2000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20" y="4199771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  <a:latin typeface="Calibri"/>
              </a:rPr>
              <a:t>c</a:t>
            </a:r>
            <a:r>
              <a:rPr lang="en-GB" sz="4000" b="1" dirty="0" smtClean="0">
                <a:solidFill>
                  <a:srgbClr val="0000CC"/>
                </a:solidFill>
                <a:latin typeface="Calibri"/>
              </a:rPr>
              <a:t>ombining successful ingredients of recent colliders → extremely high luminosity at high energies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4818" y="968529"/>
            <a:ext cx="198259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</a:rPr>
              <a:t>LEP: </a:t>
            </a:r>
          </a:p>
          <a:p>
            <a:r>
              <a:rPr lang="en-GB" b="1" dirty="0" smtClean="0">
                <a:latin typeface="Calibri"/>
              </a:rPr>
              <a:t>    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energy</a:t>
            </a:r>
          </a:p>
          <a:p>
            <a:r>
              <a:rPr lang="en-GB" b="1" dirty="0" smtClean="0">
                <a:latin typeface="Calibri"/>
              </a:rPr>
              <a:t>     SR effects </a:t>
            </a:r>
          </a:p>
          <a:p>
            <a:endParaRPr lang="en-GB" sz="1000" b="1" dirty="0" smtClean="0">
              <a:latin typeface="Calibri"/>
            </a:endParaRPr>
          </a:p>
          <a:p>
            <a:r>
              <a:rPr lang="de-AT" b="1" i="1" dirty="0" smtClean="0">
                <a:latin typeface="Calibri"/>
              </a:rPr>
              <a:t>B-factories:</a:t>
            </a:r>
            <a:endParaRPr lang="en-GB" b="1" i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KEKB &amp; PEP-II:</a:t>
            </a:r>
          </a:p>
          <a:p>
            <a:pPr defTabSz="266700"/>
            <a:r>
              <a:rPr lang="en-GB" b="1" dirty="0" smtClean="0"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beam </a:t>
            </a:r>
          </a:p>
          <a:p>
            <a:pPr defTabSz="266700"/>
            <a:r>
              <a:rPr lang="en-GB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currents</a:t>
            </a:r>
            <a:endParaRPr lang="en-GB" b="1" dirty="0" smtClean="0">
              <a:latin typeface="Calibri"/>
            </a:endParaRPr>
          </a:p>
          <a:p>
            <a:pPr defTabSz="266700"/>
            <a:r>
              <a:rPr lang="en-GB" b="1" dirty="0">
                <a:latin typeface="Calibri"/>
              </a:rPr>
              <a:t>	</a:t>
            </a:r>
            <a:r>
              <a:rPr lang="en-GB" b="1" dirty="0" smtClean="0">
                <a:latin typeface="Calibri"/>
              </a:rPr>
              <a:t>top-up injection</a:t>
            </a:r>
          </a:p>
          <a:p>
            <a:pPr defTabSz="266700"/>
            <a:r>
              <a:rPr lang="en-GB" sz="700" b="1" dirty="0" smtClean="0">
                <a:latin typeface="Calibri"/>
              </a:rPr>
              <a:t>  </a:t>
            </a:r>
          </a:p>
          <a:p>
            <a:pPr defTabSz="266700"/>
            <a:r>
              <a:rPr lang="en-GB" b="1" dirty="0" smtClean="0">
                <a:latin typeface="Calibri"/>
              </a:rPr>
              <a:t>DAFNE: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crab waist </a:t>
            </a:r>
          </a:p>
          <a:p>
            <a:endParaRPr lang="de-AT" sz="1000" b="1" i="1" dirty="0" smtClean="0">
              <a:latin typeface="Calibri"/>
            </a:endParaRPr>
          </a:p>
          <a:p>
            <a:r>
              <a:rPr lang="de-AT" b="1" i="1" dirty="0" smtClean="0">
                <a:latin typeface="Calibri"/>
              </a:rPr>
              <a:t>Super B-factories</a:t>
            </a:r>
            <a:endParaRPr lang="en-GB" b="1" i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S-KEKB: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smtClean="0">
                <a:solidFill>
                  <a:srgbClr val="FF0000"/>
                </a:solidFill>
                <a:latin typeface="Calibri"/>
              </a:rPr>
              <a:t>y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* </a:t>
            </a:r>
          </a:p>
          <a:p>
            <a:endParaRPr lang="en-GB" b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KEKB:</a:t>
            </a:r>
            <a:r>
              <a:rPr lang="en-GB" b="1" i="1" dirty="0" smtClean="0">
                <a:latin typeface="Calibri"/>
              </a:rPr>
              <a:t> e</a:t>
            </a:r>
            <a:r>
              <a:rPr lang="en-GB" b="1" baseline="30000" dirty="0" smtClean="0">
                <a:latin typeface="Calibri"/>
              </a:rPr>
              <a:t>+</a:t>
            </a:r>
            <a:r>
              <a:rPr lang="en-GB" b="1" dirty="0" smtClean="0">
                <a:latin typeface="Calibri"/>
              </a:rPr>
              <a:t> source </a:t>
            </a:r>
          </a:p>
          <a:p>
            <a:endParaRPr lang="en-GB" b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HERA, LEP, RHIC: </a:t>
            </a:r>
          </a:p>
          <a:p>
            <a:r>
              <a:rPr lang="en-GB" b="1" dirty="0" smtClean="0">
                <a:latin typeface="Calibri"/>
              </a:rPr>
              <a:t>       spin </a:t>
            </a:r>
          </a:p>
          <a:p>
            <a:pPr defTabSz="355600"/>
            <a:r>
              <a:rPr lang="en-GB" b="1" dirty="0">
                <a:latin typeface="Calibri"/>
              </a:rPr>
              <a:t>	</a:t>
            </a:r>
            <a:r>
              <a:rPr lang="en-GB" b="1" dirty="0" smtClean="0">
                <a:latin typeface="Calibri"/>
              </a:rPr>
              <a:t>gymnastics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r>
              <a:rPr lang="en-US" sz="3200" dirty="0"/>
              <a:t>exploits lessons &amp; recipes 		from past </a:t>
            </a:r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 </a:t>
            </a:r>
            <a:r>
              <a:rPr lang="en-US" sz="3200" dirty="0"/>
              <a:t>and </a:t>
            </a:r>
            <a:r>
              <a:rPr lang="en-US" sz="3200" i="1" dirty="0"/>
              <a:t>pp</a:t>
            </a:r>
            <a:r>
              <a:rPr lang="en-US" sz="3200" dirty="0"/>
              <a:t> colliders</a:t>
            </a:r>
          </a:p>
        </p:txBody>
      </p:sp>
      <p:pic>
        <p:nvPicPr>
          <p:cNvPr id="2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355977" y="3386712"/>
            <a:ext cx="72007" cy="84869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020116" y="318001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>
                <a:solidFill>
                  <a:srgbClr val="000000"/>
                </a:solidFill>
              </a:rPr>
              <a:t>TRISTAN</a:t>
            </a:r>
            <a:endParaRPr lang="en-GB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6" y="1042037"/>
            <a:ext cx="8246668" cy="5051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1930" y="2028619"/>
            <a:ext cx="3312368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</a:rPr>
              <a:t>new baseline         crab waist with 2 IPs</a:t>
            </a:r>
          </a:p>
          <a:p>
            <a:r>
              <a:rPr lang="en-GB" sz="2400" dirty="0" smtClean="0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GB" sz="2400" baseline="-25000" dirty="0" smtClean="0">
                <a:solidFill>
                  <a:srgbClr val="000099"/>
                </a:solidFill>
              </a:rPr>
              <a:t>y</a:t>
            </a:r>
            <a:r>
              <a:rPr lang="en-GB" sz="2400" dirty="0" smtClean="0">
                <a:solidFill>
                  <a:srgbClr val="000099"/>
                </a:solidFill>
              </a:rPr>
              <a:t>*=2 mm,</a:t>
            </a:r>
            <a:r>
              <a:rPr lang="en-GB" sz="2400" dirty="0">
                <a:solidFill>
                  <a:srgbClr val="000099"/>
                </a:solidFill>
                <a:latin typeface="Symbol" panose="05050102010706020507" pitchFamily="18" charset="2"/>
              </a:rPr>
              <a:t> </a:t>
            </a:r>
            <a:r>
              <a:rPr lang="en-GB" sz="2400" dirty="0" err="1" smtClean="0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GB" sz="2400" baseline="-25000" dirty="0" err="1" smtClean="0">
                <a:solidFill>
                  <a:srgbClr val="000099"/>
                </a:solidFill>
              </a:rPr>
              <a:t>x</a:t>
            </a:r>
            <a:r>
              <a:rPr lang="en-GB" sz="2400" dirty="0" smtClean="0">
                <a:solidFill>
                  <a:srgbClr val="000099"/>
                </a:solidFill>
              </a:rPr>
              <a:t>*=1 m</a:t>
            </a:r>
            <a:r>
              <a:rPr lang="en-GB" sz="2400" b="1" dirty="0" smtClean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8622" y="4824336"/>
            <a:ext cx="104067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CEPC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90352" y="1137923"/>
            <a:ext cx="4477150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99"/>
                </a:solidFill>
              </a:rPr>
              <a:t>f</a:t>
            </a:r>
            <a:r>
              <a:rPr lang="en-GB" sz="2000" b="1" dirty="0" smtClean="0">
                <a:solidFill>
                  <a:srgbClr val="000099"/>
                </a:solidFill>
              </a:rPr>
              <a:t>urther increase with squeeze to</a:t>
            </a:r>
            <a:r>
              <a:rPr lang="en-GB" sz="2000" b="1" dirty="0">
                <a:solidFill>
                  <a:srgbClr val="000099"/>
                </a:solidFill>
              </a:rPr>
              <a:t> </a:t>
            </a:r>
            <a:r>
              <a:rPr lang="en-GB" sz="2000" dirty="0" smtClean="0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GB" sz="2000" baseline="-25000" dirty="0" smtClean="0">
                <a:solidFill>
                  <a:srgbClr val="000099"/>
                </a:solidFill>
              </a:rPr>
              <a:t>y</a:t>
            </a:r>
            <a:r>
              <a:rPr lang="en-GB" sz="2000" dirty="0" smtClean="0">
                <a:solidFill>
                  <a:srgbClr val="000099"/>
                </a:solidFill>
              </a:rPr>
              <a:t>*=1 mm,</a:t>
            </a:r>
            <a:r>
              <a:rPr lang="en-GB" sz="2000" dirty="0">
                <a:solidFill>
                  <a:srgbClr val="000099"/>
                </a:solidFill>
                <a:latin typeface="Symbol" panose="05050102010706020507" pitchFamily="18" charset="2"/>
              </a:rPr>
              <a:t> </a:t>
            </a:r>
            <a:r>
              <a:rPr lang="en-GB" sz="2000" dirty="0" err="1" smtClean="0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GB" sz="2000" baseline="-25000" dirty="0" err="1" smtClean="0">
                <a:solidFill>
                  <a:srgbClr val="000099"/>
                </a:solidFill>
              </a:rPr>
              <a:t>x</a:t>
            </a:r>
            <a:r>
              <a:rPr lang="en-GB" sz="2000" dirty="0" smtClean="0">
                <a:solidFill>
                  <a:srgbClr val="000099"/>
                </a:solidFill>
              </a:rPr>
              <a:t>*=0.5 m</a:t>
            </a:r>
            <a:r>
              <a:rPr lang="en-GB" sz="2000" b="1" dirty="0" smtClean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3316" y="4264378"/>
            <a:ext cx="359216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Z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4194" y="4253943"/>
            <a:ext cx="68449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WW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747" y="4239120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HZ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6625" y="4253943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39752" y="4214927"/>
            <a:ext cx="73222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GB" b="1" i="1" kern="0" baseline="-25000" dirty="0" err="1">
                <a:solidFill>
                  <a:srgbClr val="FF0000"/>
                </a:solidFill>
              </a:rPr>
              <a:t>QED</a:t>
            </a:r>
            <a:endParaRPr lang="fr-FR" b="1" i="1" kern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36135" y="4238554"/>
            <a:ext cx="421775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?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19661" y="4253943"/>
                <a:ext cx="543068" cy="40780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lang="fr-FR" b="1" i="1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661" y="4253943"/>
                <a:ext cx="543068" cy="407804"/>
              </a:xfrm>
              <a:prstGeom prst="rect">
                <a:avLst/>
              </a:prstGeom>
              <a:blipFill>
                <a:blip r:embed="rId7"/>
                <a:stretch>
                  <a:fillRect r="-348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123728" y="3441197"/>
            <a:ext cx="6332578" cy="175432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CC"/>
                </a:solidFill>
                <a:latin typeface="Calibri"/>
              </a:rPr>
              <a:t>solid baseline with functioning optics, space for improvement, esp. at</a:t>
            </a:r>
            <a:r>
              <a:rPr lang="en-GB" sz="3600" b="1" i="1" dirty="0" smtClean="0">
                <a:solidFill>
                  <a:srgbClr val="0000CC"/>
                </a:solidFill>
                <a:latin typeface="Calibri"/>
              </a:rPr>
              <a:t> Z </a:t>
            </a:r>
            <a:r>
              <a:rPr lang="en-GB" sz="3600" b="1" dirty="0" smtClean="0">
                <a:solidFill>
                  <a:srgbClr val="0000CC"/>
                </a:solidFill>
                <a:latin typeface="Calibri"/>
              </a:rPr>
              <a:t>and </a:t>
            </a:r>
            <a:r>
              <a:rPr lang="en-GB" sz="3600" b="1" i="1" dirty="0" smtClean="0">
                <a:solidFill>
                  <a:srgbClr val="0000CC"/>
                </a:solidFill>
                <a:latin typeface="Calibri"/>
              </a:rPr>
              <a:t>W</a:t>
            </a:r>
            <a:endParaRPr lang="en-GB" sz="3600" b="1" i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luminosity per </a:t>
            </a:r>
            <a:r>
              <a:rPr lang="en-US" dirty="0" smtClean="0"/>
              <a:t>IP</a:t>
            </a:r>
            <a:endParaRPr lang="en-US" dirty="0"/>
          </a:p>
        </p:txBody>
      </p:sp>
      <p:pic>
        <p:nvPicPr>
          <p:cNvPr id="2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5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09" y="5057889"/>
            <a:ext cx="71972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2 main IPs in A, G for both machines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b="1" dirty="0" smtClean="0">
                <a:solidFill>
                  <a:srgbClr val="0C377B"/>
                </a:solidFill>
              </a:rPr>
              <a:t>asymmetric IR optic/geometry for ee	</a:t>
            </a:r>
            <a:r>
              <a:rPr lang="de-AT" sz="2000" b="1" dirty="0">
                <a:solidFill>
                  <a:srgbClr val="0C377B"/>
                </a:solidFill>
              </a:rPr>
              <a:t> </a:t>
            </a:r>
            <a:r>
              <a:rPr lang="de-AT" sz="2000" b="1" dirty="0" smtClean="0">
                <a:solidFill>
                  <a:srgbClr val="0C377B"/>
                </a:solidFill>
              </a:rPr>
              <a:t>                   to limit synchrotron radiation to detector</a:t>
            </a:r>
            <a:endParaRPr lang="en-GB" sz="2000" b="1" dirty="0" smtClean="0">
              <a:solidFill>
                <a:srgbClr val="0C377B"/>
              </a:solidFill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C377B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common layouts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4344078" y="1010449"/>
            <a:ext cx="4733711" cy="4734605"/>
            <a:chOff x="5001062" y="2379766"/>
            <a:chExt cx="6732389" cy="6733660"/>
          </a:xfrm>
        </p:grpSpPr>
        <p:grpSp>
          <p:nvGrpSpPr>
            <p:cNvPr id="92" name="Group 241"/>
            <p:cNvGrpSpPr>
              <a:grpSpLocks noChangeAspect="1"/>
            </p:cNvGrpSpPr>
            <p:nvPr/>
          </p:nvGrpSpPr>
          <p:grpSpPr>
            <a:xfrm>
              <a:off x="5359744" y="2866186"/>
              <a:ext cx="6373707" cy="6192926"/>
              <a:chOff x="0" y="0"/>
              <a:chExt cx="8399202" cy="8160970"/>
            </a:xfrm>
          </p:grpSpPr>
          <p:grpSp>
            <p:nvGrpSpPr>
              <p:cNvPr id="119" name="Group 213"/>
              <p:cNvGrpSpPr/>
              <p:nvPr/>
            </p:nvGrpSpPr>
            <p:grpSpPr>
              <a:xfrm>
                <a:off x="0" y="-1"/>
                <a:ext cx="4200582" cy="8160972"/>
                <a:chOff x="0" y="0"/>
                <a:chExt cx="4200581" cy="8160970"/>
              </a:xfrm>
            </p:grpSpPr>
            <p:sp>
              <p:nvSpPr>
                <p:cNvPr id="147" name="Shape 187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48" name="Shape 188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49" name="Group 199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63" name="Group 192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70" name="Shape 189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1" name="Shape 190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2" name="Shape 191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64" name="Shape 193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5" name="Shape 194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6" name="Shape 195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7" name="Shape 196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8" name="Shape 197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9" name="Shape 198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50" name="Group 209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54" name="Shape 200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5" name="Shape 201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6" name="Shape 202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7" name="Shape 203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8" name="Shape 204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9" name="Shape 205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0" name="Shape 206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1" name="Shape 207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2" name="Shape 208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51" name="Shape 210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2" name="Shape 211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3" name="Shape 212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  <p:grpSp>
            <p:nvGrpSpPr>
              <p:cNvPr id="120" name="Group 240"/>
              <p:cNvGrpSpPr/>
              <p:nvPr/>
            </p:nvGrpSpPr>
            <p:grpSpPr>
              <a:xfrm rot="10800000">
                <a:off x="4198620" y="-1"/>
                <a:ext cx="4200583" cy="8160972"/>
                <a:chOff x="0" y="0"/>
                <a:chExt cx="4200581" cy="8160970"/>
              </a:xfrm>
            </p:grpSpPr>
            <p:sp>
              <p:nvSpPr>
                <p:cNvPr id="121" name="Shape 214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2" name="Shape 215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23" name="Group 226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37" name="Group 219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44" name="Shape 216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5" name="Shape 217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6" name="Shape 218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38" name="Shape 220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9" name="Shape 221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0" name="Shape 222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1" name="Shape 223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2" name="Shape 224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3" name="Shape 225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24" name="Group 236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28" name="Shape 227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29" name="Shape 228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0" name="Shape 229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1" name="Shape 230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2" name="Shape 231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3" name="Shape 232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4" name="Shape 233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5" name="Shape 234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6" name="Shape 235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25" name="Shape 237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6" name="Shape 238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7" name="Shape 239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</p:grpSp>
        <p:sp>
          <p:nvSpPr>
            <p:cNvPr id="93" name="Shape 242"/>
            <p:cNvSpPr/>
            <p:nvPr/>
          </p:nvSpPr>
          <p:spPr>
            <a:xfrm>
              <a:off x="8916949" y="2844384"/>
              <a:ext cx="44755" cy="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ln w="25400">
              <a:solidFill>
                <a:srgbClr val="41414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4" name="Shape 243"/>
            <p:cNvSpPr/>
            <p:nvPr/>
          </p:nvSpPr>
          <p:spPr>
            <a:xfrm>
              <a:off x="8108523" y="245609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5" name="Shape 244"/>
            <p:cNvSpPr/>
            <p:nvPr/>
          </p:nvSpPr>
          <p:spPr>
            <a:xfrm flipV="1">
              <a:off x="8108523" y="301890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6" name="Shape 245"/>
            <p:cNvSpPr/>
            <p:nvPr/>
          </p:nvSpPr>
          <p:spPr>
            <a:xfrm>
              <a:off x="7187402" y="2443238"/>
              <a:ext cx="870074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11.9 m</a:t>
              </a:r>
            </a:p>
          </p:txBody>
        </p:sp>
        <p:sp>
          <p:nvSpPr>
            <p:cNvPr id="97" name="Shape 246"/>
            <p:cNvSpPr/>
            <p:nvPr/>
          </p:nvSpPr>
          <p:spPr>
            <a:xfrm>
              <a:off x="9051561" y="2521004"/>
              <a:ext cx="1046441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30 </a:t>
              </a:r>
              <a:r>
                <a:rPr sz="1406" dirty="0" err="1"/>
                <a:t>mrad</a:t>
              </a:r>
              <a:endParaRPr sz="1406" dirty="0"/>
            </a:p>
          </p:txBody>
        </p:sp>
        <p:sp>
          <p:nvSpPr>
            <p:cNvPr id="98" name="Shape 247"/>
            <p:cNvSpPr/>
            <p:nvPr/>
          </p:nvSpPr>
          <p:spPr>
            <a:xfrm>
              <a:off x="8539304" y="2494757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9" name="Shape 248"/>
            <p:cNvSpPr/>
            <p:nvPr/>
          </p:nvSpPr>
          <p:spPr>
            <a:xfrm flipV="1">
              <a:off x="8517646" y="2998290"/>
              <a:ext cx="21659" cy="63217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0" name="Shape 249"/>
            <p:cNvSpPr/>
            <p:nvPr/>
          </p:nvSpPr>
          <p:spPr>
            <a:xfrm>
              <a:off x="8291693" y="3590969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9.4 m</a:t>
              </a:r>
            </a:p>
          </p:txBody>
        </p:sp>
        <p:sp>
          <p:nvSpPr>
            <p:cNvPr id="101" name="Shape 252"/>
            <p:cNvSpPr/>
            <p:nvPr/>
          </p:nvSpPr>
          <p:spPr>
            <a:xfrm>
              <a:off x="8536560" y="3010756"/>
              <a:ext cx="1292662" cy="6566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66" b="1" dirty="0"/>
                <a:t>FCC-</a:t>
              </a:r>
              <a:r>
                <a:rPr sz="1266" b="1" dirty="0" err="1"/>
                <a:t>hh</a:t>
              </a:r>
              <a:r>
                <a:rPr sz="1266" b="1" dirty="0"/>
                <a:t>/</a:t>
              </a:r>
            </a:p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66" b="1" dirty="0" smtClean="0"/>
                <a:t>ee </a:t>
              </a:r>
              <a:r>
                <a:rPr sz="1266" b="1" dirty="0" smtClean="0"/>
                <a:t>Booster</a:t>
              </a:r>
              <a:endParaRPr sz="1266" b="1" dirty="0"/>
            </a:p>
          </p:txBody>
        </p:sp>
        <p:sp>
          <p:nvSpPr>
            <p:cNvPr id="102" name="Shape 253"/>
            <p:cNvSpPr/>
            <p:nvPr/>
          </p:nvSpPr>
          <p:spPr>
            <a:xfrm>
              <a:off x="5606131" y="5647571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3" name="Shape 254"/>
            <p:cNvSpPr/>
            <p:nvPr/>
          </p:nvSpPr>
          <p:spPr>
            <a:xfrm>
              <a:off x="10563167" y="5655553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4" name="Shape 255"/>
            <p:cNvSpPr/>
            <p:nvPr/>
          </p:nvSpPr>
          <p:spPr>
            <a:xfrm flipV="1">
              <a:off x="5274797" y="5483052"/>
              <a:ext cx="1" cy="924073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headEnd type="triangle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5" name="Shape 257"/>
            <p:cNvSpPr/>
            <p:nvPr/>
          </p:nvSpPr>
          <p:spPr>
            <a:xfrm>
              <a:off x="8558907" y="2379766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6" name="Shape 258"/>
            <p:cNvSpPr/>
            <p:nvPr/>
          </p:nvSpPr>
          <p:spPr>
            <a:xfrm>
              <a:off x="8371146" y="8495948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7" name="Shape 260"/>
            <p:cNvSpPr/>
            <p:nvPr/>
          </p:nvSpPr>
          <p:spPr>
            <a:xfrm flipH="1">
              <a:off x="7074338" y="2973754"/>
              <a:ext cx="347333" cy="101632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8" name="Shape 261"/>
            <p:cNvSpPr/>
            <p:nvPr/>
          </p:nvSpPr>
          <p:spPr>
            <a:xfrm>
              <a:off x="9654006" y="2973754"/>
              <a:ext cx="347334" cy="101632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9" name="Shape 262"/>
            <p:cNvSpPr/>
            <p:nvPr/>
          </p:nvSpPr>
          <p:spPr>
            <a:xfrm flipH="1" flipV="1">
              <a:off x="7553634" y="9011793"/>
              <a:ext cx="347333" cy="101633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0" name="Shape 263"/>
            <p:cNvSpPr/>
            <p:nvPr/>
          </p:nvSpPr>
          <p:spPr>
            <a:xfrm flipV="1">
              <a:off x="9269819" y="9003848"/>
              <a:ext cx="347334" cy="101633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1" name="Shape 264"/>
            <p:cNvSpPr/>
            <p:nvPr/>
          </p:nvSpPr>
          <p:spPr>
            <a:xfrm>
              <a:off x="5283461" y="4405072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2" name="Shape 265"/>
            <p:cNvSpPr/>
            <p:nvPr/>
          </p:nvSpPr>
          <p:spPr>
            <a:xfrm flipH="1" flipV="1">
              <a:off x="5803279" y="4707255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3" name="Shape 266"/>
            <p:cNvSpPr/>
            <p:nvPr/>
          </p:nvSpPr>
          <p:spPr>
            <a:xfrm>
              <a:off x="5001062" y="4050308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0.6 m</a:t>
              </a:r>
            </a:p>
          </p:txBody>
        </p:sp>
        <p:sp>
          <p:nvSpPr>
            <p:cNvPr id="114" name="Shape 267"/>
            <p:cNvSpPr/>
            <p:nvPr/>
          </p:nvSpPr>
          <p:spPr>
            <a:xfrm>
              <a:off x="6199323" y="7487325"/>
              <a:ext cx="4622289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b="1" dirty="0" smtClean="0"/>
                <a:t>Max. </a:t>
              </a:r>
              <a:r>
                <a:rPr sz="1200" b="1" dirty="0" smtClean="0"/>
                <a:t>separation </a:t>
              </a:r>
              <a:r>
                <a:rPr sz="1200" b="1" dirty="0"/>
                <a:t>of 3(4) rings is about 12 m: </a:t>
              </a:r>
            </a:p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b="1" dirty="0"/>
                <a:t>wide</a:t>
              </a:r>
              <a:r>
                <a:rPr lang="de-AT" sz="1200" b="1" dirty="0"/>
                <a:t>r</a:t>
              </a:r>
              <a:r>
                <a:rPr sz="1200" b="1" dirty="0"/>
                <a:t> tunnel </a:t>
              </a:r>
              <a:r>
                <a:rPr lang="de-AT" sz="1200" b="1" dirty="0"/>
                <a:t>or</a:t>
              </a:r>
              <a:r>
                <a:rPr sz="1200" b="1" dirty="0"/>
                <a:t> two tunnels are necessary around the I</a:t>
              </a:r>
              <a:r>
                <a:rPr lang="de-AT" sz="1200" b="1" dirty="0"/>
                <a:t>Ps</a:t>
              </a:r>
              <a:r>
                <a:rPr sz="1200" b="1" dirty="0"/>
                <a:t>, for ±1.2 km. </a:t>
              </a:r>
            </a:p>
          </p:txBody>
        </p:sp>
        <p:sp>
          <p:nvSpPr>
            <p:cNvPr id="115" name="Shape 268"/>
            <p:cNvSpPr/>
            <p:nvPr/>
          </p:nvSpPr>
          <p:spPr>
            <a:xfrm>
              <a:off x="6345612" y="3985431"/>
              <a:ext cx="4504077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dirty="0" smtClean="0"/>
                <a:t>Lepton b</a:t>
              </a:r>
              <a:r>
                <a:rPr sz="1200" dirty="0" err="1" smtClean="0"/>
                <a:t>eams</a:t>
              </a:r>
              <a:r>
                <a:rPr sz="1200" dirty="0" smtClean="0"/>
                <a:t> </a:t>
              </a:r>
              <a:r>
                <a:rPr sz="1200" dirty="0"/>
                <a:t>must cross over through the </a:t>
              </a:r>
              <a:r>
                <a:rPr lang="de-AT" sz="1200" dirty="0"/>
                <a:t>         </a:t>
              </a:r>
              <a:r>
                <a:rPr sz="1200" dirty="0"/>
                <a:t>common RF to enter the IP from inside.</a:t>
              </a:r>
            </a:p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dirty="0"/>
                <a:t>Only a half of each ring is filled with bunches.</a:t>
              </a:r>
            </a:p>
          </p:txBody>
        </p:sp>
        <p:sp>
          <p:nvSpPr>
            <p:cNvPr id="116" name="Shape 269"/>
            <p:cNvSpPr/>
            <p:nvPr/>
          </p:nvSpPr>
          <p:spPr>
            <a:xfrm flipH="1">
              <a:off x="5768673" y="4896018"/>
              <a:ext cx="747030" cy="834908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7" name="Shape 270"/>
            <p:cNvSpPr/>
            <p:nvPr/>
          </p:nvSpPr>
          <p:spPr>
            <a:xfrm>
              <a:off x="10777773" y="4864086"/>
              <a:ext cx="621331" cy="822855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pic>
          <p:nvPicPr>
            <p:cNvPr id="118" name="ScreenShot 2016-04-05 8.51.34 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3125" t="16921" r="5209" b="11894"/>
            <a:stretch>
              <a:fillRect/>
            </a:stretch>
          </p:blipFill>
          <p:spPr>
            <a:xfrm>
              <a:off x="6700768" y="4896019"/>
              <a:ext cx="3677334" cy="261919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58" name="TextBox 257"/>
          <p:cNvSpPr txBox="1"/>
          <p:nvPr/>
        </p:nvSpPr>
        <p:spPr>
          <a:xfrm>
            <a:off x="1264380" y="994083"/>
            <a:ext cx="43877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FCC-</a:t>
            </a:r>
            <a:r>
              <a:rPr lang="en-GB" sz="2400" b="1" dirty="0" err="1" smtClean="0"/>
              <a:t>ee</a:t>
            </a:r>
            <a:r>
              <a:rPr lang="en-GB" sz="2400" b="1" dirty="0" smtClean="0"/>
              <a:t> 1, </a:t>
            </a:r>
            <a:r>
              <a:rPr lang="en-GB" sz="2400" b="1" dirty="0" smtClean="0">
                <a:solidFill>
                  <a:srgbClr val="FF0000"/>
                </a:solidFill>
              </a:rPr>
              <a:t>FCC-</a:t>
            </a:r>
            <a:r>
              <a:rPr lang="en-GB" sz="2400" b="1" dirty="0" err="1" smtClean="0">
                <a:solidFill>
                  <a:srgbClr val="FF0000"/>
                </a:solidFill>
              </a:rPr>
              <a:t>ee</a:t>
            </a:r>
            <a:r>
              <a:rPr lang="en-GB" sz="2400" b="1" dirty="0" smtClean="0">
                <a:solidFill>
                  <a:srgbClr val="FF0000"/>
                </a:solidFill>
              </a:rPr>
              <a:t> 2, </a:t>
            </a:r>
          </a:p>
          <a:p>
            <a:pPr algn="ctr"/>
            <a:r>
              <a:rPr lang="en-GB" sz="2000" b="1" dirty="0" smtClean="0">
                <a:solidFill>
                  <a:srgbClr val="00B050"/>
                </a:solidFill>
              </a:rPr>
              <a:t>FCC-</a:t>
            </a:r>
            <a:r>
              <a:rPr lang="en-GB" sz="2000" b="1" dirty="0" err="1" smtClean="0">
                <a:solidFill>
                  <a:srgbClr val="00B050"/>
                </a:solidFill>
              </a:rPr>
              <a:t>ee</a:t>
            </a:r>
            <a:r>
              <a:rPr lang="en-GB" sz="2000" b="1" dirty="0" smtClean="0">
                <a:solidFill>
                  <a:srgbClr val="00B050"/>
                </a:solidFill>
              </a:rPr>
              <a:t> booster (FCC-</a:t>
            </a:r>
            <a:r>
              <a:rPr lang="en-GB" sz="2000" b="1" dirty="0" err="1" smtClean="0">
                <a:solidFill>
                  <a:srgbClr val="00B050"/>
                </a:solidFill>
              </a:rPr>
              <a:t>hh</a:t>
            </a:r>
            <a:r>
              <a:rPr lang="en-GB" sz="2000" b="1" dirty="0" smtClean="0">
                <a:solidFill>
                  <a:srgbClr val="00B050"/>
                </a:solidFill>
              </a:rPr>
              <a:t> footprint)</a:t>
            </a:r>
            <a:endParaRPr lang="en-GB" sz="2000" b="1" dirty="0">
              <a:solidFill>
                <a:srgbClr val="00B050"/>
              </a:solidFill>
            </a:endParaRPr>
          </a:p>
          <a:p>
            <a:pPr algn="ctr"/>
            <a:endParaRPr lang="en-GB" sz="2400" b="1" dirty="0">
              <a:solidFill>
                <a:srgbClr val="00B050"/>
              </a:solidFill>
            </a:endParaRPr>
          </a:p>
        </p:txBody>
      </p:sp>
      <p:pic>
        <p:nvPicPr>
          <p:cNvPr id="259" name="Picture 258" descr="FCC_layout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27" y="1772816"/>
            <a:ext cx="3168047" cy="3297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0609" y="3224881"/>
            <a:ext cx="1018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FCC-</a:t>
            </a:r>
            <a:r>
              <a:rPr lang="en-GB" b="1" dirty="0" err="1" smtClean="0">
                <a:solidFill>
                  <a:srgbClr val="00B050"/>
                </a:solidFill>
              </a:rPr>
              <a:t>hh</a:t>
            </a:r>
            <a:endParaRPr lang="en-GB" b="1" dirty="0" smtClean="0">
              <a:solidFill>
                <a:srgbClr val="00B050"/>
              </a:solidFill>
            </a:endParaRPr>
          </a:p>
          <a:p>
            <a:pPr algn="ctr"/>
            <a:r>
              <a:rPr lang="de-AT" b="1" dirty="0" smtClean="0">
                <a:solidFill>
                  <a:srgbClr val="00B050"/>
                </a:solidFill>
              </a:rPr>
              <a:t>layout</a:t>
            </a:r>
            <a:endParaRPr lang="en-GB" dirty="0"/>
          </a:p>
        </p:txBody>
      </p:sp>
      <p:sp>
        <p:nvSpPr>
          <p:cNvPr id="261" name="Shape 262"/>
          <p:cNvSpPr/>
          <p:nvPr/>
        </p:nvSpPr>
        <p:spPr>
          <a:xfrm flipH="1">
            <a:off x="7000022" y="4028285"/>
            <a:ext cx="243821" cy="158297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  <p:sp>
        <p:nvSpPr>
          <p:cNvPr id="262" name="Shape 263"/>
          <p:cNvSpPr/>
          <p:nvPr/>
        </p:nvSpPr>
        <p:spPr>
          <a:xfrm>
            <a:off x="6493119" y="4012023"/>
            <a:ext cx="222248" cy="175307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19145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optics design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96648" y="2404380"/>
            <a:ext cx="6842475" cy="3750167"/>
            <a:chOff x="1043608" y="1711387"/>
            <a:chExt cx="6842475" cy="447809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1043608" y="1711387"/>
              <a:ext cx="6842475" cy="4478099"/>
              <a:chOff x="1043769" y="1291363"/>
              <a:chExt cx="7485411" cy="4898872"/>
            </a:xfrm>
          </p:grpSpPr>
          <p:pic>
            <p:nvPicPr>
              <p:cNvPr id="19" name="ScreenShot 2016-04-05 6.13.28 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1014" t="20397" r="6725" b="13717"/>
              <a:stretch>
                <a:fillRect/>
              </a:stretch>
            </p:blipFill>
            <p:spPr>
              <a:xfrm>
                <a:off x="1043769" y="1291363"/>
                <a:ext cx="7485411" cy="4898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" name="Shape 158"/>
              <p:cNvSpPr/>
              <p:nvPr/>
            </p:nvSpPr>
            <p:spPr>
              <a:xfrm>
                <a:off x="4488386" y="3381450"/>
                <a:ext cx="327929" cy="415609"/>
              </a:xfrm>
              <a:prstGeom prst="rect">
                <a:avLst/>
              </a:prstGeom>
              <a:gradFill flip="none" rotWithShape="1">
                <a:gsLst>
                  <a:gs pos="0">
                    <a:srgbClr val="FEFDFF"/>
                  </a:gs>
                  <a:gs pos="0">
                    <a:srgbClr val="00C61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algn="ctr" defTabSz="410751" hangingPunct="0"/>
                <a:r>
                  <a:rPr sz="2000" kern="0" dirty="0">
                    <a:solidFill>
                      <a:srgbClr val="000000"/>
                    </a:solidFill>
                  </a:rPr>
                  <a:t>IP</a:t>
                </a:r>
              </a:p>
            </p:txBody>
          </p:sp>
          <p:sp>
            <p:nvSpPr>
              <p:cNvPr id="21" name="Shape 159"/>
              <p:cNvSpPr/>
              <p:nvPr/>
            </p:nvSpPr>
            <p:spPr>
              <a:xfrm flipV="1">
                <a:off x="2528601" y="1329668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  <p:sp>
            <p:nvSpPr>
              <p:cNvPr id="22" name="Shape 160"/>
              <p:cNvSpPr/>
              <p:nvPr/>
            </p:nvSpPr>
            <p:spPr>
              <a:xfrm>
                <a:off x="2027020" y="3696324"/>
                <a:ext cx="1616291" cy="714376"/>
              </a:xfrm>
              <a:prstGeom prst="rightArrow">
                <a:avLst>
                  <a:gd name="adj1" fmla="val 46812"/>
                  <a:gd name="adj2" fmla="val 77336"/>
                </a:avLst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 algn="ctr" defTabSz="410751" hangingPunct="0"/>
                <a:r>
                  <a:rPr sz="1687" kern="0" dirty="0">
                    <a:latin typeface="Helvetica Neue"/>
                  </a:rPr>
                  <a:t>Beam</a:t>
                </a:r>
              </a:p>
            </p:txBody>
          </p:sp>
          <p:sp>
            <p:nvSpPr>
              <p:cNvPr id="23" name="Shape 161"/>
              <p:cNvSpPr/>
              <p:nvPr/>
            </p:nvSpPr>
            <p:spPr>
              <a:xfrm flipV="1">
                <a:off x="3250389" y="1300516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  <p:sp>
            <p:nvSpPr>
              <p:cNvPr id="24" name="Shape 162"/>
              <p:cNvSpPr/>
              <p:nvPr/>
            </p:nvSpPr>
            <p:spPr>
              <a:xfrm>
                <a:off x="1908805" y="1328981"/>
                <a:ext cx="2207152" cy="482949"/>
              </a:xfrm>
              <a:prstGeom prst="rect">
                <a:avLst/>
              </a:prstGeom>
              <a:gradFill flip="none" rotWithShape="1">
                <a:gsLst>
                  <a:gs pos="0">
                    <a:srgbClr val="FEFDFF"/>
                  </a:gs>
                  <a:gs pos="100000">
                    <a:srgbClr val="CBBF00">
                      <a:alpha val="5782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>
                  <a:defRPr sz="1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200" kern="0" dirty="0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Local chromaticity correction</a:t>
                </a:r>
              </a:p>
              <a:p>
                <a:pPr algn="ctr" defTabSz="410751" hangingPunct="0">
                  <a:defRPr sz="1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200" kern="0" dirty="0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+ crab waist </a:t>
                </a:r>
                <a:r>
                  <a:rPr sz="1200" kern="0" dirty="0" err="1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sextupoles</a:t>
                </a:r>
                <a:r>
                  <a:rPr sz="1200" kern="0" dirty="0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 </a:t>
                </a:r>
              </a:p>
            </p:txBody>
          </p:sp>
          <p:sp>
            <p:nvSpPr>
              <p:cNvPr id="25" name="Shape 163"/>
              <p:cNvSpPr/>
              <p:nvPr/>
            </p:nvSpPr>
            <p:spPr>
              <a:xfrm flipV="1">
                <a:off x="4997660" y="1313194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  <p:sp>
            <p:nvSpPr>
              <p:cNvPr id="26" name="Shape 164"/>
              <p:cNvSpPr/>
              <p:nvPr/>
            </p:nvSpPr>
            <p:spPr>
              <a:xfrm flipV="1">
                <a:off x="5506652" y="1313194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</p:grpSp>
        <p:sp>
          <p:nvSpPr>
            <p:cNvPr id="29" name="Shape 162"/>
            <p:cNvSpPr/>
            <p:nvPr/>
          </p:nvSpPr>
          <p:spPr>
            <a:xfrm>
              <a:off x="4570648" y="1747185"/>
              <a:ext cx="2017576" cy="441468"/>
            </a:xfrm>
            <a:prstGeom prst="rect">
              <a:avLst/>
            </a:prstGeom>
            <a:gradFill flip="none" rotWithShape="1">
              <a:gsLst>
                <a:gs pos="0">
                  <a:srgbClr val="FEFDFF"/>
                </a:gs>
                <a:gs pos="100000">
                  <a:srgbClr val="CBBF00">
                    <a:alpha val="5782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410751" hangingPunct="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 kern="0" dirty="0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Local chromaticity correction</a:t>
              </a:r>
            </a:p>
            <a:p>
              <a:pPr algn="ctr" defTabSz="410751" hangingPunct="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 kern="0" dirty="0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+ crab waist </a:t>
              </a:r>
              <a:r>
                <a:rPr sz="1200" kern="0" dirty="0" err="1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sextupoles</a:t>
              </a:r>
              <a:r>
                <a:rPr sz="1200" kern="0" dirty="0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 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7503" y="980728"/>
            <a:ext cx="9039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>
                <a:solidFill>
                  <a:srgbClr val="FF0000"/>
                </a:solidFill>
              </a:rPr>
              <a:t>o</a:t>
            </a:r>
            <a:r>
              <a:rPr lang="de-AT" sz="2000" b="1" dirty="0" smtClean="0">
                <a:solidFill>
                  <a:srgbClr val="FF0000"/>
                </a:solidFill>
              </a:rPr>
              <a:t>ptics design for all working points achieving baseline performance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i</a:t>
            </a:r>
            <a:r>
              <a:rPr lang="en-GB" sz="2000" b="1" dirty="0" smtClean="0">
                <a:solidFill>
                  <a:srgbClr val="FF0000"/>
                </a:solidFill>
              </a:rPr>
              <a:t>nteraction region: asymmetric optics design</a:t>
            </a:r>
            <a:endParaRPr lang="en-GB" sz="2000" dirty="0" smtClean="0"/>
          </a:p>
          <a:p>
            <a:pPr marL="228600" indent="-228600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2000" dirty="0">
                <a:latin typeface="+mj-lt"/>
              </a:rPr>
              <a:t>s</a:t>
            </a:r>
            <a:r>
              <a:rPr lang="en-GB" sz="2000" dirty="0" smtClean="0">
                <a:latin typeface="+mj-lt"/>
              </a:rPr>
              <a:t>ynchrotron </a:t>
            </a:r>
            <a:r>
              <a:rPr lang="en-GB" sz="2000" dirty="0">
                <a:latin typeface="+mj-lt"/>
              </a:rPr>
              <a:t>radiation from </a:t>
            </a:r>
            <a:r>
              <a:rPr lang="en-GB" sz="2000" dirty="0" smtClean="0">
                <a:latin typeface="+mj-lt"/>
              </a:rPr>
              <a:t>upstream </a:t>
            </a:r>
            <a:r>
              <a:rPr lang="en-GB" sz="2000" dirty="0">
                <a:latin typeface="+mj-lt"/>
              </a:rPr>
              <a:t>dipoles </a:t>
            </a:r>
            <a:r>
              <a:rPr lang="en-GB" sz="2000" dirty="0" smtClean="0">
                <a:latin typeface="+mj-lt"/>
              </a:rPr>
              <a:t>&lt;100 </a:t>
            </a:r>
            <a:r>
              <a:rPr lang="en-GB" sz="2000" dirty="0" err="1">
                <a:latin typeface="+mj-lt"/>
              </a:rPr>
              <a:t>keV</a:t>
            </a:r>
            <a:r>
              <a:rPr lang="en-GB" sz="2000" dirty="0">
                <a:latin typeface="+mj-lt"/>
              </a:rPr>
              <a:t> up to 450 m from </a:t>
            </a:r>
            <a:r>
              <a:rPr lang="en-GB" sz="2000" dirty="0" smtClean="0">
                <a:latin typeface="+mj-lt"/>
              </a:rPr>
              <a:t>IP</a:t>
            </a:r>
            <a:endParaRPr lang="en-GB" sz="2000" dirty="0">
              <a:latin typeface="+mj-lt"/>
            </a:endParaRPr>
          </a:p>
          <a:p>
            <a:pPr marL="228600" indent="-228600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2000" dirty="0">
                <a:latin typeface="+mj-lt"/>
              </a:rPr>
              <a:t>d</a:t>
            </a:r>
            <a:r>
              <a:rPr lang="en-GB" sz="2000" dirty="0" smtClean="0">
                <a:latin typeface="+mj-lt"/>
              </a:rPr>
              <a:t>ynamic </a:t>
            </a:r>
            <a:r>
              <a:rPr lang="en-GB" sz="2000" dirty="0">
                <a:latin typeface="+mj-lt"/>
              </a:rPr>
              <a:t>aperture </a:t>
            </a:r>
            <a:r>
              <a:rPr lang="en-GB" sz="2000" dirty="0" smtClean="0">
                <a:latin typeface="+mj-lt"/>
              </a:rPr>
              <a:t>&amp; </a:t>
            </a:r>
            <a:r>
              <a:rPr lang="en-GB" sz="2000" dirty="0">
                <a:latin typeface="+mj-lt"/>
              </a:rPr>
              <a:t>momentum acceptance requirements </a:t>
            </a:r>
            <a:r>
              <a:rPr lang="en-GB" sz="2000" dirty="0" smtClean="0">
                <a:latin typeface="+mj-lt"/>
              </a:rPr>
              <a:t>fulfilled at all WPs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1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full-ring optics design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66239" y="1018304"/>
            <a:ext cx="847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b="1" dirty="0" smtClean="0">
                <a:solidFill>
                  <a:srgbClr val="FF0000"/>
                </a:solidFill>
              </a:rPr>
              <a:t>ynamic aperture and momentum acceptance requirements fulfilled</a:t>
            </a: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19" y="1455990"/>
            <a:ext cx="7289032" cy="4563987"/>
          </a:xfrm>
          <a:prstGeom prst="rect">
            <a:avLst/>
          </a:prstGeom>
        </p:spPr>
      </p:pic>
      <p:sp>
        <p:nvSpPr>
          <p:cNvPr id="32" name="Shape 176"/>
          <p:cNvSpPr/>
          <p:nvPr/>
        </p:nvSpPr>
        <p:spPr>
          <a:xfrm>
            <a:off x="7108180" y="1330376"/>
            <a:ext cx="2018181" cy="5645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3000">
                <a:solidFill>
                  <a:srgbClr val="A5323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kern="0" dirty="0">
                <a:solidFill>
                  <a:srgbClr val="000000"/>
                </a:solidFill>
                <a:latin typeface="Palatino"/>
                <a:sym typeface="Palatino"/>
              </a:rPr>
              <a:t>45.6 GeV, </a:t>
            </a:r>
            <a:endParaRPr lang="en-GB" sz="1600" b="1" kern="0" dirty="0" smtClean="0">
              <a:solidFill>
                <a:srgbClr val="000000"/>
              </a:solidFill>
              <a:latin typeface="Palatino"/>
              <a:sym typeface="Palatino"/>
            </a:endParaRPr>
          </a:p>
          <a:p>
            <a:pPr algn="ctr" defTabSz="410751" hangingPunct="0">
              <a:defRPr sz="3000">
                <a:solidFill>
                  <a:srgbClr val="A5323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kern="0" dirty="0" smtClean="0">
                <a:solidFill>
                  <a:srgbClr val="000000"/>
                </a:solidFill>
                <a:latin typeface="Palatino"/>
                <a:sym typeface="Palatino"/>
              </a:rPr>
              <a:t>β*</a:t>
            </a:r>
            <a:r>
              <a:rPr sz="1600" b="1" kern="0" baseline="-5999" dirty="0" err="1" smtClean="0">
                <a:solidFill>
                  <a:srgbClr val="000000"/>
                </a:solidFill>
                <a:latin typeface="Palatino"/>
                <a:sym typeface="Palatino"/>
              </a:rPr>
              <a:t>x,y</a:t>
            </a:r>
            <a:r>
              <a:rPr sz="1600" b="1" kern="0" dirty="0" smtClean="0">
                <a:solidFill>
                  <a:srgbClr val="000000"/>
                </a:solidFill>
                <a:latin typeface="Palatino"/>
                <a:sym typeface="Palatino"/>
              </a:rPr>
              <a:t> </a:t>
            </a:r>
            <a:r>
              <a:rPr sz="1600" b="1" kern="0" dirty="0">
                <a:solidFill>
                  <a:srgbClr val="000000"/>
                </a:solidFill>
                <a:latin typeface="Palatino"/>
                <a:sym typeface="Palatino"/>
              </a:rPr>
              <a:t>= (0.5 m, 1 mm)</a:t>
            </a:r>
          </a:p>
        </p:txBody>
      </p:sp>
      <p:sp>
        <p:nvSpPr>
          <p:cNvPr id="27" name="Shape 172"/>
          <p:cNvSpPr/>
          <p:nvPr/>
        </p:nvSpPr>
        <p:spPr>
          <a:xfrm>
            <a:off x="35496" y="1374395"/>
            <a:ext cx="1904368" cy="5645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3000">
                <a:solidFill>
                  <a:srgbClr val="A5323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kern="0" dirty="0">
                <a:solidFill>
                  <a:srgbClr val="000000"/>
                </a:solidFill>
                <a:latin typeface="Palatino"/>
                <a:sym typeface="Palatino"/>
              </a:rPr>
              <a:t>175 GeV</a:t>
            </a:r>
            <a:r>
              <a:rPr sz="1600" b="1" kern="0" dirty="0" smtClean="0">
                <a:solidFill>
                  <a:srgbClr val="000000"/>
                </a:solidFill>
                <a:latin typeface="Palatino"/>
                <a:sym typeface="Palatino"/>
              </a:rPr>
              <a:t>,</a:t>
            </a:r>
            <a:endParaRPr lang="en-GB" sz="1600" b="1" kern="0" dirty="0" smtClean="0">
              <a:solidFill>
                <a:srgbClr val="000000"/>
              </a:solidFill>
              <a:latin typeface="Palatino"/>
              <a:sym typeface="Palatino"/>
            </a:endParaRPr>
          </a:p>
          <a:p>
            <a:pPr algn="ctr" defTabSz="410751" hangingPunct="0">
              <a:defRPr sz="3000">
                <a:solidFill>
                  <a:srgbClr val="A5323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kern="0" dirty="0" smtClean="0">
                <a:solidFill>
                  <a:srgbClr val="000000"/>
                </a:solidFill>
                <a:latin typeface="Palatino"/>
                <a:sym typeface="Palatino"/>
              </a:rPr>
              <a:t> </a:t>
            </a:r>
            <a:r>
              <a:rPr sz="1600" b="1" kern="0" dirty="0">
                <a:solidFill>
                  <a:srgbClr val="000000"/>
                </a:solidFill>
                <a:latin typeface="Palatino"/>
                <a:sym typeface="Palatino"/>
              </a:rPr>
              <a:t>β*</a:t>
            </a:r>
            <a:r>
              <a:rPr sz="1600" b="1" kern="0" baseline="-5999" dirty="0" err="1">
                <a:solidFill>
                  <a:srgbClr val="000000"/>
                </a:solidFill>
                <a:latin typeface="Palatino"/>
                <a:sym typeface="Palatino"/>
              </a:rPr>
              <a:t>x,y</a:t>
            </a:r>
            <a:r>
              <a:rPr sz="1600" b="1" kern="0" dirty="0">
                <a:solidFill>
                  <a:srgbClr val="000000"/>
                </a:solidFill>
                <a:latin typeface="Palatino"/>
                <a:sym typeface="Palatino"/>
              </a:rPr>
              <a:t> = (1 m, 2 mm)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6551" y="583531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K. Oide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3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1000941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2929" y="2229487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beam commissioning </a:t>
            </a:r>
            <a:r>
              <a:rPr lang="en-US" sz="2400" dirty="0" smtClean="0">
                <a:solidFill>
                  <a:prstClr val="black"/>
                </a:solidFill>
              </a:rPr>
              <a:t>started this year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top up injection at high current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</a:rPr>
              <a:t>=300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m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 1 mm)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lifetime </a:t>
            </a:r>
            <a:r>
              <a:rPr lang="en-US" sz="2400" dirty="0">
                <a:solidFill>
                  <a:srgbClr val="FF0000"/>
                </a:solidFill>
              </a:rPr>
              <a:t>5 min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≥20 min)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 </a:t>
            </a:r>
            <a:r>
              <a:rPr lang="en-US" sz="2400" i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0.25% (similar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dirty="0">
                <a:solidFill>
                  <a:srgbClr val="FF0000"/>
                </a:solidFill>
              </a:rPr>
              <a:t>off momentum acceptance 	</a:t>
            </a:r>
            <a:r>
              <a:rPr lang="en-US" sz="2400" dirty="0">
                <a:solidFill>
                  <a:srgbClr val="FF0000"/>
                </a:solidFill>
              </a:rPr>
              <a:t>(±1.5%, 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</a:t>
            </a:r>
            <a:r>
              <a:rPr lang="en-US" sz="2400" dirty="0">
                <a:solidFill>
                  <a:srgbClr val="FF0000"/>
                </a:solidFill>
              </a:rPr>
              <a:t>(2.5x10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/s, 	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&lt;1.5x10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 (</a:t>
            </a:r>
            <a:r>
              <a:rPr lang="en-US" sz="2400" i="1" dirty="0">
                <a:solidFill>
                  <a:srgbClr val="FF0000"/>
                </a:solidFill>
              </a:rPr>
              <a:t>Z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cr.waist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6908" y="4648966"/>
            <a:ext cx="2367092" cy="224676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800" i="1" dirty="0" err="1">
                <a:solidFill>
                  <a:srgbClr val="0000CC"/>
                </a:solidFill>
              </a:rPr>
              <a:t>SuperKEKB</a:t>
            </a:r>
            <a:r>
              <a:rPr lang="en-GB" sz="2800" i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goes beyond </a:t>
            </a: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ee</a:t>
            </a:r>
            <a:r>
              <a:rPr lang="en-GB" sz="2800" dirty="0">
                <a:solidFill>
                  <a:srgbClr val="0000CC"/>
                </a:solidFill>
              </a:rPr>
              <a:t>, testing all </a:t>
            </a:r>
            <a:r>
              <a:rPr lang="en-GB" sz="2800" dirty="0" smtClean="0">
                <a:solidFill>
                  <a:srgbClr val="0000CC"/>
                </a:solidFill>
              </a:rPr>
              <a:t>concept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rgbClr val="FFFF00"/>
                </a:solidFill>
                <a:latin typeface="Arial"/>
              </a:rPr>
              <a:t>SuperKEKB</a:t>
            </a:r>
            <a:r>
              <a:rPr lang="en-US" sz="3200" b="1" dirty="0" smtClean="0">
                <a:solidFill>
                  <a:srgbClr val="FFFF00"/>
                </a:solidFill>
                <a:latin typeface="Arial"/>
              </a:rPr>
              <a:t>: FCC-</a:t>
            </a:r>
            <a:r>
              <a:rPr lang="en-US" sz="3200" b="1" dirty="0" err="1" smtClean="0">
                <a:solidFill>
                  <a:srgbClr val="FFFF00"/>
                </a:solidFill>
                <a:latin typeface="Arial"/>
              </a:rPr>
              <a:t>ee</a:t>
            </a:r>
            <a:r>
              <a:rPr lang="en-US" sz="3200" b="1" dirty="0" smtClean="0">
                <a:solidFill>
                  <a:srgbClr val="FFFF00"/>
                </a:solidFill>
                <a:latin typeface="Arial"/>
              </a:rPr>
              <a:t> demonstrator</a:t>
            </a:r>
            <a:endParaRPr lang="en-US" sz="32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661" y="1062166"/>
            <a:ext cx="2316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err="1" smtClean="0">
                <a:solidFill>
                  <a:srgbClr val="000099"/>
                </a:solidFill>
                <a:latin typeface="Arial"/>
              </a:rPr>
              <a:t>I</a:t>
            </a:r>
            <a:r>
              <a:rPr lang="en-GB" sz="2000" b="1" baseline="-25000" dirty="0" err="1" smtClean="0">
                <a:solidFill>
                  <a:srgbClr val="000099"/>
                </a:solidFill>
                <a:latin typeface="Arial"/>
              </a:rPr>
              <a:t>e</a:t>
            </a:r>
            <a:r>
              <a:rPr lang="en-GB" sz="2000" b="1" baseline="-25000" dirty="0" smtClean="0">
                <a:solidFill>
                  <a:srgbClr val="000099"/>
                </a:solidFill>
                <a:latin typeface="Arial"/>
              </a:rPr>
              <a:t>+</a:t>
            </a:r>
            <a:r>
              <a:rPr lang="en-GB" sz="2000" b="1" dirty="0" smtClean="0">
                <a:solidFill>
                  <a:srgbClr val="000099"/>
                </a:solidFill>
                <a:latin typeface="Arial"/>
              </a:rPr>
              <a:t>=3.6 A, </a:t>
            </a:r>
            <a:r>
              <a:rPr lang="en-GB" sz="2000" b="1" i="1" dirty="0" err="1" smtClean="0">
                <a:solidFill>
                  <a:srgbClr val="000099"/>
                </a:solidFill>
                <a:latin typeface="Arial"/>
              </a:rPr>
              <a:t>I</a:t>
            </a:r>
            <a:r>
              <a:rPr lang="en-GB" sz="2000" b="1" baseline="-25000" dirty="0" err="1" smtClean="0">
                <a:solidFill>
                  <a:srgbClr val="000099"/>
                </a:solidFill>
                <a:latin typeface="Arial"/>
              </a:rPr>
              <a:t>e</a:t>
            </a:r>
            <a:r>
              <a:rPr lang="en-GB" sz="2000" b="1" baseline="-25000" dirty="0" smtClean="0">
                <a:solidFill>
                  <a:srgbClr val="000099"/>
                </a:solidFill>
                <a:latin typeface="Arial"/>
              </a:rPr>
              <a:t>-</a:t>
            </a:r>
            <a:r>
              <a:rPr lang="en-GB" sz="2000" b="1" dirty="0" smtClean="0">
                <a:solidFill>
                  <a:srgbClr val="000099"/>
                </a:solidFill>
                <a:latin typeface="Arial"/>
              </a:rPr>
              <a:t>=2.6 A</a:t>
            </a:r>
            <a:endParaRPr lang="en-GB" sz="2000" b="1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661" y="1463551"/>
            <a:ext cx="1765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 smtClean="0">
                <a:solidFill>
                  <a:srgbClr val="000099"/>
                </a:solidFill>
                <a:latin typeface="Arial"/>
              </a:rPr>
              <a:t>P</a:t>
            </a:r>
            <a:r>
              <a:rPr lang="en-GB" sz="2000" baseline="-25000" dirty="0" smtClean="0">
                <a:solidFill>
                  <a:srgbClr val="000099"/>
                </a:solidFill>
                <a:latin typeface="Arial"/>
              </a:rPr>
              <a:t>SR</a:t>
            </a:r>
            <a:r>
              <a:rPr lang="en-GB" sz="2000" dirty="0">
                <a:solidFill>
                  <a:srgbClr val="000099"/>
                </a:solidFill>
                <a:latin typeface="Arial"/>
              </a:rPr>
              <a:t> </a:t>
            </a:r>
            <a:r>
              <a:rPr lang="en-GB" sz="2000" dirty="0" smtClean="0">
                <a:solidFill>
                  <a:srgbClr val="000099"/>
                </a:solidFill>
                <a:latin typeface="Arial"/>
              </a:rPr>
              <a:t>~ 13 MW </a:t>
            </a:r>
          </a:p>
          <a:p>
            <a:r>
              <a:rPr lang="en-GB" sz="2000" i="1" dirty="0" smtClean="0">
                <a:solidFill>
                  <a:srgbClr val="000099"/>
                </a:solidFill>
                <a:latin typeface="Arial"/>
              </a:rPr>
              <a:t>C </a:t>
            </a:r>
            <a:r>
              <a:rPr lang="en-GB" sz="2000" dirty="0" smtClean="0">
                <a:solidFill>
                  <a:srgbClr val="000099"/>
                </a:solidFill>
                <a:latin typeface="Arial"/>
              </a:rPr>
              <a:t>= 3 km</a:t>
            </a:r>
            <a:endParaRPr lang="en-GB" sz="2000" dirty="0">
              <a:solidFill>
                <a:srgbClr val="000099"/>
              </a:solidFill>
              <a:latin typeface="Arial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MDI </a:t>
            </a:r>
            <a:r>
              <a:rPr lang="en-US" dirty="0" err="1" smtClean="0"/>
              <a:t>optimisation</a:t>
            </a:r>
            <a:endParaRPr lang="en-US" kern="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1273984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MDI work focused on optimization of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b="1" i="1" dirty="0" smtClean="0"/>
              <a:t>l</a:t>
            </a:r>
            <a:r>
              <a:rPr lang="en-GB" sz="2000" b="1" dirty="0" smtClean="0"/>
              <a:t>*, IR quadrupole design</a:t>
            </a:r>
            <a:r>
              <a:rPr lang="en-GB" sz="2000" dirty="0" smtClean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compensation &amp; shielding solenoid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SR </a:t>
            </a:r>
            <a:r>
              <a:rPr lang="en-GB" sz="2000" b="1" dirty="0"/>
              <a:t>masking </a:t>
            </a:r>
            <a:r>
              <a:rPr lang="en-GB" sz="2000" b="1" dirty="0" smtClean="0"/>
              <a:t>and chamber </a:t>
            </a:r>
            <a:r>
              <a:rPr lang="en-GB" sz="2000" b="1" dirty="0"/>
              <a:t>layout</a:t>
            </a:r>
          </a:p>
          <a:p>
            <a:endParaRPr lang="en-GB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>
          <a:xfrm>
            <a:off x="4564059" y="980728"/>
            <a:ext cx="4572000" cy="348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3057" r="1526" b="3621"/>
          <a:stretch/>
        </p:blipFill>
        <p:spPr>
          <a:xfrm>
            <a:off x="19166" y="3105800"/>
            <a:ext cx="4552833" cy="3059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0" y="4529313"/>
            <a:ext cx="2150151" cy="1635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4552691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CERN model of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CCT IR quadrupole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26" y="4519878"/>
            <a:ext cx="2940174" cy="16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1229" y="4529313"/>
            <a:ext cx="274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BINP prototype IR </a:t>
            </a:r>
            <a:r>
              <a:rPr lang="en-GB" dirty="0" err="1" smtClean="0">
                <a:solidFill>
                  <a:schemeClr val="bg1"/>
                </a:solidFill>
              </a:rPr>
              <a:t>quadr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7146" y="5824714"/>
            <a:ext cx="2039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 cm aperture, 100 T/m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r="2793" b="12776"/>
          <a:stretch/>
        </p:blipFill>
        <p:spPr bwMode="auto">
          <a:xfrm>
            <a:off x="968188" y="374959"/>
            <a:ext cx="6723530" cy="490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1626" y="1340768"/>
            <a:ext cx="834599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rgbClr val="FFFFFF"/>
                </a:solidFill>
              </a:rPr>
              <a:t>FCC-</a:t>
            </a:r>
            <a:r>
              <a:rPr lang="fr-CH" sz="1400" b="1" dirty="0" err="1" smtClean="0">
                <a:solidFill>
                  <a:srgbClr val="FFFFFF"/>
                </a:solidFill>
              </a:rPr>
              <a:t>hh</a:t>
            </a:r>
            <a:endParaRPr lang="fr-CH" sz="1600" b="1" dirty="0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9312" y="3964962"/>
            <a:ext cx="460202" cy="861774"/>
          </a:xfrm>
          <a:prstGeom prst="rect">
            <a:avLst/>
          </a:prstGeom>
          <a:solidFill>
            <a:srgbClr val="EA3B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FFFFFF"/>
                </a:solidFill>
              </a:rPr>
              <a:t>1</a:t>
            </a:r>
          </a:p>
          <a:p>
            <a:pPr algn="ctr"/>
            <a:r>
              <a:rPr lang="fr-CH" sz="1600" b="1" dirty="0" smtClean="0">
                <a:solidFill>
                  <a:srgbClr val="FFFFFF"/>
                </a:solidFill>
              </a:rPr>
              <a:t>1</a:t>
            </a:r>
          </a:p>
          <a:p>
            <a:pPr algn="ctr"/>
            <a:r>
              <a:rPr lang="fr-CH" sz="1600" b="1" dirty="0" smtClean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842" y="5365555"/>
            <a:ext cx="765622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C377B"/>
                </a:solidFill>
              </a:rPr>
              <a:t>t</a:t>
            </a:r>
            <a:r>
              <a:rPr lang="fr-CH" sz="2400" dirty="0" smtClean="0">
                <a:solidFill>
                  <a:srgbClr val="0C377B"/>
                </a:solidFill>
              </a:rPr>
              <a:t>he </a:t>
            </a:r>
            <a:r>
              <a:rPr lang="fr-CH" sz="2400" dirty="0" err="1" smtClean="0">
                <a:solidFill>
                  <a:srgbClr val="0C377B"/>
                </a:solidFill>
              </a:rPr>
              <a:t>combination</a:t>
            </a:r>
            <a:r>
              <a:rPr lang="fr-CH" sz="2400" dirty="0" smtClean="0">
                <a:solidFill>
                  <a:srgbClr val="0C377B"/>
                </a:solidFill>
              </a:rPr>
              <a:t> of FCC-</a:t>
            </a:r>
            <a:r>
              <a:rPr lang="fr-CH" sz="2400" dirty="0" err="1" smtClean="0">
                <a:solidFill>
                  <a:srgbClr val="0C377B"/>
                </a:solidFill>
              </a:rPr>
              <a:t>ee</a:t>
            </a:r>
            <a:r>
              <a:rPr lang="fr-CH" sz="2400" dirty="0" smtClean="0">
                <a:solidFill>
                  <a:srgbClr val="0C377B"/>
                </a:solidFill>
              </a:rPr>
              <a:t> and FCC-</a:t>
            </a:r>
            <a:r>
              <a:rPr lang="fr-CH" sz="2400" dirty="0" err="1" smtClean="0">
                <a:solidFill>
                  <a:srgbClr val="0C377B"/>
                </a:solidFill>
              </a:rPr>
              <a:t>hh</a:t>
            </a:r>
            <a:r>
              <a:rPr lang="fr-CH" sz="2400" dirty="0" smtClean="0">
                <a:solidFill>
                  <a:srgbClr val="0C377B"/>
                </a:solidFill>
              </a:rPr>
              <a:t> </a:t>
            </a:r>
            <a:r>
              <a:rPr lang="fr-CH" sz="2400" dirty="0" err="1" smtClean="0">
                <a:solidFill>
                  <a:srgbClr val="0C377B"/>
                </a:solidFill>
              </a:rPr>
              <a:t>is</a:t>
            </a:r>
            <a:r>
              <a:rPr lang="fr-CH" sz="2400" dirty="0" smtClean="0">
                <a:solidFill>
                  <a:srgbClr val="0C377B"/>
                </a:solidFill>
              </a:rPr>
              <a:t> «invincible»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9311" y="1621332"/>
            <a:ext cx="826914" cy="207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5"/>
            <a:ext cx="9150188" cy="118044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kern="0" dirty="0" smtClean="0"/>
              <a:t>                  Higgs coupling summary  </a:t>
            </a:r>
            <a:endParaRPr lang="en-US" sz="4000" kern="0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62564" y="1153058"/>
            <a:ext cx="98456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M. Klute</a:t>
            </a:r>
            <a:endParaRPr lang="en-GB" sz="16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4209" y="2321270"/>
            <a:ext cx="1326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statistical</a:t>
            </a:r>
          </a:p>
          <a:p>
            <a:r>
              <a:rPr lang="en-GB" dirty="0" smtClean="0"/>
              <a:t>errors after</a:t>
            </a:r>
          </a:p>
          <a:p>
            <a:r>
              <a:rPr lang="en-GB" dirty="0" smtClean="0"/>
              <a:t>10 years of</a:t>
            </a:r>
          </a:p>
          <a:p>
            <a:r>
              <a:rPr lang="en-GB" dirty="0" smtClean="0"/>
              <a:t>operation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3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21837"/>
            <a:ext cx="88924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/>
              <a:t>A very large circular hadron collider seems </a:t>
            </a:r>
            <a:r>
              <a:rPr lang="en-GB" sz="2400" b="1" dirty="0" smtClean="0">
                <a:solidFill>
                  <a:srgbClr val="FF0000"/>
                </a:solidFill>
              </a:rPr>
              <a:t>the only approach to reach 100 </a:t>
            </a:r>
            <a:r>
              <a:rPr lang="en-GB" sz="2400" b="1" dirty="0" err="1" smtClean="0">
                <a:solidFill>
                  <a:srgbClr val="FF0000"/>
                </a:solidFill>
              </a:rPr>
              <a:t>TeV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c.m</a:t>
            </a:r>
            <a:r>
              <a:rPr lang="en-GB" sz="2400" b="1" dirty="0" smtClean="0">
                <a:solidFill>
                  <a:srgbClr val="FF0000"/>
                </a:solidFill>
              </a:rPr>
              <a:t>. collision energy </a:t>
            </a:r>
            <a:r>
              <a:rPr lang="en-GB" sz="2400" b="1" dirty="0" smtClean="0"/>
              <a:t>in coming decades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Access </a:t>
            </a:r>
            <a:r>
              <a:rPr lang="en-GB" sz="2000" dirty="0"/>
              <a:t>to </a:t>
            </a:r>
            <a:r>
              <a:rPr lang="en-GB" sz="2000" dirty="0">
                <a:solidFill>
                  <a:srgbClr val="FF0000"/>
                </a:solidFill>
              </a:rPr>
              <a:t>new particles (direct production)  in the few </a:t>
            </a:r>
            <a:r>
              <a:rPr lang="en-GB" sz="2000" dirty="0" err="1">
                <a:solidFill>
                  <a:srgbClr val="FF0000"/>
                </a:solidFill>
              </a:rPr>
              <a:t>TeV</a:t>
            </a:r>
            <a:r>
              <a:rPr lang="en-GB" sz="2000" dirty="0">
                <a:solidFill>
                  <a:srgbClr val="FF0000"/>
                </a:solidFill>
              </a:rPr>
              <a:t> to 30 </a:t>
            </a:r>
            <a:r>
              <a:rPr lang="en-GB" sz="2000" dirty="0" err="1">
                <a:solidFill>
                  <a:srgbClr val="FF0000"/>
                </a:solidFill>
              </a:rPr>
              <a:t>TeV</a:t>
            </a:r>
            <a:r>
              <a:rPr lang="en-GB" sz="2000" dirty="0">
                <a:solidFill>
                  <a:srgbClr val="FF0000"/>
                </a:solidFill>
              </a:rPr>
              <a:t> mass range</a:t>
            </a:r>
            <a:r>
              <a:rPr lang="en-GB" sz="2000" dirty="0"/>
              <a:t>, far </a:t>
            </a:r>
            <a:r>
              <a:rPr lang="en-GB" sz="2000" dirty="0" smtClean="0"/>
              <a:t>beyond </a:t>
            </a:r>
            <a:r>
              <a:rPr lang="en-GB" sz="2000" dirty="0"/>
              <a:t>LHC </a:t>
            </a:r>
            <a:r>
              <a:rPr lang="en-GB" sz="2000" dirty="0" smtClean="0"/>
              <a:t>reach.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Much-increased </a:t>
            </a:r>
            <a:r>
              <a:rPr lang="en-GB" sz="2000" dirty="0">
                <a:solidFill>
                  <a:srgbClr val="FF0000"/>
                </a:solidFill>
              </a:rPr>
              <a:t>rates </a:t>
            </a:r>
            <a:r>
              <a:rPr lang="en-GB" sz="2000" dirty="0" smtClean="0">
                <a:solidFill>
                  <a:srgbClr val="FF0000"/>
                </a:solidFill>
              </a:rPr>
              <a:t>for phenomena </a:t>
            </a:r>
            <a:r>
              <a:rPr lang="en-GB" sz="2000" dirty="0">
                <a:solidFill>
                  <a:srgbClr val="FF0000"/>
                </a:solidFill>
              </a:rPr>
              <a:t>in the sub-</a:t>
            </a:r>
            <a:r>
              <a:rPr lang="en-GB" sz="2000" dirty="0" err="1">
                <a:solidFill>
                  <a:srgbClr val="FF0000"/>
                </a:solidFill>
              </a:rPr>
              <a:t>TeV</a:t>
            </a:r>
            <a:r>
              <a:rPr lang="en-GB" sz="2000" dirty="0">
                <a:solidFill>
                  <a:srgbClr val="FF0000"/>
                </a:solidFill>
              </a:rPr>
              <a:t> mass range </a:t>
            </a:r>
            <a:r>
              <a:rPr lang="en-GB" sz="2000" dirty="0" smtClean="0"/>
              <a:t>→increased </a:t>
            </a:r>
            <a:r>
              <a:rPr lang="en-GB" sz="2000" dirty="0"/>
              <a:t>precision w.r.t. LHC and possibly </a:t>
            </a:r>
            <a:r>
              <a:rPr lang="en-GB" sz="2000" dirty="0" smtClean="0"/>
              <a:t>ILC</a:t>
            </a:r>
            <a:r>
              <a:rPr lang="en-GB" sz="1100" dirty="0" smtClean="0"/>
              <a:t> </a:t>
            </a:r>
            <a:endParaRPr lang="en-GB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FCC motivation: </a:t>
            </a:r>
          </a:p>
          <a:p>
            <a:r>
              <a:rPr lang="en-US" sz="3200" dirty="0" smtClean="0"/>
              <a:t>             pushing the energy frontier</a:t>
            </a:r>
            <a:endParaRPr lang="en-US" sz="320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4154304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The </a:t>
            </a:r>
            <a:r>
              <a:rPr lang="en-GB" sz="2400" b="1" dirty="0"/>
              <a:t>name of the game of a hadron </a:t>
            </a:r>
            <a:r>
              <a:rPr lang="en-GB" sz="2400" b="1" dirty="0" smtClean="0"/>
              <a:t>collider is </a:t>
            </a:r>
            <a:r>
              <a:rPr lang="en-GB" sz="2400" b="1" dirty="0">
                <a:solidFill>
                  <a:srgbClr val="FF0000"/>
                </a:solidFill>
              </a:rPr>
              <a:t>energy </a:t>
            </a:r>
            <a:r>
              <a:rPr lang="en-GB" sz="2400" b="1" dirty="0" smtClean="0">
                <a:solidFill>
                  <a:srgbClr val="FF0000"/>
                </a:solidFill>
              </a:rPr>
              <a:t>reach</a:t>
            </a:r>
          </a:p>
          <a:p>
            <a:endParaRPr lang="en-GB" sz="2400" b="1" dirty="0"/>
          </a:p>
          <a:p>
            <a:endParaRPr lang="en-GB" sz="2400" b="1" dirty="0" smtClean="0"/>
          </a:p>
          <a:p>
            <a:endParaRPr lang="en-GB" sz="2400" b="1" dirty="0"/>
          </a:p>
          <a:p>
            <a:r>
              <a:rPr lang="en-GB" sz="2400" b="1" dirty="0" smtClean="0"/>
              <a:t>Cf. LHC: factor ~4 in radius, factor ~2 in field </a:t>
            </a:r>
            <a:r>
              <a:rPr lang="en-GB" sz="2400" b="1" dirty="0" smtClean="0"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O(10) in </a:t>
            </a:r>
            <a:r>
              <a:rPr lang="en-GB" sz="24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b="1" baseline="-25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cms</a:t>
            </a:r>
            <a:endParaRPr lang="en-GB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76344" y="4695684"/>
                <a:ext cx="4986558" cy="849784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4000" i="1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600" dirty="0" smtClean="0">
                  <a:effectLst/>
                  <a:latin typeface="Unicode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44" y="4695684"/>
                <a:ext cx="4986558" cy="8497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3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kern="0" dirty="0"/>
              <a:t>s</a:t>
            </a:r>
            <a:r>
              <a:rPr lang="en-GB" kern="0" dirty="0" smtClean="0">
                <a:cs typeface="Calibri" pitchFamily="34" charset="0"/>
              </a:rPr>
              <a:t>ynchrotron radiation/beam screen</a:t>
            </a:r>
            <a:endParaRPr lang="en-GB" kern="0" dirty="0">
              <a:cs typeface="Calibri" pitchFamily="34" charset="0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71" y="3483997"/>
            <a:ext cx="4270879" cy="26684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9122" y="5784840"/>
            <a:ext cx="188425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Photon distribution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13298"/>
          <a:stretch/>
        </p:blipFill>
        <p:spPr>
          <a:xfrm>
            <a:off x="4860032" y="983733"/>
            <a:ext cx="4269988" cy="2653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6661" y="966673"/>
            <a:ext cx="42161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f</a:t>
            </a:r>
            <a:r>
              <a:rPr lang="de-AT" b="1" dirty="0" smtClean="0">
                <a:solidFill>
                  <a:srgbClr val="FF0000"/>
                </a:solidFill>
              </a:rPr>
              <a:t>irst FCC-hh beam screen prototype </a:t>
            </a:r>
          </a:p>
          <a:p>
            <a:r>
              <a:rPr lang="de-AT" sz="1600" b="1" dirty="0" smtClean="0"/>
              <a:t>testing 2017 at ANKA facility in Germany</a:t>
            </a:r>
            <a:endParaRPr lang="de-AT" sz="16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959" y="833415"/>
            <a:ext cx="4754066" cy="299669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4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sz="2000" b="1" dirty="0">
                <a:solidFill>
                  <a:srgbClr val="0C377B"/>
                </a:solidFill>
              </a:rPr>
              <a:t>h</a:t>
            </a:r>
            <a:r>
              <a:rPr lang="en-US" sz="2000" b="1" dirty="0" smtClean="0">
                <a:solidFill>
                  <a:srgbClr val="0C377B"/>
                </a:solidFill>
              </a:rPr>
              <a:t>andling of high synchrotron radiation load of protons @ 50 </a:t>
            </a:r>
            <a:r>
              <a:rPr lang="en-US" sz="2000" b="1" dirty="0" err="1" smtClean="0">
                <a:solidFill>
                  <a:srgbClr val="0C377B"/>
                </a:solidFill>
              </a:rPr>
              <a:t>TeV</a:t>
            </a:r>
            <a:r>
              <a:rPr lang="en-US" sz="2000" b="1" dirty="0" smtClean="0">
                <a:solidFill>
                  <a:srgbClr val="0C377B"/>
                </a:solidFill>
              </a:rPr>
              <a:t>:</a:t>
            </a:r>
          </a:p>
          <a:p>
            <a:pPr marL="379413" indent="-342900">
              <a:buClr>
                <a:srgbClr val="DDDDDD"/>
              </a:buClr>
            </a:pPr>
            <a:r>
              <a:rPr lang="en-US" sz="2000" b="1" dirty="0" smtClean="0">
                <a:solidFill>
                  <a:srgbClr val="FF0000"/>
                </a:solidFill>
              </a:rPr>
              <a:t>~</a:t>
            </a:r>
            <a:r>
              <a:rPr lang="en-US" sz="1800" b="1" dirty="0" smtClean="0">
                <a:solidFill>
                  <a:srgbClr val="FF0000"/>
                </a:solidFill>
              </a:rPr>
              <a:t>30 W/m/beam (@16 T)</a:t>
            </a:r>
            <a:r>
              <a:rPr lang="en-US" sz="1800" dirty="0"/>
              <a:t> (LHC &lt;</a:t>
            </a:r>
            <a:r>
              <a:rPr lang="en-US" sz="1800" dirty="0" smtClean="0"/>
              <a:t>0.2W/m)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379413" indent="-342900">
              <a:buClr>
                <a:srgbClr val="DDDDDD"/>
              </a:buClr>
            </a:pPr>
            <a:r>
              <a:rPr lang="en-US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 MW total in arcs</a:t>
            </a:r>
            <a:endParaRPr lang="en-US" sz="1800" dirty="0"/>
          </a:p>
          <a:p>
            <a:pPr marL="36576" indent="0">
              <a:buNone/>
            </a:pPr>
            <a:r>
              <a:rPr lang="en-US" sz="2000" b="1" dirty="0"/>
              <a:t>n</a:t>
            </a:r>
            <a:r>
              <a:rPr lang="en-US" sz="2000" b="1" dirty="0" smtClean="0"/>
              <a:t>ew beam screen with ante-chamber</a:t>
            </a:r>
            <a:endParaRPr lang="en-US" sz="2000" b="1" dirty="0"/>
          </a:p>
          <a:p>
            <a:pPr marL="285750" indent="-285750">
              <a:buClr>
                <a:srgbClr val="0C377B"/>
              </a:buClr>
            </a:pPr>
            <a:r>
              <a:rPr lang="en-US" sz="1800" dirty="0"/>
              <a:t>absorption of synchrotron </a:t>
            </a:r>
            <a:r>
              <a:rPr lang="en-US" sz="1800" dirty="0" smtClean="0"/>
              <a:t>radiation            at 50 K to reduce cryogenic power  </a:t>
            </a:r>
            <a:endParaRPr lang="en-US" sz="1800" dirty="0"/>
          </a:p>
          <a:p>
            <a:pPr marL="285750" indent="-285750">
              <a:buClr>
                <a:srgbClr val="0C377B"/>
              </a:buClr>
            </a:pPr>
            <a:r>
              <a:rPr lang="en-US" sz="1800" dirty="0"/>
              <a:t>avoids </a:t>
            </a:r>
            <a:r>
              <a:rPr lang="en-US" sz="1800" dirty="0" smtClean="0"/>
              <a:t>photo-electrons, helps vacuum</a:t>
            </a:r>
            <a:endParaRPr lang="en-US" sz="1800" dirty="0"/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Font typeface="Arial"/>
              <a:buNone/>
            </a:pPr>
            <a:endParaRPr lang="en-US" sz="1400" dirty="0" smtClean="0">
              <a:solidFill>
                <a:srgbClr val="0C377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91" y="3631912"/>
            <a:ext cx="2794307" cy="25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8064" y="6275"/>
            <a:ext cx="402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</a:rPr>
              <a:t>c</a:t>
            </a:r>
            <a:r>
              <a:rPr lang="en-GB" sz="2000" b="1" dirty="0" smtClean="0">
                <a:solidFill>
                  <a:srgbClr val="0000CC"/>
                </a:solidFill>
              </a:rPr>
              <a:t>ontributions: beam screen (BS) &amp; cold bore (BS heat radiation)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928" y="1191"/>
            <a:ext cx="9199440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r>
              <a:rPr lang="en-GB" kern="0" dirty="0" err="1"/>
              <a:t>C</a:t>
            </a:r>
            <a:r>
              <a:rPr lang="en-GB" kern="0" dirty="0" err="1" smtClean="0">
                <a:cs typeface="Calibri" pitchFamily="34" charset="0"/>
              </a:rPr>
              <a:t>ryo</a:t>
            </a:r>
            <a:r>
              <a:rPr lang="en-GB" kern="0" dirty="0" smtClean="0">
                <a:cs typeface="Calibri" pitchFamily="34" charset="0"/>
              </a:rPr>
              <a:t> </a:t>
            </a:r>
            <a:r>
              <a:rPr lang="en-GB" kern="0" dirty="0">
                <a:cs typeface="Calibri" pitchFamily="34" charset="0"/>
              </a:rPr>
              <a:t>power for cooling of SR heat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5616" y="1052736"/>
            <a:ext cx="672498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377B"/>
                </a:solidFill>
              </a:rPr>
              <a:t>Overall </a:t>
            </a:r>
            <a:r>
              <a:rPr lang="en-US" b="1" dirty="0" err="1" smtClean="0">
                <a:solidFill>
                  <a:srgbClr val="0C377B"/>
                </a:solidFill>
              </a:rPr>
              <a:t>optimisation</a:t>
            </a:r>
            <a:r>
              <a:rPr lang="en-US" b="1" dirty="0" smtClean="0">
                <a:solidFill>
                  <a:srgbClr val="0C377B"/>
                </a:solidFill>
              </a:rPr>
              <a:t> of </a:t>
            </a:r>
            <a:r>
              <a:rPr lang="en-US" b="1" dirty="0" err="1" smtClean="0">
                <a:solidFill>
                  <a:srgbClr val="0C377B"/>
                </a:solidFill>
              </a:rPr>
              <a:t>cryo</a:t>
            </a:r>
            <a:r>
              <a:rPr lang="en-US" b="1" dirty="0" smtClean="0">
                <a:solidFill>
                  <a:srgbClr val="0C377B"/>
                </a:solidFill>
              </a:rPr>
              <a:t>-power, vacuum and impedance</a:t>
            </a:r>
            <a:endParaRPr lang="en-US" b="1" dirty="0">
              <a:solidFill>
                <a:srgbClr val="0C377B"/>
              </a:solidFill>
            </a:endParaRPr>
          </a:p>
          <a:p>
            <a:r>
              <a:rPr lang="en-US" dirty="0" err="1" smtClean="0">
                <a:solidFill>
                  <a:srgbClr val="0C377B"/>
                </a:solidFill>
              </a:rPr>
              <a:t>Termperature</a:t>
            </a:r>
            <a:r>
              <a:rPr lang="en-US" dirty="0" smtClean="0">
                <a:solidFill>
                  <a:srgbClr val="0C377B"/>
                </a:solidFill>
              </a:rPr>
              <a:t> ranges: &lt;20</a:t>
            </a:r>
            <a:r>
              <a:rPr lang="en-US" dirty="0">
                <a:solidFill>
                  <a:srgbClr val="0C377B"/>
                </a:solidFill>
              </a:rPr>
              <a:t>,   </a:t>
            </a:r>
            <a:r>
              <a:rPr lang="en-US" dirty="0">
                <a:solidFill>
                  <a:srgbClr val="FF0000"/>
                </a:solidFill>
              </a:rPr>
              <a:t>40K-60K</a:t>
            </a:r>
            <a:r>
              <a:rPr lang="en-US" dirty="0">
                <a:solidFill>
                  <a:srgbClr val="0C377B"/>
                </a:solidFill>
              </a:rPr>
              <a:t>,  </a:t>
            </a:r>
            <a:r>
              <a:rPr lang="en-US" dirty="0" smtClean="0">
                <a:solidFill>
                  <a:srgbClr val="FF0000"/>
                </a:solidFill>
              </a:rPr>
              <a:t>100K-120K</a:t>
            </a:r>
            <a:endParaRPr lang="en-US" dirty="0">
              <a:solidFill>
                <a:srgbClr val="0C377B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76" y="1752952"/>
            <a:ext cx="662022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225800" y="1927312"/>
            <a:ext cx="444500" cy="32403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9250" y="3513832"/>
            <a:ext cx="89535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11800" y="3513832"/>
            <a:ext cx="158750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02976" y="4606032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900" y="445363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100MW</a:t>
            </a:r>
            <a:endParaRPr lang="en-US" dirty="0">
              <a:solidFill>
                <a:srgbClr val="0C377B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215676" y="3919200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1600" y="37668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2</a:t>
            </a:r>
            <a:r>
              <a:rPr lang="en-US" dirty="0" smtClean="0">
                <a:solidFill>
                  <a:srgbClr val="0C377B"/>
                </a:solidFill>
              </a:rPr>
              <a:t>00MW</a:t>
            </a:r>
            <a:endParaRPr lang="en-US" dirty="0">
              <a:solidFill>
                <a:srgbClr val="0C377B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15676" y="3237507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1600" y="307548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3</a:t>
            </a:r>
            <a:r>
              <a:rPr lang="en-US" dirty="0" smtClean="0">
                <a:solidFill>
                  <a:srgbClr val="0C377B"/>
                </a:solidFill>
              </a:rPr>
              <a:t>00MW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83" y="5858355"/>
            <a:ext cx="7164288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m</a:t>
            </a:r>
            <a:r>
              <a:rPr lang="en-US" dirty="0" smtClean="0">
                <a:solidFill>
                  <a:srgbClr val="0C377B"/>
                </a:solidFill>
              </a:rPr>
              <a:t>ulti-bunch instability growth time:  </a:t>
            </a:r>
            <a:r>
              <a:rPr lang="en-US" dirty="0" smtClean="0">
                <a:solidFill>
                  <a:srgbClr val="7F1C80"/>
                </a:solidFill>
              </a:rPr>
              <a:t>25 turns        9 turns     </a:t>
            </a:r>
            <a:r>
              <a:rPr lang="en-US" dirty="0" smtClean="0">
                <a:solidFill>
                  <a:srgbClr val="0C377B"/>
                </a:solidFill>
                <a:latin typeface="Symbol" charset="2"/>
                <a:cs typeface="Symbol" charset="2"/>
              </a:rPr>
              <a:t>(D</a:t>
            </a:r>
            <a:r>
              <a:rPr lang="en-US" dirty="0" smtClean="0">
                <a:solidFill>
                  <a:srgbClr val="0C377B"/>
                </a:solidFill>
                <a:cs typeface="Symbol" charset="2"/>
              </a:rPr>
              <a:t>Q=0.5)</a:t>
            </a:r>
            <a:endParaRPr lang="en-US" dirty="0">
              <a:solidFill>
                <a:srgbClr val="0C377B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3581400" y="5135438"/>
            <a:ext cx="7620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4991894" y="5207074"/>
            <a:ext cx="5334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29968" y="1735832"/>
            <a:ext cx="131403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Ph. Lebrun</a:t>
            </a:r>
          </a:p>
          <a:p>
            <a:r>
              <a:rPr lang="en-US" dirty="0"/>
              <a:t>L. </a:t>
            </a:r>
            <a:r>
              <a:rPr lang="en-US" dirty="0" err="1"/>
              <a:t>Tavian</a:t>
            </a:r>
            <a:endParaRPr lang="en-US" dirty="0"/>
          </a:p>
          <a:p>
            <a:r>
              <a:rPr lang="en-US" dirty="0"/>
              <a:t>V. </a:t>
            </a:r>
            <a:r>
              <a:rPr lang="en-US" dirty="0" err="1"/>
              <a:t>Baglin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1" grpId="0"/>
      <p:bldP spid="23" grpId="0"/>
      <p:bldP spid="25" grpId="0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9379" y="980728"/>
          <a:ext cx="9001000" cy="3312368"/>
        </p:xfrm>
        <a:graphic>
          <a:graphicData uri="http://schemas.openxmlformats.org/drawingml/2006/table">
            <a:tbl>
              <a:tblPr/>
              <a:tblGrid>
                <a:gridCol w="825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32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9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5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15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7156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7156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713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401703">
                <a:tc gridSpan="1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Main Milestones of the FCC Magnet Program 2016 - 2019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1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Milestone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kumimoji="0" lang="en-GB" alt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M0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wire development with industry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Supporting wound conductor test program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16T ERMC with existing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9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 T RMM with existing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M4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16T demonstrator magnet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M5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 of enhanced high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566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M6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design 16T accelerator quality model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Manufacture and test of the 16 T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model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569153"/>
            <a:ext cx="825517" cy="908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654260"/>
            <a:ext cx="691724" cy="608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656851"/>
            <a:ext cx="877434" cy="771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3674"/>
          <a:stretch/>
        </p:blipFill>
        <p:spPr>
          <a:xfrm>
            <a:off x="7380312" y="4365104"/>
            <a:ext cx="1263252" cy="1232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3674"/>
          <a:stretch/>
        </p:blipFill>
        <p:spPr>
          <a:xfrm>
            <a:off x="4284608" y="4384489"/>
            <a:ext cx="1263252" cy="12322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43608" y="4371369"/>
            <a:ext cx="1263252" cy="1232283"/>
            <a:chOff x="3308747" y="4519352"/>
            <a:chExt cx="1263252" cy="12322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53674"/>
            <a:stretch/>
          </p:blipFill>
          <p:spPr>
            <a:xfrm>
              <a:off x="3308747" y="4519352"/>
              <a:ext cx="1263252" cy="12322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46F8"/>
                </a:clrFrom>
                <a:clrTo>
                  <a:srgbClr val="0046F8">
                    <a:alpha val="0"/>
                  </a:srgbClr>
                </a:clrTo>
              </a:clrChange>
            </a:blip>
            <a:srcRect l="25926" t="25789" r="28883" b="25965"/>
            <a:stretch/>
          </p:blipFill>
          <p:spPr>
            <a:xfrm>
              <a:off x="3666485" y="4863682"/>
              <a:ext cx="527635" cy="54362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59379" y="5505626"/>
            <a:ext cx="9071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ERMC (16 T mid-plane field)   RMM (16 T in 50 mm cavity)    Demonstrator (16 T, 50 mm gap</a:t>
            </a:r>
            <a:r>
              <a:rPr lang="it-IT" sz="1600" b="1" dirty="0"/>
              <a:t>) </a:t>
            </a:r>
            <a:r>
              <a:rPr lang="it-IT" sz="1600" dirty="0" smtClean="0"/>
              <a:t>	</a:t>
            </a:r>
            <a:r>
              <a:rPr lang="it-IT" sz="1600" b="1" dirty="0" smtClean="0">
                <a:solidFill>
                  <a:srgbClr val="FF0000"/>
                </a:solidFill>
              </a:rPr>
              <a:t>mid 2017			    end 2017		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      end 2018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lang="en-US" sz="3200" dirty="0" smtClean="0"/>
              <a:t>CERN &amp; </a:t>
            </a:r>
            <a:r>
              <a:rPr lang="en-US" sz="3200" dirty="0" err="1" smtClean="0"/>
              <a:t>EuroCirCol</a:t>
            </a:r>
            <a:r>
              <a:rPr lang="en-US" sz="3200" dirty="0" smtClean="0"/>
              <a:t> 16T programs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-27213" y="964737"/>
            <a:ext cx="9171214" cy="5128559"/>
            <a:chOff x="-65314" y="951112"/>
            <a:chExt cx="9171214" cy="5128559"/>
          </a:xfrm>
        </p:grpSpPr>
        <p:sp>
          <p:nvSpPr>
            <p:cNvPr id="41" name="Rectangle 40"/>
            <p:cNvSpPr/>
            <p:nvPr/>
          </p:nvSpPr>
          <p:spPr>
            <a:xfrm>
              <a:off x="-65314" y="951112"/>
              <a:ext cx="9171214" cy="512855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-16144" y="951112"/>
              <a:ext cx="9073037" cy="5075817"/>
              <a:chOff x="-16144" y="951112"/>
              <a:chExt cx="9073037" cy="5075817"/>
            </a:xfrm>
          </p:grpSpPr>
          <p:pic>
            <p:nvPicPr>
              <p:cNvPr id="43" name="Picture 42" descr="Screen Shot 2015-09-08 at 23.15.58.pn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44" y="951112"/>
                <a:ext cx="6642319" cy="5075817"/>
              </a:xfrm>
              <a:prstGeom prst="rect">
                <a:avLst/>
              </a:prstGeom>
            </p:spPr>
          </p:pic>
          <p:cxnSp>
            <p:nvCxnSpPr>
              <p:cNvPr id="44" name="Straight Connector 43"/>
              <p:cNvCxnSpPr/>
              <p:nvPr/>
            </p:nvCxnSpPr>
            <p:spPr>
              <a:xfrm flipV="1">
                <a:off x="1925787" y="1688767"/>
                <a:ext cx="2470031" cy="3307752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/>
              <p:cNvGrpSpPr/>
              <p:nvPr/>
            </p:nvGrpSpPr>
            <p:grpSpPr>
              <a:xfrm>
                <a:off x="3572475" y="2192335"/>
                <a:ext cx="2880162" cy="1319782"/>
                <a:chOff x="3572475" y="2192335"/>
                <a:chExt cx="2880162" cy="1319782"/>
              </a:xfrm>
            </p:grpSpPr>
            <p:sp>
              <p:nvSpPr>
                <p:cNvPr id="57" name="Rounded Rectangle 56"/>
                <p:cNvSpPr/>
                <p:nvPr/>
              </p:nvSpPr>
              <p:spPr>
                <a:xfrm>
                  <a:off x="3572475" y="2192335"/>
                  <a:ext cx="2330481" cy="781578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381863" y="3142785"/>
                  <a:ext cx="20707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Magnets with bore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 rot="18440856">
                <a:off x="1642457" y="3697418"/>
                <a:ext cx="151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Field records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3658765" y="1202576"/>
                <a:ext cx="5398128" cy="2181485"/>
                <a:chOff x="3658765" y="222858"/>
                <a:chExt cx="5398128" cy="2181485"/>
              </a:xfrm>
            </p:grpSpPr>
            <p:pic>
              <p:nvPicPr>
                <p:cNvPr id="54" name="Picture 53" descr="images.jp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13475" y="222858"/>
                  <a:ext cx="2443418" cy="1792551"/>
                </a:xfrm>
                <a:prstGeom prst="rect">
                  <a:avLst/>
                </a:prstGeom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7195470" y="2035011"/>
                  <a:ext cx="12794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LBNL HD1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3658765" y="1374804"/>
                  <a:ext cx="1444863" cy="50098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4953466" y="1453546"/>
                <a:ext cx="4103427" cy="4072177"/>
                <a:chOff x="4953466" y="1453546"/>
                <a:chExt cx="4103427" cy="4072177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4953466" y="1453546"/>
                  <a:ext cx="3670550" cy="4072177"/>
                  <a:chOff x="4953466" y="1453546"/>
                  <a:chExt cx="3670550" cy="4072177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7195470" y="5156391"/>
                    <a:ext cx="14285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CERN RMC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 rot="17806663">
                    <a:off x="4460377" y="1946635"/>
                    <a:ext cx="1553700" cy="567521"/>
                  </a:xfrm>
                  <a:prstGeom prst="ellipse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1" name="Picture 50" descr="IMGP8438.JPG"/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89" t="19175" r="17083"/>
                <a:stretch/>
              </p:blipFill>
              <p:spPr>
                <a:xfrm>
                  <a:off x="6626175" y="3296183"/>
                  <a:ext cx="2430718" cy="1885110"/>
                </a:xfrm>
                <a:prstGeom prst="rect">
                  <a:avLst/>
                </a:prstGeom>
              </p:spPr>
            </p:pic>
          </p:grpSp>
          <p:sp>
            <p:nvSpPr>
              <p:cNvPr id="49" name="TextBox 48"/>
              <p:cNvSpPr txBox="1"/>
              <p:nvPr/>
            </p:nvSpPr>
            <p:spPr>
              <a:xfrm>
                <a:off x="3205843" y="4085977"/>
                <a:ext cx="3352800" cy="923330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16 T “dipole” levels reached with small racetrack coils</a:t>
                </a:r>
              </a:p>
              <a:p>
                <a:r>
                  <a:rPr lang="en-US" b="1" dirty="0" smtClean="0">
                    <a:solidFill>
                      <a:srgbClr val="0000FF"/>
                    </a:solidFill>
                  </a:rPr>
                  <a:t>LBNL 2004, CERN 2015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6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059" y="1522"/>
            <a:ext cx="9150188" cy="846076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            superconductor performance</a:t>
            </a:r>
            <a:endParaRPr lang="en-US" dirty="0"/>
          </a:p>
        </p:txBody>
      </p:sp>
      <p:pic>
        <p:nvPicPr>
          <p:cNvPr id="2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Chart 30"/>
          <p:cNvGraphicFramePr>
            <a:graphicFrameLocks/>
          </p:cNvGraphicFramePr>
          <p:nvPr>
            <p:extLst/>
          </p:nvPr>
        </p:nvGraphicFramePr>
        <p:xfrm>
          <a:off x="1419224" y="1110323"/>
          <a:ext cx="6305550" cy="353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494" y="4680269"/>
            <a:ext cx="1358231" cy="111672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428924" y="4446541"/>
            <a:ext cx="11160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3150 mm</a:t>
            </a:r>
            <a:r>
              <a:rPr lang="en-GB" sz="1600" baseline="30000" dirty="0" smtClean="0"/>
              <a:t>2</a:t>
            </a:r>
          </a:p>
          <a:p>
            <a:pPr algn="ctr"/>
            <a:endParaRPr lang="en-GB" sz="1600" baseline="30000" dirty="0"/>
          </a:p>
        </p:txBody>
      </p:sp>
      <p:sp>
        <p:nvSpPr>
          <p:cNvPr id="37" name="Oval 36"/>
          <p:cNvSpPr/>
          <p:nvPr/>
        </p:nvSpPr>
        <p:spPr>
          <a:xfrm>
            <a:off x="7244494" y="4514811"/>
            <a:ext cx="216024" cy="216024"/>
          </a:xfrm>
          <a:prstGeom prst="ellipse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5529695" y="4868774"/>
            <a:ext cx="122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~1.7 times less SC</a:t>
            </a:r>
            <a:endParaRPr lang="en-GB" sz="16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382386" y="5493912"/>
            <a:ext cx="1584176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608535" y="5623666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~10% margin</a:t>
            </a:r>
          </a:p>
          <a:p>
            <a:pPr algn="ctr"/>
            <a:r>
              <a:rPr lang="en-GB" sz="1600" dirty="0" smtClean="0"/>
              <a:t>HL-LHC</a:t>
            </a:r>
            <a:endParaRPr lang="en-GB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3928537" y="4481715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5400 mm</a:t>
            </a:r>
            <a:r>
              <a:rPr lang="en-GB" sz="1600" baseline="30000" dirty="0" smtClean="0"/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3672584" y="4538798"/>
            <a:ext cx="216024" cy="216024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 rot="-5400000">
            <a:off x="5403835" y="3049307"/>
            <a:ext cx="1168067" cy="48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 T</a:t>
            </a:r>
            <a:endParaRPr kumimoji="0" lang="de-CH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 rot="3357420">
            <a:off x="5416814" y="1426310"/>
            <a:ext cx="1105295" cy="156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Critical surface FCC</a:t>
            </a:r>
            <a:endParaRPr kumimoji="0" lang="en-GB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 rot="2336996">
            <a:off x="6135345" y="3105648"/>
            <a:ext cx="1168067" cy="83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HL-LHC</a:t>
            </a:r>
            <a:endParaRPr kumimoji="0" lang="de-CH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63151" y="1307741"/>
            <a:ext cx="2141046" cy="4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Nb3Sn</a:t>
            </a:r>
            <a:r>
              <a:rPr kumimoji="0" lang="en-GB" altLang="en-US" b="1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US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en-GB" altLang="en-US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4.5 K</a:t>
            </a:r>
            <a:endParaRPr kumimoji="0" lang="en-GB" altLang="en-US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76305" y="14796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0" y="19575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0" y="42340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0" name="Oval 49"/>
          <p:cNvSpPr/>
          <p:nvPr/>
        </p:nvSpPr>
        <p:spPr>
          <a:xfrm>
            <a:off x="5958450" y="2351174"/>
            <a:ext cx="216024" cy="216024"/>
          </a:xfrm>
          <a:prstGeom prst="ellipse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5958450" y="2742317"/>
            <a:ext cx="216024" cy="216024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 rot="4378140">
            <a:off x="4375028" y="181603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LHC at 1.9 K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2170" y="5013206"/>
            <a:ext cx="1454244" cy="646331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>
                    <a:lumMod val="75000"/>
                  </a:schemeClr>
                </a:solidFill>
              </a:rPr>
              <a:t>Nb-Ti</a:t>
            </a:r>
            <a:endParaRPr lang="en-GB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Not possible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893174" y="5504274"/>
            <a:ext cx="1584176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994346" y="4899550"/>
            <a:ext cx="122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Different technology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625" y="4690701"/>
            <a:ext cx="1358231" cy="111672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287058" y="5579704"/>
            <a:ext cx="139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~10% margin</a:t>
            </a:r>
          </a:p>
          <a:p>
            <a:pPr algn="ctr"/>
            <a:r>
              <a:rPr lang="en-GB" sz="1600" dirty="0"/>
              <a:t>FCC ultimate</a:t>
            </a:r>
          </a:p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205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dirty="0" smtClean="0"/>
              <a:t>Nb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Sn </a:t>
            </a:r>
            <a:r>
              <a:rPr lang="en-US" sz="3200" dirty="0"/>
              <a:t>conductor </a:t>
            </a:r>
            <a:r>
              <a:rPr lang="en-US" sz="3200" dirty="0" smtClean="0"/>
              <a:t>progra</a:t>
            </a:r>
            <a:r>
              <a:rPr lang="en-US" sz="3200" dirty="0"/>
              <a:t>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31474" y="980728"/>
            <a:ext cx="911156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CH" sz="2400" b="1" dirty="0" smtClean="0">
                <a:solidFill>
                  <a:srgbClr val="FF0000"/>
                </a:solidFill>
              </a:rPr>
              <a:t>Nb</a:t>
            </a:r>
            <a:r>
              <a:rPr lang="fr-CH" sz="2400" b="1" baseline="-25000" dirty="0" smtClean="0">
                <a:solidFill>
                  <a:srgbClr val="FF0000"/>
                </a:solidFill>
              </a:rPr>
              <a:t>3</a:t>
            </a:r>
            <a:r>
              <a:rPr lang="fr-CH" sz="2400" b="1" dirty="0" smtClean="0">
                <a:solidFill>
                  <a:srgbClr val="FF0000"/>
                </a:solidFill>
              </a:rPr>
              <a:t>Sn </a:t>
            </a:r>
            <a:r>
              <a:rPr lang="fr-CH" sz="2400" b="1" dirty="0" err="1" smtClean="0">
                <a:solidFill>
                  <a:srgbClr val="FF0000"/>
                </a:solidFill>
              </a:rPr>
              <a:t>conductor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is</a:t>
            </a:r>
            <a:r>
              <a:rPr lang="fr-CH" sz="2400" b="1" dirty="0" smtClean="0">
                <a:solidFill>
                  <a:srgbClr val="FF0000"/>
                </a:solidFill>
              </a:rPr>
              <a:t> one of the major </a:t>
            </a:r>
            <a:r>
              <a:rPr lang="fr-CH" sz="2400" b="1" dirty="0" err="1" smtClean="0">
                <a:solidFill>
                  <a:srgbClr val="FF0000"/>
                </a:solidFill>
              </a:rPr>
              <a:t>cost</a:t>
            </a:r>
            <a:r>
              <a:rPr lang="fr-CH" sz="2400" b="1" dirty="0" smtClean="0">
                <a:solidFill>
                  <a:srgbClr val="FF0000"/>
                </a:solidFill>
              </a:rPr>
              <a:t> and performance </a:t>
            </a:r>
            <a:r>
              <a:rPr lang="fr-CH" sz="2400" b="1" dirty="0" err="1" smtClean="0">
                <a:solidFill>
                  <a:srgbClr val="FF0000"/>
                </a:solidFill>
              </a:rPr>
              <a:t>factors</a:t>
            </a:r>
            <a:r>
              <a:rPr lang="fr-CH" sz="2400" b="1" dirty="0" smtClean="0">
                <a:solidFill>
                  <a:srgbClr val="FF0000"/>
                </a:solidFill>
              </a:rPr>
              <a:t> for FCC-</a:t>
            </a:r>
            <a:r>
              <a:rPr lang="fr-CH" sz="2400" b="1" dirty="0" err="1" smtClean="0">
                <a:solidFill>
                  <a:srgbClr val="FF0000"/>
                </a:solidFill>
              </a:rPr>
              <a:t>hh</a:t>
            </a:r>
            <a:r>
              <a:rPr lang="fr-CH" sz="2400" b="1" dirty="0" smtClean="0">
                <a:solidFill>
                  <a:srgbClr val="FF0000"/>
                </a:solidFill>
              </a:rPr>
              <a:t> and must </a:t>
            </a:r>
            <a:r>
              <a:rPr lang="fr-CH" sz="2400" b="1" dirty="0" err="1" smtClean="0">
                <a:solidFill>
                  <a:srgbClr val="FF0000"/>
                </a:solidFill>
              </a:rPr>
              <a:t>be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given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highest</a:t>
            </a:r>
            <a:r>
              <a:rPr lang="fr-CH" sz="2400" b="1" dirty="0" smtClean="0">
                <a:solidFill>
                  <a:srgbClr val="FF0000"/>
                </a:solidFill>
              </a:rPr>
              <a:t> attention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000" b="1" dirty="0" smtClean="0"/>
              <a:t>Goals: </a:t>
            </a:r>
            <a:r>
              <a:rPr lang="fr-CH" sz="2000" b="1" dirty="0" err="1" smtClean="0"/>
              <a:t>J</a:t>
            </a:r>
            <a:r>
              <a:rPr lang="fr-CH" sz="2000" b="1" baseline="-25000" dirty="0" err="1" smtClean="0"/>
              <a:t>c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increase</a:t>
            </a:r>
            <a:r>
              <a:rPr lang="fr-CH" sz="2000" b="1" dirty="0"/>
              <a:t> </a:t>
            </a:r>
            <a:r>
              <a:rPr lang="fr-CH" sz="2000" b="1" dirty="0" smtClean="0"/>
              <a:t>(16 T, 4.2 K) &gt; 1500 A/mm</a:t>
            </a:r>
            <a:r>
              <a:rPr lang="fr-CH" sz="2000" b="1" baseline="30000" dirty="0" smtClean="0"/>
              <a:t>2</a:t>
            </a:r>
            <a:r>
              <a:rPr lang="fr-CH" sz="2000" b="1" dirty="0" smtClean="0"/>
              <a:t>, </a:t>
            </a:r>
            <a:r>
              <a:rPr lang="fr-CH" sz="2000" b="1" dirty="0" err="1" smtClean="0"/>
              <a:t>significant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cost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reduction</a:t>
            </a:r>
            <a:endParaRPr lang="fr-CH" sz="20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000" b="1" dirty="0" smtClean="0"/>
              <a:t>Actions </a:t>
            </a:r>
            <a:r>
              <a:rPr lang="fr-CH" sz="2000" b="1" dirty="0" err="1" smtClean="0"/>
              <a:t>ongoing</a:t>
            </a:r>
            <a:r>
              <a:rPr lang="fr-CH" sz="2000" b="1" dirty="0" smtClean="0"/>
              <a:t> and </a:t>
            </a:r>
            <a:r>
              <a:rPr lang="fr-CH" sz="2000" b="1" dirty="0" err="1" smtClean="0"/>
              <a:t>planned</a:t>
            </a:r>
            <a:r>
              <a:rPr lang="fr-CH" sz="2000" b="1" dirty="0" smtClean="0"/>
              <a:t> (in addition to </a:t>
            </a:r>
            <a:r>
              <a:rPr lang="fr-CH" sz="2000" b="1" dirty="0" err="1" smtClean="0"/>
              <a:t>activities</a:t>
            </a:r>
            <a:r>
              <a:rPr lang="fr-CH" sz="2000" b="1" dirty="0" smtClean="0"/>
              <a:t> at CERN):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 smtClean="0"/>
              <a:t>Purchase</a:t>
            </a:r>
            <a:r>
              <a:rPr lang="fr-CH" dirty="0" smtClean="0"/>
              <a:t> of </a:t>
            </a:r>
            <a:r>
              <a:rPr lang="fr-CH" dirty="0" err="1" smtClean="0"/>
              <a:t>wires</a:t>
            </a:r>
            <a:r>
              <a:rPr lang="fr-CH" dirty="0" smtClean="0"/>
              <a:t> in Europe, US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 smtClean="0"/>
              <a:t>Industrial</a:t>
            </a:r>
            <a:r>
              <a:rPr lang="fr-CH" dirty="0" smtClean="0"/>
              <a:t> R&amp;D in Europe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="1" dirty="0" smtClean="0"/>
              <a:t>Collaboration </a:t>
            </a:r>
            <a:r>
              <a:rPr lang="fr-CH" b="1" dirty="0" err="1" smtClean="0"/>
              <a:t>agreements</a:t>
            </a:r>
            <a:r>
              <a:rPr lang="fr-CH" b="1" dirty="0" smtClean="0">
                <a:solidFill>
                  <a:srgbClr val="0C377B"/>
                </a:solidFill>
              </a:rPr>
              <a:t> </a:t>
            </a:r>
            <a:r>
              <a:rPr lang="fr-CH" dirty="0" err="1" smtClean="0">
                <a:solidFill>
                  <a:srgbClr val="0C377B"/>
                </a:solidFill>
              </a:rPr>
              <a:t>with</a:t>
            </a:r>
            <a:r>
              <a:rPr lang="fr-CH" dirty="0" smtClean="0">
                <a:solidFill>
                  <a:srgbClr val="0C377B"/>
                </a:solidFill>
              </a:rPr>
              <a:t> KEK, </a:t>
            </a:r>
            <a:r>
              <a:rPr lang="fr-CH" dirty="0" err="1" smtClean="0">
                <a:solidFill>
                  <a:srgbClr val="0C377B"/>
                </a:solidFill>
              </a:rPr>
              <a:t>Russia</a:t>
            </a:r>
            <a:r>
              <a:rPr lang="fr-CH" dirty="0" smtClean="0"/>
              <a:t>, </a:t>
            </a:r>
            <a:r>
              <a:rPr lang="fr-CH" dirty="0" err="1" smtClean="0"/>
              <a:t>Korea</a:t>
            </a:r>
            <a:r>
              <a:rPr lang="fr-CH" dirty="0" smtClean="0"/>
              <a:t> (in </a:t>
            </a:r>
            <a:r>
              <a:rPr lang="fr-CH" dirty="0" err="1" smtClean="0"/>
              <a:t>preparation</a:t>
            </a:r>
            <a:r>
              <a:rPr lang="fr-CH" dirty="0" smtClean="0"/>
              <a:t>),                         </a:t>
            </a:r>
            <a:r>
              <a:rPr lang="fr-CH" b="1" dirty="0" smtClean="0"/>
              <a:t>to </a:t>
            </a:r>
            <a:r>
              <a:rPr lang="fr-CH" b="1" dirty="0" err="1" smtClean="0"/>
              <a:t>stipulate</a:t>
            </a:r>
            <a:r>
              <a:rPr lang="fr-CH" b="1" dirty="0" smtClean="0"/>
              <a:t> </a:t>
            </a:r>
            <a:r>
              <a:rPr lang="fr-CH" b="1" dirty="0" err="1" smtClean="0"/>
              <a:t>conductor</a:t>
            </a:r>
            <a:r>
              <a:rPr lang="fr-CH" b="1" dirty="0" smtClean="0"/>
              <a:t> </a:t>
            </a:r>
            <a:r>
              <a:rPr lang="fr-CH" b="1" dirty="0" err="1" smtClean="0"/>
              <a:t>development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</a:t>
            </a:r>
            <a:r>
              <a:rPr lang="fr-CH" b="1" dirty="0" err="1" smtClean="0"/>
              <a:t>regional</a:t>
            </a:r>
            <a:r>
              <a:rPr lang="fr-CH" b="1" dirty="0" smtClean="0"/>
              <a:t> </a:t>
            </a:r>
            <a:r>
              <a:rPr lang="fr-CH" b="1" dirty="0" err="1" smtClean="0"/>
              <a:t>industry</a:t>
            </a:r>
            <a:endParaRPr lang="fr-CH" b="1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/>
              <a:t>Collaborations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several</a:t>
            </a:r>
            <a:r>
              <a:rPr lang="fr-CH" dirty="0"/>
              <a:t> </a:t>
            </a:r>
            <a:r>
              <a:rPr lang="fr-CH" dirty="0" err="1"/>
              <a:t>European</a:t>
            </a:r>
            <a:r>
              <a:rPr lang="fr-CH" dirty="0"/>
              <a:t> </a:t>
            </a:r>
            <a:r>
              <a:rPr lang="fr-CH" dirty="0" err="1"/>
              <a:t>Universities</a:t>
            </a:r>
            <a:r>
              <a:rPr lang="fr-CH" dirty="0"/>
              <a:t> and Research Centres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000" b="1" dirty="0"/>
              <a:t>U.S. </a:t>
            </a:r>
            <a:r>
              <a:rPr lang="fr-CH" sz="2000" b="1" dirty="0" err="1"/>
              <a:t>Magnet</a:t>
            </a:r>
            <a:r>
              <a:rPr lang="fr-CH" sz="2000" b="1" dirty="0"/>
              <a:t> </a:t>
            </a:r>
            <a:r>
              <a:rPr lang="fr-CH" sz="2000" b="1" dirty="0" err="1"/>
              <a:t>Development</a:t>
            </a:r>
            <a:r>
              <a:rPr lang="fr-CH" sz="2000" b="1" dirty="0"/>
              <a:t> </a:t>
            </a:r>
            <a:r>
              <a:rPr lang="fr-CH" sz="2000" b="1" dirty="0" smtClean="0"/>
              <a:t>Program </a:t>
            </a:r>
            <a:r>
              <a:rPr lang="fr-CH" sz="2000" b="1" dirty="0" err="1" smtClean="0"/>
              <a:t>with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conductor</a:t>
            </a:r>
            <a:r>
              <a:rPr lang="fr-CH" sz="2000" b="1" dirty="0" smtClean="0"/>
              <a:t> </a:t>
            </a:r>
            <a:r>
              <a:rPr lang="fr-CH" sz="2000" b="1" dirty="0"/>
              <a:t>R&amp;D </a:t>
            </a:r>
            <a:r>
              <a:rPr lang="fr-CH" sz="2000" b="1" dirty="0" smtClean="0"/>
              <a:t>program and </a:t>
            </a:r>
            <a:r>
              <a:rPr lang="fr-CH" sz="2000" b="1" dirty="0" err="1" smtClean="0"/>
              <a:t>focused</a:t>
            </a:r>
            <a:r>
              <a:rPr lang="fr-CH" sz="2000" b="1" dirty="0" smtClean="0"/>
              <a:t> on 16 T cos </a:t>
            </a:r>
            <a:r>
              <a:rPr lang="fr-CH" sz="2000" b="1" dirty="0" err="1" smtClean="0"/>
              <a:t>theta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dipole</a:t>
            </a:r>
            <a:r>
              <a:rPr lang="fr-CH" sz="2000" b="1" dirty="0" smtClean="0"/>
              <a:t> model </a:t>
            </a:r>
            <a:r>
              <a:rPr lang="fr-CH" sz="2000" b="1" dirty="0" err="1" smtClean="0"/>
              <a:t>magnet</a:t>
            </a:r>
            <a:r>
              <a:rPr lang="fr-CH" sz="2000" b="1" dirty="0" smtClean="0"/>
              <a:t>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189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noProof="0" dirty="0" smtClean="0"/>
              <a:t>RF </a:t>
            </a:r>
            <a:r>
              <a:rPr lang="en-US" sz="3200" dirty="0" smtClean="0"/>
              <a:t>system requirements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4598" y="1867972"/>
            <a:ext cx="4037362" cy="3073196"/>
            <a:chOff x="174598" y="1856622"/>
            <a:chExt cx="4037362" cy="3073196"/>
          </a:xfrm>
        </p:grpSpPr>
        <p:graphicFrame>
          <p:nvGraphicFramePr>
            <p:cNvPr id="49" name="Table 124"/>
            <p:cNvGraphicFramePr/>
            <p:nvPr>
              <p:extLst/>
            </p:nvPr>
          </p:nvGraphicFramePr>
          <p:xfrm>
            <a:off x="174598" y="2309923"/>
            <a:ext cx="4037362" cy="2135508"/>
          </p:xfrm>
          <a:graphic>
            <a:graphicData uri="http://schemas.openxmlformats.org/drawingml/2006/table">
              <a:tbl>
                <a:tblPr firstRow="1" firstCol="1"/>
                <a:tblGrid>
                  <a:gridCol w="591592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709507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1027601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570383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1138279">
                    <a:extLst>
                      <a:ext uri="{9D8B030D-6E8A-4147-A177-3AD203B41FA5}">
                        <a16:colId xmlns:a16="http://schemas.microsoft.com/office/drawing/2014/main" xmlns="" val="20005"/>
                      </a:ext>
                    </a:extLst>
                  </a:gridCol>
                </a:tblGrid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sz="1504">
                            <a:sym typeface="Helvetica"/>
                          </a:defRPr>
                        </a:pPr>
                        <a:endParaRPr sz="1600" dirty="0"/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smtClean="0">
                            <a:sym typeface="Helvetica"/>
                          </a:rPr>
                          <a:t>V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total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sym typeface="Helvetica"/>
                          </a:rPr>
                          <a:t>GV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err="1" smtClean="0">
                            <a:sym typeface="Helvetica"/>
                          </a:rPr>
                          <a:t>n</a:t>
                        </a:r>
                        <a:r>
                          <a:rPr sz="1600" b="1" baseline="-25000" dirty="0" err="1" smtClean="0">
                            <a:sym typeface="Helvetica"/>
                          </a:rPr>
                          <a:t>bunch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es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err="1" smtClean="0">
                            <a:sym typeface="Helvetica"/>
                          </a:rPr>
                          <a:t>I</a:t>
                        </a:r>
                        <a:r>
                          <a:rPr sz="1600" b="1" baseline="-25000" dirty="0" err="1" smtClean="0">
                            <a:sym typeface="Helvetica"/>
                          </a:rPr>
                          <a:t>beam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 </a:t>
                        </a:r>
                        <a:r>
                          <a:rPr lang="de-AT" sz="1600" b="1" baseline="0" dirty="0" smtClean="0">
                            <a:sym typeface="Helvetica"/>
                          </a:rPr>
                          <a:t>mA</a:t>
                        </a:r>
                        <a:endParaRPr sz="1600" b="1" baseline="0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latin typeface="Symbol" panose="05050102010706020507" pitchFamily="18" charset="2"/>
                            <a:sym typeface="Helvetica"/>
                          </a:rPr>
                          <a:t>D</a:t>
                        </a:r>
                        <a:r>
                          <a:rPr sz="1600" b="1" dirty="0" smtClean="0">
                            <a:sym typeface="Helvetica"/>
                          </a:rPr>
                          <a:t>E</a:t>
                        </a:r>
                        <a:r>
                          <a:rPr lang="de-AT" sz="1600" b="1" dirty="0" smtClean="0">
                            <a:sym typeface="Helvetica"/>
                          </a:rPr>
                          <a:t>/turn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sym typeface="Helvetica"/>
                          </a:rPr>
                          <a:t>GeV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271927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en-GB" sz="1600" b="1" dirty="0" err="1" smtClean="0">
                            <a:sym typeface="Helvetica"/>
                          </a:rPr>
                          <a:t>hh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DCBD23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0.032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b="1" dirty="0" smtClean="0"/>
                          <a:t>500</a:t>
                        </a:r>
                        <a:endParaRPr sz="1600" b="1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232618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en-GB" sz="1600" b="1" dirty="0" smtClean="0">
                            <a:sym typeface="Helvetica"/>
                          </a:rPr>
                          <a:t>Z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DCBD23">
                          <a:satOff val="18648"/>
                          <a:lumOff val="5971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0.4/0.2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200" dirty="0" smtClean="0"/>
                          <a:t>30000/90000</a:t>
                        </a:r>
                        <a:endParaRPr sz="12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b="1" dirty="0" smtClean="0"/>
                          <a:t>1450</a:t>
                        </a:r>
                        <a:endParaRPr sz="1600" b="1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0.034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>
                            <a:sym typeface="Helvetica"/>
                          </a:rPr>
                          <a:t>W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C82506">
                          <a:hueOff val="-444211"/>
                          <a:satOff val="-14915"/>
                          <a:lumOff val="22857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0.8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/>
                          <a:t>5162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152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0.33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>
                            <a:sym typeface="Helvetica"/>
                          </a:rPr>
                          <a:t>H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882B">
                          <a:hueOff val="-2473793"/>
                          <a:satOff val="-50209"/>
                          <a:lumOff val="23543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b="1" dirty="0"/>
                          <a:t>5.5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770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30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1.67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4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>
                            <a:sym typeface="Helvetica"/>
                          </a:rPr>
                          <a:t>t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365C0">
                          <a:satOff val="-3355"/>
                          <a:lumOff val="26614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b="1" dirty="0"/>
                          <a:t>10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78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6.6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7.55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5"/>
                    </a:ext>
                  </a:extLst>
                </a:tr>
              </a:tbl>
            </a:graphicData>
          </a:graphic>
        </p:graphicFrame>
        <p:sp>
          <p:nvSpPr>
            <p:cNvPr id="51" name="Oval 50"/>
            <p:cNvSpPr/>
            <p:nvPr/>
          </p:nvSpPr>
          <p:spPr>
            <a:xfrm>
              <a:off x="2463128" y="2869294"/>
              <a:ext cx="674562" cy="6317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8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86242" y="3808875"/>
              <a:ext cx="676846" cy="636556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8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3" name="Shape 414"/>
            <p:cNvSpPr/>
            <p:nvPr/>
          </p:nvSpPr>
          <p:spPr>
            <a:xfrm>
              <a:off x="2322006" y="2194868"/>
              <a:ext cx="298588" cy="6744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4" name="Shape 414"/>
            <p:cNvSpPr/>
            <p:nvPr/>
          </p:nvSpPr>
          <p:spPr>
            <a:xfrm flipH="1" flipV="1">
              <a:off x="1385902" y="4313702"/>
              <a:ext cx="1008112" cy="2674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59923" y="1856622"/>
              <a:ext cx="3057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0751" hangingPunct="0"/>
              <a:r>
                <a:rPr lang="en-US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Helvetica Light"/>
                  <a:sym typeface="Helvetica Light"/>
                </a:rPr>
                <a:t>“Ampere-class” machines</a:t>
              </a:r>
              <a:endParaRPr lang="en-GB" b="1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72516" y="4560486"/>
              <a:ext cx="3070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0751" hangingPunct="0"/>
              <a:r>
                <a:rPr lang="en-US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Helvetica Light"/>
                  <a:sym typeface="Helvetica Light"/>
                </a:rPr>
                <a:t>“high gradient” machines </a:t>
              </a:r>
              <a:endParaRPr lang="en-GB" b="1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290458" y="1867972"/>
            <a:ext cx="4853542" cy="2999266"/>
            <a:chOff x="4541422" y="2013910"/>
            <a:chExt cx="4602578" cy="2844182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1422" y="2013910"/>
              <a:ext cx="4602578" cy="284418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5353214" y="3230128"/>
              <a:ext cx="875925" cy="439851"/>
              <a:chOff x="5089928" y="4518012"/>
              <a:chExt cx="1895071" cy="810245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6121259" y="4584056"/>
                <a:ext cx="591984" cy="556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1600" kern="0" dirty="0" smtClean="0">
                    <a:solidFill>
                      <a:srgbClr val="00B050"/>
                    </a:solidFill>
                    <a:latin typeface="Helvetica Light"/>
                    <a:sym typeface="Helvetica Light"/>
                  </a:rPr>
                  <a:t>x6</a:t>
                </a:r>
                <a:endParaRPr lang="en-GB" sz="1600" kern="0" dirty="0">
                  <a:solidFill>
                    <a:srgbClr val="00B050"/>
                  </a:solidFill>
                  <a:latin typeface="Helvetica Light"/>
                  <a:sym typeface="Helvetica Light"/>
                </a:endParaRPr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 flipH="1" flipV="1">
                <a:off x="5089928" y="4518012"/>
                <a:ext cx="1895071" cy="810245"/>
                <a:chOff x="2037757" y="8432715"/>
                <a:chExt cx="787400" cy="889001"/>
              </a:xfrm>
            </p:grpSpPr>
            <p:sp>
              <p:nvSpPr>
                <p:cNvPr id="92" name="Arc 91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93" name="Arc 92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5365126" y="2839455"/>
              <a:ext cx="3552468" cy="651278"/>
              <a:chOff x="5139525" y="3971544"/>
              <a:chExt cx="5212220" cy="1199714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8914242" y="3971544"/>
                <a:ext cx="190130" cy="214541"/>
              </a:xfrm>
              <a:prstGeom prst="rect">
                <a:avLst/>
              </a:prstGeom>
            </p:spPr>
          </p:pic>
          <p:grpSp>
            <p:nvGrpSpPr>
              <p:cNvPr id="96" name="Group 95"/>
              <p:cNvGrpSpPr/>
              <p:nvPr/>
            </p:nvGrpSpPr>
            <p:grpSpPr>
              <a:xfrm flipH="1" flipV="1">
                <a:off x="5139525" y="3971984"/>
                <a:ext cx="5212220" cy="1199274"/>
                <a:chOff x="2037757" y="8432715"/>
                <a:chExt cx="787400" cy="889001"/>
              </a:xfrm>
            </p:grpSpPr>
            <p:sp>
              <p:nvSpPr>
                <p:cNvPr id="97" name="Arc 96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98" name="Arc 97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5344093" y="2988515"/>
              <a:ext cx="2592866" cy="651039"/>
              <a:chOff x="5086830" y="4205713"/>
              <a:chExt cx="3420254" cy="1199274"/>
            </a:xfrm>
          </p:grpSpPr>
          <p:grpSp>
            <p:nvGrpSpPr>
              <p:cNvPr id="100" name="Group 99"/>
              <p:cNvGrpSpPr/>
              <p:nvPr/>
            </p:nvGrpSpPr>
            <p:grpSpPr>
              <a:xfrm flipH="1" flipV="1">
                <a:off x="5086830" y="4205713"/>
                <a:ext cx="3420254" cy="1199274"/>
                <a:chOff x="2037757" y="8432715"/>
                <a:chExt cx="787400" cy="889001"/>
              </a:xfrm>
            </p:grpSpPr>
            <p:sp>
              <p:nvSpPr>
                <p:cNvPr id="102" name="Arc 101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103" name="Arc 102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7587545" y="4306736"/>
                <a:ext cx="187235" cy="211275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5067462" y="3374689"/>
              <a:ext cx="620404" cy="634279"/>
              <a:chOff x="4650144" y="4978400"/>
              <a:chExt cx="895896" cy="1168400"/>
            </a:xfrm>
          </p:grpSpPr>
          <p:grpSp>
            <p:nvGrpSpPr>
              <p:cNvPr id="107" name="Group 395"/>
              <p:cNvGrpSpPr/>
              <p:nvPr/>
            </p:nvGrpSpPr>
            <p:grpSpPr>
              <a:xfrm>
                <a:off x="4843760" y="5365625"/>
                <a:ext cx="584864" cy="455735"/>
                <a:chOff x="41" y="84130"/>
                <a:chExt cx="586347" cy="455731"/>
              </a:xfrm>
            </p:grpSpPr>
            <p:grpSp>
              <p:nvGrpSpPr>
                <p:cNvPr id="109" name="Group 393"/>
                <p:cNvGrpSpPr/>
                <p:nvPr/>
              </p:nvGrpSpPr>
              <p:grpSpPr>
                <a:xfrm>
                  <a:off x="41" y="85640"/>
                  <a:ext cx="330501" cy="454223"/>
                  <a:chOff x="41" y="63499"/>
                  <a:chExt cx="330499" cy="454221"/>
                </a:xfrm>
              </p:grpSpPr>
              <p:pic>
                <p:nvPicPr>
                  <p:cNvPr id="111" name="Screen shot 2011-12-07 at 10.36.44 PM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rcRect l="54106" t="22768" r="33840" b="8902"/>
                  <a:stretch>
                    <a:fillRect/>
                  </a:stretch>
                </p:blipFill>
                <p:spPr>
                  <a:xfrm>
                    <a:off x="137660" y="63499"/>
                    <a:ext cx="192882" cy="454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0" extrusionOk="0">
                        <a:moveTo>
                          <a:pt x="16356" y="0"/>
                        </a:moveTo>
                        <a:cubicBezTo>
                          <a:pt x="14698" y="1"/>
                          <a:pt x="13029" y="127"/>
                          <a:pt x="11733" y="389"/>
                        </a:cubicBezTo>
                        <a:cubicBezTo>
                          <a:pt x="8591" y="1025"/>
                          <a:pt x="6778" y="1816"/>
                          <a:pt x="4933" y="3349"/>
                        </a:cubicBezTo>
                        <a:cubicBezTo>
                          <a:pt x="4175" y="3979"/>
                          <a:pt x="3293" y="4892"/>
                          <a:pt x="3244" y="5087"/>
                        </a:cubicBezTo>
                        <a:cubicBezTo>
                          <a:pt x="3182" y="5338"/>
                          <a:pt x="2389" y="6254"/>
                          <a:pt x="2178" y="6327"/>
                        </a:cubicBezTo>
                        <a:cubicBezTo>
                          <a:pt x="1771" y="6467"/>
                          <a:pt x="1633" y="6256"/>
                          <a:pt x="1511" y="5439"/>
                        </a:cubicBezTo>
                        <a:cubicBezTo>
                          <a:pt x="1447" y="5007"/>
                          <a:pt x="1296" y="4482"/>
                          <a:pt x="1200" y="4273"/>
                        </a:cubicBezTo>
                        <a:cubicBezTo>
                          <a:pt x="1104" y="4065"/>
                          <a:pt x="1019" y="3767"/>
                          <a:pt x="978" y="3607"/>
                        </a:cubicBezTo>
                        <a:cubicBezTo>
                          <a:pt x="937" y="3447"/>
                          <a:pt x="736" y="3108"/>
                          <a:pt x="533" y="2868"/>
                        </a:cubicBezTo>
                        <a:cubicBezTo>
                          <a:pt x="331" y="2628"/>
                          <a:pt x="77" y="2340"/>
                          <a:pt x="0" y="2220"/>
                        </a:cubicBezTo>
                        <a:lnTo>
                          <a:pt x="0" y="13596"/>
                        </a:lnTo>
                        <a:cubicBezTo>
                          <a:pt x="36" y="13665"/>
                          <a:pt x="120" y="13638"/>
                          <a:pt x="133" y="13781"/>
                        </a:cubicBezTo>
                        <a:cubicBezTo>
                          <a:pt x="215" y="14628"/>
                          <a:pt x="529" y="15895"/>
                          <a:pt x="800" y="16389"/>
                        </a:cubicBezTo>
                        <a:cubicBezTo>
                          <a:pt x="951" y="16665"/>
                          <a:pt x="1088" y="16987"/>
                          <a:pt x="1111" y="17092"/>
                        </a:cubicBezTo>
                        <a:cubicBezTo>
                          <a:pt x="1177" y="17396"/>
                          <a:pt x="2241" y="18389"/>
                          <a:pt x="3022" y="18905"/>
                        </a:cubicBezTo>
                        <a:cubicBezTo>
                          <a:pt x="5821" y="20752"/>
                          <a:pt x="11061" y="21600"/>
                          <a:pt x="15867" y="20958"/>
                        </a:cubicBezTo>
                        <a:cubicBezTo>
                          <a:pt x="17650" y="20720"/>
                          <a:pt x="19438" y="20267"/>
                          <a:pt x="20578" y="19774"/>
                        </a:cubicBezTo>
                        <a:cubicBezTo>
                          <a:pt x="20855" y="19654"/>
                          <a:pt x="21150" y="19405"/>
                          <a:pt x="21600" y="19127"/>
                        </a:cubicBezTo>
                        <a:lnTo>
                          <a:pt x="21600" y="555"/>
                        </a:lnTo>
                        <a:cubicBezTo>
                          <a:pt x="21353" y="500"/>
                          <a:pt x="21214" y="446"/>
                          <a:pt x="20933" y="389"/>
                        </a:cubicBezTo>
                        <a:cubicBezTo>
                          <a:pt x="19642" y="128"/>
                          <a:pt x="18013" y="0"/>
                          <a:pt x="16356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12" name="Screen shot 2011-12-07 at 10.36.44 PM.png"/>
                  <p:cNvPicPr>
                    <a:picLocks noChangeAspect="1"/>
                  </p:cNvPicPr>
                  <p:nvPr/>
                </p:nvPicPr>
                <p:blipFill>
                  <a:blip r:embed="rId6">
                    <a:alphaModFix amt="93454"/>
                    <a:extLst/>
                  </a:blip>
                  <a:srcRect l="1859" t="20559" r="87776" b="36514"/>
                  <a:stretch>
                    <a:fillRect/>
                  </a:stretch>
                </p:blipFill>
                <p:spPr>
                  <a:xfrm>
                    <a:off x="41" y="131636"/>
                    <a:ext cx="165853" cy="2853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06" h="21589" extrusionOk="0">
                        <a:moveTo>
                          <a:pt x="13126" y="0"/>
                        </a:moveTo>
                        <a:cubicBezTo>
                          <a:pt x="11573" y="7"/>
                          <a:pt x="10886" y="63"/>
                          <a:pt x="9389" y="360"/>
                        </a:cubicBezTo>
                        <a:cubicBezTo>
                          <a:pt x="8387" y="559"/>
                          <a:pt x="7326" y="835"/>
                          <a:pt x="7015" y="961"/>
                        </a:cubicBezTo>
                        <a:cubicBezTo>
                          <a:pt x="6704" y="1087"/>
                          <a:pt x="6062" y="1351"/>
                          <a:pt x="5601" y="1531"/>
                        </a:cubicBezTo>
                        <a:cubicBezTo>
                          <a:pt x="4578" y="1930"/>
                          <a:pt x="3581" y="2825"/>
                          <a:pt x="3581" y="3333"/>
                        </a:cubicBezTo>
                        <a:cubicBezTo>
                          <a:pt x="3581" y="3656"/>
                          <a:pt x="4154" y="4527"/>
                          <a:pt x="5096" y="5615"/>
                        </a:cubicBezTo>
                        <a:cubicBezTo>
                          <a:pt x="5488" y="6068"/>
                          <a:pt x="5299" y="6185"/>
                          <a:pt x="4086" y="6185"/>
                        </a:cubicBezTo>
                        <a:cubicBezTo>
                          <a:pt x="3322" y="6185"/>
                          <a:pt x="2854" y="6262"/>
                          <a:pt x="2369" y="6456"/>
                        </a:cubicBezTo>
                        <a:cubicBezTo>
                          <a:pt x="496" y="7205"/>
                          <a:pt x="-494" y="9127"/>
                          <a:pt x="247" y="10569"/>
                        </a:cubicBezTo>
                        <a:cubicBezTo>
                          <a:pt x="590" y="11237"/>
                          <a:pt x="1952" y="12101"/>
                          <a:pt x="2672" y="12101"/>
                        </a:cubicBezTo>
                        <a:cubicBezTo>
                          <a:pt x="3336" y="12101"/>
                          <a:pt x="4053" y="12536"/>
                          <a:pt x="4742" y="13332"/>
                        </a:cubicBezTo>
                        <a:cubicBezTo>
                          <a:pt x="5330" y="14010"/>
                          <a:pt x="6313" y="14505"/>
                          <a:pt x="7520" y="14743"/>
                        </a:cubicBezTo>
                        <a:cubicBezTo>
                          <a:pt x="8656" y="14966"/>
                          <a:pt x="14138" y="15523"/>
                          <a:pt x="15247" y="15524"/>
                        </a:cubicBezTo>
                        <a:cubicBezTo>
                          <a:pt x="16794" y="15525"/>
                          <a:pt x="16879" y="15582"/>
                          <a:pt x="18177" y="17175"/>
                        </a:cubicBezTo>
                        <a:cubicBezTo>
                          <a:pt x="18309" y="17337"/>
                          <a:pt x="18637" y="17942"/>
                          <a:pt x="18884" y="18526"/>
                        </a:cubicBezTo>
                        <a:cubicBezTo>
                          <a:pt x="19130" y="19111"/>
                          <a:pt x="19573" y="19861"/>
                          <a:pt x="19843" y="20178"/>
                        </a:cubicBezTo>
                        <a:cubicBezTo>
                          <a:pt x="20113" y="20495"/>
                          <a:pt x="20359" y="20836"/>
                          <a:pt x="20399" y="20958"/>
                        </a:cubicBezTo>
                        <a:cubicBezTo>
                          <a:pt x="20420" y="21023"/>
                          <a:pt x="20927" y="21401"/>
                          <a:pt x="21106" y="21589"/>
                        </a:cubicBezTo>
                        <a:lnTo>
                          <a:pt x="21106" y="3723"/>
                        </a:lnTo>
                        <a:cubicBezTo>
                          <a:pt x="20631" y="4284"/>
                          <a:pt x="20147" y="4797"/>
                          <a:pt x="20045" y="4834"/>
                        </a:cubicBezTo>
                        <a:cubicBezTo>
                          <a:pt x="19858" y="4903"/>
                          <a:pt x="18950" y="3848"/>
                          <a:pt x="19035" y="3663"/>
                        </a:cubicBezTo>
                        <a:cubicBezTo>
                          <a:pt x="19058" y="3614"/>
                          <a:pt x="18757" y="3208"/>
                          <a:pt x="18379" y="2762"/>
                        </a:cubicBezTo>
                        <a:cubicBezTo>
                          <a:pt x="18001" y="2317"/>
                          <a:pt x="17732" y="1946"/>
                          <a:pt x="17773" y="1922"/>
                        </a:cubicBezTo>
                        <a:cubicBezTo>
                          <a:pt x="17813" y="1898"/>
                          <a:pt x="17610" y="1587"/>
                          <a:pt x="17318" y="1231"/>
                        </a:cubicBezTo>
                        <a:cubicBezTo>
                          <a:pt x="16527" y="264"/>
                          <a:pt x="15614" y="-11"/>
                          <a:pt x="13126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3" name="Shape 392"/>
                  <p:cNvSpPr/>
                  <p:nvPr/>
                </p:nvSpPr>
                <p:spPr>
                  <a:xfrm>
                    <a:off x="123867" y="111365"/>
                    <a:ext cx="35340" cy="83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 defTabSz="410751" hangingPunct="0"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 kern="0">
                      <a:solidFill>
                        <a:srgbClr val="FFFFFF"/>
                      </a:solidFill>
                      <a:latin typeface="Helvetica Light"/>
                      <a:sym typeface="Helvetica Light"/>
                    </a:endParaRPr>
                  </a:p>
                </p:txBody>
              </p:sp>
            </p:grpSp>
            <p:pic>
              <p:nvPicPr>
                <p:cNvPr id="110" name="Screen shot 2011-12-07 at 10.36.44 PM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8223" t="26402" r="1076" b="2682"/>
                <a:stretch>
                  <a:fillRect/>
                </a:stretch>
              </p:blipFill>
              <p:spPr>
                <a:xfrm>
                  <a:off x="268465" y="84130"/>
                  <a:ext cx="317925" cy="4524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591" extrusionOk="0">
                      <a:moveTo>
                        <a:pt x="1530" y="0"/>
                      </a:moveTo>
                      <a:cubicBezTo>
                        <a:pt x="1001" y="4"/>
                        <a:pt x="520" y="195"/>
                        <a:pt x="0" y="284"/>
                      </a:cubicBezTo>
                      <a:lnTo>
                        <a:pt x="0" y="21591"/>
                      </a:lnTo>
                      <a:cubicBezTo>
                        <a:pt x="1748" y="21432"/>
                        <a:pt x="3290" y="20766"/>
                        <a:pt x="4295" y="19659"/>
                      </a:cubicBezTo>
                      <a:cubicBezTo>
                        <a:pt x="4485" y="19450"/>
                        <a:pt x="4838" y="18987"/>
                        <a:pt x="5073" y="18617"/>
                      </a:cubicBezTo>
                      <a:cubicBezTo>
                        <a:pt x="5309" y="18248"/>
                        <a:pt x="5612" y="17772"/>
                        <a:pt x="5744" y="17576"/>
                      </a:cubicBezTo>
                      <a:cubicBezTo>
                        <a:pt x="5877" y="17379"/>
                        <a:pt x="5986" y="17208"/>
                        <a:pt x="5986" y="17178"/>
                      </a:cubicBezTo>
                      <a:cubicBezTo>
                        <a:pt x="5986" y="17148"/>
                        <a:pt x="6130" y="16912"/>
                        <a:pt x="6308" y="16667"/>
                      </a:cubicBezTo>
                      <a:cubicBezTo>
                        <a:pt x="6487" y="16421"/>
                        <a:pt x="6645" y="16186"/>
                        <a:pt x="6657" y="16136"/>
                      </a:cubicBezTo>
                      <a:cubicBezTo>
                        <a:pt x="6686" y="16022"/>
                        <a:pt x="7173" y="15604"/>
                        <a:pt x="7436" y="15474"/>
                      </a:cubicBezTo>
                      <a:cubicBezTo>
                        <a:pt x="7829" y="15279"/>
                        <a:pt x="10550" y="15409"/>
                        <a:pt x="11006" y="15644"/>
                      </a:cubicBezTo>
                      <a:cubicBezTo>
                        <a:pt x="11173" y="15730"/>
                        <a:pt x="11198" y="15807"/>
                        <a:pt x="11086" y="16629"/>
                      </a:cubicBezTo>
                      <a:cubicBezTo>
                        <a:pt x="10882" y="18129"/>
                        <a:pt x="10880" y="18127"/>
                        <a:pt x="11167" y="18277"/>
                      </a:cubicBezTo>
                      <a:cubicBezTo>
                        <a:pt x="11332" y="18363"/>
                        <a:pt x="11786" y="18433"/>
                        <a:pt x="12509" y="18504"/>
                      </a:cubicBezTo>
                      <a:cubicBezTo>
                        <a:pt x="13856" y="18636"/>
                        <a:pt x="14549" y="18642"/>
                        <a:pt x="14683" y="18523"/>
                      </a:cubicBezTo>
                      <a:cubicBezTo>
                        <a:pt x="14739" y="18474"/>
                        <a:pt x="14855" y="17975"/>
                        <a:pt x="14952" y="17405"/>
                      </a:cubicBezTo>
                      <a:cubicBezTo>
                        <a:pt x="15128" y="16363"/>
                        <a:pt x="15290" y="16042"/>
                        <a:pt x="15596" y="16042"/>
                      </a:cubicBezTo>
                      <a:cubicBezTo>
                        <a:pt x="15687" y="16042"/>
                        <a:pt x="16041" y="15924"/>
                        <a:pt x="16401" y="15777"/>
                      </a:cubicBezTo>
                      <a:cubicBezTo>
                        <a:pt x="17313" y="15404"/>
                        <a:pt x="17356" y="15391"/>
                        <a:pt x="17717" y="15208"/>
                      </a:cubicBezTo>
                      <a:cubicBezTo>
                        <a:pt x="18215" y="14956"/>
                        <a:pt x="18754" y="14846"/>
                        <a:pt x="19273" y="14905"/>
                      </a:cubicBezTo>
                      <a:cubicBezTo>
                        <a:pt x="19525" y="14934"/>
                        <a:pt x="19929" y="14959"/>
                        <a:pt x="20186" y="14962"/>
                      </a:cubicBezTo>
                      <a:lnTo>
                        <a:pt x="20669" y="14981"/>
                      </a:lnTo>
                      <a:lnTo>
                        <a:pt x="20965" y="14072"/>
                      </a:lnTo>
                      <a:cubicBezTo>
                        <a:pt x="21293" y="13107"/>
                        <a:pt x="21600" y="11058"/>
                        <a:pt x="21475" y="10587"/>
                      </a:cubicBezTo>
                      <a:cubicBezTo>
                        <a:pt x="21413" y="10358"/>
                        <a:pt x="21374" y="10345"/>
                        <a:pt x="20938" y="10303"/>
                      </a:cubicBezTo>
                      <a:cubicBezTo>
                        <a:pt x="20680" y="10278"/>
                        <a:pt x="20276" y="10265"/>
                        <a:pt x="20052" y="10265"/>
                      </a:cubicBezTo>
                      <a:cubicBezTo>
                        <a:pt x="19666" y="10265"/>
                        <a:pt x="19568" y="10211"/>
                        <a:pt x="18361" y="9375"/>
                      </a:cubicBezTo>
                      <a:lnTo>
                        <a:pt x="17099" y="8485"/>
                      </a:lnTo>
                      <a:lnTo>
                        <a:pt x="16186" y="8447"/>
                      </a:lnTo>
                      <a:cubicBezTo>
                        <a:pt x="15692" y="8422"/>
                        <a:pt x="15242" y="8374"/>
                        <a:pt x="15193" y="8352"/>
                      </a:cubicBezTo>
                      <a:cubicBezTo>
                        <a:pt x="15144" y="8331"/>
                        <a:pt x="15157" y="8003"/>
                        <a:pt x="15193" y="7614"/>
                      </a:cubicBezTo>
                      <a:lnTo>
                        <a:pt x="15247" y="6894"/>
                      </a:lnTo>
                      <a:lnTo>
                        <a:pt x="14979" y="6837"/>
                      </a:lnTo>
                      <a:cubicBezTo>
                        <a:pt x="14656" y="6751"/>
                        <a:pt x="14290" y="6742"/>
                        <a:pt x="14120" y="6818"/>
                      </a:cubicBezTo>
                      <a:cubicBezTo>
                        <a:pt x="14053" y="6848"/>
                        <a:pt x="13959" y="7115"/>
                        <a:pt x="13905" y="7424"/>
                      </a:cubicBezTo>
                      <a:cubicBezTo>
                        <a:pt x="13850" y="7733"/>
                        <a:pt x="13743" y="8031"/>
                        <a:pt x="13663" y="8087"/>
                      </a:cubicBezTo>
                      <a:cubicBezTo>
                        <a:pt x="13542" y="8173"/>
                        <a:pt x="13358" y="8172"/>
                        <a:pt x="12428" y="8106"/>
                      </a:cubicBezTo>
                      <a:cubicBezTo>
                        <a:pt x="9609" y="7905"/>
                        <a:pt x="9163" y="7836"/>
                        <a:pt x="8751" y="7424"/>
                      </a:cubicBezTo>
                      <a:cubicBezTo>
                        <a:pt x="8453" y="7127"/>
                        <a:pt x="8139" y="6144"/>
                        <a:pt x="7811" y="4432"/>
                      </a:cubicBezTo>
                      <a:cubicBezTo>
                        <a:pt x="7459" y="2589"/>
                        <a:pt x="6356" y="1238"/>
                        <a:pt x="4617" y="530"/>
                      </a:cubicBezTo>
                      <a:cubicBezTo>
                        <a:pt x="3725" y="167"/>
                        <a:pt x="2634" y="-9"/>
                        <a:pt x="1530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08" name="Shape 397"/>
              <p:cNvSpPr/>
              <p:nvPr/>
            </p:nvSpPr>
            <p:spPr>
              <a:xfrm>
                <a:off x="4650144" y="4978400"/>
                <a:ext cx="895896" cy="1168400"/>
              </a:xfrm>
              <a:prstGeom prst="roundRect">
                <a:avLst>
                  <a:gd name="adj" fmla="val 30011"/>
                </a:avLst>
              </a:prstGeom>
              <a:ln w="38100">
                <a:solidFill>
                  <a:srgbClr val="00B050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 algn="ctr" defTabSz="410751" hangingPunct="0">
                  <a:defRPr sz="2400">
                    <a:solidFill>
                      <a:srgbClr val="FFFFFF"/>
                    </a:solidFill>
                  </a:defRPr>
                </a:pPr>
                <a:endParaRPr sz="1687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4972027" y="4026122"/>
              <a:ext cx="1184200" cy="496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≈ </a:t>
              </a:r>
              <a:r>
                <a:rPr lang="en-GB" sz="1400" i="1" kern="0" dirty="0" smtClean="0">
                  <a:solidFill>
                    <a:srgbClr val="00B050"/>
                  </a:solidFill>
                  <a:latin typeface="Helvetica Light"/>
                  <a:sym typeface="Helvetica Light"/>
                </a:rPr>
                <a:t>16 </a:t>
              </a: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x </a:t>
              </a:r>
              <a:r>
                <a:rPr lang="en-GB" sz="1400" i="1" kern="0" dirty="0" smtClean="0">
                  <a:solidFill>
                    <a:srgbClr val="00B050"/>
                  </a:solidFill>
                  <a:latin typeface="Helvetica Light"/>
                  <a:sym typeface="Helvetica Light"/>
                </a:rPr>
                <a:t>1 cell 400MHz</a:t>
              </a: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, </a:t>
              </a:r>
              <a:endParaRPr lang="en-GB" sz="1400" i="1" kern="0" dirty="0" smtClean="0">
                <a:solidFill>
                  <a:srgbClr val="00B050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353011" y="3127219"/>
              <a:ext cx="1729959" cy="439851"/>
              <a:chOff x="5089928" y="4518012"/>
              <a:chExt cx="1895071" cy="810245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6208269" y="4584056"/>
                <a:ext cx="417965" cy="556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1600" kern="0" dirty="0" smtClean="0">
                    <a:solidFill>
                      <a:srgbClr val="00B050"/>
                    </a:solidFill>
                    <a:latin typeface="Helvetica Light"/>
                    <a:sym typeface="Helvetica Light"/>
                  </a:rPr>
                  <a:t>x12</a:t>
                </a:r>
                <a:endParaRPr lang="en-GB" sz="1600" kern="0" dirty="0">
                  <a:solidFill>
                    <a:srgbClr val="00B050"/>
                  </a:solidFill>
                  <a:latin typeface="Helvetica Light"/>
                  <a:sym typeface="Helvetica Light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 flipH="1" flipV="1">
                <a:off x="5089928" y="4518012"/>
                <a:ext cx="1895071" cy="810245"/>
                <a:chOff x="2037757" y="8432715"/>
                <a:chExt cx="787400" cy="889001"/>
              </a:xfrm>
            </p:grpSpPr>
            <p:sp>
              <p:nvSpPr>
                <p:cNvPr id="117" name="Arc 116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118" name="Arc 117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sp>
          <p:nvSpPr>
            <p:cNvPr id="119" name="Shape 335"/>
            <p:cNvSpPr txBox="1">
              <a:spLocks/>
            </p:cNvSpPr>
            <p:nvPr/>
          </p:nvSpPr>
          <p:spPr>
            <a:xfrm>
              <a:off x="4989725" y="2109566"/>
              <a:ext cx="3686731" cy="3757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t">
              <a:normAutofit/>
            </a:bodyPr>
            <a:lstStyle>
              <a:lvl1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0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5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0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5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10751">
                <a:defRPr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GB" sz="1800" b="1" kern="0" dirty="0" smtClean="0">
                  <a:latin typeface="Helvetica"/>
                  <a:ea typeface="Helvetica"/>
                  <a:cs typeface="Helvetica"/>
                  <a:sym typeface="Helvetica"/>
                </a:rPr>
                <a:t>Naive scale up from an </a:t>
              </a:r>
              <a:r>
                <a:rPr lang="en-GB" sz="1800" b="1" kern="0" dirty="0" err="1" smtClean="0">
                  <a:latin typeface="Helvetica"/>
                  <a:ea typeface="Helvetica"/>
                  <a:cs typeface="Helvetica"/>
                  <a:sym typeface="Helvetica"/>
                </a:rPr>
                <a:t>hh</a:t>
              </a:r>
              <a:r>
                <a:rPr lang="en-GB" sz="1800" b="1" kern="0" dirty="0" smtClean="0">
                  <a:latin typeface="Helvetica"/>
                  <a:ea typeface="Helvetica"/>
                  <a:cs typeface="Helvetica"/>
                  <a:sym typeface="Helvetica"/>
                </a:rPr>
                <a:t> system</a:t>
              </a:r>
              <a:endParaRPr lang="en-GB" sz="1800" b="1" kern="0" dirty="0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1547664" y="1095783"/>
            <a:ext cx="6701658" cy="596939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de-AT" b="1" dirty="0">
                <a:solidFill>
                  <a:srgbClr val="002060"/>
                </a:solidFill>
              </a:rPr>
              <a:t>v</a:t>
            </a:r>
            <a:r>
              <a:rPr lang="de-AT" b="1" dirty="0" smtClean="0">
                <a:solidFill>
                  <a:srgbClr val="002060"/>
                </a:solidFill>
              </a:rPr>
              <a:t>ery large range of operation parameters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4" name="Content Placeholder 2"/>
          <p:cNvSpPr txBox="1">
            <a:spLocks/>
          </p:cNvSpPr>
          <p:nvPr/>
        </p:nvSpPr>
        <p:spPr>
          <a:xfrm>
            <a:off x="35496" y="5229200"/>
            <a:ext cx="9073008" cy="936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C377B"/>
              </a:buClr>
            </a:pPr>
            <a:r>
              <a:rPr lang="de-AT" sz="2000" b="1" dirty="0">
                <a:solidFill>
                  <a:srgbClr val="002060"/>
                </a:solidFill>
              </a:rPr>
              <a:t>v</a:t>
            </a:r>
            <a:r>
              <a:rPr lang="de-AT" sz="2000" b="1" dirty="0" smtClean="0">
                <a:solidFill>
                  <a:srgbClr val="002060"/>
                </a:solidFill>
              </a:rPr>
              <a:t>oltage and beam current ranges span more than factor &gt; 10</a:t>
            </a:r>
            <a:r>
              <a:rPr lang="de-AT" sz="2000" b="1" baseline="30000" dirty="0" smtClean="0">
                <a:solidFill>
                  <a:srgbClr val="002060"/>
                </a:solidFill>
              </a:rPr>
              <a:t>2 </a:t>
            </a:r>
            <a:r>
              <a:rPr lang="de-AT" sz="20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Clr>
                <a:srgbClr val="0C377B"/>
              </a:buClr>
            </a:pPr>
            <a:r>
              <a:rPr lang="de-AT" sz="2000" b="1" dirty="0">
                <a:solidFill>
                  <a:srgbClr val="C00000"/>
                </a:solidFill>
              </a:rPr>
              <a:t>n</a:t>
            </a:r>
            <a:r>
              <a:rPr lang="de-AT" sz="2000" b="1" dirty="0" smtClean="0">
                <a:solidFill>
                  <a:srgbClr val="C00000"/>
                </a:solidFill>
              </a:rPr>
              <a:t>o well-adapted single RF system solution satisfying requirements 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noProof="0" dirty="0" smtClean="0"/>
              <a:t>RF system </a:t>
            </a:r>
            <a:r>
              <a:rPr lang="en-US" sz="3200" dirty="0" smtClean="0"/>
              <a:t>R&amp;D lines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8915" y="1915095"/>
            <a:ext cx="8751190" cy="1570235"/>
            <a:chOff x="198915" y="1915095"/>
            <a:chExt cx="8751190" cy="1570235"/>
          </a:xfrm>
        </p:grpSpPr>
        <p:grpSp>
          <p:nvGrpSpPr>
            <p:cNvPr id="217" name="Group 408"/>
            <p:cNvGrpSpPr/>
            <p:nvPr/>
          </p:nvGrpSpPr>
          <p:grpSpPr>
            <a:xfrm>
              <a:off x="466021" y="1915095"/>
              <a:ext cx="1591004" cy="1345254"/>
              <a:chOff x="-90" y="379778"/>
              <a:chExt cx="2647340" cy="2057111"/>
            </a:xfrm>
          </p:grpSpPr>
          <p:grpSp>
            <p:nvGrpSpPr>
              <p:cNvPr id="230" name="Group 406"/>
              <p:cNvGrpSpPr/>
              <p:nvPr/>
            </p:nvGrpSpPr>
            <p:grpSpPr>
              <a:xfrm>
                <a:off x="-91" y="386512"/>
                <a:ext cx="1492383" cy="2050379"/>
                <a:chOff x="-90" y="286543"/>
                <a:chExt cx="1492381" cy="2050378"/>
              </a:xfrm>
            </p:grpSpPr>
            <p:pic>
              <p:nvPicPr>
                <p:cNvPr id="232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54106" t="22763" r="33842" b="8923"/>
                <a:stretch>
                  <a:fillRect/>
                </a:stretch>
              </p:blipFill>
              <p:spPr>
                <a:xfrm>
                  <a:off x="621547" y="286543"/>
                  <a:ext cx="870745" cy="2050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2" extrusionOk="0">
                      <a:moveTo>
                        <a:pt x="16353" y="0"/>
                      </a:moveTo>
                      <a:cubicBezTo>
                        <a:pt x="14695" y="1"/>
                        <a:pt x="13041" y="132"/>
                        <a:pt x="11745" y="394"/>
                      </a:cubicBezTo>
                      <a:cubicBezTo>
                        <a:pt x="8602" y="1030"/>
                        <a:pt x="6787" y="1819"/>
                        <a:pt x="4942" y="3353"/>
                      </a:cubicBezTo>
                      <a:cubicBezTo>
                        <a:pt x="4184" y="3983"/>
                        <a:pt x="3278" y="4899"/>
                        <a:pt x="3229" y="5094"/>
                      </a:cubicBezTo>
                      <a:cubicBezTo>
                        <a:pt x="3166" y="5346"/>
                        <a:pt x="2406" y="6255"/>
                        <a:pt x="2195" y="6328"/>
                      </a:cubicBezTo>
                      <a:cubicBezTo>
                        <a:pt x="1788" y="6468"/>
                        <a:pt x="1618" y="6256"/>
                        <a:pt x="1496" y="5439"/>
                      </a:cubicBezTo>
                      <a:cubicBezTo>
                        <a:pt x="1432" y="5007"/>
                        <a:pt x="1297" y="4483"/>
                        <a:pt x="1201" y="4275"/>
                      </a:cubicBezTo>
                      <a:cubicBezTo>
                        <a:pt x="1105" y="4066"/>
                        <a:pt x="996" y="3763"/>
                        <a:pt x="955" y="3603"/>
                      </a:cubicBezTo>
                      <a:cubicBezTo>
                        <a:pt x="914" y="3443"/>
                        <a:pt x="714" y="3117"/>
                        <a:pt x="512" y="2877"/>
                      </a:cubicBezTo>
                      <a:cubicBezTo>
                        <a:pt x="310" y="2637"/>
                        <a:pt x="87" y="2342"/>
                        <a:pt x="10" y="2222"/>
                      </a:cubicBezTo>
                      <a:cubicBezTo>
                        <a:pt x="8" y="2219"/>
                        <a:pt x="2" y="2216"/>
                        <a:pt x="0" y="2213"/>
                      </a:cubicBezTo>
                      <a:lnTo>
                        <a:pt x="0" y="13434"/>
                      </a:lnTo>
                      <a:cubicBezTo>
                        <a:pt x="60" y="13498"/>
                        <a:pt x="100" y="13603"/>
                        <a:pt x="118" y="13790"/>
                      </a:cubicBezTo>
                      <a:cubicBezTo>
                        <a:pt x="199" y="14637"/>
                        <a:pt x="537" y="15902"/>
                        <a:pt x="807" y="16397"/>
                      </a:cubicBezTo>
                      <a:cubicBezTo>
                        <a:pt x="958" y="16672"/>
                        <a:pt x="1099" y="16984"/>
                        <a:pt x="1122" y="17089"/>
                      </a:cubicBezTo>
                      <a:cubicBezTo>
                        <a:pt x="1189" y="17393"/>
                        <a:pt x="2231" y="18401"/>
                        <a:pt x="3013" y="18917"/>
                      </a:cubicBezTo>
                      <a:cubicBezTo>
                        <a:pt x="5812" y="20765"/>
                        <a:pt x="11083" y="21600"/>
                        <a:pt x="15890" y="20958"/>
                      </a:cubicBezTo>
                      <a:cubicBezTo>
                        <a:pt x="17673" y="20720"/>
                        <a:pt x="19456" y="20275"/>
                        <a:pt x="20596" y="19782"/>
                      </a:cubicBezTo>
                      <a:cubicBezTo>
                        <a:pt x="20825" y="19683"/>
                        <a:pt x="21229" y="19430"/>
                        <a:pt x="21600" y="19208"/>
                      </a:cubicBezTo>
                      <a:lnTo>
                        <a:pt x="21600" y="533"/>
                      </a:lnTo>
                      <a:cubicBezTo>
                        <a:pt x="21384" y="485"/>
                        <a:pt x="21202" y="439"/>
                        <a:pt x="20960" y="390"/>
                      </a:cubicBezTo>
                      <a:cubicBezTo>
                        <a:pt x="19668" y="129"/>
                        <a:pt x="18010" y="0"/>
                        <a:pt x="16353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3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alphaModFix amt="93454"/>
                  <a:extLst/>
                </a:blip>
                <a:srcRect l="1855" t="20567" r="87783" b="36298"/>
                <a:stretch>
                  <a:fillRect/>
                </a:stretch>
              </p:blipFill>
              <p:spPr>
                <a:xfrm>
                  <a:off x="-91" y="594605"/>
                  <a:ext cx="748598" cy="1294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589" extrusionOk="0">
                      <a:moveTo>
                        <a:pt x="13425" y="0"/>
                      </a:moveTo>
                      <a:cubicBezTo>
                        <a:pt x="11836" y="7"/>
                        <a:pt x="11158" y="68"/>
                        <a:pt x="9626" y="364"/>
                      </a:cubicBezTo>
                      <a:cubicBezTo>
                        <a:pt x="8601" y="562"/>
                        <a:pt x="7507" y="828"/>
                        <a:pt x="7189" y="953"/>
                      </a:cubicBezTo>
                      <a:cubicBezTo>
                        <a:pt x="6871" y="1078"/>
                        <a:pt x="6231" y="1330"/>
                        <a:pt x="5758" y="1509"/>
                      </a:cubicBezTo>
                      <a:cubicBezTo>
                        <a:pt x="4712" y="1906"/>
                        <a:pt x="3664" y="2810"/>
                        <a:pt x="3664" y="3316"/>
                      </a:cubicBezTo>
                      <a:cubicBezTo>
                        <a:pt x="3664" y="3637"/>
                        <a:pt x="4269" y="4516"/>
                        <a:pt x="5232" y="5599"/>
                      </a:cubicBezTo>
                      <a:cubicBezTo>
                        <a:pt x="5633" y="6050"/>
                        <a:pt x="5432" y="6155"/>
                        <a:pt x="4191" y="6155"/>
                      </a:cubicBezTo>
                      <a:cubicBezTo>
                        <a:pt x="3409" y="6155"/>
                        <a:pt x="2925" y="6227"/>
                        <a:pt x="2428" y="6420"/>
                      </a:cubicBezTo>
                      <a:cubicBezTo>
                        <a:pt x="991" y="6979"/>
                        <a:pt x="58" y="8199"/>
                        <a:pt x="3" y="9378"/>
                      </a:cubicBezTo>
                      <a:cubicBezTo>
                        <a:pt x="-16" y="9771"/>
                        <a:pt x="65" y="10158"/>
                        <a:pt x="254" y="10517"/>
                      </a:cubicBezTo>
                      <a:cubicBezTo>
                        <a:pt x="605" y="11181"/>
                        <a:pt x="1990" y="12032"/>
                        <a:pt x="2726" y="12032"/>
                      </a:cubicBezTo>
                      <a:cubicBezTo>
                        <a:pt x="3405" y="12032"/>
                        <a:pt x="4172" y="12465"/>
                        <a:pt x="4877" y="13257"/>
                      </a:cubicBezTo>
                      <a:cubicBezTo>
                        <a:pt x="5479" y="13932"/>
                        <a:pt x="6492" y="14436"/>
                        <a:pt x="7727" y="14673"/>
                      </a:cubicBezTo>
                      <a:cubicBezTo>
                        <a:pt x="8888" y="14895"/>
                        <a:pt x="14465" y="15433"/>
                        <a:pt x="15599" y="15434"/>
                      </a:cubicBezTo>
                      <a:cubicBezTo>
                        <a:pt x="17182" y="15435"/>
                        <a:pt x="17293" y="15496"/>
                        <a:pt x="18620" y="17082"/>
                      </a:cubicBezTo>
                      <a:cubicBezTo>
                        <a:pt x="18755" y="17243"/>
                        <a:pt x="19066" y="17850"/>
                        <a:pt x="19318" y="18432"/>
                      </a:cubicBezTo>
                      <a:cubicBezTo>
                        <a:pt x="19570" y="19014"/>
                        <a:pt x="20003" y="19745"/>
                        <a:pt x="20280" y="20060"/>
                      </a:cubicBezTo>
                      <a:cubicBezTo>
                        <a:pt x="20556" y="20375"/>
                        <a:pt x="20823" y="20733"/>
                        <a:pt x="20863" y="20854"/>
                      </a:cubicBezTo>
                      <a:cubicBezTo>
                        <a:pt x="20891" y="20938"/>
                        <a:pt x="21295" y="21308"/>
                        <a:pt x="21584" y="21589"/>
                      </a:cubicBezTo>
                      <a:lnTo>
                        <a:pt x="21584" y="3733"/>
                      </a:lnTo>
                      <a:cubicBezTo>
                        <a:pt x="21109" y="4275"/>
                        <a:pt x="20633" y="4768"/>
                        <a:pt x="20531" y="4805"/>
                      </a:cubicBezTo>
                      <a:cubicBezTo>
                        <a:pt x="20339" y="4873"/>
                        <a:pt x="19402" y="3837"/>
                        <a:pt x="19490" y="3653"/>
                      </a:cubicBezTo>
                      <a:cubicBezTo>
                        <a:pt x="19513" y="3604"/>
                        <a:pt x="19213" y="3203"/>
                        <a:pt x="18826" y="2760"/>
                      </a:cubicBezTo>
                      <a:cubicBezTo>
                        <a:pt x="18439" y="2316"/>
                        <a:pt x="18156" y="1930"/>
                        <a:pt x="18197" y="1906"/>
                      </a:cubicBezTo>
                      <a:cubicBezTo>
                        <a:pt x="18238" y="1882"/>
                        <a:pt x="18037" y="1572"/>
                        <a:pt x="17739" y="1218"/>
                      </a:cubicBezTo>
                      <a:cubicBezTo>
                        <a:pt x="16929" y="255"/>
                        <a:pt x="15970" y="-11"/>
                        <a:pt x="13425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405"/>
                <p:cNvSpPr/>
                <p:nvPr/>
              </p:nvSpPr>
              <p:spPr>
                <a:xfrm>
                  <a:off x="559272" y="502824"/>
                  <a:ext cx="159558" cy="37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marL="0" marR="0" lvl="0" indent="0" algn="ctr" defTabSz="410751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/>
                      </a:solidFill>
                    </a:defRPr>
                  </a:pPr>
                  <a:endParaRPr kumimoji="0" sz="168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231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78223" t="26400" r="1081" b="2646"/>
              <a:stretch>
                <a:fillRect/>
              </a:stretch>
            </p:blipFill>
            <p:spPr>
              <a:xfrm>
                <a:off x="1212142" y="379778"/>
                <a:ext cx="1435109" cy="2043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591" extrusionOk="0">
                    <a:moveTo>
                      <a:pt x="1540" y="0"/>
                    </a:moveTo>
                    <a:cubicBezTo>
                      <a:pt x="1026" y="4"/>
                      <a:pt x="506" y="50"/>
                      <a:pt x="0" y="134"/>
                    </a:cubicBezTo>
                    <a:lnTo>
                      <a:pt x="0" y="21591"/>
                    </a:lnTo>
                    <a:cubicBezTo>
                      <a:pt x="1747" y="21431"/>
                      <a:pt x="3295" y="20760"/>
                      <a:pt x="4300" y="19654"/>
                    </a:cubicBezTo>
                    <a:cubicBezTo>
                      <a:pt x="4490" y="19445"/>
                      <a:pt x="4838" y="18971"/>
                      <a:pt x="5073" y="18602"/>
                    </a:cubicBezTo>
                    <a:cubicBezTo>
                      <a:pt x="5308" y="18233"/>
                      <a:pt x="5612" y="17771"/>
                      <a:pt x="5745" y="17575"/>
                    </a:cubicBezTo>
                    <a:cubicBezTo>
                      <a:pt x="5878" y="17378"/>
                      <a:pt x="5983" y="17193"/>
                      <a:pt x="5983" y="17164"/>
                    </a:cubicBezTo>
                    <a:cubicBezTo>
                      <a:pt x="5982" y="17134"/>
                      <a:pt x="6131" y="16910"/>
                      <a:pt x="6310" y="16665"/>
                    </a:cubicBezTo>
                    <a:cubicBezTo>
                      <a:pt x="6488" y="16420"/>
                      <a:pt x="6642" y="16177"/>
                      <a:pt x="6655" y="16128"/>
                    </a:cubicBezTo>
                    <a:cubicBezTo>
                      <a:pt x="6684" y="16013"/>
                      <a:pt x="7171" y="15604"/>
                      <a:pt x="7434" y="15474"/>
                    </a:cubicBezTo>
                    <a:cubicBezTo>
                      <a:pt x="7827" y="15279"/>
                      <a:pt x="10564" y="15407"/>
                      <a:pt x="11020" y="15642"/>
                    </a:cubicBezTo>
                    <a:cubicBezTo>
                      <a:pt x="11187" y="15728"/>
                      <a:pt x="11191" y="15797"/>
                      <a:pt x="11079" y="16619"/>
                    </a:cubicBezTo>
                    <a:cubicBezTo>
                      <a:pt x="10875" y="18118"/>
                      <a:pt x="10875" y="18113"/>
                      <a:pt x="11162" y="18262"/>
                    </a:cubicBezTo>
                    <a:cubicBezTo>
                      <a:pt x="11328" y="18348"/>
                      <a:pt x="11801" y="18431"/>
                      <a:pt x="12524" y="18501"/>
                    </a:cubicBezTo>
                    <a:cubicBezTo>
                      <a:pt x="13872" y="18633"/>
                      <a:pt x="14554" y="18641"/>
                      <a:pt x="14689" y="18522"/>
                    </a:cubicBezTo>
                    <a:cubicBezTo>
                      <a:pt x="14745" y="18473"/>
                      <a:pt x="14866" y="17964"/>
                      <a:pt x="14963" y="17394"/>
                    </a:cubicBezTo>
                    <a:cubicBezTo>
                      <a:pt x="15139" y="16353"/>
                      <a:pt x="15287" y="16040"/>
                      <a:pt x="15593" y="16040"/>
                    </a:cubicBezTo>
                    <a:cubicBezTo>
                      <a:pt x="15684" y="16040"/>
                      <a:pt x="16053" y="15919"/>
                      <a:pt x="16414" y="15772"/>
                    </a:cubicBezTo>
                    <a:cubicBezTo>
                      <a:pt x="17325" y="15399"/>
                      <a:pt x="17367" y="15380"/>
                      <a:pt x="17728" y="15198"/>
                    </a:cubicBezTo>
                    <a:cubicBezTo>
                      <a:pt x="18226" y="14946"/>
                      <a:pt x="18760" y="14845"/>
                      <a:pt x="19280" y="14904"/>
                    </a:cubicBezTo>
                    <a:cubicBezTo>
                      <a:pt x="19531" y="14933"/>
                      <a:pt x="19945" y="14960"/>
                      <a:pt x="20202" y="14963"/>
                    </a:cubicBezTo>
                    <a:lnTo>
                      <a:pt x="20672" y="14967"/>
                    </a:lnTo>
                    <a:lnTo>
                      <a:pt x="20981" y="14057"/>
                    </a:lnTo>
                    <a:cubicBezTo>
                      <a:pt x="21310" y="13093"/>
                      <a:pt x="21600" y="11061"/>
                      <a:pt x="21475" y="10590"/>
                    </a:cubicBezTo>
                    <a:cubicBezTo>
                      <a:pt x="21413" y="10361"/>
                      <a:pt x="21376" y="10339"/>
                      <a:pt x="20939" y="10297"/>
                    </a:cubicBezTo>
                    <a:cubicBezTo>
                      <a:pt x="20681" y="10272"/>
                      <a:pt x="20284" y="10255"/>
                      <a:pt x="20059" y="10255"/>
                    </a:cubicBezTo>
                    <a:cubicBezTo>
                      <a:pt x="19673" y="10255"/>
                      <a:pt x="19583" y="10206"/>
                      <a:pt x="18376" y="9370"/>
                    </a:cubicBezTo>
                    <a:lnTo>
                      <a:pt x="17098" y="8485"/>
                    </a:lnTo>
                    <a:lnTo>
                      <a:pt x="16200" y="8439"/>
                    </a:lnTo>
                    <a:cubicBezTo>
                      <a:pt x="15705" y="8414"/>
                      <a:pt x="15256" y="8377"/>
                      <a:pt x="15206" y="8355"/>
                    </a:cubicBezTo>
                    <a:cubicBezTo>
                      <a:pt x="15157" y="8334"/>
                      <a:pt x="15146" y="7998"/>
                      <a:pt x="15183" y="7609"/>
                    </a:cubicBezTo>
                    <a:lnTo>
                      <a:pt x="15248" y="6901"/>
                    </a:lnTo>
                    <a:lnTo>
                      <a:pt x="14974" y="6825"/>
                    </a:lnTo>
                    <a:cubicBezTo>
                      <a:pt x="14651" y="6739"/>
                      <a:pt x="14306" y="6732"/>
                      <a:pt x="14136" y="6808"/>
                    </a:cubicBezTo>
                    <a:cubicBezTo>
                      <a:pt x="14069" y="6838"/>
                      <a:pt x="13970" y="7116"/>
                      <a:pt x="13916" y="7425"/>
                    </a:cubicBezTo>
                    <a:cubicBezTo>
                      <a:pt x="13861" y="7733"/>
                      <a:pt x="13752" y="8031"/>
                      <a:pt x="13672" y="8087"/>
                    </a:cubicBezTo>
                    <a:cubicBezTo>
                      <a:pt x="13551" y="8173"/>
                      <a:pt x="13353" y="8178"/>
                      <a:pt x="12423" y="8112"/>
                    </a:cubicBezTo>
                    <a:cubicBezTo>
                      <a:pt x="9603" y="7911"/>
                      <a:pt x="9160" y="7828"/>
                      <a:pt x="8748" y="7416"/>
                    </a:cubicBezTo>
                    <a:cubicBezTo>
                      <a:pt x="8450" y="7119"/>
                      <a:pt x="8148" y="6143"/>
                      <a:pt x="7820" y="4431"/>
                    </a:cubicBezTo>
                    <a:cubicBezTo>
                      <a:pt x="7467" y="2589"/>
                      <a:pt x="6354" y="1236"/>
                      <a:pt x="4615" y="528"/>
                    </a:cubicBezTo>
                    <a:cubicBezTo>
                      <a:pt x="3723" y="165"/>
                      <a:pt x="2644" y="-9"/>
                      <a:pt x="154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8" name="Shape 410"/>
            <p:cNvSpPr/>
            <p:nvPr/>
          </p:nvSpPr>
          <p:spPr>
            <a:xfrm>
              <a:off x="3009058" y="2270227"/>
              <a:ext cx="501648" cy="503152"/>
            </a:xfrm>
            <a:prstGeom prst="rect">
              <a:avLst/>
            </a:prstGeom>
            <a:solidFill>
              <a:srgbClr val="DCBD23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hh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8915" y="3201178"/>
              <a:ext cx="3767305" cy="284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87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	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070546" y="2815744"/>
              <a:ext cx="2178791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16 cells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086770" y="2815744"/>
              <a:ext cx="2453908" cy="6105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100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(+ 100 for booster ring)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6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3" name="Double Bracket 222"/>
            <p:cNvSpPr/>
            <p:nvPr/>
          </p:nvSpPr>
          <p:spPr>
            <a:xfrm>
              <a:off x="6604895" y="2161836"/>
              <a:ext cx="2345210" cy="1264491"/>
            </a:xfrm>
            <a:prstGeom prst="bracketPair">
              <a:avLst/>
            </a:prstGeom>
            <a:noFill/>
            <a:ln w="25400" cap="flat">
              <a:solidFill>
                <a:srgbClr val="DCDEE0">
                  <a:lumMod val="50000"/>
                </a:srgbClr>
              </a:solidFill>
              <a:prstDash val="solid"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64293" tIns="32146" rIns="64293" bIns="32146" numCol="1" spcCol="38100" rtlCol="0" anchor="t">
              <a:noAutofit/>
            </a:bodyPr>
            <a:lstStyle/>
            <a:p>
              <a:pPr marL="0" marR="0" lvl="0" indent="0" defTabSz="642915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66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224" name="Group 223"/>
            <p:cNvGrpSpPr/>
            <p:nvPr/>
          </p:nvGrpSpPr>
          <p:grpSpPr>
            <a:xfrm flipH="1" flipV="1">
              <a:off x="3261181" y="1947037"/>
              <a:ext cx="2453598" cy="580675"/>
              <a:chOff x="2037757" y="8432715"/>
              <a:chExt cx="787400" cy="889001"/>
            </a:xfrm>
          </p:grpSpPr>
          <p:sp>
            <p:nvSpPr>
              <p:cNvPr id="228" name="Arc 227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29" name="Arc 228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 flipH="1" flipV="1">
              <a:off x="5548251" y="1919660"/>
              <a:ext cx="2646436" cy="580675"/>
              <a:chOff x="2037757" y="8432715"/>
              <a:chExt cx="787400" cy="889001"/>
            </a:xfrm>
          </p:grpSpPr>
          <p:sp>
            <p:nvSpPr>
              <p:cNvPr id="226" name="Arc 225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27" name="Arc 226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5" name="Shape 410"/>
            <p:cNvSpPr/>
            <p:nvPr/>
          </p:nvSpPr>
          <p:spPr>
            <a:xfrm>
              <a:off x="5241306" y="2269574"/>
              <a:ext cx="501648" cy="5031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Z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36" name="Shape 410"/>
            <p:cNvSpPr/>
            <p:nvPr/>
          </p:nvSpPr>
          <p:spPr>
            <a:xfrm>
              <a:off x="7689578" y="2270227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6457398" y="2815744"/>
              <a:ext cx="2453908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210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(+ 210 for booster ring)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6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34309" y="4457057"/>
            <a:ext cx="8837581" cy="1615799"/>
            <a:chOff x="198915" y="4212482"/>
            <a:chExt cx="8837581" cy="1615799"/>
          </a:xfrm>
        </p:grpSpPr>
        <p:grpSp>
          <p:nvGrpSpPr>
            <p:cNvPr id="200" name="Group 432"/>
            <p:cNvGrpSpPr/>
            <p:nvPr/>
          </p:nvGrpSpPr>
          <p:grpSpPr>
            <a:xfrm>
              <a:off x="198915" y="4302646"/>
              <a:ext cx="2140838" cy="1511200"/>
              <a:chOff x="-91" y="479473"/>
              <a:chExt cx="3859423" cy="2243250"/>
            </a:xfrm>
          </p:grpSpPr>
          <p:pic>
            <p:nvPicPr>
              <p:cNvPr id="207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4106" t="22763" r="1081" b="2497"/>
              <a:stretch>
                <a:fillRect/>
              </a:stretch>
            </p:blipFill>
            <p:spPr>
              <a:xfrm>
                <a:off x="621548" y="479473"/>
                <a:ext cx="3237784" cy="224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349" extrusionOk="0">
                    <a:moveTo>
                      <a:pt x="4389" y="0"/>
                    </a:moveTo>
                    <a:cubicBezTo>
                      <a:pt x="3944" y="1"/>
                      <a:pt x="3500" y="122"/>
                      <a:pt x="3152" y="363"/>
                    </a:cubicBezTo>
                    <a:cubicBezTo>
                      <a:pt x="2309" y="949"/>
                      <a:pt x="1822" y="1677"/>
                      <a:pt x="1326" y="3090"/>
                    </a:cubicBezTo>
                    <a:cubicBezTo>
                      <a:pt x="1123" y="3671"/>
                      <a:pt x="880" y="4515"/>
                      <a:pt x="867" y="4695"/>
                    </a:cubicBezTo>
                    <a:cubicBezTo>
                      <a:pt x="850" y="4927"/>
                      <a:pt x="646" y="5765"/>
                      <a:pt x="589" y="5832"/>
                    </a:cubicBezTo>
                    <a:cubicBezTo>
                      <a:pt x="480" y="5962"/>
                      <a:pt x="434" y="5766"/>
                      <a:pt x="402" y="5013"/>
                    </a:cubicBezTo>
                    <a:cubicBezTo>
                      <a:pt x="384" y="4615"/>
                      <a:pt x="348" y="4132"/>
                      <a:pt x="322" y="3940"/>
                    </a:cubicBezTo>
                    <a:cubicBezTo>
                      <a:pt x="297" y="3748"/>
                      <a:pt x="267" y="3468"/>
                      <a:pt x="256" y="3321"/>
                    </a:cubicBezTo>
                    <a:cubicBezTo>
                      <a:pt x="245" y="3173"/>
                      <a:pt x="192" y="2873"/>
                      <a:pt x="137" y="2652"/>
                    </a:cubicBezTo>
                    <a:cubicBezTo>
                      <a:pt x="83" y="2431"/>
                      <a:pt x="23" y="2158"/>
                      <a:pt x="3" y="2048"/>
                    </a:cubicBezTo>
                    <a:cubicBezTo>
                      <a:pt x="2" y="2045"/>
                      <a:pt x="0" y="2042"/>
                      <a:pt x="0" y="2040"/>
                    </a:cubicBezTo>
                    <a:lnTo>
                      <a:pt x="0" y="12382"/>
                    </a:lnTo>
                    <a:cubicBezTo>
                      <a:pt x="16" y="12441"/>
                      <a:pt x="27" y="12537"/>
                      <a:pt x="32" y="12710"/>
                    </a:cubicBezTo>
                    <a:cubicBezTo>
                      <a:pt x="54" y="13491"/>
                      <a:pt x="144" y="14656"/>
                      <a:pt x="217" y="15113"/>
                    </a:cubicBezTo>
                    <a:cubicBezTo>
                      <a:pt x="257" y="15366"/>
                      <a:pt x="295" y="15654"/>
                      <a:pt x="301" y="15751"/>
                    </a:cubicBezTo>
                    <a:cubicBezTo>
                      <a:pt x="319" y="16031"/>
                      <a:pt x="599" y="16960"/>
                      <a:pt x="809" y="17435"/>
                    </a:cubicBezTo>
                    <a:cubicBezTo>
                      <a:pt x="1560" y="19139"/>
                      <a:pt x="2975" y="19908"/>
                      <a:pt x="4265" y="19316"/>
                    </a:cubicBezTo>
                    <a:cubicBezTo>
                      <a:pt x="4743" y="19097"/>
                      <a:pt x="5222" y="18687"/>
                      <a:pt x="5527" y="18232"/>
                    </a:cubicBezTo>
                    <a:cubicBezTo>
                      <a:pt x="5712" y="17958"/>
                      <a:pt x="6199" y="16885"/>
                      <a:pt x="6199" y="16752"/>
                    </a:cubicBezTo>
                    <a:cubicBezTo>
                      <a:pt x="6199" y="16719"/>
                      <a:pt x="6241" y="16551"/>
                      <a:pt x="6294" y="16378"/>
                    </a:cubicBezTo>
                    <a:cubicBezTo>
                      <a:pt x="6454" y="15854"/>
                      <a:pt x="6705" y="14849"/>
                      <a:pt x="6748" y="14554"/>
                    </a:cubicBezTo>
                    <a:cubicBezTo>
                      <a:pt x="6785" y="14305"/>
                      <a:pt x="7084" y="13891"/>
                      <a:pt x="7261" y="13843"/>
                    </a:cubicBezTo>
                    <a:cubicBezTo>
                      <a:pt x="7571" y="13760"/>
                      <a:pt x="7809" y="13982"/>
                      <a:pt x="7969" y="14504"/>
                    </a:cubicBezTo>
                    <a:cubicBezTo>
                      <a:pt x="8000" y="14606"/>
                      <a:pt x="8071" y="15404"/>
                      <a:pt x="8127" y="16280"/>
                    </a:cubicBezTo>
                    <a:cubicBezTo>
                      <a:pt x="8224" y="17789"/>
                      <a:pt x="8241" y="17904"/>
                      <a:pt x="8408" y="18516"/>
                    </a:cubicBezTo>
                    <a:cubicBezTo>
                      <a:pt x="8808" y="19985"/>
                      <a:pt x="9611" y="20976"/>
                      <a:pt x="10638" y="21265"/>
                    </a:cubicBezTo>
                    <a:cubicBezTo>
                      <a:pt x="11823" y="21600"/>
                      <a:pt x="12948" y="20923"/>
                      <a:pt x="13592" y="19486"/>
                    </a:cubicBezTo>
                    <a:cubicBezTo>
                      <a:pt x="13679" y="19290"/>
                      <a:pt x="13842" y="18847"/>
                      <a:pt x="13951" y="18501"/>
                    </a:cubicBezTo>
                    <a:cubicBezTo>
                      <a:pt x="14060" y="18154"/>
                      <a:pt x="14199" y="17722"/>
                      <a:pt x="14260" y="17537"/>
                    </a:cubicBezTo>
                    <a:cubicBezTo>
                      <a:pt x="14321" y="17353"/>
                      <a:pt x="14371" y="17180"/>
                      <a:pt x="14371" y="17152"/>
                    </a:cubicBezTo>
                    <a:cubicBezTo>
                      <a:pt x="14371" y="17124"/>
                      <a:pt x="14439" y="16910"/>
                      <a:pt x="14522" y="16680"/>
                    </a:cubicBezTo>
                    <a:cubicBezTo>
                      <a:pt x="14604" y="16450"/>
                      <a:pt x="14677" y="16224"/>
                      <a:pt x="14683" y="16178"/>
                    </a:cubicBezTo>
                    <a:cubicBezTo>
                      <a:pt x="14696" y="16070"/>
                      <a:pt x="14920" y="15688"/>
                      <a:pt x="15042" y="15566"/>
                    </a:cubicBezTo>
                    <a:cubicBezTo>
                      <a:pt x="15224" y="15383"/>
                      <a:pt x="16490" y="15504"/>
                      <a:pt x="16701" y="15724"/>
                    </a:cubicBezTo>
                    <a:cubicBezTo>
                      <a:pt x="16779" y="15805"/>
                      <a:pt x="16782" y="15867"/>
                      <a:pt x="16730" y="16638"/>
                    </a:cubicBezTo>
                    <a:cubicBezTo>
                      <a:pt x="16636" y="18046"/>
                      <a:pt x="16635" y="18043"/>
                      <a:pt x="16767" y="18183"/>
                    </a:cubicBezTo>
                    <a:cubicBezTo>
                      <a:pt x="16844" y="18264"/>
                      <a:pt x="17064" y="18340"/>
                      <a:pt x="17399" y="18406"/>
                    </a:cubicBezTo>
                    <a:cubicBezTo>
                      <a:pt x="18023" y="18530"/>
                      <a:pt x="18338" y="18536"/>
                      <a:pt x="18400" y="18425"/>
                    </a:cubicBezTo>
                    <a:cubicBezTo>
                      <a:pt x="18426" y="18379"/>
                      <a:pt x="18482" y="17902"/>
                      <a:pt x="18527" y="17367"/>
                    </a:cubicBezTo>
                    <a:cubicBezTo>
                      <a:pt x="18609" y="16390"/>
                      <a:pt x="18679" y="16095"/>
                      <a:pt x="18820" y="16095"/>
                    </a:cubicBezTo>
                    <a:cubicBezTo>
                      <a:pt x="18863" y="16095"/>
                      <a:pt x="19032" y="15984"/>
                      <a:pt x="19198" y="15845"/>
                    </a:cubicBezTo>
                    <a:cubicBezTo>
                      <a:pt x="19620" y="15495"/>
                      <a:pt x="19639" y="15476"/>
                      <a:pt x="19806" y="15305"/>
                    </a:cubicBezTo>
                    <a:cubicBezTo>
                      <a:pt x="20037" y="15069"/>
                      <a:pt x="20284" y="14974"/>
                      <a:pt x="20525" y="15029"/>
                    </a:cubicBezTo>
                    <a:cubicBezTo>
                      <a:pt x="20641" y="15056"/>
                      <a:pt x="20834" y="15083"/>
                      <a:pt x="20953" y="15086"/>
                    </a:cubicBezTo>
                    <a:lnTo>
                      <a:pt x="21169" y="15090"/>
                    </a:lnTo>
                    <a:lnTo>
                      <a:pt x="21312" y="14236"/>
                    </a:lnTo>
                    <a:cubicBezTo>
                      <a:pt x="21464" y="13331"/>
                      <a:pt x="21600" y="11422"/>
                      <a:pt x="21542" y="10980"/>
                    </a:cubicBezTo>
                    <a:cubicBezTo>
                      <a:pt x="21514" y="10765"/>
                      <a:pt x="21496" y="10744"/>
                      <a:pt x="21294" y="10705"/>
                    </a:cubicBezTo>
                    <a:cubicBezTo>
                      <a:pt x="21174" y="10681"/>
                      <a:pt x="20991" y="10663"/>
                      <a:pt x="20887" y="10663"/>
                    </a:cubicBezTo>
                    <a:cubicBezTo>
                      <a:pt x="20708" y="10663"/>
                      <a:pt x="20666" y="10620"/>
                      <a:pt x="20107" y="9836"/>
                    </a:cubicBezTo>
                    <a:lnTo>
                      <a:pt x="19515" y="9005"/>
                    </a:lnTo>
                    <a:lnTo>
                      <a:pt x="19098" y="8960"/>
                    </a:lnTo>
                    <a:cubicBezTo>
                      <a:pt x="18869" y="8936"/>
                      <a:pt x="18664" y="8900"/>
                      <a:pt x="18641" y="8880"/>
                    </a:cubicBezTo>
                    <a:cubicBezTo>
                      <a:pt x="18618" y="8860"/>
                      <a:pt x="18613" y="8547"/>
                      <a:pt x="18630" y="8182"/>
                    </a:cubicBezTo>
                    <a:lnTo>
                      <a:pt x="18662" y="7517"/>
                    </a:lnTo>
                    <a:lnTo>
                      <a:pt x="18532" y="7449"/>
                    </a:lnTo>
                    <a:cubicBezTo>
                      <a:pt x="18383" y="7368"/>
                      <a:pt x="18223" y="7358"/>
                      <a:pt x="18144" y="7430"/>
                    </a:cubicBezTo>
                    <a:cubicBezTo>
                      <a:pt x="18113" y="7458"/>
                      <a:pt x="18069" y="7718"/>
                      <a:pt x="18044" y="8008"/>
                    </a:cubicBezTo>
                    <a:cubicBezTo>
                      <a:pt x="18018" y="8298"/>
                      <a:pt x="17967" y="8579"/>
                      <a:pt x="17930" y="8631"/>
                    </a:cubicBezTo>
                    <a:cubicBezTo>
                      <a:pt x="17874" y="8711"/>
                      <a:pt x="17782" y="8716"/>
                      <a:pt x="17351" y="8654"/>
                    </a:cubicBezTo>
                    <a:cubicBezTo>
                      <a:pt x="16046" y="8465"/>
                      <a:pt x="15840" y="8387"/>
                      <a:pt x="15650" y="8000"/>
                    </a:cubicBezTo>
                    <a:cubicBezTo>
                      <a:pt x="15512" y="7721"/>
                      <a:pt x="15371" y="6804"/>
                      <a:pt x="15219" y="5198"/>
                    </a:cubicBezTo>
                    <a:cubicBezTo>
                      <a:pt x="15056" y="3469"/>
                      <a:pt x="14542" y="2198"/>
                      <a:pt x="13737" y="1534"/>
                    </a:cubicBezTo>
                    <a:cubicBezTo>
                      <a:pt x="12911" y="853"/>
                      <a:pt x="11732" y="874"/>
                      <a:pt x="10828" y="1583"/>
                    </a:cubicBezTo>
                    <a:cubicBezTo>
                      <a:pt x="10194" y="2080"/>
                      <a:pt x="9611" y="3083"/>
                      <a:pt x="9348" y="4125"/>
                    </a:cubicBezTo>
                    <a:cubicBezTo>
                      <a:pt x="9302" y="4309"/>
                      <a:pt x="9215" y="4656"/>
                      <a:pt x="9155" y="4896"/>
                    </a:cubicBezTo>
                    <a:cubicBezTo>
                      <a:pt x="9096" y="5135"/>
                      <a:pt x="8988" y="5557"/>
                      <a:pt x="8915" y="5828"/>
                    </a:cubicBezTo>
                    <a:cubicBezTo>
                      <a:pt x="8842" y="6100"/>
                      <a:pt x="8783" y="6360"/>
                      <a:pt x="8783" y="6406"/>
                    </a:cubicBezTo>
                    <a:cubicBezTo>
                      <a:pt x="8783" y="6519"/>
                      <a:pt x="8399" y="7015"/>
                      <a:pt x="8267" y="7075"/>
                    </a:cubicBezTo>
                    <a:cubicBezTo>
                      <a:pt x="8001" y="7196"/>
                      <a:pt x="7686" y="6925"/>
                      <a:pt x="7570" y="6474"/>
                    </a:cubicBezTo>
                    <a:cubicBezTo>
                      <a:pt x="7542" y="6364"/>
                      <a:pt x="7497" y="5908"/>
                      <a:pt x="7470" y="5466"/>
                    </a:cubicBezTo>
                    <a:cubicBezTo>
                      <a:pt x="7333" y="3265"/>
                      <a:pt x="7244" y="2755"/>
                      <a:pt x="6838" y="1847"/>
                    </a:cubicBezTo>
                    <a:cubicBezTo>
                      <a:pt x="6519" y="1134"/>
                      <a:pt x="6234" y="782"/>
                      <a:pt x="5625" y="359"/>
                    </a:cubicBezTo>
                    <a:cubicBezTo>
                      <a:pt x="5279" y="118"/>
                      <a:pt x="4834" y="0"/>
                      <a:pt x="438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alphaModFix amt="93454"/>
                <a:extLst/>
              </a:blip>
              <a:srcRect l="1855" t="20567" r="87783" b="36298"/>
              <a:stretch>
                <a:fillRect/>
              </a:stretch>
            </p:blipFill>
            <p:spPr>
              <a:xfrm>
                <a:off x="-91" y="787535"/>
                <a:ext cx="748597" cy="129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589" extrusionOk="0">
                    <a:moveTo>
                      <a:pt x="13425" y="0"/>
                    </a:moveTo>
                    <a:cubicBezTo>
                      <a:pt x="11836" y="7"/>
                      <a:pt x="11158" y="68"/>
                      <a:pt x="9626" y="364"/>
                    </a:cubicBezTo>
                    <a:cubicBezTo>
                      <a:pt x="8601" y="562"/>
                      <a:pt x="7507" y="828"/>
                      <a:pt x="7189" y="953"/>
                    </a:cubicBezTo>
                    <a:cubicBezTo>
                      <a:pt x="6871" y="1078"/>
                      <a:pt x="6231" y="1330"/>
                      <a:pt x="5758" y="1509"/>
                    </a:cubicBezTo>
                    <a:cubicBezTo>
                      <a:pt x="4712" y="1906"/>
                      <a:pt x="3664" y="2810"/>
                      <a:pt x="3664" y="3316"/>
                    </a:cubicBezTo>
                    <a:cubicBezTo>
                      <a:pt x="3664" y="3637"/>
                      <a:pt x="4269" y="4516"/>
                      <a:pt x="5232" y="5599"/>
                    </a:cubicBezTo>
                    <a:cubicBezTo>
                      <a:pt x="5633" y="6050"/>
                      <a:pt x="5432" y="6155"/>
                      <a:pt x="4191" y="6155"/>
                    </a:cubicBezTo>
                    <a:cubicBezTo>
                      <a:pt x="3409" y="6155"/>
                      <a:pt x="2925" y="6227"/>
                      <a:pt x="2428" y="6420"/>
                    </a:cubicBezTo>
                    <a:cubicBezTo>
                      <a:pt x="991" y="6979"/>
                      <a:pt x="58" y="8199"/>
                      <a:pt x="3" y="9378"/>
                    </a:cubicBezTo>
                    <a:cubicBezTo>
                      <a:pt x="-16" y="9771"/>
                      <a:pt x="65" y="10158"/>
                      <a:pt x="254" y="10517"/>
                    </a:cubicBezTo>
                    <a:cubicBezTo>
                      <a:pt x="605" y="11181"/>
                      <a:pt x="1990" y="12032"/>
                      <a:pt x="2726" y="12032"/>
                    </a:cubicBezTo>
                    <a:cubicBezTo>
                      <a:pt x="3405" y="12032"/>
                      <a:pt x="4172" y="12465"/>
                      <a:pt x="4877" y="13257"/>
                    </a:cubicBezTo>
                    <a:cubicBezTo>
                      <a:pt x="5479" y="13932"/>
                      <a:pt x="6492" y="14436"/>
                      <a:pt x="7727" y="14673"/>
                    </a:cubicBezTo>
                    <a:cubicBezTo>
                      <a:pt x="8888" y="14895"/>
                      <a:pt x="14465" y="15433"/>
                      <a:pt x="15599" y="15434"/>
                    </a:cubicBezTo>
                    <a:cubicBezTo>
                      <a:pt x="17182" y="15435"/>
                      <a:pt x="17293" y="15496"/>
                      <a:pt x="18620" y="17082"/>
                    </a:cubicBezTo>
                    <a:cubicBezTo>
                      <a:pt x="18755" y="17243"/>
                      <a:pt x="19066" y="17850"/>
                      <a:pt x="19318" y="18432"/>
                    </a:cubicBezTo>
                    <a:cubicBezTo>
                      <a:pt x="19570" y="19014"/>
                      <a:pt x="20003" y="19745"/>
                      <a:pt x="20280" y="20060"/>
                    </a:cubicBezTo>
                    <a:cubicBezTo>
                      <a:pt x="20556" y="20375"/>
                      <a:pt x="20823" y="20733"/>
                      <a:pt x="20863" y="20854"/>
                    </a:cubicBezTo>
                    <a:cubicBezTo>
                      <a:pt x="20891" y="20938"/>
                      <a:pt x="21295" y="21308"/>
                      <a:pt x="21584" y="21589"/>
                    </a:cubicBezTo>
                    <a:lnTo>
                      <a:pt x="21584" y="3733"/>
                    </a:lnTo>
                    <a:cubicBezTo>
                      <a:pt x="21109" y="4275"/>
                      <a:pt x="20633" y="4768"/>
                      <a:pt x="20531" y="4805"/>
                    </a:cubicBezTo>
                    <a:cubicBezTo>
                      <a:pt x="20339" y="4873"/>
                      <a:pt x="19402" y="3837"/>
                      <a:pt x="19490" y="3653"/>
                    </a:cubicBezTo>
                    <a:cubicBezTo>
                      <a:pt x="19513" y="3604"/>
                      <a:pt x="19213" y="3203"/>
                      <a:pt x="18826" y="2760"/>
                    </a:cubicBezTo>
                    <a:cubicBezTo>
                      <a:pt x="18439" y="2316"/>
                      <a:pt x="18156" y="1930"/>
                      <a:pt x="18197" y="1906"/>
                    </a:cubicBezTo>
                    <a:cubicBezTo>
                      <a:pt x="18238" y="1882"/>
                      <a:pt x="18037" y="1572"/>
                      <a:pt x="17739" y="1218"/>
                    </a:cubicBezTo>
                    <a:cubicBezTo>
                      <a:pt x="16929" y="255"/>
                      <a:pt x="15970" y="-11"/>
                      <a:pt x="1342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09" name="Shape 431"/>
              <p:cNvSpPr/>
              <p:nvPr/>
            </p:nvSpPr>
            <p:spPr>
              <a:xfrm>
                <a:off x="559272" y="502824"/>
                <a:ext cx="159558" cy="375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</a:defRPr>
                </a:pPr>
                <a:endParaRPr kumimoji="0" sz="168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7" name="Shape 410"/>
            <p:cNvSpPr/>
            <p:nvPr/>
          </p:nvSpPr>
          <p:spPr>
            <a:xfrm>
              <a:off x="3062240" y="4563049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278332" y="5108567"/>
              <a:ext cx="2453908" cy="7197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800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(+ 800 for booster)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6444208" y="5108566"/>
              <a:ext cx="259228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</a:t>
              </a:r>
              <a:r>
                <a:rPr kumimoji="0" lang="en-GB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common 2600 cells    for both beams</a:t>
              </a:r>
              <a:endPara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(+ 2600 for booster)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241" name="Group 240"/>
            <p:cNvGrpSpPr/>
            <p:nvPr/>
          </p:nvGrpSpPr>
          <p:grpSpPr>
            <a:xfrm flipH="1" flipV="1">
              <a:off x="3314363" y="4239859"/>
              <a:ext cx="2453598" cy="580675"/>
              <a:chOff x="2037757" y="8432715"/>
              <a:chExt cx="787400" cy="889001"/>
            </a:xfrm>
          </p:grpSpPr>
          <p:sp>
            <p:nvSpPr>
              <p:cNvPr id="242" name="Arc 241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43" name="Arc 242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 flipH="1" flipV="1">
              <a:off x="5601433" y="4212482"/>
              <a:ext cx="2646436" cy="580675"/>
              <a:chOff x="2037757" y="8432715"/>
              <a:chExt cx="787400" cy="889001"/>
            </a:xfrm>
          </p:grpSpPr>
          <p:sp>
            <p:nvSpPr>
              <p:cNvPr id="245" name="Arc 244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46" name="Arc 245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47" name="Shape 410"/>
            <p:cNvSpPr/>
            <p:nvPr/>
          </p:nvSpPr>
          <p:spPr>
            <a:xfrm>
              <a:off x="5294488" y="4562396"/>
              <a:ext cx="501648" cy="503152"/>
            </a:xfrm>
            <a:prstGeom prst="rect">
              <a:avLst/>
            </a:prstGeom>
            <a:solidFill>
              <a:srgbClr val="00882B">
                <a:hueOff val="-2473793"/>
                <a:satOff val="-50209"/>
                <a:lumOff val="23543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H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8" name="Shape 410"/>
            <p:cNvSpPr/>
            <p:nvPr/>
          </p:nvSpPr>
          <p:spPr>
            <a:xfrm>
              <a:off x="7742760" y="4563049"/>
              <a:ext cx="501648" cy="503152"/>
            </a:xfrm>
            <a:prstGeom prst="rect">
              <a:avLst/>
            </a:prstGeom>
            <a:solidFill>
              <a:srgbClr val="0365C0">
                <a:satOff val="-3355"/>
                <a:lumOff val="26614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974076" y="5108566"/>
              <a:ext cx="245390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200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(+ 200 for booster)</a:t>
              </a:r>
            </a:p>
          </p:txBody>
        </p:sp>
      </p:grpSp>
      <p:sp>
        <p:nvSpPr>
          <p:cNvPr id="253" name="Content Placeholder 2"/>
          <p:cNvSpPr>
            <a:spLocks noGrp="1"/>
          </p:cNvSpPr>
          <p:nvPr>
            <p:ph idx="1"/>
          </p:nvPr>
        </p:nvSpPr>
        <p:spPr>
          <a:xfrm>
            <a:off x="35497" y="980727"/>
            <a:ext cx="9036394" cy="995128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GB" sz="2600" b="1" dirty="0" smtClean="0">
                <a:solidFill>
                  <a:srgbClr val="C00000"/>
                </a:solidFill>
              </a:rPr>
              <a:t>400 MHz single-cell </a:t>
            </a:r>
            <a:r>
              <a:rPr lang="en-GB" sz="2600" b="1" dirty="0">
                <a:solidFill>
                  <a:srgbClr val="C00000"/>
                </a:solidFill>
              </a:rPr>
              <a:t>cavities preferred for </a:t>
            </a:r>
            <a:r>
              <a:rPr lang="en-GB" sz="2600" b="1" dirty="0" err="1">
                <a:solidFill>
                  <a:srgbClr val="C00000"/>
                </a:solidFill>
              </a:rPr>
              <a:t>hh</a:t>
            </a:r>
            <a:r>
              <a:rPr lang="en-GB" sz="2600" b="1" dirty="0">
                <a:solidFill>
                  <a:srgbClr val="C00000"/>
                </a:solidFill>
              </a:rPr>
              <a:t> and </a:t>
            </a:r>
            <a:r>
              <a:rPr lang="en-GB" sz="2600" b="1" dirty="0" err="1" smtClean="0">
                <a:solidFill>
                  <a:srgbClr val="C00000"/>
                </a:solidFill>
              </a:rPr>
              <a:t>ee</a:t>
            </a:r>
            <a:r>
              <a:rPr lang="en-GB" sz="2600" b="1" dirty="0" smtClean="0">
                <a:solidFill>
                  <a:srgbClr val="C00000"/>
                </a:solidFill>
              </a:rPr>
              <a:t>-Z (few MeV/m)</a:t>
            </a:r>
            <a:endParaRPr lang="en-GB" sz="2600" b="1" dirty="0">
              <a:solidFill>
                <a:srgbClr val="C0000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300" b="1" dirty="0">
                <a:solidFill>
                  <a:srgbClr val="002060"/>
                </a:solidFill>
              </a:rPr>
              <a:t>Baseline </a:t>
            </a:r>
            <a:r>
              <a:rPr lang="de-AT" sz="2300" b="1" dirty="0" smtClean="0">
                <a:solidFill>
                  <a:srgbClr val="002060"/>
                </a:solidFill>
              </a:rPr>
              <a:t>Nb/Cu </a:t>
            </a:r>
            <a:r>
              <a:rPr lang="de-AT" b="1" dirty="0" smtClean="0">
                <a:solidFill>
                  <a:srgbClr val="002060"/>
                </a:solidFill>
              </a:rPr>
              <a:t>@</a:t>
            </a:r>
            <a:r>
              <a:rPr lang="de-AT" sz="2300" b="1" dirty="0" smtClean="0">
                <a:solidFill>
                  <a:srgbClr val="002060"/>
                </a:solidFill>
              </a:rPr>
              <a:t>4.5 K, development with </a:t>
            </a:r>
            <a:r>
              <a:rPr lang="de-AT" sz="2300" b="1" dirty="0">
                <a:solidFill>
                  <a:srgbClr val="002060"/>
                </a:solidFill>
              </a:rPr>
              <a:t>synergies to HL-LHC, </a:t>
            </a:r>
            <a:r>
              <a:rPr lang="de-AT" sz="2300" b="1" dirty="0" smtClean="0">
                <a:solidFill>
                  <a:srgbClr val="002060"/>
                </a:solidFill>
              </a:rPr>
              <a:t>HE-LHC</a:t>
            </a:r>
          </a:p>
          <a:p>
            <a:pPr>
              <a:buClr>
                <a:srgbClr val="0C377B"/>
              </a:buClr>
            </a:pPr>
            <a:r>
              <a:rPr lang="de-AT" sz="2300" b="1" dirty="0" smtClean="0">
                <a:solidFill>
                  <a:srgbClr val="002060"/>
                </a:solidFill>
              </a:rPr>
              <a:t>R&amp;D: power coupling 1 MW/cell, HOM power handling (damper, cryomodule)</a:t>
            </a:r>
            <a:endParaRPr lang="en-GB" sz="2300" b="1" dirty="0">
              <a:solidFill>
                <a:srgbClr val="002060"/>
              </a:solidFill>
            </a:endParaRPr>
          </a:p>
        </p:txBody>
      </p:sp>
      <p:sp>
        <p:nvSpPr>
          <p:cNvPr id="255" name="Content Placeholder 2"/>
          <p:cNvSpPr txBox="1">
            <a:spLocks/>
          </p:cNvSpPr>
          <p:nvPr/>
        </p:nvSpPr>
        <p:spPr>
          <a:xfrm>
            <a:off x="35496" y="3539109"/>
            <a:ext cx="9036394" cy="100881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b="1" dirty="0" smtClean="0">
                <a:solidFill>
                  <a:srgbClr val="C00000"/>
                </a:solidFill>
              </a:rPr>
              <a:t>400 or 800 MHz multi-cell cavities preferred for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-H, </a:t>
            </a:r>
            <a:r>
              <a:rPr lang="en-GB" b="1" dirty="0" err="1" smtClean="0">
                <a:solidFill>
                  <a:srgbClr val="C00000"/>
                </a:solidFill>
              </a:rPr>
              <a:t>ee-tt</a:t>
            </a:r>
            <a:r>
              <a:rPr lang="en-GB" b="1" dirty="0" smtClean="0">
                <a:solidFill>
                  <a:srgbClr val="C00000"/>
                </a:solidFill>
              </a:rPr>
              <a:t> and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-W</a:t>
            </a: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Baseline options 400 MHz Nb/Cu @4.5 K</a:t>
            </a:r>
            <a:r>
              <a:rPr lang="de-AT" sz="2000" b="1" dirty="0">
                <a:solidFill>
                  <a:srgbClr val="002060"/>
                </a:solidFill>
              </a:rPr>
              <a:t>, </a:t>
            </a:r>
            <a:r>
              <a:rPr lang="de-AT" sz="2000" b="1" dirty="0" smtClean="0">
                <a:solidFill>
                  <a:srgbClr val="002060"/>
                </a:solidFill>
              </a:rPr>
              <a:t>◄▬► 800 MHz </a:t>
            </a:r>
            <a:r>
              <a:rPr lang="de-AT" sz="2000" b="1" dirty="0">
                <a:solidFill>
                  <a:srgbClr val="002060"/>
                </a:solidFill>
              </a:rPr>
              <a:t>bulk Nb system @2K</a:t>
            </a:r>
            <a:endParaRPr lang="de-AT" sz="2000" b="1" dirty="0" smtClean="0">
              <a:solidFill>
                <a:srgbClr val="00206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R&amp;D</a:t>
            </a:r>
            <a:r>
              <a:rPr lang="de-AT" sz="2000" b="1" dirty="0">
                <a:solidFill>
                  <a:srgbClr val="002060"/>
                </a:solidFill>
              </a:rPr>
              <a:t>: </a:t>
            </a:r>
            <a:r>
              <a:rPr lang="de-AT" sz="2000" b="1" dirty="0" smtClean="0">
                <a:solidFill>
                  <a:srgbClr val="002060"/>
                </a:solidFill>
              </a:rPr>
              <a:t>High Q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0</a:t>
            </a:r>
            <a:r>
              <a:rPr lang="de-AT" sz="2000" b="1" dirty="0" smtClean="0">
                <a:solidFill>
                  <a:srgbClr val="002060"/>
                </a:solidFill>
              </a:rPr>
              <a:t> cavities, coating, long-term: Nb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3</a:t>
            </a:r>
            <a:r>
              <a:rPr lang="de-AT" sz="2000" b="1" dirty="0" smtClean="0">
                <a:solidFill>
                  <a:srgbClr val="002060"/>
                </a:solidFill>
              </a:rPr>
              <a:t>Sn </a:t>
            </a:r>
            <a:r>
              <a:rPr lang="de-AT" sz="2000" b="1" dirty="0">
                <a:solidFill>
                  <a:srgbClr val="002060"/>
                </a:solidFill>
              </a:rPr>
              <a:t>like components 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289"/>
            <a:ext cx="8226854" cy="50786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800" dirty="0"/>
              <a:t>A </a:t>
            </a:r>
            <a:r>
              <a:rPr lang="en-GB" sz="2800" b="1" dirty="0"/>
              <a:t>consortium</a:t>
            </a:r>
            <a:r>
              <a:rPr lang="en-GB" sz="2800" dirty="0"/>
              <a:t> of partners </a:t>
            </a:r>
            <a:r>
              <a:rPr lang="en-GB" sz="2800" dirty="0" smtClean="0"/>
              <a:t>based on a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Memorandum Of Understanding (</a:t>
            </a:r>
            <a:r>
              <a:rPr lang="en-GB" sz="2800" dirty="0" err="1"/>
              <a:t>MoU</a:t>
            </a:r>
            <a:r>
              <a:rPr lang="en-GB" sz="2800" dirty="0"/>
              <a:t>) </a:t>
            </a:r>
          </a:p>
          <a:p>
            <a:pPr>
              <a:lnSpc>
                <a:spcPct val="120000"/>
              </a:lnSpc>
            </a:pPr>
            <a:r>
              <a:rPr lang="en-GB" sz="2800" dirty="0"/>
              <a:t>Working together on a</a:t>
            </a:r>
            <a:br>
              <a:rPr lang="en-GB" sz="2800" dirty="0"/>
            </a:br>
            <a:r>
              <a:rPr lang="en-GB" sz="2800" b="1" dirty="0"/>
              <a:t>best effort basis</a:t>
            </a:r>
          </a:p>
          <a:p>
            <a:pPr>
              <a:lnSpc>
                <a:spcPct val="120000"/>
              </a:lnSpc>
            </a:pPr>
            <a:r>
              <a:rPr lang="en-GB" sz="2800" dirty="0"/>
              <a:t>Pursuing the same</a:t>
            </a:r>
            <a:br>
              <a:rPr lang="en-GB" sz="2800" dirty="0"/>
            </a:br>
            <a:r>
              <a:rPr lang="en-GB" sz="2800" b="1" dirty="0"/>
              <a:t>common goal</a:t>
            </a:r>
          </a:p>
          <a:p>
            <a:pPr>
              <a:lnSpc>
                <a:spcPct val="120000"/>
              </a:lnSpc>
            </a:pPr>
            <a:r>
              <a:rPr lang="en-GB" sz="2800" b="1" dirty="0"/>
              <a:t>Self </a:t>
            </a:r>
            <a:r>
              <a:rPr lang="en-GB" sz="2800" b="1" dirty="0" smtClean="0"/>
              <a:t>governed</a:t>
            </a:r>
            <a:endParaRPr lang="en-GB" sz="2800" b="1" dirty="0"/>
          </a:p>
          <a:p>
            <a:pPr>
              <a:lnSpc>
                <a:spcPct val="120000"/>
              </a:lnSpc>
            </a:pPr>
            <a:r>
              <a:rPr lang="en-GB" sz="2800" b="1" dirty="0"/>
              <a:t>Incremental &amp; open </a:t>
            </a:r>
            <a:r>
              <a:rPr lang="en-GB" sz="2800" dirty="0"/>
              <a:t>to </a:t>
            </a:r>
            <a:br>
              <a:rPr lang="en-GB" sz="2800" dirty="0"/>
            </a:br>
            <a:r>
              <a:rPr lang="en-GB" sz="2800" dirty="0"/>
              <a:t>academia and </a:t>
            </a:r>
            <a:r>
              <a:rPr lang="en-GB" sz="2800" dirty="0" smtClean="0"/>
              <a:t>industry</a:t>
            </a:r>
            <a:endParaRPr lang="en-GB" sz="2800" dirty="0"/>
          </a:p>
        </p:txBody>
      </p:sp>
      <p:pic>
        <p:nvPicPr>
          <p:cNvPr id="7" name="Picture 6" descr="FCC-1408131100-CERN_FCCMoU_UT.pdf - Adobe Reader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8" t="11642" r="13710"/>
          <a:stretch/>
        </p:blipFill>
        <p:spPr>
          <a:xfrm>
            <a:off x="5336536" y="2356253"/>
            <a:ext cx="3045124" cy="4088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66" y="3775967"/>
            <a:ext cx="2925755" cy="186273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 </a:t>
            </a:r>
            <a:r>
              <a:rPr lang="en-US" sz="4000" kern="0" dirty="0" smtClean="0"/>
              <a:t>FCC Collaboration</a:t>
            </a:r>
            <a:endParaRPr lang="en-US" sz="4000" kern="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6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7272" y="1622271"/>
            <a:ext cx="16204572" cy="4316342"/>
          </a:xfrm>
          <a:prstGeom prst="rect">
            <a:avLst/>
          </a:prstGeom>
        </p:spPr>
      </p:pic>
      <p:sp>
        <p:nvSpPr>
          <p:cNvPr id="131" name="Freeform 130"/>
          <p:cNvSpPr/>
          <p:nvPr/>
        </p:nvSpPr>
        <p:spPr>
          <a:xfrm>
            <a:off x="8435" y="1494442"/>
            <a:ext cx="9144000" cy="4572000"/>
          </a:xfrm>
          <a:custGeom>
            <a:avLst/>
            <a:gdLst>
              <a:gd name="connsiteX0" fmla="*/ 6400161 w 9144000"/>
              <a:gd name="connsiteY0" fmla="*/ 128987 h 4572000"/>
              <a:gd name="connsiteX1" fmla="*/ 4240161 w 9144000"/>
              <a:gd name="connsiteY1" fmla="*/ 2302508 h 4572000"/>
              <a:gd name="connsiteX2" fmla="*/ 6400161 w 9144000"/>
              <a:gd name="connsiteY2" fmla="*/ 4476029 h 4572000"/>
              <a:gd name="connsiteX3" fmla="*/ 8560161 w 9144000"/>
              <a:gd name="connsiteY3" fmla="*/ 2302508 h 4572000"/>
              <a:gd name="connsiteX4" fmla="*/ 6400161 w 9144000"/>
              <a:gd name="connsiteY4" fmla="*/ 128987 h 4572000"/>
              <a:gd name="connsiteX5" fmla="*/ 0 w 9144000"/>
              <a:gd name="connsiteY5" fmla="*/ 0 h 4572000"/>
              <a:gd name="connsiteX6" fmla="*/ 9144000 w 9144000"/>
              <a:gd name="connsiteY6" fmla="*/ 0 h 4572000"/>
              <a:gd name="connsiteX7" fmla="*/ 9144000 w 9144000"/>
              <a:gd name="connsiteY7" fmla="*/ 4572000 h 4572000"/>
              <a:gd name="connsiteX8" fmla="*/ 0 w 9144000"/>
              <a:gd name="connsiteY8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72000">
                <a:moveTo>
                  <a:pt x="6400161" y="128987"/>
                </a:moveTo>
                <a:cubicBezTo>
                  <a:pt x="5207226" y="128987"/>
                  <a:pt x="4240161" y="1102105"/>
                  <a:pt x="4240161" y="2302508"/>
                </a:cubicBezTo>
                <a:cubicBezTo>
                  <a:pt x="4240161" y="3502911"/>
                  <a:pt x="5207226" y="4476029"/>
                  <a:pt x="6400161" y="4476029"/>
                </a:cubicBezTo>
                <a:cubicBezTo>
                  <a:pt x="7593096" y="4476029"/>
                  <a:pt x="8560161" y="3502911"/>
                  <a:pt x="8560161" y="2302508"/>
                </a:cubicBezTo>
                <a:cubicBezTo>
                  <a:pt x="8560161" y="1102105"/>
                  <a:pt x="7593096" y="128987"/>
                  <a:pt x="6400161" y="12898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68760"/>
            <a:ext cx="8226854" cy="997659"/>
          </a:xfrm>
        </p:spPr>
        <p:txBody>
          <a:bodyPr>
            <a:normAutofit/>
          </a:bodyPr>
          <a:lstStyle/>
          <a:p>
            <a:r>
              <a:rPr lang="en-GB" b="1" dirty="0" smtClean="0"/>
              <a:t>75 institutes</a:t>
            </a:r>
          </a:p>
          <a:p>
            <a:r>
              <a:rPr lang="en-GB" b="1" dirty="0" smtClean="0"/>
              <a:t>26 countries + EC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341623"/>
            <a:ext cx="540000" cy="5400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341623"/>
            <a:ext cx="540000" cy="5400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33" y="2341623"/>
            <a:ext cx="540000" cy="5400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25" y="2341623"/>
            <a:ext cx="540000" cy="540000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2341623"/>
            <a:ext cx="540000" cy="540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871827"/>
            <a:ext cx="540000" cy="540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871827"/>
            <a:ext cx="540000" cy="54000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871827"/>
            <a:ext cx="540000" cy="5400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3" y="2871827"/>
            <a:ext cx="540000" cy="5400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72" y="2871827"/>
            <a:ext cx="540000" cy="54000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2871827"/>
            <a:ext cx="540000" cy="54000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417944"/>
            <a:ext cx="540000" cy="54000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417944"/>
            <a:ext cx="540000" cy="54000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417944"/>
            <a:ext cx="540000" cy="54000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6" y="3417944"/>
            <a:ext cx="540000" cy="540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48" y="3417944"/>
            <a:ext cx="540000" cy="54000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3417944"/>
            <a:ext cx="540000" cy="54000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956427"/>
            <a:ext cx="540000" cy="54000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956427"/>
            <a:ext cx="540000" cy="54000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956427"/>
            <a:ext cx="540000" cy="54000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31" y="4531919"/>
            <a:ext cx="540000" cy="5400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341623"/>
            <a:ext cx="540000" cy="5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77" y="5870903"/>
            <a:ext cx="143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Status: April, 2016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69" y="3956427"/>
            <a:ext cx="541351" cy="54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47" y="3956427"/>
            <a:ext cx="540000" cy="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3956427"/>
            <a:ext cx="540000" cy="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9" y="4507184"/>
            <a:ext cx="540000" cy="540000"/>
          </a:xfrm>
          <a:prstGeom prst="rect">
            <a:avLst/>
          </a:prstGeom>
        </p:spPr>
      </p:pic>
      <p:sp>
        <p:nvSpPr>
          <p:cNvPr id="128" name="Oval 127"/>
          <p:cNvSpPr/>
          <p:nvPr/>
        </p:nvSpPr>
        <p:spPr>
          <a:xfrm>
            <a:off x="4249546" y="1615881"/>
            <a:ext cx="4320000" cy="4347042"/>
          </a:xfrm>
          <a:prstGeom prst="ellipse">
            <a:avLst/>
          </a:prstGeom>
          <a:gradFill flip="none" rotWithShape="1">
            <a:gsLst>
              <a:gs pos="7000">
                <a:srgbClr val="000000">
                  <a:alpha val="0"/>
                </a:srgbClr>
              </a:gs>
              <a:gs pos="55000">
                <a:srgbClr val="000000">
                  <a:alpha val="27000"/>
                </a:srgbClr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solidFill>
                <a:schemeClr val="bg1"/>
              </a:solidFill>
              <a:effectLst>
                <a:outerShdw blurRad="25400" dist="25400" dir="2700000" algn="tl" rotWithShape="0">
                  <a:schemeClr val="tx2">
                    <a:lumMod val="75000"/>
                    <a:alpha val="45000"/>
                  </a:schemeClr>
                </a:outerShdw>
              </a:effectLst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1" y="4516528"/>
            <a:ext cx="540000" cy="540000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lang="en-US" dirty="0" smtClean="0"/>
              <a:t>FCC </a:t>
            </a:r>
            <a:r>
              <a:rPr lang="en-US" dirty="0"/>
              <a:t>International Collaboration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8183" y="2755526"/>
            <a:ext cx="92372" cy="1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2.59259E-6 L 0.88473 2.59259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76017" y="947615"/>
            <a:ext cx="6400800" cy="1844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200" b="1" dirty="0">
                <a:solidFill>
                  <a:srgbClr val="000000"/>
                </a:solidFill>
              </a:rPr>
              <a:t>ALBA/CELLS, </a:t>
            </a:r>
            <a:r>
              <a:rPr lang="en-GB" sz="1200" b="1" dirty="0" smtClean="0">
                <a:solidFill>
                  <a:srgbClr val="000000"/>
                </a:solidFill>
              </a:rPr>
              <a:t>Spain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Ankara U., Turkey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U Belgrade, </a:t>
            </a:r>
            <a:r>
              <a:rPr lang="en-GB" sz="1200" b="1" dirty="0" smtClean="0">
                <a:solidFill>
                  <a:srgbClr val="000000"/>
                </a:solidFill>
              </a:rPr>
              <a:t>Serbia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 Bern, Switzerland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BINP, Russia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CASE (SUNY/BNL</a:t>
            </a:r>
            <a:r>
              <a:rPr lang="en-GB" sz="1200" b="1" dirty="0" smtClean="0">
                <a:solidFill>
                  <a:srgbClr val="000000"/>
                </a:solidFill>
              </a:rPr>
              <a:t>), USA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CBPF, Brazil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CEA Grenoble, France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CEA </a:t>
            </a:r>
            <a:r>
              <a:rPr lang="en-GB" sz="1200" b="1" dirty="0" err="1" smtClean="0">
                <a:solidFill>
                  <a:srgbClr val="000000"/>
                </a:solidFill>
              </a:rPr>
              <a:t>Saclay</a:t>
            </a:r>
            <a:r>
              <a:rPr lang="en-GB" sz="1200" b="1" dirty="0" smtClean="0">
                <a:solidFill>
                  <a:srgbClr val="000000"/>
                </a:solidFill>
              </a:rPr>
              <a:t>, France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CIEMAT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Spain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err="1" smtClean="0">
                <a:solidFill>
                  <a:srgbClr val="000000"/>
                </a:solidFill>
              </a:rPr>
              <a:t>Cinvestav</a:t>
            </a:r>
            <a:r>
              <a:rPr lang="fr-CH" sz="1200" b="1" dirty="0" smtClean="0">
                <a:solidFill>
                  <a:srgbClr val="000000"/>
                </a:solidFill>
              </a:rPr>
              <a:t>, Mexico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CNRS, </a:t>
            </a:r>
            <a:r>
              <a:rPr lang="en-GB" sz="1200" b="1" dirty="0" smtClean="0">
                <a:solidFill>
                  <a:srgbClr val="000000"/>
                </a:solidFill>
              </a:rPr>
              <a:t>France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CNR-SPIN, Italy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Cockcroft Institute, UK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U Colima, Mexico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UCPH Copenhagen, Denmark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CSIC/IFIC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Spain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FF0000"/>
                </a:solidFill>
              </a:rPr>
              <a:t>TU Darmstadt, </a:t>
            </a:r>
            <a:r>
              <a:rPr lang="en-GB" sz="1200" b="1" dirty="0" smtClean="0">
                <a:solidFill>
                  <a:srgbClr val="FF0000"/>
                </a:solidFill>
              </a:rPr>
              <a:t>Germany</a:t>
            </a:r>
            <a:endParaRPr lang="en-GB" sz="1200" b="1" dirty="0">
              <a:solidFill>
                <a:srgbClr val="FF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TU Delft, Netherlands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FF0000"/>
                </a:solidFill>
              </a:rPr>
              <a:t>DESY</a:t>
            </a:r>
            <a:r>
              <a:rPr lang="en-GB" sz="1200" b="1" dirty="0">
                <a:solidFill>
                  <a:srgbClr val="FF0000"/>
                </a:solidFill>
              </a:rPr>
              <a:t>, Germany </a:t>
            </a:r>
            <a:endParaRPr lang="en-GB" sz="1200" b="1" dirty="0" smtClean="0">
              <a:solidFill>
                <a:srgbClr val="FF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</a:rPr>
              <a:t>DOE, Washington, USA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</a:rPr>
              <a:t>ESS, Lund, </a:t>
            </a:r>
            <a:r>
              <a:rPr lang="fr-CH" sz="1200" b="1" dirty="0" err="1" smtClean="0">
                <a:solidFill>
                  <a:srgbClr val="000000"/>
                </a:solidFill>
              </a:rPr>
              <a:t>Sweden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FF3300"/>
                </a:solidFill>
              </a:rPr>
              <a:t>TU Dresden,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Duke </a:t>
            </a:r>
            <a:r>
              <a:rPr lang="en-GB" sz="1200" b="1" dirty="0" smtClean="0">
                <a:solidFill>
                  <a:srgbClr val="000000"/>
                </a:solidFill>
              </a:rPr>
              <a:t>U, </a:t>
            </a:r>
            <a:r>
              <a:rPr lang="en-GB" sz="1200" b="1" dirty="0">
                <a:solidFill>
                  <a:srgbClr val="000000"/>
                </a:solidFill>
              </a:rPr>
              <a:t>USA</a:t>
            </a:r>
          </a:p>
          <a:p>
            <a:pPr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EPFL, Switzerland</a:t>
            </a:r>
          </a:p>
          <a:p>
            <a:pPr algn="l">
              <a:spcBef>
                <a:spcPts val="200"/>
              </a:spcBef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GB" sz="1200" b="1" dirty="0" smtClean="0">
              <a:solidFill>
                <a:srgbClr val="000000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52329" y="939547"/>
            <a:ext cx="345638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00"/>
              </a:spcBef>
              <a:defRPr/>
            </a:pPr>
            <a:r>
              <a:rPr lang="fr-CH" sz="1200" b="1" dirty="0">
                <a:solidFill>
                  <a:srgbClr val="000000"/>
                </a:solidFill>
              </a:rPr>
              <a:t>UT Enschede, </a:t>
            </a:r>
            <a:r>
              <a:rPr lang="fr-CH" sz="1200" b="1" dirty="0" err="1">
                <a:solidFill>
                  <a:srgbClr val="000000"/>
                </a:solidFill>
              </a:rPr>
              <a:t>Netherlands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 </a:t>
            </a:r>
            <a:r>
              <a:rPr lang="en-GB" sz="1200" b="1" dirty="0">
                <a:solidFill>
                  <a:srgbClr val="000000"/>
                </a:solidFill>
              </a:rPr>
              <a:t>Geneva, Switzerland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err="1" smtClean="0">
                <a:solidFill>
                  <a:srgbClr val="FF0000"/>
                </a:solidFill>
              </a:rPr>
              <a:t>Göthe</a:t>
            </a:r>
            <a:r>
              <a:rPr lang="en-GB" sz="1200" b="1" dirty="0" smtClean="0">
                <a:solidFill>
                  <a:srgbClr val="FF0000"/>
                </a:solidFill>
              </a:rPr>
              <a:t> U Frankfurt</a:t>
            </a:r>
            <a:r>
              <a:rPr lang="en-GB" sz="1200" b="1" dirty="0">
                <a:solidFill>
                  <a:srgbClr val="FF0000"/>
                </a:solidFill>
              </a:rPr>
              <a:t>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FF0000"/>
                </a:solidFill>
              </a:rPr>
              <a:t>GSI, </a:t>
            </a:r>
            <a:r>
              <a:rPr lang="en-GB" sz="1200" b="1" dirty="0" smtClean="0">
                <a:solidFill>
                  <a:srgbClr val="FF0000"/>
                </a:solidFill>
              </a:rPr>
              <a:t>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GWNU, Korea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U. Guanajuato, Mexico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Hellenic Open U, Greece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HEPHY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Austria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 Houston, 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IIT Kanpur, India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IFJ </a:t>
            </a:r>
            <a:r>
              <a:rPr lang="en-GB" sz="1200" b="1" dirty="0">
                <a:solidFill>
                  <a:srgbClr val="000000"/>
                </a:solidFill>
              </a:rPr>
              <a:t>PAN Krakow, </a:t>
            </a:r>
            <a:r>
              <a:rPr lang="en-GB" sz="1200" b="1" dirty="0" smtClean="0">
                <a:solidFill>
                  <a:srgbClr val="000000"/>
                </a:solidFill>
              </a:rPr>
              <a:t>Poland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INFN</a:t>
            </a:r>
            <a:r>
              <a:rPr lang="en-GB" sz="1200" b="1" dirty="0">
                <a:solidFill>
                  <a:srgbClr val="000000"/>
                </a:solidFill>
              </a:rPr>
              <a:t>, Italy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INP Minsk, </a:t>
            </a:r>
            <a:r>
              <a:rPr lang="en-GB" sz="1200" b="1" dirty="0" smtClean="0">
                <a:solidFill>
                  <a:srgbClr val="000000"/>
                </a:solidFill>
              </a:rPr>
              <a:t>Belarus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U Iowa, </a:t>
            </a:r>
            <a:r>
              <a:rPr lang="en-GB" sz="1200" b="1" dirty="0" smtClean="0">
                <a:solidFill>
                  <a:srgbClr val="000000"/>
                </a:solidFill>
              </a:rPr>
              <a:t>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IPM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Iran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UC Irvine, USA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Istanbul </a:t>
            </a:r>
            <a:r>
              <a:rPr lang="en-GB" sz="1200" b="1" dirty="0">
                <a:solidFill>
                  <a:srgbClr val="000000"/>
                </a:solidFill>
              </a:rPr>
              <a:t>Aydin U</a:t>
            </a:r>
            <a:r>
              <a:rPr lang="en-GB" sz="1200" b="1" dirty="0" smtClean="0">
                <a:solidFill>
                  <a:srgbClr val="000000"/>
                </a:solidFill>
              </a:rPr>
              <a:t>., Turkey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JAI, </a:t>
            </a:r>
            <a:r>
              <a:rPr lang="en-GB" sz="1200" b="1" dirty="0">
                <a:solidFill>
                  <a:srgbClr val="000000"/>
                </a:solidFill>
              </a:rPr>
              <a:t>UK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JINR </a:t>
            </a:r>
            <a:r>
              <a:rPr lang="en-GB" sz="1200" b="1" dirty="0" err="1">
                <a:solidFill>
                  <a:srgbClr val="000000"/>
                </a:solidFill>
              </a:rPr>
              <a:t>Dubna</a:t>
            </a:r>
            <a:r>
              <a:rPr lang="en-GB" sz="1200" b="1" dirty="0">
                <a:solidFill>
                  <a:srgbClr val="000000"/>
                </a:solidFill>
              </a:rPr>
              <a:t>, Russia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Jefferson LAB, 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FF0000"/>
                </a:solidFill>
              </a:rPr>
              <a:t>FZ </a:t>
            </a:r>
            <a:r>
              <a:rPr lang="en-GB" sz="1200" b="1" dirty="0" err="1">
                <a:solidFill>
                  <a:srgbClr val="FF0000"/>
                </a:solidFill>
              </a:rPr>
              <a:t>Jülich</a:t>
            </a:r>
            <a:r>
              <a:rPr lang="en-GB" sz="1200" b="1" dirty="0">
                <a:solidFill>
                  <a:srgbClr val="FF0000"/>
                </a:solidFill>
              </a:rPr>
              <a:t>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KAIST, Korea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KEK,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Japan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KIAS, Korea</a:t>
            </a:r>
            <a:b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King’s College London,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</a:p>
          <a:p>
            <a:pPr algn="l">
              <a:spcBef>
                <a:spcPts val="200"/>
              </a:spcBef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74121" y="947615"/>
            <a:ext cx="28438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FF0000"/>
                </a:solidFill>
                <a:cs typeface="Arial" panose="020B0604020202020204" pitchFamily="34" charset="0"/>
              </a:rPr>
              <a:t>KIT Karlsruhe, Germany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KU, Seoul, </a:t>
            </a:r>
            <a:r>
              <a:rPr lang="fr-CH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Korea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Korea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en-GB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Sejong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Korea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U. Liverpool,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  <a:b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U. Lund, Sweden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MAX IV, Lund, Sweden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MEPhI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Russia</a:t>
            </a:r>
            <a:b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UNIMI, Milan, Italy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MIT, 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Northern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Illinois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U,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NC PHEP Minsk,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Belarus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Oxford,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PSI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Switzerland </a:t>
            </a:r>
            <a:endParaRPr lang="en-GB" sz="12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U Rostock, Germany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RTU, Riga, </a:t>
            </a:r>
            <a:r>
              <a:rPr lang="fr-CH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Latvia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UC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Santa Barbara,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USA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Sapienza/Roma, Italy </a:t>
            </a:r>
            <a:endParaRPr lang="en-GB" sz="12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 Siegen,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 Silesia,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Poland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TU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Tampere,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Finland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TOBB, Turkey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en-GB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Twente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Netherlands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TU Vienna, Austria</a:t>
            </a:r>
            <a:b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Wigner RCP, Budapest, Hungary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Wroclaw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UT, Poland</a:t>
            </a: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</a:p>
          <a:p>
            <a:pPr>
              <a:defRPr/>
            </a:pPr>
            <a:r>
              <a:rPr lang="en-US" sz="1800" kern="0" dirty="0">
                <a:latin typeface="Arial"/>
              </a:rPr>
              <a:t> </a:t>
            </a:r>
            <a:r>
              <a:rPr lang="en-US" sz="1800" kern="0" dirty="0" smtClean="0">
                <a:latin typeface="Arial"/>
              </a:rPr>
              <a:t>                        </a:t>
            </a:r>
            <a:r>
              <a:rPr lang="en-US" kern="0" dirty="0" smtClean="0"/>
              <a:t>FCC </a:t>
            </a:r>
            <a:r>
              <a:rPr lang="en-US" kern="0" dirty="0"/>
              <a:t>Collaboration Status</a:t>
            </a:r>
          </a:p>
          <a:p>
            <a:pPr>
              <a:defRPr/>
            </a:pPr>
            <a:r>
              <a:rPr lang="en-GB" sz="1600" kern="0" dirty="0"/>
              <a:t>                          </a:t>
            </a:r>
            <a:r>
              <a:rPr lang="en-GB" sz="1600" kern="0" dirty="0" smtClean="0"/>
              <a:t>      </a:t>
            </a:r>
            <a:r>
              <a:rPr lang="en-GB" sz="1800" kern="0" dirty="0" smtClean="0"/>
              <a:t>75 </a:t>
            </a:r>
            <a:r>
              <a:rPr lang="en-GB" sz="1800" kern="0" dirty="0"/>
              <a:t>collaboration members &amp; CERN as host institute, </a:t>
            </a:r>
            <a:r>
              <a:rPr lang="en-GB" sz="1800" kern="0" dirty="0" smtClean="0"/>
              <a:t>April 2016</a:t>
            </a:r>
            <a:endParaRPr lang="en-GB" sz="1800" kern="0" dirty="0"/>
          </a:p>
          <a:p>
            <a:pPr lvl="0"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427984" y="966072"/>
            <a:ext cx="4716016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42798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200" b="1" kern="0" dirty="0" smtClean="0">
                <a:latin typeface="Arial"/>
                <a:cs typeface="Calibri" pitchFamily="34" charset="0"/>
              </a:rPr>
              <a:t>International FCC collaboration (CERN as host lab)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latin typeface="Arial"/>
                <a:cs typeface="Calibri" pitchFamily="34" charset="0"/>
              </a:rPr>
              <a:t>pp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-collider </a:t>
            </a:r>
            <a:r>
              <a:rPr lang="en-US" sz="2000" b="1" i="1" kern="0" dirty="0">
                <a:cs typeface="Calibri" pitchFamily="34" charset="0"/>
              </a:rPr>
              <a:t>O(100) </a:t>
            </a:r>
            <a:r>
              <a:rPr lang="en-US" sz="2000" b="1" i="1" kern="0" dirty="0" err="1">
                <a:cs typeface="Calibri" pitchFamily="34" charset="0"/>
              </a:rPr>
              <a:t>TeV</a:t>
            </a:r>
            <a:r>
              <a:rPr lang="en-US" sz="2000" b="1" i="1" kern="0" dirty="0">
                <a:cs typeface="Calibri" pitchFamily="34" charset="0"/>
              </a:rPr>
              <a:t>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)       </a:t>
            </a:r>
            <a:r>
              <a:rPr lang="en-US" sz="2000" b="1" kern="0" dirty="0">
                <a:latin typeface="Arial"/>
                <a:cs typeface="Calibri" pitchFamily="34" charset="0"/>
              </a:rPr>
              <a:t>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             </a:t>
            </a:r>
            <a:r>
              <a:rPr lang="en-US" sz="2000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2000" kern="0" dirty="0" smtClean="0"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cs typeface="Calibri" pitchFamily="34" charset="0"/>
              </a:rPr>
              <a:t>80-100 </a:t>
            </a:r>
            <a:r>
              <a:rPr lang="en-US" sz="2000" b="1" kern="0" dirty="0">
                <a:cs typeface="Calibri" pitchFamily="34" charset="0"/>
              </a:rPr>
              <a:t>km </a:t>
            </a:r>
            <a:r>
              <a:rPr lang="en-US" sz="2000" b="1" kern="0" dirty="0" smtClean="0">
                <a:cs typeface="Calibri" pitchFamily="34" charset="0"/>
              </a:rPr>
              <a:t>tunnel infrastructure </a:t>
            </a:r>
            <a:r>
              <a:rPr lang="en-US" sz="2000" kern="0" dirty="0"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latin typeface="Arial"/>
                <a:cs typeface="Calibri" pitchFamily="34" charset="0"/>
              </a:rPr>
              <a:t>-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latin typeface="Arial"/>
                <a:cs typeface="Calibri" pitchFamily="34" charset="0"/>
              </a:rPr>
              <a:t>collider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ee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) </a:t>
            </a:r>
            <a:r>
              <a:rPr lang="en-US" sz="2000" kern="0" dirty="0" smtClean="0">
                <a:latin typeface="Arial"/>
                <a:cs typeface="Calibri" pitchFamily="34" charset="0"/>
              </a:rPr>
              <a:t>as potential intermediate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cs typeface="Calibri" pitchFamily="34" charset="0"/>
              </a:rPr>
              <a:t>p-e</a:t>
            </a:r>
            <a:r>
              <a:rPr lang="en-US" sz="2000" b="1" kern="0" dirty="0">
                <a:cs typeface="Calibri" pitchFamily="34" charset="0"/>
              </a:rPr>
              <a:t> (</a:t>
            </a:r>
            <a:r>
              <a:rPr lang="en-US" sz="2000" b="1" i="1" kern="0" dirty="0">
                <a:cs typeface="Calibri" pitchFamily="34" charset="0"/>
              </a:rPr>
              <a:t>FCC-he</a:t>
            </a:r>
            <a:r>
              <a:rPr lang="en-US" sz="2000" b="1" kern="0" dirty="0">
                <a:cs typeface="Calibri" pitchFamily="34" charset="0"/>
              </a:rPr>
              <a:t>) </a:t>
            </a:r>
            <a:r>
              <a:rPr lang="en-US" sz="2000" b="1" kern="0" dirty="0" smtClean="0">
                <a:cs typeface="Calibri" pitchFamily="34" charset="0"/>
              </a:rPr>
              <a:t>option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cs typeface="Calibri" pitchFamily="34" charset="0"/>
              </a:rPr>
              <a:t>HE-LHC</a:t>
            </a:r>
            <a:r>
              <a:rPr lang="en-US" sz="2000" kern="0" dirty="0" smtClean="0">
                <a:cs typeface="Calibri" pitchFamily="34" charset="0"/>
              </a:rPr>
              <a:t> with </a:t>
            </a:r>
            <a:r>
              <a:rPr lang="en-US" sz="2000" i="1" kern="0" dirty="0" smtClean="0">
                <a:cs typeface="Calibri" pitchFamily="34" charset="0"/>
              </a:rPr>
              <a:t>FCC-</a:t>
            </a:r>
            <a:r>
              <a:rPr lang="en-US" sz="2000" i="1" kern="0" dirty="0" err="1" smtClean="0">
                <a:cs typeface="Calibri" pitchFamily="34" charset="0"/>
              </a:rPr>
              <a:t>hh</a:t>
            </a:r>
            <a:r>
              <a:rPr lang="en-US" sz="2000" i="1" kern="0" dirty="0" smtClean="0">
                <a:cs typeface="Calibri" pitchFamily="34" charset="0"/>
              </a:rPr>
              <a:t> </a:t>
            </a:r>
            <a:r>
              <a:rPr lang="en-US" sz="2000" kern="0" dirty="0" smtClean="0">
                <a:cs typeface="Calibri" pitchFamily="34" charset="0"/>
              </a:rPr>
              <a:t>technology</a:t>
            </a:r>
            <a:endParaRPr lang="en-US" sz="2000" kern="0" dirty="0"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08" y="294323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100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Study 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  <a:p>
            <a:pPr lvl="0" algn="ctr">
              <a:defRPr/>
            </a:pP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GOAL: CDR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and cost review for the next ESU (2018)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0" y="1628800"/>
            <a:ext cx="8998386" cy="1106577"/>
          </a:xfrm>
        </p:spPr>
        <p:txBody>
          <a:bodyPr>
            <a:noAutofit/>
          </a:bodyPr>
          <a:lstStyle/>
          <a:p>
            <a:r>
              <a:rPr lang="en-GB" sz="1800" dirty="0" smtClean="0"/>
              <a:t>Supports and makes essential contributions to the FCC-</a:t>
            </a:r>
            <a:r>
              <a:rPr lang="en-GB" sz="1800" dirty="0" err="1" smtClean="0"/>
              <a:t>hh</a:t>
            </a:r>
            <a:r>
              <a:rPr lang="en-GB" sz="1800" dirty="0" smtClean="0"/>
              <a:t> work packages: </a:t>
            </a:r>
          </a:p>
          <a:p>
            <a:r>
              <a:rPr lang="en-GB" sz="1800" b="1" dirty="0" smtClean="0">
                <a:solidFill>
                  <a:srgbClr val="FF0000"/>
                </a:solidFill>
              </a:rPr>
              <a:t>Arc &amp; IR optics design, 16 </a:t>
            </a:r>
            <a:r>
              <a:rPr lang="en-GB" sz="1800" b="1" dirty="0">
                <a:solidFill>
                  <a:srgbClr val="FF0000"/>
                </a:solidFill>
              </a:rPr>
              <a:t>T </a:t>
            </a:r>
            <a:r>
              <a:rPr lang="en-GB" sz="1800" b="1" dirty="0" smtClean="0">
                <a:solidFill>
                  <a:srgbClr val="FF0000"/>
                </a:solidFill>
              </a:rPr>
              <a:t>dipole design, </a:t>
            </a:r>
            <a:r>
              <a:rPr lang="en-GB" sz="1800" b="1" dirty="0">
                <a:solidFill>
                  <a:srgbClr val="FF0000"/>
                </a:solidFill>
              </a:rPr>
              <a:t>cryogenic </a:t>
            </a:r>
            <a:r>
              <a:rPr lang="en-GB" sz="1800" b="1" dirty="0" smtClean="0">
                <a:solidFill>
                  <a:srgbClr val="FF0000"/>
                </a:solidFill>
              </a:rPr>
              <a:t>beam vacuum system </a:t>
            </a:r>
          </a:p>
          <a:p>
            <a:r>
              <a:rPr lang="en-GB" sz="1800" b="1" dirty="0"/>
              <a:t>Recognition of FCC Study by European </a:t>
            </a:r>
            <a:r>
              <a:rPr lang="en-GB" sz="1800" b="1" dirty="0" smtClean="0"/>
              <a:t>Commission.</a:t>
            </a:r>
            <a:endParaRPr lang="en-GB" sz="1800" b="1" dirty="0"/>
          </a:p>
          <a:p>
            <a:endParaRPr lang="fr-CH" sz="1800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1124744"/>
            <a:ext cx="8823600" cy="67733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C377B"/>
              </a:buClr>
              <a:buFont typeface="Arial"/>
              <a:buNone/>
            </a:pPr>
            <a:r>
              <a:rPr lang="en-GB" sz="2800" b="1" dirty="0" smtClean="0">
                <a:solidFill>
                  <a:srgbClr val="0C377B"/>
                </a:solidFill>
              </a:rPr>
              <a:t>European Union contributes with funding to FCC-</a:t>
            </a:r>
            <a:r>
              <a:rPr lang="en-GB" sz="2800" b="1" dirty="0" err="1" smtClean="0">
                <a:solidFill>
                  <a:srgbClr val="0C377B"/>
                </a:solidFill>
              </a:rPr>
              <a:t>hh</a:t>
            </a:r>
            <a:r>
              <a:rPr lang="en-GB" sz="2800" b="1" dirty="0" smtClean="0">
                <a:solidFill>
                  <a:srgbClr val="0C377B"/>
                </a:solidFill>
              </a:rPr>
              <a:t> study</a:t>
            </a:r>
            <a:endParaRPr lang="fr-CH" sz="2800" b="1" dirty="0">
              <a:solidFill>
                <a:srgbClr val="0C377B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26" y="2994342"/>
            <a:ext cx="8393723" cy="3154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37" y="5285071"/>
            <a:ext cx="841036" cy="404123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lang="en-GB" sz="3200" dirty="0" err="1" smtClean="0"/>
              <a:t>EuroCirCol</a:t>
            </a:r>
            <a:r>
              <a:rPr lang="en-GB" sz="3200" dirty="0" smtClean="0"/>
              <a:t> </a:t>
            </a:r>
            <a:r>
              <a:rPr lang="en-GB" sz="3200" dirty="0"/>
              <a:t>EU Horizon 2020 Grant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5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367" y="155600"/>
            <a:ext cx="7236296" cy="680908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FFFF00"/>
                </a:solidFill>
              </a:rPr>
              <a:t>EuroCirCol</a:t>
            </a:r>
            <a:r>
              <a:rPr lang="en-GB" sz="3200" b="1" dirty="0" smtClean="0">
                <a:solidFill>
                  <a:srgbClr val="FFFF00"/>
                </a:solidFill>
              </a:rPr>
              <a:t> Consortium + Associates</a:t>
            </a:r>
            <a:endParaRPr lang="fr-CH" sz="3200" b="1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FFFFFF"/>
                </a:solidFill>
              </a:rPr>
              <a:pPr/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96469" y="1053998"/>
            <a:ext cx="4922859" cy="4439968"/>
            <a:chOff x="1671145" y="-12700"/>
            <a:chExt cx="7597999" cy="6852700"/>
          </a:xfrm>
        </p:grpSpPr>
        <p:sp>
          <p:nvSpPr>
            <p:cNvPr id="154" name="Rectangle 153"/>
            <p:cNvSpPr/>
            <p:nvPr/>
          </p:nvSpPr>
          <p:spPr>
            <a:xfrm>
              <a:off x="1671145" y="1"/>
              <a:ext cx="7536357" cy="6839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673502" y="762"/>
              <a:ext cx="2301766" cy="2419527"/>
              <a:chOff x="4574341" y="2333348"/>
              <a:chExt cx="2301766" cy="2419527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4574341" y="2333348"/>
                <a:ext cx="2301766" cy="241952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0" name="Groupe 1114"/>
              <p:cNvGrpSpPr>
                <a:grpSpLocks noChangeAspect="1"/>
              </p:cNvGrpSpPr>
              <p:nvPr/>
            </p:nvGrpSpPr>
            <p:grpSpPr>
              <a:xfrm>
                <a:off x="4620486" y="2374252"/>
                <a:ext cx="2176000" cy="2331011"/>
                <a:chOff x="2209800" y="1125538"/>
                <a:chExt cx="4724400" cy="5060950"/>
              </a:xfrm>
              <a:solidFill>
                <a:srgbClr val="D6DCE5"/>
              </a:solidFill>
            </p:grpSpPr>
            <p:sp>
              <p:nvSpPr>
                <p:cNvPr id="133" name="Freeform 132"/>
                <p:cNvSpPr>
                  <a:spLocks noEditPoints="1"/>
                </p:cNvSpPr>
                <p:nvPr/>
              </p:nvSpPr>
              <p:spPr bwMode="auto">
                <a:xfrm>
                  <a:off x="5337175" y="4808538"/>
                  <a:ext cx="92075" cy="53975"/>
                </a:xfrm>
                <a:custGeom>
                  <a:avLst/>
                  <a:gdLst>
                    <a:gd name="T0" fmla="*/ 24 w 58"/>
                    <a:gd name="T1" fmla="*/ 28 h 34"/>
                    <a:gd name="T2" fmla="*/ 8 w 58"/>
                    <a:gd name="T3" fmla="*/ 32 h 34"/>
                    <a:gd name="T4" fmla="*/ 0 w 58"/>
                    <a:gd name="T5" fmla="*/ 20 h 34"/>
                    <a:gd name="T6" fmla="*/ 0 w 58"/>
                    <a:gd name="T7" fmla="*/ 20 h 34"/>
                    <a:gd name="T8" fmla="*/ 4 w 58"/>
                    <a:gd name="T9" fmla="*/ 12 h 34"/>
                    <a:gd name="T10" fmla="*/ 12 w 58"/>
                    <a:gd name="T11" fmla="*/ 8 h 34"/>
                    <a:gd name="T12" fmla="*/ 12 w 58"/>
                    <a:gd name="T13" fmla="*/ 8 h 34"/>
                    <a:gd name="T14" fmla="*/ 24 w 58"/>
                    <a:gd name="T15" fmla="*/ 12 h 34"/>
                    <a:gd name="T16" fmla="*/ 34 w 58"/>
                    <a:gd name="T17" fmla="*/ 8 h 34"/>
                    <a:gd name="T18" fmla="*/ 34 w 58"/>
                    <a:gd name="T19" fmla="*/ 8 h 34"/>
                    <a:gd name="T20" fmla="*/ 42 w 58"/>
                    <a:gd name="T21" fmla="*/ 8 h 34"/>
                    <a:gd name="T22" fmla="*/ 44 w 58"/>
                    <a:gd name="T23" fmla="*/ 8 h 34"/>
                    <a:gd name="T24" fmla="*/ 46 w 58"/>
                    <a:gd name="T25" fmla="*/ 2 h 34"/>
                    <a:gd name="T26" fmla="*/ 50 w 58"/>
                    <a:gd name="T27" fmla="*/ 0 h 34"/>
                    <a:gd name="T28" fmla="*/ 54 w 58"/>
                    <a:gd name="T29" fmla="*/ 2 h 34"/>
                    <a:gd name="T30" fmla="*/ 54 w 58"/>
                    <a:gd name="T31" fmla="*/ 8 h 34"/>
                    <a:gd name="T32" fmla="*/ 58 w 58"/>
                    <a:gd name="T33" fmla="*/ 12 h 34"/>
                    <a:gd name="T34" fmla="*/ 54 w 58"/>
                    <a:gd name="T35" fmla="*/ 16 h 34"/>
                    <a:gd name="T36" fmla="*/ 56 w 58"/>
                    <a:gd name="T37" fmla="*/ 24 h 34"/>
                    <a:gd name="T38" fmla="*/ 56 w 58"/>
                    <a:gd name="T39" fmla="*/ 30 h 34"/>
                    <a:gd name="T40" fmla="*/ 56 w 58"/>
                    <a:gd name="T41" fmla="*/ 32 h 34"/>
                    <a:gd name="T42" fmla="*/ 46 w 58"/>
                    <a:gd name="T43" fmla="*/ 32 h 34"/>
                    <a:gd name="T44" fmla="*/ 44 w 58"/>
                    <a:gd name="T45" fmla="*/ 28 h 34"/>
                    <a:gd name="T46" fmla="*/ 30 w 58"/>
                    <a:gd name="T47" fmla="*/ 32 h 34"/>
                    <a:gd name="T48" fmla="*/ 26 w 58"/>
                    <a:gd name="T49" fmla="*/ 30 h 34"/>
                    <a:gd name="T50" fmla="*/ 34 w 58"/>
                    <a:gd name="T51" fmla="*/ 32 h 34"/>
                    <a:gd name="T52" fmla="*/ 46 w 58"/>
                    <a:gd name="T53" fmla="*/ 26 h 34"/>
                    <a:gd name="T54" fmla="*/ 48 w 58"/>
                    <a:gd name="T55" fmla="*/ 30 h 34"/>
                    <a:gd name="T56" fmla="*/ 54 w 58"/>
                    <a:gd name="T57" fmla="*/ 32 h 34"/>
                    <a:gd name="T58" fmla="*/ 56 w 58"/>
                    <a:gd name="T59" fmla="*/ 30 h 34"/>
                    <a:gd name="T60" fmla="*/ 54 w 58"/>
                    <a:gd name="T61" fmla="*/ 26 h 34"/>
                    <a:gd name="T62" fmla="*/ 54 w 58"/>
                    <a:gd name="T63" fmla="*/ 24 h 34"/>
                    <a:gd name="T64" fmla="*/ 54 w 58"/>
                    <a:gd name="T65" fmla="*/ 16 h 34"/>
                    <a:gd name="T66" fmla="*/ 58 w 58"/>
                    <a:gd name="T67" fmla="*/ 12 h 34"/>
                    <a:gd name="T68" fmla="*/ 56 w 58"/>
                    <a:gd name="T69" fmla="*/ 10 h 34"/>
                    <a:gd name="T70" fmla="*/ 54 w 58"/>
                    <a:gd name="T71" fmla="*/ 4 h 34"/>
                    <a:gd name="T72" fmla="*/ 52 w 58"/>
                    <a:gd name="T73" fmla="*/ 2 h 34"/>
                    <a:gd name="T74" fmla="*/ 46 w 58"/>
                    <a:gd name="T75" fmla="*/ 2 h 34"/>
                    <a:gd name="T76" fmla="*/ 46 w 58"/>
                    <a:gd name="T77" fmla="*/ 8 h 34"/>
                    <a:gd name="T78" fmla="*/ 44 w 58"/>
                    <a:gd name="T79" fmla="*/ 8 h 34"/>
                    <a:gd name="T80" fmla="*/ 42 w 58"/>
                    <a:gd name="T81" fmla="*/ 10 h 34"/>
                    <a:gd name="T82" fmla="*/ 34 w 58"/>
                    <a:gd name="T83" fmla="*/ 8 h 34"/>
                    <a:gd name="T84" fmla="*/ 34 w 58"/>
                    <a:gd name="T85" fmla="*/ 8 h 34"/>
                    <a:gd name="T86" fmla="*/ 26 w 58"/>
                    <a:gd name="T87" fmla="*/ 12 h 34"/>
                    <a:gd name="T88" fmla="*/ 24 w 58"/>
                    <a:gd name="T89" fmla="*/ 14 h 34"/>
                    <a:gd name="T90" fmla="*/ 12 w 58"/>
                    <a:gd name="T91" fmla="*/ 8 h 34"/>
                    <a:gd name="T92" fmla="*/ 12 w 58"/>
                    <a:gd name="T93" fmla="*/ 8 h 34"/>
                    <a:gd name="T94" fmla="*/ 0 w 58"/>
                    <a:gd name="T95" fmla="*/ 16 h 34"/>
                    <a:gd name="T96" fmla="*/ 0 w 58"/>
                    <a:gd name="T97" fmla="*/ 20 h 34"/>
                    <a:gd name="T98" fmla="*/ 8 w 58"/>
                    <a:gd name="T99" fmla="*/ 32 h 34"/>
                    <a:gd name="T100" fmla="*/ 24 w 58"/>
                    <a:gd name="T101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8" h="34">
                      <a:moveTo>
                        <a:pt x="24" y="30"/>
                      </a:moveTo>
                      <a:lnTo>
                        <a:pt x="24" y="30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18" y="32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8" y="32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0" y="2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8" y="8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30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4"/>
                      </a:lnTo>
                      <a:lnTo>
                        <a:pt x="44" y="4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4"/>
                      </a:lnTo>
                      <a:lnTo>
                        <a:pt x="54" y="4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6" y="24"/>
                      </a:lnTo>
                      <a:lnTo>
                        <a:pt x="56" y="24"/>
                      </a:lnTo>
                      <a:lnTo>
                        <a:pt x="56" y="24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0" y="32"/>
                      </a:lnTo>
                      <a:lnTo>
                        <a:pt x="34" y="34"/>
                      </a:lnTo>
                      <a:lnTo>
                        <a:pt x="34" y="34"/>
                      </a:lnTo>
                      <a:lnTo>
                        <a:pt x="34" y="34"/>
                      </a:lnTo>
                      <a:lnTo>
                        <a:pt x="30" y="32"/>
                      </a:lnTo>
                      <a:lnTo>
                        <a:pt x="24" y="30"/>
                      </a:lnTo>
                      <a:lnTo>
                        <a:pt x="24" y="30"/>
                      </a:lnTo>
                      <a:close/>
                      <a:moveTo>
                        <a:pt x="24" y="28"/>
                      </a:moveTo>
                      <a:lnTo>
                        <a:pt x="24" y="28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30" y="32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0" y="32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6" y="26"/>
                      </a:lnTo>
                      <a:lnTo>
                        <a:pt x="46" y="28"/>
                      </a:lnTo>
                      <a:lnTo>
                        <a:pt x="46" y="28"/>
                      </a:lnTo>
                      <a:lnTo>
                        <a:pt x="48" y="30"/>
                      </a:lnTo>
                      <a:lnTo>
                        <a:pt x="48" y="30"/>
                      </a:lnTo>
                      <a:lnTo>
                        <a:pt x="48" y="30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6" y="10"/>
                      </a:lnTo>
                      <a:lnTo>
                        <a:pt x="56" y="10"/>
                      </a:lnTo>
                      <a:lnTo>
                        <a:pt x="56" y="10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4" y="4"/>
                      </a:lnTo>
                      <a:lnTo>
                        <a:pt x="54" y="4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4"/>
                      </a:lnTo>
                      <a:lnTo>
                        <a:pt x="46" y="4"/>
                      </a:lnTo>
                      <a:lnTo>
                        <a:pt x="46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38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0" y="8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18" y="10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8" y="8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6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8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8" y="32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34" name="Freeform 7"/>
                <p:cNvSpPr>
                  <a:spLocks noEditPoints="1"/>
                </p:cNvSpPr>
                <p:nvPr/>
              </p:nvSpPr>
              <p:spPr bwMode="auto">
                <a:xfrm>
                  <a:off x="5340350" y="4814888"/>
                  <a:ext cx="82550" cy="41275"/>
                </a:xfrm>
                <a:custGeom>
                  <a:avLst/>
                  <a:gdLst>
                    <a:gd name="T0" fmla="*/ 6 w 52"/>
                    <a:gd name="T1" fmla="*/ 8 h 26"/>
                    <a:gd name="T2" fmla="*/ 0 w 52"/>
                    <a:gd name="T3" fmla="*/ 16 h 26"/>
                    <a:gd name="T4" fmla="*/ 4 w 52"/>
                    <a:gd name="T5" fmla="*/ 22 h 26"/>
                    <a:gd name="T6" fmla="*/ 10 w 52"/>
                    <a:gd name="T7" fmla="*/ 26 h 26"/>
                    <a:gd name="T8" fmla="*/ 18 w 52"/>
                    <a:gd name="T9" fmla="*/ 22 h 26"/>
                    <a:gd name="T10" fmla="*/ 18 w 52"/>
                    <a:gd name="T11" fmla="*/ 20 h 26"/>
                    <a:gd name="T12" fmla="*/ 18 w 52"/>
                    <a:gd name="T13" fmla="*/ 20 h 26"/>
                    <a:gd name="T14" fmla="*/ 14 w 52"/>
                    <a:gd name="T15" fmla="*/ 22 h 26"/>
                    <a:gd name="T16" fmla="*/ 6 w 52"/>
                    <a:gd name="T17" fmla="*/ 22 h 26"/>
                    <a:gd name="T18" fmla="*/ 20 w 52"/>
                    <a:gd name="T19" fmla="*/ 16 h 26"/>
                    <a:gd name="T20" fmla="*/ 20 w 52"/>
                    <a:gd name="T21" fmla="*/ 16 h 26"/>
                    <a:gd name="T22" fmla="*/ 14 w 52"/>
                    <a:gd name="T23" fmla="*/ 8 h 26"/>
                    <a:gd name="T24" fmla="*/ 4 w 52"/>
                    <a:gd name="T25" fmla="*/ 14 h 26"/>
                    <a:gd name="T26" fmla="*/ 10 w 52"/>
                    <a:gd name="T27" fmla="*/ 10 h 26"/>
                    <a:gd name="T28" fmla="*/ 18 w 52"/>
                    <a:gd name="T29" fmla="*/ 14 h 26"/>
                    <a:gd name="T30" fmla="*/ 32 w 52"/>
                    <a:gd name="T31" fmla="*/ 8 h 26"/>
                    <a:gd name="T32" fmla="*/ 24 w 52"/>
                    <a:gd name="T33" fmla="*/ 12 h 26"/>
                    <a:gd name="T34" fmla="*/ 24 w 52"/>
                    <a:gd name="T35" fmla="*/ 20 h 26"/>
                    <a:gd name="T36" fmla="*/ 32 w 52"/>
                    <a:gd name="T37" fmla="*/ 26 h 26"/>
                    <a:gd name="T38" fmla="*/ 40 w 52"/>
                    <a:gd name="T39" fmla="*/ 22 h 26"/>
                    <a:gd name="T40" fmla="*/ 40 w 52"/>
                    <a:gd name="T41" fmla="*/ 20 h 26"/>
                    <a:gd name="T42" fmla="*/ 40 w 52"/>
                    <a:gd name="T43" fmla="*/ 20 h 26"/>
                    <a:gd name="T44" fmla="*/ 38 w 52"/>
                    <a:gd name="T45" fmla="*/ 20 h 26"/>
                    <a:gd name="T46" fmla="*/ 32 w 52"/>
                    <a:gd name="T47" fmla="*/ 24 h 26"/>
                    <a:gd name="T48" fmla="*/ 40 w 52"/>
                    <a:gd name="T49" fmla="*/ 16 h 26"/>
                    <a:gd name="T50" fmla="*/ 42 w 52"/>
                    <a:gd name="T51" fmla="*/ 16 h 26"/>
                    <a:gd name="T52" fmla="*/ 38 w 52"/>
                    <a:gd name="T53" fmla="*/ 10 h 26"/>
                    <a:gd name="T54" fmla="*/ 32 w 52"/>
                    <a:gd name="T55" fmla="*/ 8 h 26"/>
                    <a:gd name="T56" fmla="*/ 28 w 52"/>
                    <a:gd name="T57" fmla="*/ 10 h 26"/>
                    <a:gd name="T58" fmla="*/ 36 w 52"/>
                    <a:gd name="T59" fmla="*/ 10 h 26"/>
                    <a:gd name="T60" fmla="*/ 52 w 52"/>
                    <a:gd name="T61" fmla="*/ 10 h 26"/>
                    <a:gd name="T62" fmla="*/ 52 w 52"/>
                    <a:gd name="T63" fmla="*/ 8 h 26"/>
                    <a:gd name="T64" fmla="*/ 48 w 52"/>
                    <a:gd name="T65" fmla="*/ 0 h 26"/>
                    <a:gd name="T66" fmla="*/ 48 w 52"/>
                    <a:gd name="T67" fmla="*/ 0 h 26"/>
                    <a:gd name="T68" fmla="*/ 44 w 52"/>
                    <a:gd name="T69" fmla="*/ 8 h 26"/>
                    <a:gd name="T70" fmla="*/ 44 w 52"/>
                    <a:gd name="T71" fmla="*/ 8 h 26"/>
                    <a:gd name="T72" fmla="*/ 44 w 52"/>
                    <a:gd name="T73" fmla="*/ 8 h 26"/>
                    <a:gd name="T74" fmla="*/ 46 w 52"/>
                    <a:gd name="T75" fmla="*/ 10 h 26"/>
                    <a:gd name="T76" fmla="*/ 48 w 52"/>
                    <a:gd name="T77" fmla="*/ 24 h 26"/>
                    <a:gd name="T78" fmla="*/ 52 w 52"/>
                    <a:gd name="T79" fmla="*/ 24 h 26"/>
                    <a:gd name="T80" fmla="*/ 50 w 52"/>
                    <a:gd name="T81" fmla="*/ 24 h 26"/>
                    <a:gd name="T82" fmla="*/ 48 w 52"/>
                    <a:gd name="T83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2" h="26">
                      <a:moveTo>
                        <a:pt x="10" y="8"/>
                      </a:moveTo>
                      <a:lnTo>
                        <a:pt x="10" y="8"/>
                      </a:lnTo>
                      <a:lnTo>
                        <a:pt x="6" y="8"/>
                      </a:lnTo>
                      <a:lnTo>
                        <a:pt x="4" y="10"/>
                      </a:lnTo>
                      <a:lnTo>
                        <a:pt x="2" y="1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6" y="24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6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6" y="20"/>
                      </a:lnTo>
                      <a:lnTo>
                        <a:pt x="16" y="20"/>
                      </a:lnTo>
                      <a:lnTo>
                        <a:pt x="14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6" y="22"/>
                      </a:lnTo>
                      <a:lnTo>
                        <a:pt x="4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2"/>
                      </a:lnTo>
                      <a:lnTo>
                        <a:pt x="18" y="10"/>
                      </a:lnTo>
                      <a:lnTo>
                        <a:pt x="14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  <a:moveTo>
                        <a:pt x="4" y="14"/>
                      </a:moveTo>
                      <a:lnTo>
                        <a:pt x="4" y="14"/>
                      </a:lnTo>
                      <a:lnTo>
                        <a:pt x="6" y="1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6" y="10"/>
                      </a:lnTo>
                      <a:lnTo>
                        <a:pt x="18" y="14"/>
                      </a:lnTo>
                      <a:lnTo>
                        <a:pt x="4" y="14"/>
                      </a:lnTo>
                      <a:close/>
                      <a:moveTo>
                        <a:pt x="32" y="8"/>
                      </a:moveTo>
                      <a:lnTo>
                        <a:pt x="32" y="8"/>
                      </a:lnTo>
                      <a:lnTo>
                        <a:pt x="28" y="8"/>
                      </a:lnTo>
                      <a:lnTo>
                        <a:pt x="26" y="10"/>
                      </a:lnTo>
                      <a:lnTo>
                        <a:pt x="24" y="12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8" y="24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38" y="24"/>
                      </a:lnTo>
                      <a:lnTo>
                        <a:pt x="40" y="22"/>
                      </a:lnTo>
                      <a:lnTo>
                        <a:pt x="40" y="22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38" y="20"/>
                      </a:lnTo>
                      <a:lnTo>
                        <a:pt x="38" y="20"/>
                      </a:lnTo>
                      <a:lnTo>
                        <a:pt x="36" y="22"/>
                      </a:lnTo>
                      <a:lnTo>
                        <a:pt x="32" y="24"/>
                      </a:lnTo>
                      <a:lnTo>
                        <a:pt x="32" y="24"/>
                      </a:lnTo>
                      <a:lnTo>
                        <a:pt x="28" y="22"/>
                      </a:lnTo>
                      <a:lnTo>
                        <a:pt x="24" y="16"/>
                      </a:lnTo>
                      <a:lnTo>
                        <a:pt x="40" y="16"/>
                      </a:lnTo>
                      <a:lnTo>
                        <a:pt x="40" y="16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2" y="12"/>
                      </a:lnTo>
                      <a:lnTo>
                        <a:pt x="38" y="10"/>
                      </a:lnTo>
                      <a:lnTo>
                        <a:pt x="36" y="8"/>
                      </a:lnTo>
                      <a:lnTo>
                        <a:pt x="32" y="8"/>
                      </a:lnTo>
                      <a:lnTo>
                        <a:pt x="32" y="8"/>
                      </a:lnTo>
                      <a:close/>
                      <a:moveTo>
                        <a:pt x="26" y="14"/>
                      </a:moveTo>
                      <a:lnTo>
                        <a:pt x="26" y="14"/>
                      </a:lnTo>
                      <a:lnTo>
                        <a:pt x="28" y="10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36" y="10"/>
                      </a:lnTo>
                      <a:lnTo>
                        <a:pt x="40" y="14"/>
                      </a:lnTo>
                      <a:lnTo>
                        <a:pt x="26" y="14"/>
                      </a:lnTo>
                      <a:close/>
                      <a:moveTo>
                        <a:pt x="52" y="10"/>
                      </a:moveTo>
                      <a:lnTo>
                        <a:pt x="52" y="10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6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10"/>
                      </a:lnTo>
                      <a:lnTo>
                        <a:pt x="46" y="10"/>
                      </a:lnTo>
                      <a:lnTo>
                        <a:pt x="46" y="22"/>
                      </a:lnTo>
                      <a:lnTo>
                        <a:pt x="46" y="22"/>
                      </a:lnTo>
                      <a:lnTo>
                        <a:pt x="48" y="2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0" y="24"/>
                      </a:lnTo>
                      <a:lnTo>
                        <a:pt x="50" y="24"/>
                      </a:lnTo>
                      <a:lnTo>
                        <a:pt x="50" y="22"/>
                      </a:lnTo>
                      <a:lnTo>
                        <a:pt x="50" y="22"/>
                      </a:lnTo>
                      <a:lnTo>
                        <a:pt x="48" y="22"/>
                      </a:lnTo>
                      <a:lnTo>
                        <a:pt x="48" y="10"/>
                      </a:lnTo>
                      <a:lnTo>
                        <a:pt x="52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35" name="Freeform 10"/>
                <p:cNvSpPr>
                  <a:spLocks/>
                </p:cNvSpPr>
                <p:nvPr/>
              </p:nvSpPr>
              <p:spPr bwMode="auto">
                <a:xfrm>
                  <a:off x="2581275" y="5700713"/>
                  <a:ext cx="136525" cy="117475"/>
                </a:xfrm>
                <a:custGeom>
                  <a:avLst/>
                  <a:gdLst>
                    <a:gd name="T0" fmla="*/ 46 w 86"/>
                    <a:gd name="T1" fmla="*/ 42 h 74"/>
                    <a:gd name="T2" fmla="*/ 46 w 86"/>
                    <a:gd name="T3" fmla="*/ 36 h 74"/>
                    <a:gd name="T4" fmla="*/ 46 w 86"/>
                    <a:gd name="T5" fmla="*/ 28 h 74"/>
                    <a:gd name="T6" fmla="*/ 50 w 86"/>
                    <a:gd name="T7" fmla="*/ 32 h 74"/>
                    <a:gd name="T8" fmla="*/ 68 w 86"/>
                    <a:gd name="T9" fmla="*/ 36 h 74"/>
                    <a:gd name="T10" fmla="*/ 74 w 86"/>
                    <a:gd name="T11" fmla="*/ 36 h 74"/>
                    <a:gd name="T12" fmla="*/ 74 w 86"/>
                    <a:gd name="T13" fmla="*/ 32 h 74"/>
                    <a:gd name="T14" fmla="*/ 86 w 86"/>
                    <a:gd name="T15" fmla="*/ 10 h 74"/>
                    <a:gd name="T16" fmla="*/ 82 w 86"/>
                    <a:gd name="T17" fmla="*/ 10 h 74"/>
                    <a:gd name="T18" fmla="*/ 74 w 86"/>
                    <a:gd name="T19" fmla="*/ 4 h 74"/>
                    <a:gd name="T20" fmla="*/ 64 w 86"/>
                    <a:gd name="T21" fmla="*/ 10 h 74"/>
                    <a:gd name="T22" fmla="*/ 54 w 86"/>
                    <a:gd name="T23" fmla="*/ 14 h 74"/>
                    <a:gd name="T24" fmla="*/ 50 w 86"/>
                    <a:gd name="T25" fmla="*/ 18 h 74"/>
                    <a:gd name="T26" fmla="*/ 46 w 86"/>
                    <a:gd name="T27" fmla="*/ 18 h 74"/>
                    <a:gd name="T28" fmla="*/ 42 w 86"/>
                    <a:gd name="T29" fmla="*/ 14 h 74"/>
                    <a:gd name="T30" fmla="*/ 42 w 86"/>
                    <a:gd name="T31" fmla="*/ 4 h 74"/>
                    <a:gd name="T32" fmla="*/ 36 w 86"/>
                    <a:gd name="T33" fmla="*/ 0 h 74"/>
                    <a:gd name="T34" fmla="*/ 28 w 86"/>
                    <a:gd name="T35" fmla="*/ 4 h 74"/>
                    <a:gd name="T36" fmla="*/ 14 w 86"/>
                    <a:gd name="T37" fmla="*/ 10 h 74"/>
                    <a:gd name="T38" fmla="*/ 4 w 86"/>
                    <a:gd name="T39" fmla="*/ 28 h 74"/>
                    <a:gd name="T40" fmla="*/ 4 w 86"/>
                    <a:gd name="T41" fmla="*/ 42 h 74"/>
                    <a:gd name="T42" fmla="*/ 4 w 86"/>
                    <a:gd name="T43" fmla="*/ 50 h 74"/>
                    <a:gd name="T44" fmla="*/ 0 w 86"/>
                    <a:gd name="T45" fmla="*/ 64 h 74"/>
                    <a:gd name="T46" fmla="*/ 4 w 86"/>
                    <a:gd name="T47" fmla="*/ 74 h 74"/>
                    <a:gd name="T48" fmla="*/ 10 w 86"/>
                    <a:gd name="T49" fmla="*/ 74 h 74"/>
                    <a:gd name="T50" fmla="*/ 14 w 86"/>
                    <a:gd name="T51" fmla="*/ 74 h 74"/>
                    <a:gd name="T52" fmla="*/ 18 w 86"/>
                    <a:gd name="T53" fmla="*/ 68 h 74"/>
                    <a:gd name="T54" fmla="*/ 22 w 86"/>
                    <a:gd name="T55" fmla="*/ 68 h 74"/>
                    <a:gd name="T56" fmla="*/ 22 w 86"/>
                    <a:gd name="T57" fmla="*/ 64 h 74"/>
                    <a:gd name="T58" fmla="*/ 46 w 86"/>
                    <a:gd name="T59" fmla="*/ 46 h 74"/>
                    <a:gd name="T60" fmla="*/ 46 w 86"/>
                    <a:gd name="T61" fmla="*/ 4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6" h="74">
                      <a:moveTo>
                        <a:pt x="46" y="42"/>
                      </a:moveTo>
                      <a:lnTo>
                        <a:pt x="46" y="36"/>
                      </a:lnTo>
                      <a:lnTo>
                        <a:pt x="46" y="28"/>
                      </a:lnTo>
                      <a:lnTo>
                        <a:pt x="50" y="32"/>
                      </a:lnTo>
                      <a:lnTo>
                        <a:pt x="68" y="36"/>
                      </a:lnTo>
                      <a:lnTo>
                        <a:pt x="74" y="36"/>
                      </a:lnTo>
                      <a:lnTo>
                        <a:pt x="74" y="32"/>
                      </a:lnTo>
                      <a:lnTo>
                        <a:pt x="86" y="10"/>
                      </a:lnTo>
                      <a:lnTo>
                        <a:pt x="82" y="10"/>
                      </a:lnTo>
                      <a:lnTo>
                        <a:pt x="74" y="4"/>
                      </a:lnTo>
                      <a:lnTo>
                        <a:pt x="64" y="10"/>
                      </a:lnTo>
                      <a:lnTo>
                        <a:pt x="54" y="14"/>
                      </a:lnTo>
                      <a:lnTo>
                        <a:pt x="50" y="18"/>
                      </a:lnTo>
                      <a:lnTo>
                        <a:pt x="46" y="18"/>
                      </a:lnTo>
                      <a:lnTo>
                        <a:pt x="42" y="14"/>
                      </a:lnTo>
                      <a:lnTo>
                        <a:pt x="42" y="4"/>
                      </a:lnTo>
                      <a:lnTo>
                        <a:pt x="36" y="0"/>
                      </a:lnTo>
                      <a:lnTo>
                        <a:pt x="28" y="4"/>
                      </a:lnTo>
                      <a:lnTo>
                        <a:pt x="14" y="10"/>
                      </a:lnTo>
                      <a:lnTo>
                        <a:pt x="4" y="28"/>
                      </a:lnTo>
                      <a:lnTo>
                        <a:pt x="4" y="42"/>
                      </a:lnTo>
                      <a:lnTo>
                        <a:pt x="4" y="50"/>
                      </a:lnTo>
                      <a:lnTo>
                        <a:pt x="0" y="64"/>
                      </a:lnTo>
                      <a:lnTo>
                        <a:pt x="4" y="74"/>
                      </a:lnTo>
                      <a:lnTo>
                        <a:pt x="10" y="74"/>
                      </a:lnTo>
                      <a:lnTo>
                        <a:pt x="14" y="74"/>
                      </a:lnTo>
                      <a:lnTo>
                        <a:pt x="18" y="68"/>
                      </a:lnTo>
                      <a:lnTo>
                        <a:pt x="22" y="68"/>
                      </a:lnTo>
                      <a:lnTo>
                        <a:pt x="22" y="64"/>
                      </a:lnTo>
                      <a:lnTo>
                        <a:pt x="46" y="46"/>
                      </a:lnTo>
                      <a:lnTo>
                        <a:pt x="46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36" name="Freeform 11"/>
                <p:cNvSpPr>
                  <a:spLocks/>
                </p:cNvSpPr>
                <p:nvPr/>
              </p:nvSpPr>
              <p:spPr bwMode="auto">
                <a:xfrm>
                  <a:off x="2209800" y="5621338"/>
                  <a:ext cx="79375" cy="63500"/>
                </a:xfrm>
                <a:custGeom>
                  <a:avLst/>
                  <a:gdLst>
                    <a:gd name="T0" fmla="*/ 42 w 50"/>
                    <a:gd name="T1" fmla="*/ 8 h 40"/>
                    <a:gd name="T2" fmla="*/ 36 w 50"/>
                    <a:gd name="T3" fmla="*/ 0 h 40"/>
                    <a:gd name="T4" fmla="*/ 10 w 50"/>
                    <a:gd name="T5" fmla="*/ 4 h 40"/>
                    <a:gd name="T6" fmla="*/ 10 w 50"/>
                    <a:gd name="T7" fmla="*/ 8 h 40"/>
                    <a:gd name="T8" fmla="*/ 10 w 50"/>
                    <a:gd name="T9" fmla="*/ 18 h 40"/>
                    <a:gd name="T10" fmla="*/ 10 w 50"/>
                    <a:gd name="T11" fmla="*/ 22 h 40"/>
                    <a:gd name="T12" fmla="*/ 4 w 50"/>
                    <a:gd name="T13" fmla="*/ 28 h 40"/>
                    <a:gd name="T14" fmla="*/ 0 w 50"/>
                    <a:gd name="T15" fmla="*/ 36 h 40"/>
                    <a:gd name="T16" fmla="*/ 4 w 50"/>
                    <a:gd name="T17" fmla="*/ 36 h 40"/>
                    <a:gd name="T18" fmla="*/ 10 w 50"/>
                    <a:gd name="T19" fmla="*/ 40 h 40"/>
                    <a:gd name="T20" fmla="*/ 22 w 50"/>
                    <a:gd name="T21" fmla="*/ 40 h 40"/>
                    <a:gd name="T22" fmla="*/ 50 w 50"/>
                    <a:gd name="T23" fmla="*/ 32 h 40"/>
                    <a:gd name="T24" fmla="*/ 50 w 50"/>
                    <a:gd name="T25" fmla="*/ 22 h 40"/>
                    <a:gd name="T26" fmla="*/ 46 w 50"/>
                    <a:gd name="T27" fmla="*/ 14 h 40"/>
                    <a:gd name="T28" fmla="*/ 42 w 50"/>
                    <a:gd name="T29" fmla="*/ 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0" h="40">
                      <a:moveTo>
                        <a:pt x="42" y="8"/>
                      </a:moveTo>
                      <a:lnTo>
                        <a:pt x="36" y="0"/>
                      </a:lnTo>
                      <a:lnTo>
                        <a:pt x="10" y="4"/>
                      </a:lnTo>
                      <a:lnTo>
                        <a:pt x="10" y="8"/>
                      </a:lnTo>
                      <a:lnTo>
                        <a:pt x="10" y="18"/>
                      </a:lnTo>
                      <a:lnTo>
                        <a:pt x="10" y="22"/>
                      </a:lnTo>
                      <a:lnTo>
                        <a:pt x="4" y="28"/>
                      </a:lnTo>
                      <a:lnTo>
                        <a:pt x="0" y="36"/>
                      </a:lnTo>
                      <a:lnTo>
                        <a:pt x="4" y="36"/>
                      </a:lnTo>
                      <a:lnTo>
                        <a:pt x="10" y="40"/>
                      </a:lnTo>
                      <a:lnTo>
                        <a:pt x="22" y="40"/>
                      </a:lnTo>
                      <a:lnTo>
                        <a:pt x="50" y="32"/>
                      </a:lnTo>
                      <a:lnTo>
                        <a:pt x="50" y="22"/>
                      </a:lnTo>
                      <a:lnTo>
                        <a:pt x="46" y="14"/>
                      </a:lnTo>
                      <a:lnTo>
                        <a:pt x="42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37" name="Freeform 12"/>
                <p:cNvSpPr>
                  <a:spLocks/>
                </p:cNvSpPr>
                <p:nvPr/>
              </p:nvSpPr>
              <p:spPr bwMode="auto">
                <a:xfrm>
                  <a:off x="2317750" y="5526088"/>
                  <a:ext cx="50800" cy="88900"/>
                </a:xfrm>
                <a:custGeom>
                  <a:avLst/>
                  <a:gdLst>
                    <a:gd name="T0" fmla="*/ 28 w 32"/>
                    <a:gd name="T1" fmla="*/ 24 h 56"/>
                    <a:gd name="T2" fmla="*/ 24 w 32"/>
                    <a:gd name="T3" fmla="*/ 24 h 56"/>
                    <a:gd name="T4" fmla="*/ 20 w 32"/>
                    <a:gd name="T5" fmla="*/ 24 h 56"/>
                    <a:gd name="T6" fmla="*/ 20 w 32"/>
                    <a:gd name="T7" fmla="*/ 10 h 56"/>
                    <a:gd name="T8" fmla="*/ 24 w 32"/>
                    <a:gd name="T9" fmla="*/ 4 h 56"/>
                    <a:gd name="T10" fmla="*/ 24 w 32"/>
                    <a:gd name="T11" fmla="*/ 0 h 56"/>
                    <a:gd name="T12" fmla="*/ 20 w 32"/>
                    <a:gd name="T13" fmla="*/ 0 h 56"/>
                    <a:gd name="T14" fmla="*/ 0 w 32"/>
                    <a:gd name="T15" fmla="*/ 32 h 56"/>
                    <a:gd name="T16" fmla="*/ 10 w 32"/>
                    <a:gd name="T17" fmla="*/ 56 h 56"/>
                    <a:gd name="T18" fmla="*/ 14 w 32"/>
                    <a:gd name="T19" fmla="*/ 56 h 56"/>
                    <a:gd name="T20" fmla="*/ 32 w 32"/>
                    <a:gd name="T21" fmla="*/ 28 h 56"/>
                    <a:gd name="T22" fmla="*/ 32 w 32"/>
                    <a:gd name="T23" fmla="*/ 24 h 56"/>
                    <a:gd name="T24" fmla="*/ 32 w 32"/>
                    <a:gd name="T25" fmla="*/ 18 h 56"/>
                    <a:gd name="T26" fmla="*/ 28 w 32"/>
                    <a:gd name="T27" fmla="*/ 18 h 56"/>
                    <a:gd name="T28" fmla="*/ 28 w 32"/>
                    <a:gd name="T29" fmla="*/ 2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" h="56">
                      <a:moveTo>
                        <a:pt x="28" y="24"/>
                      </a:moveTo>
                      <a:lnTo>
                        <a:pt x="24" y="24"/>
                      </a:lnTo>
                      <a:lnTo>
                        <a:pt x="20" y="24"/>
                      </a:lnTo>
                      <a:lnTo>
                        <a:pt x="20" y="10"/>
                      </a:lnTo>
                      <a:lnTo>
                        <a:pt x="24" y="4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0" y="32"/>
                      </a:lnTo>
                      <a:lnTo>
                        <a:pt x="10" y="56"/>
                      </a:lnTo>
                      <a:lnTo>
                        <a:pt x="14" y="56"/>
                      </a:lnTo>
                      <a:lnTo>
                        <a:pt x="32" y="28"/>
                      </a:lnTo>
                      <a:lnTo>
                        <a:pt x="32" y="24"/>
                      </a:lnTo>
                      <a:lnTo>
                        <a:pt x="32" y="18"/>
                      </a:lnTo>
                      <a:lnTo>
                        <a:pt x="28" y="18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38" name="Freeform 13"/>
                <p:cNvSpPr>
                  <a:spLocks/>
                </p:cNvSpPr>
                <p:nvPr/>
              </p:nvSpPr>
              <p:spPr bwMode="auto">
                <a:xfrm>
                  <a:off x="3241675" y="5103813"/>
                  <a:ext cx="647700" cy="495300"/>
                </a:xfrm>
                <a:custGeom>
                  <a:avLst/>
                  <a:gdLst>
                    <a:gd name="T0" fmla="*/ 404 w 408"/>
                    <a:gd name="T1" fmla="*/ 92 h 312"/>
                    <a:gd name="T2" fmla="*/ 390 w 408"/>
                    <a:gd name="T3" fmla="*/ 64 h 312"/>
                    <a:gd name="T4" fmla="*/ 396 w 408"/>
                    <a:gd name="T5" fmla="*/ 46 h 312"/>
                    <a:gd name="T6" fmla="*/ 396 w 408"/>
                    <a:gd name="T7" fmla="*/ 32 h 312"/>
                    <a:gd name="T8" fmla="*/ 390 w 408"/>
                    <a:gd name="T9" fmla="*/ 28 h 312"/>
                    <a:gd name="T10" fmla="*/ 386 w 408"/>
                    <a:gd name="T11" fmla="*/ 32 h 312"/>
                    <a:gd name="T12" fmla="*/ 376 w 408"/>
                    <a:gd name="T13" fmla="*/ 32 h 312"/>
                    <a:gd name="T14" fmla="*/ 368 w 408"/>
                    <a:gd name="T15" fmla="*/ 38 h 312"/>
                    <a:gd name="T16" fmla="*/ 364 w 408"/>
                    <a:gd name="T17" fmla="*/ 38 h 312"/>
                    <a:gd name="T18" fmla="*/ 358 w 408"/>
                    <a:gd name="T19" fmla="*/ 38 h 312"/>
                    <a:gd name="T20" fmla="*/ 318 w 408"/>
                    <a:gd name="T21" fmla="*/ 14 h 312"/>
                    <a:gd name="T22" fmla="*/ 312 w 408"/>
                    <a:gd name="T23" fmla="*/ 10 h 312"/>
                    <a:gd name="T24" fmla="*/ 312 w 408"/>
                    <a:gd name="T25" fmla="*/ 6 h 312"/>
                    <a:gd name="T26" fmla="*/ 312 w 408"/>
                    <a:gd name="T27" fmla="*/ 0 h 312"/>
                    <a:gd name="T28" fmla="*/ 308 w 408"/>
                    <a:gd name="T29" fmla="*/ 0 h 312"/>
                    <a:gd name="T30" fmla="*/ 262 w 408"/>
                    <a:gd name="T31" fmla="*/ 10 h 312"/>
                    <a:gd name="T32" fmla="*/ 230 w 408"/>
                    <a:gd name="T33" fmla="*/ 32 h 312"/>
                    <a:gd name="T34" fmla="*/ 220 w 408"/>
                    <a:gd name="T35" fmla="*/ 46 h 312"/>
                    <a:gd name="T36" fmla="*/ 220 w 408"/>
                    <a:gd name="T37" fmla="*/ 56 h 312"/>
                    <a:gd name="T38" fmla="*/ 220 w 408"/>
                    <a:gd name="T39" fmla="*/ 60 h 312"/>
                    <a:gd name="T40" fmla="*/ 220 w 408"/>
                    <a:gd name="T41" fmla="*/ 64 h 312"/>
                    <a:gd name="T42" fmla="*/ 216 w 408"/>
                    <a:gd name="T43" fmla="*/ 70 h 312"/>
                    <a:gd name="T44" fmla="*/ 208 w 408"/>
                    <a:gd name="T45" fmla="*/ 84 h 312"/>
                    <a:gd name="T46" fmla="*/ 202 w 408"/>
                    <a:gd name="T47" fmla="*/ 88 h 312"/>
                    <a:gd name="T48" fmla="*/ 138 w 408"/>
                    <a:gd name="T49" fmla="*/ 96 h 312"/>
                    <a:gd name="T50" fmla="*/ 134 w 408"/>
                    <a:gd name="T51" fmla="*/ 96 h 312"/>
                    <a:gd name="T52" fmla="*/ 130 w 408"/>
                    <a:gd name="T53" fmla="*/ 96 h 312"/>
                    <a:gd name="T54" fmla="*/ 120 w 408"/>
                    <a:gd name="T55" fmla="*/ 88 h 312"/>
                    <a:gd name="T56" fmla="*/ 120 w 408"/>
                    <a:gd name="T57" fmla="*/ 84 h 312"/>
                    <a:gd name="T58" fmla="*/ 120 w 408"/>
                    <a:gd name="T59" fmla="*/ 78 h 312"/>
                    <a:gd name="T60" fmla="*/ 120 w 408"/>
                    <a:gd name="T61" fmla="*/ 74 h 312"/>
                    <a:gd name="T62" fmla="*/ 116 w 408"/>
                    <a:gd name="T63" fmla="*/ 74 h 312"/>
                    <a:gd name="T64" fmla="*/ 106 w 408"/>
                    <a:gd name="T65" fmla="*/ 60 h 312"/>
                    <a:gd name="T66" fmla="*/ 106 w 408"/>
                    <a:gd name="T67" fmla="*/ 56 h 312"/>
                    <a:gd name="T68" fmla="*/ 102 w 408"/>
                    <a:gd name="T69" fmla="*/ 52 h 312"/>
                    <a:gd name="T70" fmla="*/ 98 w 408"/>
                    <a:gd name="T71" fmla="*/ 56 h 312"/>
                    <a:gd name="T72" fmla="*/ 74 w 408"/>
                    <a:gd name="T73" fmla="*/ 78 h 312"/>
                    <a:gd name="T74" fmla="*/ 74 w 408"/>
                    <a:gd name="T75" fmla="*/ 84 h 312"/>
                    <a:gd name="T76" fmla="*/ 0 w 408"/>
                    <a:gd name="T77" fmla="*/ 188 h 312"/>
                    <a:gd name="T78" fmla="*/ 20 w 408"/>
                    <a:gd name="T79" fmla="*/ 308 h 312"/>
                    <a:gd name="T80" fmla="*/ 24 w 408"/>
                    <a:gd name="T81" fmla="*/ 308 h 312"/>
                    <a:gd name="T82" fmla="*/ 28 w 408"/>
                    <a:gd name="T83" fmla="*/ 308 h 312"/>
                    <a:gd name="T84" fmla="*/ 28 w 408"/>
                    <a:gd name="T85" fmla="*/ 302 h 312"/>
                    <a:gd name="T86" fmla="*/ 60 w 408"/>
                    <a:gd name="T87" fmla="*/ 312 h 312"/>
                    <a:gd name="T88" fmla="*/ 112 w 408"/>
                    <a:gd name="T89" fmla="*/ 312 h 312"/>
                    <a:gd name="T90" fmla="*/ 156 w 408"/>
                    <a:gd name="T91" fmla="*/ 230 h 312"/>
                    <a:gd name="T92" fmla="*/ 176 w 408"/>
                    <a:gd name="T93" fmla="*/ 206 h 312"/>
                    <a:gd name="T94" fmla="*/ 212 w 408"/>
                    <a:gd name="T95" fmla="*/ 184 h 312"/>
                    <a:gd name="T96" fmla="*/ 216 w 408"/>
                    <a:gd name="T97" fmla="*/ 180 h 312"/>
                    <a:gd name="T98" fmla="*/ 220 w 408"/>
                    <a:gd name="T99" fmla="*/ 180 h 312"/>
                    <a:gd name="T100" fmla="*/ 226 w 408"/>
                    <a:gd name="T101" fmla="*/ 180 h 312"/>
                    <a:gd name="T102" fmla="*/ 234 w 408"/>
                    <a:gd name="T103" fmla="*/ 180 h 312"/>
                    <a:gd name="T104" fmla="*/ 240 w 408"/>
                    <a:gd name="T105" fmla="*/ 180 h 312"/>
                    <a:gd name="T106" fmla="*/ 262 w 408"/>
                    <a:gd name="T107" fmla="*/ 184 h 312"/>
                    <a:gd name="T108" fmla="*/ 330 w 408"/>
                    <a:gd name="T109" fmla="*/ 188 h 312"/>
                    <a:gd name="T110" fmla="*/ 408 w 408"/>
                    <a:gd name="T111" fmla="*/ 116 h 312"/>
                    <a:gd name="T112" fmla="*/ 404 w 408"/>
                    <a:gd name="T113" fmla="*/ 96 h 312"/>
                    <a:gd name="T114" fmla="*/ 404 w 408"/>
                    <a:gd name="T115" fmla="*/ 92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08" h="312">
                      <a:moveTo>
                        <a:pt x="404" y="92"/>
                      </a:moveTo>
                      <a:lnTo>
                        <a:pt x="390" y="64"/>
                      </a:lnTo>
                      <a:lnTo>
                        <a:pt x="396" y="46"/>
                      </a:lnTo>
                      <a:lnTo>
                        <a:pt x="396" y="32"/>
                      </a:lnTo>
                      <a:lnTo>
                        <a:pt x="390" y="28"/>
                      </a:lnTo>
                      <a:lnTo>
                        <a:pt x="386" y="32"/>
                      </a:lnTo>
                      <a:lnTo>
                        <a:pt x="376" y="32"/>
                      </a:lnTo>
                      <a:lnTo>
                        <a:pt x="368" y="38"/>
                      </a:lnTo>
                      <a:lnTo>
                        <a:pt x="364" y="38"/>
                      </a:lnTo>
                      <a:lnTo>
                        <a:pt x="358" y="38"/>
                      </a:lnTo>
                      <a:lnTo>
                        <a:pt x="318" y="14"/>
                      </a:lnTo>
                      <a:lnTo>
                        <a:pt x="312" y="10"/>
                      </a:lnTo>
                      <a:lnTo>
                        <a:pt x="312" y="6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262" y="10"/>
                      </a:lnTo>
                      <a:lnTo>
                        <a:pt x="230" y="32"/>
                      </a:lnTo>
                      <a:lnTo>
                        <a:pt x="220" y="46"/>
                      </a:lnTo>
                      <a:lnTo>
                        <a:pt x="220" y="56"/>
                      </a:lnTo>
                      <a:lnTo>
                        <a:pt x="220" y="60"/>
                      </a:lnTo>
                      <a:lnTo>
                        <a:pt x="220" y="64"/>
                      </a:lnTo>
                      <a:lnTo>
                        <a:pt x="216" y="70"/>
                      </a:lnTo>
                      <a:lnTo>
                        <a:pt x="208" y="84"/>
                      </a:lnTo>
                      <a:lnTo>
                        <a:pt x="202" y="88"/>
                      </a:lnTo>
                      <a:lnTo>
                        <a:pt x="138" y="96"/>
                      </a:lnTo>
                      <a:lnTo>
                        <a:pt x="134" y="96"/>
                      </a:lnTo>
                      <a:lnTo>
                        <a:pt x="130" y="96"/>
                      </a:lnTo>
                      <a:lnTo>
                        <a:pt x="120" y="88"/>
                      </a:lnTo>
                      <a:lnTo>
                        <a:pt x="120" y="84"/>
                      </a:lnTo>
                      <a:lnTo>
                        <a:pt x="120" y="78"/>
                      </a:lnTo>
                      <a:lnTo>
                        <a:pt x="120" y="74"/>
                      </a:lnTo>
                      <a:lnTo>
                        <a:pt x="116" y="74"/>
                      </a:lnTo>
                      <a:lnTo>
                        <a:pt x="106" y="60"/>
                      </a:lnTo>
                      <a:lnTo>
                        <a:pt x="106" y="56"/>
                      </a:lnTo>
                      <a:lnTo>
                        <a:pt x="102" y="52"/>
                      </a:lnTo>
                      <a:lnTo>
                        <a:pt x="98" y="56"/>
                      </a:lnTo>
                      <a:lnTo>
                        <a:pt x="74" y="78"/>
                      </a:lnTo>
                      <a:lnTo>
                        <a:pt x="74" y="84"/>
                      </a:lnTo>
                      <a:lnTo>
                        <a:pt x="0" y="188"/>
                      </a:lnTo>
                      <a:lnTo>
                        <a:pt x="20" y="308"/>
                      </a:lnTo>
                      <a:lnTo>
                        <a:pt x="24" y="308"/>
                      </a:lnTo>
                      <a:lnTo>
                        <a:pt x="28" y="308"/>
                      </a:lnTo>
                      <a:lnTo>
                        <a:pt x="28" y="302"/>
                      </a:lnTo>
                      <a:lnTo>
                        <a:pt x="60" y="312"/>
                      </a:lnTo>
                      <a:lnTo>
                        <a:pt x="112" y="312"/>
                      </a:lnTo>
                      <a:lnTo>
                        <a:pt x="156" y="230"/>
                      </a:lnTo>
                      <a:lnTo>
                        <a:pt x="176" y="206"/>
                      </a:lnTo>
                      <a:lnTo>
                        <a:pt x="212" y="184"/>
                      </a:lnTo>
                      <a:lnTo>
                        <a:pt x="216" y="180"/>
                      </a:lnTo>
                      <a:lnTo>
                        <a:pt x="220" y="180"/>
                      </a:lnTo>
                      <a:lnTo>
                        <a:pt x="226" y="180"/>
                      </a:lnTo>
                      <a:lnTo>
                        <a:pt x="234" y="180"/>
                      </a:lnTo>
                      <a:lnTo>
                        <a:pt x="240" y="180"/>
                      </a:lnTo>
                      <a:lnTo>
                        <a:pt x="262" y="184"/>
                      </a:lnTo>
                      <a:lnTo>
                        <a:pt x="330" y="188"/>
                      </a:lnTo>
                      <a:lnTo>
                        <a:pt x="408" y="116"/>
                      </a:lnTo>
                      <a:lnTo>
                        <a:pt x="404" y="96"/>
                      </a:lnTo>
                      <a:lnTo>
                        <a:pt x="404" y="92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39" name="Freeform 14"/>
                <p:cNvSpPr>
                  <a:spLocks/>
                </p:cNvSpPr>
                <p:nvPr/>
              </p:nvSpPr>
              <p:spPr bwMode="auto">
                <a:xfrm>
                  <a:off x="2501900" y="5278438"/>
                  <a:ext cx="41275" cy="50800"/>
                </a:xfrm>
                <a:custGeom>
                  <a:avLst/>
                  <a:gdLst>
                    <a:gd name="T0" fmla="*/ 14 w 26"/>
                    <a:gd name="T1" fmla="*/ 32 h 32"/>
                    <a:gd name="T2" fmla="*/ 22 w 26"/>
                    <a:gd name="T3" fmla="*/ 24 h 32"/>
                    <a:gd name="T4" fmla="*/ 26 w 26"/>
                    <a:gd name="T5" fmla="*/ 18 h 32"/>
                    <a:gd name="T6" fmla="*/ 18 w 26"/>
                    <a:gd name="T7" fmla="*/ 6 h 32"/>
                    <a:gd name="T8" fmla="*/ 18 w 26"/>
                    <a:gd name="T9" fmla="*/ 0 h 32"/>
                    <a:gd name="T10" fmla="*/ 8 w 26"/>
                    <a:gd name="T11" fmla="*/ 0 h 32"/>
                    <a:gd name="T12" fmla="*/ 4 w 26"/>
                    <a:gd name="T13" fmla="*/ 0 h 32"/>
                    <a:gd name="T14" fmla="*/ 4 w 26"/>
                    <a:gd name="T15" fmla="*/ 6 h 32"/>
                    <a:gd name="T16" fmla="*/ 0 w 26"/>
                    <a:gd name="T17" fmla="*/ 18 h 32"/>
                    <a:gd name="T18" fmla="*/ 0 w 26"/>
                    <a:gd name="T19" fmla="*/ 24 h 32"/>
                    <a:gd name="T20" fmla="*/ 8 w 26"/>
                    <a:gd name="T21" fmla="*/ 32 h 32"/>
                    <a:gd name="T22" fmla="*/ 14 w 26"/>
                    <a:gd name="T23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" h="32">
                      <a:moveTo>
                        <a:pt x="14" y="32"/>
                      </a:moveTo>
                      <a:lnTo>
                        <a:pt x="22" y="24"/>
                      </a:lnTo>
                      <a:lnTo>
                        <a:pt x="26" y="18"/>
                      </a:lnTo>
                      <a:lnTo>
                        <a:pt x="18" y="6"/>
                      </a:lnTo>
                      <a:lnTo>
                        <a:pt x="1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0" name="Freeform 15"/>
                <p:cNvSpPr>
                  <a:spLocks/>
                </p:cNvSpPr>
                <p:nvPr/>
              </p:nvSpPr>
              <p:spPr bwMode="auto">
                <a:xfrm>
                  <a:off x="2368550" y="5119688"/>
                  <a:ext cx="44450" cy="85725"/>
                </a:xfrm>
                <a:custGeom>
                  <a:avLst/>
                  <a:gdLst>
                    <a:gd name="T0" fmla="*/ 10 w 28"/>
                    <a:gd name="T1" fmla="*/ 0 h 54"/>
                    <a:gd name="T2" fmla="*/ 6 w 28"/>
                    <a:gd name="T3" fmla="*/ 0 h 54"/>
                    <a:gd name="T4" fmla="*/ 6 w 28"/>
                    <a:gd name="T5" fmla="*/ 4 h 54"/>
                    <a:gd name="T6" fmla="*/ 0 w 28"/>
                    <a:gd name="T7" fmla="*/ 28 h 54"/>
                    <a:gd name="T8" fmla="*/ 0 w 28"/>
                    <a:gd name="T9" fmla="*/ 36 h 54"/>
                    <a:gd name="T10" fmla="*/ 0 w 28"/>
                    <a:gd name="T11" fmla="*/ 46 h 54"/>
                    <a:gd name="T12" fmla="*/ 0 w 28"/>
                    <a:gd name="T13" fmla="*/ 50 h 54"/>
                    <a:gd name="T14" fmla="*/ 10 w 28"/>
                    <a:gd name="T15" fmla="*/ 54 h 54"/>
                    <a:gd name="T16" fmla="*/ 20 w 28"/>
                    <a:gd name="T17" fmla="*/ 46 h 54"/>
                    <a:gd name="T18" fmla="*/ 20 w 28"/>
                    <a:gd name="T19" fmla="*/ 42 h 54"/>
                    <a:gd name="T20" fmla="*/ 24 w 28"/>
                    <a:gd name="T21" fmla="*/ 42 h 54"/>
                    <a:gd name="T22" fmla="*/ 28 w 28"/>
                    <a:gd name="T23" fmla="*/ 28 h 54"/>
                    <a:gd name="T24" fmla="*/ 28 w 28"/>
                    <a:gd name="T25" fmla="*/ 22 h 54"/>
                    <a:gd name="T26" fmla="*/ 28 w 28"/>
                    <a:gd name="T27" fmla="*/ 18 h 54"/>
                    <a:gd name="T28" fmla="*/ 28 w 28"/>
                    <a:gd name="T29" fmla="*/ 10 h 54"/>
                    <a:gd name="T30" fmla="*/ 20 w 28"/>
                    <a:gd name="T31" fmla="*/ 4 h 54"/>
                    <a:gd name="T32" fmla="*/ 10 w 28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4">
                      <a:moveTo>
                        <a:pt x="10" y="0"/>
                      </a:move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28"/>
                      </a:lnTo>
                      <a:lnTo>
                        <a:pt x="0" y="36"/>
                      </a:lnTo>
                      <a:lnTo>
                        <a:pt x="0" y="46"/>
                      </a:lnTo>
                      <a:lnTo>
                        <a:pt x="0" y="50"/>
                      </a:lnTo>
                      <a:lnTo>
                        <a:pt x="10" y="54"/>
                      </a:lnTo>
                      <a:lnTo>
                        <a:pt x="20" y="46"/>
                      </a:lnTo>
                      <a:lnTo>
                        <a:pt x="20" y="42"/>
                      </a:lnTo>
                      <a:lnTo>
                        <a:pt x="24" y="42"/>
                      </a:lnTo>
                      <a:lnTo>
                        <a:pt x="28" y="28"/>
                      </a:lnTo>
                      <a:lnTo>
                        <a:pt x="28" y="22"/>
                      </a:lnTo>
                      <a:lnTo>
                        <a:pt x="28" y="18"/>
                      </a:lnTo>
                      <a:lnTo>
                        <a:pt x="28" y="10"/>
                      </a:lnTo>
                      <a:lnTo>
                        <a:pt x="20" y="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1" name="Freeform 16"/>
                <p:cNvSpPr>
                  <a:spLocks/>
                </p:cNvSpPr>
                <p:nvPr/>
              </p:nvSpPr>
              <p:spPr bwMode="auto">
                <a:xfrm>
                  <a:off x="2384425" y="5002213"/>
                  <a:ext cx="73025" cy="133350"/>
                </a:xfrm>
                <a:custGeom>
                  <a:avLst/>
                  <a:gdLst>
                    <a:gd name="T0" fmla="*/ 28 w 46"/>
                    <a:gd name="T1" fmla="*/ 6 h 84"/>
                    <a:gd name="T2" fmla="*/ 18 w 46"/>
                    <a:gd name="T3" fmla="*/ 10 h 84"/>
                    <a:gd name="T4" fmla="*/ 18 w 46"/>
                    <a:gd name="T5" fmla="*/ 14 h 84"/>
                    <a:gd name="T6" fmla="*/ 14 w 46"/>
                    <a:gd name="T7" fmla="*/ 24 h 84"/>
                    <a:gd name="T8" fmla="*/ 14 w 46"/>
                    <a:gd name="T9" fmla="*/ 28 h 84"/>
                    <a:gd name="T10" fmla="*/ 0 w 46"/>
                    <a:gd name="T11" fmla="*/ 70 h 84"/>
                    <a:gd name="T12" fmla="*/ 18 w 46"/>
                    <a:gd name="T13" fmla="*/ 84 h 84"/>
                    <a:gd name="T14" fmla="*/ 22 w 46"/>
                    <a:gd name="T15" fmla="*/ 84 h 84"/>
                    <a:gd name="T16" fmla="*/ 22 w 46"/>
                    <a:gd name="T17" fmla="*/ 78 h 84"/>
                    <a:gd name="T18" fmla="*/ 28 w 46"/>
                    <a:gd name="T19" fmla="*/ 74 h 84"/>
                    <a:gd name="T20" fmla="*/ 42 w 46"/>
                    <a:gd name="T21" fmla="*/ 32 h 84"/>
                    <a:gd name="T22" fmla="*/ 42 w 46"/>
                    <a:gd name="T23" fmla="*/ 28 h 84"/>
                    <a:gd name="T24" fmla="*/ 46 w 46"/>
                    <a:gd name="T25" fmla="*/ 14 h 84"/>
                    <a:gd name="T26" fmla="*/ 46 w 46"/>
                    <a:gd name="T27" fmla="*/ 6 h 84"/>
                    <a:gd name="T28" fmla="*/ 46 w 46"/>
                    <a:gd name="T29" fmla="*/ 0 h 84"/>
                    <a:gd name="T30" fmla="*/ 42 w 46"/>
                    <a:gd name="T31" fmla="*/ 0 h 84"/>
                    <a:gd name="T32" fmla="*/ 28 w 46"/>
                    <a:gd name="T33" fmla="*/ 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84">
                      <a:moveTo>
                        <a:pt x="28" y="6"/>
                      </a:moveTo>
                      <a:lnTo>
                        <a:pt x="18" y="10"/>
                      </a:lnTo>
                      <a:lnTo>
                        <a:pt x="18" y="14"/>
                      </a:lnTo>
                      <a:lnTo>
                        <a:pt x="14" y="24"/>
                      </a:lnTo>
                      <a:lnTo>
                        <a:pt x="14" y="28"/>
                      </a:lnTo>
                      <a:lnTo>
                        <a:pt x="0" y="70"/>
                      </a:lnTo>
                      <a:lnTo>
                        <a:pt x="18" y="84"/>
                      </a:lnTo>
                      <a:lnTo>
                        <a:pt x="22" y="84"/>
                      </a:lnTo>
                      <a:lnTo>
                        <a:pt x="22" y="78"/>
                      </a:lnTo>
                      <a:lnTo>
                        <a:pt x="28" y="74"/>
                      </a:lnTo>
                      <a:lnTo>
                        <a:pt x="42" y="32"/>
                      </a:lnTo>
                      <a:lnTo>
                        <a:pt x="42" y="28"/>
                      </a:lnTo>
                      <a:lnTo>
                        <a:pt x="46" y="14"/>
                      </a:lnTo>
                      <a:lnTo>
                        <a:pt x="46" y="6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28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2" name="Freeform 17"/>
                <p:cNvSpPr>
                  <a:spLocks/>
                </p:cNvSpPr>
                <p:nvPr/>
              </p:nvSpPr>
              <p:spPr bwMode="auto">
                <a:xfrm>
                  <a:off x="3876675" y="5030788"/>
                  <a:ext cx="95250" cy="139700"/>
                </a:xfrm>
                <a:custGeom>
                  <a:avLst/>
                  <a:gdLst>
                    <a:gd name="T0" fmla="*/ 36 w 60"/>
                    <a:gd name="T1" fmla="*/ 20 h 88"/>
                    <a:gd name="T2" fmla="*/ 22 w 60"/>
                    <a:gd name="T3" fmla="*/ 28 h 88"/>
                    <a:gd name="T4" fmla="*/ 22 w 60"/>
                    <a:gd name="T5" fmla="*/ 34 h 88"/>
                    <a:gd name="T6" fmla="*/ 0 w 60"/>
                    <a:gd name="T7" fmla="*/ 60 h 88"/>
                    <a:gd name="T8" fmla="*/ 0 w 60"/>
                    <a:gd name="T9" fmla="*/ 66 h 88"/>
                    <a:gd name="T10" fmla="*/ 0 w 60"/>
                    <a:gd name="T11" fmla="*/ 70 h 88"/>
                    <a:gd name="T12" fmla="*/ 0 w 60"/>
                    <a:gd name="T13" fmla="*/ 74 h 88"/>
                    <a:gd name="T14" fmla="*/ 8 w 60"/>
                    <a:gd name="T15" fmla="*/ 84 h 88"/>
                    <a:gd name="T16" fmla="*/ 14 w 60"/>
                    <a:gd name="T17" fmla="*/ 88 h 88"/>
                    <a:gd name="T18" fmla="*/ 22 w 60"/>
                    <a:gd name="T19" fmla="*/ 84 h 88"/>
                    <a:gd name="T20" fmla="*/ 46 w 60"/>
                    <a:gd name="T21" fmla="*/ 74 h 88"/>
                    <a:gd name="T22" fmla="*/ 46 w 60"/>
                    <a:gd name="T23" fmla="*/ 70 h 88"/>
                    <a:gd name="T24" fmla="*/ 50 w 60"/>
                    <a:gd name="T25" fmla="*/ 70 h 88"/>
                    <a:gd name="T26" fmla="*/ 46 w 60"/>
                    <a:gd name="T27" fmla="*/ 66 h 88"/>
                    <a:gd name="T28" fmla="*/ 42 w 60"/>
                    <a:gd name="T29" fmla="*/ 60 h 88"/>
                    <a:gd name="T30" fmla="*/ 42 w 60"/>
                    <a:gd name="T31" fmla="*/ 52 h 88"/>
                    <a:gd name="T32" fmla="*/ 36 w 60"/>
                    <a:gd name="T33" fmla="*/ 52 h 88"/>
                    <a:gd name="T34" fmla="*/ 36 w 60"/>
                    <a:gd name="T35" fmla="*/ 46 h 88"/>
                    <a:gd name="T36" fmla="*/ 42 w 60"/>
                    <a:gd name="T37" fmla="*/ 46 h 88"/>
                    <a:gd name="T38" fmla="*/ 42 w 60"/>
                    <a:gd name="T39" fmla="*/ 42 h 88"/>
                    <a:gd name="T40" fmla="*/ 42 w 60"/>
                    <a:gd name="T41" fmla="*/ 38 h 88"/>
                    <a:gd name="T42" fmla="*/ 42 w 60"/>
                    <a:gd name="T43" fmla="*/ 34 h 88"/>
                    <a:gd name="T44" fmla="*/ 60 w 60"/>
                    <a:gd name="T45" fmla="*/ 14 h 88"/>
                    <a:gd name="T46" fmla="*/ 60 w 60"/>
                    <a:gd name="T47" fmla="*/ 10 h 88"/>
                    <a:gd name="T48" fmla="*/ 60 w 60"/>
                    <a:gd name="T49" fmla="*/ 6 h 88"/>
                    <a:gd name="T50" fmla="*/ 60 w 60"/>
                    <a:gd name="T51" fmla="*/ 0 h 88"/>
                    <a:gd name="T52" fmla="*/ 54 w 60"/>
                    <a:gd name="T53" fmla="*/ 0 h 88"/>
                    <a:gd name="T54" fmla="*/ 36 w 60"/>
                    <a:gd name="T55" fmla="*/ 2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0" h="88">
                      <a:moveTo>
                        <a:pt x="36" y="20"/>
                      </a:moveTo>
                      <a:lnTo>
                        <a:pt x="22" y="28"/>
                      </a:lnTo>
                      <a:lnTo>
                        <a:pt x="22" y="34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4"/>
                      </a:lnTo>
                      <a:lnTo>
                        <a:pt x="8" y="84"/>
                      </a:lnTo>
                      <a:lnTo>
                        <a:pt x="14" y="88"/>
                      </a:lnTo>
                      <a:lnTo>
                        <a:pt x="22" y="84"/>
                      </a:lnTo>
                      <a:lnTo>
                        <a:pt x="46" y="74"/>
                      </a:lnTo>
                      <a:lnTo>
                        <a:pt x="46" y="70"/>
                      </a:lnTo>
                      <a:lnTo>
                        <a:pt x="50" y="70"/>
                      </a:lnTo>
                      <a:lnTo>
                        <a:pt x="46" y="66"/>
                      </a:lnTo>
                      <a:lnTo>
                        <a:pt x="42" y="60"/>
                      </a:lnTo>
                      <a:lnTo>
                        <a:pt x="42" y="52"/>
                      </a:lnTo>
                      <a:lnTo>
                        <a:pt x="36" y="52"/>
                      </a:lnTo>
                      <a:lnTo>
                        <a:pt x="36" y="46"/>
                      </a:lnTo>
                      <a:lnTo>
                        <a:pt x="42" y="46"/>
                      </a:lnTo>
                      <a:lnTo>
                        <a:pt x="42" y="42"/>
                      </a:lnTo>
                      <a:lnTo>
                        <a:pt x="42" y="38"/>
                      </a:lnTo>
                      <a:lnTo>
                        <a:pt x="42" y="34"/>
                      </a:lnTo>
                      <a:lnTo>
                        <a:pt x="60" y="14"/>
                      </a:lnTo>
                      <a:lnTo>
                        <a:pt x="60" y="10"/>
                      </a:lnTo>
                      <a:lnTo>
                        <a:pt x="60" y="6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36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3" name="Freeform 18"/>
                <p:cNvSpPr>
                  <a:spLocks/>
                </p:cNvSpPr>
                <p:nvPr/>
              </p:nvSpPr>
              <p:spPr bwMode="auto">
                <a:xfrm>
                  <a:off x="3746500" y="5046663"/>
                  <a:ext cx="50800" cy="44450"/>
                </a:xfrm>
                <a:custGeom>
                  <a:avLst/>
                  <a:gdLst>
                    <a:gd name="T0" fmla="*/ 26 w 32"/>
                    <a:gd name="T1" fmla="*/ 24 h 28"/>
                    <a:gd name="T2" fmla="*/ 26 w 32"/>
                    <a:gd name="T3" fmla="*/ 18 h 28"/>
                    <a:gd name="T4" fmla="*/ 32 w 32"/>
                    <a:gd name="T5" fmla="*/ 14 h 28"/>
                    <a:gd name="T6" fmla="*/ 32 w 32"/>
                    <a:gd name="T7" fmla="*/ 10 h 28"/>
                    <a:gd name="T8" fmla="*/ 32 w 32"/>
                    <a:gd name="T9" fmla="*/ 4 h 28"/>
                    <a:gd name="T10" fmla="*/ 32 w 32"/>
                    <a:gd name="T11" fmla="*/ 0 h 28"/>
                    <a:gd name="T12" fmla="*/ 26 w 32"/>
                    <a:gd name="T13" fmla="*/ 0 h 28"/>
                    <a:gd name="T14" fmla="*/ 22 w 32"/>
                    <a:gd name="T15" fmla="*/ 0 h 28"/>
                    <a:gd name="T16" fmla="*/ 12 w 32"/>
                    <a:gd name="T17" fmla="*/ 0 h 28"/>
                    <a:gd name="T18" fmla="*/ 12 w 32"/>
                    <a:gd name="T19" fmla="*/ 4 h 28"/>
                    <a:gd name="T20" fmla="*/ 0 w 32"/>
                    <a:gd name="T21" fmla="*/ 10 h 28"/>
                    <a:gd name="T22" fmla="*/ 0 w 32"/>
                    <a:gd name="T23" fmla="*/ 18 h 28"/>
                    <a:gd name="T24" fmla="*/ 8 w 32"/>
                    <a:gd name="T25" fmla="*/ 24 h 28"/>
                    <a:gd name="T26" fmla="*/ 26 w 32"/>
                    <a:gd name="T27" fmla="*/ 28 h 28"/>
                    <a:gd name="T28" fmla="*/ 26 w 32"/>
                    <a:gd name="T29" fmla="*/ 2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" h="28">
                      <a:moveTo>
                        <a:pt x="26" y="24"/>
                      </a:moveTo>
                      <a:lnTo>
                        <a:pt x="26" y="18"/>
                      </a:lnTo>
                      <a:lnTo>
                        <a:pt x="32" y="14"/>
                      </a:lnTo>
                      <a:lnTo>
                        <a:pt x="32" y="10"/>
                      </a:lnTo>
                      <a:lnTo>
                        <a:pt x="32" y="4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2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8" y="24"/>
                      </a:lnTo>
                      <a:lnTo>
                        <a:pt x="26" y="28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4" name="Freeform 19"/>
                <p:cNvSpPr>
                  <a:spLocks/>
                </p:cNvSpPr>
                <p:nvPr/>
              </p:nvSpPr>
              <p:spPr bwMode="auto">
                <a:xfrm>
                  <a:off x="4845050" y="3767138"/>
                  <a:ext cx="101600" cy="184150"/>
                </a:xfrm>
                <a:custGeom>
                  <a:avLst/>
                  <a:gdLst>
                    <a:gd name="T0" fmla="*/ 8 w 64"/>
                    <a:gd name="T1" fmla="*/ 116 h 116"/>
                    <a:gd name="T2" fmla="*/ 22 w 64"/>
                    <a:gd name="T3" fmla="*/ 110 h 116"/>
                    <a:gd name="T4" fmla="*/ 32 w 64"/>
                    <a:gd name="T5" fmla="*/ 110 h 116"/>
                    <a:gd name="T6" fmla="*/ 46 w 64"/>
                    <a:gd name="T7" fmla="*/ 96 h 116"/>
                    <a:gd name="T8" fmla="*/ 50 w 64"/>
                    <a:gd name="T9" fmla="*/ 96 h 116"/>
                    <a:gd name="T10" fmla="*/ 54 w 64"/>
                    <a:gd name="T11" fmla="*/ 92 h 116"/>
                    <a:gd name="T12" fmla="*/ 64 w 64"/>
                    <a:gd name="T13" fmla="*/ 70 h 116"/>
                    <a:gd name="T14" fmla="*/ 64 w 64"/>
                    <a:gd name="T15" fmla="*/ 60 h 116"/>
                    <a:gd name="T16" fmla="*/ 64 w 64"/>
                    <a:gd name="T17" fmla="*/ 56 h 116"/>
                    <a:gd name="T18" fmla="*/ 54 w 64"/>
                    <a:gd name="T19" fmla="*/ 10 h 116"/>
                    <a:gd name="T20" fmla="*/ 54 w 64"/>
                    <a:gd name="T21" fmla="*/ 6 h 116"/>
                    <a:gd name="T22" fmla="*/ 54 w 64"/>
                    <a:gd name="T23" fmla="*/ 0 h 116"/>
                    <a:gd name="T24" fmla="*/ 50 w 64"/>
                    <a:gd name="T25" fmla="*/ 0 h 116"/>
                    <a:gd name="T26" fmla="*/ 46 w 64"/>
                    <a:gd name="T27" fmla="*/ 0 h 116"/>
                    <a:gd name="T28" fmla="*/ 46 w 64"/>
                    <a:gd name="T29" fmla="*/ 6 h 116"/>
                    <a:gd name="T30" fmla="*/ 40 w 64"/>
                    <a:gd name="T31" fmla="*/ 6 h 116"/>
                    <a:gd name="T32" fmla="*/ 18 w 64"/>
                    <a:gd name="T33" fmla="*/ 42 h 116"/>
                    <a:gd name="T34" fmla="*/ 8 w 64"/>
                    <a:gd name="T35" fmla="*/ 56 h 116"/>
                    <a:gd name="T36" fmla="*/ 4 w 64"/>
                    <a:gd name="T37" fmla="*/ 56 h 116"/>
                    <a:gd name="T38" fmla="*/ 4 w 64"/>
                    <a:gd name="T39" fmla="*/ 60 h 116"/>
                    <a:gd name="T40" fmla="*/ 0 w 64"/>
                    <a:gd name="T41" fmla="*/ 110 h 116"/>
                    <a:gd name="T42" fmla="*/ 0 w 64"/>
                    <a:gd name="T43" fmla="*/ 116 h 116"/>
                    <a:gd name="T44" fmla="*/ 4 w 64"/>
                    <a:gd name="T45" fmla="*/ 116 h 116"/>
                    <a:gd name="T46" fmla="*/ 8 w 64"/>
                    <a:gd name="T47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4" h="116">
                      <a:moveTo>
                        <a:pt x="8" y="116"/>
                      </a:moveTo>
                      <a:lnTo>
                        <a:pt x="22" y="110"/>
                      </a:lnTo>
                      <a:lnTo>
                        <a:pt x="32" y="110"/>
                      </a:lnTo>
                      <a:lnTo>
                        <a:pt x="46" y="96"/>
                      </a:lnTo>
                      <a:lnTo>
                        <a:pt x="50" y="96"/>
                      </a:lnTo>
                      <a:lnTo>
                        <a:pt x="54" y="92"/>
                      </a:lnTo>
                      <a:lnTo>
                        <a:pt x="64" y="70"/>
                      </a:lnTo>
                      <a:lnTo>
                        <a:pt x="64" y="60"/>
                      </a:lnTo>
                      <a:lnTo>
                        <a:pt x="64" y="56"/>
                      </a:lnTo>
                      <a:lnTo>
                        <a:pt x="54" y="10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6"/>
                      </a:lnTo>
                      <a:lnTo>
                        <a:pt x="40" y="6"/>
                      </a:lnTo>
                      <a:lnTo>
                        <a:pt x="18" y="42"/>
                      </a:lnTo>
                      <a:lnTo>
                        <a:pt x="8" y="56"/>
                      </a:lnTo>
                      <a:lnTo>
                        <a:pt x="4" y="56"/>
                      </a:lnTo>
                      <a:lnTo>
                        <a:pt x="4" y="60"/>
                      </a:lnTo>
                      <a:lnTo>
                        <a:pt x="0" y="110"/>
                      </a:lnTo>
                      <a:lnTo>
                        <a:pt x="0" y="116"/>
                      </a:lnTo>
                      <a:lnTo>
                        <a:pt x="4" y="116"/>
                      </a:lnTo>
                      <a:lnTo>
                        <a:pt x="8" y="11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5" name="Freeform 20"/>
                <p:cNvSpPr>
                  <a:spLocks/>
                </p:cNvSpPr>
                <p:nvPr/>
              </p:nvSpPr>
              <p:spPr bwMode="auto">
                <a:xfrm>
                  <a:off x="3470275" y="4449763"/>
                  <a:ext cx="57150" cy="60325"/>
                </a:xfrm>
                <a:custGeom>
                  <a:avLst/>
                  <a:gdLst>
                    <a:gd name="T0" fmla="*/ 8 w 36"/>
                    <a:gd name="T1" fmla="*/ 38 h 38"/>
                    <a:gd name="T2" fmla="*/ 22 w 36"/>
                    <a:gd name="T3" fmla="*/ 38 h 38"/>
                    <a:gd name="T4" fmla="*/ 26 w 36"/>
                    <a:gd name="T5" fmla="*/ 38 h 38"/>
                    <a:gd name="T6" fmla="*/ 32 w 36"/>
                    <a:gd name="T7" fmla="*/ 28 h 38"/>
                    <a:gd name="T8" fmla="*/ 36 w 36"/>
                    <a:gd name="T9" fmla="*/ 20 h 38"/>
                    <a:gd name="T10" fmla="*/ 32 w 36"/>
                    <a:gd name="T11" fmla="*/ 10 h 38"/>
                    <a:gd name="T12" fmla="*/ 22 w 36"/>
                    <a:gd name="T13" fmla="*/ 6 h 38"/>
                    <a:gd name="T14" fmla="*/ 18 w 36"/>
                    <a:gd name="T15" fmla="*/ 0 h 38"/>
                    <a:gd name="T16" fmla="*/ 8 w 36"/>
                    <a:gd name="T17" fmla="*/ 6 h 38"/>
                    <a:gd name="T18" fmla="*/ 0 w 36"/>
                    <a:gd name="T19" fmla="*/ 14 h 38"/>
                    <a:gd name="T20" fmla="*/ 0 w 36"/>
                    <a:gd name="T21" fmla="*/ 20 h 38"/>
                    <a:gd name="T22" fmla="*/ 0 w 36"/>
                    <a:gd name="T23" fmla="*/ 28 h 38"/>
                    <a:gd name="T24" fmla="*/ 4 w 36"/>
                    <a:gd name="T25" fmla="*/ 32 h 38"/>
                    <a:gd name="T26" fmla="*/ 8 w 36"/>
                    <a:gd name="T2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8">
                      <a:moveTo>
                        <a:pt x="8" y="38"/>
                      </a:moveTo>
                      <a:lnTo>
                        <a:pt x="22" y="38"/>
                      </a:lnTo>
                      <a:lnTo>
                        <a:pt x="26" y="38"/>
                      </a:lnTo>
                      <a:lnTo>
                        <a:pt x="32" y="28"/>
                      </a:lnTo>
                      <a:lnTo>
                        <a:pt x="36" y="20"/>
                      </a:lnTo>
                      <a:lnTo>
                        <a:pt x="32" y="10"/>
                      </a:lnTo>
                      <a:lnTo>
                        <a:pt x="22" y="6"/>
                      </a:lnTo>
                      <a:lnTo>
                        <a:pt x="18" y="0"/>
                      </a:lnTo>
                      <a:lnTo>
                        <a:pt x="8" y="6"/>
                      </a:lnTo>
                      <a:lnTo>
                        <a:pt x="0" y="14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4" y="32"/>
                      </a:lnTo>
                      <a:lnTo>
                        <a:pt x="8" y="3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6" name="Freeform 21"/>
                <p:cNvSpPr>
                  <a:spLocks/>
                </p:cNvSpPr>
                <p:nvPr/>
              </p:nvSpPr>
              <p:spPr bwMode="auto">
                <a:xfrm>
                  <a:off x="2473325" y="5249863"/>
                  <a:ext cx="666750" cy="936625"/>
                </a:xfrm>
                <a:custGeom>
                  <a:avLst/>
                  <a:gdLst>
                    <a:gd name="T0" fmla="*/ 330 w 420"/>
                    <a:gd name="T1" fmla="*/ 74 h 590"/>
                    <a:gd name="T2" fmla="*/ 296 w 420"/>
                    <a:gd name="T3" fmla="*/ 78 h 590"/>
                    <a:gd name="T4" fmla="*/ 264 w 420"/>
                    <a:gd name="T5" fmla="*/ 64 h 590"/>
                    <a:gd name="T6" fmla="*/ 242 w 420"/>
                    <a:gd name="T7" fmla="*/ 24 h 590"/>
                    <a:gd name="T8" fmla="*/ 224 w 420"/>
                    <a:gd name="T9" fmla="*/ 4 h 590"/>
                    <a:gd name="T10" fmla="*/ 196 w 420"/>
                    <a:gd name="T11" fmla="*/ 0 h 590"/>
                    <a:gd name="T12" fmla="*/ 154 w 420"/>
                    <a:gd name="T13" fmla="*/ 28 h 590"/>
                    <a:gd name="T14" fmla="*/ 150 w 420"/>
                    <a:gd name="T15" fmla="*/ 56 h 590"/>
                    <a:gd name="T16" fmla="*/ 146 w 420"/>
                    <a:gd name="T17" fmla="*/ 68 h 590"/>
                    <a:gd name="T18" fmla="*/ 8 w 420"/>
                    <a:gd name="T19" fmla="*/ 120 h 590"/>
                    <a:gd name="T20" fmla="*/ 8 w 420"/>
                    <a:gd name="T21" fmla="*/ 152 h 590"/>
                    <a:gd name="T22" fmla="*/ 22 w 420"/>
                    <a:gd name="T23" fmla="*/ 164 h 590"/>
                    <a:gd name="T24" fmla="*/ 36 w 420"/>
                    <a:gd name="T25" fmla="*/ 178 h 590"/>
                    <a:gd name="T26" fmla="*/ 44 w 420"/>
                    <a:gd name="T27" fmla="*/ 184 h 590"/>
                    <a:gd name="T28" fmla="*/ 68 w 420"/>
                    <a:gd name="T29" fmla="*/ 192 h 590"/>
                    <a:gd name="T30" fmla="*/ 44 w 420"/>
                    <a:gd name="T31" fmla="*/ 224 h 590"/>
                    <a:gd name="T32" fmla="*/ 40 w 420"/>
                    <a:gd name="T33" fmla="*/ 206 h 590"/>
                    <a:gd name="T34" fmla="*/ 50 w 420"/>
                    <a:gd name="T35" fmla="*/ 210 h 590"/>
                    <a:gd name="T36" fmla="*/ 36 w 420"/>
                    <a:gd name="T37" fmla="*/ 184 h 590"/>
                    <a:gd name="T38" fmla="*/ 22 w 420"/>
                    <a:gd name="T39" fmla="*/ 174 h 590"/>
                    <a:gd name="T40" fmla="*/ 12 w 420"/>
                    <a:gd name="T41" fmla="*/ 206 h 590"/>
                    <a:gd name="T42" fmla="*/ 50 w 420"/>
                    <a:gd name="T43" fmla="*/ 262 h 590"/>
                    <a:gd name="T44" fmla="*/ 100 w 420"/>
                    <a:gd name="T45" fmla="*/ 170 h 590"/>
                    <a:gd name="T46" fmla="*/ 136 w 420"/>
                    <a:gd name="T47" fmla="*/ 164 h 590"/>
                    <a:gd name="T48" fmla="*/ 150 w 420"/>
                    <a:gd name="T49" fmla="*/ 174 h 590"/>
                    <a:gd name="T50" fmla="*/ 182 w 420"/>
                    <a:gd name="T51" fmla="*/ 274 h 590"/>
                    <a:gd name="T52" fmla="*/ 132 w 420"/>
                    <a:gd name="T53" fmla="*/ 370 h 590"/>
                    <a:gd name="T54" fmla="*/ 136 w 420"/>
                    <a:gd name="T55" fmla="*/ 486 h 590"/>
                    <a:gd name="T56" fmla="*/ 132 w 420"/>
                    <a:gd name="T57" fmla="*/ 504 h 590"/>
                    <a:gd name="T58" fmla="*/ 118 w 420"/>
                    <a:gd name="T59" fmla="*/ 522 h 590"/>
                    <a:gd name="T60" fmla="*/ 100 w 420"/>
                    <a:gd name="T61" fmla="*/ 518 h 590"/>
                    <a:gd name="T62" fmla="*/ 164 w 420"/>
                    <a:gd name="T63" fmla="*/ 564 h 590"/>
                    <a:gd name="T64" fmla="*/ 178 w 420"/>
                    <a:gd name="T65" fmla="*/ 564 h 590"/>
                    <a:gd name="T66" fmla="*/ 192 w 420"/>
                    <a:gd name="T67" fmla="*/ 554 h 590"/>
                    <a:gd name="T68" fmla="*/ 188 w 420"/>
                    <a:gd name="T69" fmla="*/ 540 h 590"/>
                    <a:gd name="T70" fmla="*/ 174 w 420"/>
                    <a:gd name="T71" fmla="*/ 536 h 590"/>
                    <a:gd name="T72" fmla="*/ 168 w 420"/>
                    <a:gd name="T73" fmla="*/ 504 h 590"/>
                    <a:gd name="T74" fmla="*/ 182 w 420"/>
                    <a:gd name="T75" fmla="*/ 462 h 590"/>
                    <a:gd name="T76" fmla="*/ 192 w 420"/>
                    <a:gd name="T77" fmla="*/ 454 h 590"/>
                    <a:gd name="T78" fmla="*/ 214 w 420"/>
                    <a:gd name="T79" fmla="*/ 458 h 590"/>
                    <a:gd name="T80" fmla="*/ 214 w 420"/>
                    <a:gd name="T81" fmla="*/ 550 h 590"/>
                    <a:gd name="T82" fmla="*/ 206 w 420"/>
                    <a:gd name="T83" fmla="*/ 590 h 590"/>
                    <a:gd name="T84" fmla="*/ 306 w 420"/>
                    <a:gd name="T85" fmla="*/ 522 h 590"/>
                    <a:gd name="T86" fmla="*/ 320 w 420"/>
                    <a:gd name="T87" fmla="*/ 500 h 590"/>
                    <a:gd name="T88" fmla="*/ 334 w 420"/>
                    <a:gd name="T89" fmla="*/ 436 h 590"/>
                    <a:gd name="T90" fmla="*/ 324 w 420"/>
                    <a:gd name="T91" fmla="*/ 430 h 590"/>
                    <a:gd name="T92" fmla="*/ 348 w 420"/>
                    <a:gd name="T93" fmla="*/ 352 h 590"/>
                    <a:gd name="T94" fmla="*/ 370 w 420"/>
                    <a:gd name="T95" fmla="*/ 294 h 590"/>
                    <a:gd name="T96" fmla="*/ 374 w 420"/>
                    <a:gd name="T97" fmla="*/ 9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20" h="590">
                      <a:moveTo>
                        <a:pt x="334" y="64"/>
                      </a:moveTo>
                      <a:lnTo>
                        <a:pt x="330" y="68"/>
                      </a:lnTo>
                      <a:lnTo>
                        <a:pt x="330" y="74"/>
                      </a:lnTo>
                      <a:lnTo>
                        <a:pt x="320" y="78"/>
                      </a:lnTo>
                      <a:lnTo>
                        <a:pt x="310" y="78"/>
                      </a:lnTo>
                      <a:lnTo>
                        <a:pt x="296" y="78"/>
                      </a:lnTo>
                      <a:lnTo>
                        <a:pt x="296" y="74"/>
                      </a:lnTo>
                      <a:lnTo>
                        <a:pt x="264" y="68"/>
                      </a:lnTo>
                      <a:lnTo>
                        <a:pt x="264" y="64"/>
                      </a:lnTo>
                      <a:lnTo>
                        <a:pt x="256" y="50"/>
                      </a:lnTo>
                      <a:lnTo>
                        <a:pt x="242" y="28"/>
                      </a:lnTo>
                      <a:lnTo>
                        <a:pt x="242" y="24"/>
                      </a:lnTo>
                      <a:lnTo>
                        <a:pt x="246" y="10"/>
                      </a:lnTo>
                      <a:lnTo>
                        <a:pt x="238" y="10"/>
                      </a:lnTo>
                      <a:lnTo>
                        <a:pt x="224" y="4"/>
                      </a:lnTo>
                      <a:lnTo>
                        <a:pt x="214" y="4"/>
                      </a:lnTo>
                      <a:lnTo>
                        <a:pt x="200" y="0"/>
                      </a:lnTo>
                      <a:lnTo>
                        <a:pt x="196" y="0"/>
                      </a:lnTo>
                      <a:lnTo>
                        <a:pt x="168" y="14"/>
                      </a:lnTo>
                      <a:lnTo>
                        <a:pt x="160" y="18"/>
                      </a:lnTo>
                      <a:lnTo>
                        <a:pt x="154" y="28"/>
                      </a:lnTo>
                      <a:lnTo>
                        <a:pt x="142" y="60"/>
                      </a:lnTo>
                      <a:lnTo>
                        <a:pt x="146" y="56"/>
                      </a:lnTo>
                      <a:lnTo>
                        <a:pt x="150" y="56"/>
                      </a:lnTo>
                      <a:lnTo>
                        <a:pt x="150" y="60"/>
                      </a:lnTo>
                      <a:lnTo>
                        <a:pt x="150" y="64"/>
                      </a:lnTo>
                      <a:lnTo>
                        <a:pt x="146" y="68"/>
                      </a:lnTo>
                      <a:lnTo>
                        <a:pt x="142" y="74"/>
                      </a:lnTo>
                      <a:lnTo>
                        <a:pt x="50" y="110"/>
                      </a:lnTo>
                      <a:lnTo>
                        <a:pt x="8" y="120"/>
                      </a:lnTo>
                      <a:lnTo>
                        <a:pt x="4" y="120"/>
                      </a:lnTo>
                      <a:lnTo>
                        <a:pt x="0" y="152"/>
                      </a:lnTo>
                      <a:lnTo>
                        <a:pt x="8" y="152"/>
                      </a:lnTo>
                      <a:lnTo>
                        <a:pt x="18" y="156"/>
                      </a:lnTo>
                      <a:lnTo>
                        <a:pt x="22" y="160"/>
                      </a:lnTo>
                      <a:lnTo>
                        <a:pt x="22" y="164"/>
                      </a:lnTo>
                      <a:lnTo>
                        <a:pt x="26" y="170"/>
                      </a:lnTo>
                      <a:lnTo>
                        <a:pt x="32" y="178"/>
                      </a:lnTo>
                      <a:lnTo>
                        <a:pt x="36" y="178"/>
                      </a:lnTo>
                      <a:lnTo>
                        <a:pt x="36" y="184"/>
                      </a:lnTo>
                      <a:lnTo>
                        <a:pt x="40" y="184"/>
                      </a:lnTo>
                      <a:lnTo>
                        <a:pt x="44" y="184"/>
                      </a:lnTo>
                      <a:lnTo>
                        <a:pt x="54" y="184"/>
                      </a:lnTo>
                      <a:lnTo>
                        <a:pt x="64" y="188"/>
                      </a:lnTo>
                      <a:lnTo>
                        <a:pt x="68" y="192"/>
                      </a:lnTo>
                      <a:lnTo>
                        <a:pt x="72" y="220"/>
                      </a:lnTo>
                      <a:lnTo>
                        <a:pt x="50" y="230"/>
                      </a:lnTo>
                      <a:lnTo>
                        <a:pt x="44" y="224"/>
                      </a:lnTo>
                      <a:lnTo>
                        <a:pt x="40" y="216"/>
                      </a:lnTo>
                      <a:lnTo>
                        <a:pt x="40" y="210"/>
                      </a:lnTo>
                      <a:lnTo>
                        <a:pt x="40" y="206"/>
                      </a:lnTo>
                      <a:lnTo>
                        <a:pt x="44" y="206"/>
                      </a:lnTo>
                      <a:lnTo>
                        <a:pt x="44" y="210"/>
                      </a:lnTo>
                      <a:lnTo>
                        <a:pt x="50" y="210"/>
                      </a:lnTo>
                      <a:lnTo>
                        <a:pt x="44" y="202"/>
                      </a:lnTo>
                      <a:lnTo>
                        <a:pt x="44" y="198"/>
                      </a:lnTo>
                      <a:lnTo>
                        <a:pt x="36" y="184"/>
                      </a:lnTo>
                      <a:lnTo>
                        <a:pt x="32" y="178"/>
                      </a:lnTo>
                      <a:lnTo>
                        <a:pt x="26" y="178"/>
                      </a:lnTo>
                      <a:lnTo>
                        <a:pt x="22" y="174"/>
                      </a:lnTo>
                      <a:lnTo>
                        <a:pt x="22" y="178"/>
                      </a:lnTo>
                      <a:lnTo>
                        <a:pt x="12" y="202"/>
                      </a:lnTo>
                      <a:lnTo>
                        <a:pt x="12" y="206"/>
                      </a:lnTo>
                      <a:lnTo>
                        <a:pt x="22" y="224"/>
                      </a:lnTo>
                      <a:lnTo>
                        <a:pt x="32" y="234"/>
                      </a:lnTo>
                      <a:lnTo>
                        <a:pt x="50" y="262"/>
                      </a:lnTo>
                      <a:lnTo>
                        <a:pt x="44" y="280"/>
                      </a:lnTo>
                      <a:lnTo>
                        <a:pt x="68" y="248"/>
                      </a:lnTo>
                      <a:lnTo>
                        <a:pt x="100" y="170"/>
                      </a:lnTo>
                      <a:lnTo>
                        <a:pt x="114" y="156"/>
                      </a:lnTo>
                      <a:lnTo>
                        <a:pt x="118" y="156"/>
                      </a:lnTo>
                      <a:lnTo>
                        <a:pt x="136" y="164"/>
                      </a:lnTo>
                      <a:lnTo>
                        <a:pt x="142" y="164"/>
                      </a:lnTo>
                      <a:lnTo>
                        <a:pt x="146" y="174"/>
                      </a:lnTo>
                      <a:lnTo>
                        <a:pt x="150" y="174"/>
                      </a:lnTo>
                      <a:lnTo>
                        <a:pt x="182" y="234"/>
                      </a:lnTo>
                      <a:lnTo>
                        <a:pt x="182" y="238"/>
                      </a:lnTo>
                      <a:lnTo>
                        <a:pt x="182" y="274"/>
                      </a:lnTo>
                      <a:lnTo>
                        <a:pt x="174" y="306"/>
                      </a:lnTo>
                      <a:lnTo>
                        <a:pt x="174" y="312"/>
                      </a:lnTo>
                      <a:lnTo>
                        <a:pt x="132" y="370"/>
                      </a:lnTo>
                      <a:lnTo>
                        <a:pt x="136" y="472"/>
                      </a:lnTo>
                      <a:lnTo>
                        <a:pt x="136" y="476"/>
                      </a:lnTo>
                      <a:lnTo>
                        <a:pt x="136" y="486"/>
                      </a:lnTo>
                      <a:lnTo>
                        <a:pt x="132" y="490"/>
                      </a:lnTo>
                      <a:lnTo>
                        <a:pt x="132" y="500"/>
                      </a:lnTo>
                      <a:lnTo>
                        <a:pt x="132" y="504"/>
                      </a:lnTo>
                      <a:lnTo>
                        <a:pt x="128" y="508"/>
                      </a:lnTo>
                      <a:lnTo>
                        <a:pt x="122" y="512"/>
                      </a:lnTo>
                      <a:lnTo>
                        <a:pt x="118" y="522"/>
                      </a:lnTo>
                      <a:lnTo>
                        <a:pt x="110" y="518"/>
                      </a:lnTo>
                      <a:lnTo>
                        <a:pt x="104" y="512"/>
                      </a:lnTo>
                      <a:lnTo>
                        <a:pt x="100" y="518"/>
                      </a:lnTo>
                      <a:lnTo>
                        <a:pt x="96" y="518"/>
                      </a:lnTo>
                      <a:lnTo>
                        <a:pt x="114" y="540"/>
                      </a:lnTo>
                      <a:lnTo>
                        <a:pt x="164" y="564"/>
                      </a:lnTo>
                      <a:lnTo>
                        <a:pt x="168" y="564"/>
                      </a:lnTo>
                      <a:lnTo>
                        <a:pt x="168" y="568"/>
                      </a:lnTo>
                      <a:lnTo>
                        <a:pt x="178" y="564"/>
                      </a:lnTo>
                      <a:lnTo>
                        <a:pt x="188" y="564"/>
                      </a:lnTo>
                      <a:lnTo>
                        <a:pt x="188" y="558"/>
                      </a:lnTo>
                      <a:lnTo>
                        <a:pt x="192" y="554"/>
                      </a:lnTo>
                      <a:lnTo>
                        <a:pt x="192" y="544"/>
                      </a:lnTo>
                      <a:lnTo>
                        <a:pt x="188" y="544"/>
                      </a:lnTo>
                      <a:lnTo>
                        <a:pt x="188" y="540"/>
                      </a:lnTo>
                      <a:lnTo>
                        <a:pt x="182" y="540"/>
                      </a:lnTo>
                      <a:lnTo>
                        <a:pt x="178" y="536"/>
                      </a:lnTo>
                      <a:lnTo>
                        <a:pt x="174" y="536"/>
                      </a:lnTo>
                      <a:lnTo>
                        <a:pt x="174" y="532"/>
                      </a:lnTo>
                      <a:lnTo>
                        <a:pt x="164" y="508"/>
                      </a:lnTo>
                      <a:lnTo>
                        <a:pt x="168" y="504"/>
                      </a:lnTo>
                      <a:lnTo>
                        <a:pt x="168" y="490"/>
                      </a:lnTo>
                      <a:lnTo>
                        <a:pt x="174" y="480"/>
                      </a:lnTo>
                      <a:lnTo>
                        <a:pt x="182" y="462"/>
                      </a:lnTo>
                      <a:lnTo>
                        <a:pt x="182" y="458"/>
                      </a:lnTo>
                      <a:lnTo>
                        <a:pt x="188" y="454"/>
                      </a:lnTo>
                      <a:lnTo>
                        <a:pt x="192" y="454"/>
                      </a:lnTo>
                      <a:lnTo>
                        <a:pt x="196" y="454"/>
                      </a:lnTo>
                      <a:lnTo>
                        <a:pt x="210" y="458"/>
                      </a:lnTo>
                      <a:lnTo>
                        <a:pt x="214" y="458"/>
                      </a:lnTo>
                      <a:lnTo>
                        <a:pt x="214" y="462"/>
                      </a:lnTo>
                      <a:lnTo>
                        <a:pt x="214" y="536"/>
                      </a:lnTo>
                      <a:lnTo>
                        <a:pt x="214" y="550"/>
                      </a:lnTo>
                      <a:lnTo>
                        <a:pt x="210" y="568"/>
                      </a:lnTo>
                      <a:lnTo>
                        <a:pt x="206" y="572"/>
                      </a:lnTo>
                      <a:lnTo>
                        <a:pt x="206" y="590"/>
                      </a:lnTo>
                      <a:lnTo>
                        <a:pt x="238" y="576"/>
                      </a:lnTo>
                      <a:lnTo>
                        <a:pt x="238" y="572"/>
                      </a:lnTo>
                      <a:lnTo>
                        <a:pt x="306" y="522"/>
                      </a:lnTo>
                      <a:lnTo>
                        <a:pt x="310" y="522"/>
                      </a:lnTo>
                      <a:lnTo>
                        <a:pt x="310" y="518"/>
                      </a:lnTo>
                      <a:lnTo>
                        <a:pt x="320" y="500"/>
                      </a:lnTo>
                      <a:lnTo>
                        <a:pt x="330" y="472"/>
                      </a:lnTo>
                      <a:lnTo>
                        <a:pt x="334" y="440"/>
                      </a:lnTo>
                      <a:lnTo>
                        <a:pt x="334" y="436"/>
                      </a:lnTo>
                      <a:lnTo>
                        <a:pt x="330" y="436"/>
                      </a:lnTo>
                      <a:lnTo>
                        <a:pt x="330" y="430"/>
                      </a:lnTo>
                      <a:lnTo>
                        <a:pt x="324" y="430"/>
                      </a:lnTo>
                      <a:lnTo>
                        <a:pt x="324" y="422"/>
                      </a:lnTo>
                      <a:lnTo>
                        <a:pt x="324" y="416"/>
                      </a:lnTo>
                      <a:lnTo>
                        <a:pt x="348" y="352"/>
                      </a:lnTo>
                      <a:lnTo>
                        <a:pt x="348" y="344"/>
                      </a:lnTo>
                      <a:lnTo>
                        <a:pt x="362" y="302"/>
                      </a:lnTo>
                      <a:lnTo>
                        <a:pt x="370" y="294"/>
                      </a:lnTo>
                      <a:lnTo>
                        <a:pt x="420" y="230"/>
                      </a:lnTo>
                      <a:lnTo>
                        <a:pt x="420" y="216"/>
                      </a:lnTo>
                      <a:lnTo>
                        <a:pt x="374" y="96"/>
                      </a:lnTo>
                      <a:lnTo>
                        <a:pt x="334" y="64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7" name="Freeform 22"/>
                <p:cNvSpPr>
                  <a:spLocks/>
                </p:cNvSpPr>
                <p:nvPr/>
              </p:nvSpPr>
              <p:spPr bwMode="auto">
                <a:xfrm>
                  <a:off x="2835275" y="2627313"/>
                  <a:ext cx="3070225" cy="2781300"/>
                </a:xfrm>
                <a:custGeom>
                  <a:avLst/>
                  <a:gdLst>
                    <a:gd name="T0" fmla="*/ 1852 w 1934"/>
                    <a:gd name="T1" fmla="*/ 230 h 1752"/>
                    <a:gd name="T2" fmla="*/ 1820 w 1934"/>
                    <a:gd name="T3" fmla="*/ 188 h 1752"/>
                    <a:gd name="T4" fmla="*/ 1738 w 1934"/>
                    <a:gd name="T5" fmla="*/ 0 h 1752"/>
                    <a:gd name="T6" fmla="*/ 1714 w 1934"/>
                    <a:gd name="T7" fmla="*/ 92 h 1752"/>
                    <a:gd name="T8" fmla="*/ 1792 w 1934"/>
                    <a:gd name="T9" fmla="*/ 78 h 1752"/>
                    <a:gd name="T10" fmla="*/ 1778 w 1934"/>
                    <a:gd name="T11" fmla="*/ 152 h 1752"/>
                    <a:gd name="T12" fmla="*/ 1696 w 1934"/>
                    <a:gd name="T13" fmla="*/ 152 h 1752"/>
                    <a:gd name="T14" fmla="*/ 1688 w 1934"/>
                    <a:gd name="T15" fmla="*/ 88 h 1752"/>
                    <a:gd name="T16" fmla="*/ 1578 w 1934"/>
                    <a:gd name="T17" fmla="*/ 380 h 1752"/>
                    <a:gd name="T18" fmla="*/ 1586 w 1934"/>
                    <a:gd name="T19" fmla="*/ 416 h 1752"/>
                    <a:gd name="T20" fmla="*/ 1578 w 1934"/>
                    <a:gd name="T21" fmla="*/ 490 h 1752"/>
                    <a:gd name="T22" fmla="*/ 1462 w 1934"/>
                    <a:gd name="T23" fmla="*/ 774 h 1752"/>
                    <a:gd name="T24" fmla="*/ 1114 w 1934"/>
                    <a:gd name="T25" fmla="*/ 1058 h 1752"/>
                    <a:gd name="T26" fmla="*/ 1068 w 1934"/>
                    <a:gd name="T27" fmla="*/ 1052 h 1752"/>
                    <a:gd name="T28" fmla="*/ 1064 w 1934"/>
                    <a:gd name="T29" fmla="*/ 994 h 1752"/>
                    <a:gd name="T30" fmla="*/ 1114 w 1934"/>
                    <a:gd name="T31" fmla="*/ 892 h 1752"/>
                    <a:gd name="T32" fmla="*/ 1014 w 1934"/>
                    <a:gd name="T33" fmla="*/ 938 h 1752"/>
                    <a:gd name="T34" fmla="*/ 1018 w 1934"/>
                    <a:gd name="T35" fmla="*/ 1034 h 1752"/>
                    <a:gd name="T36" fmla="*/ 976 w 1934"/>
                    <a:gd name="T37" fmla="*/ 1108 h 1752"/>
                    <a:gd name="T38" fmla="*/ 880 w 1934"/>
                    <a:gd name="T39" fmla="*/ 1222 h 1752"/>
                    <a:gd name="T40" fmla="*/ 898 w 1934"/>
                    <a:gd name="T41" fmla="*/ 1264 h 1752"/>
                    <a:gd name="T42" fmla="*/ 802 w 1934"/>
                    <a:gd name="T43" fmla="*/ 1328 h 1752"/>
                    <a:gd name="T44" fmla="*/ 774 w 1934"/>
                    <a:gd name="T45" fmla="*/ 1328 h 1752"/>
                    <a:gd name="T46" fmla="*/ 762 w 1934"/>
                    <a:gd name="T47" fmla="*/ 1278 h 1752"/>
                    <a:gd name="T48" fmla="*/ 582 w 1934"/>
                    <a:gd name="T49" fmla="*/ 1318 h 1752"/>
                    <a:gd name="T50" fmla="*/ 170 w 1934"/>
                    <a:gd name="T51" fmla="*/ 1492 h 1752"/>
                    <a:gd name="T52" fmla="*/ 4 w 1934"/>
                    <a:gd name="T53" fmla="*/ 1648 h 1752"/>
                    <a:gd name="T54" fmla="*/ 230 w 1934"/>
                    <a:gd name="T55" fmla="*/ 1620 h 1752"/>
                    <a:gd name="T56" fmla="*/ 280 w 1934"/>
                    <a:gd name="T57" fmla="*/ 1580 h 1752"/>
                    <a:gd name="T58" fmla="*/ 330 w 1934"/>
                    <a:gd name="T59" fmla="*/ 1588 h 1752"/>
                    <a:gd name="T60" fmla="*/ 400 w 1934"/>
                    <a:gd name="T61" fmla="*/ 1584 h 1752"/>
                    <a:gd name="T62" fmla="*/ 784 w 1934"/>
                    <a:gd name="T63" fmla="*/ 1502 h 1752"/>
                    <a:gd name="T64" fmla="*/ 780 w 1934"/>
                    <a:gd name="T65" fmla="*/ 1542 h 1752"/>
                    <a:gd name="T66" fmla="*/ 788 w 1934"/>
                    <a:gd name="T67" fmla="*/ 1734 h 1752"/>
                    <a:gd name="T68" fmla="*/ 940 w 1934"/>
                    <a:gd name="T69" fmla="*/ 1606 h 1752"/>
                    <a:gd name="T70" fmla="*/ 1040 w 1934"/>
                    <a:gd name="T71" fmla="*/ 1584 h 1752"/>
                    <a:gd name="T72" fmla="*/ 976 w 1934"/>
                    <a:gd name="T73" fmla="*/ 1514 h 1752"/>
                    <a:gd name="T74" fmla="*/ 1040 w 1934"/>
                    <a:gd name="T75" fmla="*/ 1418 h 1752"/>
                    <a:gd name="T76" fmla="*/ 1028 w 1934"/>
                    <a:gd name="T77" fmla="*/ 1450 h 1752"/>
                    <a:gd name="T78" fmla="*/ 1054 w 1934"/>
                    <a:gd name="T79" fmla="*/ 1496 h 1752"/>
                    <a:gd name="T80" fmla="*/ 1362 w 1934"/>
                    <a:gd name="T81" fmla="*/ 1406 h 1752"/>
                    <a:gd name="T82" fmla="*/ 1376 w 1934"/>
                    <a:gd name="T83" fmla="*/ 1514 h 1752"/>
                    <a:gd name="T84" fmla="*/ 1430 w 1934"/>
                    <a:gd name="T85" fmla="*/ 1446 h 1752"/>
                    <a:gd name="T86" fmla="*/ 1426 w 1934"/>
                    <a:gd name="T87" fmla="*/ 1392 h 1752"/>
                    <a:gd name="T88" fmla="*/ 1578 w 1934"/>
                    <a:gd name="T89" fmla="*/ 1290 h 1752"/>
                    <a:gd name="T90" fmla="*/ 1586 w 1934"/>
                    <a:gd name="T91" fmla="*/ 1328 h 1752"/>
                    <a:gd name="T92" fmla="*/ 1558 w 1934"/>
                    <a:gd name="T93" fmla="*/ 1456 h 1752"/>
                    <a:gd name="T94" fmla="*/ 1650 w 1934"/>
                    <a:gd name="T95" fmla="*/ 1382 h 1752"/>
                    <a:gd name="T96" fmla="*/ 1650 w 1934"/>
                    <a:gd name="T97" fmla="*/ 1328 h 1752"/>
                    <a:gd name="T98" fmla="*/ 1682 w 1934"/>
                    <a:gd name="T99" fmla="*/ 1296 h 1752"/>
                    <a:gd name="T100" fmla="*/ 1674 w 1934"/>
                    <a:gd name="T101" fmla="*/ 1180 h 1752"/>
                    <a:gd name="T102" fmla="*/ 1714 w 1934"/>
                    <a:gd name="T103" fmla="*/ 1030 h 1752"/>
                    <a:gd name="T104" fmla="*/ 1756 w 1934"/>
                    <a:gd name="T105" fmla="*/ 924 h 1752"/>
                    <a:gd name="T106" fmla="*/ 1738 w 1934"/>
                    <a:gd name="T107" fmla="*/ 814 h 1752"/>
                    <a:gd name="T108" fmla="*/ 1738 w 1934"/>
                    <a:gd name="T109" fmla="*/ 764 h 1752"/>
                    <a:gd name="T110" fmla="*/ 1856 w 1934"/>
                    <a:gd name="T111" fmla="*/ 572 h 1752"/>
                    <a:gd name="T112" fmla="*/ 1916 w 1934"/>
                    <a:gd name="T113" fmla="*/ 358 h 1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4" h="1752">
                      <a:moveTo>
                        <a:pt x="1912" y="348"/>
                      </a:moveTo>
                      <a:lnTo>
                        <a:pt x="1894" y="298"/>
                      </a:lnTo>
                      <a:lnTo>
                        <a:pt x="1888" y="288"/>
                      </a:lnTo>
                      <a:lnTo>
                        <a:pt x="1880" y="266"/>
                      </a:lnTo>
                      <a:lnTo>
                        <a:pt x="1870" y="252"/>
                      </a:lnTo>
                      <a:lnTo>
                        <a:pt x="1870" y="248"/>
                      </a:lnTo>
                      <a:lnTo>
                        <a:pt x="1856" y="238"/>
                      </a:lnTo>
                      <a:lnTo>
                        <a:pt x="1852" y="230"/>
                      </a:lnTo>
                      <a:lnTo>
                        <a:pt x="1848" y="230"/>
                      </a:lnTo>
                      <a:lnTo>
                        <a:pt x="1844" y="230"/>
                      </a:lnTo>
                      <a:lnTo>
                        <a:pt x="1838" y="230"/>
                      </a:lnTo>
                      <a:lnTo>
                        <a:pt x="1834" y="224"/>
                      </a:lnTo>
                      <a:lnTo>
                        <a:pt x="1830" y="220"/>
                      </a:lnTo>
                      <a:lnTo>
                        <a:pt x="1830" y="216"/>
                      </a:lnTo>
                      <a:lnTo>
                        <a:pt x="1830" y="206"/>
                      </a:lnTo>
                      <a:lnTo>
                        <a:pt x="1820" y="188"/>
                      </a:lnTo>
                      <a:lnTo>
                        <a:pt x="1820" y="184"/>
                      </a:lnTo>
                      <a:lnTo>
                        <a:pt x="1820" y="180"/>
                      </a:lnTo>
                      <a:lnTo>
                        <a:pt x="1820" y="152"/>
                      </a:lnTo>
                      <a:lnTo>
                        <a:pt x="1798" y="42"/>
                      </a:lnTo>
                      <a:lnTo>
                        <a:pt x="1774" y="18"/>
                      </a:lnTo>
                      <a:lnTo>
                        <a:pt x="1770" y="14"/>
                      </a:lnTo>
                      <a:lnTo>
                        <a:pt x="1766" y="14"/>
                      </a:lnTo>
                      <a:lnTo>
                        <a:pt x="1738" y="0"/>
                      </a:lnTo>
                      <a:lnTo>
                        <a:pt x="1732" y="0"/>
                      </a:lnTo>
                      <a:lnTo>
                        <a:pt x="1724" y="28"/>
                      </a:lnTo>
                      <a:lnTo>
                        <a:pt x="1720" y="32"/>
                      </a:lnTo>
                      <a:lnTo>
                        <a:pt x="1714" y="50"/>
                      </a:lnTo>
                      <a:lnTo>
                        <a:pt x="1710" y="82"/>
                      </a:lnTo>
                      <a:lnTo>
                        <a:pt x="1710" y="88"/>
                      </a:lnTo>
                      <a:lnTo>
                        <a:pt x="1710" y="92"/>
                      </a:lnTo>
                      <a:lnTo>
                        <a:pt x="1714" y="92"/>
                      </a:lnTo>
                      <a:lnTo>
                        <a:pt x="1720" y="92"/>
                      </a:lnTo>
                      <a:lnTo>
                        <a:pt x="1774" y="64"/>
                      </a:lnTo>
                      <a:lnTo>
                        <a:pt x="1778" y="60"/>
                      </a:lnTo>
                      <a:lnTo>
                        <a:pt x="1784" y="60"/>
                      </a:lnTo>
                      <a:lnTo>
                        <a:pt x="1784" y="64"/>
                      </a:lnTo>
                      <a:lnTo>
                        <a:pt x="1788" y="70"/>
                      </a:lnTo>
                      <a:lnTo>
                        <a:pt x="1792" y="74"/>
                      </a:lnTo>
                      <a:lnTo>
                        <a:pt x="1792" y="78"/>
                      </a:lnTo>
                      <a:lnTo>
                        <a:pt x="1798" y="82"/>
                      </a:lnTo>
                      <a:lnTo>
                        <a:pt x="1798" y="88"/>
                      </a:lnTo>
                      <a:lnTo>
                        <a:pt x="1792" y="114"/>
                      </a:lnTo>
                      <a:lnTo>
                        <a:pt x="1792" y="120"/>
                      </a:lnTo>
                      <a:lnTo>
                        <a:pt x="1788" y="124"/>
                      </a:lnTo>
                      <a:lnTo>
                        <a:pt x="1788" y="134"/>
                      </a:lnTo>
                      <a:lnTo>
                        <a:pt x="1778" y="148"/>
                      </a:lnTo>
                      <a:lnTo>
                        <a:pt x="1778" y="152"/>
                      </a:lnTo>
                      <a:lnTo>
                        <a:pt x="1774" y="152"/>
                      </a:lnTo>
                      <a:lnTo>
                        <a:pt x="1774" y="156"/>
                      </a:lnTo>
                      <a:lnTo>
                        <a:pt x="1710" y="160"/>
                      </a:lnTo>
                      <a:lnTo>
                        <a:pt x="1706" y="160"/>
                      </a:lnTo>
                      <a:lnTo>
                        <a:pt x="1700" y="160"/>
                      </a:lnTo>
                      <a:lnTo>
                        <a:pt x="1700" y="156"/>
                      </a:lnTo>
                      <a:lnTo>
                        <a:pt x="1696" y="156"/>
                      </a:lnTo>
                      <a:lnTo>
                        <a:pt x="1696" y="152"/>
                      </a:lnTo>
                      <a:lnTo>
                        <a:pt x="1692" y="148"/>
                      </a:lnTo>
                      <a:lnTo>
                        <a:pt x="1692" y="138"/>
                      </a:lnTo>
                      <a:lnTo>
                        <a:pt x="1692" y="134"/>
                      </a:lnTo>
                      <a:lnTo>
                        <a:pt x="1688" y="106"/>
                      </a:lnTo>
                      <a:lnTo>
                        <a:pt x="1688" y="102"/>
                      </a:lnTo>
                      <a:lnTo>
                        <a:pt x="1688" y="96"/>
                      </a:lnTo>
                      <a:lnTo>
                        <a:pt x="1688" y="92"/>
                      </a:lnTo>
                      <a:lnTo>
                        <a:pt x="1688" y="88"/>
                      </a:lnTo>
                      <a:lnTo>
                        <a:pt x="1688" y="82"/>
                      </a:lnTo>
                      <a:lnTo>
                        <a:pt x="1688" y="78"/>
                      </a:lnTo>
                      <a:lnTo>
                        <a:pt x="1678" y="74"/>
                      </a:lnTo>
                      <a:lnTo>
                        <a:pt x="1674" y="70"/>
                      </a:lnTo>
                      <a:lnTo>
                        <a:pt x="1636" y="64"/>
                      </a:lnTo>
                      <a:lnTo>
                        <a:pt x="1604" y="180"/>
                      </a:lnTo>
                      <a:lnTo>
                        <a:pt x="1564" y="344"/>
                      </a:lnTo>
                      <a:lnTo>
                        <a:pt x="1578" y="380"/>
                      </a:lnTo>
                      <a:lnTo>
                        <a:pt x="1578" y="384"/>
                      </a:lnTo>
                      <a:lnTo>
                        <a:pt x="1582" y="384"/>
                      </a:lnTo>
                      <a:lnTo>
                        <a:pt x="1582" y="390"/>
                      </a:lnTo>
                      <a:lnTo>
                        <a:pt x="1586" y="394"/>
                      </a:lnTo>
                      <a:lnTo>
                        <a:pt x="1586" y="398"/>
                      </a:lnTo>
                      <a:lnTo>
                        <a:pt x="1586" y="408"/>
                      </a:lnTo>
                      <a:lnTo>
                        <a:pt x="1586" y="412"/>
                      </a:lnTo>
                      <a:lnTo>
                        <a:pt x="1586" y="416"/>
                      </a:lnTo>
                      <a:lnTo>
                        <a:pt x="1586" y="422"/>
                      </a:lnTo>
                      <a:lnTo>
                        <a:pt x="1590" y="436"/>
                      </a:lnTo>
                      <a:lnTo>
                        <a:pt x="1590" y="440"/>
                      </a:lnTo>
                      <a:lnTo>
                        <a:pt x="1586" y="454"/>
                      </a:lnTo>
                      <a:lnTo>
                        <a:pt x="1586" y="468"/>
                      </a:lnTo>
                      <a:lnTo>
                        <a:pt x="1582" y="476"/>
                      </a:lnTo>
                      <a:lnTo>
                        <a:pt x="1582" y="486"/>
                      </a:lnTo>
                      <a:lnTo>
                        <a:pt x="1578" y="490"/>
                      </a:lnTo>
                      <a:lnTo>
                        <a:pt x="1554" y="558"/>
                      </a:lnTo>
                      <a:lnTo>
                        <a:pt x="1550" y="572"/>
                      </a:lnTo>
                      <a:lnTo>
                        <a:pt x="1546" y="586"/>
                      </a:lnTo>
                      <a:lnTo>
                        <a:pt x="1540" y="604"/>
                      </a:lnTo>
                      <a:lnTo>
                        <a:pt x="1536" y="618"/>
                      </a:lnTo>
                      <a:lnTo>
                        <a:pt x="1476" y="756"/>
                      </a:lnTo>
                      <a:lnTo>
                        <a:pt x="1468" y="770"/>
                      </a:lnTo>
                      <a:lnTo>
                        <a:pt x="1462" y="774"/>
                      </a:lnTo>
                      <a:lnTo>
                        <a:pt x="1358" y="884"/>
                      </a:lnTo>
                      <a:lnTo>
                        <a:pt x="1266" y="970"/>
                      </a:lnTo>
                      <a:lnTo>
                        <a:pt x="1132" y="1034"/>
                      </a:lnTo>
                      <a:lnTo>
                        <a:pt x="1128" y="1044"/>
                      </a:lnTo>
                      <a:lnTo>
                        <a:pt x="1128" y="1048"/>
                      </a:lnTo>
                      <a:lnTo>
                        <a:pt x="1124" y="1052"/>
                      </a:lnTo>
                      <a:lnTo>
                        <a:pt x="1118" y="1058"/>
                      </a:lnTo>
                      <a:lnTo>
                        <a:pt x="1114" y="1058"/>
                      </a:lnTo>
                      <a:lnTo>
                        <a:pt x="1114" y="1062"/>
                      </a:lnTo>
                      <a:lnTo>
                        <a:pt x="1110" y="1062"/>
                      </a:lnTo>
                      <a:lnTo>
                        <a:pt x="1096" y="1062"/>
                      </a:lnTo>
                      <a:lnTo>
                        <a:pt x="1092" y="1062"/>
                      </a:lnTo>
                      <a:lnTo>
                        <a:pt x="1086" y="1058"/>
                      </a:lnTo>
                      <a:lnTo>
                        <a:pt x="1078" y="1058"/>
                      </a:lnTo>
                      <a:lnTo>
                        <a:pt x="1072" y="1052"/>
                      </a:lnTo>
                      <a:lnTo>
                        <a:pt x="1068" y="1052"/>
                      </a:lnTo>
                      <a:lnTo>
                        <a:pt x="1060" y="1044"/>
                      </a:lnTo>
                      <a:lnTo>
                        <a:pt x="1060" y="1040"/>
                      </a:lnTo>
                      <a:lnTo>
                        <a:pt x="1054" y="1040"/>
                      </a:lnTo>
                      <a:lnTo>
                        <a:pt x="1060" y="1034"/>
                      </a:lnTo>
                      <a:lnTo>
                        <a:pt x="1060" y="1030"/>
                      </a:lnTo>
                      <a:lnTo>
                        <a:pt x="1068" y="1016"/>
                      </a:lnTo>
                      <a:lnTo>
                        <a:pt x="1068" y="1008"/>
                      </a:lnTo>
                      <a:lnTo>
                        <a:pt x="1064" y="994"/>
                      </a:lnTo>
                      <a:lnTo>
                        <a:pt x="1060" y="994"/>
                      </a:lnTo>
                      <a:lnTo>
                        <a:pt x="1040" y="994"/>
                      </a:lnTo>
                      <a:lnTo>
                        <a:pt x="1036" y="994"/>
                      </a:lnTo>
                      <a:lnTo>
                        <a:pt x="1068" y="962"/>
                      </a:lnTo>
                      <a:lnTo>
                        <a:pt x="1118" y="912"/>
                      </a:lnTo>
                      <a:lnTo>
                        <a:pt x="1118" y="898"/>
                      </a:lnTo>
                      <a:lnTo>
                        <a:pt x="1118" y="892"/>
                      </a:lnTo>
                      <a:lnTo>
                        <a:pt x="1114" y="892"/>
                      </a:lnTo>
                      <a:lnTo>
                        <a:pt x="1104" y="892"/>
                      </a:lnTo>
                      <a:lnTo>
                        <a:pt x="1100" y="892"/>
                      </a:lnTo>
                      <a:lnTo>
                        <a:pt x="1082" y="902"/>
                      </a:lnTo>
                      <a:lnTo>
                        <a:pt x="1032" y="924"/>
                      </a:lnTo>
                      <a:lnTo>
                        <a:pt x="1028" y="924"/>
                      </a:lnTo>
                      <a:lnTo>
                        <a:pt x="1022" y="930"/>
                      </a:lnTo>
                      <a:lnTo>
                        <a:pt x="1014" y="934"/>
                      </a:lnTo>
                      <a:lnTo>
                        <a:pt x="1014" y="938"/>
                      </a:lnTo>
                      <a:lnTo>
                        <a:pt x="1004" y="966"/>
                      </a:lnTo>
                      <a:lnTo>
                        <a:pt x="1004" y="976"/>
                      </a:lnTo>
                      <a:lnTo>
                        <a:pt x="1004" y="980"/>
                      </a:lnTo>
                      <a:lnTo>
                        <a:pt x="1014" y="984"/>
                      </a:lnTo>
                      <a:lnTo>
                        <a:pt x="1018" y="1008"/>
                      </a:lnTo>
                      <a:lnTo>
                        <a:pt x="1018" y="1012"/>
                      </a:lnTo>
                      <a:lnTo>
                        <a:pt x="1018" y="1030"/>
                      </a:lnTo>
                      <a:lnTo>
                        <a:pt x="1018" y="1034"/>
                      </a:lnTo>
                      <a:lnTo>
                        <a:pt x="1014" y="1044"/>
                      </a:lnTo>
                      <a:lnTo>
                        <a:pt x="1008" y="1058"/>
                      </a:lnTo>
                      <a:lnTo>
                        <a:pt x="1004" y="1066"/>
                      </a:lnTo>
                      <a:lnTo>
                        <a:pt x="1000" y="1076"/>
                      </a:lnTo>
                      <a:lnTo>
                        <a:pt x="994" y="1084"/>
                      </a:lnTo>
                      <a:lnTo>
                        <a:pt x="990" y="1090"/>
                      </a:lnTo>
                      <a:lnTo>
                        <a:pt x="986" y="1094"/>
                      </a:lnTo>
                      <a:lnTo>
                        <a:pt x="976" y="1108"/>
                      </a:lnTo>
                      <a:lnTo>
                        <a:pt x="950" y="1140"/>
                      </a:lnTo>
                      <a:lnTo>
                        <a:pt x="950" y="1144"/>
                      </a:lnTo>
                      <a:lnTo>
                        <a:pt x="930" y="1162"/>
                      </a:lnTo>
                      <a:lnTo>
                        <a:pt x="926" y="1162"/>
                      </a:lnTo>
                      <a:lnTo>
                        <a:pt x="922" y="1168"/>
                      </a:lnTo>
                      <a:lnTo>
                        <a:pt x="918" y="1168"/>
                      </a:lnTo>
                      <a:lnTo>
                        <a:pt x="908" y="1180"/>
                      </a:lnTo>
                      <a:lnTo>
                        <a:pt x="880" y="1222"/>
                      </a:lnTo>
                      <a:lnTo>
                        <a:pt x="880" y="1226"/>
                      </a:lnTo>
                      <a:lnTo>
                        <a:pt x="886" y="1246"/>
                      </a:lnTo>
                      <a:lnTo>
                        <a:pt x="886" y="1250"/>
                      </a:lnTo>
                      <a:lnTo>
                        <a:pt x="890" y="1250"/>
                      </a:lnTo>
                      <a:lnTo>
                        <a:pt x="894" y="1254"/>
                      </a:lnTo>
                      <a:lnTo>
                        <a:pt x="894" y="1258"/>
                      </a:lnTo>
                      <a:lnTo>
                        <a:pt x="898" y="1258"/>
                      </a:lnTo>
                      <a:lnTo>
                        <a:pt x="898" y="1264"/>
                      </a:lnTo>
                      <a:lnTo>
                        <a:pt x="904" y="1268"/>
                      </a:lnTo>
                      <a:lnTo>
                        <a:pt x="904" y="1272"/>
                      </a:lnTo>
                      <a:lnTo>
                        <a:pt x="898" y="1290"/>
                      </a:lnTo>
                      <a:lnTo>
                        <a:pt x="898" y="1296"/>
                      </a:lnTo>
                      <a:lnTo>
                        <a:pt x="840" y="1328"/>
                      </a:lnTo>
                      <a:lnTo>
                        <a:pt x="840" y="1332"/>
                      </a:lnTo>
                      <a:lnTo>
                        <a:pt x="834" y="1332"/>
                      </a:lnTo>
                      <a:lnTo>
                        <a:pt x="802" y="1328"/>
                      </a:lnTo>
                      <a:lnTo>
                        <a:pt x="794" y="1322"/>
                      </a:lnTo>
                      <a:lnTo>
                        <a:pt x="794" y="1314"/>
                      </a:lnTo>
                      <a:lnTo>
                        <a:pt x="784" y="1314"/>
                      </a:lnTo>
                      <a:lnTo>
                        <a:pt x="774" y="1314"/>
                      </a:lnTo>
                      <a:lnTo>
                        <a:pt x="774" y="1318"/>
                      </a:lnTo>
                      <a:lnTo>
                        <a:pt x="770" y="1318"/>
                      </a:lnTo>
                      <a:lnTo>
                        <a:pt x="774" y="1322"/>
                      </a:lnTo>
                      <a:lnTo>
                        <a:pt x="774" y="1328"/>
                      </a:lnTo>
                      <a:lnTo>
                        <a:pt x="774" y="1332"/>
                      </a:lnTo>
                      <a:lnTo>
                        <a:pt x="770" y="1336"/>
                      </a:lnTo>
                      <a:lnTo>
                        <a:pt x="766" y="1336"/>
                      </a:lnTo>
                      <a:lnTo>
                        <a:pt x="770" y="1332"/>
                      </a:lnTo>
                      <a:lnTo>
                        <a:pt x="770" y="1328"/>
                      </a:lnTo>
                      <a:lnTo>
                        <a:pt x="766" y="1286"/>
                      </a:lnTo>
                      <a:lnTo>
                        <a:pt x="762" y="1282"/>
                      </a:lnTo>
                      <a:lnTo>
                        <a:pt x="762" y="1278"/>
                      </a:lnTo>
                      <a:lnTo>
                        <a:pt x="752" y="1268"/>
                      </a:lnTo>
                      <a:lnTo>
                        <a:pt x="748" y="1272"/>
                      </a:lnTo>
                      <a:lnTo>
                        <a:pt x="628" y="1296"/>
                      </a:lnTo>
                      <a:lnTo>
                        <a:pt x="596" y="1304"/>
                      </a:lnTo>
                      <a:lnTo>
                        <a:pt x="592" y="1310"/>
                      </a:lnTo>
                      <a:lnTo>
                        <a:pt x="586" y="1314"/>
                      </a:lnTo>
                      <a:lnTo>
                        <a:pt x="586" y="1318"/>
                      </a:lnTo>
                      <a:lnTo>
                        <a:pt x="582" y="1318"/>
                      </a:lnTo>
                      <a:lnTo>
                        <a:pt x="560" y="1322"/>
                      </a:lnTo>
                      <a:lnTo>
                        <a:pt x="554" y="1322"/>
                      </a:lnTo>
                      <a:lnTo>
                        <a:pt x="510" y="1328"/>
                      </a:lnTo>
                      <a:lnTo>
                        <a:pt x="444" y="1332"/>
                      </a:lnTo>
                      <a:lnTo>
                        <a:pt x="412" y="1318"/>
                      </a:lnTo>
                      <a:lnTo>
                        <a:pt x="380" y="1314"/>
                      </a:lnTo>
                      <a:lnTo>
                        <a:pt x="298" y="1374"/>
                      </a:lnTo>
                      <a:lnTo>
                        <a:pt x="170" y="1492"/>
                      </a:lnTo>
                      <a:lnTo>
                        <a:pt x="166" y="1492"/>
                      </a:lnTo>
                      <a:lnTo>
                        <a:pt x="92" y="1552"/>
                      </a:lnTo>
                      <a:lnTo>
                        <a:pt x="60" y="1556"/>
                      </a:lnTo>
                      <a:lnTo>
                        <a:pt x="18" y="1552"/>
                      </a:lnTo>
                      <a:lnTo>
                        <a:pt x="14" y="1552"/>
                      </a:lnTo>
                      <a:lnTo>
                        <a:pt x="10" y="1556"/>
                      </a:lnTo>
                      <a:lnTo>
                        <a:pt x="0" y="1584"/>
                      </a:lnTo>
                      <a:lnTo>
                        <a:pt x="4" y="1648"/>
                      </a:lnTo>
                      <a:lnTo>
                        <a:pt x="68" y="1656"/>
                      </a:lnTo>
                      <a:lnTo>
                        <a:pt x="124" y="1638"/>
                      </a:lnTo>
                      <a:lnTo>
                        <a:pt x="138" y="1630"/>
                      </a:lnTo>
                      <a:lnTo>
                        <a:pt x="170" y="1638"/>
                      </a:lnTo>
                      <a:lnTo>
                        <a:pt x="198" y="1662"/>
                      </a:lnTo>
                      <a:lnTo>
                        <a:pt x="216" y="1656"/>
                      </a:lnTo>
                      <a:lnTo>
                        <a:pt x="224" y="1648"/>
                      </a:lnTo>
                      <a:lnTo>
                        <a:pt x="230" y="1620"/>
                      </a:lnTo>
                      <a:lnTo>
                        <a:pt x="234" y="1588"/>
                      </a:lnTo>
                      <a:lnTo>
                        <a:pt x="248" y="1570"/>
                      </a:lnTo>
                      <a:lnTo>
                        <a:pt x="252" y="1566"/>
                      </a:lnTo>
                      <a:lnTo>
                        <a:pt x="256" y="1566"/>
                      </a:lnTo>
                      <a:lnTo>
                        <a:pt x="262" y="1566"/>
                      </a:lnTo>
                      <a:lnTo>
                        <a:pt x="266" y="1566"/>
                      </a:lnTo>
                      <a:lnTo>
                        <a:pt x="280" y="1570"/>
                      </a:lnTo>
                      <a:lnTo>
                        <a:pt x="280" y="1580"/>
                      </a:lnTo>
                      <a:lnTo>
                        <a:pt x="290" y="1598"/>
                      </a:lnTo>
                      <a:lnTo>
                        <a:pt x="290" y="1602"/>
                      </a:lnTo>
                      <a:lnTo>
                        <a:pt x="294" y="1602"/>
                      </a:lnTo>
                      <a:lnTo>
                        <a:pt x="302" y="1598"/>
                      </a:lnTo>
                      <a:lnTo>
                        <a:pt x="308" y="1598"/>
                      </a:lnTo>
                      <a:lnTo>
                        <a:pt x="312" y="1598"/>
                      </a:lnTo>
                      <a:lnTo>
                        <a:pt x="326" y="1592"/>
                      </a:lnTo>
                      <a:lnTo>
                        <a:pt x="330" y="1588"/>
                      </a:lnTo>
                      <a:lnTo>
                        <a:pt x="330" y="1584"/>
                      </a:lnTo>
                      <a:lnTo>
                        <a:pt x="334" y="1580"/>
                      </a:lnTo>
                      <a:lnTo>
                        <a:pt x="334" y="1574"/>
                      </a:lnTo>
                      <a:lnTo>
                        <a:pt x="358" y="1574"/>
                      </a:lnTo>
                      <a:lnTo>
                        <a:pt x="372" y="1574"/>
                      </a:lnTo>
                      <a:lnTo>
                        <a:pt x="376" y="1580"/>
                      </a:lnTo>
                      <a:lnTo>
                        <a:pt x="380" y="1588"/>
                      </a:lnTo>
                      <a:lnTo>
                        <a:pt x="400" y="1584"/>
                      </a:lnTo>
                      <a:lnTo>
                        <a:pt x="490" y="1528"/>
                      </a:lnTo>
                      <a:lnTo>
                        <a:pt x="596" y="1492"/>
                      </a:lnTo>
                      <a:lnTo>
                        <a:pt x="632" y="1478"/>
                      </a:lnTo>
                      <a:lnTo>
                        <a:pt x="656" y="1478"/>
                      </a:lnTo>
                      <a:lnTo>
                        <a:pt x="770" y="1488"/>
                      </a:lnTo>
                      <a:lnTo>
                        <a:pt x="770" y="1492"/>
                      </a:lnTo>
                      <a:lnTo>
                        <a:pt x="780" y="1496"/>
                      </a:lnTo>
                      <a:lnTo>
                        <a:pt x="784" y="1502"/>
                      </a:lnTo>
                      <a:lnTo>
                        <a:pt x="788" y="1506"/>
                      </a:lnTo>
                      <a:lnTo>
                        <a:pt x="794" y="1506"/>
                      </a:lnTo>
                      <a:lnTo>
                        <a:pt x="794" y="1510"/>
                      </a:lnTo>
                      <a:lnTo>
                        <a:pt x="794" y="1520"/>
                      </a:lnTo>
                      <a:lnTo>
                        <a:pt x="794" y="1524"/>
                      </a:lnTo>
                      <a:lnTo>
                        <a:pt x="788" y="1524"/>
                      </a:lnTo>
                      <a:lnTo>
                        <a:pt x="788" y="1528"/>
                      </a:lnTo>
                      <a:lnTo>
                        <a:pt x="780" y="1542"/>
                      </a:lnTo>
                      <a:lnTo>
                        <a:pt x="774" y="1548"/>
                      </a:lnTo>
                      <a:lnTo>
                        <a:pt x="766" y="1556"/>
                      </a:lnTo>
                      <a:lnTo>
                        <a:pt x="752" y="1566"/>
                      </a:lnTo>
                      <a:lnTo>
                        <a:pt x="734" y="1592"/>
                      </a:lnTo>
                      <a:lnTo>
                        <a:pt x="724" y="1662"/>
                      </a:lnTo>
                      <a:lnTo>
                        <a:pt x="724" y="1666"/>
                      </a:lnTo>
                      <a:lnTo>
                        <a:pt x="784" y="1726"/>
                      </a:lnTo>
                      <a:lnTo>
                        <a:pt x="788" y="1734"/>
                      </a:lnTo>
                      <a:lnTo>
                        <a:pt x="794" y="1734"/>
                      </a:lnTo>
                      <a:lnTo>
                        <a:pt x="808" y="1740"/>
                      </a:lnTo>
                      <a:lnTo>
                        <a:pt x="812" y="1744"/>
                      </a:lnTo>
                      <a:lnTo>
                        <a:pt x="848" y="1752"/>
                      </a:lnTo>
                      <a:lnTo>
                        <a:pt x="866" y="1734"/>
                      </a:lnTo>
                      <a:lnTo>
                        <a:pt x="876" y="1726"/>
                      </a:lnTo>
                      <a:lnTo>
                        <a:pt x="912" y="1656"/>
                      </a:lnTo>
                      <a:lnTo>
                        <a:pt x="940" y="1606"/>
                      </a:lnTo>
                      <a:lnTo>
                        <a:pt x="940" y="1602"/>
                      </a:lnTo>
                      <a:lnTo>
                        <a:pt x="944" y="1602"/>
                      </a:lnTo>
                      <a:lnTo>
                        <a:pt x="944" y="1598"/>
                      </a:lnTo>
                      <a:lnTo>
                        <a:pt x="1000" y="1580"/>
                      </a:lnTo>
                      <a:lnTo>
                        <a:pt x="1008" y="1580"/>
                      </a:lnTo>
                      <a:lnTo>
                        <a:pt x="1022" y="1588"/>
                      </a:lnTo>
                      <a:lnTo>
                        <a:pt x="1032" y="1588"/>
                      </a:lnTo>
                      <a:lnTo>
                        <a:pt x="1040" y="1584"/>
                      </a:lnTo>
                      <a:lnTo>
                        <a:pt x="1046" y="1556"/>
                      </a:lnTo>
                      <a:lnTo>
                        <a:pt x="1046" y="1548"/>
                      </a:lnTo>
                      <a:lnTo>
                        <a:pt x="1036" y="1542"/>
                      </a:lnTo>
                      <a:lnTo>
                        <a:pt x="1032" y="1538"/>
                      </a:lnTo>
                      <a:lnTo>
                        <a:pt x="994" y="1514"/>
                      </a:lnTo>
                      <a:lnTo>
                        <a:pt x="990" y="1514"/>
                      </a:lnTo>
                      <a:lnTo>
                        <a:pt x="986" y="1514"/>
                      </a:lnTo>
                      <a:lnTo>
                        <a:pt x="976" y="1514"/>
                      </a:lnTo>
                      <a:lnTo>
                        <a:pt x="976" y="1496"/>
                      </a:lnTo>
                      <a:lnTo>
                        <a:pt x="976" y="1492"/>
                      </a:lnTo>
                      <a:lnTo>
                        <a:pt x="976" y="1488"/>
                      </a:lnTo>
                      <a:lnTo>
                        <a:pt x="1000" y="1438"/>
                      </a:lnTo>
                      <a:lnTo>
                        <a:pt x="1000" y="1432"/>
                      </a:lnTo>
                      <a:lnTo>
                        <a:pt x="1032" y="1414"/>
                      </a:lnTo>
                      <a:lnTo>
                        <a:pt x="1040" y="1414"/>
                      </a:lnTo>
                      <a:lnTo>
                        <a:pt x="1040" y="1418"/>
                      </a:lnTo>
                      <a:lnTo>
                        <a:pt x="1040" y="1424"/>
                      </a:lnTo>
                      <a:lnTo>
                        <a:pt x="1040" y="1428"/>
                      </a:lnTo>
                      <a:lnTo>
                        <a:pt x="1036" y="1432"/>
                      </a:lnTo>
                      <a:lnTo>
                        <a:pt x="1032" y="1438"/>
                      </a:lnTo>
                      <a:lnTo>
                        <a:pt x="1032" y="1442"/>
                      </a:lnTo>
                      <a:lnTo>
                        <a:pt x="1028" y="1442"/>
                      </a:lnTo>
                      <a:lnTo>
                        <a:pt x="1028" y="1446"/>
                      </a:lnTo>
                      <a:lnTo>
                        <a:pt x="1028" y="1450"/>
                      </a:lnTo>
                      <a:lnTo>
                        <a:pt x="1028" y="1456"/>
                      </a:lnTo>
                      <a:lnTo>
                        <a:pt x="1032" y="1484"/>
                      </a:lnTo>
                      <a:lnTo>
                        <a:pt x="1032" y="1488"/>
                      </a:lnTo>
                      <a:lnTo>
                        <a:pt x="1036" y="1488"/>
                      </a:lnTo>
                      <a:lnTo>
                        <a:pt x="1046" y="1492"/>
                      </a:lnTo>
                      <a:lnTo>
                        <a:pt x="1046" y="1496"/>
                      </a:lnTo>
                      <a:lnTo>
                        <a:pt x="1050" y="1496"/>
                      </a:lnTo>
                      <a:lnTo>
                        <a:pt x="1054" y="1496"/>
                      </a:lnTo>
                      <a:lnTo>
                        <a:pt x="1150" y="1502"/>
                      </a:lnTo>
                      <a:lnTo>
                        <a:pt x="1270" y="1492"/>
                      </a:lnTo>
                      <a:lnTo>
                        <a:pt x="1270" y="1488"/>
                      </a:lnTo>
                      <a:lnTo>
                        <a:pt x="1294" y="1456"/>
                      </a:lnTo>
                      <a:lnTo>
                        <a:pt x="1330" y="1410"/>
                      </a:lnTo>
                      <a:lnTo>
                        <a:pt x="1352" y="1406"/>
                      </a:lnTo>
                      <a:lnTo>
                        <a:pt x="1358" y="1406"/>
                      </a:lnTo>
                      <a:lnTo>
                        <a:pt x="1362" y="1406"/>
                      </a:lnTo>
                      <a:lnTo>
                        <a:pt x="1370" y="1410"/>
                      </a:lnTo>
                      <a:lnTo>
                        <a:pt x="1376" y="1414"/>
                      </a:lnTo>
                      <a:lnTo>
                        <a:pt x="1390" y="1424"/>
                      </a:lnTo>
                      <a:lnTo>
                        <a:pt x="1362" y="1470"/>
                      </a:lnTo>
                      <a:lnTo>
                        <a:pt x="1362" y="1492"/>
                      </a:lnTo>
                      <a:lnTo>
                        <a:pt x="1362" y="1496"/>
                      </a:lnTo>
                      <a:lnTo>
                        <a:pt x="1370" y="1514"/>
                      </a:lnTo>
                      <a:lnTo>
                        <a:pt x="1376" y="1514"/>
                      </a:lnTo>
                      <a:lnTo>
                        <a:pt x="1380" y="1514"/>
                      </a:lnTo>
                      <a:lnTo>
                        <a:pt x="1384" y="1514"/>
                      </a:lnTo>
                      <a:lnTo>
                        <a:pt x="1390" y="1510"/>
                      </a:lnTo>
                      <a:lnTo>
                        <a:pt x="1398" y="1506"/>
                      </a:lnTo>
                      <a:lnTo>
                        <a:pt x="1404" y="1502"/>
                      </a:lnTo>
                      <a:lnTo>
                        <a:pt x="1426" y="1456"/>
                      </a:lnTo>
                      <a:lnTo>
                        <a:pt x="1430" y="1456"/>
                      </a:lnTo>
                      <a:lnTo>
                        <a:pt x="1430" y="1446"/>
                      </a:lnTo>
                      <a:lnTo>
                        <a:pt x="1430" y="1442"/>
                      </a:lnTo>
                      <a:lnTo>
                        <a:pt x="1426" y="1438"/>
                      </a:lnTo>
                      <a:lnTo>
                        <a:pt x="1422" y="1438"/>
                      </a:lnTo>
                      <a:lnTo>
                        <a:pt x="1422" y="1432"/>
                      </a:lnTo>
                      <a:lnTo>
                        <a:pt x="1422" y="1418"/>
                      </a:lnTo>
                      <a:lnTo>
                        <a:pt x="1422" y="1414"/>
                      </a:lnTo>
                      <a:lnTo>
                        <a:pt x="1422" y="1410"/>
                      </a:lnTo>
                      <a:lnTo>
                        <a:pt x="1426" y="1392"/>
                      </a:lnTo>
                      <a:lnTo>
                        <a:pt x="1430" y="1386"/>
                      </a:lnTo>
                      <a:lnTo>
                        <a:pt x="1430" y="1382"/>
                      </a:lnTo>
                      <a:lnTo>
                        <a:pt x="1436" y="1382"/>
                      </a:lnTo>
                      <a:lnTo>
                        <a:pt x="1540" y="1300"/>
                      </a:lnTo>
                      <a:lnTo>
                        <a:pt x="1564" y="1296"/>
                      </a:lnTo>
                      <a:lnTo>
                        <a:pt x="1568" y="1290"/>
                      </a:lnTo>
                      <a:lnTo>
                        <a:pt x="1572" y="1290"/>
                      </a:lnTo>
                      <a:lnTo>
                        <a:pt x="1578" y="1290"/>
                      </a:lnTo>
                      <a:lnTo>
                        <a:pt x="1582" y="1296"/>
                      </a:lnTo>
                      <a:lnTo>
                        <a:pt x="1586" y="1296"/>
                      </a:lnTo>
                      <a:lnTo>
                        <a:pt x="1586" y="1300"/>
                      </a:lnTo>
                      <a:lnTo>
                        <a:pt x="1590" y="1300"/>
                      </a:lnTo>
                      <a:lnTo>
                        <a:pt x="1596" y="1310"/>
                      </a:lnTo>
                      <a:lnTo>
                        <a:pt x="1596" y="1314"/>
                      </a:lnTo>
                      <a:lnTo>
                        <a:pt x="1596" y="1318"/>
                      </a:lnTo>
                      <a:lnTo>
                        <a:pt x="1586" y="1328"/>
                      </a:lnTo>
                      <a:lnTo>
                        <a:pt x="1578" y="1336"/>
                      </a:lnTo>
                      <a:lnTo>
                        <a:pt x="1558" y="1360"/>
                      </a:lnTo>
                      <a:lnTo>
                        <a:pt x="1550" y="1374"/>
                      </a:lnTo>
                      <a:lnTo>
                        <a:pt x="1536" y="1438"/>
                      </a:lnTo>
                      <a:lnTo>
                        <a:pt x="1536" y="1442"/>
                      </a:lnTo>
                      <a:lnTo>
                        <a:pt x="1550" y="1450"/>
                      </a:lnTo>
                      <a:lnTo>
                        <a:pt x="1554" y="1456"/>
                      </a:lnTo>
                      <a:lnTo>
                        <a:pt x="1558" y="1456"/>
                      </a:lnTo>
                      <a:lnTo>
                        <a:pt x="1558" y="1450"/>
                      </a:lnTo>
                      <a:lnTo>
                        <a:pt x="1568" y="1450"/>
                      </a:lnTo>
                      <a:lnTo>
                        <a:pt x="1632" y="1406"/>
                      </a:lnTo>
                      <a:lnTo>
                        <a:pt x="1636" y="1406"/>
                      </a:lnTo>
                      <a:lnTo>
                        <a:pt x="1646" y="1396"/>
                      </a:lnTo>
                      <a:lnTo>
                        <a:pt x="1646" y="1392"/>
                      </a:lnTo>
                      <a:lnTo>
                        <a:pt x="1646" y="1386"/>
                      </a:lnTo>
                      <a:lnTo>
                        <a:pt x="1650" y="1382"/>
                      </a:lnTo>
                      <a:lnTo>
                        <a:pt x="1650" y="1368"/>
                      </a:lnTo>
                      <a:lnTo>
                        <a:pt x="1646" y="1364"/>
                      </a:lnTo>
                      <a:lnTo>
                        <a:pt x="1646" y="1360"/>
                      </a:lnTo>
                      <a:lnTo>
                        <a:pt x="1646" y="1354"/>
                      </a:lnTo>
                      <a:lnTo>
                        <a:pt x="1646" y="1350"/>
                      </a:lnTo>
                      <a:lnTo>
                        <a:pt x="1646" y="1346"/>
                      </a:lnTo>
                      <a:lnTo>
                        <a:pt x="1646" y="1342"/>
                      </a:lnTo>
                      <a:lnTo>
                        <a:pt x="1650" y="1328"/>
                      </a:lnTo>
                      <a:lnTo>
                        <a:pt x="1656" y="1322"/>
                      </a:lnTo>
                      <a:lnTo>
                        <a:pt x="1660" y="1318"/>
                      </a:lnTo>
                      <a:lnTo>
                        <a:pt x="1660" y="1314"/>
                      </a:lnTo>
                      <a:lnTo>
                        <a:pt x="1664" y="1314"/>
                      </a:lnTo>
                      <a:lnTo>
                        <a:pt x="1668" y="1310"/>
                      </a:lnTo>
                      <a:lnTo>
                        <a:pt x="1668" y="1304"/>
                      </a:lnTo>
                      <a:lnTo>
                        <a:pt x="1678" y="1300"/>
                      </a:lnTo>
                      <a:lnTo>
                        <a:pt x="1682" y="1296"/>
                      </a:lnTo>
                      <a:lnTo>
                        <a:pt x="1688" y="1290"/>
                      </a:lnTo>
                      <a:lnTo>
                        <a:pt x="1720" y="1272"/>
                      </a:lnTo>
                      <a:lnTo>
                        <a:pt x="1710" y="1258"/>
                      </a:lnTo>
                      <a:lnTo>
                        <a:pt x="1688" y="1214"/>
                      </a:lnTo>
                      <a:lnTo>
                        <a:pt x="1682" y="1208"/>
                      </a:lnTo>
                      <a:lnTo>
                        <a:pt x="1678" y="1200"/>
                      </a:lnTo>
                      <a:lnTo>
                        <a:pt x="1678" y="1194"/>
                      </a:lnTo>
                      <a:lnTo>
                        <a:pt x="1674" y="1180"/>
                      </a:lnTo>
                      <a:lnTo>
                        <a:pt x="1674" y="1176"/>
                      </a:lnTo>
                      <a:lnTo>
                        <a:pt x="1674" y="1168"/>
                      </a:lnTo>
                      <a:lnTo>
                        <a:pt x="1682" y="1122"/>
                      </a:lnTo>
                      <a:lnTo>
                        <a:pt x="1682" y="1118"/>
                      </a:lnTo>
                      <a:lnTo>
                        <a:pt x="1688" y="1112"/>
                      </a:lnTo>
                      <a:lnTo>
                        <a:pt x="1706" y="1052"/>
                      </a:lnTo>
                      <a:lnTo>
                        <a:pt x="1714" y="1034"/>
                      </a:lnTo>
                      <a:lnTo>
                        <a:pt x="1714" y="1030"/>
                      </a:lnTo>
                      <a:lnTo>
                        <a:pt x="1720" y="1026"/>
                      </a:lnTo>
                      <a:lnTo>
                        <a:pt x="1732" y="1020"/>
                      </a:lnTo>
                      <a:lnTo>
                        <a:pt x="1738" y="1020"/>
                      </a:lnTo>
                      <a:lnTo>
                        <a:pt x="1742" y="1016"/>
                      </a:lnTo>
                      <a:lnTo>
                        <a:pt x="1742" y="1012"/>
                      </a:lnTo>
                      <a:lnTo>
                        <a:pt x="1746" y="1012"/>
                      </a:lnTo>
                      <a:lnTo>
                        <a:pt x="1746" y="1008"/>
                      </a:lnTo>
                      <a:lnTo>
                        <a:pt x="1756" y="924"/>
                      </a:lnTo>
                      <a:lnTo>
                        <a:pt x="1756" y="906"/>
                      </a:lnTo>
                      <a:lnTo>
                        <a:pt x="1756" y="870"/>
                      </a:lnTo>
                      <a:lnTo>
                        <a:pt x="1752" y="852"/>
                      </a:lnTo>
                      <a:lnTo>
                        <a:pt x="1752" y="848"/>
                      </a:lnTo>
                      <a:lnTo>
                        <a:pt x="1752" y="842"/>
                      </a:lnTo>
                      <a:lnTo>
                        <a:pt x="1746" y="838"/>
                      </a:lnTo>
                      <a:lnTo>
                        <a:pt x="1742" y="838"/>
                      </a:lnTo>
                      <a:lnTo>
                        <a:pt x="1738" y="814"/>
                      </a:lnTo>
                      <a:lnTo>
                        <a:pt x="1738" y="806"/>
                      </a:lnTo>
                      <a:lnTo>
                        <a:pt x="1738" y="802"/>
                      </a:lnTo>
                      <a:lnTo>
                        <a:pt x="1732" y="796"/>
                      </a:lnTo>
                      <a:lnTo>
                        <a:pt x="1732" y="792"/>
                      </a:lnTo>
                      <a:lnTo>
                        <a:pt x="1738" y="788"/>
                      </a:lnTo>
                      <a:lnTo>
                        <a:pt x="1738" y="782"/>
                      </a:lnTo>
                      <a:lnTo>
                        <a:pt x="1738" y="778"/>
                      </a:lnTo>
                      <a:lnTo>
                        <a:pt x="1738" y="764"/>
                      </a:lnTo>
                      <a:lnTo>
                        <a:pt x="1742" y="756"/>
                      </a:lnTo>
                      <a:lnTo>
                        <a:pt x="1746" y="750"/>
                      </a:lnTo>
                      <a:lnTo>
                        <a:pt x="1756" y="718"/>
                      </a:lnTo>
                      <a:lnTo>
                        <a:pt x="1760" y="714"/>
                      </a:lnTo>
                      <a:lnTo>
                        <a:pt x="1766" y="710"/>
                      </a:lnTo>
                      <a:lnTo>
                        <a:pt x="1792" y="706"/>
                      </a:lnTo>
                      <a:lnTo>
                        <a:pt x="1802" y="700"/>
                      </a:lnTo>
                      <a:lnTo>
                        <a:pt x="1856" y="572"/>
                      </a:lnTo>
                      <a:lnTo>
                        <a:pt x="1862" y="572"/>
                      </a:lnTo>
                      <a:lnTo>
                        <a:pt x="1866" y="572"/>
                      </a:lnTo>
                      <a:lnTo>
                        <a:pt x="1876" y="572"/>
                      </a:lnTo>
                      <a:lnTo>
                        <a:pt x="1898" y="564"/>
                      </a:lnTo>
                      <a:lnTo>
                        <a:pt x="1930" y="476"/>
                      </a:lnTo>
                      <a:lnTo>
                        <a:pt x="1930" y="468"/>
                      </a:lnTo>
                      <a:lnTo>
                        <a:pt x="1934" y="448"/>
                      </a:lnTo>
                      <a:lnTo>
                        <a:pt x="1916" y="358"/>
                      </a:lnTo>
                      <a:lnTo>
                        <a:pt x="1912" y="348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8" name="Freeform 23"/>
                <p:cNvSpPr>
                  <a:spLocks/>
                </p:cNvSpPr>
                <p:nvPr/>
              </p:nvSpPr>
              <p:spPr bwMode="auto">
                <a:xfrm>
                  <a:off x="5273675" y="1125538"/>
                  <a:ext cx="1660525" cy="1552575"/>
                </a:xfrm>
                <a:custGeom>
                  <a:avLst/>
                  <a:gdLst>
                    <a:gd name="T0" fmla="*/ 990 w 1046"/>
                    <a:gd name="T1" fmla="*/ 544 h 978"/>
                    <a:gd name="T2" fmla="*/ 958 w 1046"/>
                    <a:gd name="T3" fmla="*/ 540 h 978"/>
                    <a:gd name="T4" fmla="*/ 788 w 1046"/>
                    <a:gd name="T5" fmla="*/ 370 h 978"/>
                    <a:gd name="T6" fmla="*/ 734 w 1046"/>
                    <a:gd name="T7" fmla="*/ 338 h 978"/>
                    <a:gd name="T8" fmla="*/ 692 w 1046"/>
                    <a:gd name="T9" fmla="*/ 348 h 978"/>
                    <a:gd name="T10" fmla="*/ 678 w 1046"/>
                    <a:gd name="T11" fmla="*/ 324 h 978"/>
                    <a:gd name="T12" fmla="*/ 528 w 1046"/>
                    <a:gd name="T13" fmla="*/ 196 h 978"/>
                    <a:gd name="T14" fmla="*/ 490 w 1046"/>
                    <a:gd name="T15" fmla="*/ 150 h 978"/>
                    <a:gd name="T16" fmla="*/ 412 w 1046"/>
                    <a:gd name="T17" fmla="*/ 46 h 978"/>
                    <a:gd name="T18" fmla="*/ 398 w 1046"/>
                    <a:gd name="T19" fmla="*/ 32 h 978"/>
                    <a:gd name="T20" fmla="*/ 380 w 1046"/>
                    <a:gd name="T21" fmla="*/ 4 h 978"/>
                    <a:gd name="T22" fmla="*/ 366 w 1046"/>
                    <a:gd name="T23" fmla="*/ 4 h 978"/>
                    <a:gd name="T24" fmla="*/ 312 w 1046"/>
                    <a:gd name="T25" fmla="*/ 68 h 978"/>
                    <a:gd name="T26" fmla="*/ 316 w 1046"/>
                    <a:gd name="T27" fmla="*/ 90 h 978"/>
                    <a:gd name="T28" fmla="*/ 334 w 1046"/>
                    <a:gd name="T29" fmla="*/ 132 h 978"/>
                    <a:gd name="T30" fmla="*/ 348 w 1046"/>
                    <a:gd name="T31" fmla="*/ 192 h 978"/>
                    <a:gd name="T32" fmla="*/ 352 w 1046"/>
                    <a:gd name="T33" fmla="*/ 224 h 978"/>
                    <a:gd name="T34" fmla="*/ 284 w 1046"/>
                    <a:gd name="T35" fmla="*/ 534 h 978"/>
                    <a:gd name="T36" fmla="*/ 262 w 1046"/>
                    <a:gd name="T37" fmla="*/ 562 h 978"/>
                    <a:gd name="T38" fmla="*/ 242 w 1046"/>
                    <a:gd name="T39" fmla="*/ 572 h 978"/>
                    <a:gd name="T40" fmla="*/ 50 w 1046"/>
                    <a:gd name="T41" fmla="*/ 682 h 978"/>
                    <a:gd name="T42" fmla="*/ 18 w 1046"/>
                    <a:gd name="T43" fmla="*/ 686 h 978"/>
                    <a:gd name="T44" fmla="*/ 0 w 1046"/>
                    <a:gd name="T45" fmla="*/ 764 h 978"/>
                    <a:gd name="T46" fmla="*/ 10 w 1046"/>
                    <a:gd name="T47" fmla="*/ 786 h 978"/>
                    <a:gd name="T48" fmla="*/ 36 w 1046"/>
                    <a:gd name="T49" fmla="*/ 810 h 978"/>
                    <a:gd name="T50" fmla="*/ 64 w 1046"/>
                    <a:gd name="T51" fmla="*/ 842 h 978"/>
                    <a:gd name="T52" fmla="*/ 64 w 1046"/>
                    <a:gd name="T53" fmla="*/ 882 h 978"/>
                    <a:gd name="T54" fmla="*/ 46 w 1046"/>
                    <a:gd name="T55" fmla="*/ 964 h 978"/>
                    <a:gd name="T56" fmla="*/ 74 w 1046"/>
                    <a:gd name="T57" fmla="*/ 978 h 978"/>
                    <a:gd name="T58" fmla="*/ 132 w 1046"/>
                    <a:gd name="T59" fmla="*/ 906 h 978"/>
                    <a:gd name="T60" fmla="*/ 216 w 1046"/>
                    <a:gd name="T61" fmla="*/ 906 h 978"/>
                    <a:gd name="T62" fmla="*/ 238 w 1046"/>
                    <a:gd name="T63" fmla="*/ 874 h 978"/>
                    <a:gd name="T64" fmla="*/ 160 w 1046"/>
                    <a:gd name="T65" fmla="*/ 810 h 978"/>
                    <a:gd name="T66" fmla="*/ 92 w 1046"/>
                    <a:gd name="T67" fmla="*/ 782 h 978"/>
                    <a:gd name="T68" fmla="*/ 86 w 1046"/>
                    <a:gd name="T69" fmla="*/ 764 h 978"/>
                    <a:gd name="T70" fmla="*/ 100 w 1046"/>
                    <a:gd name="T71" fmla="*/ 726 h 978"/>
                    <a:gd name="T72" fmla="*/ 124 w 1046"/>
                    <a:gd name="T73" fmla="*/ 704 h 978"/>
                    <a:gd name="T74" fmla="*/ 164 w 1046"/>
                    <a:gd name="T75" fmla="*/ 704 h 978"/>
                    <a:gd name="T76" fmla="*/ 192 w 1046"/>
                    <a:gd name="T77" fmla="*/ 736 h 978"/>
                    <a:gd name="T78" fmla="*/ 288 w 1046"/>
                    <a:gd name="T79" fmla="*/ 704 h 978"/>
                    <a:gd name="T80" fmla="*/ 344 w 1046"/>
                    <a:gd name="T81" fmla="*/ 694 h 978"/>
                    <a:gd name="T82" fmla="*/ 372 w 1046"/>
                    <a:gd name="T83" fmla="*/ 708 h 978"/>
                    <a:gd name="T84" fmla="*/ 390 w 1046"/>
                    <a:gd name="T85" fmla="*/ 726 h 978"/>
                    <a:gd name="T86" fmla="*/ 522 w 1046"/>
                    <a:gd name="T87" fmla="*/ 804 h 978"/>
                    <a:gd name="T88" fmla="*/ 546 w 1046"/>
                    <a:gd name="T89" fmla="*/ 810 h 978"/>
                    <a:gd name="T90" fmla="*/ 596 w 1046"/>
                    <a:gd name="T91" fmla="*/ 850 h 978"/>
                    <a:gd name="T92" fmla="*/ 618 w 1046"/>
                    <a:gd name="T93" fmla="*/ 796 h 978"/>
                    <a:gd name="T94" fmla="*/ 614 w 1046"/>
                    <a:gd name="T95" fmla="*/ 772 h 978"/>
                    <a:gd name="T96" fmla="*/ 624 w 1046"/>
                    <a:gd name="T97" fmla="*/ 754 h 978"/>
                    <a:gd name="T98" fmla="*/ 646 w 1046"/>
                    <a:gd name="T99" fmla="*/ 718 h 978"/>
                    <a:gd name="T100" fmla="*/ 670 w 1046"/>
                    <a:gd name="T101" fmla="*/ 686 h 978"/>
                    <a:gd name="T102" fmla="*/ 738 w 1046"/>
                    <a:gd name="T103" fmla="*/ 622 h 978"/>
                    <a:gd name="T104" fmla="*/ 788 w 1046"/>
                    <a:gd name="T105" fmla="*/ 604 h 978"/>
                    <a:gd name="T106" fmla="*/ 798 w 1046"/>
                    <a:gd name="T107" fmla="*/ 618 h 978"/>
                    <a:gd name="T108" fmla="*/ 838 w 1046"/>
                    <a:gd name="T109" fmla="*/ 618 h 978"/>
                    <a:gd name="T110" fmla="*/ 1046 w 1046"/>
                    <a:gd name="T111" fmla="*/ 520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46" h="978">
                      <a:moveTo>
                        <a:pt x="1036" y="512"/>
                      </a:moveTo>
                      <a:lnTo>
                        <a:pt x="1018" y="516"/>
                      </a:lnTo>
                      <a:lnTo>
                        <a:pt x="1014" y="520"/>
                      </a:lnTo>
                      <a:lnTo>
                        <a:pt x="990" y="544"/>
                      </a:lnTo>
                      <a:lnTo>
                        <a:pt x="986" y="544"/>
                      </a:lnTo>
                      <a:lnTo>
                        <a:pt x="976" y="544"/>
                      </a:lnTo>
                      <a:lnTo>
                        <a:pt x="972" y="544"/>
                      </a:lnTo>
                      <a:lnTo>
                        <a:pt x="958" y="540"/>
                      </a:lnTo>
                      <a:lnTo>
                        <a:pt x="948" y="530"/>
                      </a:lnTo>
                      <a:lnTo>
                        <a:pt x="916" y="424"/>
                      </a:lnTo>
                      <a:lnTo>
                        <a:pt x="826" y="384"/>
                      </a:lnTo>
                      <a:lnTo>
                        <a:pt x="788" y="370"/>
                      </a:lnTo>
                      <a:lnTo>
                        <a:pt x="784" y="360"/>
                      </a:lnTo>
                      <a:lnTo>
                        <a:pt x="760" y="342"/>
                      </a:lnTo>
                      <a:lnTo>
                        <a:pt x="738" y="338"/>
                      </a:lnTo>
                      <a:lnTo>
                        <a:pt x="734" y="338"/>
                      </a:lnTo>
                      <a:lnTo>
                        <a:pt x="728" y="338"/>
                      </a:lnTo>
                      <a:lnTo>
                        <a:pt x="716" y="342"/>
                      </a:lnTo>
                      <a:lnTo>
                        <a:pt x="696" y="348"/>
                      </a:lnTo>
                      <a:lnTo>
                        <a:pt x="692" y="348"/>
                      </a:lnTo>
                      <a:lnTo>
                        <a:pt x="692" y="342"/>
                      </a:lnTo>
                      <a:lnTo>
                        <a:pt x="682" y="342"/>
                      </a:lnTo>
                      <a:lnTo>
                        <a:pt x="682" y="338"/>
                      </a:lnTo>
                      <a:lnTo>
                        <a:pt x="678" y="324"/>
                      </a:lnTo>
                      <a:lnTo>
                        <a:pt x="582" y="250"/>
                      </a:lnTo>
                      <a:lnTo>
                        <a:pt x="564" y="238"/>
                      </a:lnTo>
                      <a:lnTo>
                        <a:pt x="554" y="228"/>
                      </a:lnTo>
                      <a:lnTo>
                        <a:pt x="528" y="196"/>
                      </a:lnTo>
                      <a:lnTo>
                        <a:pt x="518" y="186"/>
                      </a:lnTo>
                      <a:lnTo>
                        <a:pt x="494" y="154"/>
                      </a:lnTo>
                      <a:lnTo>
                        <a:pt x="494" y="150"/>
                      </a:lnTo>
                      <a:lnTo>
                        <a:pt x="490" y="150"/>
                      </a:lnTo>
                      <a:lnTo>
                        <a:pt x="482" y="132"/>
                      </a:lnTo>
                      <a:lnTo>
                        <a:pt x="462" y="104"/>
                      </a:lnTo>
                      <a:lnTo>
                        <a:pt x="418" y="46"/>
                      </a:lnTo>
                      <a:lnTo>
                        <a:pt x="412" y="46"/>
                      </a:lnTo>
                      <a:lnTo>
                        <a:pt x="412" y="40"/>
                      </a:lnTo>
                      <a:lnTo>
                        <a:pt x="404" y="36"/>
                      </a:lnTo>
                      <a:lnTo>
                        <a:pt x="398" y="36"/>
                      </a:lnTo>
                      <a:lnTo>
                        <a:pt x="398" y="32"/>
                      </a:lnTo>
                      <a:lnTo>
                        <a:pt x="394" y="26"/>
                      </a:lnTo>
                      <a:lnTo>
                        <a:pt x="386" y="14"/>
                      </a:lnTo>
                      <a:lnTo>
                        <a:pt x="380" y="8"/>
                      </a:lnTo>
                      <a:lnTo>
                        <a:pt x="380" y="4"/>
                      </a:lnTo>
                      <a:lnTo>
                        <a:pt x="376" y="4"/>
                      </a:lnTo>
                      <a:lnTo>
                        <a:pt x="376" y="0"/>
                      </a:lnTo>
                      <a:lnTo>
                        <a:pt x="372" y="0"/>
                      </a:lnTo>
                      <a:lnTo>
                        <a:pt x="366" y="4"/>
                      </a:lnTo>
                      <a:lnTo>
                        <a:pt x="334" y="32"/>
                      </a:lnTo>
                      <a:lnTo>
                        <a:pt x="326" y="46"/>
                      </a:lnTo>
                      <a:lnTo>
                        <a:pt x="316" y="68"/>
                      </a:lnTo>
                      <a:lnTo>
                        <a:pt x="312" y="68"/>
                      </a:lnTo>
                      <a:lnTo>
                        <a:pt x="312" y="72"/>
                      </a:lnTo>
                      <a:lnTo>
                        <a:pt x="312" y="78"/>
                      </a:lnTo>
                      <a:lnTo>
                        <a:pt x="312" y="82"/>
                      </a:lnTo>
                      <a:lnTo>
                        <a:pt x="316" y="90"/>
                      </a:lnTo>
                      <a:lnTo>
                        <a:pt x="316" y="96"/>
                      </a:lnTo>
                      <a:lnTo>
                        <a:pt x="330" y="122"/>
                      </a:lnTo>
                      <a:lnTo>
                        <a:pt x="334" y="128"/>
                      </a:lnTo>
                      <a:lnTo>
                        <a:pt x="334" y="132"/>
                      </a:lnTo>
                      <a:lnTo>
                        <a:pt x="340" y="142"/>
                      </a:lnTo>
                      <a:lnTo>
                        <a:pt x="344" y="154"/>
                      </a:lnTo>
                      <a:lnTo>
                        <a:pt x="344" y="164"/>
                      </a:lnTo>
                      <a:lnTo>
                        <a:pt x="348" y="192"/>
                      </a:lnTo>
                      <a:lnTo>
                        <a:pt x="352" y="196"/>
                      </a:lnTo>
                      <a:lnTo>
                        <a:pt x="352" y="206"/>
                      </a:lnTo>
                      <a:lnTo>
                        <a:pt x="352" y="218"/>
                      </a:lnTo>
                      <a:lnTo>
                        <a:pt x="352" y="224"/>
                      </a:lnTo>
                      <a:lnTo>
                        <a:pt x="330" y="370"/>
                      </a:lnTo>
                      <a:lnTo>
                        <a:pt x="326" y="384"/>
                      </a:lnTo>
                      <a:lnTo>
                        <a:pt x="288" y="530"/>
                      </a:lnTo>
                      <a:lnTo>
                        <a:pt x="284" y="534"/>
                      </a:lnTo>
                      <a:lnTo>
                        <a:pt x="276" y="544"/>
                      </a:lnTo>
                      <a:lnTo>
                        <a:pt x="276" y="548"/>
                      </a:lnTo>
                      <a:lnTo>
                        <a:pt x="266" y="558"/>
                      </a:lnTo>
                      <a:lnTo>
                        <a:pt x="262" y="562"/>
                      </a:lnTo>
                      <a:lnTo>
                        <a:pt x="252" y="566"/>
                      </a:lnTo>
                      <a:lnTo>
                        <a:pt x="252" y="572"/>
                      </a:lnTo>
                      <a:lnTo>
                        <a:pt x="248" y="572"/>
                      </a:lnTo>
                      <a:lnTo>
                        <a:pt x="242" y="572"/>
                      </a:lnTo>
                      <a:lnTo>
                        <a:pt x="178" y="562"/>
                      </a:lnTo>
                      <a:lnTo>
                        <a:pt x="132" y="604"/>
                      </a:lnTo>
                      <a:lnTo>
                        <a:pt x="96" y="650"/>
                      </a:lnTo>
                      <a:lnTo>
                        <a:pt x="50" y="682"/>
                      </a:lnTo>
                      <a:lnTo>
                        <a:pt x="46" y="682"/>
                      </a:lnTo>
                      <a:lnTo>
                        <a:pt x="28" y="682"/>
                      </a:lnTo>
                      <a:lnTo>
                        <a:pt x="22" y="682"/>
                      </a:lnTo>
                      <a:lnTo>
                        <a:pt x="18" y="686"/>
                      </a:lnTo>
                      <a:lnTo>
                        <a:pt x="14" y="690"/>
                      </a:lnTo>
                      <a:lnTo>
                        <a:pt x="14" y="694"/>
                      </a:lnTo>
                      <a:lnTo>
                        <a:pt x="10" y="700"/>
                      </a:lnTo>
                      <a:lnTo>
                        <a:pt x="0" y="764"/>
                      </a:lnTo>
                      <a:lnTo>
                        <a:pt x="0" y="768"/>
                      </a:lnTo>
                      <a:lnTo>
                        <a:pt x="4" y="778"/>
                      </a:lnTo>
                      <a:lnTo>
                        <a:pt x="4" y="782"/>
                      </a:lnTo>
                      <a:lnTo>
                        <a:pt x="10" y="786"/>
                      </a:lnTo>
                      <a:lnTo>
                        <a:pt x="28" y="804"/>
                      </a:lnTo>
                      <a:lnTo>
                        <a:pt x="28" y="810"/>
                      </a:lnTo>
                      <a:lnTo>
                        <a:pt x="32" y="810"/>
                      </a:lnTo>
                      <a:lnTo>
                        <a:pt x="36" y="810"/>
                      </a:lnTo>
                      <a:lnTo>
                        <a:pt x="42" y="814"/>
                      </a:lnTo>
                      <a:lnTo>
                        <a:pt x="46" y="814"/>
                      </a:lnTo>
                      <a:lnTo>
                        <a:pt x="50" y="818"/>
                      </a:lnTo>
                      <a:lnTo>
                        <a:pt x="64" y="842"/>
                      </a:lnTo>
                      <a:lnTo>
                        <a:pt x="64" y="854"/>
                      </a:lnTo>
                      <a:lnTo>
                        <a:pt x="64" y="864"/>
                      </a:lnTo>
                      <a:lnTo>
                        <a:pt x="64" y="878"/>
                      </a:lnTo>
                      <a:lnTo>
                        <a:pt x="64" y="882"/>
                      </a:lnTo>
                      <a:lnTo>
                        <a:pt x="36" y="932"/>
                      </a:lnTo>
                      <a:lnTo>
                        <a:pt x="36" y="938"/>
                      </a:lnTo>
                      <a:lnTo>
                        <a:pt x="36" y="942"/>
                      </a:lnTo>
                      <a:lnTo>
                        <a:pt x="46" y="964"/>
                      </a:lnTo>
                      <a:lnTo>
                        <a:pt x="50" y="970"/>
                      </a:lnTo>
                      <a:lnTo>
                        <a:pt x="54" y="970"/>
                      </a:lnTo>
                      <a:lnTo>
                        <a:pt x="54" y="974"/>
                      </a:lnTo>
                      <a:lnTo>
                        <a:pt x="74" y="978"/>
                      </a:lnTo>
                      <a:lnTo>
                        <a:pt x="78" y="978"/>
                      </a:lnTo>
                      <a:lnTo>
                        <a:pt x="106" y="952"/>
                      </a:lnTo>
                      <a:lnTo>
                        <a:pt x="114" y="938"/>
                      </a:lnTo>
                      <a:lnTo>
                        <a:pt x="132" y="906"/>
                      </a:lnTo>
                      <a:lnTo>
                        <a:pt x="146" y="896"/>
                      </a:lnTo>
                      <a:lnTo>
                        <a:pt x="164" y="882"/>
                      </a:lnTo>
                      <a:lnTo>
                        <a:pt x="210" y="906"/>
                      </a:lnTo>
                      <a:lnTo>
                        <a:pt x="216" y="906"/>
                      </a:lnTo>
                      <a:lnTo>
                        <a:pt x="220" y="906"/>
                      </a:lnTo>
                      <a:lnTo>
                        <a:pt x="248" y="888"/>
                      </a:lnTo>
                      <a:lnTo>
                        <a:pt x="248" y="882"/>
                      </a:lnTo>
                      <a:lnTo>
                        <a:pt x="238" y="874"/>
                      </a:lnTo>
                      <a:lnTo>
                        <a:pt x="170" y="814"/>
                      </a:lnTo>
                      <a:lnTo>
                        <a:pt x="170" y="810"/>
                      </a:lnTo>
                      <a:lnTo>
                        <a:pt x="164" y="810"/>
                      </a:lnTo>
                      <a:lnTo>
                        <a:pt x="160" y="810"/>
                      </a:lnTo>
                      <a:lnTo>
                        <a:pt x="146" y="810"/>
                      </a:lnTo>
                      <a:lnTo>
                        <a:pt x="124" y="800"/>
                      </a:lnTo>
                      <a:lnTo>
                        <a:pt x="96" y="782"/>
                      </a:lnTo>
                      <a:lnTo>
                        <a:pt x="92" y="782"/>
                      </a:lnTo>
                      <a:lnTo>
                        <a:pt x="92" y="778"/>
                      </a:lnTo>
                      <a:lnTo>
                        <a:pt x="86" y="778"/>
                      </a:lnTo>
                      <a:lnTo>
                        <a:pt x="86" y="772"/>
                      </a:lnTo>
                      <a:lnTo>
                        <a:pt x="86" y="764"/>
                      </a:lnTo>
                      <a:lnTo>
                        <a:pt x="92" y="758"/>
                      </a:lnTo>
                      <a:lnTo>
                        <a:pt x="92" y="750"/>
                      </a:lnTo>
                      <a:lnTo>
                        <a:pt x="100" y="732"/>
                      </a:lnTo>
                      <a:lnTo>
                        <a:pt x="100" y="726"/>
                      </a:lnTo>
                      <a:lnTo>
                        <a:pt x="106" y="722"/>
                      </a:lnTo>
                      <a:lnTo>
                        <a:pt x="114" y="714"/>
                      </a:lnTo>
                      <a:lnTo>
                        <a:pt x="120" y="704"/>
                      </a:lnTo>
                      <a:lnTo>
                        <a:pt x="124" y="704"/>
                      </a:lnTo>
                      <a:lnTo>
                        <a:pt x="128" y="704"/>
                      </a:lnTo>
                      <a:lnTo>
                        <a:pt x="132" y="704"/>
                      </a:lnTo>
                      <a:lnTo>
                        <a:pt x="160" y="704"/>
                      </a:lnTo>
                      <a:lnTo>
                        <a:pt x="164" y="704"/>
                      </a:lnTo>
                      <a:lnTo>
                        <a:pt x="170" y="708"/>
                      </a:lnTo>
                      <a:lnTo>
                        <a:pt x="174" y="714"/>
                      </a:lnTo>
                      <a:lnTo>
                        <a:pt x="192" y="732"/>
                      </a:lnTo>
                      <a:lnTo>
                        <a:pt x="192" y="736"/>
                      </a:lnTo>
                      <a:lnTo>
                        <a:pt x="238" y="740"/>
                      </a:lnTo>
                      <a:lnTo>
                        <a:pt x="280" y="708"/>
                      </a:lnTo>
                      <a:lnTo>
                        <a:pt x="288" y="708"/>
                      </a:lnTo>
                      <a:lnTo>
                        <a:pt x="288" y="704"/>
                      </a:lnTo>
                      <a:lnTo>
                        <a:pt x="308" y="700"/>
                      </a:lnTo>
                      <a:lnTo>
                        <a:pt x="312" y="700"/>
                      </a:lnTo>
                      <a:lnTo>
                        <a:pt x="320" y="694"/>
                      </a:lnTo>
                      <a:lnTo>
                        <a:pt x="344" y="694"/>
                      </a:lnTo>
                      <a:lnTo>
                        <a:pt x="348" y="694"/>
                      </a:lnTo>
                      <a:lnTo>
                        <a:pt x="352" y="700"/>
                      </a:lnTo>
                      <a:lnTo>
                        <a:pt x="358" y="700"/>
                      </a:lnTo>
                      <a:lnTo>
                        <a:pt x="372" y="708"/>
                      </a:lnTo>
                      <a:lnTo>
                        <a:pt x="376" y="708"/>
                      </a:lnTo>
                      <a:lnTo>
                        <a:pt x="376" y="714"/>
                      </a:lnTo>
                      <a:lnTo>
                        <a:pt x="380" y="718"/>
                      </a:lnTo>
                      <a:lnTo>
                        <a:pt x="390" y="726"/>
                      </a:lnTo>
                      <a:lnTo>
                        <a:pt x="454" y="768"/>
                      </a:lnTo>
                      <a:lnTo>
                        <a:pt x="472" y="778"/>
                      </a:lnTo>
                      <a:lnTo>
                        <a:pt x="500" y="796"/>
                      </a:lnTo>
                      <a:lnTo>
                        <a:pt x="522" y="804"/>
                      </a:lnTo>
                      <a:lnTo>
                        <a:pt x="528" y="810"/>
                      </a:lnTo>
                      <a:lnTo>
                        <a:pt x="536" y="810"/>
                      </a:lnTo>
                      <a:lnTo>
                        <a:pt x="540" y="810"/>
                      </a:lnTo>
                      <a:lnTo>
                        <a:pt x="546" y="810"/>
                      </a:lnTo>
                      <a:lnTo>
                        <a:pt x="550" y="814"/>
                      </a:lnTo>
                      <a:lnTo>
                        <a:pt x="572" y="828"/>
                      </a:lnTo>
                      <a:lnTo>
                        <a:pt x="582" y="836"/>
                      </a:lnTo>
                      <a:lnTo>
                        <a:pt x="596" y="850"/>
                      </a:lnTo>
                      <a:lnTo>
                        <a:pt x="600" y="854"/>
                      </a:lnTo>
                      <a:lnTo>
                        <a:pt x="614" y="828"/>
                      </a:lnTo>
                      <a:lnTo>
                        <a:pt x="618" y="800"/>
                      </a:lnTo>
                      <a:lnTo>
                        <a:pt x="618" y="796"/>
                      </a:lnTo>
                      <a:lnTo>
                        <a:pt x="614" y="790"/>
                      </a:lnTo>
                      <a:lnTo>
                        <a:pt x="614" y="786"/>
                      </a:lnTo>
                      <a:lnTo>
                        <a:pt x="614" y="782"/>
                      </a:lnTo>
                      <a:lnTo>
                        <a:pt x="614" y="772"/>
                      </a:lnTo>
                      <a:lnTo>
                        <a:pt x="618" y="768"/>
                      </a:lnTo>
                      <a:lnTo>
                        <a:pt x="618" y="764"/>
                      </a:lnTo>
                      <a:lnTo>
                        <a:pt x="624" y="758"/>
                      </a:lnTo>
                      <a:lnTo>
                        <a:pt x="624" y="754"/>
                      </a:lnTo>
                      <a:lnTo>
                        <a:pt x="628" y="750"/>
                      </a:lnTo>
                      <a:lnTo>
                        <a:pt x="632" y="736"/>
                      </a:lnTo>
                      <a:lnTo>
                        <a:pt x="642" y="726"/>
                      </a:lnTo>
                      <a:lnTo>
                        <a:pt x="646" y="718"/>
                      </a:lnTo>
                      <a:lnTo>
                        <a:pt x="650" y="708"/>
                      </a:lnTo>
                      <a:lnTo>
                        <a:pt x="656" y="704"/>
                      </a:lnTo>
                      <a:lnTo>
                        <a:pt x="660" y="694"/>
                      </a:lnTo>
                      <a:lnTo>
                        <a:pt x="670" y="686"/>
                      </a:lnTo>
                      <a:lnTo>
                        <a:pt x="716" y="640"/>
                      </a:lnTo>
                      <a:lnTo>
                        <a:pt x="728" y="626"/>
                      </a:lnTo>
                      <a:lnTo>
                        <a:pt x="734" y="626"/>
                      </a:lnTo>
                      <a:lnTo>
                        <a:pt x="738" y="622"/>
                      </a:lnTo>
                      <a:lnTo>
                        <a:pt x="756" y="612"/>
                      </a:lnTo>
                      <a:lnTo>
                        <a:pt x="760" y="612"/>
                      </a:lnTo>
                      <a:lnTo>
                        <a:pt x="784" y="608"/>
                      </a:lnTo>
                      <a:lnTo>
                        <a:pt x="788" y="604"/>
                      </a:lnTo>
                      <a:lnTo>
                        <a:pt x="792" y="604"/>
                      </a:lnTo>
                      <a:lnTo>
                        <a:pt x="792" y="608"/>
                      </a:lnTo>
                      <a:lnTo>
                        <a:pt x="798" y="612"/>
                      </a:lnTo>
                      <a:lnTo>
                        <a:pt x="798" y="618"/>
                      </a:lnTo>
                      <a:lnTo>
                        <a:pt x="802" y="618"/>
                      </a:lnTo>
                      <a:lnTo>
                        <a:pt x="812" y="622"/>
                      </a:lnTo>
                      <a:lnTo>
                        <a:pt x="816" y="622"/>
                      </a:lnTo>
                      <a:lnTo>
                        <a:pt x="838" y="618"/>
                      </a:lnTo>
                      <a:lnTo>
                        <a:pt x="898" y="608"/>
                      </a:lnTo>
                      <a:lnTo>
                        <a:pt x="904" y="608"/>
                      </a:lnTo>
                      <a:lnTo>
                        <a:pt x="908" y="608"/>
                      </a:lnTo>
                      <a:lnTo>
                        <a:pt x="1046" y="520"/>
                      </a:lnTo>
                      <a:lnTo>
                        <a:pt x="1046" y="516"/>
                      </a:lnTo>
                      <a:lnTo>
                        <a:pt x="1036" y="512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49" name="Freeform 24"/>
                <p:cNvSpPr>
                  <a:spLocks/>
                </p:cNvSpPr>
                <p:nvPr/>
              </p:nvSpPr>
              <p:spPr bwMode="auto">
                <a:xfrm>
                  <a:off x="5584825" y="1246188"/>
                  <a:ext cx="127000" cy="95250"/>
                </a:xfrm>
                <a:custGeom>
                  <a:avLst/>
                  <a:gdLst>
                    <a:gd name="T0" fmla="*/ 44 w 80"/>
                    <a:gd name="T1" fmla="*/ 56 h 60"/>
                    <a:gd name="T2" fmla="*/ 78 w 80"/>
                    <a:gd name="T3" fmla="*/ 58 h 60"/>
                    <a:gd name="T4" fmla="*/ 80 w 80"/>
                    <a:gd name="T5" fmla="*/ 22 h 60"/>
                    <a:gd name="T6" fmla="*/ 16 w 80"/>
                    <a:gd name="T7" fmla="*/ 0 h 60"/>
                    <a:gd name="T8" fmla="*/ 0 w 80"/>
                    <a:gd name="T9" fmla="*/ 28 h 60"/>
                    <a:gd name="T10" fmla="*/ 4 w 80"/>
                    <a:gd name="T11" fmla="*/ 60 h 60"/>
                    <a:gd name="T12" fmla="*/ 44 w 80"/>
                    <a:gd name="T13" fmla="*/ 5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0">
                      <a:moveTo>
                        <a:pt x="44" y="56"/>
                      </a:moveTo>
                      <a:lnTo>
                        <a:pt x="78" y="58"/>
                      </a:lnTo>
                      <a:lnTo>
                        <a:pt x="80" y="22"/>
                      </a:lnTo>
                      <a:lnTo>
                        <a:pt x="16" y="0"/>
                      </a:lnTo>
                      <a:lnTo>
                        <a:pt x="0" y="28"/>
                      </a:lnTo>
                      <a:lnTo>
                        <a:pt x="4" y="60"/>
                      </a:lnTo>
                      <a:lnTo>
                        <a:pt x="44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5521325" y="1163638"/>
                  <a:ext cx="53975" cy="79375"/>
                </a:xfrm>
                <a:custGeom>
                  <a:avLst/>
                  <a:gdLst>
                    <a:gd name="T0" fmla="*/ 30 w 34"/>
                    <a:gd name="T1" fmla="*/ 50 h 50"/>
                    <a:gd name="T2" fmla="*/ 34 w 34"/>
                    <a:gd name="T3" fmla="*/ 4 h 50"/>
                    <a:gd name="T4" fmla="*/ 0 w 34"/>
                    <a:gd name="T5" fmla="*/ 0 h 50"/>
                    <a:gd name="T6" fmla="*/ 14 w 34"/>
                    <a:gd name="T7" fmla="*/ 48 h 50"/>
                    <a:gd name="T8" fmla="*/ 30 w 34"/>
                    <a:gd name="T9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50">
                      <a:moveTo>
                        <a:pt x="30" y="50"/>
                      </a:moveTo>
                      <a:lnTo>
                        <a:pt x="34" y="4"/>
                      </a:lnTo>
                      <a:lnTo>
                        <a:pt x="0" y="0"/>
                      </a:lnTo>
                      <a:lnTo>
                        <a:pt x="14" y="48"/>
                      </a:lnTo>
                      <a:lnTo>
                        <a:pt x="30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5222875" y="4929188"/>
                  <a:ext cx="53975" cy="88900"/>
                </a:xfrm>
                <a:custGeom>
                  <a:avLst/>
                  <a:gdLst>
                    <a:gd name="T0" fmla="*/ 0 w 34"/>
                    <a:gd name="T1" fmla="*/ 56 h 56"/>
                    <a:gd name="T2" fmla="*/ 34 w 34"/>
                    <a:gd name="T3" fmla="*/ 18 h 56"/>
                    <a:gd name="T4" fmla="*/ 6 w 34"/>
                    <a:gd name="T5" fmla="*/ 0 h 56"/>
                    <a:gd name="T6" fmla="*/ 0 w 34"/>
                    <a:gd name="T7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56">
                      <a:moveTo>
                        <a:pt x="0" y="56"/>
                      </a:moveTo>
                      <a:lnTo>
                        <a:pt x="34" y="18"/>
                      </a:lnTo>
                      <a:lnTo>
                        <a:pt x="6" y="0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5140325" y="5049838"/>
                  <a:ext cx="50800" cy="82550"/>
                </a:xfrm>
                <a:custGeom>
                  <a:avLst/>
                  <a:gdLst>
                    <a:gd name="T0" fmla="*/ 0 w 32"/>
                    <a:gd name="T1" fmla="*/ 24 h 52"/>
                    <a:gd name="T2" fmla="*/ 6 w 32"/>
                    <a:gd name="T3" fmla="*/ 52 h 52"/>
                    <a:gd name="T4" fmla="*/ 32 w 32"/>
                    <a:gd name="T5" fmla="*/ 40 h 52"/>
                    <a:gd name="T6" fmla="*/ 22 w 32"/>
                    <a:gd name="T7" fmla="*/ 0 h 52"/>
                    <a:gd name="T8" fmla="*/ 0 w 32"/>
                    <a:gd name="T9" fmla="*/ 2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2">
                      <a:moveTo>
                        <a:pt x="0" y="24"/>
                      </a:moveTo>
                      <a:lnTo>
                        <a:pt x="6" y="52"/>
                      </a:lnTo>
                      <a:lnTo>
                        <a:pt x="32" y="40"/>
                      </a:lnTo>
                      <a:lnTo>
                        <a:pt x="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>
                    <a:solidFill>
                      <a:srgbClr val="0C377B"/>
                    </a:solidFill>
                  </a:endParaRPr>
                </a:p>
              </p:txBody>
            </p:sp>
          </p:grpSp>
          <p:sp>
            <p:nvSpPr>
              <p:cNvPr id="131" name="TextBox 130"/>
              <p:cNvSpPr txBox="1"/>
              <p:nvPr/>
            </p:nvSpPr>
            <p:spPr>
              <a:xfrm>
                <a:off x="4804450" y="3317921"/>
                <a:ext cx="1032536" cy="59378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GB" sz="1100" spc="300" dirty="0" smtClean="0">
                    <a:solidFill>
                      <a:srgbClr val="0C377B"/>
                    </a:solidFill>
                    <a:latin typeface="Calibri" panose="020F0502020204030204" pitchFamily="34" charset="0"/>
                  </a:rPr>
                  <a:t>Japan</a:t>
                </a:r>
              </a:p>
              <a:p>
                <a:r>
                  <a:rPr lang="en-GB" sz="800" b="1" spc="300" dirty="0" smtClean="0">
                    <a:solidFill>
                      <a:srgbClr val="0C377B"/>
                    </a:solidFill>
                    <a:latin typeface="Calibri" panose="020F0502020204030204" pitchFamily="34" charset="0"/>
                  </a:rPr>
                  <a:t>KEK</a:t>
                </a:r>
                <a:endParaRPr lang="en-GB" sz="1100" b="1" spc="300" dirty="0">
                  <a:solidFill>
                    <a:srgbClr val="0C377B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 flipH="1">
                <a:off x="4791583" y="3905349"/>
                <a:ext cx="126933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32"/>
            <p:cNvGrpSpPr>
              <a:grpSpLocks/>
            </p:cNvGrpSpPr>
            <p:nvPr/>
          </p:nvGrpSpPr>
          <p:grpSpPr bwMode="auto">
            <a:xfrm>
              <a:off x="2746376" y="-12700"/>
              <a:ext cx="6473827" cy="6794500"/>
              <a:chOff x="1730" y="-8"/>
              <a:chExt cx="4078" cy="4280"/>
            </a:xfrm>
          </p:grpSpPr>
          <p:sp>
            <p:nvSpPr>
              <p:cNvPr id="32" name="Freeform 5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1019 w 1205"/>
                  <a:gd name="T109" fmla="*/ 440 h 952"/>
                  <a:gd name="T110" fmla="*/ 1196 w 1205"/>
                  <a:gd name="T111" fmla="*/ 376 h 952"/>
                  <a:gd name="T112" fmla="*/ 1205 w 1205"/>
                  <a:gd name="T113" fmla="*/ 368 h 952"/>
                  <a:gd name="T114" fmla="*/ 1180 w 1205"/>
                  <a:gd name="T115" fmla="*/ 352 h 9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77 w 421"/>
                  <a:gd name="T39" fmla="*/ 544 h 616"/>
                  <a:gd name="T40" fmla="*/ 244 w 421"/>
                  <a:gd name="T41" fmla="*/ 496 h 616"/>
                  <a:gd name="T42" fmla="*/ 227 w 421"/>
                  <a:gd name="T43" fmla="*/ 480 h 616"/>
                  <a:gd name="T44" fmla="*/ 227 w 421"/>
                  <a:gd name="T45" fmla="*/ 432 h 616"/>
                  <a:gd name="T46" fmla="*/ 261 w 421"/>
                  <a:gd name="T47" fmla="*/ 408 h 616"/>
                  <a:gd name="T48" fmla="*/ 269 w 421"/>
                  <a:gd name="T49" fmla="*/ 392 h 616"/>
                  <a:gd name="T50" fmla="*/ 236 w 421"/>
                  <a:gd name="T51" fmla="*/ 312 h 616"/>
                  <a:gd name="T52" fmla="*/ 286 w 421"/>
                  <a:gd name="T53" fmla="*/ 304 h 616"/>
                  <a:gd name="T54" fmla="*/ 303 w 421"/>
                  <a:gd name="T55" fmla="*/ 256 h 616"/>
                  <a:gd name="T56" fmla="*/ 320 w 421"/>
                  <a:gd name="T57" fmla="*/ 248 h 616"/>
                  <a:gd name="T58" fmla="*/ 337 w 421"/>
                  <a:gd name="T59" fmla="*/ 192 h 616"/>
                  <a:gd name="T60" fmla="*/ 362 w 421"/>
                  <a:gd name="T61" fmla="*/ 152 h 616"/>
                  <a:gd name="T62" fmla="*/ 421 w 421"/>
                  <a:gd name="T63" fmla="*/ 120 h 616"/>
                  <a:gd name="T64" fmla="*/ 413 w 421"/>
                  <a:gd name="T65" fmla="*/ 96 h 6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944 w 1205"/>
                  <a:gd name="T109" fmla="*/ 472 h 952"/>
                  <a:gd name="T110" fmla="*/ 1019 w 1205"/>
                  <a:gd name="T111" fmla="*/ 440 h 952"/>
                  <a:gd name="T112" fmla="*/ 1196 w 1205"/>
                  <a:gd name="T113" fmla="*/ 376 h 952"/>
                  <a:gd name="T114" fmla="*/ 1205 w 1205"/>
                  <a:gd name="T115" fmla="*/ 368 h 952"/>
                  <a:gd name="T116" fmla="*/ 1205 w 1205"/>
                  <a:gd name="T117" fmla="*/ 344 h 9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68 w 421"/>
                  <a:gd name="T39" fmla="*/ 576 h 616"/>
                  <a:gd name="T40" fmla="*/ 219 w 421"/>
                  <a:gd name="T41" fmla="*/ 520 h 616"/>
                  <a:gd name="T42" fmla="*/ 236 w 421"/>
                  <a:gd name="T43" fmla="*/ 496 h 616"/>
                  <a:gd name="T44" fmla="*/ 219 w 421"/>
                  <a:gd name="T45" fmla="*/ 456 h 616"/>
                  <a:gd name="T46" fmla="*/ 236 w 421"/>
                  <a:gd name="T47" fmla="*/ 416 h 616"/>
                  <a:gd name="T48" fmla="*/ 269 w 421"/>
                  <a:gd name="T49" fmla="*/ 400 h 616"/>
                  <a:gd name="T50" fmla="*/ 253 w 421"/>
                  <a:gd name="T51" fmla="*/ 376 h 616"/>
                  <a:gd name="T52" fmla="*/ 261 w 421"/>
                  <a:gd name="T53" fmla="*/ 312 h 616"/>
                  <a:gd name="T54" fmla="*/ 303 w 421"/>
                  <a:gd name="T55" fmla="*/ 288 h 616"/>
                  <a:gd name="T56" fmla="*/ 312 w 421"/>
                  <a:gd name="T57" fmla="*/ 256 h 616"/>
                  <a:gd name="T58" fmla="*/ 320 w 421"/>
                  <a:gd name="T59" fmla="*/ 224 h 616"/>
                  <a:gd name="T60" fmla="*/ 328 w 421"/>
                  <a:gd name="T61" fmla="*/ 168 h 616"/>
                  <a:gd name="T62" fmla="*/ 387 w 421"/>
                  <a:gd name="T63" fmla="*/ 136 h 616"/>
                  <a:gd name="T64" fmla="*/ 421 w 421"/>
                  <a:gd name="T65" fmla="*/ 112 h 616"/>
                  <a:gd name="T66" fmla="*/ 413 w 421"/>
                  <a:gd name="T67" fmla="*/ 9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2117" y="1888"/>
                <a:ext cx="396" cy="408"/>
              </a:xfrm>
              <a:custGeom>
                <a:avLst/>
                <a:gdLst>
                  <a:gd name="T0" fmla="*/ 363 w 396"/>
                  <a:gd name="T1" fmla="*/ 160 h 408"/>
                  <a:gd name="T2" fmla="*/ 354 w 396"/>
                  <a:gd name="T3" fmla="*/ 136 h 408"/>
                  <a:gd name="T4" fmla="*/ 329 w 396"/>
                  <a:gd name="T5" fmla="*/ 120 h 408"/>
                  <a:gd name="T6" fmla="*/ 295 w 396"/>
                  <a:gd name="T7" fmla="*/ 144 h 408"/>
                  <a:gd name="T8" fmla="*/ 262 w 396"/>
                  <a:gd name="T9" fmla="*/ 96 h 408"/>
                  <a:gd name="T10" fmla="*/ 278 w 396"/>
                  <a:gd name="T11" fmla="*/ 80 h 408"/>
                  <a:gd name="T12" fmla="*/ 278 w 396"/>
                  <a:gd name="T13" fmla="*/ 64 h 408"/>
                  <a:gd name="T14" fmla="*/ 312 w 396"/>
                  <a:gd name="T15" fmla="*/ 64 h 408"/>
                  <a:gd name="T16" fmla="*/ 321 w 396"/>
                  <a:gd name="T17" fmla="*/ 48 h 408"/>
                  <a:gd name="T18" fmla="*/ 329 w 396"/>
                  <a:gd name="T19" fmla="*/ 32 h 408"/>
                  <a:gd name="T20" fmla="*/ 346 w 396"/>
                  <a:gd name="T21" fmla="*/ 24 h 408"/>
                  <a:gd name="T22" fmla="*/ 354 w 396"/>
                  <a:gd name="T23" fmla="*/ 0 h 408"/>
                  <a:gd name="T24" fmla="*/ 329 w 396"/>
                  <a:gd name="T25" fmla="*/ 0 h 408"/>
                  <a:gd name="T26" fmla="*/ 304 w 396"/>
                  <a:gd name="T27" fmla="*/ 8 h 408"/>
                  <a:gd name="T28" fmla="*/ 262 w 396"/>
                  <a:gd name="T29" fmla="*/ 8 h 408"/>
                  <a:gd name="T30" fmla="*/ 253 w 396"/>
                  <a:gd name="T31" fmla="*/ 32 h 408"/>
                  <a:gd name="T32" fmla="*/ 219 w 396"/>
                  <a:gd name="T33" fmla="*/ 56 h 408"/>
                  <a:gd name="T34" fmla="*/ 219 w 396"/>
                  <a:gd name="T35" fmla="*/ 80 h 408"/>
                  <a:gd name="T36" fmla="*/ 186 w 396"/>
                  <a:gd name="T37" fmla="*/ 96 h 408"/>
                  <a:gd name="T38" fmla="*/ 127 w 396"/>
                  <a:gd name="T39" fmla="*/ 72 h 408"/>
                  <a:gd name="T40" fmla="*/ 93 w 396"/>
                  <a:gd name="T41" fmla="*/ 104 h 408"/>
                  <a:gd name="T42" fmla="*/ 110 w 396"/>
                  <a:gd name="T43" fmla="*/ 136 h 408"/>
                  <a:gd name="T44" fmla="*/ 76 w 396"/>
                  <a:gd name="T45" fmla="*/ 160 h 408"/>
                  <a:gd name="T46" fmla="*/ 110 w 396"/>
                  <a:gd name="T47" fmla="*/ 192 h 408"/>
                  <a:gd name="T48" fmla="*/ 152 w 396"/>
                  <a:gd name="T49" fmla="*/ 208 h 408"/>
                  <a:gd name="T50" fmla="*/ 144 w 396"/>
                  <a:gd name="T51" fmla="*/ 224 h 408"/>
                  <a:gd name="T52" fmla="*/ 118 w 396"/>
                  <a:gd name="T53" fmla="*/ 224 h 408"/>
                  <a:gd name="T54" fmla="*/ 102 w 396"/>
                  <a:gd name="T55" fmla="*/ 256 h 408"/>
                  <a:gd name="T56" fmla="*/ 51 w 396"/>
                  <a:gd name="T57" fmla="*/ 272 h 408"/>
                  <a:gd name="T58" fmla="*/ 51 w 396"/>
                  <a:gd name="T59" fmla="*/ 304 h 408"/>
                  <a:gd name="T60" fmla="*/ 9 w 396"/>
                  <a:gd name="T61" fmla="*/ 312 h 408"/>
                  <a:gd name="T62" fmla="*/ 26 w 396"/>
                  <a:gd name="T63" fmla="*/ 328 h 408"/>
                  <a:gd name="T64" fmla="*/ 0 w 396"/>
                  <a:gd name="T65" fmla="*/ 368 h 408"/>
                  <a:gd name="T66" fmla="*/ 26 w 396"/>
                  <a:gd name="T67" fmla="*/ 376 h 408"/>
                  <a:gd name="T68" fmla="*/ 26 w 396"/>
                  <a:gd name="T69" fmla="*/ 400 h 408"/>
                  <a:gd name="T70" fmla="*/ 59 w 396"/>
                  <a:gd name="T71" fmla="*/ 408 h 408"/>
                  <a:gd name="T72" fmla="*/ 160 w 396"/>
                  <a:gd name="T73" fmla="*/ 408 h 408"/>
                  <a:gd name="T74" fmla="*/ 228 w 396"/>
                  <a:gd name="T75" fmla="*/ 376 h 408"/>
                  <a:gd name="T76" fmla="*/ 287 w 396"/>
                  <a:gd name="T77" fmla="*/ 376 h 408"/>
                  <a:gd name="T78" fmla="*/ 329 w 396"/>
                  <a:gd name="T79" fmla="*/ 392 h 408"/>
                  <a:gd name="T80" fmla="*/ 329 w 396"/>
                  <a:gd name="T81" fmla="*/ 360 h 408"/>
                  <a:gd name="T82" fmla="*/ 354 w 396"/>
                  <a:gd name="T83" fmla="*/ 328 h 408"/>
                  <a:gd name="T84" fmla="*/ 371 w 396"/>
                  <a:gd name="T85" fmla="*/ 304 h 408"/>
                  <a:gd name="T86" fmla="*/ 388 w 396"/>
                  <a:gd name="T87" fmla="*/ 232 h 408"/>
                  <a:gd name="T88" fmla="*/ 380 w 396"/>
                  <a:gd name="T89" fmla="*/ 208 h 408"/>
                  <a:gd name="T90" fmla="*/ 371 w 396"/>
                  <a:gd name="T91" fmla="*/ 176 h 408"/>
                  <a:gd name="T92" fmla="*/ 396 w 396"/>
                  <a:gd name="T93" fmla="*/ 168 h 408"/>
                  <a:gd name="T94" fmla="*/ 380 w 396"/>
                  <a:gd name="T95" fmla="*/ 160 h 408"/>
                  <a:gd name="T96" fmla="*/ 363 w 396"/>
                  <a:gd name="T97" fmla="*/ 160 h 4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96" h="408">
                    <a:moveTo>
                      <a:pt x="363" y="160"/>
                    </a:moveTo>
                    <a:lnTo>
                      <a:pt x="354" y="136"/>
                    </a:lnTo>
                    <a:lnTo>
                      <a:pt x="329" y="120"/>
                    </a:lnTo>
                    <a:lnTo>
                      <a:pt x="295" y="144"/>
                    </a:lnTo>
                    <a:lnTo>
                      <a:pt x="262" y="96"/>
                    </a:lnTo>
                    <a:lnTo>
                      <a:pt x="278" y="80"/>
                    </a:lnTo>
                    <a:lnTo>
                      <a:pt x="278" y="64"/>
                    </a:lnTo>
                    <a:lnTo>
                      <a:pt x="312" y="64"/>
                    </a:lnTo>
                    <a:lnTo>
                      <a:pt x="321" y="48"/>
                    </a:lnTo>
                    <a:lnTo>
                      <a:pt x="329" y="32"/>
                    </a:lnTo>
                    <a:lnTo>
                      <a:pt x="346" y="24"/>
                    </a:lnTo>
                    <a:lnTo>
                      <a:pt x="354" y="0"/>
                    </a:lnTo>
                    <a:lnTo>
                      <a:pt x="329" y="0"/>
                    </a:lnTo>
                    <a:lnTo>
                      <a:pt x="304" y="8"/>
                    </a:lnTo>
                    <a:lnTo>
                      <a:pt x="262" y="8"/>
                    </a:lnTo>
                    <a:lnTo>
                      <a:pt x="253" y="32"/>
                    </a:lnTo>
                    <a:lnTo>
                      <a:pt x="219" y="56"/>
                    </a:lnTo>
                    <a:lnTo>
                      <a:pt x="219" y="80"/>
                    </a:lnTo>
                    <a:lnTo>
                      <a:pt x="186" y="96"/>
                    </a:lnTo>
                    <a:lnTo>
                      <a:pt x="127" y="72"/>
                    </a:lnTo>
                    <a:lnTo>
                      <a:pt x="93" y="104"/>
                    </a:lnTo>
                    <a:lnTo>
                      <a:pt x="110" y="136"/>
                    </a:lnTo>
                    <a:lnTo>
                      <a:pt x="76" y="160"/>
                    </a:lnTo>
                    <a:lnTo>
                      <a:pt x="110" y="192"/>
                    </a:lnTo>
                    <a:lnTo>
                      <a:pt x="152" y="208"/>
                    </a:lnTo>
                    <a:lnTo>
                      <a:pt x="144" y="224"/>
                    </a:lnTo>
                    <a:lnTo>
                      <a:pt x="118" y="224"/>
                    </a:lnTo>
                    <a:lnTo>
                      <a:pt x="102" y="256"/>
                    </a:lnTo>
                    <a:lnTo>
                      <a:pt x="51" y="272"/>
                    </a:lnTo>
                    <a:lnTo>
                      <a:pt x="51" y="304"/>
                    </a:lnTo>
                    <a:lnTo>
                      <a:pt x="9" y="312"/>
                    </a:lnTo>
                    <a:lnTo>
                      <a:pt x="26" y="328"/>
                    </a:lnTo>
                    <a:lnTo>
                      <a:pt x="0" y="368"/>
                    </a:lnTo>
                    <a:lnTo>
                      <a:pt x="26" y="376"/>
                    </a:lnTo>
                    <a:lnTo>
                      <a:pt x="26" y="400"/>
                    </a:lnTo>
                    <a:lnTo>
                      <a:pt x="59" y="408"/>
                    </a:lnTo>
                    <a:lnTo>
                      <a:pt x="160" y="408"/>
                    </a:lnTo>
                    <a:lnTo>
                      <a:pt x="228" y="376"/>
                    </a:lnTo>
                    <a:lnTo>
                      <a:pt x="287" y="376"/>
                    </a:lnTo>
                    <a:lnTo>
                      <a:pt x="329" y="392"/>
                    </a:lnTo>
                    <a:lnTo>
                      <a:pt x="329" y="360"/>
                    </a:lnTo>
                    <a:lnTo>
                      <a:pt x="354" y="328"/>
                    </a:lnTo>
                    <a:lnTo>
                      <a:pt x="371" y="304"/>
                    </a:lnTo>
                    <a:lnTo>
                      <a:pt x="388" y="232"/>
                    </a:lnTo>
                    <a:lnTo>
                      <a:pt x="380" y="208"/>
                    </a:lnTo>
                    <a:lnTo>
                      <a:pt x="371" y="176"/>
                    </a:lnTo>
                    <a:lnTo>
                      <a:pt x="396" y="168"/>
                    </a:lnTo>
                    <a:lnTo>
                      <a:pt x="380" y="160"/>
                    </a:lnTo>
                    <a:lnTo>
                      <a:pt x="363" y="1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68 w 202"/>
                  <a:gd name="T45" fmla="*/ 128 h 144"/>
                  <a:gd name="T46" fmla="*/ 193 w 202"/>
                  <a:gd name="T47" fmla="*/ 120 h 144"/>
                  <a:gd name="T48" fmla="*/ 202 w 202"/>
                  <a:gd name="T49" fmla="*/ 88 h 144"/>
                  <a:gd name="T50" fmla="*/ 185 w 202"/>
                  <a:gd name="T51" fmla="*/ 72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43 w 202"/>
                  <a:gd name="T45" fmla="*/ 144 h 144"/>
                  <a:gd name="T46" fmla="*/ 168 w 202"/>
                  <a:gd name="T47" fmla="*/ 128 h 144"/>
                  <a:gd name="T48" fmla="*/ 193 w 202"/>
                  <a:gd name="T49" fmla="*/ 120 h 144"/>
                  <a:gd name="T50" fmla="*/ 202 w 202"/>
                  <a:gd name="T51" fmla="*/ 88 h 144"/>
                  <a:gd name="T52" fmla="*/ 185 w 202"/>
                  <a:gd name="T53" fmla="*/ 72 h 1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w 67"/>
                  <a:gd name="T13" fmla="*/ 2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6" name="Freeform 21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7" name="Freeform 22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8" name="Freeform 23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49" name="Freeform 24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0" name="Freeform 25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1" name="Freeform 26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2" name="Freeform 27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3" name="Freeform 28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40 w 1146"/>
                  <a:gd name="T93" fmla="*/ 1064 h 1088"/>
                  <a:gd name="T94" fmla="*/ 632 w 1146"/>
                  <a:gd name="T95" fmla="*/ 992 h 1088"/>
                  <a:gd name="T96" fmla="*/ 682 w 1146"/>
                  <a:gd name="T97" fmla="*/ 944 h 1088"/>
                  <a:gd name="T98" fmla="*/ 750 w 1146"/>
                  <a:gd name="T99" fmla="*/ 928 h 1088"/>
                  <a:gd name="T100" fmla="*/ 876 w 1146"/>
                  <a:gd name="T101" fmla="*/ 968 h 1088"/>
                  <a:gd name="T102" fmla="*/ 944 w 1146"/>
                  <a:gd name="T103" fmla="*/ 984 h 1088"/>
                  <a:gd name="T104" fmla="*/ 969 w 1146"/>
                  <a:gd name="T105" fmla="*/ 968 h 1088"/>
                  <a:gd name="T106" fmla="*/ 1019 w 1146"/>
                  <a:gd name="T107" fmla="*/ 928 h 1088"/>
                  <a:gd name="T108" fmla="*/ 1087 w 1146"/>
                  <a:gd name="T109" fmla="*/ 864 h 1088"/>
                  <a:gd name="T110" fmla="*/ 1019 w 1146"/>
                  <a:gd name="T111" fmla="*/ 784 h 1088"/>
                  <a:gd name="T112" fmla="*/ 1036 w 1146"/>
                  <a:gd name="T113" fmla="*/ 720 h 1088"/>
                  <a:gd name="T114" fmla="*/ 1036 w 1146"/>
                  <a:gd name="T115" fmla="*/ 656 h 1088"/>
                  <a:gd name="T116" fmla="*/ 1011 w 1146"/>
                  <a:gd name="T117" fmla="*/ 616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1155 w 1180"/>
                  <a:gd name="T105" fmla="*/ 752 h 10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32 w 1146"/>
                  <a:gd name="T93" fmla="*/ 1080 h 1088"/>
                  <a:gd name="T94" fmla="*/ 623 w 1146"/>
                  <a:gd name="T95" fmla="*/ 1032 h 1088"/>
                  <a:gd name="T96" fmla="*/ 649 w 1146"/>
                  <a:gd name="T97" fmla="*/ 968 h 1088"/>
                  <a:gd name="T98" fmla="*/ 716 w 1146"/>
                  <a:gd name="T99" fmla="*/ 928 h 1088"/>
                  <a:gd name="T100" fmla="*/ 842 w 1146"/>
                  <a:gd name="T101" fmla="*/ 952 h 1088"/>
                  <a:gd name="T102" fmla="*/ 910 w 1146"/>
                  <a:gd name="T103" fmla="*/ 984 h 1088"/>
                  <a:gd name="T104" fmla="*/ 960 w 1146"/>
                  <a:gd name="T105" fmla="*/ 976 h 1088"/>
                  <a:gd name="T106" fmla="*/ 977 w 1146"/>
                  <a:gd name="T107" fmla="*/ 960 h 1088"/>
                  <a:gd name="T108" fmla="*/ 1070 w 1146"/>
                  <a:gd name="T109" fmla="*/ 904 h 1088"/>
                  <a:gd name="T110" fmla="*/ 1011 w 1146"/>
                  <a:gd name="T111" fmla="*/ 832 h 1088"/>
                  <a:gd name="T112" fmla="*/ 994 w 1146"/>
                  <a:gd name="T113" fmla="*/ 744 h 1088"/>
                  <a:gd name="T114" fmla="*/ 1019 w 1146"/>
                  <a:gd name="T115" fmla="*/ 656 h 1088"/>
                  <a:gd name="T116" fmla="*/ 1019 w 1146"/>
                  <a:gd name="T117" fmla="*/ 632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3129" y="2472"/>
                <a:ext cx="328" cy="232"/>
              </a:xfrm>
              <a:custGeom>
                <a:avLst/>
                <a:gdLst>
                  <a:gd name="T0" fmla="*/ 278 w 328"/>
                  <a:gd name="T1" fmla="*/ 184 h 232"/>
                  <a:gd name="T2" fmla="*/ 286 w 328"/>
                  <a:gd name="T3" fmla="*/ 168 h 232"/>
                  <a:gd name="T4" fmla="*/ 311 w 328"/>
                  <a:gd name="T5" fmla="*/ 160 h 232"/>
                  <a:gd name="T6" fmla="*/ 328 w 328"/>
                  <a:gd name="T7" fmla="*/ 144 h 232"/>
                  <a:gd name="T8" fmla="*/ 328 w 328"/>
                  <a:gd name="T9" fmla="*/ 112 h 232"/>
                  <a:gd name="T10" fmla="*/ 303 w 328"/>
                  <a:gd name="T11" fmla="*/ 88 h 232"/>
                  <a:gd name="T12" fmla="*/ 269 w 328"/>
                  <a:gd name="T13" fmla="*/ 72 h 232"/>
                  <a:gd name="T14" fmla="*/ 278 w 328"/>
                  <a:gd name="T15" fmla="*/ 48 h 232"/>
                  <a:gd name="T16" fmla="*/ 261 w 328"/>
                  <a:gd name="T17" fmla="*/ 24 h 232"/>
                  <a:gd name="T18" fmla="*/ 219 w 328"/>
                  <a:gd name="T19" fmla="*/ 16 h 232"/>
                  <a:gd name="T20" fmla="*/ 168 w 328"/>
                  <a:gd name="T21" fmla="*/ 8 h 232"/>
                  <a:gd name="T22" fmla="*/ 134 w 328"/>
                  <a:gd name="T23" fmla="*/ 24 h 232"/>
                  <a:gd name="T24" fmla="*/ 101 w 328"/>
                  <a:gd name="T25" fmla="*/ 16 h 232"/>
                  <a:gd name="T26" fmla="*/ 75 w 328"/>
                  <a:gd name="T27" fmla="*/ 0 h 232"/>
                  <a:gd name="T28" fmla="*/ 42 w 328"/>
                  <a:gd name="T29" fmla="*/ 16 h 232"/>
                  <a:gd name="T30" fmla="*/ 0 w 328"/>
                  <a:gd name="T31" fmla="*/ 24 h 232"/>
                  <a:gd name="T32" fmla="*/ 16 w 328"/>
                  <a:gd name="T33" fmla="*/ 40 h 232"/>
                  <a:gd name="T34" fmla="*/ 42 w 328"/>
                  <a:gd name="T35" fmla="*/ 72 h 232"/>
                  <a:gd name="T36" fmla="*/ 67 w 328"/>
                  <a:gd name="T37" fmla="*/ 96 h 232"/>
                  <a:gd name="T38" fmla="*/ 101 w 328"/>
                  <a:gd name="T39" fmla="*/ 112 h 232"/>
                  <a:gd name="T40" fmla="*/ 101 w 328"/>
                  <a:gd name="T41" fmla="*/ 120 h 232"/>
                  <a:gd name="T42" fmla="*/ 143 w 328"/>
                  <a:gd name="T43" fmla="*/ 136 h 232"/>
                  <a:gd name="T44" fmla="*/ 143 w 328"/>
                  <a:gd name="T45" fmla="*/ 168 h 232"/>
                  <a:gd name="T46" fmla="*/ 185 w 328"/>
                  <a:gd name="T47" fmla="*/ 160 h 232"/>
                  <a:gd name="T48" fmla="*/ 202 w 328"/>
                  <a:gd name="T49" fmla="*/ 192 h 232"/>
                  <a:gd name="T50" fmla="*/ 261 w 328"/>
                  <a:gd name="T51" fmla="*/ 232 h 232"/>
                  <a:gd name="T52" fmla="*/ 278 w 328"/>
                  <a:gd name="T53" fmla="*/ 232 h 232"/>
                  <a:gd name="T54" fmla="*/ 278 w 328"/>
                  <a:gd name="T55" fmla="*/ 208 h 232"/>
                  <a:gd name="T56" fmla="*/ 278 w 328"/>
                  <a:gd name="T57" fmla="*/ 184 h 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28" h="232">
                    <a:moveTo>
                      <a:pt x="278" y="184"/>
                    </a:moveTo>
                    <a:lnTo>
                      <a:pt x="286" y="168"/>
                    </a:lnTo>
                    <a:lnTo>
                      <a:pt x="311" y="160"/>
                    </a:lnTo>
                    <a:lnTo>
                      <a:pt x="328" y="144"/>
                    </a:lnTo>
                    <a:lnTo>
                      <a:pt x="328" y="112"/>
                    </a:lnTo>
                    <a:lnTo>
                      <a:pt x="303" y="88"/>
                    </a:lnTo>
                    <a:lnTo>
                      <a:pt x="269" y="72"/>
                    </a:lnTo>
                    <a:lnTo>
                      <a:pt x="278" y="48"/>
                    </a:lnTo>
                    <a:lnTo>
                      <a:pt x="261" y="24"/>
                    </a:lnTo>
                    <a:lnTo>
                      <a:pt x="219" y="16"/>
                    </a:lnTo>
                    <a:lnTo>
                      <a:pt x="168" y="8"/>
                    </a:lnTo>
                    <a:lnTo>
                      <a:pt x="134" y="24"/>
                    </a:lnTo>
                    <a:lnTo>
                      <a:pt x="101" y="16"/>
                    </a:lnTo>
                    <a:lnTo>
                      <a:pt x="75" y="0"/>
                    </a:lnTo>
                    <a:lnTo>
                      <a:pt x="42" y="16"/>
                    </a:lnTo>
                    <a:lnTo>
                      <a:pt x="0" y="24"/>
                    </a:lnTo>
                    <a:lnTo>
                      <a:pt x="16" y="40"/>
                    </a:lnTo>
                    <a:lnTo>
                      <a:pt x="42" y="72"/>
                    </a:lnTo>
                    <a:lnTo>
                      <a:pt x="67" y="96"/>
                    </a:lnTo>
                    <a:lnTo>
                      <a:pt x="101" y="112"/>
                    </a:lnTo>
                    <a:lnTo>
                      <a:pt x="101" y="120"/>
                    </a:lnTo>
                    <a:lnTo>
                      <a:pt x="143" y="136"/>
                    </a:lnTo>
                    <a:lnTo>
                      <a:pt x="143" y="168"/>
                    </a:lnTo>
                    <a:lnTo>
                      <a:pt x="185" y="160"/>
                    </a:lnTo>
                    <a:lnTo>
                      <a:pt x="202" y="192"/>
                    </a:lnTo>
                    <a:lnTo>
                      <a:pt x="261" y="232"/>
                    </a:lnTo>
                    <a:lnTo>
                      <a:pt x="278" y="232"/>
                    </a:lnTo>
                    <a:lnTo>
                      <a:pt x="278" y="208"/>
                    </a:lnTo>
                    <a:lnTo>
                      <a:pt x="278" y="18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rgbClr val="7D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424" y="2084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51 w 750"/>
                  <a:gd name="T89" fmla="*/ 664 h 888"/>
                  <a:gd name="T90" fmla="*/ 135 w 750"/>
                  <a:gd name="T91" fmla="*/ 688 h 888"/>
                  <a:gd name="T92" fmla="*/ 152 w 750"/>
                  <a:gd name="T93" fmla="*/ 736 h 888"/>
                  <a:gd name="T94" fmla="*/ 127 w 750"/>
                  <a:gd name="T95" fmla="*/ 864 h 888"/>
                  <a:gd name="T96" fmla="*/ 144 w 750"/>
                  <a:gd name="T97" fmla="*/ 872 h 8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3423" y="2080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26 w 750"/>
                  <a:gd name="T89" fmla="*/ 632 h 888"/>
                  <a:gd name="T90" fmla="*/ 76 w 750"/>
                  <a:gd name="T91" fmla="*/ 672 h 888"/>
                  <a:gd name="T92" fmla="*/ 186 w 750"/>
                  <a:gd name="T93" fmla="*/ 704 h 888"/>
                  <a:gd name="T94" fmla="*/ 144 w 750"/>
                  <a:gd name="T95" fmla="*/ 776 h 888"/>
                  <a:gd name="T96" fmla="*/ 118 w 750"/>
                  <a:gd name="T97" fmla="*/ 864 h 888"/>
                  <a:gd name="T98" fmla="*/ 194 w 750"/>
                  <a:gd name="T99" fmla="*/ 864 h 8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3946" y="2512"/>
                <a:ext cx="581" cy="312"/>
              </a:xfrm>
              <a:custGeom>
                <a:avLst/>
                <a:gdLst>
                  <a:gd name="T0" fmla="*/ 497 w 581"/>
                  <a:gd name="T1" fmla="*/ 248 h 312"/>
                  <a:gd name="T2" fmla="*/ 531 w 581"/>
                  <a:gd name="T3" fmla="*/ 200 h 312"/>
                  <a:gd name="T4" fmla="*/ 556 w 581"/>
                  <a:gd name="T5" fmla="*/ 176 h 312"/>
                  <a:gd name="T6" fmla="*/ 581 w 581"/>
                  <a:gd name="T7" fmla="*/ 152 h 312"/>
                  <a:gd name="T8" fmla="*/ 564 w 581"/>
                  <a:gd name="T9" fmla="*/ 120 h 312"/>
                  <a:gd name="T10" fmla="*/ 522 w 581"/>
                  <a:gd name="T11" fmla="*/ 112 h 312"/>
                  <a:gd name="T12" fmla="*/ 480 w 581"/>
                  <a:gd name="T13" fmla="*/ 104 h 312"/>
                  <a:gd name="T14" fmla="*/ 463 w 581"/>
                  <a:gd name="T15" fmla="*/ 80 h 312"/>
                  <a:gd name="T16" fmla="*/ 413 w 581"/>
                  <a:gd name="T17" fmla="*/ 64 h 312"/>
                  <a:gd name="T18" fmla="*/ 413 w 581"/>
                  <a:gd name="T19" fmla="*/ 88 h 312"/>
                  <a:gd name="T20" fmla="*/ 387 w 581"/>
                  <a:gd name="T21" fmla="*/ 104 h 312"/>
                  <a:gd name="T22" fmla="*/ 345 w 581"/>
                  <a:gd name="T23" fmla="*/ 72 h 312"/>
                  <a:gd name="T24" fmla="*/ 354 w 581"/>
                  <a:gd name="T25" fmla="*/ 40 h 312"/>
                  <a:gd name="T26" fmla="*/ 312 w 581"/>
                  <a:gd name="T27" fmla="*/ 40 h 312"/>
                  <a:gd name="T28" fmla="*/ 269 w 581"/>
                  <a:gd name="T29" fmla="*/ 24 h 312"/>
                  <a:gd name="T30" fmla="*/ 227 w 581"/>
                  <a:gd name="T31" fmla="*/ 0 h 312"/>
                  <a:gd name="T32" fmla="*/ 227 w 581"/>
                  <a:gd name="T33" fmla="*/ 24 h 312"/>
                  <a:gd name="T34" fmla="*/ 202 w 581"/>
                  <a:gd name="T35" fmla="*/ 8 h 312"/>
                  <a:gd name="T36" fmla="*/ 168 w 581"/>
                  <a:gd name="T37" fmla="*/ 8 h 312"/>
                  <a:gd name="T38" fmla="*/ 160 w 581"/>
                  <a:gd name="T39" fmla="*/ 40 h 312"/>
                  <a:gd name="T40" fmla="*/ 118 w 581"/>
                  <a:gd name="T41" fmla="*/ 56 h 312"/>
                  <a:gd name="T42" fmla="*/ 76 w 581"/>
                  <a:gd name="T43" fmla="*/ 80 h 312"/>
                  <a:gd name="T44" fmla="*/ 34 w 581"/>
                  <a:gd name="T45" fmla="*/ 88 h 312"/>
                  <a:gd name="T46" fmla="*/ 0 w 581"/>
                  <a:gd name="T47" fmla="*/ 112 h 312"/>
                  <a:gd name="T48" fmla="*/ 34 w 581"/>
                  <a:gd name="T49" fmla="*/ 152 h 312"/>
                  <a:gd name="T50" fmla="*/ 25 w 581"/>
                  <a:gd name="T51" fmla="*/ 176 h 312"/>
                  <a:gd name="T52" fmla="*/ 84 w 581"/>
                  <a:gd name="T53" fmla="*/ 224 h 312"/>
                  <a:gd name="T54" fmla="*/ 160 w 581"/>
                  <a:gd name="T55" fmla="*/ 280 h 312"/>
                  <a:gd name="T56" fmla="*/ 152 w 581"/>
                  <a:gd name="T57" fmla="*/ 288 h 312"/>
                  <a:gd name="T58" fmla="*/ 194 w 581"/>
                  <a:gd name="T59" fmla="*/ 312 h 312"/>
                  <a:gd name="T60" fmla="*/ 244 w 581"/>
                  <a:gd name="T61" fmla="*/ 296 h 312"/>
                  <a:gd name="T62" fmla="*/ 269 w 581"/>
                  <a:gd name="T63" fmla="*/ 248 h 312"/>
                  <a:gd name="T64" fmla="*/ 345 w 581"/>
                  <a:gd name="T65" fmla="*/ 272 h 312"/>
                  <a:gd name="T66" fmla="*/ 430 w 581"/>
                  <a:gd name="T67" fmla="*/ 272 h 312"/>
                  <a:gd name="T68" fmla="*/ 430 w 581"/>
                  <a:gd name="T69" fmla="*/ 280 h 312"/>
                  <a:gd name="T70" fmla="*/ 455 w 581"/>
                  <a:gd name="T71" fmla="*/ 248 h 312"/>
                  <a:gd name="T72" fmla="*/ 497 w 581"/>
                  <a:gd name="T73" fmla="*/ 248 h 3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81" h="312">
                    <a:moveTo>
                      <a:pt x="497" y="248"/>
                    </a:moveTo>
                    <a:lnTo>
                      <a:pt x="531" y="200"/>
                    </a:lnTo>
                    <a:lnTo>
                      <a:pt x="556" y="176"/>
                    </a:lnTo>
                    <a:lnTo>
                      <a:pt x="581" y="152"/>
                    </a:lnTo>
                    <a:lnTo>
                      <a:pt x="564" y="120"/>
                    </a:lnTo>
                    <a:lnTo>
                      <a:pt x="522" y="112"/>
                    </a:lnTo>
                    <a:lnTo>
                      <a:pt x="480" y="104"/>
                    </a:lnTo>
                    <a:lnTo>
                      <a:pt x="463" y="80"/>
                    </a:lnTo>
                    <a:lnTo>
                      <a:pt x="413" y="64"/>
                    </a:lnTo>
                    <a:lnTo>
                      <a:pt x="413" y="88"/>
                    </a:lnTo>
                    <a:lnTo>
                      <a:pt x="387" y="104"/>
                    </a:lnTo>
                    <a:lnTo>
                      <a:pt x="345" y="72"/>
                    </a:lnTo>
                    <a:lnTo>
                      <a:pt x="354" y="40"/>
                    </a:lnTo>
                    <a:lnTo>
                      <a:pt x="312" y="40"/>
                    </a:lnTo>
                    <a:lnTo>
                      <a:pt x="269" y="24"/>
                    </a:lnTo>
                    <a:lnTo>
                      <a:pt x="227" y="0"/>
                    </a:lnTo>
                    <a:lnTo>
                      <a:pt x="227" y="24"/>
                    </a:lnTo>
                    <a:lnTo>
                      <a:pt x="202" y="8"/>
                    </a:lnTo>
                    <a:lnTo>
                      <a:pt x="168" y="8"/>
                    </a:lnTo>
                    <a:lnTo>
                      <a:pt x="160" y="40"/>
                    </a:lnTo>
                    <a:lnTo>
                      <a:pt x="118" y="56"/>
                    </a:lnTo>
                    <a:lnTo>
                      <a:pt x="76" y="80"/>
                    </a:lnTo>
                    <a:lnTo>
                      <a:pt x="34" y="88"/>
                    </a:lnTo>
                    <a:lnTo>
                      <a:pt x="0" y="112"/>
                    </a:lnTo>
                    <a:lnTo>
                      <a:pt x="34" y="152"/>
                    </a:lnTo>
                    <a:lnTo>
                      <a:pt x="25" y="176"/>
                    </a:lnTo>
                    <a:lnTo>
                      <a:pt x="84" y="224"/>
                    </a:lnTo>
                    <a:lnTo>
                      <a:pt x="160" y="280"/>
                    </a:lnTo>
                    <a:lnTo>
                      <a:pt x="152" y="288"/>
                    </a:lnTo>
                    <a:lnTo>
                      <a:pt x="194" y="312"/>
                    </a:lnTo>
                    <a:lnTo>
                      <a:pt x="244" y="296"/>
                    </a:lnTo>
                    <a:lnTo>
                      <a:pt x="269" y="248"/>
                    </a:lnTo>
                    <a:lnTo>
                      <a:pt x="345" y="272"/>
                    </a:lnTo>
                    <a:lnTo>
                      <a:pt x="430" y="272"/>
                    </a:lnTo>
                    <a:lnTo>
                      <a:pt x="430" y="280"/>
                    </a:lnTo>
                    <a:lnTo>
                      <a:pt x="455" y="248"/>
                    </a:lnTo>
                    <a:lnTo>
                      <a:pt x="497" y="24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4788" y="2760"/>
                <a:ext cx="26" cy="8"/>
              </a:xfrm>
              <a:custGeom>
                <a:avLst/>
                <a:gdLst>
                  <a:gd name="T0" fmla="*/ 17 w 26"/>
                  <a:gd name="T1" fmla="*/ 8 h 8"/>
                  <a:gd name="T2" fmla="*/ 26 w 26"/>
                  <a:gd name="T3" fmla="*/ 8 h 8"/>
                  <a:gd name="T4" fmla="*/ 0 w 26"/>
                  <a:gd name="T5" fmla="*/ 0 h 8"/>
                  <a:gd name="T6" fmla="*/ 17 w 26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8">
                    <a:moveTo>
                      <a:pt x="17" y="8"/>
                    </a:moveTo>
                    <a:lnTo>
                      <a:pt x="26" y="8"/>
                    </a:lnTo>
                    <a:lnTo>
                      <a:pt x="0" y="0"/>
                    </a:lnTo>
                    <a:lnTo>
                      <a:pt x="17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4814" y="2768"/>
                <a:ext cx="17" cy="1"/>
              </a:xfrm>
              <a:custGeom>
                <a:avLst/>
                <a:gdLst>
                  <a:gd name="T0" fmla="*/ 17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2" name="Line 59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3" name="Line 60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12 w 480"/>
                  <a:gd name="T61" fmla="*/ 104 h 232"/>
                  <a:gd name="T62" fmla="*/ 438 w 480"/>
                  <a:gd name="T63" fmla="*/ 112 h 232"/>
                  <a:gd name="T64" fmla="*/ 455 w 480"/>
                  <a:gd name="T65" fmla="*/ 112 h 232"/>
                  <a:gd name="T66" fmla="*/ 463 w 480"/>
                  <a:gd name="T67" fmla="*/ 64 h 232"/>
                  <a:gd name="T68" fmla="*/ 480 w 480"/>
                  <a:gd name="T69" fmla="*/ 16 h 232"/>
                  <a:gd name="T70" fmla="*/ 421 w 480"/>
                  <a:gd name="T71" fmla="*/ 8 h 2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04 w 480"/>
                  <a:gd name="T61" fmla="*/ 104 h 232"/>
                  <a:gd name="T62" fmla="*/ 412 w 480"/>
                  <a:gd name="T63" fmla="*/ 104 h 232"/>
                  <a:gd name="T64" fmla="*/ 438 w 480"/>
                  <a:gd name="T65" fmla="*/ 112 h 232"/>
                  <a:gd name="T66" fmla="*/ 455 w 480"/>
                  <a:gd name="T67" fmla="*/ 112 h 232"/>
                  <a:gd name="T68" fmla="*/ 463 w 480"/>
                  <a:gd name="T69" fmla="*/ 64 h 232"/>
                  <a:gd name="T70" fmla="*/ 480 w 480"/>
                  <a:gd name="T71" fmla="*/ 16 h 232"/>
                  <a:gd name="T72" fmla="*/ 421 w 480"/>
                  <a:gd name="T73" fmla="*/ 8 h 2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01 w 210"/>
                  <a:gd name="T19" fmla="*/ 32 h 352"/>
                  <a:gd name="T20" fmla="*/ 84 w 210"/>
                  <a:gd name="T21" fmla="*/ 16 h 352"/>
                  <a:gd name="T22" fmla="*/ 59 w 210"/>
                  <a:gd name="T23" fmla="*/ 16 h 352"/>
                  <a:gd name="T24" fmla="*/ 25 w 210"/>
                  <a:gd name="T25" fmla="*/ 0 h 352"/>
                  <a:gd name="T26" fmla="*/ 0 w 210"/>
                  <a:gd name="T27" fmla="*/ 72 h 352"/>
                  <a:gd name="T28" fmla="*/ 0 w 210"/>
                  <a:gd name="T29" fmla="*/ 80 h 352"/>
                  <a:gd name="T30" fmla="*/ 17 w 210"/>
                  <a:gd name="T31" fmla="*/ 88 h 352"/>
                  <a:gd name="T32" fmla="*/ 33 w 210"/>
                  <a:gd name="T33" fmla="*/ 104 h 352"/>
                  <a:gd name="T34" fmla="*/ 33 w 210"/>
                  <a:gd name="T35" fmla="*/ 120 h 352"/>
                  <a:gd name="T36" fmla="*/ 33 w 210"/>
                  <a:gd name="T37" fmla="*/ 160 h 352"/>
                  <a:gd name="T38" fmla="*/ 42 w 210"/>
                  <a:gd name="T39" fmla="*/ 248 h 352"/>
                  <a:gd name="T40" fmla="*/ 67 w 210"/>
                  <a:gd name="T41" fmla="*/ 288 h 352"/>
                  <a:gd name="T42" fmla="*/ 109 w 210"/>
                  <a:gd name="T43" fmla="*/ 320 h 352"/>
                  <a:gd name="T44" fmla="*/ 135 w 210"/>
                  <a:gd name="T45" fmla="*/ 352 h 352"/>
                  <a:gd name="T46" fmla="*/ 151 w 210"/>
                  <a:gd name="T47" fmla="*/ 344 h 352"/>
                  <a:gd name="T48" fmla="*/ 151 w 210"/>
                  <a:gd name="T49" fmla="*/ 304 h 3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35 w 210"/>
                  <a:gd name="T19" fmla="*/ 72 h 352"/>
                  <a:gd name="T20" fmla="*/ 101 w 210"/>
                  <a:gd name="T21" fmla="*/ 32 h 352"/>
                  <a:gd name="T22" fmla="*/ 84 w 210"/>
                  <a:gd name="T23" fmla="*/ 16 h 352"/>
                  <a:gd name="T24" fmla="*/ 59 w 210"/>
                  <a:gd name="T25" fmla="*/ 16 h 352"/>
                  <a:gd name="T26" fmla="*/ 25 w 210"/>
                  <a:gd name="T27" fmla="*/ 0 h 352"/>
                  <a:gd name="T28" fmla="*/ 0 w 210"/>
                  <a:gd name="T29" fmla="*/ 72 h 352"/>
                  <a:gd name="T30" fmla="*/ 0 w 210"/>
                  <a:gd name="T31" fmla="*/ 80 h 352"/>
                  <a:gd name="T32" fmla="*/ 17 w 210"/>
                  <a:gd name="T33" fmla="*/ 88 h 352"/>
                  <a:gd name="T34" fmla="*/ 33 w 210"/>
                  <a:gd name="T35" fmla="*/ 104 h 352"/>
                  <a:gd name="T36" fmla="*/ 33 w 210"/>
                  <a:gd name="T37" fmla="*/ 120 h 352"/>
                  <a:gd name="T38" fmla="*/ 33 w 210"/>
                  <a:gd name="T39" fmla="*/ 160 h 352"/>
                  <a:gd name="T40" fmla="*/ 42 w 210"/>
                  <a:gd name="T41" fmla="*/ 248 h 352"/>
                  <a:gd name="T42" fmla="*/ 67 w 210"/>
                  <a:gd name="T43" fmla="*/ 288 h 352"/>
                  <a:gd name="T44" fmla="*/ 109 w 210"/>
                  <a:gd name="T45" fmla="*/ 320 h 352"/>
                  <a:gd name="T46" fmla="*/ 135 w 210"/>
                  <a:gd name="T47" fmla="*/ 352 h 352"/>
                  <a:gd name="T48" fmla="*/ 151 w 210"/>
                  <a:gd name="T49" fmla="*/ 344 h 352"/>
                  <a:gd name="T50" fmla="*/ 151 w 210"/>
                  <a:gd name="T51" fmla="*/ 304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34 w 244"/>
                  <a:gd name="T7" fmla="*/ 0 h 192"/>
                  <a:gd name="T8" fmla="*/ 75 w 244"/>
                  <a:gd name="T9" fmla="*/ 24 h 192"/>
                  <a:gd name="T10" fmla="*/ 50 w 244"/>
                  <a:gd name="T11" fmla="*/ 32 h 192"/>
                  <a:gd name="T12" fmla="*/ 25 w 244"/>
                  <a:gd name="T13" fmla="*/ 40 h 192"/>
                  <a:gd name="T14" fmla="*/ 16 w 244"/>
                  <a:gd name="T15" fmla="*/ 72 h 192"/>
                  <a:gd name="T16" fmla="*/ 0 w 244"/>
                  <a:gd name="T17" fmla="*/ 64 h 192"/>
                  <a:gd name="T18" fmla="*/ 0 w 244"/>
                  <a:gd name="T19" fmla="*/ 88 h 192"/>
                  <a:gd name="T20" fmla="*/ 8 w 244"/>
                  <a:gd name="T21" fmla="*/ 144 h 192"/>
                  <a:gd name="T22" fmla="*/ 33 w 244"/>
                  <a:gd name="T23" fmla="*/ 176 h 192"/>
                  <a:gd name="T24" fmla="*/ 59 w 244"/>
                  <a:gd name="T25" fmla="*/ 184 h 192"/>
                  <a:gd name="T26" fmla="*/ 67 w 244"/>
                  <a:gd name="T27" fmla="*/ 192 h 192"/>
                  <a:gd name="T28" fmla="*/ 75 w 244"/>
                  <a:gd name="T29" fmla="*/ 192 h 192"/>
                  <a:gd name="T30" fmla="*/ 109 w 244"/>
                  <a:gd name="T31" fmla="*/ 176 h 192"/>
                  <a:gd name="T32" fmla="*/ 134 w 244"/>
                  <a:gd name="T33" fmla="*/ 176 h 192"/>
                  <a:gd name="T34" fmla="*/ 168 w 244"/>
                  <a:gd name="T35" fmla="*/ 136 h 192"/>
                  <a:gd name="T36" fmla="*/ 236 w 244"/>
                  <a:gd name="T37" fmla="*/ 128 h 192"/>
                  <a:gd name="T38" fmla="*/ 244 w 244"/>
                  <a:gd name="T39" fmla="*/ 104 h 192"/>
                  <a:gd name="T40" fmla="*/ 244 w 244"/>
                  <a:gd name="T41" fmla="*/ 64 h 192"/>
                  <a:gd name="T42" fmla="*/ 227 w 244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55 w 590"/>
                  <a:gd name="T107" fmla="*/ 280 h 408"/>
                  <a:gd name="T108" fmla="*/ 455 w 590"/>
                  <a:gd name="T109" fmla="*/ 256 h 4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77 w 244"/>
                  <a:gd name="T7" fmla="*/ 0 h 192"/>
                  <a:gd name="T8" fmla="*/ 134 w 244"/>
                  <a:gd name="T9" fmla="*/ 0 h 192"/>
                  <a:gd name="T10" fmla="*/ 75 w 244"/>
                  <a:gd name="T11" fmla="*/ 24 h 192"/>
                  <a:gd name="T12" fmla="*/ 50 w 244"/>
                  <a:gd name="T13" fmla="*/ 32 h 192"/>
                  <a:gd name="T14" fmla="*/ 25 w 244"/>
                  <a:gd name="T15" fmla="*/ 40 h 192"/>
                  <a:gd name="T16" fmla="*/ 16 w 244"/>
                  <a:gd name="T17" fmla="*/ 72 h 192"/>
                  <a:gd name="T18" fmla="*/ 0 w 244"/>
                  <a:gd name="T19" fmla="*/ 64 h 192"/>
                  <a:gd name="T20" fmla="*/ 0 w 244"/>
                  <a:gd name="T21" fmla="*/ 88 h 192"/>
                  <a:gd name="T22" fmla="*/ 8 w 244"/>
                  <a:gd name="T23" fmla="*/ 144 h 192"/>
                  <a:gd name="T24" fmla="*/ 33 w 244"/>
                  <a:gd name="T25" fmla="*/ 176 h 192"/>
                  <a:gd name="T26" fmla="*/ 59 w 244"/>
                  <a:gd name="T27" fmla="*/ 184 h 192"/>
                  <a:gd name="T28" fmla="*/ 67 w 244"/>
                  <a:gd name="T29" fmla="*/ 192 h 192"/>
                  <a:gd name="T30" fmla="*/ 75 w 244"/>
                  <a:gd name="T31" fmla="*/ 192 h 192"/>
                  <a:gd name="T32" fmla="*/ 109 w 244"/>
                  <a:gd name="T33" fmla="*/ 176 h 192"/>
                  <a:gd name="T34" fmla="*/ 134 w 244"/>
                  <a:gd name="T35" fmla="*/ 176 h 192"/>
                  <a:gd name="T36" fmla="*/ 168 w 244"/>
                  <a:gd name="T37" fmla="*/ 136 h 192"/>
                  <a:gd name="T38" fmla="*/ 236 w 244"/>
                  <a:gd name="T39" fmla="*/ 128 h 192"/>
                  <a:gd name="T40" fmla="*/ 244 w 244"/>
                  <a:gd name="T41" fmla="*/ 104 h 192"/>
                  <a:gd name="T42" fmla="*/ 244 w 244"/>
                  <a:gd name="T43" fmla="*/ 64 h 192"/>
                  <a:gd name="T44" fmla="*/ 227 w 244"/>
                  <a:gd name="T45" fmla="*/ 32 h 1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47 w 590"/>
                  <a:gd name="T107" fmla="*/ 296 h 408"/>
                  <a:gd name="T108" fmla="*/ 455 w 590"/>
                  <a:gd name="T109" fmla="*/ 280 h 408"/>
                  <a:gd name="T110" fmla="*/ 455 w 590"/>
                  <a:gd name="T111" fmla="*/ 256 h 4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5404" y="3416"/>
                <a:ext cx="364" cy="616"/>
              </a:xfrm>
              <a:custGeom>
                <a:avLst/>
                <a:gdLst>
                  <a:gd name="T0" fmla="*/ 219 w 364"/>
                  <a:gd name="T1" fmla="*/ 40 h 616"/>
                  <a:gd name="T2" fmla="*/ 151 w 364"/>
                  <a:gd name="T3" fmla="*/ 0 h 616"/>
                  <a:gd name="T4" fmla="*/ 75 w 364"/>
                  <a:gd name="T5" fmla="*/ 0 h 616"/>
                  <a:gd name="T6" fmla="*/ 16 w 364"/>
                  <a:gd name="T7" fmla="*/ 24 h 616"/>
                  <a:gd name="T8" fmla="*/ 8 w 364"/>
                  <a:gd name="T9" fmla="*/ 64 h 616"/>
                  <a:gd name="T10" fmla="*/ 16 w 364"/>
                  <a:gd name="T11" fmla="*/ 136 h 616"/>
                  <a:gd name="T12" fmla="*/ 0 w 364"/>
                  <a:gd name="T13" fmla="*/ 192 h 616"/>
                  <a:gd name="T14" fmla="*/ 67 w 364"/>
                  <a:gd name="T15" fmla="*/ 184 h 616"/>
                  <a:gd name="T16" fmla="*/ 33 w 364"/>
                  <a:gd name="T17" fmla="*/ 256 h 616"/>
                  <a:gd name="T18" fmla="*/ 118 w 364"/>
                  <a:gd name="T19" fmla="*/ 312 h 616"/>
                  <a:gd name="T20" fmla="*/ 160 w 364"/>
                  <a:gd name="T21" fmla="*/ 384 h 616"/>
                  <a:gd name="T22" fmla="*/ 168 w 364"/>
                  <a:gd name="T23" fmla="*/ 432 h 616"/>
                  <a:gd name="T24" fmla="*/ 101 w 364"/>
                  <a:gd name="T25" fmla="*/ 440 h 616"/>
                  <a:gd name="T26" fmla="*/ 126 w 364"/>
                  <a:gd name="T27" fmla="*/ 496 h 616"/>
                  <a:gd name="T28" fmla="*/ 168 w 364"/>
                  <a:gd name="T29" fmla="*/ 480 h 616"/>
                  <a:gd name="T30" fmla="*/ 219 w 364"/>
                  <a:gd name="T31" fmla="*/ 504 h 616"/>
                  <a:gd name="T32" fmla="*/ 235 w 364"/>
                  <a:gd name="T33" fmla="*/ 560 h 616"/>
                  <a:gd name="T34" fmla="*/ 244 w 364"/>
                  <a:gd name="T35" fmla="*/ 592 h 616"/>
                  <a:gd name="T36" fmla="*/ 261 w 364"/>
                  <a:gd name="T37" fmla="*/ 600 h 616"/>
                  <a:gd name="T38" fmla="*/ 337 w 364"/>
                  <a:gd name="T39" fmla="*/ 616 h 616"/>
                  <a:gd name="T40" fmla="*/ 360 w 364"/>
                  <a:gd name="T41" fmla="*/ 578 h 616"/>
                  <a:gd name="T42" fmla="*/ 303 w 364"/>
                  <a:gd name="T43" fmla="*/ 56 h 616"/>
                  <a:gd name="T44" fmla="*/ 320 w 364"/>
                  <a:gd name="T45" fmla="*/ 152 h 616"/>
                  <a:gd name="T46" fmla="*/ 244 w 364"/>
                  <a:gd name="T47" fmla="*/ 168 h 616"/>
                  <a:gd name="T48" fmla="*/ 151 w 364"/>
                  <a:gd name="T49" fmla="*/ 200 h 616"/>
                  <a:gd name="T50" fmla="*/ 92 w 364"/>
                  <a:gd name="T51" fmla="*/ 208 h 616"/>
                  <a:gd name="T52" fmla="*/ 42 w 364"/>
                  <a:gd name="T53" fmla="*/ 264 h 616"/>
                  <a:gd name="T54" fmla="*/ 59 w 364"/>
                  <a:gd name="T55" fmla="*/ 232 h 616"/>
                  <a:gd name="T56" fmla="*/ 126 w 364"/>
                  <a:gd name="T57" fmla="*/ 168 h 616"/>
                  <a:gd name="T58" fmla="*/ 185 w 364"/>
                  <a:gd name="T59" fmla="*/ 104 h 616"/>
                  <a:gd name="T60" fmla="*/ 286 w 364"/>
                  <a:gd name="T61" fmla="*/ 80 h 616"/>
                  <a:gd name="T62" fmla="*/ 303 w 364"/>
                  <a:gd name="T63" fmla="*/ 96 h 616"/>
                  <a:gd name="T64" fmla="*/ 328 w 364"/>
                  <a:gd name="T65" fmla="*/ 112 h 616"/>
                  <a:gd name="T66" fmla="*/ 303 w 364"/>
                  <a:gd name="T67" fmla="*/ 5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4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4" y="602"/>
                    </a:lnTo>
                    <a:lnTo>
                      <a:pt x="360" y="578"/>
                    </a:lnTo>
                    <a:lnTo>
                      <a:pt x="354" y="56"/>
                    </a:lnTo>
                    <a:lnTo>
                      <a:pt x="303" y="56"/>
                    </a:lnTo>
                    <a:lnTo>
                      <a:pt x="286" y="136"/>
                    </a:lnTo>
                    <a:lnTo>
                      <a:pt x="320" y="152"/>
                    </a:lnTo>
                    <a:lnTo>
                      <a:pt x="286" y="168"/>
                    </a:lnTo>
                    <a:lnTo>
                      <a:pt x="244" y="168"/>
                    </a:lnTo>
                    <a:lnTo>
                      <a:pt x="176" y="200"/>
                    </a:lnTo>
                    <a:lnTo>
                      <a:pt x="151" y="200"/>
                    </a:lnTo>
                    <a:lnTo>
                      <a:pt x="134" y="200"/>
                    </a:lnTo>
                    <a:lnTo>
                      <a:pt x="92" y="208"/>
                    </a:lnTo>
                    <a:lnTo>
                      <a:pt x="67" y="232"/>
                    </a:lnTo>
                    <a:lnTo>
                      <a:pt x="42" y="264"/>
                    </a:lnTo>
                    <a:lnTo>
                      <a:pt x="42" y="248"/>
                    </a:lnTo>
                    <a:lnTo>
                      <a:pt x="59" y="232"/>
                    </a:lnTo>
                    <a:lnTo>
                      <a:pt x="84" y="200"/>
                    </a:lnTo>
                    <a:lnTo>
                      <a:pt x="126" y="168"/>
                    </a:lnTo>
                    <a:lnTo>
                      <a:pt x="134" y="120"/>
                    </a:lnTo>
                    <a:lnTo>
                      <a:pt x="185" y="104"/>
                    </a:lnTo>
                    <a:lnTo>
                      <a:pt x="235" y="96"/>
                    </a:lnTo>
                    <a:lnTo>
                      <a:pt x="286" y="80"/>
                    </a:lnTo>
                    <a:lnTo>
                      <a:pt x="294" y="80"/>
                    </a:lnTo>
                    <a:lnTo>
                      <a:pt x="303" y="96"/>
                    </a:lnTo>
                    <a:lnTo>
                      <a:pt x="345" y="104"/>
                    </a:lnTo>
                    <a:lnTo>
                      <a:pt x="328" y="112"/>
                    </a:lnTo>
                    <a:lnTo>
                      <a:pt x="286" y="136"/>
                    </a:lnTo>
                    <a:lnTo>
                      <a:pt x="303" y="5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5404" y="3416"/>
                <a:ext cx="362" cy="616"/>
              </a:xfrm>
              <a:custGeom>
                <a:avLst/>
                <a:gdLst>
                  <a:gd name="T0" fmla="*/ 303 w 362"/>
                  <a:gd name="T1" fmla="*/ 56 h 616"/>
                  <a:gd name="T2" fmla="*/ 219 w 362"/>
                  <a:gd name="T3" fmla="*/ 40 h 616"/>
                  <a:gd name="T4" fmla="*/ 185 w 362"/>
                  <a:gd name="T5" fmla="*/ 24 h 616"/>
                  <a:gd name="T6" fmla="*/ 151 w 362"/>
                  <a:gd name="T7" fmla="*/ 0 h 616"/>
                  <a:gd name="T8" fmla="*/ 126 w 362"/>
                  <a:gd name="T9" fmla="*/ 8 h 616"/>
                  <a:gd name="T10" fmla="*/ 75 w 362"/>
                  <a:gd name="T11" fmla="*/ 0 h 616"/>
                  <a:gd name="T12" fmla="*/ 50 w 362"/>
                  <a:gd name="T13" fmla="*/ 16 h 616"/>
                  <a:gd name="T14" fmla="*/ 16 w 362"/>
                  <a:gd name="T15" fmla="*/ 24 h 616"/>
                  <a:gd name="T16" fmla="*/ 16 w 362"/>
                  <a:gd name="T17" fmla="*/ 48 h 616"/>
                  <a:gd name="T18" fmla="*/ 8 w 362"/>
                  <a:gd name="T19" fmla="*/ 64 h 616"/>
                  <a:gd name="T20" fmla="*/ 33 w 362"/>
                  <a:gd name="T21" fmla="*/ 88 h 616"/>
                  <a:gd name="T22" fmla="*/ 16 w 362"/>
                  <a:gd name="T23" fmla="*/ 136 h 616"/>
                  <a:gd name="T24" fmla="*/ 25 w 362"/>
                  <a:gd name="T25" fmla="*/ 160 h 616"/>
                  <a:gd name="T26" fmla="*/ 0 w 362"/>
                  <a:gd name="T27" fmla="*/ 192 h 616"/>
                  <a:gd name="T28" fmla="*/ 0 w 362"/>
                  <a:gd name="T29" fmla="*/ 200 h 616"/>
                  <a:gd name="T30" fmla="*/ 67 w 362"/>
                  <a:gd name="T31" fmla="*/ 184 h 616"/>
                  <a:gd name="T32" fmla="*/ 42 w 362"/>
                  <a:gd name="T33" fmla="*/ 216 h 616"/>
                  <a:gd name="T34" fmla="*/ 33 w 362"/>
                  <a:gd name="T35" fmla="*/ 256 h 616"/>
                  <a:gd name="T36" fmla="*/ 50 w 362"/>
                  <a:gd name="T37" fmla="*/ 328 h 616"/>
                  <a:gd name="T38" fmla="*/ 118 w 362"/>
                  <a:gd name="T39" fmla="*/ 312 h 616"/>
                  <a:gd name="T40" fmla="*/ 118 w 362"/>
                  <a:gd name="T41" fmla="*/ 352 h 616"/>
                  <a:gd name="T42" fmla="*/ 160 w 362"/>
                  <a:gd name="T43" fmla="*/ 384 h 616"/>
                  <a:gd name="T44" fmla="*/ 151 w 362"/>
                  <a:gd name="T45" fmla="*/ 408 h 616"/>
                  <a:gd name="T46" fmla="*/ 168 w 362"/>
                  <a:gd name="T47" fmla="*/ 432 h 616"/>
                  <a:gd name="T48" fmla="*/ 134 w 362"/>
                  <a:gd name="T49" fmla="*/ 448 h 616"/>
                  <a:gd name="T50" fmla="*/ 101 w 362"/>
                  <a:gd name="T51" fmla="*/ 440 h 616"/>
                  <a:gd name="T52" fmla="*/ 101 w 362"/>
                  <a:gd name="T53" fmla="*/ 472 h 616"/>
                  <a:gd name="T54" fmla="*/ 126 w 362"/>
                  <a:gd name="T55" fmla="*/ 496 h 616"/>
                  <a:gd name="T56" fmla="*/ 151 w 362"/>
                  <a:gd name="T57" fmla="*/ 480 h 616"/>
                  <a:gd name="T58" fmla="*/ 168 w 362"/>
                  <a:gd name="T59" fmla="*/ 480 h 616"/>
                  <a:gd name="T60" fmla="*/ 185 w 362"/>
                  <a:gd name="T61" fmla="*/ 488 h 616"/>
                  <a:gd name="T62" fmla="*/ 219 w 362"/>
                  <a:gd name="T63" fmla="*/ 504 h 616"/>
                  <a:gd name="T64" fmla="*/ 227 w 362"/>
                  <a:gd name="T65" fmla="*/ 528 h 616"/>
                  <a:gd name="T66" fmla="*/ 235 w 362"/>
                  <a:gd name="T67" fmla="*/ 560 h 616"/>
                  <a:gd name="T68" fmla="*/ 269 w 362"/>
                  <a:gd name="T69" fmla="*/ 576 h 616"/>
                  <a:gd name="T70" fmla="*/ 244 w 362"/>
                  <a:gd name="T71" fmla="*/ 592 h 616"/>
                  <a:gd name="T72" fmla="*/ 244 w 362"/>
                  <a:gd name="T73" fmla="*/ 600 h 616"/>
                  <a:gd name="T74" fmla="*/ 261 w 362"/>
                  <a:gd name="T75" fmla="*/ 600 h 616"/>
                  <a:gd name="T76" fmla="*/ 345 w 362"/>
                  <a:gd name="T77" fmla="*/ 584 h 616"/>
                  <a:gd name="T78" fmla="*/ 337 w 362"/>
                  <a:gd name="T79" fmla="*/ 616 h 616"/>
                  <a:gd name="T80" fmla="*/ 362 w 362"/>
                  <a:gd name="T81" fmla="*/ 600 h 616"/>
                  <a:gd name="T82" fmla="*/ 354 w 362"/>
                  <a:gd name="T83" fmla="*/ 50 h 616"/>
                  <a:gd name="T84" fmla="*/ 303 w 362"/>
                  <a:gd name="T85" fmla="*/ 56 h 616"/>
                  <a:gd name="T86" fmla="*/ 303 w 362"/>
                  <a:gd name="T87" fmla="*/ 56 h 6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2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2" y="600"/>
                    </a:lnTo>
                    <a:lnTo>
                      <a:pt x="354" y="50"/>
                    </a:lnTo>
                    <a:lnTo>
                      <a:pt x="303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5446" y="3496"/>
                <a:ext cx="308" cy="184"/>
              </a:xfrm>
              <a:custGeom>
                <a:avLst/>
                <a:gdLst>
                  <a:gd name="T0" fmla="*/ 244 w 308"/>
                  <a:gd name="T1" fmla="*/ 56 h 184"/>
                  <a:gd name="T2" fmla="*/ 278 w 308"/>
                  <a:gd name="T3" fmla="*/ 72 h 184"/>
                  <a:gd name="T4" fmla="*/ 244 w 308"/>
                  <a:gd name="T5" fmla="*/ 88 h 184"/>
                  <a:gd name="T6" fmla="*/ 202 w 308"/>
                  <a:gd name="T7" fmla="*/ 88 h 184"/>
                  <a:gd name="T8" fmla="*/ 134 w 308"/>
                  <a:gd name="T9" fmla="*/ 120 h 184"/>
                  <a:gd name="T10" fmla="*/ 109 w 308"/>
                  <a:gd name="T11" fmla="*/ 120 h 184"/>
                  <a:gd name="T12" fmla="*/ 92 w 308"/>
                  <a:gd name="T13" fmla="*/ 120 h 184"/>
                  <a:gd name="T14" fmla="*/ 50 w 308"/>
                  <a:gd name="T15" fmla="*/ 128 h 184"/>
                  <a:gd name="T16" fmla="*/ 25 w 308"/>
                  <a:gd name="T17" fmla="*/ 152 h 184"/>
                  <a:gd name="T18" fmla="*/ 0 w 308"/>
                  <a:gd name="T19" fmla="*/ 184 h 184"/>
                  <a:gd name="T20" fmla="*/ 0 w 308"/>
                  <a:gd name="T21" fmla="*/ 168 h 184"/>
                  <a:gd name="T22" fmla="*/ 17 w 308"/>
                  <a:gd name="T23" fmla="*/ 152 h 184"/>
                  <a:gd name="T24" fmla="*/ 42 w 308"/>
                  <a:gd name="T25" fmla="*/ 120 h 184"/>
                  <a:gd name="T26" fmla="*/ 84 w 308"/>
                  <a:gd name="T27" fmla="*/ 88 h 184"/>
                  <a:gd name="T28" fmla="*/ 92 w 308"/>
                  <a:gd name="T29" fmla="*/ 40 h 184"/>
                  <a:gd name="T30" fmla="*/ 143 w 308"/>
                  <a:gd name="T31" fmla="*/ 24 h 184"/>
                  <a:gd name="T32" fmla="*/ 193 w 308"/>
                  <a:gd name="T33" fmla="*/ 16 h 184"/>
                  <a:gd name="T34" fmla="*/ 244 w 308"/>
                  <a:gd name="T35" fmla="*/ 0 h 184"/>
                  <a:gd name="T36" fmla="*/ 252 w 308"/>
                  <a:gd name="T37" fmla="*/ 0 h 184"/>
                  <a:gd name="T38" fmla="*/ 261 w 308"/>
                  <a:gd name="T39" fmla="*/ 16 h 184"/>
                  <a:gd name="T40" fmla="*/ 303 w 308"/>
                  <a:gd name="T41" fmla="*/ 24 h 184"/>
                  <a:gd name="T42" fmla="*/ 308 w 308"/>
                  <a:gd name="T43" fmla="*/ 24 h 184"/>
                  <a:gd name="T44" fmla="*/ 286 w 308"/>
                  <a:gd name="T45" fmla="*/ 32 h 184"/>
                  <a:gd name="T46" fmla="*/ 244 w 308"/>
                  <a:gd name="T47" fmla="*/ 56 h 184"/>
                  <a:gd name="T48" fmla="*/ 244 w 308"/>
                  <a:gd name="T49" fmla="*/ 56 h 1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08" h="184">
                    <a:moveTo>
                      <a:pt x="244" y="56"/>
                    </a:moveTo>
                    <a:lnTo>
                      <a:pt x="278" y="72"/>
                    </a:lnTo>
                    <a:lnTo>
                      <a:pt x="244" y="88"/>
                    </a:lnTo>
                    <a:lnTo>
                      <a:pt x="202" y="88"/>
                    </a:lnTo>
                    <a:lnTo>
                      <a:pt x="134" y="120"/>
                    </a:lnTo>
                    <a:lnTo>
                      <a:pt x="109" y="120"/>
                    </a:lnTo>
                    <a:lnTo>
                      <a:pt x="92" y="120"/>
                    </a:lnTo>
                    <a:lnTo>
                      <a:pt x="50" y="128"/>
                    </a:lnTo>
                    <a:lnTo>
                      <a:pt x="25" y="152"/>
                    </a:lnTo>
                    <a:lnTo>
                      <a:pt x="0" y="184"/>
                    </a:lnTo>
                    <a:lnTo>
                      <a:pt x="0" y="168"/>
                    </a:lnTo>
                    <a:lnTo>
                      <a:pt x="17" y="152"/>
                    </a:lnTo>
                    <a:lnTo>
                      <a:pt x="42" y="120"/>
                    </a:lnTo>
                    <a:lnTo>
                      <a:pt x="84" y="88"/>
                    </a:lnTo>
                    <a:lnTo>
                      <a:pt x="92" y="40"/>
                    </a:lnTo>
                    <a:lnTo>
                      <a:pt x="143" y="24"/>
                    </a:lnTo>
                    <a:lnTo>
                      <a:pt x="193" y="16"/>
                    </a:lnTo>
                    <a:lnTo>
                      <a:pt x="244" y="0"/>
                    </a:lnTo>
                    <a:lnTo>
                      <a:pt x="252" y="0"/>
                    </a:lnTo>
                    <a:lnTo>
                      <a:pt x="261" y="16"/>
                    </a:lnTo>
                    <a:lnTo>
                      <a:pt x="303" y="24"/>
                    </a:lnTo>
                    <a:lnTo>
                      <a:pt x="308" y="24"/>
                    </a:lnTo>
                    <a:lnTo>
                      <a:pt x="286" y="32"/>
                    </a:lnTo>
                    <a:lnTo>
                      <a:pt x="244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60 w 893"/>
                  <a:gd name="T35" fmla="*/ 128 h 592"/>
                  <a:gd name="T36" fmla="*/ 135 w 893"/>
                  <a:gd name="T37" fmla="*/ 168 h 592"/>
                  <a:gd name="T38" fmla="*/ 110 w 893"/>
                  <a:gd name="T39" fmla="*/ 224 h 592"/>
                  <a:gd name="T40" fmla="*/ 84 w 893"/>
                  <a:gd name="T41" fmla="*/ 256 h 592"/>
                  <a:gd name="T42" fmla="*/ 76 w 893"/>
                  <a:gd name="T43" fmla="*/ 280 h 592"/>
                  <a:gd name="T44" fmla="*/ 67 w 893"/>
                  <a:gd name="T45" fmla="*/ 320 h 592"/>
                  <a:gd name="T46" fmla="*/ 51 w 893"/>
                  <a:gd name="T47" fmla="*/ 328 h 592"/>
                  <a:gd name="T48" fmla="*/ 25 w 893"/>
                  <a:gd name="T49" fmla="*/ 344 h 592"/>
                  <a:gd name="T50" fmla="*/ 0 w 893"/>
                  <a:gd name="T51" fmla="*/ 352 h 592"/>
                  <a:gd name="T52" fmla="*/ 17 w 893"/>
                  <a:gd name="T53" fmla="*/ 368 h 592"/>
                  <a:gd name="T54" fmla="*/ 51 w 893"/>
                  <a:gd name="T55" fmla="*/ 392 h 592"/>
                  <a:gd name="T56" fmla="*/ 59 w 893"/>
                  <a:gd name="T57" fmla="*/ 416 h 592"/>
                  <a:gd name="T58" fmla="*/ 93 w 893"/>
                  <a:gd name="T59" fmla="*/ 440 h 592"/>
                  <a:gd name="T60" fmla="*/ 135 w 893"/>
                  <a:gd name="T61" fmla="*/ 456 h 592"/>
                  <a:gd name="T62" fmla="*/ 118 w 893"/>
                  <a:gd name="T63" fmla="*/ 488 h 592"/>
                  <a:gd name="T64" fmla="*/ 160 w 893"/>
                  <a:gd name="T65" fmla="*/ 496 h 592"/>
                  <a:gd name="T66" fmla="*/ 202 w 893"/>
                  <a:gd name="T67" fmla="*/ 512 h 592"/>
                  <a:gd name="T68" fmla="*/ 244 w 893"/>
                  <a:gd name="T69" fmla="*/ 488 h 592"/>
                  <a:gd name="T70" fmla="*/ 244 w 893"/>
                  <a:gd name="T71" fmla="*/ 528 h 592"/>
                  <a:gd name="T72" fmla="*/ 261 w 893"/>
                  <a:gd name="T73" fmla="*/ 536 h 592"/>
                  <a:gd name="T74" fmla="*/ 253 w 893"/>
                  <a:gd name="T75" fmla="*/ 544 h 592"/>
                  <a:gd name="T76" fmla="*/ 287 w 893"/>
                  <a:gd name="T77" fmla="*/ 560 h 592"/>
                  <a:gd name="T78" fmla="*/ 287 w 893"/>
                  <a:gd name="T79" fmla="*/ 584 h 592"/>
                  <a:gd name="T80" fmla="*/ 320 w 893"/>
                  <a:gd name="T81" fmla="*/ 592 h 592"/>
                  <a:gd name="T82" fmla="*/ 413 w 893"/>
                  <a:gd name="T83" fmla="*/ 592 h 592"/>
                  <a:gd name="T84" fmla="*/ 438 w 893"/>
                  <a:gd name="T85" fmla="*/ 568 h 592"/>
                  <a:gd name="T86" fmla="*/ 463 w 893"/>
                  <a:gd name="T87" fmla="*/ 568 h 592"/>
                  <a:gd name="T88" fmla="*/ 514 w 893"/>
                  <a:gd name="T89" fmla="*/ 568 h 592"/>
                  <a:gd name="T90" fmla="*/ 565 w 893"/>
                  <a:gd name="T91" fmla="*/ 560 h 592"/>
                  <a:gd name="T92" fmla="*/ 607 w 893"/>
                  <a:gd name="T93" fmla="*/ 504 h 592"/>
                  <a:gd name="T94" fmla="*/ 657 w 893"/>
                  <a:gd name="T95" fmla="*/ 488 h 592"/>
                  <a:gd name="T96" fmla="*/ 699 w 893"/>
                  <a:gd name="T97" fmla="*/ 480 h 592"/>
                  <a:gd name="T98" fmla="*/ 725 w 893"/>
                  <a:gd name="T99" fmla="*/ 488 h 592"/>
                  <a:gd name="T100" fmla="*/ 767 w 893"/>
                  <a:gd name="T101" fmla="*/ 480 h 592"/>
                  <a:gd name="T102" fmla="*/ 775 w 893"/>
                  <a:gd name="T103" fmla="*/ 496 h 592"/>
                  <a:gd name="T104" fmla="*/ 826 w 893"/>
                  <a:gd name="T105" fmla="*/ 496 h 592"/>
                  <a:gd name="T106" fmla="*/ 834 w 893"/>
                  <a:gd name="T107" fmla="*/ 416 h 592"/>
                  <a:gd name="T108" fmla="*/ 851 w 893"/>
                  <a:gd name="T109" fmla="*/ 376 h 592"/>
                  <a:gd name="T110" fmla="*/ 885 w 893"/>
                  <a:gd name="T111" fmla="*/ 336 h 592"/>
                  <a:gd name="T112" fmla="*/ 893 w 893"/>
                  <a:gd name="T113" fmla="*/ 312 h 592"/>
                  <a:gd name="T114" fmla="*/ 876 w 893"/>
                  <a:gd name="T115" fmla="*/ 288 h 592"/>
                  <a:gd name="T116" fmla="*/ 834 w 893"/>
                  <a:gd name="T117" fmla="*/ 288 h 592"/>
                  <a:gd name="T118" fmla="*/ 784 w 893"/>
                  <a:gd name="T119" fmla="*/ 312 h 5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85 w 893"/>
                  <a:gd name="T35" fmla="*/ 104 h 592"/>
                  <a:gd name="T36" fmla="*/ 160 w 893"/>
                  <a:gd name="T37" fmla="*/ 128 h 592"/>
                  <a:gd name="T38" fmla="*/ 135 w 893"/>
                  <a:gd name="T39" fmla="*/ 168 h 592"/>
                  <a:gd name="T40" fmla="*/ 110 w 893"/>
                  <a:gd name="T41" fmla="*/ 224 h 592"/>
                  <a:gd name="T42" fmla="*/ 84 w 893"/>
                  <a:gd name="T43" fmla="*/ 256 h 592"/>
                  <a:gd name="T44" fmla="*/ 76 w 893"/>
                  <a:gd name="T45" fmla="*/ 280 h 592"/>
                  <a:gd name="T46" fmla="*/ 67 w 893"/>
                  <a:gd name="T47" fmla="*/ 320 h 592"/>
                  <a:gd name="T48" fmla="*/ 51 w 893"/>
                  <a:gd name="T49" fmla="*/ 328 h 592"/>
                  <a:gd name="T50" fmla="*/ 25 w 893"/>
                  <a:gd name="T51" fmla="*/ 344 h 592"/>
                  <a:gd name="T52" fmla="*/ 0 w 893"/>
                  <a:gd name="T53" fmla="*/ 352 h 592"/>
                  <a:gd name="T54" fmla="*/ 17 w 893"/>
                  <a:gd name="T55" fmla="*/ 368 h 592"/>
                  <a:gd name="T56" fmla="*/ 51 w 893"/>
                  <a:gd name="T57" fmla="*/ 392 h 592"/>
                  <a:gd name="T58" fmla="*/ 59 w 893"/>
                  <a:gd name="T59" fmla="*/ 416 h 592"/>
                  <a:gd name="T60" fmla="*/ 93 w 893"/>
                  <a:gd name="T61" fmla="*/ 440 h 592"/>
                  <a:gd name="T62" fmla="*/ 135 w 893"/>
                  <a:gd name="T63" fmla="*/ 456 h 592"/>
                  <a:gd name="T64" fmla="*/ 118 w 893"/>
                  <a:gd name="T65" fmla="*/ 488 h 592"/>
                  <a:gd name="T66" fmla="*/ 160 w 893"/>
                  <a:gd name="T67" fmla="*/ 496 h 592"/>
                  <a:gd name="T68" fmla="*/ 202 w 893"/>
                  <a:gd name="T69" fmla="*/ 512 h 592"/>
                  <a:gd name="T70" fmla="*/ 244 w 893"/>
                  <a:gd name="T71" fmla="*/ 488 h 592"/>
                  <a:gd name="T72" fmla="*/ 244 w 893"/>
                  <a:gd name="T73" fmla="*/ 528 h 592"/>
                  <a:gd name="T74" fmla="*/ 261 w 893"/>
                  <a:gd name="T75" fmla="*/ 536 h 592"/>
                  <a:gd name="T76" fmla="*/ 253 w 893"/>
                  <a:gd name="T77" fmla="*/ 544 h 592"/>
                  <a:gd name="T78" fmla="*/ 287 w 893"/>
                  <a:gd name="T79" fmla="*/ 560 h 592"/>
                  <a:gd name="T80" fmla="*/ 287 w 893"/>
                  <a:gd name="T81" fmla="*/ 584 h 592"/>
                  <a:gd name="T82" fmla="*/ 320 w 893"/>
                  <a:gd name="T83" fmla="*/ 592 h 592"/>
                  <a:gd name="T84" fmla="*/ 413 w 893"/>
                  <a:gd name="T85" fmla="*/ 592 h 592"/>
                  <a:gd name="T86" fmla="*/ 438 w 893"/>
                  <a:gd name="T87" fmla="*/ 568 h 592"/>
                  <a:gd name="T88" fmla="*/ 463 w 893"/>
                  <a:gd name="T89" fmla="*/ 568 h 592"/>
                  <a:gd name="T90" fmla="*/ 514 w 893"/>
                  <a:gd name="T91" fmla="*/ 568 h 592"/>
                  <a:gd name="T92" fmla="*/ 565 w 893"/>
                  <a:gd name="T93" fmla="*/ 560 h 592"/>
                  <a:gd name="T94" fmla="*/ 607 w 893"/>
                  <a:gd name="T95" fmla="*/ 504 h 592"/>
                  <a:gd name="T96" fmla="*/ 657 w 893"/>
                  <a:gd name="T97" fmla="*/ 488 h 592"/>
                  <a:gd name="T98" fmla="*/ 699 w 893"/>
                  <a:gd name="T99" fmla="*/ 480 h 592"/>
                  <a:gd name="T100" fmla="*/ 725 w 893"/>
                  <a:gd name="T101" fmla="*/ 488 h 592"/>
                  <a:gd name="T102" fmla="*/ 767 w 893"/>
                  <a:gd name="T103" fmla="*/ 480 h 592"/>
                  <a:gd name="T104" fmla="*/ 775 w 893"/>
                  <a:gd name="T105" fmla="*/ 496 h 592"/>
                  <a:gd name="T106" fmla="*/ 826 w 893"/>
                  <a:gd name="T107" fmla="*/ 496 h 592"/>
                  <a:gd name="T108" fmla="*/ 834 w 893"/>
                  <a:gd name="T109" fmla="*/ 416 h 592"/>
                  <a:gd name="T110" fmla="*/ 851 w 893"/>
                  <a:gd name="T111" fmla="*/ 376 h 592"/>
                  <a:gd name="T112" fmla="*/ 885 w 893"/>
                  <a:gd name="T113" fmla="*/ 336 h 592"/>
                  <a:gd name="T114" fmla="*/ 893 w 893"/>
                  <a:gd name="T115" fmla="*/ 312 h 592"/>
                  <a:gd name="T116" fmla="*/ 876 w 893"/>
                  <a:gd name="T117" fmla="*/ 288 h 592"/>
                  <a:gd name="T118" fmla="*/ 834 w 893"/>
                  <a:gd name="T119" fmla="*/ 288 h 592"/>
                  <a:gd name="T120" fmla="*/ 784 w 893"/>
                  <a:gd name="T121" fmla="*/ 312 h 5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64 w 860"/>
                  <a:gd name="T93" fmla="*/ 640 h 656"/>
                  <a:gd name="T94" fmla="*/ 497 w 860"/>
                  <a:gd name="T95" fmla="*/ 616 h 656"/>
                  <a:gd name="T96" fmla="*/ 523 w 860"/>
                  <a:gd name="T97" fmla="*/ 640 h 656"/>
                  <a:gd name="T98" fmla="*/ 531 w 860"/>
                  <a:gd name="T99" fmla="*/ 656 h 656"/>
                  <a:gd name="T100" fmla="*/ 556 w 860"/>
                  <a:gd name="T101" fmla="*/ 656 h 656"/>
                  <a:gd name="T102" fmla="*/ 581 w 860"/>
                  <a:gd name="T103" fmla="*/ 632 h 656"/>
                  <a:gd name="T104" fmla="*/ 615 w 860"/>
                  <a:gd name="T105" fmla="*/ 632 h 656"/>
                  <a:gd name="T106" fmla="*/ 640 w 860"/>
                  <a:gd name="T107" fmla="*/ 616 h 656"/>
                  <a:gd name="T108" fmla="*/ 683 w 860"/>
                  <a:gd name="T109" fmla="*/ 616 h 656"/>
                  <a:gd name="T110" fmla="*/ 708 w 860"/>
                  <a:gd name="T111" fmla="*/ 624 h 656"/>
                  <a:gd name="T112" fmla="*/ 767 w 860"/>
                  <a:gd name="T113" fmla="*/ 632 h 656"/>
                  <a:gd name="T114" fmla="*/ 758 w 860"/>
                  <a:gd name="T115" fmla="*/ 640 h 656"/>
                  <a:gd name="T116" fmla="*/ 792 w 860"/>
                  <a:gd name="T117" fmla="*/ 632 h 656"/>
                  <a:gd name="T118" fmla="*/ 775 w 860"/>
                  <a:gd name="T119" fmla="*/ 560 h 6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4536" y="1976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38 w 860"/>
                  <a:gd name="T93" fmla="*/ 624 h 656"/>
                  <a:gd name="T94" fmla="*/ 464 w 860"/>
                  <a:gd name="T95" fmla="*/ 640 h 656"/>
                  <a:gd name="T96" fmla="*/ 497 w 860"/>
                  <a:gd name="T97" fmla="*/ 616 h 656"/>
                  <a:gd name="T98" fmla="*/ 523 w 860"/>
                  <a:gd name="T99" fmla="*/ 640 h 656"/>
                  <a:gd name="T100" fmla="*/ 531 w 860"/>
                  <a:gd name="T101" fmla="*/ 656 h 656"/>
                  <a:gd name="T102" fmla="*/ 556 w 860"/>
                  <a:gd name="T103" fmla="*/ 656 h 656"/>
                  <a:gd name="T104" fmla="*/ 581 w 860"/>
                  <a:gd name="T105" fmla="*/ 632 h 656"/>
                  <a:gd name="T106" fmla="*/ 615 w 860"/>
                  <a:gd name="T107" fmla="*/ 632 h 656"/>
                  <a:gd name="T108" fmla="*/ 640 w 860"/>
                  <a:gd name="T109" fmla="*/ 616 h 656"/>
                  <a:gd name="T110" fmla="*/ 683 w 860"/>
                  <a:gd name="T111" fmla="*/ 616 h 656"/>
                  <a:gd name="T112" fmla="*/ 708 w 860"/>
                  <a:gd name="T113" fmla="*/ 624 h 656"/>
                  <a:gd name="T114" fmla="*/ 767 w 860"/>
                  <a:gd name="T115" fmla="*/ 632 h 656"/>
                  <a:gd name="T116" fmla="*/ 758 w 860"/>
                  <a:gd name="T117" fmla="*/ 640 h 656"/>
                  <a:gd name="T118" fmla="*/ 792 w 860"/>
                  <a:gd name="T119" fmla="*/ 632 h 656"/>
                  <a:gd name="T120" fmla="*/ 775 w 860"/>
                  <a:gd name="T121" fmla="*/ 560 h 6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4536" y="1968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4578" y="1792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4831" y="2096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4578" y="1784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4831" y="2088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4822" y="1768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110 w 725"/>
                  <a:gd name="T51" fmla="*/ 576 h 600"/>
                  <a:gd name="T52" fmla="*/ 211 w 725"/>
                  <a:gd name="T53" fmla="*/ 544 h 600"/>
                  <a:gd name="T54" fmla="*/ 362 w 725"/>
                  <a:gd name="T55" fmla="*/ 528 h 600"/>
                  <a:gd name="T56" fmla="*/ 421 w 725"/>
                  <a:gd name="T57" fmla="*/ 528 h 600"/>
                  <a:gd name="T58" fmla="*/ 489 w 725"/>
                  <a:gd name="T59" fmla="*/ 544 h 600"/>
                  <a:gd name="T60" fmla="*/ 539 w 725"/>
                  <a:gd name="T61" fmla="*/ 528 h 600"/>
                  <a:gd name="T62" fmla="*/ 632 w 725"/>
                  <a:gd name="T63" fmla="*/ 520 h 600"/>
                  <a:gd name="T64" fmla="*/ 641 w 725"/>
                  <a:gd name="T65" fmla="*/ 424 h 600"/>
                  <a:gd name="T66" fmla="*/ 674 w 725"/>
                  <a:gd name="T67" fmla="*/ 368 h 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6" name="Freeform 115"/>
              <p:cNvSpPr>
                <a:spLocks/>
              </p:cNvSpPr>
              <p:nvPr/>
            </p:nvSpPr>
            <p:spPr bwMode="auto">
              <a:xfrm>
                <a:off x="4569" y="1600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4822" y="1760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93 w 725"/>
                  <a:gd name="T51" fmla="*/ 600 h 600"/>
                  <a:gd name="T52" fmla="*/ 152 w 725"/>
                  <a:gd name="T53" fmla="*/ 552 h 600"/>
                  <a:gd name="T54" fmla="*/ 303 w 725"/>
                  <a:gd name="T55" fmla="*/ 536 h 600"/>
                  <a:gd name="T56" fmla="*/ 396 w 725"/>
                  <a:gd name="T57" fmla="*/ 552 h 600"/>
                  <a:gd name="T58" fmla="*/ 455 w 725"/>
                  <a:gd name="T59" fmla="*/ 528 h 600"/>
                  <a:gd name="T60" fmla="*/ 514 w 725"/>
                  <a:gd name="T61" fmla="*/ 512 h 600"/>
                  <a:gd name="T62" fmla="*/ 582 w 725"/>
                  <a:gd name="T63" fmla="*/ 504 h 600"/>
                  <a:gd name="T64" fmla="*/ 624 w 725"/>
                  <a:gd name="T65" fmla="*/ 488 h 600"/>
                  <a:gd name="T66" fmla="*/ 700 w 725"/>
                  <a:gd name="T67" fmla="*/ 400 h 600"/>
                  <a:gd name="T68" fmla="*/ 657 w 725"/>
                  <a:gd name="T69" fmla="*/ 344 h 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4569" y="1592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4679" y="1392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4687" y="-8"/>
                <a:ext cx="1121" cy="2200"/>
              </a:xfrm>
              <a:custGeom>
                <a:avLst/>
                <a:gdLst>
                  <a:gd name="T0" fmla="*/ 995 w 1121"/>
                  <a:gd name="T1" fmla="*/ 64 h 2200"/>
                  <a:gd name="T2" fmla="*/ 1003 w 1121"/>
                  <a:gd name="T3" fmla="*/ 160 h 2200"/>
                  <a:gd name="T4" fmla="*/ 919 w 1121"/>
                  <a:gd name="T5" fmla="*/ 168 h 2200"/>
                  <a:gd name="T6" fmla="*/ 877 w 1121"/>
                  <a:gd name="T7" fmla="*/ 168 h 2200"/>
                  <a:gd name="T8" fmla="*/ 893 w 1121"/>
                  <a:gd name="T9" fmla="*/ 88 h 2200"/>
                  <a:gd name="T10" fmla="*/ 851 w 1121"/>
                  <a:gd name="T11" fmla="*/ 16 h 2200"/>
                  <a:gd name="T12" fmla="*/ 700 w 1121"/>
                  <a:gd name="T13" fmla="*/ 48 h 2200"/>
                  <a:gd name="T14" fmla="*/ 809 w 1121"/>
                  <a:gd name="T15" fmla="*/ 176 h 2200"/>
                  <a:gd name="T16" fmla="*/ 877 w 1121"/>
                  <a:gd name="T17" fmla="*/ 224 h 2200"/>
                  <a:gd name="T18" fmla="*/ 851 w 1121"/>
                  <a:gd name="T19" fmla="*/ 304 h 2200"/>
                  <a:gd name="T20" fmla="*/ 784 w 1121"/>
                  <a:gd name="T21" fmla="*/ 328 h 2200"/>
                  <a:gd name="T22" fmla="*/ 725 w 1121"/>
                  <a:gd name="T23" fmla="*/ 448 h 2200"/>
                  <a:gd name="T24" fmla="*/ 818 w 1121"/>
                  <a:gd name="T25" fmla="*/ 560 h 2200"/>
                  <a:gd name="T26" fmla="*/ 599 w 1121"/>
                  <a:gd name="T27" fmla="*/ 568 h 2200"/>
                  <a:gd name="T28" fmla="*/ 607 w 1121"/>
                  <a:gd name="T29" fmla="*/ 640 h 2200"/>
                  <a:gd name="T30" fmla="*/ 700 w 1121"/>
                  <a:gd name="T31" fmla="*/ 664 h 2200"/>
                  <a:gd name="T32" fmla="*/ 674 w 1121"/>
                  <a:gd name="T33" fmla="*/ 712 h 2200"/>
                  <a:gd name="T34" fmla="*/ 548 w 1121"/>
                  <a:gd name="T35" fmla="*/ 688 h 2200"/>
                  <a:gd name="T36" fmla="*/ 447 w 1121"/>
                  <a:gd name="T37" fmla="*/ 592 h 2200"/>
                  <a:gd name="T38" fmla="*/ 430 w 1121"/>
                  <a:gd name="T39" fmla="*/ 512 h 2200"/>
                  <a:gd name="T40" fmla="*/ 253 w 1121"/>
                  <a:gd name="T41" fmla="*/ 424 h 2200"/>
                  <a:gd name="T42" fmla="*/ 396 w 1121"/>
                  <a:gd name="T43" fmla="*/ 440 h 2200"/>
                  <a:gd name="T44" fmla="*/ 658 w 1121"/>
                  <a:gd name="T45" fmla="*/ 416 h 2200"/>
                  <a:gd name="T46" fmla="*/ 717 w 1121"/>
                  <a:gd name="T47" fmla="*/ 288 h 2200"/>
                  <a:gd name="T48" fmla="*/ 599 w 1121"/>
                  <a:gd name="T49" fmla="*/ 192 h 2200"/>
                  <a:gd name="T50" fmla="*/ 304 w 1121"/>
                  <a:gd name="T51" fmla="*/ 128 h 2200"/>
                  <a:gd name="T52" fmla="*/ 186 w 1121"/>
                  <a:gd name="T53" fmla="*/ 96 h 2200"/>
                  <a:gd name="T54" fmla="*/ 110 w 1121"/>
                  <a:gd name="T55" fmla="*/ 112 h 2200"/>
                  <a:gd name="T56" fmla="*/ 42 w 1121"/>
                  <a:gd name="T57" fmla="*/ 176 h 2200"/>
                  <a:gd name="T58" fmla="*/ 26 w 1121"/>
                  <a:gd name="T59" fmla="*/ 336 h 2200"/>
                  <a:gd name="T60" fmla="*/ 93 w 1121"/>
                  <a:gd name="T61" fmla="*/ 448 h 2200"/>
                  <a:gd name="T62" fmla="*/ 169 w 1121"/>
                  <a:gd name="T63" fmla="*/ 656 h 2200"/>
                  <a:gd name="T64" fmla="*/ 287 w 1121"/>
                  <a:gd name="T65" fmla="*/ 808 h 2200"/>
                  <a:gd name="T66" fmla="*/ 388 w 1121"/>
                  <a:gd name="T67" fmla="*/ 944 h 2200"/>
                  <a:gd name="T68" fmla="*/ 287 w 1121"/>
                  <a:gd name="T69" fmla="*/ 1152 h 2200"/>
                  <a:gd name="T70" fmla="*/ 304 w 1121"/>
                  <a:gd name="T71" fmla="*/ 1264 h 2200"/>
                  <a:gd name="T72" fmla="*/ 396 w 1121"/>
                  <a:gd name="T73" fmla="*/ 1296 h 2200"/>
                  <a:gd name="T74" fmla="*/ 346 w 1121"/>
                  <a:gd name="T75" fmla="*/ 1312 h 2200"/>
                  <a:gd name="T76" fmla="*/ 287 w 1121"/>
                  <a:gd name="T77" fmla="*/ 1368 h 2200"/>
                  <a:gd name="T78" fmla="*/ 287 w 1121"/>
                  <a:gd name="T79" fmla="*/ 1408 h 2200"/>
                  <a:gd name="T80" fmla="*/ 329 w 1121"/>
                  <a:gd name="T81" fmla="*/ 1568 h 2200"/>
                  <a:gd name="T82" fmla="*/ 354 w 1121"/>
                  <a:gd name="T83" fmla="*/ 1680 h 2200"/>
                  <a:gd name="T84" fmla="*/ 413 w 1121"/>
                  <a:gd name="T85" fmla="*/ 1768 h 2200"/>
                  <a:gd name="T86" fmla="*/ 481 w 1121"/>
                  <a:gd name="T87" fmla="*/ 1776 h 2200"/>
                  <a:gd name="T88" fmla="*/ 573 w 1121"/>
                  <a:gd name="T89" fmla="*/ 1776 h 2200"/>
                  <a:gd name="T90" fmla="*/ 649 w 1121"/>
                  <a:gd name="T91" fmla="*/ 1840 h 2200"/>
                  <a:gd name="T92" fmla="*/ 683 w 1121"/>
                  <a:gd name="T93" fmla="*/ 1904 h 2200"/>
                  <a:gd name="T94" fmla="*/ 767 w 1121"/>
                  <a:gd name="T95" fmla="*/ 1960 h 2200"/>
                  <a:gd name="T96" fmla="*/ 843 w 1121"/>
                  <a:gd name="T97" fmla="*/ 2024 h 2200"/>
                  <a:gd name="T98" fmla="*/ 767 w 1121"/>
                  <a:gd name="T99" fmla="*/ 2072 h 2200"/>
                  <a:gd name="T100" fmla="*/ 809 w 1121"/>
                  <a:gd name="T101" fmla="*/ 2136 h 2200"/>
                  <a:gd name="T102" fmla="*/ 877 w 1121"/>
                  <a:gd name="T103" fmla="*/ 2128 h 2200"/>
                  <a:gd name="T104" fmla="*/ 1011 w 1121"/>
                  <a:gd name="T105" fmla="*/ 2112 h 2200"/>
                  <a:gd name="T106" fmla="*/ 1054 w 1121"/>
                  <a:gd name="T107" fmla="*/ 2192 h 2200"/>
                  <a:gd name="T108" fmla="*/ 1113 w 1121"/>
                  <a:gd name="T109" fmla="*/ 1360 h 2200"/>
                  <a:gd name="T110" fmla="*/ 1014 w 1121"/>
                  <a:gd name="T111" fmla="*/ 13 h 2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21" h="2200">
                    <a:moveTo>
                      <a:pt x="1014" y="13"/>
                    </a:moveTo>
                    <a:lnTo>
                      <a:pt x="1011" y="6"/>
                    </a:lnTo>
                    <a:lnTo>
                      <a:pt x="995" y="64"/>
                    </a:lnTo>
                    <a:lnTo>
                      <a:pt x="1011" y="112"/>
                    </a:lnTo>
                    <a:lnTo>
                      <a:pt x="1011" y="136"/>
                    </a:lnTo>
                    <a:lnTo>
                      <a:pt x="1003" y="160"/>
                    </a:lnTo>
                    <a:lnTo>
                      <a:pt x="961" y="184"/>
                    </a:lnTo>
                    <a:lnTo>
                      <a:pt x="936" y="184"/>
                    </a:lnTo>
                    <a:lnTo>
                      <a:pt x="919" y="168"/>
                    </a:lnTo>
                    <a:lnTo>
                      <a:pt x="902" y="160"/>
                    </a:lnTo>
                    <a:lnTo>
                      <a:pt x="893" y="168"/>
                    </a:lnTo>
                    <a:lnTo>
                      <a:pt x="877" y="168"/>
                    </a:lnTo>
                    <a:lnTo>
                      <a:pt x="877" y="144"/>
                    </a:lnTo>
                    <a:lnTo>
                      <a:pt x="877" y="112"/>
                    </a:lnTo>
                    <a:lnTo>
                      <a:pt x="893" y="88"/>
                    </a:lnTo>
                    <a:lnTo>
                      <a:pt x="902" y="64"/>
                    </a:lnTo>
                    <a:lnTo>
                      <a:pt x="893" y="48"/>
                    </a:lnTo>
                    <a:lnTo>
                      <a:pt x="851" y="16"/>
                    </a:lnTo>
                    <a:lnTo>
                      <a:pt x="801" y="24"/>
                    </a:lnTo>
                    <a:lnTo>
                      <a:pt x="750" y="40"/>
                    </a:lnTo>
                    <a:lnTo>
                      <a:pt x="700" y="48"/>
                    </a:lnTo>
                    <a:lnTo>
                      <a:pt x="742" y="64"/>
                    </a:lnTo>
                    <a:lnTo>
                      <a:pt x="784" y="88"/>
                    </a:lnTo>
                    <a:lnTo>
                      <a:pt x="809" y="176"/>
                    </a:lnTo>
                    <a:lnTo>
                      <a:pt x="818" y="200"/>
                    </a:lnTo>
                    <a:lnTo>
                      <a:pt x="843" y="200"/>
                    </a:lnTo>
                    <a:lnTo>
                      <a:pt x="877" y="224"/>
                    </a:lnTo>
                    <a:lnTo>
                      <a:pt x="902" y="264"/>
                    </a:lnTo>
                    <a:lnTo>
                      <a:pt x="910" y="312"/>
                    </a:lnTo>
                    <a:lnTo>
                      <a:pt x="851" y="304"/>
                    </a:lnTo>
                    <a:lnTo>
                      <a:pt x="801" y="312"/>
                    </a:lnTo>
                    <a:lnTo>
                      <a:pt x="784" y="320"/>
                    </a:lnTo>
                    <a:lnTo>
                      <a:pt x="784" y="328"/>
                    </a:lnTo>
                    <a:lnTo>
                      <a:pt x="776" y="360"/>
                    </a:lnTo>
                    <a:lnTo>
                      <a:pt x="750" y="400"/>
                    </a:lnTo>
                    <a:lnTo>
                      <a:pt x="725" y="448"/>
                    </a:lnTo>
                    <a:lnTo>
                      <a:pt x="717" y="480"/>
                    </a:lnTo>
                    <a:lnTo>
                      <a:pt x="733" y="496"/>
                    </a:lnTo>
                    <a:lnTo>
                      <a:pt x="818" y="560"/>
                    </a:lnTo>
                    <a:lnTo>
                      <a:pt x="750" y="584"/>
                    </a:lnTo>
                    <a:lnTo>
                      <a:pt x="666" y="584"/>
                    </a:lnTo>
                    <a:lnTo>
                      <a:pt x="599" y="568"/>
                    </a:lnTo>
                    <a:lnTo>
                      <a:pt x="582" y="584"/>
                    </a:lnTo>
                    <a:lnTo>
                      <a:pt x="573" y="608"/>
                    </a:lnTo>
                    <a:lnTo>
                      <a:pt x="607" y="640"/>
                    </a:lnTo>
                    <a:lnTo>
                      <a:pt x="658" y="648"/>
                    </a:lnTo>
                    <a:lnTo>
                      <a:pt x="683" y="648"/>
                    </a:lnTo>
                    <a:lnTo>
                      <a:pt x="700" y="664"/>
                    </a:lnTo>
                    <a:lnTo>
                      <a:pt x="700" y="680"/>
                    </a:lnTo>
                    <a:lnTo>
                      <a:pt x="683" y="704"/>
                    </a:lnTo>
                    <a:lnTo>
                      <a:pt x="674" y="712"/>
                    </a:lnTo>
                    <a:lnTo>
                      <a:pt x="649" y="712"/>
                    </a:lnTo>
                    <a:lnTo>
                      <a:pt x="599" y="696"/>
                    </a:lnTo>
                    <a:lnTo>
                      <a:pt x="548" y="688"/>
                    </a:lnTo>
                    <a:lnTo>
                      <a:pt x="523" y="680"/>
                    </a:lnTo>
                    <a:lnTo>
                      <a:pt x="506" y="664"/>
                    </a:lnTo>
                    <a:lnTo>
                      <a:pt x="447" y="592"/>
                    </a:lnTo>
                    <a:lnTo>
                      <a:pt x="438" y="552"/>
                    </a:lnTo>
                    <a:lnTo>
                      <a:pt x="438" y="536"/>
                    </a:lnTo>
                    <a:lnTo>
                      <a:pt x="430" y="512"/>
                    </a:lnTo>
                    <a:lnTo>
                      <a:pt x="380" y="496"/>
                    </a:lnTo>
                    <a:lnTo>
                      <a:pt x="337" y="480"/>
                    </a:lnTo>
                    <a:lnTo>
                      <a:pt x="253" y="424"/>
                    </a:lnTo>
                    <a:lnTo>
                      <a:pt x="287" y="424"/>
                    </a:lnTo>
                    <a:lnTo>
                      <a:pt x="321" y="440"/>
                    </a:lnTo>
                    <a:lnTo>
                      <a:pt x="396" y="440"/>
                    </a:lnTo>
                    <a:lnTo>
                      <a:pt x="565" y="448"/>
                    </a:lnTo>
                    <a:lnTo>
                      <a:pt x="624" y="432"/>
                    </a:lnTo>
                    <a:lnTo>
                      <a:pt x="658" y="416"/>
                    </a:lnTo>
                    <a:lnTo>
                      <a:pt x="683" y="384"/>
                    </a:lnTo>
                    <a:lnTo>
                      <a:pt x="708" y="320"/>
                    </a:lnTo>
                    <a:lnTo>
                      <a:pt x="717" y="288"/>
                    </a:lnTo>
                    <a:lnTo>
                      <a:pt x="708" y="256"/>
                    </a:lnTo>
                    <a:lnTo>
                      <a:pt x="666" y="208"/>
                    </a:lnTo>
                    <a:lnTo>
                      <a:pt x="599" y="192"/>
                    </a:lnTo>
                    <a:lnTo>
                      <a:pt x="447" y="152"/>
                    </a:lnTo>
                    <a:lnTo>
                      <a:pt x="371" y="128"/>
                    </a:lnTo>
                    <a:lnTo>
                      <a:pt x="304" y="128"/>
                    </a:lnTo>
                    <a:lnTo>
                      <a:pt x="152" y="128"/>
                    </a:lnTo>
                    <a:lnTo>
                      <a:pt x="177" y="104"/>
                    </a:lnTo>
                    <a:lnTo>
                      <a:pt x="186" y="96"/>
                    </a:lnTo>
                    <a:lnTo>
                      <a:pt x="169" y="88"/>
                    </a:lnTo>
                    <a:lnTo>
                      <a:pt x="127" y="80"/>
                    </a:lnTo>
                    <a:lnTo>
                      <a:pt x="110" y="112"/>
                    </a:lnTo>
                    <a:lnTo>
                      <a:pt x="76" y="120"/>
                    </a:lnTo>
                    <a:lnTo>
                      <a:pt x="76" y="144"/>
                    </a:lnTo>
                    <a:lnTo>
                      <a:pt x="42" y="176"/>
                    </a:lnTo>
                    <a:lnTo>
                      <a:pt x="9" y="224"/>
                    </a:lnTo>
                    <a:lnTo>
                      <a:pt x="0" y="272"/>
                    </a:lnTo>
                    <a:lnTo>
                      <a:pt x="26" y="336"/>
                    </a:lnTo>
                    <a:lnTo>
                      <a:pt x="68" y="352"/>
                    </a:lnTo>
                    <a:lnTo>
                      <a:pt x="110" y="392"/>
                    </a:lnTo>
                    <a:lnTo>
                      <a:pt x="93" y="448"/>
                    </a:lnTo>
                    <a:lnTo>
                      <a:pt x="144" y="544"/>
                    </a:lnTo>
                    <a:lnTo>
                      <a:pt x="211" y="608"/>
                    </a:lnTo>
                    <a:lnTo>
                      <a:pt x="169" y="656"/>
                    </a:lnTo>
                    <a:lnTo>
                      <a:pt x="177" y="712"/>
                    </a:lnTo>
                    <a:lnTo>
                      <a:pt x="245" y="752"/>
                    </a:lnTo>
                    <a:lnTo>
                      <a:pt x="287" y="808"/>
                    </a:lnTo>
                    <a:lnTo>
                      <a:pt x="270" y="856"/>
                    </a:lnTo>
                    <a:lnTo>
                      <a:pt x="337" y="896"/>
                    </a:lnTo>
                    <a:lnTo>
                      <a:pt x="388" y="944"/>
                    </a:lnTo>
                    <a:lnTo>
                      <a:pt x="380" y="1008"/>
                    </a:lnTo>
                    <a:lnTo>
                      <a:pt x="337" y="1080"/>
                    </a:lnTo>
                    <a:lnTo>
                      <a:pt x="287" y="1152"/>
                    </a:lnTo>
                    <a:lnTo>
                      <a:pt x="262" y="1248"/>
                    </a:lnTo>
                    <a:lnTo>
                      <a:pt x="278" y="1232"/>
                    </a:lnTo>
                    <a:lnTo>
                      <a:pt x="304" y="1264"/>
                    </a:lnTo>
                    <a:lnTo>
                      <a:pt x="346" y="1280"/>
                    </a:lnTo>
                    <a:lnTo>
                      <a:pt x="396" y="1288"/>
                    </a:lnTo>
                    <a:lnTo>
                      <a:pt x="396" y="1296"/>
                    </a:lnTo>
                    <a:lnTo>
                      <a:pt x="388" y="1304"/>
                    </a:lnTo>
                    <a:lnTo>
                      <a:pt x="363" y="1312"/>
                    </a:lnTo>
                    <a:lnTo>
                      <a:pt x="346" y="1312"/>
                    </a:lnTo>
                    <a:lnTo>
                      <a:pt x="337" y="1336"/>
                    </a:lnTo>
                    <a:lnTo>
                      <a:pt x="287" y="1344"/>
                    </a:lnTo>
                    <a:lnTo>
                      <a:pt x="287" y="1368"/>
                    </a:lnTo>
                    <a:lnTo>
                      <a:pt x="287" y="1392"/>
                    </a:lnTo>
                    <a:lnTo>
                      <a:pt x="278" y="1392"/>
                    </a:lnTo>
                    <a:lnTo>
                      <a:pt x="287" y="1408"/>
                    </a:lnTo>
                    <a:lnTo>
                      <a:pt x="287" y="1456"/>
                    </a:lnTo>
                    <a:lnTo>
                      <a:pt x="287" y="1520"/>
                    </a:lnTo>
                    <a:lnTo>
                      <a:pt x="329" y="1568"/>
                    </a:lnTo>
                    <a:lnTo>
                      <a:pt x="312" y="1632"/>
                    </a:lnTo>
                    <a:lnTo>
                      <a:pt x="346" y="1640"/>
                    </a:lnTo>
                    <a:lnTo>
                      <a:pt x="354" y="1680"/>
                    </a:lnTo>
                    <a:lnTo>
                      <a:pt x="388" y="1712"/>
                    </a:lnTo>
                    <a:lnTo>
                      <a:pt x="413" y="1776"/>
                    </a:lnTo>
                    <a:lnTo>
                      <a:pt x="413" y="1768"/>
                    </a:lnTo>
                    <a:lnTo>
                      <a:pt x="438" y="1768"/>
                    </a:lnTo>
                    <a:lnTo>
                      <a:pt x="464" y="1784"/>
                    </a:lnTo>
                    <a:lnTo>
                      <a:pt x="481" y="1776"/>
                    </a:lnTo>
                    <a:lnTo>
                      <a:pt x="514" y="1784"/>
                    </a:lnTo>
                    <a:lnTo>
                      <a:pt x="531" y="1800"/>
                    </a:lnTo>
                    <a:lnTo>
                      <a:pt x="573" y="1776"/>
                    </a:lnTo>
                    <a:lnTo>
                      <a:pt x="607" y="1784"/>
                    </a:lnTo>
                    <a:lnTo>
                      <a:pt x="641" y="1808"/>
                    </a:lnTo>
                    <a:lnTo>
                      <a:pt x="649" y="1840"/>
                    </a:lnTo>
                    <a:lnTo>
                      <a:pt x="649" y="1872"/>
                    </a:lnTo>
                    <a:lnTo>
                      <a:pt x="683" y="1888"/>
                    </a:lnTo>
                    <a:lnTo>
                      <a:pt x="683" y="1904"/>
                    </a:lnTo>
                    <a:lnTo>
                      <a:pt x="717" y="1928"/>
                    </a:lnTo>
                    <a:lnTo>
                      <a:pt x="759" y="1936"/>
                    </a:lnTo>
                    <a:lnTo>
                      <a:pt x="767" y="1960"/>
                    </a:lnTo>
                    <a:lnTo>
                      <a:pt x="835" y="1976"/>
                    </a:lnTo>
                    <a:lnTo>
                      <a:pt x="860" y="2000"/>
                    </a:lnTo>
                    <a:lnTo>
                      <a:pt x="843" y="2024"/>
                    </a:lnTo>
                    <a:lnTo>
                      <a:pt x="826" y="2040"/>
                    </a:lnTo>
                    <a:lnTo>
                      <a:pt x="776" y="2048"/>
                    </a:lnTo>
                    <a:lnTo>
                      <a:pt x="767" y="2072"/>
                    </a:lnTo>
                    <a:lnTo>
                      <a:pt x="792" y="2088"/>
                    </a:lnTo>
                    <a:lnTo>
                      <a:pt x="792" y="2112"/>
                    </a:lnTo>
                    <a:lnTo>
                      <a:pt x="809" y="2136"/>
                    </a:lnTo>
                    <a:lnTo>
                      <a:pt x="835" y="2168"/>
                    </a:lnTo>
                    <a:lnTo>
                      <a:pt x="868" y="2168"/>
                    </a:lnTo>
                    <a:lnTo>
                      <a:pt x="877" y="2128"/>
                    </a:lnTo>
                    <a:lnTo>
                      <a:pt x="910" y="2128"/>
                    </a:lnTo>
                    <a:lnTo>
                      <a:pt x="969" y="2096"/>
                    </a:lnTo>
                    <a:lnTo>
                      <a:pt x="1011" y="2112"/>
                    </a:lnTo>
                    <a:lnTo>
                      <a:pt x="1054" y="2136"/>
                    </a:lnTo>
                    <a:lnTo>
                      <a:pt x="1037" y="2152"/>
                    </a:lnTo>
                    <a:lnTo>
                      <a:pt x="1054" y="2192"/>
                    </a:lnTo>
                    <a:lnTo>
                      <a:pt x="1079" y="2200"/>
                    </a:lnTo>
                    <a:lnTo>
                      <a:pt x="1113" y="2200"/>
                    </a:lnTo>
                    <a:lnTo>
                      <a:pt x="1113" y="1360"/>
                    </a:lnTo>
                    <a:lnTo>
                      <a:pt x="1121" y="0"/>
                    </a:lnTo>
                    <a:lnTo>
                      <a:pt x="1116" y="8"/>
                    </a:lnTo>
                    <a:lnTo>
                      <a:pt x="1014" y="1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4679" y="1384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4687" y="2"/>
                <a:ext cx="1115" cy="2190"/>
              </a:xfrm>
              <a:custGeom>
                <a:avLst/>
                <a:gdLst>
                  <a:gd name="T0" fmla="*/ 1011 w 1115"/>
                  <a:gd name="T1" fmla="*/ 102 h 2190"/>
                  <a:gd name="T2" fmla="*/ 961 w 1115"/>
                  <a:gd name="T3" fmla="*/ 174 h 2190"/>
                  <a:gd name="T4" fmla="*/ 902 w 1115"/>
                  <a:gd name="T5" fmla="*/ 150 h 2190"/>
                  <a:gd name="T6" fmla="*/ 877 w 1115"/>
                  <a:gd name="T7" fmla="*/ 134 h 2190"/>
                  <a:gd name="T8" fmla="*/ 902 w 1115"/>
                  <a:gd name="T9" fmla="*/ 54 h 2190"/>
                  <a:gd name="T10" fmla="*/ 801 w 1115"/>
                  <a:gd name="T11" fmla="*/ 14 h 2190"/>
                  <a:gd name="T12" fmla="*/ 742 w 1115"/>
                  <a:gd name="T13" fmla="*/ 54 h 2190"/>
                  <a:gd name="T14" fmla="*/ 818 w 1115"/>
                  <a:gd name="T15" fmla="*/ 190 h 2190"/>
                  <a:gd name="T16" fmla="*/ 902 w 1115"/>
                  <a:gd name="T17" fmla="*/ 254 h 2190"/>
                  <a:gd name="T18" fmla="*/ 801 w 1115"/>
                  <a:gd name="T19" fmla="*/ 302 h 2190"/>
                  <a:gd name="T20" fmla="*/ 776 w 1115"/>
                  <a:gd name="T21" fmla="*/ 350 h 2190"/>
                  <a:gd name="T22" fmla="*/ 717 w 1115"/>
                  <a:gd name="T23" fmla="*/ 470 h 2190"/>
                  <a:gd name="T24" fmla="*/ 750 w 1115"/>
                  <a:gd name="T25" fmla="*/ 574 h 2190"/>
                  <a:gd name="T26" fmla="*/ 582 w 1115"/>
                  <a:gd name="T27" fmla="*/ 574 h 2190"/>
                  <a:gd name="T28" fmla="*/ 658 w 1115"/>
                  <a:gd name="T29" fmla="*/ 638 h 2190"/>
                  <a:gd name="T30" fmla="*/ 700 w 1115"/>
                  <a:gd name="T31" fmla="*/ 670 h 2190"/>
                  <a:gd name="T32" fmla="*/ 649 w 1115"/>
                  <a:gd name="T33" fmla="*/ 702 h 2190"/>
                  <a:gd name="T34" fmla="*/ 523 w 1115"/>
                  <a:gd name="T35" fmla="*/ 670 h 2190"/>
                  <a:gd name="T36" fmla="*/ 438 w 1115"/>
                  <a:gd name="T37" fmla="*/ 542 h 2190"/>
                  <a:gd name="T38" fmla="*/ 380 w 1115"/>
                  <a:gd name="T39" fmla="*/ 486 h 2190"/>
                  <a:gd name="T40" fmla="*/ 287 w 1115"/>
                  <a:gd name="T41" fmla="*/ 414 h 2190"/>
                  <a:gd name="T42" fmla="*/ 565 w 1115"/>
                  <a:gd name="T43" fmla="*/ 438 h 2190"/>
                  <a:gd name="T44" fmla="*/ 683 w 1115"/>
                  <a:gd name="T45" fmla="*/ 374 h 2190"/>
                  <a:gd name="T46" fmla="*/ 708 w 1115"/>
                  <a:gd name="T47" fmla="*/ 246 h 2190"/>
                  <a:gd name="T48" fmla="*/ 447 w 1115"/>
                  <a:gd name="T49" fmla="*/ 142 h 2190"/>
                  <a:gd name="T50" fmla="*/ 152 w 1115"/>
                  <a:gd name="T51" fmla="*/ 118 h 2190"/>
                  <a:gd name="T52" fmla="*/ 169 w 1115"/>
                  <a:gd name="T53" fmla="*/ 78 h 2190"/>
                  <a:gd name="T54" fmla="*/ 76 w 1115"/>
                  <a:gd name="T55" fmla="*/ 110 h 2190"/>
                  <a:gd name="T56" fmla="*/ 9 w 1115"/>
                  <a:gd name="T57" fmla="*/ 214 h 2190"/>
                  <a:gd name="T58" fmla="*/ 68 w 1115"/>
                  <a:gd name="T59" fmla="*/ 342 h 2190"/>
                  <a:gd name="T60" fmla="*/ 144 w 1115"/>
                  <a:gd name="T61" fmla="*/ 534 h 2190"/>
                  <a:gd name="T62" fmla="*/ 177 w 1115"/>
                  <a:gd name="T63" fmla="*/ 702 h 2190"/>
                  <a:gd name="T64" fmla="*/ 270 w 1115"/>
                  <a:gd name="T65" fmla="*/ 846 h 2190"/>
                  <a:gd name="T66" fmla="*/ 380 w 1115"/>
                  <a:gd name="T67" fmla="*/ 998 h 2190"/>
                  <a:gd name="T68" fmla="*/ 262 w 1115"/>
                  <a:gd name="T69" fmla="*/ 1238 h 2190"/>
                  <a:gd name="T70" fmla="*/ 346 w 1115"/>
                  <a:gd name="T71" fmla="*/ 1270 h 2190"/>
                  <a:gd name="T72" fmla="*/ 388 w 1115"/>
                  <a:gd name="T73" fmla="*/ 1294 h 2190"/>
                  <a:gd name="T74" fmla="*/ 337 w 1115"/>
                  <a:gd name="T75" fmla="*/ 1326 h 2190"/>
                  <a:gd name="T76" fmla="*/ 287 w 1115"/>
                  <a:gd name="T77" fmla="*/ 1382 h 2190"/>
                  <a:gd name="T78" fmla="*/ 287 w 1115"/>
                  <a:gd name="T79" fmla="*/ 1446 h 2190"/>
                  <a:gd name="T80" fmla="*/ 312 w 1115"/>
                  <a:gd name="T81" fmla="*/ 1622 h 2190"/>
                  <a:gd name="T82" fmla="*/ 388 w 1115"/>
                  <a:gd name="T83" fmla="*/ 1702 h 2190"/>
                  <a:gd name="T84" fmla="*/ 438 w 1115"/>
                  <a:gd name="T85" fmla="*/ 1758 h 2190"/>
                  <a:gd name="T86" fmla="*/ 514 w 1115"/>
                  <a:gd name="T87" fmla="*/ 1774 h 2190"/>
                  <a:gd name="T88" fmla="*/ 607 w 1115"/>
                  <a:gd name="T89" fmla="*/ 1774 h 2190"/>
                  <a:gd name="T90" fmla="*/ 649 w 1115"/>
                  <a:gd name="T91" fmla="*/ 1862 h 2190"/>
                  <a:gd name="T92" fmla="*/ 717 w 1115"/>
                  <a:gd name="T93" fmla="*/ 1918 h 2190"/>
                  <a:gd name="T94" fmla="*/ 835 w 1115"/>
                  <a:gd name="T95" fmla="*/ 1966 h 2190"/>
                  <a:gd name="T96" fmla="*/ 826 w 1115"/>
                  <a:gd name="T97" fmla="*/ 2030 h 2190"/>
                  <a:gd name="T98" fmla="*/ 792 w 1115"/>
                  <a:gd name="T99" fmla="*/ 2078 h 2190"/>
                  <a:gd name="T100" fmla="*/ 835 w 1115"/>
                  <a:gd name="T101" fmla="*/ 2158 h 2190"/>
                  <a:gd name="T102" fmla="*/ 877 w 1115"/>
                  <a:gd name="T103" fmla="*/ 2118 h 2190"/>
                  <a:gd name="T104" fmla="*/ 1011 w 1115"/>
                  <a:gd name="T105" fmla="*/ 2102 h 2190"/>
                  <a:gd name="T106" fmla="*/ 1054 w 1115"/>
                  <a:gd name="T107" fmla="*/ 2182 h 2190"/>
                  <a:gd name="T108" fmla="*/ 1115 w 1115"/>
                  <a:gd name="T109" fmla="*/ 0 h 21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15" h="2190">
                    <a:moveTo>
                      <a:pt x="1011" y="0"/>
                    </a:moveTo>
                    <a:lnTo>
                      <a:pt x="995" y="54"/>
                    </a:lnTo>
                    <a:lnTo>
                      <a:pt x="1011" y="102"/>
                    </a:lnTo>
                    <a:lnTo>
                      <a:pt x="1011" y="126"/>
                    </a:lnTo>
                    <a:lnTo>
                      <a:pt x="1003" y="150"/>
                    </a:lnTo>
                    <a:lnTo>
                      <a:pt x="961" y="174"/>
                    </a:lnTo>
                    <a:lnTo>
                      <a:pt x="936" y="174"/>
                    </a:lnTo>
                    <a:lnTo>
                      <a:pt x="919" y="158"/>
                    </a:lnTo>
                    <a:lnTo>
                      <a:pt x="902" y="150"/>
                    </a:lnTo>
                    <a:lnTo>
                      <a:pt x="893" y="158"/>
                    </a:lnTo>
                    <a:lnTo>
                      <a:pt x="877" y="158"/>
                    </a:lnTo>
                    <a:lnTo>
                      <a:pt x="877" y="134"/>
                    </a:lnTo>
                    <a:lnTo>
                      <a:pt x="877" y="102"/>
                    </a:lnTo>
                    <a:lnTo>
                      <a:pt x="893" y="78"/>
                    </a:lnTo>
                    <a:lnTo>
                      <a:pt x="902" y="54"/>
                    </a:lnTo>
                    <a:lnTo>
                      <a:pt x="893" y="38"/>
                    </a:lnTo>
                    <a:lnTo>
                      <a:pt x="851" y="6"/>
                    </a:lnTo>
                    <a:lnTo>
                      <a:pt x="801" y="14"/>
                    </a:lnTo>
                    <a:lnTo>
                      <a:pt x="750" y="30"/>
                    </a:lnTo>
                    <a:lnTo>
                      <a:pt x="700" y="38"/>
                    </a:lnTo>
                    <a:lnTo>
                      <a:pt x="742" y="54"/>
                    </a:lnTo>
                    <a:lnTo>
                      <a:pt x="784" y="78"/>
                    </a:lnTo>
                    <a:lnTo>
                      <a:pt x="809" y="166"/>
                    </a:lnTo>
                    <a:lnTo>
                      <a:pt x="818" y="190"/>
                    </a:lnTo>
                    <a:lnTo>
                      <a:pt x="843" y="190"/>
                    </a:lnTo>
                    <a:lnTo>
                      <a:pt x="877" y="214"/>
                    </a:lnTo>
                    <a:lnTo>
                      <a:pt x="902" y="254"/>
                    </a:lnTo>
                    <a:lnTo>
                      <a:pt x="910" y="302"/>
                    </a:lnTo>
                    <a:lnTo>
                      <a:pt x="851" y="294"/>
                    </a:lnTo>
                    <a:lnTo>
                      <a:pt x="801" y="302"/>
                    </a:lnTo>
                    <a:lnTo>
                      <a:pt x="784" y="310"/>
                    </a:lnTo>
                    <a:lnTo>
                      <a:pt x="784" y="318"/>
                    </a:lnTo>
                    <a:lnTo>
                      <a:pt x="776" y="350"/>
                    </a:lnTo>
                    <a:lnTo>
                      <a:pt x="750" y="390"/>
                    </a:lnTo>
                    <a:lnTo>
                      <a:pt x="725" y="438"/>
                    </a:lnTo>
                    <a:lnTo>
                      <a:pt x="717" y="470"/>
                    </a:lnTo>
                    <a:lnTo>
                      <a:pt x="733" y="486"/>
                    </a:lnTo>
                    <a:lnTo>
                      <a:pt x="818" y="550"/>
                    </a:lnTo>
                    <a:lnTo>
                      <a:pt x="750" y="574"/>
                    </a:lnTo>
                    <a:lnTo>
                      <a:pt x="666" y="574"/>
                    </a:lnTo>
                    <a:lnTo>
                      <a:pt x="599" y="558"/>
                    </a:lnTo>
                    <a:lnTo>
                      <a:pt x="582" y="574"/>
                    </a:lnTo>
                    <a:lnTo>
                      <a:pt x="573" y="598"/>
                    </a:lnTo>
                    <a:lnTo>
                      <a:pt x="607" y="630"/>
                    </a:lnTo>
                    <a:lnTo>
                      <a:pt x="658" y="638"/>
                    </a:lnTo>
                    <a:lnTo>
                      <a:pt x="683" y="638"/>
                    </a:lnTo>
                    <a:lnTo>
                      <a:pt x="700" y="654"/>
                    </a:lnTo>
                    <a:lnTo>
                      <a:pt x="700" y="670"/>
                    </a:lnTo>
                    <a:lnTo>
                      <a:pt x="683" y="694"/>
                    </a:lnTo>
                    <a:lnTo>
                      <a:pt x="674" y="702"/>
                    </a:lnTo>
                    <a:lnTo>
                      <a:pt x="649" y="702"/>
                    </a:lnTo>
                    <a:lnTo>
                      <a:pt x="599" y="686"/>
                    </a:lnTo>
                    <a:lnTo>
                      <a:pt x="548" y="678"/>
                    </a:lnTo>
                    <a:lnTo>
                      <a:pt x="523" y="670"/>
                    </a:lnTo>
                    <a:lnTo>
                      <a:pt x="506" y="654"/>
                    </a:lnTo>
                    <a:lnTo>
                      <a:pt x="447" y="582"/>
                    </a:lnTo>
                    <a:lnTo>
                      <a:pt x="438" y="542"/>
                    </a:lnTo>
                    <a:lnTo>
                      <a:pt x="438" y="526"/>
                    </a:lnTo>
                    <a:lnTo>
                      <a:pt x="430" y="502"/>
                    </a:lnTo>
                    <a:lnTo>
                      <a:pt x="380" y="486"/>
                    </a:lnTo>
                    <a:lnTo>
                      <a:pt x="337" y="470"/>
                    </a:lnTo>
                    <a:lnTo>
                      <a:pt x="253" y="414"/>
                    </a:lnTo>
                    <a:lnTo>
                      <a:pt x="287" y="414"/>
                    </a:lnTo>
                    <a:lnTo>
                      <a:pt x="321" y="430"/>
                    </a:lnTo>
                    <a:lnTo>
                      <a:pt x="396" y="430"/>
                    </a:lnTo>
                    <a:lnTo>
                      <a:pt x="565" y="438"/>
                    </a:lnTo>
                    <a:lnTo>
                      <a:pt x="624" y="422"/>
                    </a:lnTo>
                    <a:lnTo>
                      <a:pt x="658" y="406"/>
                    </a:lnTo>
                    <a:lnTo>
                      <a:pt x="683" y="374"/>
                    </a:lnTo>
                    <a:lnTo>
                      <a:pt x="708" y="310"/>
                    </a:lnTo>
                    <a:lnTo>
                      <a:pt x="717" y="278"/>
                    </a:lnTo>
                    <a:lnTo>
                      <a:pt x="708" y="246"/>
                    </a:lnTo>
                    <a:lnTo>
                      <a:pt x="666" y="198"/>
                    </a:lnTo>
                    <a:lnTo>
                      <a:pt x="599" y="182"/>
                    </a:lnTo>
                    <a:lnTo>
                      <a:pt x="447" y="142"/>
                    </a:lnTo>
                    <a:lnTo>
                      <a:pt x="371" y="118"/>
                    </a:lnTo>
                    <a:lnTo>
                      <a:pt x="304" y="118"/>
                    </a:lnTo>
                    <a:lnTo>
                      <a:pt x="152" y="118"/>
                    </a:lnTo>
                    <a:lnTo>
                      <a:pt x="177" y="94"/>
                    </a:lnTo>
                    <a:lnTo>
                      <a:pt x="186" y="86"/>
                    </a:lnTo>
                    <a:lnTo>
                      <a:pt x="169" y="78"/>
                    </a:lnTo>
                    <a:lnTo>
                      <a:pt x="127" y="70"/>
                    </a:lnTo>
                    <a:lnTo>
                      <a:pt x="110" y="102"/>
                    </a:lnTo>
                    <a:lnTo>
                      <a:pt x="76" y="110"/>
                    </a:lnTo>
                    <a:lnTo>
                      <a:pt x="76" y="134"/>
                    </a:lnTo>
                    <a:lnTo>
                      <a:pt x="42" y="166"/>
                    </a:lnTo>
                    <a:lnTo>
                      <a:pt x="9" y="214"/>
                    </a:lnTo>
                    <a:lnTo>
                      <a:pt x="0" y="262"/>
                    </a:lnTo>
                    <a:lnTo>
                      <a:pt x="26" y="326"/>
                    </a:lnTo>
                    <a:lnTo>
                      <a:pt x="68" y="342"/>
                    </a:lnTo>
                    <a:lnTo>
                      <a:pt x="110" y="382"/>
                    </a:lnTo>
                    <a:lnTo>
                      <a:pt x="93" y="438"/>
                    </a:lnTo>
                    <a:lnTo>
                      <a:pt x="144" y="534"/>
                    </a:lnTo>
                    <a:lnTo>
                      <a:pt x="211" y="598"/>
                    </a:lnTo>
                    <a:lnTo>
                      <a:pt x="169" y="646"/>
                    </a:lnTo>
                    <a:lnTo>
                      <a:pt x="177" y="702"/>
                    </a:lnTo>
                    <a:lnTo>
                      <a:pt x="245" y="742"/>
                    </a:lnTo>
                    <a:lnTo>
                      <a:pt x="287" y="798"/>
                    </a:lnTo>
                    <a:lnTo>
                      <a:pt x="270" y="846"/>
                    </a:lnTo>
                    <a:lnTo>
                      <a:pt x="337" y="886"/>
                    </a:lnTo>
                    <a:lnTo>
                      <a:pt x="388" y="934"/>
                    </a:lnTo>
                    <a:lnTo>
                      <a:pt x="380" y="998"/>
                    </a:lnTo>
                    <a:lnTo>
                      <a:pt x="337" y="1070"/>
                    </a:lnTo>
                    <a:lnTo>
                      <a:pt x="287" y="1142"/>
                    </a:lnTo>
                    <a:lnTo>
                      <a:pt x="262" y="1238"/>
                    </a:lnTo>
                    <a:lnTo>
                      <a:pt x="278" y="1222"/>
                    </a:lnTo>
                    <a:lnTo>
                      <a:pt x="304" y="1254"/>
                    </a:lnTo>
                    <a:lnTo>
                      <a:pt x="346" y="1270"/>
                    </a:lnTo>
                    <a:lnTo>
                      <a:pt x="396" y="1278"/>
                    </a:lnTo>
                    <a:lnTo>
                      <a:pt x="396" y="1286"/>
                    </a:lnTo>
                    <a:lnTo>
                      <a:pt x="388" y="1294"/>
                    </a:lnTo>
                    <a:lnTo>
                      <a:pt x="363" y="1302"/>
                    </a:lnTo>
                    <a:lnTo>
                      <a:pt x="346" y="1302"/>
                    </a:lnTo>
                    <a:lnTo>
                      <a:pt x="337" y="1326"/>
                    </a:lnTo>
                    <a:lnTo>
                      <a:pt x="287" y="1334"/>
                    </a:lnTo>
                    <a:lnTo>
                      <a:pt x="287" y="1358"/>
                    </a:lnTo>
                    <a:lnTo>
                      <a:pt x="287" y="1382"/>
                    </a:lnTo>
                    <a:lnTo>
                      <a:pt x="278" y="1382"/>
                    </a:lnTo>
                    <a:lnTo>
                      <a:pt x="287" y="1398"/>
                    </a:lnTo>
                    <a:lnTo>
                      <a:pt x="287" y="1446"/>
                    </a:lnTo>
                    <a:lnTo>
                      <a:pt x="287" y="1510"/>
                    </a:lnTo>
                    <a:lnTo>
                      <a:pt x="329" y="1558"/>
                    </a:lnTo>
                    <a:lnTo>
                      <a:pt x="312" y="1622"/>
                    </a:lnTo>
                    <a:lnTo>
                      <a:pt x="346" y="1630"/>
                    </a:lnTo>
                    <a:lnTo>
                      <a:pt x="354" y="1670"/>
                    </a:lnTo>
                    <a:lnTo>
                      <a:pt x="388" y="1702"/>
                    </a:lnTo>
                    <a:lnTo>
                      <a:pt x="413" y="1766"/>
                    </a:lnTo>
                    <a:lnTo>
                      <a:pt x="413" y="1758"/>
                    </a:lnTo>
                    <a:lnTo>
                      <a:pt x="438" y="1758"/>
                    </a:lnTo>
                    <a:lnTo>
                      <a:pt x="464" y="1774"/>
                    </a:lnTo>
                    <a:lnTo>
                      <a:pt x="481" y="1766"/>
                    </a:lnTo>
                    <a:lnTo>
                      <a:pt x="514" y="1774"/>
                    </a:lnTo>
                    <a:lnTo>
                      <a:pt x="531" y="1790"/>
                    </a:lnTo>
                    <a:lnTo>
                      <a:pt x="573" y="1766"/>
                    </a:lnTo>
                    <a:lnTo>
                      <a:pt x="607" y="1774"/>
                    </a:lnTo>
                    <a:lnTo>
                      <a:pt x="641" y="1798"/>
                    </a:lnTo>
                    <a:lnTo>
                      <a:pt x="649" y="1830"/>
                    </a:lnTo>
                    <a:lnTo>
                      <a:pt x="649" y="1862"/>
                    </a:lnTo>
                    <a:lnTo>
                      <a:pt x="683" y="1878"/>
                    </a:lnTo>
                    <a:lnTo>
                      <a:pt x="683" y="1894"/>
                    </a:lnTo>
                    <a:lnTo>
                      <a:pt x="717" y="1918"/>
                    </a:lnTo>
                    <a:lnTo>
                      <a:pt x="759" y="1926"/>
                    </a:lnTo>
                    <a:lnTo>
                      <a:pt x="767" y="1950"/>
                    </a:lnTo>
                    <a:lnTo>
                      <a:pt x="835" y="1966"/>
                    </a:lnTo>
                    <a:lnTo>
                      <a:pt x="860" y="1990"/>
                    </a:lnTo>
                    <a:lnTo>
                      <a:pt x="843" y="2014"/>
                    </a:lnTo>
                    <a:lnTo>
                      <a:pt x="826" y="2030"/>
                    </a:lnTo>
                    <a:lnTo>
                      <a:pt x="776" y="2038"/>
                    </a:lnTo>
                    <a:lnTo>
                      <a:pt x="767" y="2062"/>
                    </a:lnTo>
                    <a:lnTo>
                      <a:pt x="792" y="2078"/>
                    </a:lnTo>
                    <a:lnTo>
                      <a:pt x="792" y="2102"/>
                    </a:lnTo>
                    <a:lnTo>
                      <a:pt x="809" y="2126"/>
                    </a:lnTo>
                    <a:lnTo>
                      <a:pt x="835" y="2158"/>
                    </a:lnTo>
                    <a:lnTo>
                      <a:pt x="868" y="2158"/>
                    </a:lnTo>
                    <a:lnTo>
                      <a:pt x="877" y="2118"/>
                    </a:lnTo>
                    <a:lnTo>
                      <a:pt x="910" y="2118"/>
                    </a:lnTo>
                    <a:lnTo>
                      <a:pt x="969" y="2086"/>
                    </a:lnTo>
                    <a:lnTo>
                      <a:pt x="1011" y="2102"/>
                    </a:lnTo>
                    <a:lnTo>
                      <a:pt x="1054" y="2126"/>
                    </a:lnTo>
                    <a:lnTo>
                      <a:pt x="1037" y="2142"/>
                    </a:lnTo>
                    <a:lnTo>
                      <a:pt x="1054" y="2182"/>
                    </a:lnTo>
                    <a:lnTo>
                      <a:pt x="1079" y="2190"/>
                    </a:lnTo>
                    <a:lnTo>
                      <a:pt x="1113" y="2190"/>
                    </a:lnTo>
                    <a:lnTo>
                      <a:pt x="1115" y="0"/>
                    </a:lnTo>
                    <a:lnTo>
                      <a:pt x="101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4280" y="131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3845" y="312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4274" y="128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3845" y="304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3423" y="0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18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9" y="374"/>
                    </a:lnTo>
                    <a:lnTo>
                      <a:pt x="641" y="368"/>
                    </a:lnTo>
                    <a:lnTo>
                      <a:pt x="645" y="418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3423" y="-8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22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1239 w 1340"/>
                  <a:gd name="T99" fmla="*/ 104 h 16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8" y="376"/>
                    </a:lnTo>
                    <a:lnTo>
                      <a:pt x="639" y="374"/>
                    </a:lnTo>
                    <a:lnTo>
                      <a:pt x="645" y="422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>
                  <a:solidFill>
                    <a:srgbClr val="0C377B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22047" y="1443931"/>
              <a:ext cx="1472333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Finland</a:t>
              </a:r>
            </a:p>
            <a:p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TUT</a:t>
              </a:r>
              <a:endParaRPr lang="en-GB" sz="11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424855" y="2024266"/>
              <a:ext cx="296337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03539" y="3870261"/>
              <a:ext cx="1965172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France</a:t>
              </a:r>
            </a:p>
            <a:p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CEA, CNRS</a:t>
              </a:r>
              <a:endParaRPr lang="en-GB" sz="8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792765" y="4455036"/>
              <a:ext cx="306160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792766" y="6311976"/>
              <a:ext cx="191657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703541" y="5033881"/>
              <a:ext cx="1403603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Italy</a:t>
              </a:r>
            </a:p>
            <a:p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INFN</a:t>
              </a:r>
              <a:endParaRPr lang="en-GB" sz="11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57529" y="2874724"/>
              <a:ext cx="2203449" cy="536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792767" y="5593590"/>
              <a:ext cx="448421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870828" y="3503032"/>
              <a:ext cx="1277993" cy="5937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Germany</a:t>
              </a:r>
            </a:p>
            <a:p>
              <a:pPr algn="r"/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KIT, TUD</a:t>
              </a:r>
              <a:endParaRPr lang="en-GB" sz="8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59655" y="4198044"/>
              <a:ext cx="1789166" cy="5937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0" rtlCol="0">
              <a:spAutoFit/>
            </a:bodyPr>
            <a:lstStyle/>
            <a:p>
              <a:pPr algn="r"/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Switzerland</a:t>
              </a:r>
              <a:endParaRPr lang="en-GB" sz="800" b="1" spc="300" dirty="0" smtClean="0">
                <a:solidFill>
                  <a:srgbClr val="0C377B"/>
                </a:solidFill>
                <a:latin typeface="Calibri" panose="020F0502020204030204" pitchFamily="34" charset="0"/>
              </a:endParaRPr>
            </a:p>
            <a:p>
              <a:pPr algn="r"/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EPFL, UNIGE</a:t>
              </a:r>
              <a:endParaRPr lang="en-GB" sz="8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03539" y="3212164"/>
              <a:ext cx="2031848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Netherlands</a:t>
              </a:r>
            </a:p>
            <a:p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UT</a:t>
              </a:r>
              <a:endParaRPr lang="en-GB" sz="11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1792765" y="3765523"/>
              <a:ext cx="36985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001290" y="4094920"/>
              <a:ext cx="313318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703813" y="4779425"/>
              <a:ext cx="34306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645400" y="6044098"/>
              <a:ext cx="851338" cy="223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03539" y="5735085"/>
              <a:ext cx="2019149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Spain</a:t>
              </a:r>
            </a:p>
            <a:p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ALBA, CIEMAT</a:t>
              </a:r>
              <a:endParaRPr lang="en-GB" sz="8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93713" y="4317091"/>
              <a:ext cx="1187598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100" spc="300" dirty="0" smtClean="0">
                <a:solidFill>
                  <a:srgbClr val="0C377B"/>
                </a:solidFill>
                <a:latin typeface="Calibri" panose="020F0502020204030204" pitchFamily="34" charset="0"/>
              </a:endParaRPr>
            </a:p>
            <a:p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CERN</a:t>
              </a:r>
              <a:endParaRPr lang="en-GB" sz="1100" b="1" spc="300" dirty="0">
                <a:solidFill>
                  <a:srgbClr val="0C377B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1800077" y="4876800"/>
              <a:ext cx="3762399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57042" y="2857887"/>
              <a:ext cx="2712102" cy="593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United Kingdom</a:t>
              </a:r>
            </a:p>
            <a:p>
              <a:pPr algn="r"/>
              <a:r>
                <a:rPr lang="en-GB" sz="800" b="1" spc="300" dirty="0" smtClean="0">
                  <a:solidFill>
                    <a:srgbClr val="0C377B"/>
                  </a:solidFill>
                  <a:latin typeface="Calibri" panose="020F0502020204030204" pitchFamily="34" charset="0"/>
                </a:rPr>
                <a:t>STFC, UNILIV, UOXF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552233" y="3409036"/>
              <a:ext cx="458224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5" name="Table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925570"/>
              </p:ext>
            </p:extLst>
          </p:nvPr>
        </p:nvGraphicFramePr>
        <p:xfrm>
          <a:off x="291710" y="1054843"/>
          <a:ext cx="3051535" cy="5002076"/>
        </p:xfrm>
        <a:graphic>
          <a:graphicData uri="http://schemas.openxmlformats.org/drawingml/2006/table">
            <a:tbl>
              <a:tblPr firstCol="1" bandRow="1">
                <a:tableStyleId>{FABFCF23-3B69-468F-B69F-88F6DE6A72F2}</a:tableStyleId>
              </a:tblPr>
              <a:tblGrid>
                <a:gridCol w="1418452"/>
                <a:gridCol w="1633083"/>
              </a:tblGrid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CERN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IEIO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TUT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Finland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CEA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CNRS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b="1">
                          <a:solidFill>
                            <a:srgbClr val="FF3300"/>
                          </a:solidFill>
                          <a:effectLst/>
                        </a:rPr>
                        <a:t>KIT</a:t>
                      </a:r>
                      <a:endParaRPr lang="en-GB" sz="1200" b="1">
                        <a:solidFill>
                          <a:srgbClr val="FF33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effectLst/>
                        </a:rPr>
                        <a:t>Germany</a:t>
                      </a:r>
                      <a:endParaRPr lang="en-GB" sz="1200" b="1" dirty="0">
                        <a:solidFill>
                          <a:srgbClr val="FF33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b="1">
                          <a:solidFill>
                            <a:srgbClr val="FF3300"/>
                          </a:solidFill>
                          <a:effectLst/>
                        </a:rPr>
                        <a:t>TUD</a:t>
                      </a:r>
                      <a:endParaRPr lang="en-GB" sz="1200" b="1">
                        <a:solidFill>
                          <a:srgbClr val="FF33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effectLst/>
                        </a:rPr>
                        <a:t>Germany</a:t>
                      </a:r>
                      <a:endParaRPr lang="en-GB" sz="1200" b="1" dirty="0">
                        <a:solidFill>
                          <a:srgbClr val="FF33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INFN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Italy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Netherlands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ALBA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Spain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CIEMAT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Spain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STFC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UNILIV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UOXF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solidFill>
                            <a:srgbClr val="0C377B"/>
                          </a:solidFill>
                          <a:effectLst/>
                        </a:rPr>
                        <a:t>KEK</a:t>
                      </a:r>
                      <a:endParaRPr lang="en-GB" sz="1200" dirty="0">
                        <a:solidFill>
                          <a:srgbClr val="0C377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solidFill>
                            <a:srgbClr val="0C377B"/>
                          </a:solidFill>
                          <a:effectLst/>
                        </a:rPr>
                        <a:t>Japan</a:t>
                      </a:r>
                      <a:endParaRPr lang="en-GB" sz="1200" dirty="0">
                        <a:solidFill>
                          <a:srgbClr val="0C377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EPFL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Switzerland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Switzerland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NHFML-FSU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FNAL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LBNL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97996" y="5486065"/>
            <a:ext cx="488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C377B"/>
                </a:solidFill>
              </a:rPr>
              <a:t>Consortium Beneficiaries, signing the Grant Agreement</a:t>
            </a:r>
            <a:endParaRPr lang="fr-CH" sz="1200" dirty="0">
              <a:solidFill>
                <a:srgbClr val="0C377B"/>
              </a:solidFill>
            </a:endParaRPr>
          </a:p>
        </p:txBody>
      </p:sp>
      <p:pic>
        <p:nvPicPr>
          <p:cNvPr id="15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9" y="94570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7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965" y="1014158"/>
            <a:ext cx="4451785" cy="3148321"/>
          </a:xfrm>
          <a:prstGeom prst="rect">
            <a:avLst/>
          </a:prstGeom>
        </p:spPr>
      </p:pic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" y="0"/>
            <a:ext cx="485057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430824" y="1308320"/>
            <a:ext cx="405402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733" y="5085184"/>
            <a:ext cx="25426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5"/>
              </a:rPr>
              <a:t>http://cern.ch/fccw2015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593" y="90256"/>
            <a:ext cx="4306958" cy="947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457" y="4077072"/>
            <a:ext cx="4396607" cy="278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2755" y="5300627"/>
            <a:ext cx="3089307" cy="30777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“head shots” from Bob Palmer (BNL)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2929" t="11467" r="-186" b="36"/>
          <a:stretch/>
        </p:blipFill>
        <p:spPr>
          <a:xfrm>
            <a:off x="4843581" y="3087030"/>
            <a:ext cx="4320000" cy="3780000"/>
          </a:xfrm>
          <a:prstGeom prst="rect">
            <a:avLst/>
          </a:prstGeom>
        </p:spPr>
      </p:pic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30824" y="1308320"/>
            <a:ext cx="405402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733" y="5085184"/>
            <a:ext cx="25426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4"/>
              </a:rPr>
              <a:t>http://cern.ch/fccw2015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  <p:pic>
        <p:nvPicPr>
          <p:cNvPr id="1027" name="DBE644A3-2FCC-46FB-8AE7-AEB9D20B1D33" descr="Inline image 2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9" y="46"/>
            <a:ext cx="4323173" cy="30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51793" y="3130475"/>
            <a:ext cx="1651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5A0"/>
                </a:solidFill>
              </a:rPr>
              <a:t>468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Participants</a:t>
            </a:r>
            <a:endParaRPr lang="en-US" sz="2000" b="1" dirty="0">
              <a:solidFill>
                <a:srgbClr val="0055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1783" y="5313185"/>
            <a:ext cx="261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24</a:t>
            </a:r>
            <a:r>
              <a:rPr lang="en-US" sz="3600" dirty="0" smtClean="0">
                <a:solidFill>
                  <a:srgbClr val="0055A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Countries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419" y="4246615"/>
            <a:ext cx="1399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168 </a:t>
            </a:r>
            <a:r>
              <a:rPr lang="en-US" sz="3600" dirty="0" smtClean="0">
                <a:solidFill>
                  <a:srgbClr val="0055A0"/>
                </a:solidFill>
              </a:rPr>
              <a:t/>
            </a:r>
            <a:br>
              <a:rPr lang="en-US" sz="3600" dirty="0" smtClean="0">
                <a:solidFill>
                  <a:srgbClr val="0055A0"/>
                </a:solidFill>
              </a:rPr>
            </a:br>
            <a:r>
              <a:rPr lang="en-US" sz="2000" b="1" dirty="0" smtClean="0">
                <a:solidFill>
                  <a:srgbClr val="0055A0"/>
                </a:solidFill>
              </a:rPr>
              <a:t>Institutes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385"/>
          <a:stretch/>
        </p:blipFill>
        <p:spPr>
          <a:xfrm>
            <a:off x="-3590" y="7494"/>
            <a:ext cx="4860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3118483"/>
            <a:ext cx="3672408" cy="199170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67490" y="2492896"/>
            <a:ext cx="273664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9"/>
              </a:rPr>
              <a:t>http://</a:t>
            </a:r>
            <a:r>
              <a:rPr lang="en-GB" b="1" dirty="0" smtClean="0">
                <a:solidFill>
                  <a:srgbClr val="F0F0F0"/>
                </a:solidFill>
                <a:ea typeface="ＭＳ Ｐゴシック" charset="0"/>
                <a:hlinkClick r:id="rId9"/>
              </a:rPr>
              <a:t>cern.ch/fccw2016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4534"/>
            <a:ext cx="9036496" cy="4351338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There is a strong, rising interest in Future Circular Colliders and a </a:t>
            </a:r>
            <a:r>
              <a:rPr lang="de-AT" dirty="0"/>
              <a:t>community is </a:t>
            </a:r>
            <a:r>
              <a:rPr lang="de-AT" dirty="0" smtClean="0"/>
              <a:t>forming to study </a:t>
            </a:r>
            <a:r>
              <a:rPr lang="de-AT" dirty="0"/>
              <a:t>these machines</a:t>
            </a:r>
            <a:endParaRPr lang="en-GB" dirty="0" smtClean="0"/>
          </a:p>
          <a:p>
            <a:pPr>
              <a:spcBef>
                <a:spcPts val="9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International collaboration is needed to advance with this study on all of its challenging subjects </a:t>
            </a:r>
          </a:p>
          <a:p>
            <a:pPr>
              <a:spcBef>
                <a:spcPts val="9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German expertise and participation in accelerators, experiments </a:t>
            </a:r>
            <a:r>
              <a:rPr lang="de-AT" dirty="0"/>
              <a:t>&amp;</a:t>
            </a:r>
            <a:r>
              <a:rPr lang="de-AT" dirty="0" smtClean="0"/>
              <a:t> physics are essential and most welcome!</a:t>
            </a:r>
            <a:endParaRPr lang="en-GB" dirty="0" smtClean="0"/>
          </a:p>
          <a:p>
            <a:pPr>
              <a:spcBef>
                <a:spcPts val="9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Consolidated parameter sets for </a:t>
            </a:r>
            <a:r>
              <a:rPr lang="en-GB" dirty="0"/>
              <a:t>both </a:t>
            </a:r>
            <a:r>
              <a:rPr lang="en-GB" dirty="0" smtClean="0"/>
              <a:t>machines FCC-</a:t>
            </a:r>
            <a:r>
              <a:rPr lang="en-GB" dirty="0" err="1" smtClean="0"/>
              <a:t>hh</a:t>
            </a:r>
            <a:r>
              <a:rPr lang="en-GB" dirty="0" smtClean="0"/>
              <a:t> and FCC-</a:t>
            </a:r>
            <a:r>
              <a:rPr lang="en-GB" dirty="0" err="1" smtClean="0"/>
              <a:t>ee</a:t>
            </a:r>
            <a:r>
              <a:rPr lang="en-GB" dirty="0" smtClean="0"/>
              <a:t> have been established. </a:t>
            </a:r>
            <a:r>
              <a:rPr lang="en-GB" dirty="0"/>
              <a:t>W</a:t>
            </a:r>
            <a:r>
              <a:rPr lang="en-GB" dirty="0" smtClean="0"/>
              <a:t>ork on all areas, accelerator physics, technologies, infrastructures, detectors and physics is advancing well.</a:t>
            </a:r>
          </a:p>
          <a:p>
            <a:pPr>
              <a:spcBef>
                <a:spcPts val="9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Next milestone is a study review at FCC Week 2017, to define contents of the Conceptual Design Report. 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Conclusions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8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rlinScen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862"/>
          <a:stretch/>
        </p:blipFill>
        <p:spPr>
          <a:xfrm>
            <a:off x="-9474" y="-108000"/>
            <a:ext cx="9153474" cy="7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02" y="916760"/>
            <a:ext cx="8226854" cy="5752600"/>
          </a:xfrm>
        </p:spPr>
        <p:txBody>
          <a:bodyPr>
            <a:normAutofit/>
          </a:bodyPr>
          <a:lstStyle/>
          <a:p>
            <a:pPr algn="ctr"/>
            <a:r>
              <a:rPr lang="en-GB" b="1" spc="150" dirty="0" smtClean="0">
                <a:solidFill>
                  <a:schemeClr val="accent6"/>
                </a:solidFill>
              </a:rPr>
              <a:t>FCC</a:t>
            </a:r>
            <a:r>
              <a:rPr lang="en-GB" b="1" spc="150" dirty="0" smtClean="0">
                <a:solidFill>
                  <a:srgbClr val="0055A0"/>
                </a:solidFill>
              </a:rPr>
              <a:t> </a:t>
            </a:r>
            <a:r>
              <a:rPr lang="en-GB" b="1" spc="150" dirty="0" smtClean="0">
                <a:solidFill>
                  <a:srgbClr val="FF0000"/>
                </a:solidFill>
              </a:rPr>
              <a:t>Week</a:t>
            </a:r>
            <a:r>
              <a:rPr lang="en-GB" b="1" spc="150" dirty="0" smtClean="0">
                <a:solidFill>
                  <a:srgbClr val="0055A0"/>
                </a:solidFill>
              </a:rPr>
              <a:t> </a:t>
            </a:r>
            <a:r>
              <a:rPr lang="en-GB" b="1" spc="150" dirty="0" smtClean="0">
                <a:solidFill>
                  <a:srgbClr val="FFCC00"/>
                </a:solidFill>
              </a:rPr>
              <a:t>2017</a:t>
            </a:r>
            <a:br>
              <a:rPr lang="en-GB" b="1" spc="150" dirty="0" smtClean="0">
                <a:solidFill>
                  <a:srgbClr val="FFCC0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>
                <a:solidFill>
                  <a:srgbClr val="0055A0"/>
                </a:solidFill>
              </a:rPr>
              <a:t/>
            </a:r>
            <a:br>
              <a:rPr lang="en-GB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>
                <a:solidFill>
                  <a:srgbClr val="0055A0"/>
                </a:solidFill>
              </a:rPr>
              <a:t/>
            </a:r>
            <a:br>
              <a:rPr lang="en-GB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sz="3100" b="1" spc="150" dirty="0" smtClean="0">
                <a:solidFill>
                  <a:srgbClr val="0055A0"/>
                </a:solidFill>
              </a:rPr>
              <a:t/>
            </a:r>
            <a:br>
              <a:rPr lang="en-GB" sz="3100" b="1" spc="150" dirty="0" smtClean="0">
                <a:solidFill>
                  <a:srgbClr val="0055A0"/>
                </a:solidFill>
              </a:rPr>
            </a:br>
            <a:r>
              <a:rPr lang="en-GB" sz="3100" b="1" spc="150" dirty="0">
                <a:solidFill>
                  <a:srgbClr val="0055A0"/>
                </a:solidFill>
              </a:rPr>
              <a:t/>
            </a:r>
            <a:br>
              <a:rPr lang="en-GB" sz="3100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>29 May – 2 June 2017</a:t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>Berlin, Germany</a:t>
            </a:r>
            <a:endParaRPr lang="fr-CH" spc="150" dirty="0">
              <a:solidFill>
                <a:srgbClr val="0055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97" y="223860"/>
            <a:ext cx="1534183" cy="737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6" y="57882"/>
            <a:ext cx="1859504" cy="7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2" y="260648"/>
            <a:ext cx="9180511" cy="59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7"/>
          <p:cNvSpPr/>
          <p:nvPr/>
        </p:nvSpPr>
        <p:spPr>
          <a:xfrm>
            <a:off x="1253530" y="3104738"/>
            <a:ext cx="3090502" cy="3008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</a:endParaRPr>
          </a:p>
        </p:txBody>
      </p:sp>
      <p:sp>
        <p:nvSpPr>
          <p:cNvPr id="26" name="椭圆 8"/>
          <p:cNvSpPr/>
          <p:nvPr/>
        </p:nvSpPr>
        <p:spPr>
          <a:xfrm>
            <a:off x="3444510" y="2798308"/>
            <a:ext cx="1923816" cy="182494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534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000" b="1" kern="0" dirty="0" err="1">
                <a:solidFill>
                  <a:srgbClr val="FFFF00"/>
                </a:solidFill>
                <a:cs typeface="Calibri" pitchFamily="34" charset="0"/>
              </a:rPr>
              <a:t>CepC</a:t>
            </a:r>
            <a:r>
              <a:rPr lang="en-GB" sz="3000" b="1" kern="0" dirty="0">
                <a:solidFill>
                  <a:srgbClr val="FFFF00"/>
                </a:solidFill>
                <a:cs typeface="Calibri" pitchFamily="34" charset="0"/>
              </a:rPr>
              <a:t>/</a:t>
            </a:r>
            <a:r>
              <a:rPr lang="en-GB" sz="3000" b="1" kern="0" dirty="0" err="1">
                <a:solidFill>
                  <a:srgbClr val="FFFF00"/>
                </a:solidFill>
                <a:cs typeface="Calibri" pitchFamily="34" charset="0"/>
              </a:rPr>
              <a:t>SppC</a:t>
            </a:r>
            <a:r>
              <a:rPr lang="en-GB" sz="3000" b="1" kern="0" dirty="0">
                <a:solidFill>
                  <a:srgbClr val="FFFF00"/>
                </a:solidFill>
                <a:cs typeface="Calibri" pitchFamily="34" charset="0"/>
              </a:rPr>
              <a:t> study (CAS-IHEP</a:t>
            </a:r>
            <a:r>
              <a:rPr lang="en-GB" sz="3000" b="1" kern="0" dirty="0" smtClean="0">
                <a:solidFill>
                  <a:srgbClr val="FFFF00"/>
                </a:solidFill>
                <a:cs typeface="Calibri" pitchFamily="34" charset="0"/>
              </a:rPr>
              <a:t>) 54 km (baseline)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 </a:t>
            </a:r>
          </a:p>
          <a:p>
            <a:pPr algn="ctr"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2800" b="1" kern="0" baseline="30000" dirty="0" err="1" smtClean="0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2800" b="1" kern="0" dirty="0" err="1" smtClean="0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2800" b="1" kern="0" baseline="30000" dirty="0" smtClean="0">
                <a:solidFill>
                  <a:srgbClr val="FFFF00"/>
                </a:solidFill>
                <a:cs typeface="Calibri" pitchFamily="34" charset="0"/>
              </a:rPr>
              <a:t>-</a:t>
            </a: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collisions ~2028; </a:t>
            </a:r>
            <a:r>
              <a:rPr lang="en-GB" sz="2800" b="1" i="1" kern="0" dirty="0">
                <a:solidFill>
                  <a:srgbClr val="FFFF00"/>
                </a:solidFill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 collisions ~2042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5892" y="1393703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2215" y="3356992"/>
            <a:ext cx="25742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300 km </a:t>
            </a:r>
            <a:r>
              <a:rPr lang="en-US" altLang="zh-CN" sz="2000" kern="0" dirty="0" smtClean="0">
                <a:solidFill>
                  <a:prstClr val="white"/>
                </a:solidFill>
                <a:ea typeface="黑体" pitchFamily="2" charset="-122"/>
              </a:rPr>
              <a:t>east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ea typeface="黑体" pitchFamily="2" charset="-122"/>
              </a:rPr>
              <a:t>from </a:t>
            </a: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9412" y="5928973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4305" y="2011268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3470" y="5759094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4092" y="3240443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 smtClean="0">
                <a:solidFill>
                  <a:srgbClr val="FF0000"/>
                </a:solidFill>
              </a:rPr>
              <a:t>100 km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43766" y="3016568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FF0000"/>
                </a:solidFill>
              </a:rPr>
              <a:t>5</a:t>
            </a:r>
            <a:r>
              <a:rPr lang="en-GB" sz="2400" b="1" dirty="0" smtClean="0">
                <a:solidFill>
                  <a:srgbClr val="FF0000"/>
                </a:solidFill>
              </a:rPr>
              <a:t>0 km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94523" y="1054477"/>
            <a:ext cx="1872208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SSC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23891"/>
            <a:ext cx="2393780" cy="34341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30137" y="1552724"/>
            <a:ext cx="2137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effectLst/>
                <a:latin typeface="verdana"/>
              </a:rPr>
              <a:t>Supercolliders </a:t>
            </a:r>
            <a:r>
              <a:rPr lang="en-GB" dirty="0" err="1" smtClean="0">
                <a:effectLst/>
                <a:latin typeface="verdana"/>
              </a:rPr>
              <a:t>Superdetectors</a:t>
            </a:r>
            <a:r>
              <a:rPr lang="en-GB" dirty="0" smtClean="0">
                <a:effectLst/>
                <a:latin typeface="verdana"/>
              </a:rPr>
              <a:t>: Proceedings of the 19th and 25th Workshops of the INFN </a:t>
            </a:r>
            <a:r>
              <a:rPr lang="en-GB" dirty="0" err="1" smtClean="0">
                <a:effectLst/>
                <a:latin typeface="verdana"/>
              </a:rPr>
              <a:t>Eloisatron</a:t>
            </a:r>
            <a:r>
              <a:rPr lang="en-GB" dirty="0" smtClean="0">
                <a:effectLst/>
                <a:latin typeface="verdana"/>
              </a:rPr>
              <a:t> Project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161175" y="982469"/>
            <a:ext cx="3926305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ELOISATRON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74" y="980728"/>
            <a:ext cx="2226563" cy="3384376"/>
          </a:xfrm>
        </p:spPr>
      </p:pic>
      <p:grpSp>
        <p:nvGrpSpPr>
          <p:cNvPr id="8" name="Group 7"/>
          <p:cNvGrpSpPr/>
          <p:nvPr/>
        </p:nvGrpSpPr>
        <p:grpSpPr>
          <a:xfrm>
            <a:off x="5093467" y="1556792"/>
            <a:ext cx="1782789" cy="2449083"/>
            <a:chOff x="278692" y="945243"/>
            <a:chExt cx="4147146" cy="53732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2" y="945243"/>
              <a:ext cx="4147146" cy="537321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11310" y="3607988"/>
              <a:ext cx="2488382" cy="68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00CC"/>
                  </a:solidFill>
                </a:rPr>
                <a:t>SSC CDR 1986</a:t>
              </a:r>
              <a:endParaRPr lang="en-GB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942947" y="4472228"/>
            <a:ext cx="2165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H. Ulrich Wienands, The SSC Low Energy Booster: Design and Component Prototypes for the First Injector Synchrotron, IEEE Press, 1997 </a:t>
            </a:r>
            <a:endParaRPr lang="en-GB" sz="1400" dirty="0"/>
          </a:p>
        </p:txBody>
      </p:sp>
      <p:sp>
        <p:nvSpPr>
          <p:cNvPr id="49" name="Rectangle 48"/>
          <p:cNvSpPr/>
          <p:nvPr/>
        </p:nvSpPr>
        <p:spPr>
          <a:xfrm>
            <a:off x="107504" y="501317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VLHC Design Study Group Collaboration </a:t>
            </a:r>
          </a:p>
          <a:p>
            <a:r>
              <a:rPr lang="en-GB" sz="1400" b="1" dirty="0" smtClean="0"/>
              <a:t>June 2001</a:t>
            </a:r>
            <a:r>
              <a:rPr lang="en-GB" sz="1400" dirty="0" smtClean="0"/>
              <a:t>. 271 pp.</a:t>
            </a:r>
          </a:p>
          <a:p>
            <a:r>
              <a:rPr lang="en-GB" sz="1400" dirty="0" smtClean="0"/>
              <a:t>SLAC-R-591, SLAC-R-0591, SLAC-591, </a:t>
            </a:r>
          </a:p>
          <a:p>
            <a:r>
              <a:rPr lang="en-GB" sz="1400" dirty="0" smtClean="0"/>
              <a:t>SLAC-0591, FERMILAB-TM-2149 </a:t>
            </a:r>
            <a:endParaRPr lang="en-GB" sz="1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8" y="3140968"/>
            <a:ext cx="2308818" cy="298788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779912" y="5723964"/>
            <a:ext cx="19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http://www.vlhc.org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35496" y="4366845"/>
            <a:ext cx="1817549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VLHC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37860" r="1" b="180"/>
          <a:stretch/>
        </p:blipFill>
        <p:spPr>
          <a:xfrm>
            <a:off x="5968727" y="2655962"/>
            <a:ext cx="3168000" cy="34920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21409" y="5174867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4746" y="3629223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b="1" dirty="0" smtClean="0">
                <a:solidFill>
                  <a:srgbClr val="FF0000"/>
                </a:solidFill>
              </a:rPr>
              <a:t>ption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79976" y="2695803"/>
            <a:ext cx="3025599" cy="58477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200" dirty="0">
                <a:solidFill>
                  <a:prstClr val="black"/>
                </a:solidFill>
              </a:rPr>
              <a:t>ex. </a:t>
            </a:r>
            <a:r>
              <a:rPr lang="en-GB" sz="3200" dirty="0" smtClean="0">
                <a:solidFill>
                  <a:prstClr val="black"/>
                </a:solidFill>
              </a:rPr>
              <a:t>TRISTAN II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99694" y="3713161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3457" y="4953942"/>
            <a:ext cx="1146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option 1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13497" y="4463347"/>
            <a:ext cx="119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F. Takasaki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lIns="36000" tIns="0" rIns="3600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en-US" sz="3200" dirty="0" smtClean="0"/>
              <a:t>      </a:t>
            </a:r>
            <a:r>
              <a:rPr lang="en-GB" sz="2800" kern="0" dirty="0">
                <a:ea typeface="+mn-ea"/>
                <a:cs typeface="Calibri" pitchFamily="34" charset="0"/>
              </a:rPr>
              <a:t>Previous studies in Italy (ELOISATRON </a:t>
            </a:r>
            <a:r>
              <a:rPr lang="en-GB" sz="2000" kern="0" dirty="0" smtClean="0">
                <a:ea typeface="+mn-ea"/>
                <a:cs typeface="Calibri" pitchFamily="34" charset="0"/>
              </a:rPr>
              <a:t>300km</a:t>
            </a:r>
            <a:r>
              <a:rPr lang="en-GB" sz="2800" kern="0" dirty="0">
                <a:ea typeface="+mn-ea"/>
                <a:cs typeface="Calibri" pitchFamily="34" charset="0"/>
              </a:rPr>
              <a:t>), USA (SSC </a:t>
            </a:r>
            <a:r>
              <a:rPr lang="en-GB" sz="2000" kern="0" dirty="0" smtClean="0">
                <a:ea typeface="+mn-ea"/>
                <a:cs typeface="Calibri" pitchFamily="34" charset="0"/>
              </a:rPr>
              <a:t>87km</a:t>
            </a:r>
            <a:r>
              <a:rPr lang="en-GB" sz="2800" kern="0" dirty="0">
                <a:ea typeface="+mn-ea"/>
                <a:cs typeface="Calibri" pitchFamily="34" charset="0"/>
              </a:rPr>
              <a:t>, VLHC </a:t>
            </a:r>
            <a:r>
              <a:rPr lang="en-GB" sz="2000" kern="0" dirty="0" smtClean="0">
                <a:ea typeface="+mn-ea"/>
                <a:cs typeface="Calibri" pitchFamily="34" charset="0"/>
              </a:rPr>
              <a:t>233km</a:t>
            </a:r>
            <a:r>
              <a:rPr lang="en-GB" sz="2800" kern="0" dirty="0">
                <a:ea typeface="+mn-ea"/>
                <a:cs typeface="Calibri" pitchFamily="34" charset="0"/>
              </a:rPr>
              <a:t>), Japan (TRISTAN-II </a:t>
            </a:r>
            <a:r>
              <a:rPr lang="en-GB" sz="2000" kern="0" dirty="0" smtClean="0">
                <a:ea typeface="+mn-ea"/>
                <a:cs typeface="Calibri" pitchFamily="34" charset="0"/>
              </a:rPr>
              <a:t>94km</a:t>
            </a:r>
            <a:r>
              <a:rPr lang="en-GB" sz="2800" kern="0" dirty="0" smtClean="0">
                <a:ea typeface="+mn-ea"/>
                <a:cs typeface="Calibri" pitchFamily="34" charset="0"/>
              </a:rPr>
              <a:t>)</a:t>
            </a:r>
            <a:endParaRPr lang="en-GB" sz="2800" kern="0" dirty="0">
              <a:ea typeface="+mn-ea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115" y="3252172"/>
            <a:ext cx="8953460" cy="11849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many aspects of machine design and R&amp;D non-site specific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xploit synergies with other projects </a:t>
            </a:r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&amp;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previous studies</a:t>
            </a:r>
          </a:p>
          <a:p>
            <a:pPr marL="342900" indent="-342900">
              <a:buFont typeface="Wingdings" pitchFamily="2" charset="2"/>
              <a:buChar char="à"/>
            </a:pPr>
            <a:endParaRPr lang="en-GB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9" grpId="0"/>
      <p:bldP spid="51" grpId="0"/>
      <p:bldP spid="52" grpId="0" animBg="1"/>
      <p:bldP spid="18" grpId="0" animBg="1"/>
      <p:bldP spid="19" grpId="0"/>
      <p:bldP spid="20" grpId="0" animBg="1"/>
      <p:bldP spid="21" grpId="0" animBg="1"/>
      <p:bldP spid="22" grpId="0"/>
      <p:bldP spid="23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9385" y="1124744"/>
            <a:ext cx="8583607" cy="1569660"/>
            <a:chOff x="449385" y="1078137"/>
            <a:chExt cx="8583607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920648" y="1078137"/>
              <a:ext cx="71123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hh</a:t>
              </a:r>
              <a:r>
                <a:rPr lang="en-GB" sz="2400" dirty="0" smtClean="0"/>
                <a:t>: 	</a:t>
              </a:r>
              <a:r>
                <a:rPr lang="en-GB" sz="2400" b="1" dirty="0" smtClean="0"/>
                <a:t>100 </a:t>
              </a:r>
              <a:r>
                <a:rPr lang="en-GB" sz="2400" b="1" dirty="0" err="1" smtClean="0"/>
                <a:t>TeV</a:t>
              </a:r>
              <a:r>
                <a:rPr lang="en-GB" sz="2400" b="1" dirty="0" smtClean="0"/>
                <a:t> pp collider as long-term goal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	</a:t>
              </a:r>
              <a:r>
                <a:rPr lang="en-GB" sz="2400" dirty="0" smtClean="0">
                  <a:sym typeface="Wingdings" panose="05000000000000000000" pitchFamily="2" charset="2"/>
                </a:rPr>
                <a:t> </a:t>
              </a:r>
              <a:r>
                <a:rPr lang="en-GB" sz="2400" dirty="0" smtClean="0"/>
                <a:t>defines infrastructure needs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: 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+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-</a:t>
              </a:r>
              <a:r>
                <a:rPr lang="en-GB" sz="2400" b="1" dirty="0" smtClean="0"/>
                <a:t> collider</a:t>
              </a:r>
              <a:r>
                <a:rPr lang="en-GB" sz="2400" dirty="0" smtClean="0"/>
                <a:t>, potential intermediate step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HE-LHC: </a:t>
              </a:r>
              <a:r>
                <a:rPr lang="en-GB" sz="2400" b="1" dirty="0" smtClean="0"/>
                <a:t>based on FCC-</a:t>
              </a:r>
              <a:r>
                <a:rPr lang="en-GB" sz="2400" b="1" dirty="0" err="1" smtClean="0"/>
                <a:t>hh</a:t>
              </a:r>
              <a:r>
                <a:rPr lang="en-GB" sz="2400" b="1" dirty="0" smtClean="0"/>
                <a:t> technology</a:t>
              </a:r>
              <a:endParaRPr lang="en-GB" sz="2400" dirty="0" smtClean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385" y="4578001"/>
            <a:ext cx="8694616" cy="1539808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/>
                <a:t>t</a:t>
              </a:r>
              <a:r>
                <a:rPr lang="en-GB" sz="2400" dirty="0" smtClean="0"/>
                <a:t>unnel </a:t>
              </a:r>
              <a:r>
                <a:rPr lang="en-GB" sz="2400" dirty="0"/>
                <a:t>infrastructure </a:t>
              </a:r>
              <a:r>
                <a:rPr lang="en-GB" sz="2400" dirty="0" smtClean="0"/>
                <a:t>in Geneva area, linked to CERN accelerator complex; </a:t>
              </a:r>
              <a:endParaRPr lang="en-GB" sz="2400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site-specific,</a:t>
              </a:r>
              <a:r>
                <a:rPr lang="en-GB" sz="2400" dirty="0"/>
                <a:t> </a:t>
              </a:r>
              <a:r>
                <a:rPr lang="en-GB" sz="2400" dirty="0" smtClean="0"/>
                <a:t>as 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385" y="2781192"/>
            <a:ext cx="7641492" cy="1569660"/>
            <a:chOff x="449385" y="2734585"/>
            <a:chExt cx="7641492" cy="15696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0648" y="2734585"/>
              <a:ext cx="617022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key technologies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pushed in dedicated R&amp;D programmes, e.g.</a:t>
              </a:r>
              <a:endParaRPr lang="en-GB" sz="2400" b="1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16 </a:t>
              </a:r>
              <a:r>
                <a:rPr lang="en-GB" sz="2400" b="1" dirty="0"/>
                <a:t>Tesla </a:t>
              </a:r>
              <a:r>
                <a:rPr lang="en-GB" sz="2400" dirty="0" smtClean="0"/>
                <a:t>magnets for </a:t>
              </a:r>
              <a:r>
                <a:rPr lang="en-GB" sz="2400" b="1" dirty="0"/>
                <a:t>100 </a:t>
              </a:r>
              <a:r>
                <a:rPr lang="en-GB" sz="2400" b="1" dirty="0" err="1"/>
                <a:t>TeV</a:t>
              </a:r>
              <a:r>
                <a:rPr lang="en-GB" sz="2400" b="1" dirty="0"/>
                <a:t> </a:t>
              </a:r>
              <a:r>
                <a:rPr lang="en-GB" sz="2400" dirty="0"/>
                <a:t>pp in </a:t>
              </a:r>
              <a:r>
                <a:rPr lang="en-GB" sz="2400" b="1" dirty="0"/>
                <a:t>100 </a:t>
              </a:r>
              <a:r>
                <a:rPr lang="en-GB" sz="2400" b="1" dirty="0" smtClean="0"/>
                <a:t>km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SRF technologies and RF power sources</a:t>
              </a:r>
              <a:endParaRPr lang="en-GB" sz="2400" b="1" dirty="0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            FCC Scope</a:t>
            </a:r>
            <a:r>
              <a:rPr lang="en-GB" sz="3200" dirty="0"/>
              <a:t>: </a:t>
            </a: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              Accelerator and Infrastructure</a:t>
            </a:r>
            <a:endParaRPr lang="en-US" sz="3200" dirty="0"/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1126496"/>
            <a:ext cx="5076348" cy="1536540"/>
            <a:chOff x="457200" y="1126496"/>
            <a:chExt cx="5076348" cy="1536540"/>
          </a:xfrm>
        </p:grpSpPr>
        <p:sp>
          <p:nvSpPr>
            <p:cNvPr id="11" name="TextBox 10"/>
            <p:cNvSpPr txBox="1"/>
            <p:nvPr/>
          </p:nvSpPr>
          <p:spPr>
            <a:xfrm>
              <a:off x="2069138" y="1247986"/>
              <a:ext cx="34644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physics opportunities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discovery 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26496"/>
              <a:ext cx="1440000" cy="15365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7200" y="2807337"/>
            <a:ext cx="7355160" cy="1615259"/>
            <a:chOff x="457200" y="2807337"/>
            <a:chExt cx="7355160" cy="1615259"/>
          </a:xfrm>
        </p:grpSpPr>
        <p:sp>
          <p:nvSpPr>
            <p:cNvPr id="14" name="TextBox 13"/>
            <p:cNvSpPr txBox="1"/>
            <p:nvPr/>
          </p:nvSpPr>
          <p:spPr>
            <a:xfrm>
              <a:off x="2102142" y="2852936"/>
              <a:ext cx="571021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/>
                <a:t>e</a:t>
              </a:r>
              <a:r>
                <a:rPr lang="en-GB" sz="2400" b="1" dirty="0" smtClean="0"/>
                <a:t>xperiment concepts </a:t>
              </a:r>
              <a:r>
                <a:rPr lang="en-GB" sz="2400" dirty="0" smtClean="0"/>
                <a:t>for </a:t>
              </a:r>
              <a:r>
                <a:rPr lang="en-GB" sz="2400" dirty="0" err="1" smtClean="0"/>
                <a:t>hh</a:t>
              </a:r>
              <a:r>
                <a:rPr lang="en-GB" sz="2400" dirty="0"/>
                <a:t>,</a:t>
              </a:r>
              <a:r>
                <a:rPr lang="en-GB" sz="2400" dirty="0" smtClean="0"/>
                <a:t> 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 and he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/>
                <a:t>m</a:t>
              </a:r>
              <a:r>
                <a:rPr lang="en-GB" sz="2400" dirty="0" smtClean="0"/>
                <a:t>achine Detector Interface studies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/>
                <a:t>c</a:t>
              </a:r>
              <a:r>
                <a:rPr lang="en-GB" sz="2400" dirty="0" smtClean="0"/>
                <a:t>oncepts for </a:t>
              </a:r>
              <a:r>
                <a:rPr lang="en-GB" sz="2400" b="1" dirty="0" smtClean="0"/>
                <a:t>worldwide data services</a:t>
              </a:r>
            </a:p>
            <a:p>
              <a:pPr>
                <a:tabLst>
                  <a:tab pos="1258888" algn="l"/>
                </a:tabLst>
              </a:pPr>
              <a:endParaRPr lang="en-GB" sz="2400" dirty="0" smtClean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807337"/>
              <a:ext cx="1440000" cy="144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7200" y="4388007"/>
            <a:ext cx="8303846" cy="1704949"/>
            <a:chOff x="457200" y="4388007"/>
            <a:chExt cx="8303846" cy="1704949"/>
          </a:xfrm>
        </p:grpSpPr>
        <p:sp>
          <p:nvSpPr>
            <p:cNvPr id="16" name="TextBox 15"/>
            <p:cNvSpPr txBox="1"/>
            <p:nvPr/>
          </p:nvSpPr>
          <p:spPr>
            <a:xfrm>
              <a:off x="2074361" y="4523296"/>
              <a:ext cx="59811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overall cost model ; 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/>
                <a:t>c</a:t>
              </a:r>
              <a:r>
                <a:rPr lang="en-GB" sz="2400" b="1" dirty="0" smtClean="0"/>
                <a:t>ost scenarios </a:t>
              </a:r>
              <a:r>
                <a:rPr lang="en-GB" sz="2400" dirty="0" smtClean="0"/>
                <a:t>for collider options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/>
                <a:t>i</a:t>
              </a:r>
              <a:r>
                <a:rPr lang="en-GB" sz="2400" dirty="0" smtClean="0"/>
                <a:t>ncluding infrastructure and injectors ; 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/>
                <a:t>i</a:t>
              </a:r>
              <a:r>
                <a:rPr lang="en-GB" sz="2400" b="1" dirty="0" smtClean="0"/>
                <a:t>mplementation and governance </a:t>
              </a:r>
              <a:r>
                <a:rPr lang="en-GB" sz="2400" dirty="0" smtClean="0"/>
                <a:t>models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532308"/>
              <a:ext cx="1440000" cy="153277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57200" y="4388007"/>
              <a:ext cx="83038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FCC </a:t>
            </a:r>
            <a:r>
              <a:rPr lang="en-GB" sz="3200" dirty="0" smtClean="0"/>
              <a:t>Scope</a:t>
            </a:r>
            <a:r>
              <a:rPr lang="en-GB" sz="3200" dirty="0"/>
              <a:t>: </a:t>
            </a:r>
            <a:endParaRPr lang="en-GB" sz="3200" dirty="0" smtClean="0"/>
          </a:p>
          <a:p>
            <a:r>
              <a:rPr lang="en-GB" sz="3200" dirty="0" smtClean="0"/>
              <a:t>		Physics </a:t>
            </a:r>
            <a:r>
              <a:rPr lang="en-GB" sz="3200" dirty="0"/>
              <a:t>&amp; Experiments</a:t>
            </a:r>
            <a:endParaRPr lang="en-US" sz="3200" dirty="0"/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18384</TotalTime>
  <Words>3785</Words>
  <Application>Microsoft Office PowerPoint</Application>
  <PresentationFormat>On-screen Show (4:3)</PresentationFormat>
  <Paragraphs>1038</Paragraphs>
  <Slides>55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76" baseType="lpstr">
      <vt:lpstr>Helvetica</vt:lpstr>
      <vt:lpstr>MS PGothic</vt:lpstr>
      <vt:lpstr>Symbol</vt:lpstr>
      <vt:lpstr>ヒラギノ角ゴ ProN W3</vt:lpstr>
      <vt:lpstr>Cambria Math</vt:lpstr>
      <vt:lpstr>Calibri</vt:lpstr>
      <vt:lpstr>Palatino</vt:lpstr>
      <vt:lpstr>SimHei</vt:lpstr>
      <vt:lpstr>Helvetica Neue</vt:lpstr>
      <vt:lpstr>华文新魏</vt:lpstr>
      <vt:lpstr>Helvetica Light</vt:lpstr>
      <vt:lpstr>Arial</vt:lpstr>
      <vt:lpstr>Times New Roman</vt:lpstr>
      <vt:lpstr>Wingdings</vt:lpstr>
      <vt:lpstr>Calibri Light</vt:lpstr>
      <vt:lpstr>Unicode MS</vt:lpstr>
      <vt:lpstr>verdana</vt:lpstr>
      <vt:lpstr>2_FC5643-CERN3027 - Scale of contributions</vt:lpstr>
      <vt:lpstr>FC5643-CERN3027 - Scale of contributions</vt:lpstr>
      <vt:lpstr>1_FC5643-CERN3027 - Scale of contributions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EuroCirCol Consortium + Associates</vt:lpstr>
      <vt:lpstr>PowerPoint Presentation</vt:lpstr>
      <vt:lpstr>PowerPoint Presentation</vt:lpstr>
      <vt:lpstr>PowerPoint Presentation</vt:lpstr>
      <vt:lpstr>FCC Week 2017        29 May – 2 June 2017 Berlin, Germany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Frank Zimmermann</cp:lastModifiedBy>
  <cp:revision>997</cp:revision>
  <cp:lastPrinted>2015-07-31T07:29:20Z</cp:lastPrinted>
  <dcterms:created xsi:type="dcterms:W3CDTF">2012-06-07T06:34:51Z</dcterms:created>
  <dcterms:modified xsi:type="dcterms:W3CDTF">2016-06-04T09:43:11Z</dcterms:modified>
</cp:coreProperties>
</file>