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6" r:id="rId4"/>
  </p:sldMasterIdLst>
  <p:sldIdLst>
    <p:sldId id="256" r:id="rId5"/>
    <p:sldId id="280" r:id="rId6"/>
    <p:sldId id="257" r:id="rId7"/>
    <p:sldId id="267" r:id="rId8"/>
    <p:sldId id="268" r:id="rId9"/>
    <p:sldId id="260" r:id="rId10"/>
    <p:sldId id="26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62" r:id="rId27"/>
    <p:sldId id="274" r:id="rId28"/>
    <p:sldId id="272" r:id="rId29"/>
    <p:sldId id="263" r:id="rId30"/>
    <p:sldId id="275" r:id="rId31"/>
    <p:sldId id="276" r:id="rId32"/>
    <p:sldId id="266" r:id="rId33"/>
    <p:sldId id="283" r:id="rId34"/>
    <p:sldId id="284" r:id="rId35"/>
    <p:sldId id="285" r:id="rId36"/>
    <p:sldId id="287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m\mike\Documents\MyDocs\LEP3\ohm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m\mike\Documents\MyDocs\LEP3\ohm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H:\HF2014\ParamOpt\Opt_cal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ern.ch\dfs\Users\m\mike\Documents\MyDocs\LEP3\beta_star_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ou\Desktop\Chou_driveC\misc\China\CEPC\CEPC%20cost%20references\CEPC%20WBS_201410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ou\Desktop\Chou_driveC\misc\China\CEPC\CEPC%20cost%20references\CEPC%20power%20consump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FCC-</a:t>
            </a:r>
            <a:r>
              <a:rPr lang="en-GB" dirty="0" err="1" smtClean="0"/>
              <a:t>ee</a:t>
            </a:r>
            <a:r>
              <a:rPr lang="en-GB" dirty="0" smtClean="0"/>
              <a:t>-t</a:t>
            </a:r>
            <a:endParaRPr lang="en-GB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analytic!$AT$1</c:f>
              <c:strCache>
                <c:ptCount val="1"/>
                <c:pt idx="0">
                  <c:v>τbs (mins) telnov</c:v>
                </c:pt>
              </c:strCache>
            </c:strRef>
          </c:tx>
          <c:marker>
            <c:symbol val="none"/>
          </c:marker>
          <c:xVal>
            <c:numRef>
              <c:f>analytic!$AA$2:$AA$16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analytic!$AT$2:$AT$16</c:f>
              <c:numCache>
                <c:formatCode>General</c:formatCode>
                <c:ptCount val="15"/>
                <c:pt idx="0">
                  <c:v>9.9186662603930492E-4</c:v>
                </c:pt>
                <c:pt idx="1">
                  <c:v>3.050608255320384E-3</c:v>
                </c:pt>
                <c:pt idx="2">
                  <c:v>8.1147785006525606E-3</c:v>
                </c:pt>
                <c:pt idx="3">
                  <c:v>2.0343855233334023E-2</c:v>
                </c:pt>
                <c:pt idx="4">
                  <c:v>4.9376578227040363E-2</c:v>
                </c:pt>
                <c:pt idx="5">
                  <c:v>0.11741501334234013</c:v>
                </c:pt>
                <c:pt idx="6">
                  <c:v>0.27529655703971717</c:v>
                </c:pt>
                <c:pt idx="7">
                  <c:v>0.63884736560379585</c:v>
                </c:pt>
                <c:pt idx="8">
                  <c:v>1.4708632553935932</c:v>
                </c:pt>
                <c:pt idx="9">
                  <c:v>3.3654982320662943</c:v>
                </c:pt>
                <c:pt idx="10">
                  <c:v>7.6620286463865988</c:v>
                </c:pt>
                <c:pt idx="11">
                  <c:v>17.371447207535482</c:v>
                </c:pt>
                <c:pt idx="12">
                  <c:v>39.247767107847544</c:v>
                </c:pt>
                <c:pt idx="13">
                  <c:v>88.410770194656848</c:v>
                </c:pt>
                <c:pt idx="14">
                  <c:v>198.64820896964235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analytic!$BA$1</c:f>
              <c:strCache>
                <c:ptCount val="1"/>
                <c:pt idx="0">
                  <c:v>τbs (mins) Anton</c:v>
                </c:pt>
              </c:strCache>
            </c:strRef>
          </c:tx>
          <c:marker>
            <c:symbol val="none"/>
          </c:marker>
          <c:xVal>
            <c:numRef>
              <c:f>analytic!$AA$2:$AA$16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analytic!$BA$2:$BA$16</c:f>
              <c:numCache>
                <c:formatCode>0.00E+00</c:formatCode>
                <c:ptCount val="15"/>
                <c:pt idx="0">
                  <c:v>8.9213728187990349E-5</c:v>
                </c:pt>
                <c:pt idx="1">
                  <c:v>3.8663719339611244E-4</c:v>
                </c:pt>
                <c:pt idx="2">
                  <c:v>1.4244273689742847E-3</c:v>
                </c:pt>
                <c:pt idx="3">
                  <c:v>4.9287051631815449E-3</c:v>
                </c:pt>
                <c:pt idx="4">
                  <c:v>1.6496078662308254E-2</c:v>
                </c:pt>
                <c:pt idx="5">
                  <c:v>5.4080839467071977E-2</c:v>
                </c:pt>
                <c:pt idx="6">
                  <c:v>0.17480485267461179</c:v>
                </c:pt>
                <c:pt idx="7">
                  <c:v>0.5592106867008132</c:v>
                </c:pt>
                <c:pt idx="8">
                  <c:v>1.7749023373229813</c:v>
                </c:pt>
                <c:pt idx="9">
                  <c:v>5.5985418755935026</c:v>
                </c:pt>
                <c:pt idx="10">
                  <c:v>17.570846331834684</c:v>
                </c:pt>
                <c:pt idx="11">
                  <c:v>54.917185015077848</c:v>
                </c:pt>
                <c:pt idx="12">
                  <c:v>171.04508357134407</c:v>
                </c:pt>
                <c:pt idx="13">
                  <c:v>531.15857911649766</c:v>
                </c:pt>
                <c:pt idx="14">
                  <c:v>1645.231716808174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'TLEP-t'!$F$1</c:f>
              <c:strCache>
                <c:ptCount val="1"/>
                <c:pt idx="0">
                  <c:v>simulation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7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'TLEP-t'!$E$2:$E$257</c:f>
              <c:numCache>
                <c:formatCode>0.00E+00</c:formatCode>
                <c:ptCount val="256"/>
                <c:pt idx="0">
                  <c:v>-2.7888000000000006</c:v>
                </c:pt>
                <c:pt idx="1">
                  <c:v>-2.7678000000000003</c:v>
                </c:pt>
                <c:pt idx="2">
                  <c:v>-2.7454000000000001</c:v>
                </c:pt>
                <c:pt idx="3">
                  <c:v>-2.7230000000000003</c:v>
                </c:pt>
                <c:pt idx="4">
                  <c:v>-2.7020000000000004</c:v>
                </c:pt>
                <c:pt idx="5">
                  <c:v>-2.6796000000000002</c:v>
                </c:pt>
                <c:pt idx="6">
                  <c:v>-2.6572000000000005</c:v>
                </c:pt>
                <c:pt idx="7">
                  <c:v>-2.6362000000000001</c:v>
                </c:pt>
                <c:pt idx="8">
                  <c:v>-2.6138000000000003</c:v>
                </c:pt>
                <c:pt idx="9">
                  <c:v>-2.5928</c:v>
                </c:pt>
                <c:pt idx="10">
                  <c:v>-2.5704000000000002</c:v>
                </c:pt>
                <c:pt idx="11">
                  <c:v>-2.548</c:v>
                </c:pt>
                <c:pt idx="12">
                  <c:v>-2.5270000000000001</c:v>
                </c:pt>
                <c:pt idx="13">
                  <c:v>-2.5046000000000004</c:v>
                </c:pt>
                <c:pt idx="14">
                  <c:v>-2.4822000000000002</c:v>
                </c:pt>
                <c:pt idx="15">
                  <c:v>-2.4611999999999998</c:v>
                </c:pt>
                <c:pt idx="16">
                  <c:v>-2.4388000000000005</c:v>
                </c:pt>
                <c:pt idx="17">
                  <c:v>-2.4178000000000002</c:v>
                </c:pt>
                <c:pt idx="18">
                  <c:v>-2.3954</c:v>
                </c:pt>
                <c:pt idx="19">
                  <c:v>-2.3730000000000002</c:v>
                </c:pt>
                <c:pt idx="20">
                  <c:v>-2.3520000000000003</c:v>
                </c:pt>
                <c:pt idx="21">
                  <c:v>-2.3296000000000001</c:v>
                </c:pt>
                <c:pt idx="22">
                  <c:v>-2.3072000000000004</c:v>
                </c:pt>
                <c:pt idx="23">
                  <c:v>-2.2862</c:v>
                </c:pt>
                <c:pt idx="24">
                  <c:v>-2.2638000000000003</c:v>
                </c:pt>
                <c:pt idx="25">
                  <c:v>-2.2428000000000003</c:v>
                </c:pt>
                <c:pt idx="26">
                  <c:v>-2.2204000000000002</c:v>
                </c:pt>
                <c:pt idx="27">
                  <c:v>-2.198</c:v>
                </c:pt>
                <c:pt idx="28">
                  <c:v>-2.1770000000000005</c:v>
                </c:pt>
                <c:pt idx="29">
                  <c:v>-2.1546000000000003</c:v>
                </c:pt>
                <c:pt idx="30">
                  <c:v>-2.1322000000000001</c:v>
                </c:pt>
                <c:pt idx="31">
                  <c:v>-2.1112000000000002</c:v>
                </c:pt>
                <c:pt idx="32">
                  <c:v>-2.0888</c:v>
                </c:pt>
                <c:pt idx="33">
                  <c:v>-2.0678000000000001</c:v>
                </c:pt>
                <c:pt idx="34">
                  <c:v>-2.0454000000000003</c:v>
                </c:pt>
                <c:pt idx="35">
                  <c:v>-2.0230000000000001</c:v>
                </c:pt>
                <c:pt idx="36">
                  <c:v>-2.0020000000000002</c:v>
                </c:pt>
                <c:pt idx="37">
                  <c:v>-1.9796000000000002</c:v>
                </c:pt>
                <c:pt idx="38">
                  <c:v>-1.9572000000000003</c:v>
                </c:pt>
                <c:pt idx="39">
                  <c:v>-1.9362000000000001</c:v>
                </c:pt>
                <c:pt idx="40">
                  <c:v>-1.9138000000000002</c:v>
                </c:pt>
                <c:pt idx="41">
                  <c:v>-1.8928</c:v>
                </c:pt>
                <c:pt idx="42">
                  <c:v>-1.8704000000000001</c:v>
                </c:pt>
                <c:pt idx="43">
                  <c:v>-1.8480000000000001</c:v>
                </c:pt>
                <c:pt idx="44">
                  <c:v>-1.8270000000000002</c:v>
                </c:pt>
                <c:pt idx="45">
                  <c:v>-1.8046000000000002</c:v>
                </c:pt>
                <c:pt idx="46">
                  <c:v>-1.7822000000000002</c:v>
                </c:pt>
                <c:pt idx="47">
                  <c:v>-1.7612000000000001</c:v>
                </c:pt>
                <c:pt idx="48">
                  <c:v>-1.7388000000000001</c:v>
                </c:pt>
                <c:pt idx="49">
                  <c:v>-1.7178</c:v>
                </c:pt>
                <c:pt idx="50">
                  <c:v>-1.6954</c:v>
                </c:pt>
                <c:pt idx="51">
                  <c:v>-1.673</c:v>
                </c:pt>
                <c:pt idx="52">
                  <c:v>-1.6520000000000004</c:v>
                </c:pt>
                <c:pt idx="53">
                  <c:v>-1.6296000000000002</c:v>
                </c:pt>
                <c:pt idx="54">
                  <c:v>-1.6072000000000002</c:v>
                </c:pt>
                <c:pt idx="55">
                  <c:v>-1.5862000000000001</c:v>
                </c:pt>
                <c:pt idx="56">
                  <c:v>-1.5638000000000001</c:v>
                </c:pt>
                <c:pt idx="57">
                  <c:v>-1.5428000000000002</c:v>
                </c:pt>
                <c:pt idx="58">
                  <c:v>-1.5204</c:v>
                </c:pt>
                <c:pt idx="59">
                  <c:v>-1.498</c:v>
                </c:pt>
                <c:pt idx="60">
                  <c:v>-1.4770000000000003</c:v>
                </c:pt>
                <c:pt idx="61">
                  <c:v>-1.4546000000000001</c:v>
                </c:pt>
                <c:pt idx="62">
                  <c:v>-1.4322000000000001</c:v>
                </c:pt>
                <c:pt idx="63">
                  <c:v>-1.4112000000000002</c:v>
                </c:pt>
                <c:pt idx="64">
                  <c:v>-1.3890800000000003</c:v>
                </c:pt>
                <c:pt idx="65">
                  <c:v>-1.3672400000000002</c:v>
                </c:pt>
                <c:pt idx="66">
                  <c:v>-1.3452600000000001</c:v>
                </c:pt>
                <c:pt idx="67">
                  <c:v>-1.32342</c:v>
                </c:pt>
                <c:pt idx="68">
                  <c:v>-1.3015800000000002</c:v>
                </c:pt>
                <c:pt idx="69">
                  <c:v>-1.2797400000000001</c:v>
                </c:pt>
                <c:pt idx="70">
                  <c:v>-1.2577600000000002</c:v>
                </c:pt>
                <c:pt idx="71">
                  <c:v>-1.2359200000000001</c:v>
                </c:pt>
                <c:pt idx="72">
                  <c:v>-1.2140800000000003</c:v>
                </c:pt>
                <c:pt idx="73">
                  <c:v>-1.1922400000000002</c:v>
                </c:pt>
                <c:pt idx="74">
                  <c:v>-1.1702600000000001</c:v>
                </c:pt>
                <c:pt idx="75">
                  <c:v>-1.14842</c:v>
                </c:pt>
                <c:pt idx="76">
                  <c:v>-1.1265800000000001</c:v>
                </c:pt>
                <c:pt idx="77">
                  <c:v>-1.1047400000000001</c:v>
                </c:pt>
                <c:pt idx="78">
                  <c:v>-1.0827600000000002</c:v>
                </c:pt>
                <c:pt idx="79">
                  <c:v>-1.0609200000000001</c:v>
                </c:pt>
                <c:pt idx="80">
                  <c:v>-1.03908</c:v>
                </c:pt>
                <c:pt idx="81">
                  <c:v>-1.0172400000000001</c:v>
                </c:pt>
                <c:pt idx="82">
                  <c:v>-0.99526000000000014</c:v>
                </c:pt>
                <c:pt idx="83">
                  <c:v>-0.97342000000000017</c:v>
                </c:pt>
                <c:pt idx="84">
                  <c:v>-0.95158000000000009</c:v>
                </c:pt>
                <c:pt idx="85">
                  <c:v>-0.92974000000000012</c:v>
                </c:pt>
                <c:pt idx="86">
                  <c:v>-0.90776000000000012</c:v>
                </c:pt>
                <c:pt idx="87">
                  <c:v>-0.88592000000000015</c:v>
                </c:pt>
                <c:pt idx="88">
                  <c:v>-0.86408000000000007</c:v>
                </c:pt>
                <c:pt idx="89">
                  <c:v>-0.8422400000000001</c:v>
                </c:pt>
                <c:pt idx="90">
                  <c:v>-0.8202600000000001</c:v>
                </c:pt>
                <c:pt idx="91">
                  <c:v>-0.79842000000000013</c:v>
                </c:pt>
                <c:pt idx="92">
                  <c:v>-0.77658000000000005</c:v>
                </c:pt>
                <c:pt idx="93">
                  <c:v>-0.75474000000000008</c:v>
                </c:pt>
                <c:pt idx="94">
                  <c:v>-0.73276000000000008</c:v>
                </c:pt>
                <c:pt idx="95">
                  <c:v>-0.71092000000000011</c:v>
                </c:pt>
                <c:pt idx="96">
                  <c:v>-0.68908000000000003</c:v>
                </c:pt>
                <c:pt idx="97">
                  <c:v>-0.66724000000000006</c:v>
                </c:pt>
                <c:pt idx="98">
                  <c:v>-0.64526000000000006</c:v>
                </c:pt>
                <c:pt idx="99">
                  <c:v>-0.62342000000000009</c:v>
                </c:pt>
                <c:pt idx="100">
                  <c:v>-0.60158</c:v>
                </c:pt>
                <c:pt idx="101">
                  <c:v>-0.57974000000000003</c:v>
                </c:pt>
                <c:pt idx="102">
                  <c:v>-0.55776000000000003</c:v>
                </c:pt>
                <c:pt idx="103">
                  <c:v>-0.53592000000000006</c:v>
                </c:pt>
                <c:pt idx="104">
                  <c:v>-0.51408000000000009</c:v>
                </c:pt>
                <c:pt idx="105">
                  <c:v>-0.49224000000000007</c:v>
                </c:pt>
                <c:pt idx="106">
                  <c:v>-0.47026000000000007</c:v>
                </c:pt>
                <c:pt idx="107">
                  <c:v>-0.44842000000000004</c:v>
                </c:pt>
                <c:pt idx="108">
                  <c:v>-0.42658000000000007</c:v>
                </c:pt>
                <c:pt idx="109">
                  <c:v>-0.40474000000000004</c:v>
                </c:pt>
                <c:pt idx="110">
                  <c:v>-0.38276000000000004</c:v>
                </c:pt>
                <c:pt idx="111">
                  <c:v>-0.36092000000000002</c:v>
                </c:pt>
                <c:pt idx="112">
                  <c:v>-0.33908000000000005</c:v>
                </c:pt>
                <c:pt idx="113">
                  <c:v>-0.31724000000000002</c:v>
                </c:pt>
                <c:pt idx="114">
                  <c:v>-0.29526000000000002</c:v>
                </c:pt>
                <c:pt idx="115">
                  <c:v>-0.27342000000000005</c:v>
                </c:pt>
                <c:pt idx="116">
                  <c:v>-0.25158000000000003</c:v>
                </c:pt>
                <c:pt idx="117">
                  <c:v>-0.22974000000000003</c:v>
                </c:pt>
                <c:pt idx="118">
                  <c:v>-0.20776000000000003</c:v>
                </c:pt>
                <c:pt idx="119">
                  <c:v>-0.18592000000000003</c:v>
                </c:pt>
                <c:pt idx="120">
                  <c:v>-0.16408</c:v>
                </c:pt>
                <c:pt idx="121">
                  <c:v>-0.14224000000000001</c:v>
                </c:pt>
                <c:pt idx="122">
                  <c:v>-0.12031600000000002</c:v>
                </c:pt>
                <c:pt idx="123">
                  <c:v>-9.8434000000000008E-2</c:v>
                </c:pt>
                <c:pt idx="124">
                  <c:v>-7.6566000000000009E-2</c:v>
                </c:pt>
                <c:pt idx="125">
                  <c:v>-5.4684000000000003E-2</c:v>
                </c:pt>
                <c:pt idx="126">
                  <c:v>-3.2816000000000005E-2</c:v>
                </c:pt>
                <c:pt idx="127">
                  <c:v>-1.09368E-2</c:v>
                </c:pt>
                <c:pt idx="128">
                  <c:v>1.09368E-2</c:v>
                </c:pt>
                <c:pt idx="129">
                  <c:v>3.2816000000000005E-2</c:v>
                </c:pt>
                <c:pt idx="130">
                  <c:v>5.4684000000000003E-2</c:v>
                </c:pt>
                <c:pt idx="131">
                  <c:v>7.6566000000000009E-2</c:v>
                </c:pt>
                <c:pt idx="132">
                  <c:v>9.8434000000000008E-2</c:v>
                </c:pt>
                <c:pt idx="133">
                  <c:v>0.12031600000000002</c:v>
                </c:pt>
                <c:pt idx="134">
                  <c:v>0.14224000000000001</c:v>
                </c:pt>
                <c:pt idx="135">
                  <c:v>0.16408</c:v>
                </c:pt>
                <c:pt idx="136">
                  <c:v>0.18592000000000003</c:v>
                </c:pt>
                <c:pt idx="137">
                  <c:v>0.20776000000000003</c:v>
                </c:pt>
                <c:pt idx="138">
                  <c:v>0.22974000000000003</c:v>
                </c:pt>
                <c:pt idx="139">
                  <c:v>0.25158000000000003</c:v>
                </c:pt>
                <c:pt idx="140">
                  <c:v>0.27342000000000005</c:v>
                </c:pt>
                <c:pt idx="141">
                  <c:v>0.29526000000000002</c:v>
                </c:pt>
                <c:pt idx="142">
                  <c:v>0.31724000000000002</c:v>
                </c:pt>
                <c:pt idx="143">
                  <c:v>0.33908000000000005</c:v>
                </c:pt>
                <c:pt idx="144">
                  <c:v>0.36092000000000002</c:v>
                </c:pt>
                <c:pt idx="145">
                  <c:v>0.38276000000000004</c:v>
                </c:pt>
                <c:pt idx="146">
                  <c:v>0.40474000000000004</c:v>
                </c:pt>
                <c:pt idx="147">
                  <c:v>0.42658000000000007</c:v>
                </c:pt>
                <c:pt idx="148">
                  <c:v>0.44842000000000004</c:v>
                </c:pt>
                <c:pt idx="149">
                  <c:v>0.47026000000000007</c:v>
                </c:pt>
                <c:pt idx="150">
                  <c:v>0.49224000000000007</c:v>
                </c:pt>
                <c:pt idx="151">
                  <c:v>0.51408000000000009</c:v>
                </c:pt>
                <c:pt idx="152">
                  <c:v>0.53592000000000006</c:v>
                </c:pt>
                <c:pt idx="153">
                  <c:v>0.55776000000000003</c:v>
                </c:pt>
                <c:pt idx="154">
                  <c:v>0.57974000000000003</c:v>
                </c:pt>
                <c:pt idx="155">
                  <c:v>0.60158</c:v>
                </c:pt>
                <c:pt idx="156">
                  <c:v>0.62342000000000009</c:v>
                </c:pt>
                <c:pt idx="157">
                  <c:v>0.64526000000000006</c:v>
                </c:pt>
                <c:pt idx="158">
                  <c:v>0.66724000000000006</c:v>
                </c:pt>
                <c:pt idx="159">
                  <c:v>0.68908000000000003</c:v>
                </c:pt>
                <c:pt idx="160">
                  <c:v>0.71092000000000011</c:v>
                </c:pt>
                <c:pt idx="161">
                  <c:v>0.73276000000000008</c:v>
                </c:pt>
                <c:pt idx="162">
                  <c:v>0.75474000000000008</c:v>
                </c:pt>
                <c:pt idx="163">
                  <c:v>0.77658000000000005</c:v>
                </c:pt>
                <c:pt idx="164">
                  <c:v>0.79842000000000013</c:v>
                </c:pt>
                <c:pt idx="165">
                  <c:v>0.8202600000000001</c:v>
                </c:pt>
                <c:pt idx="166">
                  <c:v>0.8422400000000001</c:v>
                </c:pt>
                <c:pt idx="167">
                  <c:v>0.86408000000000007</c:v>
                </c:pt>
                <c:pt idx="168">
                  <c:v>0.88592000000000015</c:v>
                </c:pt>
                <c:pt idx="169">
                  <c:v>0.90776000000000012</c:v>
                </c:pt>
                <c:pt idx="170">
                  <c:v>0.92974000000000012</c:v>
                </c:pt>
                <c:pt idx="171">
                  <c:v>0.95158000000000009</c:v>
                </c:pt>
                <c:pt idx="172">
                  <c:v>0.97342000000000017</c:v>
                </c:pt>
                <c:pt idx="173">
                  <c:v>0.99526000000000014</c:v>
                </c:pt>
                <c:pt idx="174">
                  <c:v>1.0172400000000001</c:v>
                </c:pt>
                <c:pt idx="175">
                  <c:v>1.03908</c:v>
                </c:pt>
                <c:pt idx="176">
                  <c:v>1.0609200000000001</c:v>
                </c:pt>
                <c:pt idx="177">
                  <c:v>1.0827600000000002</c:v>
                </c:pt>
                <c:pt idx="178">
                  <c:v>1.1047400000000001</c:v>
                </c:pt>
                <c:pt idx="179">
                  <c:v>1.1265800000000001</c:v>
                </c:pt>
                <c:pt idx="180">
                  <c:v>1.14842</c:v>
                </c:pt>
                <c:pt idx="181">
                  <c:v>1.1702600000000001</c:v>
                </c:pt>
                <c:pt idx="182">
                  <c:v>1.1922400000000002</c:v>
                </c:pt>
                <c:pt idx="183">
                  <c:v>1.2140800000000003</c:v>
                </c:pt>
                <c:pt idx="184">
                  <c:v>1.2359200000000001</c:v>
                </c:pt>
                <c:pt idx="185">
                  <c:v>1.2577600000000002</c:v>
                </c:pt>
                <c:pt idx="186">
                  <c:v>1.2797400000000001</c:v>
                </c:pt>
                <c:pt idx="187">
                  <c:v>1.3015800000000002</c:v>
                </c:pt>
                <c:pt idx="188">
                  <c:v>1.32342</c:v>
                </c:pt>
                <c:pt idx="189">
                  <c:v>1.3452600000000001</c:v>
                </c:pt>
                <c:pt idx="190">
                  <c:v>1.3672400000000002</c:v>
                </c:pt>
                <c:pt idx="191">
                  <c:v>1.3890800000000003</c:v>
                </c:pt>
                <c:pt idx="192">
                  <c:v>1.4112000000000002</c:v>
                </c:pt>
                <c:pt idx="193">
                  <c:v>1.4322000000000001</c:v>
                </c:pt>
                <c:pt idx="194">
                  <c:v>1.4546000000000001</c:v>
                </c:pt>
                <c:pt idx="195">
                  <c:v>1.4770000000000003</c:v>
                </c:pt>
                <c:pt idx="196">
                  <c:v>1.498</c:v>
                </c:pt>
                <c:pt idx="197">
                  <c:v>1.5204</c:v>
                </c:pt>
                <c:pt idx="198">
                  <c:v>1.5428000000000002</c:v>
                </c:pt>
                <c:pt idx="199">
                  <c:v>1.5638000000000001</c:v>
                </c:pt>
                <c:pt idx="200">
                  <c:v>1.5862000000000001</c:v>
                </c:pt>
                <c:pt idx="201">
                  <c:v>1.6072000000000002</c:v>
                </c:pt>
                <c:pt idx="202">
                  <c:v>1.6296000000000002</c:v>
                </c:pt>
                <c:pt idx="203">
                  <c:v>1.6520000000000004</c:v>
                </c:pt>
                <c:pt idx="204">
                  <c:v>1.673</c:v>
                </c:pt>
                <c:pt idx="205">
                  <c:v>1.6954</c:v>
                </c:pt>
                <c:pt idx="206">
                  <c:v>1.7178</c:v>
                </c:pt>
                <c:pt idx="207">
                  <c:v>1.7388000000000001</c:v>
                </c:pt>
                <c:pt idx="208">
                  <c:v>1.7612000000000001</c:v>
                </c:pt>
                <c:pt idx="209">
                  <c:v>1.7822000000000002</c:v>
                </c:pt>
                <c:pt idx="210">
                  <c:v>1.8046000000000002</c:v>
                </c:pt>
                <c:pt idx="211">
                  <c:v>1.8270000000000002</c:v>
                </c:pt>
                <c:pt idx="212">
                  <c:v>1.8480000000000001</c:v>
                </c:pt>
                <c:pt idx="213">
                  <c:v>1.8704000000000001</c:v>
                </c:pt>
                <c:pt idx="214">
                  <c:v>1.8928</c:v>
                </c:pt>
                <c:pt idx="215">
                  <c:v>1.9138000000000002</c:v>
                </c:pt>
                <c:pt idx="216">
                  <c:v>1.9362000000000001</c:v>
                </c:pt>
                <c:pt idx="217">
                  <c:v>1.9572000000000003</c:v>
                </c:pt>
                <c:pt idx="218">
                  <c:v>1.9796000000000002</c:v>
                </c:pt>
                <c:pt idx="219">
                  <c:v>2.0020000000000002</c:v>
                </c:pt>
                <c:pt idx="220">
                  <c:v>2.0230000000000001</c:v>
                </c:pt>
                <c:pt idx="221">
                  <c:v>2.0454000000000003</c:v>
                </c:pt>
                <c:pt idx="222">
                  <c:v>2.0678000000000001</c:v>
                </c:pt>
                <c:pt idx="223">
                  <c:v>2.0888</c:v>
                </c:pt>
                <c:pt idx="224">
                  <c:v>2.1112000000000002</c:v>
                </c:pt>
                <c:pt idx="225">
                  <c:v>2.1322000000000001</c:v>
                </c:pt>
                <c:pt idx="226">
                  <c:v>2.1546000000000003</c:v>
                </c:pt>
                <c:pt idx="227">
                  <c:v>2.1770000000000005</c:v>
                </c:pt>
                <c:pt idx="228">
                  <c:v>2.198</c:v>
                </c:pt>
                <c:pt idx="229">
                  <c:v>2.2204000000000002</c:v>
                </c:pt>
                <c:pt idx="230">
                  <c:v>2.2428000000000003</c:v>
                </c:pt>
                <c:pt idx="231">
                  <c:v>2.2638000000000003</c:v>
                </c:pt>
                <c:pt idx="232">
                  <c:v>2.2862</c:v>
                </c:pt>
                <c:pt idx="233">
                  <c:v>2.3072000000000004</c:v>
                </c:pt>
                <c:pt idx="234">
                  <c:v>2.3296000000000001</c:v>
                </c:pt>
                <c:pt idx="235">
                  <c:v>2.3520000000000003</c:v>
                </c:pt>
                <c:pt idx="236">
                  <c:v>2.3730000000000002</c:v>
                </c:pt>
                <c:pt idx="237">
                  <c:v>2.3954</c:v>
                </c:pt>
                <c:pt idx="238">
                  <c:v>2.4178000000000002</c:v>
                </c:pt>
                <c:pt idx="239">
                  <c:v>2.4388000000000005</c:v>
                </c:pt>
                <c:pt idx="240">
                  <c:v>2.4611999999999998</c:v>
                </c:pt>
                <c:pt idx="241">
                  <c:v>2.4822000000000002</c:v>
                </c:pt>
                <c:pt idx="242">
                  <c:v>2.5046000000000004</c:v>
                </c:pt>
                <c:pt idx="243">
                  <c:v>2.5270000000000001</c:v>
                </c:pt>
                <c:pt idx="244">
                  <c:v>2.548</c:v>
                </c:pt>
                <c:pt idx="245">
                  <c:v>2.5704000000000002</c:v>
                </c:pt>
                <c:pt idx="246">
                  <c:v>2.5928</c:v>
                </c:pt>
                <c:pt idx="247">
                  <c:v>2.6138000000000003</c:v>
                </c:pt>
                <c:pt idx="248">
                  <c:v>2.6362000000000001</c:v>
                </c:pt>
                <c:pt idx="249">
                  <c:v>2.6572000000000005</c:v>
                </c:pt>
                <c:pt idx="250">
                  <c:v>2.6796000000000002</c:v>
                </c:pt>
                <c:pt idx="251">
                  <c:v>2.7020000000000004</c:v>
                </c:pt>
                <c:pt idx="252">
                  <c:v>2.7230000000000003</c:v>
                </c:pt>
                <c:pt idx="253">
                  <c:v>2.7454000000000001</c:v>
                </c:pt>
                <c:pt idx="254">
                  <c:v>2.7678000000000003</c:v>
                </c:pt>
                <c:pt idx="255">
                  <c:v>2.7888000000000006</c:v>
                </c:pt>
              </c:numCache>
            </c:numRef>
          </c:xVal>
          <c:yVal>
            <c:numRef>
              <c:f>'TLEP-t'!$F$2:$F$257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4.2025600680718637E-2</c:v>
                </c:pt>
                <c:pt idx="129">
                  <c:v>4.7311617071205429E-3</c:v>
                </c:pt>
                <c:pt idx="130">
                  <c:v>1.7483527050855385E-3</c:v>
                </c:pt>
                <c:pt idx="131">
                  <c:v>9.2734536854222678E-4</c:v>
                </c:pt>
                <c:pt idx="132">
                  <c:v>5.9088880495079669E-4</c:v>
                </c:pt>
                <c:pt idx="133">
                  <c:v>4.2192702329943492E-4</c:v>
                </c:pt>
                <c:pt idx="134">
                  <c:v>3.2625256842016946E-4</c:v>
                </c:pt>
                <c:pt idx="135">
                  <c:v>2.6813102231769154E-4</c:v>
                </c:pt>
                <c:pt idx="136">
                  <c:v>2.312361520341252E-4</c:v>
                </c:pt>
                <c:pt idx="137">
                  <c:v>2.075504823203602E-4</c:v>
                </c:pt>
                <c:pt idx="138">
                  <c:v>1.9268147518679984E-4</c:v>
                </c:pt>
                <c:pt idx="139">
                  <c:v>1.8440635151452427E-4</c:v>
                </c:pt>
                <c:pt idx="140">
                  <c:v>1.8124001189636063E-4</c:v>
                </c:pt>
                <c:pt idx="141">
                  <c:v>1.8241082019162727E-4</c:v>
                </c:pt>
                <c:pt idx="142">
                  <c:v>1.8752396242129119E-4</c:v>
                </c:pt>
                <c:pt idx="143">
                  <c:v>1.9667672300927711E-4</c:v>
                </c:pt>
                <c:pt idx="144">
                  <c:v>2.1002994733885588E-4</c:v>
                </c:pt>
                <c:pt idx="145">
                  <c:v>2.2798016918951797E-4</c:v>
                </c:pt>
                <c:pt idx="146">
                  <c:v>2.5114637514587394E-4</c:v>
                </c:pt>
                <c:pt idx="147">
                  <c:v>2.8047621876316973E-4</c:v>
                </c:pt>
                <c:pt idx="148">
                  <c:v>3.1706668298808006E-4</c:v>
                </c:pt>
                <c:pt idx="149">
                  <c:v>3.6225953141827834E-4</c:v>
                </c:pt>
                <c:pt idx="150">
                  <c:v>4.1784070977950801E-4</c:v>
                </c:pt>
                <c:pt idx="151">
                  <c:v>4.8590988619242752E-4</c:v>
                </c:pt>
                <c:pt idx="152">
                  <c:v>5.6897421283125195E-4</c:v>
                </c:pt>
                <c:pt idx="153">
                  <c:v>6.6997543748731434E-4</c:v>
                </c:pt>
                <c:pt idx="154">
                  <c:v>7.9231979858349088E-4</c:v>
                </c:pt>
                <c:pt idx="155">
                  <c:v>9.4017840539537228E-4</c:v>
                </c:pt>
                <c:pt idx="156">
                  <c:v>1.1175577333574201E-3</c:v>
                </c:pt>
                <c:pt idx="157">
                  <c:v>1.3303610935142256E-3</c:v>
                </c:pt>
                <c:pt idx="158">
                  <c:v>1.5831419301746898E-3</c:v>
                </c:pt>
                <c:pt idx="159">
                  <c:v>1.8841733278970006E-3</c:v>
                </c:pt>
                <c:pt idx="160">
                  <c:v>2.2385934078477127E-3</c:v>
                </c:pt>
                <c:pt idx="161">
                  <c:v>2.6559723818089563E-3</c:v>
                </c:pt>
                <c:pt idx="162">
                  <c:v>3.1415731782959192E-3</c:v>
                </c:pt>
                <c:pt idx="163">
                  <c:v>3.7121102361745693E-3</c:v>
                </c:pt>
                <c:pt idx="164">
                  <c:v>4.3758847824615392E-3</c:v>
                </c:pt>
                <c:pt idx="165">
                  <c:v>5.1418165960025091E-3</c:v>
                </c:pt>
                <c:pt idx="166">
                  <c:v>6.0294949028086775E-3</c:v>
                </c:pt>
                <c:pt idx="167">
                  <c:v>7.0601489393898893E-3</c:v>
                </c:pt>
                <c:pt idx="168">
                  <c:v>8.248900376096862E-3</c:v>
                </c:pt>
                <c:pt idx="169">
                  <c:v>9.6143312999690308E-3</c:v>
                </c:pt>
                <c:pt idx="170">
                  <c:v>1.1189660198947425E-2</c:v>
                </c:pt>
                <c:pt idx="171">
                  <c:v>1.2986165990833669E-2</c:v>
                </c:pt>
                <c:pt idx="172">
                  <c:v>1.5063916566251844E-2</c:v>
                </c:pt>
                <c:pt idx="173">
                  <c:v>1.7418896080683813E-2</c:v>
                </c:pt>
                <c:pt idx="174">
                  <c:v>2.0106894792254113E-2</c:v>
                </c:pt>
                <c:pt idx="175">
                  <c:v>2.317947180710982E-2</c:v>
                </c:pt>
                <c:pt idx="176">
                  <c:v>2.6686163315515214E-2</c:v>
                </c:pt>
                <c:pt idx="177">
                  <c:v>3.0717455337824794E-2</c:v>
                </c:pt>
                <c:pt idx="178">
                  <c:v>3.5359991294429322E-2</c:v>
                </c:pt>
                <c:pt idx="179">
                  <c:v>4.0588339106402825E-2</c:v>
                </c:pt>
                <c:pt idx="180">
                  <c:v>4.6574044535893644E-2</c:v>
                </c:pt>
                <c:pt idx="181">
                  <c:v>5.3400682197427024E-2</c:v>
                </c:pt>
                <c:pt idx="182">
                  <c:v>6.0981011967068198E-2</c:v>
                </c:pt>
                <c:pt idx="183">
                  <c:v>6.9540915423270927E-2</c:v>
                </c:pt>
                <c:pt idx="184">
                  <c:v>7.9724067066773527E-2</c:v>
                </c:pt>
                <c:pt idx="185">
                  <c:v>9.0602328277419167E-2</c:v>
                </c:pt>
                <c:pt idx="186">
                  <c:v>0.10314801226269499</c:v>
                </c:pt>
                <c:pt idx="187">
                  <c:v>0.11764823395122516</c:v>
                </c:pt>
                <c:pt idx="188">
                  <c:v>0.13345332983829289</c:v>
                </c:pt>
                <c:pt idx="189">
                  <c:v>0.15177765384066852</c:v>
                </c:pt>
                <c:pt idx="190">
                  <c:v>0.17359421367831207</c:v>
                </c:pt>
                <c:pt idx="191">
                  <c:v>0.19515921434539643</c:v>
                </c:pt>
                <c:pt idx="192">
                  <c:v>0.22240110155601611</c:v>
                </c:pt>
                <c:pt idx="193">
                  <c:v>0.2532234246318546</c:v>
                </c:pt>
                <c:pt idx="194">
                  <c:v>0.28338302803557347</c:v>
                </c:pt>
                <c:pt idx="195">
                  <c:v>0.32392307106536755</c:v>
                </c:pt>
                <c:pt idx="196">
                  <c:v>0.36874568064527996</c:v>
                </c:pt>
                <c:pt idx="197">
                  <c:v>0.41741901361461853</c:v>
                </c:pt>
                <c:pt idx="198">
                  <c:v>0.46869839479851289</c:v>
                </c:pt>
                <c:pt idx="199">
                  <c:v>0.52905497954947012</c:v>
                </c:pt>
                <c:pt idx="200">
                  <c:v>0.59589652826425576</c:v>
                </c:pt>
                <c:pt idx="201">
                  <c:v>0.68253701397792643</c:v>
                </c:pt>
                <c:pt idx="202">
                  <c:v>0.75803631273453498</c:v>
                </c:pt>
                <c:pt idx="203">
                  <c:v>0.85392217206655707</c:v>
                </c:pt>
                <c:pt idx="204">
                  <c:v>0.97044618811013061</c:v>
                </c:pt>
                <c:pt idx="205">
                  <c:v>1.0978284161149743</c:v>
                </c:pt>
                <c:pt idx="206">
                  <c:v>1.2262759751138268</c:v>
                </c:pt>
                <c:pt idx="207">
                  <c:v>1.3899987960329285</c:v>
                </c:pt>
                <c:pt idx="208">
                  <c:v>1.5498953686243846</c:v>
                </c:pt>
                <c:pt idx="209">
                  <c:v>1.7518069927815121</c:v>
                </c:pt>
                <c:pt idx="210">
                  <c:v>1.9611172473072276</c:v>
                </c:pt>
                <c:pt idx="211">
                  <c:v>2.2340171431162981</c:v>
                </c:pt>
                <c:pt idx="212">
                  <c:v>2.4687453595081825</c:v>
                </c:pt>
                <c:pt idx="213">
                  <c:v>2.774555404241684</c:v>
                </c:pt>
                <c:pt idx="214">
                  <c:v>3.1150389168487282</c:v>
                </c:pt>
                <c:pt idx="215">
                  <c:v>3.5491302064505477</c:v>
                </c:pt>
                <c:pt idx="216">
                  <c:v>4.0668690109328285</c:v>
                </c:pt>
                <c:pt idx="217">
                  <c:v>4.3801128684229242</c:v>
                </c:pt>
                <c:pt idx="218">
                  <c:v>4.98901418228305</c:v>
                </c:pt>
                <c:pt idx="219">
                  <c:v>5.8519588632843655</c:v>
                </c:pt>
                <c:pt idx="220">
                  <c:v>6.247171554275158</c:v>
                </c:pt>
                <c:pt idx="221">
                  <c:v>7.21725757648111</c:v>
                </c:pt>
                <c:pt idx="222">
                  <c:v>7.8438613915107149</c:v>
                </c:pt>
                <c:pt idx="223">
                  <c:v>8.6489869211907227</c:v>
                </c:pt>
                <c:pt idx="224">
                  <c:v>10.351692382411178</c:v>
                </c:pt>
                <c:pt idx="225">
                  <c:v>11.311887840674427</c:v>
                </c:pt>
                <c:pt idx="226">
                  <c:v>12.975958414554906</c:v>
                </c:pt>
                <c:pt idx="227">
                  <c:v>13.462330835439278</c:v>
                </c:pt>
                <c:pt idx="228">
                  <c:v>15.002391355025983</c:v>
                </c:pt>
                <c:pt idx="229">
                  <c:v>17.617413926478534</c:v>
                </c:pt>
                <c:pt idx="230">
                  <c:v>19.129342929632887</c:v>
                </c:pt>
                <c:pt idx="231">
                  <c:v>22.310453689942189</c:v>
                </c:pt>
                <c:pt idx="232">
                  <c:v>21.738073497460082</c:v>
                </c:pt>
                <c:pt idx="233">
                  <c:v>27.081880823613734</c:v>
                </c:pt>
                <c:pt idx="234">
                  <c:v>30.900001858643932</c:v>
                </c:pt>
                <c:pt idx="235">
                  <c:v>34.025839132214493</c:v>
                </c:pt>
                <c:pt idx="236">
                  <c:v>35.666452131938861</c:v>
                </c:pt>
                <c:pt idx="237">
                  <c:v>42.093377529554992</c:v>
                </c:pt>
                <c:pt idx="238">
                  <c:v>52.74813398799089</c:v>
                </c:pt>
                <c:pt idx="239">
                  <c:v>54.79603271826366</c:v>
                </c:pt>
                <c:pt idx="240">
                  <c:v>51.34904946488966</c:v>
                </c:pt>
                <c:pt idx="241">
                  <c:v>70.768125658461813</c:v>
                </c:pt>
                <c:pt idx="242">
                  <c:v>72.885608128103115</c:v>
                </c:pt>
                <c:pt idx="243">
                  <c:v>73.196345691695242</c:v>
                </c:pt>
                <c:pt idx="244">
                  <c:v>79.431557572861919</c:v>
                </c:pt>
                <c:pt idx="245">
                  <c:v>89.80189596499757</c:v>
                </c:pt>
                <c:pt idx="246">
                  <c:v>99.742170626349889</c:v>
                </c:pt>
                <c:pt idx="247">
                  <c:v>109.0368155832231</c:v>
                </c:pt>
                <c:pt idx="248">
                  <c:v>124.64484083596265</c:v>
                </c:pt>
                <c:pt idx="249">
                  <c:v>140.14773445732348</c:v>
                </c:pt>
                <c:pt idx="250">
                  <c:v>162.86270572100315</c:v>
                </c:pt>
                <c:pt idx="251">
                  <c:v>145.58877618039844</c:v>
                </c:pt>
                <c:pt idx="252">
                  <c:v>222.98010506314967</c:v>
                </c:pt>
                <c:pt idx="253">
                  <c:v>195.64223512336721</c:v>
                </c:pt>
                <c:pt idx="254">
                  <c:v>224.24582701062215</c:v>
                </c:pt>
                <c:pt idx="255">
                  <c:v>26.080925263554214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869184"/>
        <c:axId val="1059072256"/>
      </c:scatterChart>
      <c:valAx>
        <c:axId val="1053869184"/>
        <c:scaling>
          <c:orientation val="minMax"/>
          <c:max val="2.5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momentum acceptance (%)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low"/>
        <c:crossAx val="1059072256"/>
        <c:crosses val="autoZero"/>
        <c:crossBetween val="midCat"/>
      </c:valAx>
      <c:valAx>
        <c:axId val="1059072256"/>
        <c:scaling>
          <c:logBase val="10"/>
          <c:orientation val="minMax"/>
          <c:max val="1000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BS lifetime (mins)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38691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FCC-</a:t>
            </a:r>
            <a:r>
              <a:rPr lang="en-GB" dirty="0" err="1" smtClean="0"/>
              <a:t>ee</a:t>
            </a:r>
            <a:r>
              <a:rPr lang="en-GB" dirty="0" smtClean="0"/>
              <a:t>-H</a:t>
            </a:r>
            <a:endParaRPr lang="en-GB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analytic!$AT$1</c:f>
              <c:strCache>
                <c:ptCount val="1"/>
                <c:pt idx="0">
                  <c:v>τbs (mins) telnov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analytic!$AA$21:$AA$35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1.5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analytic!$AT$21:$AT$35</c:f>
              <c:numCache>
                <c:formatCode>General</c:formatCode>
                <c:ptCount val="15"/>
                <c:pt idx="0">
                  <c:v>3.4197438749390325E-3</c:v>
                </c:pt>
                <c:pt idx="1">
                  <c:v>1.8482447452515021E-2</c:v>
                </c:pt>
                <c:pt idx="2">
                  <c:v>8.6460925241715392E-2</c:v>
                </c:pt>
                <c:pt idx="3">
                  <c:v>0.38129708756704478</c:v>
                </c:pt>
                <c:pt idx="4">
                  <c:v>1.6281123460656446</c:v>
                </c:pt>
                <c:pt idx="5">
                  <c:v>6.8114411478135279</c:v>
                </c:pt>
                <c:pt idx="6">
                  <c:v>56.838073513009377</c:v>
                </c:pt>
                <c:pt idx="7">
                  <c:v>114.71902504668088</c:v>
                </c:pt>
                <c:pt idx="8">
                  <c:v>464.70267203740866</c:v>
                </c:pt>
                <c:pt idx="9">
                  <c:v>1870.7569221982526</c:v>
                </c:pt>
                <c:pt idx="10">
                  <c:v>7493.3696762475347</c:v>
                </c:pt>
                <c:pt idx="11">
                  <c:v>29890.613638711744</c:v>
                </c:pt>
                <c:pt idx="12">
                  <c:v>118817.23148823655</c:v>
                </c:pt>
                <c:pt idx="13">
                  <c:v>470907.0500491893</c:v>
                </c:pt>
                <c:pt idx="14">
                  <c:v>1861606.9888243121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analytic!$BA$1</c:f>
              <c:strCache>
                <c:ptCount val="1"/>
                <c:pt idx="0">
                  <c:v>τbs (mins) Anton</c:v>
                </c:pt>
              </c:strCache>
            </c:strRef>
          </c:tx>
          <c:marker>
            <c:symbol val="none"/>
          </c:marker>
          <c:xVal>
            <c:numRef>
              <c:f>analytic!$AA$21:$AA$35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1.5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analytic!$BA$21:$BA$35</c:f>
              <c:numCache>
                <c:formatCode>0.00E+00</c:formatCode>
                <c:ptCount val="15"/>
                <c:pt idx="0">
                  <c:v>3.9734000975166474E-4</c:v>
                </c:pt>
                <c:pt idx="1">
                  <c:v>3.7619225374431599E-3</c:v>
                </c:pt>
                <c:pt idx="2">
                  <c:v>3.0673080623563061E-2</c:v>
                </c:pt>
                <c:pt idx="3">
                  <c:v>0.23565767117064629</c:v>
                </c:pt>
                <c:pt idx="4">
                  <c:v>1.7529181016561948</c:v>
                </c:pt>
                <c:pt idx="5">
                  <c:v>12.775368896779716</c:v>
                </c:pt>
                <c:pt idx="6">
                  <c:v>245.10911168608271</c:v>
                </c:pt>
                <c:pt idx="7">
                  <c:v>652.95630949158658</c:v>
                </c:pt>
                <c:pt idx="8">
                  <c:v>4607.6661137440842</c:v>
                </c:pt>
                <c:pt idx="9">
                  <c:v>32313.22120698708</c:v>
                </c:pt>
                <c:pt idx="10">
                  <c:v>225474.45099875503</c:v>
                </c:pt>
                <c:pt idx="11">
                  <c:v>1566785.5175522405</c:v>
                </c:pt>
                <c:pt idx="12">
                  <c:v>10849955.737133427</c:v>
                </c:pt>
                <c:pt idx="13">
                  <c:v>74910173.442620248</c:v>
                </c:pt>
                <c:pt idx="14">
                  <c:v>515876245.975999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'TLEP-H'!$F$1</c:f>
              <c:strCache>
                <c:ptCount val="1"/>
                <c:pt idx="0">
                  <c:v>simulation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'TLEP-H'!$E$2:$E$257</c:f>
              <c:numCache>
                <c:formatCode>0.00E+00</c:formatCode>
                <c:ptCount val="256"/>
                <c:pt idx="0">
                  <c:v>-1.9581893119835301</c:v>
                </c:pt>
                <c:pt idx="1">
                  <c:v>-1.9434439105378707</c:v>
                </c:pt>
                <c:pt idx="2">
                  <c:v>-1.9277154823291678</c:v>
                </c:pt>
                <c:pt idx="3">
                  <c:v>-1.9119870541204647</c:v>
                </c:pt>
                <c:pt idx="4">
                  <c:v>-1.8972416526748057</c:v>
                </c:pt>
                <c:pt idx="5">
                  <c:v>-1.8815132244661026</c:v>
                </c:pt>
                <c:pt idx="6">
                  <c:v>-1.8657847962573995</c:v>
                </c:pt>
                <c:pt idx="7">
                  <c:v>-1.8510393948117403</c:v>
                </c:pt>
                <c:pt idx="8">
                  <c:v>-1.8353109666030374</c:v>
                </c:pt>
                <c:pt idx="9">
                  <c:v>-1.8205655651573782</c:v>
                </c:pt>
                <c:pt idx="10">
                  <c:v>-1.8048371369486751</c:v>
                </c:pt>
                <c:pt idx="11">
                  <c:v>-1.789108708739972</c:v>
                </c:pt>
                <c:pt idx="12">
                  <c:v>-1.774363307294313</c:v>
                </c:pt>
                <c:pt idx="13">
                  <c:v>-1.7586348790856099</c:v>
                </c:pt>
                <c:pt idx="14">
                  <c:v>-1.742906450876907</c:v>
                </c:pt>
                <c:pt idx="15">
                  <c:v>-1.7281610494312476</c:v>
                </c:pt>
                <c:pt idx="16">
                  <c:v>-1.7124326212225449</c:v>
                </c:pt>
                <c:pt idx="17">
                  <c:v>-1.6976872197768855</c:v>
                </c:pt>
                <c:pt idx="18">
                  <c:v>-1.6819587915681824</c:v>
                </c:pt>
                <c:pt idx="19">
                  <c:v>-1.6662303633594795</c:v>
                </c:pt>
                <c:pt idx="20">
                  <c:v>-1.6514849619138205</c:v>
                </c:pt>
                <c:pt idx="21">
                  <c:v>-1.6357565337051174</c:v>
                </c:pt>
                <c:pt idx="22">
                  <c:v>-1.6200281054964143</c:v>
                </c:pt>
                <c:pt idx="23">
                  <c:v>-1.6052827040507549</c:v>
                </c:pt>
                <c:pt idx="24">
                  <c:v>-1.5895542758420522</c:v>
                </c:pt>
                <c:pt idx="25">
                  <c:v>-1.5748088743963931</c:v>
                </c:pt>
                <c:pt idx="26">
                  <c:v>-1.5590804461876899</c:v>
                </c:pt>
                <c:pt idx="27">
                  <c:v>-1.5433520179789868</c:v>
                </c:pt>
                <c:pt idx="28">
                  <c:v>-1.5286066165333279</c:v>
                </c:pt>
                <c:pt idx="29">
                  <c:v>-1.5128781883246247</c:v>
                </c:pt>
                <c:pt idx="30">
                  <c:v>-1.4971497601159218</c:v>
                </c:pt>
                <c:pt idx="31">
                  <c:v>-1.4824043586702627</c:v>
                </c:pt>
                <c:pt idx="32">
                  <c:v>-1.4666759304615595</c:v>
                </c:pt>
                <c:pt idx="33">
                  <c:v>-1.4519305290159004</c:v>
                </c:pt>
                <c:pt idx="34">
                  <c:v>-1.4362021008071972</c:v>
                </c:pt>
                <c:pt idx="35">
                  <c:v>-1.4204736725984943</c:v>
                </c:pt>
                <c:pt idx="36">
                  <c:v>-1.4057282711528354</c:v>
                </c:pt>
                <c:pt idx="37">
                  <c:v>-1.3899998429441323</c:v>
                </c:pt>
                <c:pt idx="38">
                  <c:v>-1.3742714147354291</c:v>
                </c:pt>
                <c:pt idx="39">
                  <c:v>-1.35952601328977</c:v>
                </c:pt>
                <c:pt idx="40">
                  <c:v>-1.3437975850810668</c:v>
                </c:pt>
                <c:pt idx="41">
                  <c:v>-1.3290521836354079</c:v>
                </c:pt>
                <c:pt idx="42">
                  <c:v>-1.3133237554267048</c:v>
                </c:pt>
                <c:pt idx="43">
                  <c:v>-1.2975953272180016</c:v>
                </c:pt>
                <c:pt idx="44">
                  <c:v>-1.2828499257723427</c:v>
                </c:pt>
                <c:pt idx="45">
                  <c:v>-1.2671214975636396</c:v>
                </c:pt>
                <c:pt idx="46">
                  <c:v>-1.2513930693549367</c:v>
                </c:pt>
                <c:pt idx="47">
                  <c:v>-1.2366476679092775</c:v>
                </c:pt>
                <c:pt idx="48">
                  <c:v>-1.2209192397005744</c:v>
                </c:pt>
                <c:pt idx="49">
                  <c:v>-1.2061738382549152</c:v>
                </c:pt>
                <c:pt idx="50">
                  <c:v>-1.1904454100462121</c:v>
                </c:pt>
                <c:pt idx="51">
                  <c:v>-1.1747169818375092</c:v>
                </c:pt>
                <c:pt idx="52">
                  <c:v>-1.15997158039185</c:v>
                </c:pt>
                <c:pt idx="53">
                  <c:v>-1.1442431521831471</c:v>
                </c:pt>
                <c:pt idx="54">
                  <c:v>-1.128514723974444</c:v>
                </c:pt>
                <c:pt idx="55">
                  <c:v>-1.1137693225287848</c:v>
                </c:pt>
                <c:pt idx="56">
                  <c:v>-1.0980408943200817</c:v>
                </c:pt>
                <c:pt idx="57">
                  <c:v>-1.0832954928744227</c:v>
                </c:pt>
                <c:pt idx="58">
                  <c:v>-1.0675670646657196</c:v>
                </c:pt>
                <c:pt idx="59">
                  <c:v>-1.0518386364570165</c:v>
                </c:pt>
                <c:pt idx="60">
                  <c:v>-1.0370932350113575</c:v>
                </c:pt>
                <c:pt idx="61">
                  <c:v>-1.0213648068026544</c:v>
                </c:pt>
                <c:pt idx="62">
                  <c:v>-1.0056363785939515</c:v>
                </c:pt>
                <c:pt idx="63">
                  <c:v>-0.99089097714829222</c:v>
                </c:pt>
                <c:pt idx="64">
                  <c:v>-0.97535915429219799</c:v>
                </c:pt>
                <c:pt idx="65">
                  <c:v>-0.96002393678871245</c:v>
                </c:pt>
                <c:pt idx="66">
                  <c:v>-0.94459041660892262</c:v>
                </c:pt>
                <c:pt idx="67">
                  <c:v>-0.92925519910543708</c:v>
                </c:pt>
                <c:pt idx="68">
                  <c:v>-0.91391998160195176</c:v>
                </c:pt>
                <c:pt idx="69">
                  <c:v>-0.89858476409846622</c:v>
                </c:pt>
                <c:pt idx="70">
                  <c:v>-0.88315124391867639</c:v>
                </c:pt>
                <c:pt idx="71">
                  <c:v>-0.86781602641519084</c:v>
                </c:pt>
                <c:pt idx="72">
                  <c:v>-0.85248080891170541</c:v>
                </c:pt>
                <c:pt idx="73">
                  <c:v>-0.83714559140821987</c:v>
                </c:pt>
                <c:pt idx="74">
                  <c:v>-0.82171207122843004</c:v>
                </c:pt>
                <c:pt idx="75">
                  <c:v>-0.8063768537249445</c:v>
                </c:pt>
                <c:pt idx="76">
                  <c:v>-0.79104163622145918</c:v>
                </c:pt>
                <c:pt idx="77">
                  <c:v>-0.77570641871797363</c:v>
                </c:pt>
                <c:pt idx="78">
                  <c:v>-0.76027289853818369</c:v>
                </c:pt>
                <c:pt idx="79">
                  <c:v>-0.74493768103469826</c:v>
                </c:pt>
                <c:pt idx="80">
                  <c:v>-0.72960246353121272</c:v>
                </c:pt>
                <c:pt idx="81">
                  <c:v>-0.71426724602772729</c:v>
                </c:pt>
                <c:pt idx="82">
                  <c:v>-0.69883372584793746</c:v>
                </c:pt>
                <c:pt idx="83">
                  <c:v>-0.68349850834445203</c:v>
                </c:pt>
                <c:pt idx="84">
                  <c:v>-0.66816329084096648</c:v>
                </c:pt>
                <c:pt idx="85">
                  <c:v>-0.65282807333748105</c:v>
                </c:pt>
                <c:pt idx="86">
                  <c:v>-0.63739455315769111</c:v>
                </c:pt>
                <c:pt idx="87">
                  <c:v>-0.62205933565420568</c:v>
                </c:pt>
                <c:pt idx="88">
                  <c:v>-0.60672411815072014</c:v>
                </c:pt>
                <c:pt idx="89">
                  <c:v>-0.59138890064723471</c:v>
                </c:pt>
                <c:pt idx="90">
                  <c:v>-0.57595538046744488</c:v>
                </c:pt>
                <c:pt idx="91">
                  <c:v>-0.56062016296395945</c:v>
                </c:pt>
                <c:pt idx="92">
                  <c:v>-0.5452849454604739</c:v>
                </c:pt>
                <c:pt idx="93">
                  <c:v>-0.52994972795698847</c:v>
                </c:pt>
                <c:pt idx="94">
                  <c:v>-0.51451620777719853</c:v>
                </c:pt>
                <c:pt idx="95">
                  <c:v>-0.4991809902737131</c:v>
                </c:pt>
                <c:pt idx="96">
                  <c:v>-0.48384577277022761</c:v>
                </c:pt>
                <c:pt idx="97">
                  <c:v>-0.46851055526674212</c:v>
                </c:pt>
                <c:pt idx="98">
                  <c:v>-0.4530770350869523</c:v>
                </c:pt>
                <c:pt idx="99">
                  <c:v>-0.43774181758346681</c:v>
                </c:pt>
                <c:pt idx="100">
                  <c:v>-0.42240660007998132</c:v>
                </c:pt>
                <c:pt idx="101">
                  <c:v>-0.40707138257649583</c:v>
                </c:pt>
                <c:pt idx="102">
                  <c:v>-0.391637862396706</c:v>
                </c:pt>
                <c:pt idx="103">
                  <c:v>-0.37630264489322046</c:v>
                </c:pt>
                <c:pt idx="104">
                  <c:v>-0.36096742738973503</c:v>
                </c:pt>
                <c:pt idx="105">
                  <c:v>-0.34563220988624954</c:v>
                </c:pt>
                <c:pt idx="106">
                  <c:v>-0.33019868970645966</c:v>
                </c:pt>
                <c:pt idx="107">
                  <c:v>-0.31486347220297417</c:v>
                </c:pt>
                <c:pt idx="108">
                  <c:v>-0.29952825469948874</c:v>
                </c:pt>
                <c:pt idx="109">
                  <c:v>-0.28419303719600325</c:v>
                </c:pt>
                <c:pt idx="110">
                  <c:v>-0.26875951701621337</c:v>
                </c:pt>
                <c:pt idx="111">
                  <c:v>-0.25342429951272788</c:v>
                </c:pt>
                <c:pt idx="112">
                  <c:v>-0.23808908200924245</c:v>
                </c:pt>
                <c:pt idx="113">
                  <c:v>-0.22275386450575696</c:v>
                </c:pt>
                <c:pt idx="114">
                  <c:v>-0.2073203443259671</c:v>
                </c:pt>
                <c:pt idx="115">
                  <c:v>-0.19198512682248162</c:v>
                </c:pt>
                <c:pt idx="116">
                  <c:v>-0.17664990931899613</c:v>
                </c:pt>
                <c:pt idx="117">
                  <c:v>-0.16131469181551067</c:v>
                </c:pt>
                <c:pt idx="118">
                  <c:v>-0.14588117163572081</c:v>
                </c:pt>
                <c:pt idx="119">
                  <c:v>-0.13054595413223533</c:v>
                </c:pt>
                <c:pt idx="120">
                  <c:v>-0.11521073662874984</c:v>
                </c:pt>
                <c:pt idx="121">
                  <c:v>-9.9875519125264378E-2</c:v>
                </c:pt>
                <c:pt idx="122">
                  <c:v>-8.4481320015996272E-2</c:v>
                </c:pt>
                <c:pt idx="123">
                  <c:v>-6.9116611709619469E-2</c:v>
                </c:pt>
                <c:pt idx="124">
                  <c:v>-5.376173367087312E-2</c:v>
                </c:pt>
                <c:pt idx="125">
                  <c:v>-3.8397025364496323E-2</c:v>
                </c:pt>
                <c:pt idx="126">
                  <c:v>-2.3042147325749971E-2</c:v>
                </c:pt>
                <c:pt idx="127">
                  <c:v>-7.6794050728992641E-3</c:v>
                </c:pt>
                <c:pt idx="128">
                  <c:v>7.6794050728992641E-3</c:v>
                </c:pt>
                <c:pt idx="129">
                  <c:v>2.3042147325749971E-2</c:v>
                </c:pt>
                <c:pt idx="130">
                  <c:v>3.8397025364496323E-2</c:v>
                </c:pt>
                <c:pt idx="131">
                  <c:v>5.376173367087312E-2</c:v>
                </c:pt>
                <c:pt idx="132">
                  <c:v>6.9116611709619469E-2</c:v>
                </c:pt>
                <c:pt idx="133">
                  <c:v>8.4481320015996272E-2</c:v>
                </c:pt>
                <c:pt idx="134">
                  <c:v>9.9875519125264378E-2</c:v>
                </c:pt>
                <c:pt idx="135">
                  <c:v>0.11521073662874984</c:v>
                </c:pt>
                <c:pt idx="136">
                  <c:v>0.13054595413223533</c:v>
                </c:pt>
                <c:pt idx="137">
                  <c:v>0.14588117163572081</c:v>
                </c:pt>
                <c:pt idx="138">
                  <c:v>0.16131469181551067</c:v>
                </c:pt>
                <c:pt idx="139">
                  <c:v>0.17664990931899613</c:v>
                </c:pt>
                <c:pt idx="140">
                  <c:v>0.19198512682248162</c:v>
                </c:pt>
                <c:pt idx="141">
                  <c:v>0.2073203443259671</c:v>
                </c:pt>
                <c:pt idx="142">
                  <c:v>0.22275386450575696</c:v>
                </c:pt>
                <c:pt idx="143">
                  <c:v>0.23808908200924245</c:v>
                </c:pt>
                <c:pt idx="144">
                  <c:v>0.25342429951272788</c:v>
                </c:pt>
                <c:pt idx="145">
                  <c:v>0.26875951701621337</c:v>
                </c:pt>
                <c:pt idx="146">
                  <c:v>0.28419303719600325</c:v>
                </c:pt>
                <c:pt idx="147">
                  <c:v>0.29952825469948874</c:v>
                </c:pt>
                <c:pt idx="148">
                  <c:v>0.31486347220297417</c:v>
                </c:pt>
                <c:pt idx="149">
                  <c:v>0.33019868970645966</c:v>
                </c:pt>
                <c:pt idx="150">
                  <c:v>0.34563220988624954</c:v>
                </c:pt>
                <c:pt idx="151">
                  <c:v>0.36096742738973503</c:v>
                </c:pt>
                <c:pt idx="152">
                  <c:v>0.37630264489322046</c:v>
                </c:pt>
                <c:pt idx="153">
                  <c:v>0.391637862396706</c:v>
                </c:pt>
                <c:pt idx="154">
                  <c:v>0.40707138257649583</c:v>
                </c:pt>
                <c:pt idx="155">
                  <c:v>0.42240660007998132</c:v>
                </c:pt>
                <c:pt idx="156">
                  <c:v>0.43774181758346681</c:v>
                </c:pt>
                <c:pt idx="157">
                  <c:v>0.4530770350869523</c:v>
                </c:pt>
                <c:pt idx="158">
                  <c:v>0.46851055526674212</c:v>
                </c:pt>
                <c:pt idx="159">
                  <c:v>0.48384577277022761</c:v>
                </c:pt>
                <c:pt idx="160">
                  <c:v>0.4991809902737131</c:v>
                </c:pt>
                <c:pt idx="161">
                  <c:v>0.51451620777719853</c:v>
                </c:pt>
                <c:pt idx="162">
                  <c:v>0.52994972795698847</c:v>
                </c:pt>
                <c:pt idx="163">
                  <c:v>0.5452849454604739</c:v>
                </c:pt>
                <c:pt idx="164">
                  <c:v>0.56062016296395945</c:v>
                </c:pt>
                <c:pt idx="165">
                  <c:v>0.57595538046744488</c:v>
                </c:pt>
                <c:pt idx="166">
                  <c:v>0.59138890064723471</c:v>
                </c:pt>
                <c:pt idx="167">
                  <c:v>0.60672411815072014</c:v>
                </c:pt>
                <c:pt idx="168">
                  <c:v>0.62205933565420568</c:v>
                </c:pt>
                <c:pt idx="169">
                  <c:v>0.63739455315769111</c:v>
                </c:pt>
                <c:pt idx="170">
                  <c:v>0.65282807333748105</c:v>
                </c:pt>
                <c:pt idx="171">
                  <c:v>0.66816329084096648</c:v>
                </c:pt>
                <c:pt idx="172">
                  <c:v>0.68349850834445203</c:v>
                </c:pt>
                <c:pt idx="173">
                  <c:v>0.69883372584793746</c:v>
                </c:pt>
                <c:pt idx="174">
                  <c:v>0.71426724602772729</c:v>
                </c:pt>
                <c:pt idx="175">
                  <c:v>0.72960246353121272</c:v>
                </c:pt>
                <c:pt idx="176">
                  <c:v>0.74493768103469826</c:v>
                </c:pt>
                <c:pt idx="177">
                  <c:v>0.76027289853818369</c:v>
                </c:pt>
                <c:pt idx="178">
                  <c:v>0.77570641871797363</c:v>
                </c:pt>
                <c:pt idx="179">
                  <c:v>0.79104163622145918</c:v>
                </c:pt>
                <c:pt idx="180">
                  <c:v>0.8063768537249445</c:v>
                </c:pt>
                <c:pt idx="181">
                  <c:v>0.82171207122843004</c:v>
                </c:pt>
                <c:pt idx="182">
                  <c:v>0.83714559140821987</c:v>
                </c:pt>
                <c:pt idx="183">
                  <c:v>0.85248080891170541</c:v>
                </c:pt>
                <c:pt idx="184">
                  <c:v>0.86781602641519084</c:v>
                </c:pt>
                <c:pt idx="185">
                  <c:v>0.88315124391867639</c:v>
                </c:pt>
                <c:pt idx="186">
                  <c:v>0.89858476409846622</c:v>
                </c:pt>
                <c:pt idx="187">
                  <c:v>0.91391998160195176</c:v>
                </c:pt>
                <c:pt idx="188">
                  <c:v>0.92925519910543708</c:v>
                </c:pt>
                <c:pt idx="189">
                  <c:v>0.94459041660892262</c:v>
                </c:pt>
                <c:pt idx="190">
                  <c:v>0.96002393678871245</c:v>
                </c:pt>
                <c:pt idx="191">
                  <c:v>0.97535915429219799</c:v>
                </c:pt>
                <c:pt idx="192">
                  <c:v>0.99089097714829222</c:v>
                </c:pt>
                <c:pt idx="193">
                  <c:v>1.0056363785939515</c:v>
                </c:pt>
                <c:pt idx="194">
                  <c:v>1.0213648068026544</c:v>
                </c:pt>
                <c:pt idx="195">
                  <c:v>1.0370932350113575</c:v>
                </c:pt>
                <c:pt idx="196">
                  <c:v>1.0518386364570165</c:v>
                </c:pt>
                <c:pt idx="197">
                  <c:v>1.0675670646657196</c:v>
                </c:pt>
                <c:pt idx="198">
                  <c:v>1.0832954928744227</c:v>
                </c:pt>
                <c:pt idx="199">
                  <c:v>1.0980408943200817</c:v>
                </c:pt>
                <c:pt idx="200">
                  <c:v>1.1137693225287848</c:v>
                </c:pt>
                <c:pt idx="201">
                  <c:v>1.128514723974444</c:v>
                </c:pt>
                <c:pt idx="202">
                  <c:v>1.1442431521831471</c:v>
                </c:pt>
                <c:pt idx="203">
                  <c:v>1.15997158039185</c:v>
                </c:pt>
                <c:pt idx="204">
                  <c:v>1.1747169818375092</c:v>
                </c:pt>
                <c:pt idx="205">
                  <c:v>1.1904454100462121</c:v>
                </c:pt>
                <c:pt idx="206">
                  <c:v>1.2061738382549152</c:v>
                </c:pt>
                <c:pt idx="207">
                  <c:v>1.2209192397005744</c:v>
                </c:pt>
                <c:pt idx="208">
                  <c:v>1.2366476679092775</c:v>
                </c:pt>
                <c:pt idx="209">
                  <c:v>1.2513930693549367</c:v>
                </c:pt>
                <c:pt idx="210">
                  <c:v>1.2671214975636396</c:v>
                </c:pt>
                <c:pt idx="211">
                  <c:v>1.2828499257723427</c:v>
                </c:pt>
                <c:pt idx="212">
                  <c:v>1.2975953272180016</c:v>
                </c:pt>
                <c:pt idx="213">
                  <c:v>1.3133237554267048</c:v>
                </c:pt>
                <c:pt idx="214">
                  <c:v>1.3290521836354079</c:v>
                </c:pt>
                <c:pt idx="215">
                  <c:v>1.3437975850810668</c:v>
                </c:pt>
                <c:pt idx="216">
                  <c:v>1.35952601328977</c:v>
                </c:pt>
                <c:pt idx="217">
                  <c:v>1.3742714147354291</c:v>
                </c:pt>
                <c:pt idx="218">
                  <c:v>1.3899998429441323</c:v>
                </c:pt>
                <c:pt idx="219">
                  <c:v>1.4057282711528354</c:v>
                </c:pt>
                <c:pt idx="220">
                  <c:v>1.4204736725984943</c:v>
                </c:pt>
                <c:pt idx="221">
                  <c:v>1.4362021008071972</c:v>
                </c:pt>
                <c:pt idx="222">
                  <c:v>1.4519305290159004</c:v>
                </c:pt>
                <c:pt idx="223">
                  <c:v>1.4666759304615595</c:v>
                </c:pt>
                <c:pt idx="224">
                  <c:v>1.4824043586702627</c:v>
                </c:pt>
                <c:pt idx="225">
                  <c:v>1.4971497601159218</c:v>
                </c:pt>
                <c:pt idx="226">
                  <c:v>1.5128781883246247</c:v>
                </c:pt>
                <c:pt idx="227">
                  <c:v>1.5286066165333279</c:v>
                </c:pt>
                <c:pt idx="228">
                  <c:v>1.5433520179789868</c:v>
                </c:pt>
                <c:pt idx="229">
                  <c:v>1.5590804461876899</c:v>
                </c:pt>
                <c:pt idx="230">
                  <c:v>1.5748088743963931</c:v>
                </c:pt>
                <c:pt idx="231">
                  <c:v>1.5895542758420522</c:v>
                </c:pt>
                <c:pt idx="232">
                  <c:v>1.6052827040507549</c:v>
                </c:pt>
                <c:pt idx="233">
                  <c:v>1.6200281054964143</c:v>
                </c:pt>
                <c:pt idx="234">
                  <c:v>1.6357565337051174</c:v>
                </c:pt>
                <c:pt idx="235">
                  <c:v>1.6514849619138205</c:v>
                </c:pt>
                <c:pt idx="236">
                  <c:v>1.6662303633594795</c:v>
                </c:pt>
                <c:pt idx="237">
                  <c:v>1.6819587915681824</c:v>
                </c:pt>
                <c:pt idx="238">
                  <c:v>1.6976872197768855</c:v>
                </c:pt>
                <c:pt idx="239">
                  <c:v>1.7124326212225449</c:v>
                </c:pt>
                <c:pt idx="240">
                  <c:v>1.7281610494312476</c:v>
                </c:pt>
                <c:pt idx="241">
                  <c:v>1.742906450876907</c:v>
                </c:pt>
                <c:pt idx="242">
                  <c:v>1.7586348790856099</c:v>
                </c:pt>
                <c:pt idx="243">
                  <c:v>1.774363307294313</c:v>
                </c:pt>
                <c:pt idx="244">
                  <c:v>1.789108708739972</c:v>
                </c:pt>
                <c:pt idx="245">
                  <c:v>1.8048371369486751</c:v>
                </c:pt>
                <c:pt idx="246">
                  <c:v>1.8205655651573782</c:v>
                </c:pt>
                <c:pt idx="247">
                  <c:v>1.8353109666030374</c:v>
                </c:pt>
                <c:pt idx="248">
                  <c:v>1.8510393948117403</c:v>
                </c:pt>
                <c:pt idx="249">
                  <c:v>1.8657847962573995</c:v>
                </c:pt>
                <c:pt idx="250">
                  <c:v>1.8815132244661026</c:v>
                </c:pt>
                <c:pt idx="251">
                  <c:v>1.8972416526748057</c:v>
                </c:pt>
                <c:pt idx="252">
                  <c:v>1.9119870541204647</c:v>
                </c:pt>
                <c:pt idx="253">
                  <c:v>1.9277154823291678</c:v>
                </c:pt>
                <c:pt idx="254">
                  <c:v>1.9434439105378707</c:v>
                </c:pt>
                <c:pt idx="255">
                  <c:v>1.9581893119835301</c:v>
                </c:pt>
              </c:numCache>
            </c:numRef>
          </c:xVal>
          <c:yVal>
            <c:numRef>
              <c:f>'TLEP-H'!$F$2:$F$257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0.15339537762499472</c:v>
                </c:pt>
                <c:pt idx="129">
                  <c:v>1.7238121637056372E-2</c:v>
                </c:pt>
                <c:pt idx="130">
                  <c:v>6.3484542084616688E-3</c:v>
                </c:pt>
                <c:pt idx="131">
                  <c:v>3.3498955470694595E-3</c:v>
                </c:pt>
                <c:pt idx="132">
                  <c:v>2.119929826167025E-3</c:v>
                </c:pt>
                <c:pt idx="133">
                  <c:v>1.500824169085503E-3</c:v>
                </c:pt>
                <c:pt idx="134">
                  <c:v>1.1488014481914313E-3</c:v>
                </c:pt>
                <c:pt idx="135">
                  <c:v>9.3311587913670678E-4</c:v>
                </c:pt>
                <c:pt idx="136">
                  <c:v>7.9379164063035342E-4</c:v>
                </c:pt>
                <c:pt idx="137">
                  <c:v>7.0165161305194099E-4</c:v>
                </c:pt>
                <c:pt idx="138">
                  <c:v>6.4021071443357426E-4</c:v>
                </c:pt>
                <c:pt idx="139">
                  <c:v>6.0128039564467353E-4</c:v>
                </c:pt>
                <c:pt idx="140">
                  <c:v>5.7891247360526569E-4</c:v>
                </c:pt>
                <c:pt idx="141">
                  <c:v>5.6974566623149182E-4</c:v>
                </c:pt>
                <c:pt idx="142">
                  <c:v>5.7191966694972944E-4</c:v>
                </c:pt>
                <c:pt idx="143">
                  <c:v>5.8479962683976715E-4</c:v>
                </c:pt>
                <c:pt idx="144">
                  <c:v>6.078701261261701E-4</c:v>
                </c:pt>
                <c:pt idx="145">
                  <c:v>6.4131304673752392E-4</c:v>
                </c:pt>
                <c:pt idx="146">
                  <c:v>6.8594817713687377E-4</c:v>
                </c:pt>
                <c:pt idx="147">
                  <c:v>7.4304144631902021E-4</c:v>
                </c:pt>
                <c:pt idx="148">
                  <c:v>8.1408323582185277E-4</c:v>
                </c:pt>
                <c:pt idx="149">
                  <c:v>9.0105442009731477E-4</c:v>
                </c:pt>
                <c:pt idx="150">
                  <c:v>1.0064248332535286E-3</c:v>
                </c:pt>
                <c:pt idx="151">
                  <c:v>1.1336629213408163E-3</c:v>
                </c:pt>
                <c:pt idx="152">
                  <c:v>1.2868769551498797E-3</c:v>
                </c:pt>
                <c:pt idx="153">
                  <c:v>1.4698661392135678E-3</c:v>
                </c:pt>
                <c:pt idx="154">
                  <c:v>1.6870518126772308E-3</c:v>
                </c:pt>
                <c:pt idx="155">
                  <c:v>1.9476303137835431E-3</c:v>
                </c:pt>
                <c:pt idx="156">
                  <c:v>2.2567637673069612E-3</c:v>
                </c:pt>
                <c:pt idx="157">
                  <c:v>2.6247878034398801E-3</c:v>
                </c:pt>
                <c:pt idx="158">
                  <c:v>3.0595457675632372E-3</c:v>
                </c:pt>
                <c:pt idx="159">
                  <c:v>3.5734132964792714E-3</c:v>
                </c:pt>
                <c:pt idx="160">
                  <c:v>4.1811746386690119E-3</c:v>
                </c:pt>
                <c:pt idx="161">
                  <c:v>4.8954878616825764E-3</c:v>
                </c:pt>
                <c:pt idx="162">
                  <c:v>5.7376080553946992E-3</c:v>
                </c:pt>
                <c:pt idx="163">
                  <c:v>6.7321430378535383E-3</c:v>
                </c:pt>
                <c:pt idx="164">
                  <c:v>7.8953732928251971E-3</c:v>
                </c:pt>
                <c:pt idx="165">
                  <c:v>9.2551158824100473E-3</c:v>
                </c:pt>
                <c:pt idx="166">
                  <c:v>1.0856501707674084E-2</c:v>
                </c:pt>
                <c:pt idx="167">
                  <c:v>1.2714930572230703E-2</c:v>
                </c:pt>
                <c:pt idx="168">
                  <c:v>1.4892420940118094E-2</c:v>
                </c:pt>
                <c:pt idx="169">
                  <c:v>1.7435204704512819E-2</c:v>
                </c:pt>
                <c:pt idx="170">
                  <c:v>2.0381064004480552E-2</c:v>
                </c:pt>
                <c:pt idx="171">
                  <c:v>2.3770372328624025E-2</c:v>
                </c:pt>
                <c:pt idx="172">
                  <c:v>2.768333005642867E-2</c:v>
                </c:pt>
                <c:pt idx="173">
                  <c:v>3.2298718422422684E-2</c:v>
                </c:pt>
                <c:pt idx="174">
                  <c:v>3.7563167218709066E-2</c:v>
                </c:pt>
                <c:pt idx="175">
                  <c:v>4.3768123663722833E-2</c:v>
                </c:pt>
                <c:pt idx="176">
                  <c:v>5.0809203183182099E-2</c:v>
                </c:pt>
                <c:pt idx="177">
                  <c:v>5.8973487008701315E-2</c:v>
                </c:pt>
                <c:pt idx="178">
                  <c:v>6.8478052185476868E-2</c:v>
                </c:pt>
                <c:pt idx="179">
                  <c:v>7.9193623447720268E-2</c:v>
                </c:pt>
                <c:pt idx="180">
                  <c:v>9.1841470128822753E-2</c:v>
                </c:pt>
                <c:pt idx="181">
                  <c:v>0.10659646291002906</c:v>
                </c:pt>
                <c:pt idx="182">
                  <c:v>0.12359729436751266</c:v>
                </c:pt>
                <c:pt idx="183">
                  <c:v>0.14227710898923346</c:v>
                </c:pt>
                <c:pt idx="184">
                  <c:v>0.16518366846853097</c:v>
                </c:pt>
                <c:pt idx="185">
                  <c:v>0.19024947676363155</c:v>
                </c:pt>
                <c:pt idx="186">
                  <c:v>0.22065894556483981</c:v>
                </c:pt>
                <c:pt idx="187">
                  <c:v>0.25408432032344147</c:v>
                </c:pt>
                <c:pt idx="188">
                  <c:v>0.29334642001533695</c:v>
                </c:pt>
                <c:pt idx="189">
                  <c:v>0.3366978700552325</c:v>
                </c:pt>
                <c:pt idx="190">
                  <c:v>0.38532007650372946</c:v>
                </c:pt>
                <c:pt idx="191">
                  <c:v>0.44638791211382417</c:v>
                </c:pt>
                <c:pt idx="192">
                  <c:v>0.51234703131806236</c:v>
                </c:pt>
                <c:pt idx="193">
                  <c:v>0.58988818893098527</c:v>
                </c:pt>
                <c:pt idx="194">
                  <c:v>0.67763457780615832</c:v>
                </c:pt>
                <c:pt idx="195">
                  <c:v>0.77470797705609384</c:v>
                </c:pt>
                <c:pt idx="196">
                  <c:v>0.90346043033880297</c:v>
                </c:pt>
                <c:pt idx="197">
                  <c:v>1.037012875653589</c:v>
                </c:pt>
                <c:pt idx="198">
                  <c:v>1.1828981617441761</c:v>
                </c:pt>
                <c:pt idx="199">
                  <c:v>1.369498569783361</c:v>
                </c:pt>
                <c:pt idx="200">
                  <c:v>1.5699026343678681</c:v>
                </c:pt>
                <c:pt idx="201">
                  <c:v>1.7824975833974486</c:v>
                </c:pt>
                <c:pt idx="202">
                  <c:v>2.049150470949419</c:v>
                </c:pt>
                <c:pt idx="203">
                  <c:v>2.3343024212403214</c:v>
                </c:pt>
                <c:pt idx="204">
                  <c:v>2.6765310194418448</c:v>
                </c:pt>
                <c:pt idx="205">
                  <c:v>3.0951188663485154</c:v>
                </c:pt>
                <c:pt idx="206">
                  <c:v>3.686616709993245</c:v>
                </c:pt>
                <c:pt idx="207">
                  <c:v>4.0959746562344277</c:v>
                </c:pt>
                <c:pt idx="208">
                  <c:v>4.620009487487831</c:v>
                </c:pt>
                <c:pt idx="209">
                  <c:v>5.3130801686098463</c:v>
                </c:pt>
                <c:pt idx="210">
                  <c:v>6.1105653693924111</c:v>
                </c:pt>
                <c:pt idx="211">
                  <c:v>6.987990616083418</c:v>
                </c:pt>
                <c:pt idx="212">
                  <c:v>7.9106162449613064</c:v>
                </c:pt>
                <c:pt idx="213">
                  <c:v>8.8445180750982964</c:v>
                </c:pt>
                <c:pt idx="214">
                  <c:v>10.142160055176456</c:v>
                </c:pt>
                <c:pt idx="215">
                  <c:v>11.603236055975334</c:v>
                </c:pt>
                <c:pt idx="216">
                  <c:v>12.701177161735959</c:v>
                </c:pt>
                <c:pt idx="217">
                  <c:v>14.691585378859079</c:v>
                </c:pt>
                <c:pt idx="218">
                  <c:v>16.991169945645222</c:v>
                </c:pt>
                <c:pt idx="219">
                  <c:v>19.31001709026452</c:v>
                </c:pt>
                <c:pt idx="220">
                  <c:v>21.617157336953976</c:v>
                </c:pt>
                <c:pt idx="221">
                  <c:v>25.633305396992945</c:v>
                </c:pt>
                <c:pt idx="222">
                  <c:v>28.950435695542765</c:v>
                </c:pt>
                <c:pt idx="223">
                  <c:v>32.763239763884229</c:v>
                </c:pt>
                <c:pt idx="224">
                  <c:v>37.352902974962248</c:v>
                </c:pt>
                <c:pt idx="225">
                  <c:v>44.535449159414526</c:v>
                </c:pt>
                <c:pt idx="226">
                  <c:v>46.563272626382336</c:v>
                </c:pt>
                <c:pt idx="227">
                  <c:v>51.889572796530764</c:v>
                </c:pt>
                <c:pt idx="228">
                  <c:v>59.959447971362771</c:v>
                </c:pt>
                <c:pt idx="229">
                  <c:v>65.290016801099313</c:v>
                </c:pt>
                <c:pt idx="230">
                  <c:v>71.554905984592722</c:v>
                </c:pt>
                <c:pt idx="231">
                  <c:v>81.061167067114056</c:v>
                </c:pt>
                <c:pt idx="232">
                  <c:v>101.45740761449457</c:v>
                </c:pt>
                <c:pt idx="233">
                  <c:v>106.19783260619123</c:v>
                </c:pt>
                <c:pt idx="234">
                  <c:v>118.15736822192616</c:v>
                </c:pt>
                <c:pt idx="235">
                  <c:v>138.50985372731876</c:v>
                </c:pt>
                <c:pt idx="236">
                  <c:v>160.06487096115239</c:v>
                </c:pt>
                <c:pt idx="237">
                  <c:v>189.12545047951403</c:v>
                </c:pt>
                <c:pt idx="238">
                  <c:v>241.44744149542055</c:v>
                </c:pt>
                <c:pt idx="239">
                  <c:v>231.5966868501875</c:v>
                </c:pt>
                <c:pt idx="240">
                  <c:v>267.73701170375301</c:v>
                </c:pt>
                <c:pt idx="241">
                  <c:v>324.46564719729116</c:v>
                </c:pt>
                <c:pt idx="242">
                  <c:v>377.48790913022884</c:v>
                </c:pt>
                <c:pt idx="243">
                  <c:v>382.45601716174889</c:v>
                </c:pt>
                <c:pt idx="244">
                  <c:v>437.65835438099538</c:v>
                </c:pt>
                <c:pt idx="245">
                  <c:v>554.75177674136671</c:v>
                </c:pt>
                <c:pt idx="246">
                  <c:v>599.06259630444026</c:v>
                </c:pt>
                <c:pt idx="247">
                  <c:v>773.90640360640873</c:v>
                </c:pt>
                <c:pt idx="248">
                  <c:v>687.4002034422698</c:v>
                </c:pt>
                <c:pt idx="249">
                  <c:v>761.26620417974982</c:v>
                </c:pt>
                <c:pt idx="250">
                  <c:v>1708.4633995469974</c:v>
                </c:pt>
                <c:pt idx="251">
                  <c:v>1287.6679790243754</c:v>
                </c:pt>
                <c:pt idx="252">
                  <c:v>2129.5622960728742</c:v>
                </c:pt>
                <c:pt idx="253">
                  <c:v>3168.2804685326928</c:v>
                </c:pt>
                <c:pt idx="254">
                  <c:v>5237.7322532394282</c:v>
                </c:pt>
                <c:pt idx="255">
                  <c:v>842.9661889168309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1747200"/>
        <c:axId val="1097176576"/>
      </c:scatterChart>
      <c:valAx>
        <c:axId val="1091747200"/>
        <c:scaling>
          <c:orientation val="minMax"/>
          <c:max val="2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momentum acceptance (%)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low"/>
        <c:crossAx val="1097176576"/>
        <c:crosses val="autoZero"/>
        <c:crossBetween val="midCat"/>
      </c:valAx>
      <c:valAx>
        <c:axId val="1097176576"/>
        <c:scaling>
          <c:logBase val="10"/>
          <c:orientation val="minMax"/>
          <c:max val="10000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Lifetime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17472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7115065901314"/>
          <c:y val="2.8194444444444446E-2"/>
          <c:w val="0.85440852413773483"/>
          <c:h val="0.813179729723600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xymax(NIP=4)</c:v>
                </c:pt>
              </c:strCache>
            </c:strRef>
          </c:tx>
          <c:spPr>
            <a:ln w="9525" cap="flat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Sheet1!$A$9:$A$83</c:f>
              <c:numCache>
                <c:formatCode>General</c:formatCode>
                <c:ptCount val="7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  <c:pt idx="16">
                  <c:v>340</c:v>
                </c:pt>
                <c:pt idx="17">
                  <c:v>360</c:v>
                </c:pt>
                <c:pt idx="18">
                  <c:v>380</c:v>
                </c:pt>
                <c:pt idx="19">
                  <c:v>400</c:v>
                </c:pt>
                <c:pt idx="20">
                  <c:v>420</c:v>
                </c:pt>
                <c:pt idx="21">
                  <c:v>440</c:v>
                </c:pt>
                <c:pt idx="22">
                  <c:v>460</c:v>
                </c:pt>
                <c:pt idx="23">
                  <c:v>480</c:v>
                </c:pt>
                <c:pt idx="24">
                  <c:v>500</c:v>
                </c:pt>
                <c:pt idx="25">
                  <c:v>520</c:v>
                </c:pt>
                <c:pt idx="26">
                  <c:v>540</c:v>
                </c:pt>
                <c:pt idx="27">
                  <c:v>560</c:v>
                </c:pt>
                <c:pt idx="28">
                  <c:v>580</c:v>
                </c:pt>
                <c:pt idx="29">
                  <c:v>600</c:v>
                </c:pt>
                <c:pt idx="30">
                  <c:v>620</c:v>
                </c:pt>
                <c:pt idx="31">
                  <c:v>640</c:v>
                </c:pt>
                <c:pt idx="32">
                  <c:v>660</c:v>
                </c:pt>
                <c:pt idx="33">
                  <c:v>680</c:v>
                </c:pt>
                <c:pt idx="34">
                  <c:v>700</c:v>
                </c:pt>
                <c:pt idx="35">
                  <c:v>720</c:v>
                </c:pt>
                <c:pt idx="36">
                  <c:v>740</c:v>
                </c:pt>
                <c:pt idx="37">
                  <c:v>760</c:v>
                </c:pt>
                <c:pt idx="38">
                  <c:v>780</c:v>
                </c:pt>
                <c:pt idx="39">
                  <c:v>800</c:v>
                </c:pt>
                <c:pt idx="40">
                  <c:v>820</c:v>
                </c:pt>
                <c:pt idx="41">
                  <c:v>840</c:v>
                </c:pt>
                <c:pt idx="42">
                  <c:v>860</c:v>
                </c:pt>
                <c:pt idx="43">
                  <c:v>880</c:v>
                </c:pt>
                <c:pt idx="44">
                  <c:v>900</c:v>
                </c:pt>
                <c:pt idx="45">
                  <c:v>920</c:v>
                </c:pt>
                <c:pt idx="46">
                  <c:v>940</c:v>
                </c:pt>
                <c:pt idx="47">
                  <c:v>960</c:v>
                </c:pt>
                <c:pt idx="48">
                  <c:v>980</c:v>
                </c:pt>
                <c:pt idx="49">
                  <c:v>1000</c:v>
                </c:pt>
                <c:pt idx="50">
                  <c:v>1020</c:v>
                </c:pt>
                <c:pt idx="51">
                  <c:v>1040</c:v>
                </c:pt>
                <c:pt idx="52">
                  <c:v>1060</c:v>
                </c:pt>
                <c:pt idx="53">
                  <c:v>1080</c:v>
                </c:pt>
                <c:pt idx="54">
                  <c:v>1100</c:v>
                </c:pt>
                <c:pt idx="55">
                  <c:v>1120</c:v>
                </c:pt>
                <c:pt idx="56">
                  <c:v>1140</c:v>
                </c:pt>
                <c:pt idx="57">
                  <c:v>1160</c:v>
                </c:pt>
                <c:pt idx="58">
                  <c:v>1180</c:v>
                </c:pt>
                <c:pt idx="59">
                  <c:v>1200</c:v>
                </c:pt>
                <c:pt idx="60">
                  <c:v>1220</c:v>
                </c:pt>
                <c:pt idx="61">
                  <c:v>1240</c:v>
                </c:pt>
                <c:pt idx="62">
                  <c:v>1260</c:v>
                </c:pt>
                <c:pt idx="63">
                  <c:v>1280</c:v>
                </c:pt>
                <c:pt idx="64">
                  <c:v>1300</c:v>
                </c:pt>
                <c:pt idx="65">
                  <c:v>1320</c:v>
                </c:pt>
                <c:pt idx="66">
                  <c:v>1340</c:v>
                </c:pt>
                <c:pt idx="67">
                  <c:v>1360</c:v>
                </c:pt>
                <c:pt idx="68">
                  <c:v>1380</c:v>
                </c:pt>
                <c:pt idx="69">
                  <c:v>1400</c:v>
                </c:pt>
                <c:pt idx="70">
                  <c:v>1420</c:v>
                </c:pt>
                <c:pt idx="71">
                  <c:v>1440</c:v>
                </c:pt>
                <c:pt idx="72">
                  <c:v>1460</c:v>
                </c:pt>
                <c:pt idx="73">
                  <c:v>1480</c:v>
                </c:pt>
                <c:pt idx="74">
                  <c:v>1500</c:v>
                </c:pt>
              </c:numCache>
            </c:numRef>
          </c:xVal>
          <c:yVal>
            <c:numRef>
              <c:f>Sheet1!$B$9:$B$83</c:f>
              <c:numCache>
                <c:formatCode>General</c:formatCode>
                <c:ptCount val="75"/>
                <c:pt idx="0">
                  <c:v>0.15085440841362907</c:v>
                </c:pt>
                <c:pt idx="1">
                  <c:v>0.11432626298183159</c:v>
                </c:pt>
                <c:pt idx="2">
                  <c:v>9.7209677914676912E-2</c:v>
                </c:pt>
                <c:pt idx="3">
                  <c:v>8.6643105394393308E-2</c:v>
                </c:pt>
                <c:pt idx="4">
                  <c:v>7.9244659623055658E-2</c:v>
                </c:pt>
                <c:pt idx="5">
                  <c:v>7.3671159620207885E-2</c:v>
                </c:pt>
                <c:pt idx="6">
                  <c:v>6.9265789713373355E-2</c:v>
                </c:pt>
                <c:pt idx="7">
                  <c:v>6.5663195110094191E-2</c:v>
                </c:pt>
                <c:pt idx="8">
                  <c:v>6.2641334646084387E-2</c:v>
                </c:pt>
                <c:pt idx="9">
                  <c:v>6.0056221699071557E-2</c:v>
                </c:pt>
                <c:pt idx="10">
                  <c:v>5.7809728801604635E-2</c:v>
                </c:pt>
                <c:pt idx="11">
                  <c:v>5.5832298555190493E-2</c:v>
                </c:pt>
                <c:pt idx="12">
                  <c:v>5.4073024902184852E-2</c:v>
                </c:pt>
                <c:pt idx="13">
                  <c:v>5.2493652480492772E-2</c:v>
                </c:pt>
                <c:pt idx="14">
                  <c:v>5.1064784380006743E-2</c:v>
                </c:pt>
                <c:pt idx="15">
                  <c:v>4.9763396319187164E-2</c:v>
                </c:pt>
                <c:pt idx="16">
                  <c:v>4.8571155737893862E-2</c:v>
                </c:pt>
                <c:pt idx="17">
                  <c:v>4.7473254335695936E-2</c:v>
                </c:pt>
                <c:pt idx="18">
                  <c:v>4.6457578102944284E-2</c:v>
                </c:pt>
                <c:pt idx="19">
                  <c:v>4.5514105075652005E-2</c:v>
                </c:pt>
                <c:pt idx="20">
                  <c:v>4.4634460333970852E-2</c:v>
                </c:pt>
                <c:pt idx="21">
                  <c:v>4.3811581825032725E-2</c:v>
                </c:pt>
                <c:pt idx="22">
                  <c:v>4.3039465738129445E-2</c:v>
                </c:pt>
                <c:pt idx="23">
                  <c:v>4.2312969933228389E-2</c:v>
                </c:pt>
                <c:pt idx="24">
                  <c:v>4.1627660370093654E-2</c:v>
                </c:pt>
                <c:pt idx="25">
                  <c:v>4.0979689822785437E-2</c:v>
                </c:pt>
                <c:pt idx="26">
                  <c:v>4.0365701136124088E-2</c:v>
                </c:pt>
                <c:pt idx="27">
                  <c:v>3.9782749350661249E-2</c:v>
                </c:pt>
                <c:pt idx="28">
                  <c:v>3.9228238486406782E-2</c:v>
                </c:pt>
                <c:pt idx="29">
                  <c:v>3.8699869825028807E-2</c:v>
                </c:pt>
                <c:pt idx="30">
                  <c:v>3.8195599292395202E-2</c:v>
                </c:pt>
                <c:pt idx="31">
                  <c:v>3.7713602103407268E-2</c:v>
                </c:pt>
                <c:pt idx="32">
                  <c:v>3.7252243247212227E-2</c:v>
                </c:pt>
                <c:pt idx="33">
                  <c:v>3.6810052703241156E-2</c:v>
                </c:pt>
                <c:pt idx="34">
                  <c:v>3.6385704515231918E-2</c:v>
                </c:pt>
                <c:pt idx="35">
                  <c:v>3.5977999031387937E-2</c:v>
                </c:pt>
                <c:pt idx="36">
                  <c:v>3.5585847758373736E-2</c:v>
                </c:pt>
                <c:pt idx="37">
                  <c:v>3.5208260385291679E-2</c:v>
                </c:pt>
                <c:pt idx="38">
                  <c:v>3.4844333618683949E-2</c:v>
                </c:pt>
                <c:pt idx="39">
                  <c:v>3.449324153653037E-2</c:v>
                </c:pt>
                <c:pt idx="40">
                  <c:v>3.4154227222325376E-2</c:v>
                </c:pt>
                <c:pt idx="41">
                  <c:v>3.382659548272543E-2</c:v>
                </c:pt>
                <c:pt idx="42">
                  <c:v>3.3509706486322545E-2</c:v>
                </c:pt>
                <c:pt idx="43">
                  <c:v>3.3202970188613977E-2</c:v>
                </c:pt>
                <c:pt idx="44">
                  <c:v>3.2905841430580333E-2</c:v>
                </c:pt>
                <c:pt idx="45">
                  <c:v>3.2617815616519739E-2</c:v>
                </c:pt>
                <c:pt idx="46">
                  <c:v>3.2338424891739326E-2</c:v>
                </c:pt>
                <c:pt idx="47">
                  <c:v>3.2067234753025323E-2</c:v>
                </c:pt>
                <c:pt idx="48">
                  <c:v>3.1803841035008162E-2</c:v>
                </c:pt>
                <c:pt idx="49">
                  <c:v>3.1547867224009658E-2</c:v>
                </c:pt>
                <c:pt idx="50">
                  <c:v>3.129896205802693E-2</c:v>
                </c:pt>
                <c:pt idx="51">
                  <c:v>3.1056797377426722E-2</c:v>
                </c:pt>
                <c:pt idx="52">
                  <c:v>3.0821066195898996E-2</c:v>
                </c:pt>
                <c:pt idx="53">
                  <c:v>3.0591480965415436E-2</c:v>
                </c:pt>
                <c:pt idx="54">
                  <c:v>3.0367772012491173E-2</c:v>
                </c:pt>
                <c:pt idx="55">
                  <c:v>3.0149686126064019E-2</c:v>
                </c:pt>
                <c:pt idx="56">
                  <c:v>2.9936985279875629E-2</c:v>
                </c:pt>
                <c:pt idx="57">
                  <c:v>2.972944547443377E-2</c:v>
                </c:pt>
                <c:pt idx="58">
                  <c:v>2.9526855685516589E-2</c:v>
                </c:pt>
                <c:pt idx="59">
                  <c:v>2.9329016907796015E-2</c:v>
                </c:pt>
                <c:pt idx="60">
                  <c:v>2.9135741283550252E-2</c:v>
                </c:pt>
                <c:pt idx="61">
                  <c:v>2.8946851307638122E-2</c:v>
                </c:pt>
                <c:pt idx="62">
                  <c:v>2.8762179100950466E-2</c:v>
                </c:pt>
                <c:pt idx="63">
                  <c:v>2.8581565745457897E-2</c:v>
                </c:pt>
                <c:pt idx="64">
                  <c:v>2.8404860674761157E-2</c:v>
                </c:pt>
                <c:pt idx="65">
                  <c:v>2.8231921114737338E-2</c:v>
                </c:pt>
                <c:pt idx="66">
                  <c:v>2.806261156947424E-2</c:v>
                </c:pt>
                <c:pt idx="67">
                  <c:v>2.7896803348211742E-2</c:v>
                </c:pt>
                <c:pt idx="68">
                  <c:v>2.7734374129469209E-2</c:v>
                </c:pt>
                <c:pt idx="69">
                  <c:v>2.7575207558944607E-2</c:v>
                </c:pt>
                <c:pt idx="70">
                  <c:v>2.7419192878127531E-2</c:v>
                </c:pt>
                <c:pt idx="71">
                  <c:v>2.7266224580884877E-2</c:v>
                </c:pt>
                <c:pt idx="72">
                  <c:v>2.7116202095555948E-2</c:v>
                </c:pt>
                <c:pt idx="73">
                  <c:v>2.6969029490341991E-2</c:v>
                </c:pt>
                <c:pt idx="74">
                  <c:v>2.6824615199994177E-2</c:v>
                </c:pt>
              </c:numCache>
            </c:numRef>
          </c:yVal>
          <c:smooth val="0"/>
        </c:ser>
        <c:ser>
          <c:idx val="1"/>
          <c:order val="1"/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Sheet1!$A$9:$A$83</c:f>
              <c:numCache>
                <c:formatCode>General</c:formatCode>
                <c:ptCount val="7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  <c:pt idx="16">
                  <c:v>340</c:v>
                </c:pt>
                <c:pt idx="17">
                  <c:v>360</c:v>
                </c:pt>
                <c:pt idx="18">
                  <c:v>380</c:v>
                </c:pt>
                <c:pt idx="19">
                  <c:v>400</c:v>
                </c:pt>
                <c:pt idx="20">
                  <c:v>420</c:v>
                </c:pt>
                <c:pt idx="21">
                  <c:v>440</c:v>
                </c:pt>
                <c:pt idx="22">
                  <c:v>460</c:v>
                </c:pt>
                <c:pt idx="23">
                  <c:v>480</c:v>
                </c:pt>
                <c:pt idx="24">
                  <c:v>500</c:v>
                </c:pt>
                <c:pt idx="25">
                  <c:v>520</c:v>
                </c:pt>
                <c:pt idx="26">
                  <c:v>540</c:v>
                </c:pt>
                <c:pt idx="27">
                  <c:v>560</c:v>
                </c:pt>
                <c:pt idx="28">
                  <c:v>580</c:v>
                </c:pt>
                <c:pt idx="29">
                  <c:v>600</c:v>
                </c:pt>
                <c:pt idx="30">
                  <c:v>620</c:v>
                </c:pt>
                <c:pt idx="31">
                  <c:v>640</c:v>
                </c:pt>
                <c:pt idx="32">
                  <c:v>660</c:v>
                </c:pt>
                <c:pt idx="33">
                  <c:v>680</c:v>
                </c:pt>
                <c:pt idx="34">
                  <c:v>700</c:v>
                </c:pt>
                <c:pt idx="35">
                  <c:v>720</c:v>
                </c:pt>
                <c:pt idx="36">
                  <c:v>740</c:v>
                </c:pt>
                <c:pt idx="37">
                  <c:v>760</c:v>
                </c:pt>
                <c:pt idx="38">
                  <c:v>780</c:v>
                </c:pt>
                <c:pt idx="39">
                  <c:v>800</c:v>
                </c:pt>
                <c:pt idx="40">
                  <c:v>820</c:v>
                </c:pt>
                <c:pt idx="41">
                  <c:v>840</c:v>
                </c:pt>
                <c:pt idx="42">
                  <c:v>860</c:v>
                </c:pt>
                <c:pt idx="43">
                  <c:v>880</c:v>
                </c:pt>
                <c:pt idx="44">
                  <c:v>900</c:v>
                </c:pt>
                <c:pt idx="45">
                  <c:v>920</c:v>
                </c:pt>
                <c:pt idx="46">
                  <c:v>940</c:v>
                </c:pt>
                <c:pt idx="47">
                  <c:v>960</c:v>
                </c:pt>
                <c:pt idx="48">
                  <c:v>980</c:v>
                </c:pt>
                <c:pt idx="49">
                  <c:v>1000</c:v>
                </c:pt>
                <c:pt idx="50">
                  <c:v>1020</c:v>
                </c:pt>
                <c:pt idx="51">
                  <c:v>1040</c:v>
                </c:pt>
                <c:pt idx="52">
                  <c:v>1060</c:v>
                </c:pt>
                <c:pt idx="53">
                  <c:v>1080</c:v>
                </c:pt>
                <c:pt idx="54">
                  <c:v>1100</c:v>
                </c:pt>
                <c:pt idx="55">
                  <c:v>1120</c:v>
                </c:pt>
                <c:pt idx="56">
                  <c:v>1140</c:v>
                </c:pt>
                <c:pt idx="57">
                  <c:v>1160</c:v>
                </c:pt>
                <c:pt idx="58">
                  <c:v>1180</c:v>
                </c:pt>
                <c:pt idx="59">
                  <c:v>1200</c:v>
                </c:pt>
                <c:pt idx="60">
                  <c:v>1220</c:v>
                </c:pt>
                <c:pt idx="61">
                  <c:v>1240</c:v>
                </c:pt>
                <c:pt idx="62">
                  <c:v>1260</c:v>
                </c:pt>
                <c:pt idx="63">
                  <c:v>1280</c:v>
                </c:pt>
                <c:pt idx="64">
                  <c:v>1300</c:v>
                </c:pt>
                <c:pt idx="65">
                  <c:v>1320</c:v>
                </c:pt>
                <c:pt idx="66">
                  <c:v>1340</c:v>
                </c:pt>
                <c:pt idx="67">
                  <c:v>1360</c:v>
                </c:pt>
                <c:pt idx="68">
                  <c:v>1380</c:v>
                </c:pt>
                <c:pt idx="69">
                  <c:v>1400</c:v>
                </c:pt>
                <c:pt idx="70">
                  <c:v>1420</c:v>
                </c:pt>
                <c:pt idx="71">
                  <c:v>1440</c:v>
                </c:pt>
                <c:pt idx="72">
                  <c:v>1460</c:v>
                </c:pt>
                <c:pt idx="73">
                  <c:v>1480</c:v>
                </c:pt>
                <c:pt idx="74">
                  <c:v>1500</c:v>
                </c:pt>
              </c:numCache>
            </c:numRef>
          </c:xVal>
          <c:yVal>
            <c:numRef>
              <c:f>Sheet1!$C$9:$C$83</c:f>
              <c:numCache>
                <c:formatCode>General</c:formatCode>
                <c:ptCount val="75"/>
                <c:pt idx="0">
                  <c:v>0.21334035032232418</c:v>
                </c:pt>
                <c:pt idx="1">
                  <c:v>0.16168175164433937</c:v>
                </c:pt>
                <c:pt idx="2">
                  <c:v>0.13747524490085641</c:v>
                </c:pt>
                <c:pt idx="3">
                  <c:v>0.12253185473487249</c:v>
                </c:pt>
                <c:pt idx="4">
                  <c:v>0.11206887238456492</c:v>
                </c:pt>
                <c:pt idx="5">
                  <c:v>0.10418675309065112</c:v>
                </c:pt>
                <c:pt idx="6">
                  <c:v>9.7956619221135424E-2</c:v>
                </c:pt>
                <c:pt idx="7">
                  <c:v>9.2861781073445906E-2</c:v>
                </c:pt>
                <c:pt idx="8">
                  <c:v>8.8588225021644193E-2</c:v>
                </c:pt>
                <c:pt idx="9">
                  <c:v>8.4932323231712362E-2</c:v>
                </c:pt>
                <c:pt idx="10">
                  <c:v>8.1755302508339817E-2</c:v>
                </c:pt>
                <c:pt idx="11">
                  <c:v>7.8958793835214161E-2</c:v>
                </c:pt>
                <c:pt idx="12">
                  <c:v>7.647080517520792E-2</c:v>
                </c:pt>
                <c:pt idx="13">
                  <c:v>7.4237235276412947E-2</c:v>
                </c:pt>
                <c:pt idx="14">
                  <c:v>7.2216510629863326E-2</c:v>
                </c:pt>
                <c:pt idx="15">
                  <c:v>7.0376069984341844E-2</c:v>
                </c:pt>
                <c:pt idx="16">
                  <c:v>6.8689987184665277E-2</c:v>
                </c:pt>
                <c:pt idx="17">
                  <c:v>6.7137320131528538E-2</c:v>
                </c:pt>
                <c:pt idx="18">
                  <c:v>6.5700937028191131E-2</c:v>
                </c:pt>
                <c:pt idx="19">
                  <c:v>6.4366664677261196E-2</c:v>
                </c:pt>
                <c:pt idx="20">
                  <c:v>6.3122659153505525E-2</c:v>
                </c:pt>
                <c:pt idx="21">
                  <c:v>6.195893320597988E-2</c:v>
                </c:pt>
                <c:pt idx="22">
                  <c:v>6.0866996164154821E-2</c:v>
                </c:pt>
                <c:pt idx="23">
                  <c:v>5.9839575943856589E-2</c:v>
                </c:pt>
                <c:pt idx="24">
                  <c:v>5.887040186524746E-2</c:v>
                </c:pt>
                <c:pt idx="25">
                  <c:v>5.7954033129225861E-2</c:v>
                </c:pt>
                <c:pt idx="26">
                  <c:v>5.7085722001405742E-2</c:v>
                </c:pt>
                <c:pt idx="27">
                  <c:v>5.626130368019458E-2</c:v>
                </c:pt>
                <c:pt idx="28">
                  <c:v>5.5477106895482686E-2</c:v>
                </c:pt>
                <c:pt idx="29">
                  <c:v>5.4729880768629037E-2</c:v>
                </c:pt>
                <c:pt idx="30">
                  <c:v>5.4016734542273494E-2</c:v>
                </c:pt>
                <c:pt idx="31">
                  <c:v>5.3335087580581045E-2</c:v>
                </c:pt>
                <c:pt idx="32">
                  <c:v>5.2682627629029082E-2</c:v>
                </c:pt>
                <c:pt idx="33">
                  <c:v>5.2057275764592056E-2</c:v>
                </c:pt>
                <c:pt idx="34">
                  <c:v>5.1457156801940941E-2</c:v>
                </c:pt>
                <c:pt idx="35">
                  <c:v>5.0880574177234898E-2</c:v>
                </c:pt>
                <c:pt idx="36">
                  <c:v>5.0325988528436345E-2</c:v>
                </c:pt>
                <c:pt idx="37">
                  <c:v>4.9791999344442867E-2</c:v>
                </c:pt>
                <c:pt idx="38">
                  <c:v>4.927732917539563E-2</c:v>
                </c:pt>
                <c:pt idx="39">
                  <c:v>4.8780809991172229E-2</c:v>
                </c:pt>
                <c:pt idx="40">
                  <c:v>4.8301371350184912E-2</c:v>
                </c:pt>
                <c:pt idx="41">
                  <c:v>4.7838030100578778E-2</c:v>
                </c:pt>
                <c:pt idx="42">
                  <c:v>4.7389881384099018E-2</c:v>
                </c:pt>
                <c:pt idx="43">
                  <c:v>4.6956090751807449E-2</c:v>
                </c:pt>
                <c:pt idx="44">
                  <c:v>4.6535887232425202E-2</c:v>
                </c:pt>
                <c:pt idx="45">
                  <c:v>4.6128557219867153E-2</c:v>
                </c:pt>
                <c:pt idx="46">
                  <c:v>4.5733439067681445E-2</c:v>
                </c:pt>
                <c:pt idx="47">
                  <c:v>4.5349918295530263E-2</c:v>
                </c:pt>
                <c:pt idx="48">
                  <c:v>4.4977423327266522E-2</c:v>
                </c:pt>
                <c:pt idx="49">
                  <c:v>4.4615421692140105E-2</c:v>
                </c:pt>
                <c:pt idx="50">
                  <c:v>4.4263416630662605E-2</c:v>
                </c:pt>
                <c:pt idx="51">
                  <c:v>4.3920944055030046E-2</c:v>
                </c:pt>
                <c:pt idx="52">
                  <c:v>4.3587569821039299E-2</c:v>
                </c:pt>
                <c:pt idx="53">
                  <c:v>4.3262887274368896E-2</c:v>
                </c:pt>
                <c:pt idx="54">
                  <c:v>4.2946515039119115E-2</c:v>
                </c:pt>
                <c:pt idx="55">
                  <c:v>4.2638095020771677E-2</c:v>
                </c:pt>
                <c:pt idx="56">
                  <c:v>4.2337290599363822E-2</c:v>
                </c:pt>
                <c:pt idx="57">
                  <c:v>4.2043784991775676E-2</c:v>
                </c:pt>
                <c:pt idx="58">
                  <c:v>4.1757279764690694E-2</c:v>
                </c:pt>
                <c:pt idx="59">
                  <c:v>4.147749348207494E-2</c:v>
                </c:pt>
                <c:pt idx="60">
                  <c:v>4.1204160472990456E-2</c:v>
                </c:pt>
                <c:pt idx="61">
                  <c:v>4.0937029707259195E-2</c:v>
                </c:pt>
                <c:pt idx="62">
                  <c:v>4.0675863767968147E-2</c:v>
                </c:pt>
                <c:pt idx="63">
                  <c:v>4.0420437911084843E-2</c:v>
                </c:pt>
                <c:pt idx="64">
                  <c:v>4.0170539203565413E-2</c:v>
                </c:pt>
                <c:pt idx="65">
                  <c:v>3.9925965732308895E-2</c:v>
                </c:pt>
                <c:pt idx="66">
                  <c:v>3.9686525877158596E-2</c:v>
                </c:pt>
                <c:pt idx="67">
                  <c:v>3.9452037641896219E-2</c:v>
                </c:pt>
                <c:pt idx="68">
                  <c:v>3.9222328037824862E-2</c:v>
                </c:pt>
                <c:pt idx="69">
                  <c:v>3.8997232515112557E-2</c:v>
                </c:pt>
                <c:pt idx="70">
                  <c:v>3.8776594437571733E-2</c:v>
                </c:pt>
                <c:pt idx="71">
                  <c:v>3.8560264596998052E-2</c:v>
                </c:pt>
                <c:pt idx="72">
                  <c:v>3.8348100763584962E-2</c:v>
                </c:pt>
                <c:pt idx="73">
                  <c:v>3.8139967269281608E-2</c:v>
                </c:pt>
                <c:pt idx="74">
                  <c:v>3.7935734621271242E-2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28832"/>
        <c:axId val="353531008"/>
      </c:scatterChart>
      <c:valAx>
        <c:axId val="353528832"/>
        <c:scaling>
          <c:orientation val="minMax"/>
          <c:max val="1500"/>
          <c:min val="0"/>
        </c:scaling>
        <c:delete val="0"/>
        <c:axPos val="b"/>
        <c:majorGridlines>
          <c:spPr>
            <a:ln w="15875" cap="flat" cmpd="sng" algn="ctr">
              <a:solidFill>
                <a:srgbClr val="CCECFF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CCECFF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i="1">
                    <a:solidFill>
                      <a:sysClr val="windowText" lastClr="000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1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(turns)</a:t>
                </a:r>
                <a:endParaRPr lang="zh-CN" altLang="en-US" sz="16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666000282898769"/>
              <c:y val="0.911510033485419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rgbClr val="CCEC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3531008"/>
        <c:crosses val="autoZero"/>
        <c:crossBetween val="midCat"/>
        <c:majorUnit val="200"/>
        <c:minorUnit val="50"/>
      </c:valAx>
      <c:valAx>
        <c:axId val="353531008"/>
        <c:scaling>
          <c:orientation val="minMax"/>
          <c:max val="0.16000000000000003"/>
          <c:min val="0"/>
        </c:scaling>
        <c:delete val="0"/>
        <c:axPos val="l"/>
        <c:majorGridlines>
          <c:spPr>
            <a:ln w="22225" cap="flat" cmpd="sng" algn="ctr">
              <a:solidFill>
                <a:srgbClr val="CCECFF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CCECFF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i="1">
                    <a:solidFill>
                      <a:sysClr val="windowText" lastClr="000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i="1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1600" b="1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47318824730242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rgbClr val="CCEC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3528832"/>
        <c:crosses val="autoZero"/>
        <c:crossBetween val="midCat"/>
      </c:valAx>
      <c:spPr>
        <a:noFill/>
        <a:ln>
          <a:solidFill>
            <a:srgbClr val="CCECFF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83796989337955"/>
          <c:y val="3.4344657068534783E-2"/>
          <c:w val="0.81797898744354869"/>
          <c:h val="0.811459691826447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hourglass!$F$1</c:f>
              <c:strCache>
                <c:ptCount val="1"/>
                <c:pt idx="0">
                  <c:v>R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hourglass!$B$14:$B$52</c:f>
              <c:numCache>
                <c:formatCode>General</c:formatCode>
                <c:ptCount val="39"/>
                <c:pt idx="0">
                  <c:v>4.5</c:v>
                </c:pt>
                <c:pt idx="1">
                  <c:v>4.4000000000000004</c:v>
                </c:pt>
                <c:pt idx="2">
                  <c:v>4.3</c:v>
                </c:pt>
                <c:pt idx="3">
                  <c:v>4.2</c:v>
                </c:pt>
                <c:pt idx="4">
                  <c:v>4.0999999999999996</c:v>
                </c:pt>
                <c:pt idx="5">
                  <c:v>4</c:v>
                </c:pt>
                <c:pt idx="6">
                  <c:v>3.9</c:v>
                </c:pt>
                <c:pt idx="7">
                  <c:v>3.8</c:v>
                </c:pt>
                <c:pt idx="8">
                  <c:v>3.7</c:v>
                </c:pt>
                <c:pt idx="9">
                  <c:v>3.6</c:v>
                </c:pt>
                <c:pt idx="10">
                  <c:v>3.5</c:v>
                </c:pt>
                <c:pt idx="11">
                  <c:v>3.4</c:v>
                </c:pt>
                <c:pt idx="12">
                  <c:v>3.3</c:v>
                </c:pt>
                <c:pt idx="13">
                  <c:v>3.2</c:v>
                </c:pt>
                <c:pt idx="14">
                  <c:v>3.1</c:v>
                </c:pt>
                <c:pt idx="15">
                  <c:v>3.0000000000000102</c:v>
                </c:pt>
                <c:pt idx="16">
                  <c:v>2.9000000000000101</c:v>
                </c:pt>
                <c:pt idx="17">
                  <c:v>2.80000000000001</c:v>
                </c:pt>
                <c:pt idx="18">
                  <c:v>2.7000000000000099</c:v>
                </c:pt>
                <c:pt idx="19">
                  <c:v>2.6000000000000099</c:v>
                </c:pt>
                <c:pt idx="20">
                  <c:v>2.5000000000000102</c:v>
                </c:pt>
                <c:pt idx="21">
                  <c:v>2.4000000000000101</c:v>
                </c:pt>
                <c:pt idx="22">
                  <c:v>2.30000000000001</c:v>
                </c:pt>
                <c:pt idx="23">
                  <c:v>2.2000000000000099</c:v>
                </c:pt>
                <c:pt idx="24">
                  <c:v>2.1000000000000099</c:v>
                </c:pt>
                <c:pt idx="25">
                  <c:v>2.0000000000000102</c:v>
                </c:pt>
                <c:pt idx="26">
                  <c:v>1.9000000000000099</c:v>
                </c:pt>
                <c:pt idx="27">
                  <c:v>1.80000000000001</c:v>
                </c:pt>
                <c:pt idx="28">
                  <c:v>1.7000000000000099</c:v>
                </c:pt>
                <c:pt idx="29">
                  <c:v>1.6000000000000101</c:v>
                </c:pt>
                <c:pt idx="30">
                  <c:v>1.50000000000001</c:v>
                </c:pt>
                <c:pt idx="31">
                  <c:v>1.4000000000000099</c:v>
                </c:pt>
                <c:pt idx="32">
                  <c:v>1.30000000000001</c:v>
                </c:pt>
                <c:pt idx="33">
                  <c:v>1.2000000000000099</c:v>
                </c:pt>
                <c:pt idx="34">
                  <c:v>1.1000000000000101</c:v>
                </c:pt>
                <c:pt idx="35">
                  <c:v>1.00000000000001</c:v>
                </c:pt>
                <c:pt idx="36">
                  <c:v>0.90000000000001001</c:v>
                </c:pt>
                <c:pt idx="37">
                  <c:v>0.80000000000001004</c:v>
                </c:pt>
                <c:pt idx="38">
                  <c:v>0.70000000000000995</c:v>
                </c:pt>
              </c:numCache>
            </c:numRef>
          </c:xVal>
          <c:yVal>
            <c:numRef>
              <c:f>hourglass!$G$14:$G$52</c:f>
              <c:numCache>
                <c:formatCode>General</c:formatCode>
                <c:ptCount val="39"/>
                <c:pt idx="0">
                  <c:v>0.4906458496024988</c:v>
                </c:pt>
                <c:pt idx="1">
                  <c:v>0.49646095966644371</c:v>
                </c:pt>
                <c:pt idx="2">
                  <c:v>0.50243533988366429</c:v>
                </c:pt>
                <c:pt idx="3">
                  <c:v>0.50857578174085483</c:v>
                </c:pt>
                <c:pt idx="4">
                  <c:v>0.51488945791595797</c:v>
                </c:pt>
                <c:pt idx="5">
                  <c:v>0.52138394709425617</c:v>
                </c:pt>
                <c:pt idx="6">
                  <c:v>0.52806726031587081</c:v>
                </c:pt>
                <c:pt idx="7">
                  <c:v>0.53494786886802626</c:v>
                </c:pt>
                <c:pt idx="8">
                  <c:v>0.54203473370296895</c:v>
                </c:pt>
                <c:pt idx="9">
                  <c:v>0.54933733631692672</c:v>
                </c:pt>
                <c:pt idx="10">
                  <c:v>0.55686571096263937</c:v>
                </c:pt>
                <c:pt idx="11">
                  <c:v>0.56463047798200494</c:v>
                </c:pt>
                <c:pt idx="12">
                  <c:v>0.57264287792854696</c:v>
                </c:pt>
                <c:pt idx="13">
                  <c:v>0.58091480599142908</c:v>
                </c:pt>
                <c:pt idx="14">
                  <c:v>0.58945884601977894</c:v>
                </c:pt>
                <c:pt idx="15">
                  <c:v>0.59828830315951342</c:v>
                </c:pt>
                <c:pt idx="16">
                  <c:v>0.60741723372955203</c:v>
                </c:pt>
                <c:pt idx="17">
                  <c:v>0.61686047044611081</c:v>
                </c:pt>
                <c:pt idx="18">
                  <c:v>0.62663364040633052</c:v>
                </c:pt>
                <c:pt idx="19">
                  <c:v>0.63675317230221062</c:v>
                </c:pt>
                <c:pt idx="20">
                  <c:v>0.6472362880656557</c:v>
                </c:pt>
                <c:pt idx="21">
                  <c:v>0.65810097242507226</c:v>
                </c:pt>
                <c:pt idx="22">
                  <c:v>0.66936591151697578</c:v>
                </c:pt>
                <c:pt idx="23">
                  <c:v>0.68105038851083011</c:v>
                </c:pt>
                <c:pt idx="24">
                  <c:v>0.69317411984841337</c:v>
                </c:pt>
                <c:pt idx="25">
                  <c:v>0.70575700971699773</c:v>
                </c:pt>
                <c:pt idx="26">
                  <c:v>0.71881879213116806</c:v>
                </c:pt>
                <c:pt idx="27">
                  <c:v>0.73237851859360759</c:v>
                </c:pt>
                <c:pt idx="28">
                  <c:v>0.74645383347659933</c:v>
                </c:pt>
                <c:pt idx="29">
                  <c:v>0.76105995723819564</c:v>
                </c:pt>
                <c:pt idx="30">
                  <c:v>0.77620826688542244</c:v>
                </c:pt>
                <c:pt idx="31">
                  <c:v>0.79190432032309899</c:v>
                </c:pt>
                <c:pt idx="32">
                  <c:v>0.80814511184563975</c:v>
                </c:pt>
                <c:pt idx="33">
                  <c:v>0.82491526431863704</c:v>
                </c:pt>
                <c:pt idx="34">
                  <c:v>0.84218175317367583</c:v>
                </c:pt>
                <c:pt idx="35">
                  <c:v>0.85988661329622185</c:v>
                </c:pt>
                <c:pt idx="36">
                  <c:v>0.8779369050188538</c:v>
                </c:pt>
                <c:pt idx="37">
                  <c:v>0.89619103597557082</c:v>
                </c:pt>
                <c:pt idx="38">
                  <c:v>0.91444043542927633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71584"/>
        <c:axId val="353573504"/>
      </c:scatterChart>
      <c:valAx>
        <c:axId val="353571584"/>
        <c:scaling>
          <c:orientation val="minMax"/>
          <c:max val="4"/>
          <c:min val="0.5"/>
        </c:scaling>
        <c:delete val="0"/>
        <c:axPos val="b"/>
        <c:majorGridlines>
          <c:spPr>
            <a:ln>
              <a:solidFill>
                <a:srgbClr val="99CCFF"/>
              </a:solidFill>
            </a:ln>
          </c:spPr>
        </c:majorGridlines>
        <c:minorGridlines>
          <c:spPr>
            <a:ln>
              <a:solidFill>
                <a:srgbClr val="CCECFF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i="1" dirty="0" err="1" smtClean="0">
                    <a:solidFill>
                      <a:srgbClr val="000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b</a:t>
                </a:r>
                <a:r>
                  <a:rPr lang="en-US" sz="24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59649490425186624"/>
              <c:y val="0.902120205324161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99CCFF"/>
            </a:solidFill>
          </a:ln>
        </c:spPr>
        <c:txPr>
          <a:bodyPr/>
          <a:lstStyle/>
          <a:p>
            <a:pPr>
              <a:defRPr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53573504"/>
        <c:crosses val="autoZero"/>
        <c:crossBetween val="midCat"/>
      </c:valAx>
      <c:valAx>
        <c:axId val="353573504"/>
        <c:scaling>
          <c:orientation val="minMax"/>
          <c:min val="0.4"/>
        </c:scaling>
        <c:delete val="0"/>
        <c:axPos val="l"/>
        <c:majorGridlines>
          <c:spPr>
            <a:ln>
              <a:solidFill>
                <a:srgbClr val="99CCFF"/>
              </a:solidFill>
            </a:ln>
          </c:spPr>
        </c:majorGridlines>
        <c:minorGridlines>
          <c:spPr>
            <a:ln>
              <a:solidFill>
                <a:srgbClr val="CCECFF"/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0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5001622849724114E-3"/>
              <c:y val="0.323380676208605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99CCFF"/>
            </a:solidFill>
          </a:ln>
        </c:spPr>
        <c:txPr>
          <a:bodyPr/>
          <a:lstStyle/>
          <a:p>
            <a:pPr>
              <a:defRPr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5357158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Sheet1!$D$25:$D$38</c:f>
              <c:strCache>
                <c:ptCount val="14"/>
                <c:pt idx="0">
                  <c:v>Accelerator physics</c:v>
                </c:pt>
                <c:pt idx="1">
                  <c:v>Superconducting RF</c:v>
                </c:pt>
                <c:pt idx="2">
                  <c:v>RF power source</c:v>
                </c:pt>
                <c:pt idx="3">
                  <c:v>Cryogenic system</c:v>
                </c:pt>
                <c:pt idx="4">
                  <c:v>Magnets</c:v>
                </c:pt>
                <c:pt idx="5">
                  <c:v>Magnet power supplies</c:v>
                </c:pt>
                <c:pt idx="6">
                  <c:v>Vacuum system</c:v>
                </c:pt>
                <c:pt idx="7">
                  <c:v>Instrumentation</c:v>
                </c:pt>
                <c:pt idx="8">
                  <c:v>Control system</c:v>
                </c:pt>
                <c:pt idx="9">
                  <c:v>Mechanical system</c:v>
                </c:pt>
                <c:pt idx="10">
                  <c:v>Radiation shielding</c:v>
                </c:pt>
                <c:pt idx="11">
                  <c:v>Survey and alignment</c:v>
                </c:pt>
                <c:pt idx="12">
                  <c:v>Linac and sources</c:v>
                </c:pt>
                <c:pt idx="13">
                  <c:v>Contingency (10%)</c:v>
                </c:pt>
              </c:strCache>
            </c:strRef>
          </c:cat>
          <c:val>
            <c:numRef>
              <c:f>Sheet1!$E$25:$E$38</c:f>
              <c:numCache>
                <c:formatCode>_("$"* #,##0_);_("$"* \(#,##0\);_("$"* "-"??_);_(@_)</c:formatCode>
                <c:ptCount val="14"/>
                <c:pt idx="0">
                  <c:v>10000</c:v>
                </c:pt>
                <c:pt idx="1">
                  <c:v>544875</c:v>
                </c:pt>
                <c:pt idx="2">
                  <c:v>397890</c:v>
                </c:pt>
                <c:pt idx="3">
                  <c:v>245520</c:v>
                </c:pt>
                <c:pt idx="4">
                  <c:v>243746</c:v>
                </c:pt>
                <c:pt idx="5">
                  <c:v>39377</c:v>
                </c:pt>
                <c:pt idx="6">
                  <c:v>200500</c:v>
                </c:pt>
                <c:pt idx="7">
                  <c:v>50313</c:v>
                </c:pt>
                <c:pt idx="8">
                  <c:v>30223</c:v>
                </c:pt>
                <c:pt idx="9">
                  <c:v>82746</c:v>
                </c:pt>
                <c:pt idx="10">
                  <c:v>9119</c:v>
                </c:pt>
                <c:pt idx="11">
                  <c:v>9839</c:v>
                </c:pt>
                <c:pt idx="12">
                  <c:v>21760</c:v>
                </c:pt>
                <c:pt idx="13">
                  <c:v>188590.80000000002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Sheet1!$C$2:$C$9</c:f>
              <c:strCache>
                <c:ptCount val="8"/>
                <c:pt idx="0">
                  <c:v>Linac &amp; transport lines</c:v>
                </c:pt>
                <c:pt idx="1">
                  <c:v>Booster</c:v>
                </c:pt>
                <c:pt idx="2">
                  <c:v>Magnet</c:v>
                </c:pt>
                <c:pt idx="3">
                  <c:v>SRF</c:v>
                </c:pt>
                <c:pt idx="4">
                  <c:v>Cryogenics</c:v>
                </c:pt>
                <c:pt idx="5">
                  <c:v>Regular electricity</c:v>
                </c:pt>
                <c:pt idx="6">
                  <c:v>Utilities</c:v>
                </c:pt>
                <c:pt idx="7">
                  <c:v>Detectors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10</c:v>
                </c:pt>
                <c:pt idx="1">
                  <c:v>43</c:v>
                </c:pt>
                <c:pt idx="2">
                  <c:v>75</c:v>
                </c:pt>
                <c:pt idx="3">
                  <c:v>220</c:v>
                </c:pt>
                <c:pt idx="4">
                  <c:v>25</c:v>
                </c:pt>
                <c:pt idx="5">
                  <c:v>30</c:v>
                </c:pt>
                <c:pt idx="6">
                  <c:v>45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</cdr:x>
      <cdr:y>0.45931</cdr:y>
    </cdr:from>
    <cdr:to>
      <cdr:x>0.92832</cdr:x>
      <cdr:y>0.60743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5792310" y="2354016"/>
          <a:ext cx="1358064" cy="759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spcAft>
              <a:spcPts val="400"/>
            </a:spcAft>
            <a:buClr>
              <a:srgbClr val="0000FF"/>
            </a:buClr>
            <a:buSzPct val="80000"/>
          </a:pPr>
          <a:r>
            <a: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Hour glass</a:t>
          </a:r>
        </a:p>
        <a:p xmlns:a="http://schemas.openxmlformats.org/drawingml/2006/main">
          <a:pPr algn="ctr">
            <a:spcBef>
              <a:spcPts val="0"/>
            </a:spcBef>
            <a:spcAft>
              <a:spcPts val="400"/>
            </a:spcAft>
            <a:buClr>
              <a:srgbClr val="0000FF"/>
            </a:buClr>
            <a:buSzPct val="80000"/>
          </a:pPr>
          <a:r>
            <a:rPr lang="en-US" sz="20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000" b="1" i="1" kern="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en-US" sz="20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&lt; 1</a:t>
          </a:r>
          <a:endParaRPr lang="en-GB" sz="2000" b="1" kern="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8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9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2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9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1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2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7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7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00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6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95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7418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33FA-590F-4391-AC24-D80FEA8E0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04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ACE3-9852-430A-9E12-3037E35D7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90"/>
            <a:ext cx="1676400" cy="7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890A-37D1-4E74-AC0B-4BF5835BF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9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F7D-8B2B-435D-A13C-8026CDBC5A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7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0A5-3EC8-4394-ABC8-1F58E6191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8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73D2-5CB8-4A8F-9860-80EE7A8C1A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05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044-3312-4427-9747-497938F31A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CB01-ACE5-4F94-9166-99CA52CA89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5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3535-1324-40EB-8F00-74A37D298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34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52C0-4556-4628-9F22-D244E4F5AD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A83E-1146-4519-9D3B-66BE01A7DC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6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7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4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4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3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D5CE-4DE2-4203-B1BF-D2BF78A584D6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358D-485B-4EAD-A1A0-75EAB1709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4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A0B-C114-4216-AFBE-74E1D8A27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63460-CBD7-45B7-8A49-E995BB63E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12.11.2014</a:t>
            </a:fld>
            <a:endParaRPr lang="fr-CH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397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7623-9EF7-4085-8738-2F8BA83BE1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M. Koratzinos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hart" Target="../charts/chart3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 WG1 parameters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Eugene Levichev, Frank Zimmermann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HF2014, 12 October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64151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Work supported by the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European Commission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under Capacities 7th Framework Programme, Grant Agreement 312453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92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348" y="0"/>
            <a:ext cx="244650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Richard Talman</a:t>
            </a:r>
          </a:p>
        </p:txBody>
      </p:sp>
    </p:spTree>
    <p:extLst>
      <p:ext uri="{BB962C8B-B14F-4D97-AF65-F5344CB8AC3E}">
        <p14:creationId xmlns:p14="http://schemas.microsoft.com/office/powerpoint/2010/main" val="28614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348" y="0"/>
            <a:ext cx="244650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Richard Talman</a:t>
            </a:r>
          </a:p>
        </p:txBody>
      </p:sp>
    </p:spTree>
    <p:extLst>
      <p:ext uri="{BB962C8B-B14F-4D97-AF65-F5344CB8AC3E}">
        <p14:creationId xmlns:p14="http://schemas.microsoft.com/office/powerpoint/2010/main" val="9465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706" y="806700"/>
            <a:ext cx="89002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rgbClr val="FF0000"/>
                </a:solidFill>
              </a:rPr>
              <a:t>TLEP-Z</a:t>
            </a:r>
            <a:r>
              <a:rPr lang="en-GB" sz="3200" dirty="0" smtClean="0">
                <a:solidFill>
                  <a:srgbClr val="FF0000"/>
                </a:solidFill>
              </a:rPr>
              <a:t>: head-on collision </a:t>
            </a:r>
            <a:r>
              <a:rPr lang="en-GB" sz="3200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en-GB" sz="3200" dirty="0" smtClean="0">
                <a:solidFill>
                  <a:srgbClr val="FF0000"/>
                </a:solidFill>
              </a:rPr>
              <a:t> strong </a:t>
            </a:r>
            <a:r>
              <a:rPr lang="en-GB" sz="3200" dirty="0">
                <a:solidFill>
                  <a:srgbClr val="FF0000"/>
                </a:solidFill>
              </a:rPr>
              <a:t>bunch lengthening, blow and long tails, weak </a:t>
            </a:r>
            <a:r>
              <a:rPr lang="en-GB" sz="3200" dirty="0" smtClean="0">
                <a:solidFill>
                  <a:srgbClr val="FF0000"/>
                </a:solidFill>
              </a:rPr>
              <a:t>damping</a:t>
            </a:r>
            <a:endParaRPr lang="en-GB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c</a:t>
            </a:r>
            <a:r>
              <a:rPr lang="en-GB" sz="3200" dirty="0" smtClean="0">
                <a:solidFill>
                  <a:srgbClr val="0000CC"/>
                </a:solidFill>
              </a:rPr>
              <a:t>rab waist solves </a:t>
            </a:r>
            <a:r>
              <a:rPr lang="en-GB" sz="3200" dirty="0">
                <a:solidFill>
                  <a:srgbClr val="0000CC"/>
                </a:solidFill>
              </a:rPr>
              <a:t>the </a:t>
            </a:r>
            <a:r>
              <a:rPr lang="en-GB" sz="3200" dirty="0" smtClean="0">
                <a:solidFill>
                  <a:srgbClr val="0000CC"/>
                </a:solidFill>
              </a:rPr>
              <a:t>problem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 smtClean="0">
                <a:solidFill>
                  <a:prstClr val="black"/>
                </a:solidFill>
              </a:rPr>
              <a:t>crossing </a:t>
            </a:r>
            <a:r>
              <a:rPr lang="en-GB" sz="3200" dirty="0">
                <a:solidFill>
                  <a:prstClr val="black"/>
                </a:solidFill>
              </a:rPr>
              <a:t>angle changed to 30 </a:t>
            </a:r>
            <a:r>
              <a:rPr lang="en-GB" sz="3200" dirty="0" err="1" smtClean="0">
                <a:solidFill>
                  <a:prstClr val="black"/>
                </a:solidFill>
              </a:rPr>
              <a:t>mrad</a:t>
            </a:r>
            <a:endParaRPr lang="en-GB" sz="32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 smtClean="0">
                <a:solidFill>
                  <a:prstClr val="black"/>
                </a:solidFill>
              </a:rPr>
              <a:t>luminosity </a:t>
            </a:r>
            <a:r>
              <a:rPr lang="en-GB" sz="3200" dirty="0">
                <a:solidFill>
                  <a:prstClr val="black"/>
                </a:solidFill>
              </a:rPr>
              <a:t>for TLEP-Z can be further increased if </a:t>
            </a:r>
            <a:r>
              <a:rPr lang="en-GB" sz="3200" dirty="0" err="1">
                <a:solidFill>
                  <a:prstClr val="black"/>
                </a:solidFill>
              </a:rPr>
              <a:t>emittance</a:t>
            </a:r>
            <a:r>
              <a:rPr lang="en-GB" sz="3200" dirty="0">
                <a:solidFill>
                  <a:prstClr val="black"/>
                </a:solidFill>
              </a:rPr>
              <a:t> can be reduced below 1 </a:t>
            </a:r>
            <a:r>
              <a:rPr lang="en-GB" sz="3200" dirty="0" smtClean="0">
                <a:solidFill>
                  <a:prstClr val="black"/>
                </a:solidFill>
              </a:rPr>
              <a:t>pm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conclusions:</a:t>
            </a:r>
            <a:endParaRPr lang="en-GB" sz="32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a</a:t>
            </a:r>
            <a:r>
              <a:rPr lang="en-GB" sz="3200" dirty="0" smtClean="0">
                <a:solidFill>
                  <a:srgbClr val="0000CC"/>
                </a:solidFill>
              </a:rPr>
              <a:t>t </a:t>
            </a:r>
            <a:r>
              <a:rPr lang="en-GB" sz="3200" i="1" dirty="0" smtClean="0">
                <a:solidFill>
                  <a:srgbClr val="0000CC"/>
                </a:solidFill>
              </a:rPr>
              <a:t>Z, W</a:t>
            </a:r>
            <a:r>
              <a:rPr lang="en-GB" sz="3200" dirty="0" smtClean="0">
                <a:solidFill>
                  <a:srgbClr val="0000CC"/>
                </a:solidFill>
              </a:rPr>
              <a:t>: energy acceptance can be reduced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rgbClr val="0000CC"/>
                </a:solidFill>
              </a:rPr>
              <a:t>H, t</a:t>
            </a:r>
            <a:r>
              <a:rPr lang="en-GB" sz="3200" dirty="0" smtClean="0">
                <a:solidFill>
                  <a:srgbClr val="0000CC"/>
                </a:solidFill>
              </a:rPr>
              <a:t>: </a:t>
            </a:r>
            <a:r>
              <a:rPr lang="en-GB" sz="3200" dirty="0" smtClean="0">
                <a:solidFill>
                  <a:srgbClr val="0000CC"/>
                </a:solidFill>
                <a:latin typeface="Symbol" panose="05050102010706020507" pitchFamily="18" charset="2"/>
              </a:rPr>
              <a:t>b</a:t>
            </a:r>
            <a:r>
              <a:rPr lang="en-GB" sz="3200" baseline="-25000" dirty="0" smtClean="0">
                <a:solidFill>
                  <a:srgbClr val="0000CC"/>
                </a:solidFill>
              </a:rPr>
              <a:t>y</a:t>
            </a:r>
            <a:r>
              <a:rPr lang="en-GB" sz="3200" dirty="0" smtClean="0">
                <a:solidFill>
                  <a:srgbClr val="0000CC"/>
                </a:solidFill>
              </a:rPr>
              <a:t>* can be increased</a:t>
            </a:r>
            <a:endParaRPr lang="en-GB" sz="32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643" y="34220"/>
            <a:ext cx="837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</a:t>
            </a:r>
            <a:r>
              <a:rPr lang="en-GB" sz="4000" dirty="0" smtClean="0">
                <a:solidFill>
                  <a:schemeClr val="bg1"/>
                </a:solidFill>
              </a:rPr>
              <a:t>ead on vs crab waist – Dmitry </a:t>
            </a:r>
            <a:r>
              <a:rPr lang="en-GB" sz="4000" dirty="0" err="1" smtClean="0">
                <a:solidFill>
                  <a:schemeClr val="bg1"/>
                </a:solidFill>
              </a:rPr>
              <a:t>Shatilov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1_a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9479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c2_a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81075"/>
            <a:ext cx="29479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c3_a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9479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55650" y="494188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ym typeface="Symbol" pitchFamily="18" charset="2"/>
              </a:rPr>
              <a:t>     </a:t>
            </a:r>
            <a:r>
              <a:rPr lang="en-US" altLang="ru-RU" i="1" dirty="0">
                <a:sym typeface="Symbol" pitchFamily="18" charset="2"/>
              </a:rPr>
              <a:t></a:t>
            </a:r>
            <a:r>
              <a:rPr lang="en-US" altLang="ru-RU" i="1" baseline="-25000" dirty="0">
                <a:sym typeface="Symbol" pitchFamily="18" charset="2"/>
              </a:rPr>
              <a:t>z</a:t>
            </a:r>
            <a:r>
              <a:rPr lang="en-US" altLang="ru-RU" i="1" dirty="0">
                <a:sym typeface="Symbol" pitchFamily="18" charset="2"/>
              </a:rPr>
              <a:t> = 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i="1" dirty="0">
                <a:sym typeface="Symbol" pitchFamily="18" charset="2"/>
              </a:rPr>
              <a:t>                                      </a:t>
            </a:r>
            <a:r>
              <a:rPr lang="en-US" altLang="ru-RU" i="1" baseline="-25000" dirty="0">
                <a:sym typeface="Symbol" pitchFamily="18" charset="2"/>
              </a:rPr>
              <a:t>z</a:t>
            </a:r>
            <a:r>
              <a:rPr lang="en-US" altLang="ru-RU" i="1" dirty="0">
                <a:sym typeface="Symbol" pitchFamily="18" charset="2"/>
              </a:rPr>
              <a:t> = </a:t>
            </a:r>
            <a:r>
              <a:rPr lang="en-US" altLang="ru-RU" dirty="0">
                <a:sym typeface="Symbol" pitchFamily="18" charset="2"/>
              </a:rPr>
              <a:t>2</a:t>
            </a:r>
            <a:r>
              <a:rPr lang="en-US" altLang="ru-RU" i="1" dirty="0">
                <a:sym typeface="Symbol" pitchFamily="18" charset="2"/>
              </a:rPr>
              <a:t>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i="1" dirty="0">
                <a:sym typeface="Symbol" pitchFamily="18" charset="2"/>
              </a:rPr>
              <a:t>                                   </a:t>
            </a:r>
            <a:r>
              <a:rPr lang="en-US" altLang="ru-RU" i="1" baseline="-25000" dirty="0">
                <a:sym typeface="Symbol" pitchFamily="18" charset="2"/>
              </a:rPr>
              <a:t>z</a:t>
            </a:r>
            <a:r>
              <a:rPr lang="en-US" altLang="ru-RU" i="1" dirty="0">
                <a:sym typeface="Symbol" pitchFamily="18" charset="2"/>
              </a:rPr>
              <a:t> = </a:t>
            </a:r>
            <a:r>
              <a:rPr lang="en-US" altLang="ru-RU" dirty="0">
                <a:sym typeface="Symbol" pitchFamily="18" charset="2"/>
              </a:rPr>
              <a:t>3</a:t>
            </a:r>
            <a:r>
              <a:rPr lang="en-US" altLang="ru-RU" i="1" dirty="0">
                <a:sym typeface="Symbol" pitchFamily="18" charset="2"/>
              </a:rPr>
              <a:t>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400" dirty="0">
                <a:sym typeface="Symbol" pitchFamily="18" charset="2"/>
              </a:rPr>
              <a:t> </a:t>
            </a:r>
            <a:endParaRPr lang="ru-RU" altLang="ru-RU" sz="400" dirty="0">
              <a:sym typeface="Symbol" pitchFamily="18" charset="2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71550" y="115888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Impact of Bunch Lengthening</a:t>
            </a:r>
            <a:endParaRPr lang="ru-RU" altLang="ru-RU" sz="28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23850" y="5516563"/>
            <a:ext cx="85693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FMA footprints in the plane of </a:t>
            </a:r>
            <a:r>
              <a:rPr lang="en-US" altLang="ru-RU" dirty="0" err="1"/>
              <a:t>betatron</a:t>
            </a:r>
            <a:r>
              <a:rPr lang="en-US" altLang="ru-RU" dirty="0"/>
              <a:t> tunes, synchrotron amplitude: A</a:t>
            </a:r>
            <a:r>
              <a:rPr lang="en-US" altLang="ru-RU" baseline="-25000" dirty="0"/>
              <a:t>s</a:t>
            </a:r>
            <a:r>
              <a:rPr lang="en-US" altLang="ru-RU" sz="600" baseline="-25000" dirty="0"/>
              <a:t> </a:t>
            </a:r>
            <a:r>
              <a:rPr lang="en-US" altLang="ru-RU" dirty="0"/>
              <a:t>=</a:t>
            </a:r>
            <a:r>
              <a:rPr lang="en-US" altLang="ru-RU" sz="600" dirty="0"/>
              <a:t> </a:t>
            </a:r>
            <a:r>
              <a:rPr lang="en-US" altLang="ru-RU" dirty="0"/>
              <a:t>1 sigma.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dirty="0"/>
              <a:t>Parameters as for TLEP  Z from FCC-ACC-SPS-0004, </a:t>
            </a:r>
            <a:r>
              <a:rPr lang="en-US" altLang="ru-RU" i="1" dirty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x</a:t>
            </a:r>
            <a:r>
              <a:rPr lang="en-US" altLang="ru-RU" sz="600" i="1" dirty="0">
                <a:sym typeface="Symbol" pitchFamily="18" charset="2"/>
              </a:rPr>
              <a:t> </a:t>
            </a:r>
            <a:r>
              <a:rPr lang="en-US" altLang="ru-RU" dirty="0">
                <a:cs typeface="Arial" pitchFamily="34" charset="0"/>
                <a:sym typeface="Symbol" pitchFamily="18" charset="2"/>
              </a:rPr>
              <a:t>≈</a:t>
            </a:r>
            <a:r>
              <a:rPr lang="en-US" altLang="ru-RU" sz="600" i="1" dirty="0">
                <a:cs typeface="Arial" pitchFamily="34" charset="0"/>
                <a:sym typeface="Symbol" pitchFamily="18" charset="2"/>
              </a:rPr>
              <a:t> </a:t>
            </a:r>
            <a:r>
              <a:rPr lang="en-US" altLang="ru-RU" i="1" dirty="0">
                <a:cs typeface="Arial" pitchFamily="34" charset="0"/>
                <a:sym typeface="Symbol" pitchFamily="18" charset="2"/>
              </a:rPr>
              <a:t></a:t>
            </a:r>
            <a:r>
              <a:rPr lang="en-US" altLang="ru-RU" i="1" baseline="-25000" dirty="0">
                <a:cs typeface="Arial" pitchFamily="34" charset="0"/>
                <a:sym typeface="Symbol" pitchFamily="18" charset="2"/>
              </a:rPr>
              <a:t>y</a:t>
            </a:r>
            <a:r>
              <a:rPr lang="en-US" altLang="ru-RU" sz="600" dirty="0">
                <a:cs typeface="Arial" pitchFamily="34" charset="0"/>
                <a:sym typeface="Symbol" pitchFamily="18" charset="2"/>
              </a:rPr>
              <a:t> </a:t>
            </a:r>
            <a:r>
              <a:rPr lang="en-US" altLang="ru-RU" dirty="0">
                <a:cs typeface="Arial" pitchFamily="34" charset="0"/>
                <a:sym typeface="Symbol" pitchFamily="18" charset="2"/>
              </a:rPr>
              <a:t>≈</a:t>
            </a:r>
            <a:r>
              <a:rPr lang="en-US" altLang="ru-RU" sz="600" dirty="0">
                <a:cs typeface="Arial" pitchFamily="34" charset="0"/>
                <a:sym typeface="Symbol" pitchFamily="18" charset="2"/>
              </a:rPr>
              <a:t> </a:t>
            </a:r>
            <a:r>
              <a:rPr lang="en-US" altLang="ru-RU" dirty="0">
                <a:cs typeface="Arial" pitchFamily="34" charset="0"/>
                <a:sym typeface="Symbol" pitchFamily="18" charset="2"/>
              </a:rPr>
              <a:t>0.03 (nominal).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010" y="6334780"/>
            <a:ext cx="24240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Dmitry </a:t>
            </a:r>
            <a:r>
              <a:rPr lang="en-GB" sz="2800" kern="0" dirty="0" err="1" smtClean="0">
                <a:solidFill>
                  <a:prstClr val="black"/>
                </a:solidFill>
              </a:rPr>
              <a:t>Shatilov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94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84250" y="136525"/>
            <a:ext cx="6946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Luminosity at Low Energies (Z, W)</a:t>
            </a:r>
            <a:endParaRPr lang="ru-RU" altLang="ru-RU" sz="28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0235" name="Group 779"/>
          <p:cNvGraphicFramePr>
            <a:graphicFrameLocks noGrp="1"/>
          </p:cNvGraphicFramePr>
          <p:nvPr/>
        </p:nvGraphicFramePr>
        <p:xfrm>
          <a:off x="223838" y="995363"/>
          <a:ext cx="5573712" cy="2468592"/>
        </p:xfrm>
        <a:graphic>
          <a:graphicData uri="http://schemas.openxmlformats.org/drawingml/2006/table">
            <a:tbl>
              <a:tblPr/>
              <a:tblGrid>
                <a:gridCol w="1425575"/>
                <a:gridCol w="1036637"/>
                <a:gridCol w="1036638"/>
                <a:gridCol w="1036637"/>
                <a:gridCol w="1038225"/>
              </a:tblGrid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TLEP Z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TLEP W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Collision scheme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Head-on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Crab Waist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Head-on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Crab Waist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                  [10</a:t>
                      </a:r>
                      <a:r>
                        <a:rPr kumimoji="0" lang="en-US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[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mrad]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0 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0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ru-RU" sz="12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(SR / total)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[mm]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1.64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2.77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7.63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1.76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4.13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ru-RU" sz="12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[nm]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29.2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ru-RU" sz="12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  [pm]</a:t>
                      </a:r>
                      <a:endParaRPr kumimoji="0" lang="en-US" alt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</a:t>
                      </a:r>
                      <a:r>
                        <a:rPr kumimoji="0" lang="en-US" altLang="ru-RU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/ </a:t>
                      </a:r>
                      <a:r>
                        <a:rPr kumimoji="0" lang="en-US" altLang="ru-RU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[nominal]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/ 0.03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/ 0.14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 / 0.06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/ 0.20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       [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cm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3" name="Text Box 770"/>
          <p:cNvSpPr txBox="1">
            <a:spLocks noChangeArrowheads="1"/>
          </p:cNvSpPr>
          <p:nvPr/>
        </p:nvSpPr>
        <p:spPr bwMode="auto">
          <a:xfrm>
            <a:off x="5905500" y="1009650"/>
            <a:ext cx="32385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Head-on: parameters taken from </a:t>
            </a:r>
            <a:r>
              <a:rPr lang="en-US" altLang="ru-RU" dirty="0"/>
              <a:t>FCC-ACC-SPS-0004</a:t>
            </a:r>
            <a:endParaRPr lang="en-US" altLang="ru-RU" sz="1600" dirty="0"/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/>
              <a:t>Crab Waist scheme requires low </a:t>
            </a:r>
            <a:r>
              <a:rPr lang="en-US" altLang="ru-RU" sz="1600" dirty="0" err="1"/>
              <a:t>emittances</a:t>
            </a:r>
            <a:r>
              <a:rPr lang="en-US" altLang="ru-RU" sz="1600" dirty="0"/>
              <a:t>. This can be achieved by  keeping the same lattice as for high energies (i.e. </a:t>
            </a:r>
            <a:r>
              <a:rPr lang="en-US" altLang="ru-RU" sz="1600" i="1" dirty="0">
                <a:sym typeface="Symbol" pitchFamily="18" charset="2"/>
              </a:rPr>
              <a:t></a:t>
            </a:r>
            <a:r>
              <a:rPr lang="en-US" altLang="ru-RU" sz="1600" baseline="-25000" dirty="0">
                <a:sym typeface="Symbol" pitchFamily="18" charset="2"/>
              </a:rPr>
              <a:t>x</a:t>
            </a:r>
            <a:r>
              <a:rPr lang="en-US" altLang="ru-RU" sz="1600" dirty="0">
                <a:sym typeface="Symbol" pitchFamily="18" charset="2"/>
              </a:rPr>
              <a:t> ~</a:t>
            </a:r>
            <a:r>
              <a:rPr lang="en-US" altLang="ru-RU" sz="1600" dirty="0"/>
              <a:t> </a:t>
            </a:r>
            <a:r>
              <a:rPr lang="en-US" altLang="ru-RU" sz="1600" i="1" dirty="0">
                <a:sym typeface="Symbol" pitchFamily="18" charset="2"/>
              </a:rPr>
              <a:t></a:t>
            </a:r>
            <a:r>
              <a:rPr lang="en-US" altLang="ru-RU" sz="1600" baseline="30000" dirty="0"/>
              <a:t>2</a:t>
            </a:r>
            <a:r>
              <a:rPr lang="en-US" altLang="ru-RU" sz="1600" dirty="0"/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00CC"/>
                </a:solidFill>
              </a:rPr>
              <a:t>The numbers obtained in simulations (by </a:t>
            </a:r>
            <a:r>
              <a:rPr lang="en-US" altLang="ru-RU" sz="1600" dirty="0" err="1">
                <a:solidFill>
                  <a:srgbClr val="0000CC"/>
                </a:solidFill>
              </a:rPr>
              <a:t>Lifetrac</a:t>
            </a:r>
            <a:r>
              <a:rPr lang="en-US" altLang="ru-RU" sz="1600" dirty="0">
                <a:solidFill>
                  <a:srgbClr val="0000CC"/>
                </a:solidFill>
              </a:rPr>
              <a:t> code)   are shown in blue.</a:t>
            </a:r>
            <a:endParaRPr lang="ru-RU" altLang="ru-RU" sz="1600" dirty="0">
              <a:solidFill>
                <a:srgbClr val="0000CC"/>
              </a:solidFill>
            </a:endParaRPr>
          </a:p>
        </p:txBody>
      </p:sp>
      <p:sp>
        <p:nvSpPr>
          <p:cNvPr id="10304" name="Text Box 771"/>
          <p:cNvSpPr txBox="1">
            <a:spLocks noChangeArrowheads="1"/>
          </p:cNvSpPr>
          <p:nvPr/>
        </p:nvSpPr>
        <p:spPr bwMode="auto">
          <a:xfrm>
            <a:off x="251520" y="3733800"/>
            <a:ext cx="86106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ru-RU" dirty="0">
                <a:sym typeface="Symbol" pitchFamily="18" charset="2"/>
              </a:rPr>
              <a:t>For TLEP Z </a:t>
            </a:r>
            <a:r>
              <a:rPr lang="en-US" altLang="ru-RU" i="1" dirty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dirty="0"/>
              <a:t> can be raised up to 0.2. If we try to achieve this by 50% increase of N</a:t>
            </a:r>
            <a:r>
              <a:rPr lang="en-US" altLang="ru-RU" baseline="-25000" dirty="0"/>
              <a:t>p</a:t>
            </a:r>
            <a:r>
              <a:rPr lang="en-US" altLang="ru-RU" dirty="0"/>
              <a:t>, additional bunch lengthening will occur due to </a:t>
            </a:r>
            <a:r>
              <a:rPr lang="en-US" altLang="ru-RU" dirty="0" err="1"/>
              <a:t>beamstrahlung</a:t>
            </a:r>
            <a:r>
              <a:rPr lang="en-US" altLang="ru-RU" dirty="0"/>
              <a:t>, so </a:t>
            </a:r>
            <a:r>
              <a:rPr lang="en-US" altLang="ru-RU" i="1" dirty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dirty="0"/>
              <a:t> increases by 15% only. Decrease of </a:t>
            </a:r>
            <a:r>
              <a:rPr lang="en-US" altLang="ru-RU" i="1" dirty="0">
                <a:sym typeface="Symbol" pitchFamily="18" charset="2"/>
              </a:rPr>
              <a:t></a:t>
            </a:r>
            <a:r>
              <a:rPr lang="en-US" altLang="ru-RU" baseline="-25000" dirty="0">
                <a:sym typeface="Symbol" pitchFamily="18" charset="2"/>
              </a:rPr>
              <a:t>y</a:t>
            </a:r>
            <a:r>
              <a:rPr lang="en-US" altLang="ru-RU" dirty="0">
                <a:sym typeface="Symbol" pitchFamily="18" charset="2"/>
              </a:rPr>
              <a:t> would be more efficient, since for </a:t>
            </a:r>
            <a:r>
              <a:rPr lang="en-US" altLang="ru-RU" dirty="0"/>
              <a:t>flat bunches </a:t>
            </a:r>
            <a:r>
              <a:rPr lang="en-US" altLang="ru-RU" dirty="0" err="1"/>
              <a:t>beamstrahlung</a:t>
            </a:r>
            <a:r>
              <a:rPr lang="en-US" altLang="ru-RU" dirty="0"/>
              <a:t> does not depend on the vertical beam size.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ru-RU" sz="600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One of the main limitations: very small vertical </a:t>
            </a:r>
            <a:r>
              <a:rPr lang="en-US" altLang="ru-RU" b="1" dirty="0" err="1">
                <a:solidFill>
                  <a:srgbClr val="FF0000"/>
                </a:solidFill>
              </a:rPr>
              <a:t>emittance</a:t>
            </a:r>
            <a:r>
              <a:rPr lang="en-US" altLang="ru-RU" b="1" dirty="0">
                <a:solidFill>
                  <a:srgbClr val="FF0000"/>
                </a:solidFill>
              </a:rPr>
              <a:t> is required. </a:t>
            </a:r>
            <a:r>
              <a:rPr lang="en-US" altLang="ru-RU" i="1" dirty="0">
                <a:solidFill>
                  <a:srgbClr val="FF0000"/>
                </a:solidFill>
              </a:rPr>
              <a:t>Is it possible to achieve </a:t>
            </a:r>
            <a:r>
              <a:rPr lang="en-US" altLang="ru-RU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altLang="ru-RU" i="1" baseline="-25000" dirty="0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altLang="ru-RU" i="1" dirty="0">
                <a:solidFill>
                  <a:srgbClr val="FF0000"/>
                </a:solidFill>
                <a:sym typeface="Symbol" pitchFamily="18" charset="2"/>
              </a:rPr>
              <a:t> &lt; 1 pm</a:t>
            </a:r>
            <a:r>
              <a:rPr lang="en-US" altLang="ru-RU" dirty="0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altLang="ru-RU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ru-RU" sz="600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C00000"/>
                </a:solidFill>
              </a:rPr>
              <a:t>The energy acceptance can be decreased from 2% to 1% (for Z) and 1.7% (for W).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9404"/>
            <a:ext cx="24240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Dmitry </a:t>
            </a:r>
            <a:r>
              <a:rPr lang="en-GB" sz="2800" kern="0" dirty="0" err="1" smtClean="0">
                <a:solidFill>
                  <a:prstClr val="black"/>
                </a:solidFill>
              </a:rPr>
              <a:t>Shatilov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1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84250" y="136525"/>
            <a:ext cx="6946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Luminosity at High Energies (H, tt)</a:t>
            </a:r>
            <a:endParaRPr lang="ru-RU" altLang="ru-RU" sz="28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2622" name="Group 94"/>
          <p:cNvGraphicFramePr>
            <a:graphicFrameLocks noGrp="1"/>
          </p:cNvGraphicFramePr>
          <p:nvPr/>
        </p:nvGraphicFramePr>
        <p:xfrm>
          <a:off x="223838" y="995363"/>
          <a:ext cx="5573712" cy="2746401"/>
        </p:xfrm>
        <a:graphic>
          <a:graphicData uri="http://schemas.openxmlformats.org/drawingml/2006/table">
            <a:tbl>
              <a:tblPr/>
              <a:tblGrid>
                <a:gridCol w="1425575"/>
                <a:gridCol w="1036637"/>
                <a:gridCol w="1036638"/>
                <a:gridCol w="1036637"/>
                <a:gridCol w="1038225"/>
              </a:tblGrid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TLEP H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TLEP tt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Collision scheme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Head-on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Crab Waist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Head-on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Crab Waist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                  [10</a:t>
                      </a:r>
                      <a:r>
                        <a:rPr kumimoji="0" lang="en-US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[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mrad]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0 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0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ru-RU" sz="12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(SR / total)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[mm]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1.29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4.82 /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9.33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5.25 /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6.78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ru-RU" sz="12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</a:t>
                      </a: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[nm]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2.13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ru-RU" sz="12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  [pm]</a:t>
                      </a:r>
                      <a:endParaRPr kumimoji="0" lang="en-US" alt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</a:t>
                      </a:r>
                      <a:r>
                        <a:rPr kumimoji="0" lang="en-US" altLang="ru-RU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/ </a:t>
                      </a:r>
                      <a:r>
                        <a:rPr kumimoji="0" lang="en-US" altLang="ru-RU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[nominal]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0.093 / 0.093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/ 0.13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0.092 / 0.092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/ 0.07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</a:t>
                      </a:r>
                      <a:r>
                        <a:rPr kumimoji="0" lang="en-US" altLang="ru-RU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bs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                  [min]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&gt; 500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       [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cm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2.1 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3" name="Rectangle 8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334" name="Object 83"/>
          <p:cNvGraphicFramePr>
            <a:graphicFrameLocks noChangeAspect="1"/>
          </p:cNvGraphicFramePr>
          <p:nvPr/>
        </p:nvGraphicFramePr>
        <p:xfrm>
          <a:off x="6800850" y="1300163"/>
          <a:ext cx="11239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Формула" r:id="rId3" imgW="850531" imgH="520474" progId="Equation.3">
                  <p:embed/>
                </p:oleObj>
              </mc:Choice>
              <mc:Fallback>
                <p:oleObj name="Формула" r:id="rId3" imgW="850531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300163"/>
                        <a:ext cx="11239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5" name="Text Box 85"/>
          <p:cNvSpPr txBox="1">
            <a:spLocks noChangeArrowheads="1"/>
          </p:cNvSpPr>
          <p:nvPr/>
        </p:nvSpPr>
        <p:spPr bwMode="auto">
          <a:xfrm>
            <a:off x="6248400" y="952500"/>
            <a:ext cx="220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/>
              <a:t>Bending radius at IP:</a:t>
            </a:r>
            <a:endParaRPr lang="ru-RU" altLang="ru-RU" sz="1600"/>
          </a:p>
        </p:txBody>
      </p:sp>
      <p:sp>
        <p:nvSpPr>
          <p:cNvPr id="11336" name="Text Box 86"/>
          <p:cNvSpPr txBox="1">
            <a:spLocks noChangeArrowheads="1"/>
          </p:cNvSpPr>
          <p:nvPr/>
        </p:nvSpPr>
        <p:spPr bwMode="auto">
          <a:xfrm>
            <a:off x="5934075" y="2190750"/>
            <a:ext cx="3209925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/>
              <a:t>L – interaction length (for crab waist – overlapping area)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1600"/>
              <a:t>To keep acceptable </a:t>
            </a:r>
            <a:r>
              <a:rPr lang="en-US" altLang="ru-RU" sz="1600" i="1">
                <a:sym typeface="Symbol" pitchFamily="18" charset="2"/>
              </a:rPr>
              <a:t></a:t>
            </a:r>
            <a:r>
              <a:rPr lang="en-US" altLang="ru-RU" sz="1600" baseline="-25000">
                <a:sym typeface="Symbol" pitchFamily="18" charset="2"/>
              </a:rPr>
              <a:t>bs</a:t>
            </a:r>
            <a:r>
              <a:rPr lang="en-US" altLang="ru-RU" sz="1600">
                <a:sym typeface="Symbol" pitchFamily="18" charset="2"/>
              </a:rPr>
              <a:t>, we need to make L larger than </a:t>
            </a:r>
            <a:r>
              <a:rPr lang="en-US" altLang="ru-RU" sz="1600" i="1">
                <a:sym typeface="Symbol" pitchFamily="18" charset="2"/>
              </a:rPr>
              <a:t></a:t>
            </a:r>
            <a:r>
              <a:rPr lang="en-US" altLang="ru-RU" sz="1600" baseline="-25000">
                <a:sym typeface="Symbol" pitchFamily="18" charset="2"/>
              </a:rPr>
              <a:t>y</a:t>
            </a:r>
            <a:r>
              <a:rPr lang="en-US" altLang="ru-RU" sz="1600">
                <a:sym typeface="Symbol" pitchFamily="18" charset="2"/>
              </a:rPr>
              <a:t> (for tt – by a factor of ~2)</a:t>
            </a:r>
            <a:endParaRPr lang="en-US" altLang="ru-RU" sz="1600" baseline="-25000"/>
          </a:p>
        </p:txBody>
      </p:sp>
      <p:sp>
        <p:nvSpPr>
          <p:cNvPr id="11337" name="Text Box 87"/>
          <p:cNvSpPr txBox="1">
            <a:spLocks noChangeArrowheads="1"/>
          </p:cNvSpPr>
          <p:nvPr/>
        </p:nvSpPr>
        <p:spPr bwMode="auto">
          <a:xfrm>
            <a:off x="114300" y="3943350"/>
            <a:ext cx="8915400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rgbClr val="800000"/>
                </a:solidFill>
              </a:rPr>
              <a:t>Again,</a:t>
            </a:r>
            <a:r>
              <a:rPr lang="en-US" altLang="ru-RU" dirty="0"/>
              <a:t> </a:t>
            </a:r>
            <a:r>
              <a:rPr lang="en-US" altLang="ru-RU" b="1" dirty="0">
                <a:solidFill>
                  <a:srgbClr val="800000"/>
                </a:solidFill>
              </a:rPr>
              <a:t>very small vertical </a:t>
            </a:r>
            <a:r>
              <a:rPr lang="en-US" altLang="ru-RU" b="1" dirty="0" err="1">
                <a:solidFill>
                  <a:srgbClr val="800000"/>
                </a:solidFill>
              </a:rPr>
              <a:t>emittance</a:t>
            </a:r>
            <a:r>
              <a:rPr lang="en-US" altLang="ru-RU" b="1" dirty="0">
                <a:solidFill>
                  <a:srgbClr val="800000"/>
                </a:solidFill>
              </a:rPr>
              <a:t> is of crucial importance.</a:t>
            </a:r>
            <a:r>
              <a:rPr lang="en-US" altLang="ru-RU" dirty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ru-RU" i="1" dirty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dirty="0"/>
              <a:t> can be raised by decreasing </a:t>
            </a:r>
            <a:r>
              <a:rPr lang="en-US" altLang="ru-RU" i="1" dirty="0">
                <a:sym typeface="Symbol" pitchFamily="18" charset="2"/>
              </a:rPr>
              <a:t></a:t>
            </a:r>
            <a:r>
              <a:rPr lang="en-US" altLang="ru-RU" baseline="-25000" dirty="0">
                <a:sym typeface="Symbol" pitchFamily="18" charset="2"/>
              </a:rPr>
              <a:t>y</a:t>
            </a:r>
            <a:r>
              <a:rPr lang="en-US" altLang="ru-RU" dirty="0"/>
              <a:t>, but it requires the </a:t>
            </a:r>
            <a:r>
              <a:rPr lang="en-US" altLang="ru-RU" dirty="0" err="1"/>
              <a:t>betatron</a:t>
            </a:r>
            <a:r>
              <a:rPr lang="en-US" altLang="ru-RU" dirty="0"/>
              <a:t> coupling of ~0.1%. </a:t>
            </a:r>
            <a:r>
              <a:rPr lang="en-US" altLang="ru-RU" i="1" dirty="0"/>
              <a:t>Is it possible</a:t>
            </a:r>
            <a:r>
              <a:rPr lang="en-US" altLang="ru-RU" dirty="0"/>
              <a:t>?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ru-RU" dirty="0">
                <a:solidFill>
                  <a:srgbClr val="0000CC"/>
                </a:solidFill>
              </a:rPr>
              <a:t>In general, head-on and crab waist provide similar luminosity at high energies.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ru-RU" dirty="0"/>
              <a:t>Since L &gt; </a:t>
            </a:r>
            <a:r>
              <a:rPr lang="en-US" altLang="ru-RU" i="1" dirty="0">
                <a:sym typeface="Symbol" pitchFamily="18" charset="2"/>
              </a:rPr>
              <a:t></a:t>
            </a:r>
            <a:r>
              <a:rPr lang="en-US" altLang="ru-RU" baseline="-25000" dirty="0">
                <a:sym typeface="Symbol" pitchFamily="18" charset="2"/>
              </a:rPr>
              <a:t>y</a:t>
            </a:r>
            <a:r>
              <a:rPr lang="en-US" altLang="ru-RU" dirty="0"/>
              <a:t> and </a:t>
            </a:r>
            <a:r>
              <a:rPr lang="en-US" altLang="ru-RU" i="1" dirty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dirty="0"/>
              <a:t> is below the limit, </a:t>
            </a:r>
            <a:r>
              <a:rPr lang="en-US" altLang="ru-RU" dirty="0">
                <a:solidFill>
                  <a:srgbClr val="0000CC"/>
                </a:solidFill>
              </a:rPr>
              <a:t>we can increase </a:t>
            </a:r>
            <a:r>
              <a:rPr lang="en-US" altLang="ru-RU" i="1" dirty="0">
                <a:solidFill>
                  <a:srgbClr val="0000CC"/>
                </a:solidFill>
                <a:sym typeface="Symbol" pitchFamily="18" charset="2"/>
              </a:rPr>
              <a:t></a:t>
            </a:r>
            <a:r>
              <a:rPr lang="en-US" altLang="ru-RU" baseline="-25000" dirty="0">
                <a:solidFill>
                  <a:srgbClr val="0000CC"/>
                </a:solidFill>
                <a:sym typeface="Symbol" pitchFamily="18" charset="2"/>
              </a:rPr>
              <a:t>y</a:t>
            </a:r>
            <a:r>
              <a:rPr lang="en-US" altLang="ru-RU" dirty="0">
                <a:solidFill>
                  <a:srgbClr val="0000CC"/>
                </a:solidFill>
              </a:rPr>
              <a:t> and luminosity will </a:t>
            </a:r>
            <a:r>
              <a:rPr lang="en-US" altLang="ru-RU" dirty="0" smtClean="0">
                <a:solidFill>
                  <a:srgbClr val="0000CC"/>
                </a:solidFill>
              </a:rPr>
              <a:t>drop more </a:t>
            </a:r>
            <a:r>
              <a:rPr lang="en-US" altLang="ru-RU" dirty="0">
                <a:solidFill>
                  <a:srgbClr val="0000CC"/>
                </a:solidFill>
              </a:rPr>
              <a:t>slowly than 1 </a:t>
            </a:r>
            <a:r>
              <a:rPr lang="en-US" altLang="ru-RU" i="1" dirty="0">
                <a:solidFill>
                  <a:srgbClr val="0000CC"/>
                </a:solidFill>
              </a:rPr>
              <a:t>/</a:t>
            </a:r>
            <a:r>
              <a:rPr lang="en-US" altLang="ru-RU" dirty="0">
                <a:solidFill>
                  <a:srgbClr val="0000CC"/>
                </a:solidFill>
              </a:rPr>
              <a:t>      </a:t>
            </a:r>
            <a:r>
              <a:rPr lang="en-US" altLang="ru-RU" dirty="0"/>
              <a:t>. E.g. increase of </a:t>
            </a:r>
            <a:r>
              <a:rPr lang="en-US" altLang="ru-RU" i="1" dirty="0">
                <a:sym typeface="Symbol" pitchFamily="18" charset="2"/>
              </a:rPr>
              <a:t></a:t>
            </a:r>
            <a:r>
              <a:rPr lang="en-US" altLang="ru-RU" baseline="-25000" dirty="0">
                <a:sym typeface="Symbol" pitchFamily="18" charset="2"/>
              </a:rPr>
              <a:t>y</a:t>
            </a:r>
            <a:r>
              <a:rPr lang="en-US" altLang="ru-RU" dirty="0"/>
              <a:t> to 1.5 (2) mm lowers the luminosity by 2.5% (7.5%) for TLEP H, and by 1.5% (5%) for TLEP </a:t>
            </a:r>
            <a:r>
              <a:rPr lang="en-US" altLang="ru-RU" dirty="0" err="1"/>
              <a:t>tt</a:t>
            </a:r>
            <a:r>
              <a:rPr lang="en-US" altLang="ru-RU" dirty="0"/>
              <a:t>.</a:t>
            </a:r>
            <a:endParaRPr lang="ru-RU" altLang="ru-RU" dirty="0"/>
          </a:p>
        </p:txBody>
      </p:sp>
      <p:sp>
        <p:nvSpPr>
          <p:cNvPr id="11338" name="Oval 88"/>
          <p:cNvSpPr>
            <a:spLocks noChangeArrowheads="1"/>
          </p:cNvSpPr>
          <p:nvPr/>
        </p:nvSpPr>
        <p:spPr bwMode="auto">
          <a:xfrm>
            <a:off x="4076700" y="2381250"/>
            <a:ext cx="342900" cy="523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39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340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6965"/>
              </p:ext>
            </p:extLst>
          </p:nvPr>
        </p:nvGraphicFramePr>
        <p:xfrm>
          <a:off x="1636713" y="6057900"/>
          <a:ext cx="4397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330120" imgH="279360" progId="Equation.3">
                  <p:embed/>
                </p:oleObj>
              </mc:Choice>
              <mc:Fallback>
                <p:oleObj name="Equation" r:id="rId5" imgW="33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6057900"/>
                        <a:ext cx="4397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1" name="Oval 88"/>
          <p:cNvSpPr>
            <a:spLocks noChangeArrowheads="1"/>
          </p:cNvSpPr>
          <p:nvPr/>
        </p:nvSpPr>
        <p:spPr bwMode="auto">
          <a:xfrm>
            <a:off x="4125913" y="3203575"/>
            <a:ext cx="244475" cy="263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5142" y="429280"/>
            <a:ext cx="24240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Dmitry </a:t>
            </a:r>
            <a:r>
              <a:rPr lang="en-GB" sz="2800" kern="0" dirty="0" err="1" smtClean="0">
                <a:solidFill>
                  <a:prstClr val="black"/>
                </a:solidFill>
              </a:rPr>
              <a:t>Shatilov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43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9675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parameter optimization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</a:t>
            </a:r>
            <a:r>
              <a:rPr lang="en-GB" sz="3600" dirty="0" smtClean="0"/>
              <a:t>or </a:t>
            </a:r>
            <a:r>
              <a:rPr lang="en-GB" sz="3600" dirty="0" err="1" smtClean="0"/>
              <a:t>CepC</a:t>
            </a:r>
            <a:r>
              <a:rPr lang="en-GB" sz="3600" dirty="0" smtClean="0"/>
              <a:t> margin in </a:t>
            </a:r>
            <a:r>
              <a:rPr lang="en-GB" sz="3600" dirty="0" err="1" smtClean="0">
                <a:latin typeface="Symbol" panose="05050102010706020507" pitchFamily="18" charset="2"/>
              </a:rPr>
              <a:t>x</a:t>
            </a:r>
            <a:r>
              <a:rPr lang="en-GB" sz="3600" baseline="-25000" dirty="0" err="1" smtClean="0"/>
              <a:t>y</a:t>
            </a:r>
            <a:r>
              <a:rPr lang="en-GB" sz="3600" dirty="0" smtClean="0"/>
              <a:t> and luminosity?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l</a:t>
            </a:r>
            <a:r>
              <a:rPr lang="en-GB" sz="3600" dirty="0" smtClean="0"/>
              <a:t>arge hourglass means large actual </a:t>
            </a:r>
            <a:r>
              <a:rPr lang="en-GB" sz="3600" dirty="0" err="1" smtClean="0">
                <a:latin typeface="Symbol" panose="05050102010706020507" pitchFamily="18" charset="2"/>
              </a:rPr>
              <a:t>x</a:t>
            </a:r>
            <a:r>
              <a:rPr lang="en-GB" sz="3600" baseline="-25000" dirty="0" err="1" smtClean="0"/>
              <a:t>y</a:t>
            </a:r>
            <a:endParaRPr lang="en-GB" sz="3600" baseline="-25000" dirty="0" smtClean="0"/>
          </a:p>
          <a:p>
            <a:r>
              <a:rPr lang="en-GB" sz="3600" baseline="-25000" dirty="0"/>
              <a:t>	</a:t>
            </a:r>
            <a:r>
              <a:rPr lang="en-GB" sz="3600" baseline="-25000" dirty="0" smtClean="0"/>
              <a:t>- how about </a:t>
            </a:r>
            <a:r>
              <a:rPr lang="en-GB" sz="3600" i="1" baseline="-25000" dirty="0" smtClean="0"/>
              <a:t>FCC-Z</a:t>
            </a:r>
            <a:r>
              <a:rPr lang="en-GB" sz="3600" baseline="-25000" dirty="0" smtClean="0"/>
              <a:t>?</a:t>
            </a:r>
            <a:r>
              <a:rPr lang="en-GB" sz="36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643" y="34220"/>
            <a:ext cx="7706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d</a:t>
            </a:r>
            <a:r>
              <a:rPr lang="en-GB" sz="4000" dirty="0" smtClean="0">
                <a:solidFill>
                  <a:schemeClr val="bg1"/>
                </a:solidFill>
              </a:rPr>
              <a:t>esign optimization – Chuang Zhang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F3C357-9DDA-48B6-A59E-50BD42CCB586}" type="slidenum">
              <a:rPr lang="en-US" altLang="zh-CN" sz="12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200"/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3897313" y="1831975"/>
            <a:ext cx="1509712" cy="6477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9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" name="二十四角星 2"/>
          <p:cNvSpPr/>
          <p:nvPr/>
        </p:nvSpPr>
        <p:spPr>
          <a:xfrm>
            <a:off x="3611563" y="2749550"/>
            <a:ext cx="2090737" cy="1296988"/>
          </a:xfrm>
          <a:prstGeom prst="star24">
            <a:avLst/>
          </a:prstGeom>
          <a:gradFill>
            <a:gsLst>
              <a:gs pos="0">
                <a:srgbClr val="FFFFFF">
                  <a:alpha val="50000"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97313" y="1870075"/>
            <a:ext cx="151288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k</a:t>
            </a:r>
            <a:r>
              <a:rPr lang="en-US" altLang="zh-CN" sz="2400" b="1" i="1" baseline="-25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    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CN" sz="2400" b="1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b</a:t>
            </a:r>
            <a:endParaRPr lang="zh-CN" altLang="en-US" sz="2400" b="1" i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2113" y="2894013"/>
            <a:ext cx="865187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endParaRPr lang="zh-CN" altLang="en-US" sz="5400" b="1" i="1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922963" y="3835400"/>
            <a:ext cx="1260475" cy="53975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48" name="文本框 21"/>
          <p:cNvSpPr txBox="1">
            <a:spLocks noChangeArrowheads="1"/>
          </p:cNvSpPr>
          <p:nvPr/>
        </p:nvSpPr>
        <p:spPr bwMode="auto">
          <a:xfrm>
            <a:off x="6251575" y="3714750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2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32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endParaRPr lang="zh-CN" altLang="en-US" sz="3200" b="1" i="1" baseline="-25000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2001838" y="4105275"/>
            <a:ext cx="1511300" cy="64928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9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50" name="文本框 23"/>
          <p:cNvSpPr txBox="1">
            <a:spLocks noChangeArrowheads="1"/>
          </p:cNvSpPr>
          <p:nvPr/>
        </p:nvSpPr>
        <p:spPr bwMode="auto">
          <a:xfrm>
            <a:off x="2432050" y="4056063"/>
            <a:ext cx="620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3200" b="1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endParaRPr lang="zh-CN" altLang="en-US" sz="3200" b="1" i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906838" y="4684713"/>
            <a:ext cx="1512887" cy="6477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9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52" name="文本框 25"/>
          <p:cNvSpPr txBox="1">
            <a:spLocks noChangeArrowheads="1"/>
          </p:cNvSpPr>
          <p:nvPr/>
        </p:nvSpPr>
        <p:spPr bwMode="auto">
          <a:xfrm>
            <a:off x="4333875" y="4646613"/>
            <a:ext cx="89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3200" b="1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3200" b="1" i="1" baseline="30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endParaRPr lang="zh-CN" altLang="en-US" sz="3200" b="1" i="1" baseline="30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7026275" y="4521200"/>
            <a:ext cx="1511300" cy="6477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54" name="文本框 27"/>
          <p:cNvSpPr txBox="1">
            <a:spLocks noChangeArrowheads="1"/>
          </p:cNvSpPr>
          <p:nvPr/>
        </p:nvSpPr>
        <p:spPr bwMode="auto">
          <a:xfrm>
            <a:off x="7485063" y="4579938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BS</a:t>
            </a:r>
            <a:endParaRPr lang="zh-CN" altLang="en-US" sz="2800" b="1" baseline="-25000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1" name="圆角矩形 30"/>
          <p:cNvSpPr>
            <a:spLocks noChangeAspect="1"/>
          </p:cNvSpPr>
          <p:nvPr/>
        </p:nvSpPr>
        <p:spPr>
          <a:xfrm>
            <a:off x="6048375" y="1260475"/>
            <a:ext cx="1576388" cy="82708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56" name="文本框 31"/>
          <p:cNvSpPr txBox="1">
            <a:spLocks noChangeArrowheads="1"/>
          </p:cNvSpPr>
          <p:nvPr/>
        </p:nvSpPr>
        <p:spPr bwMode="auto">
          <a:xfrm>
            <a:off x="6262688" y="1308100"/>
            <a:ext cx="120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i="1">
                <a:solidFill>
                  <a:srgbClr val="0000FF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r </a:t>
            </a: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R</a:t>
            </a:r>
            <a:endParaRPr lang="zh-CN" altLang="en-US" sz="3600" b="1" i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5" name="二十四角星 34"/>
          <p:cNvSpPr/>
          <p:nvPr/>
        </p:nvSpPr>
        <p:spPr>
          <a:xfrm>
            <a:off x="3617913" y="127000"/>
            <a:ext cx="2092325" cy="1296988"/>
          </a:xfrm>
          <a:prstGeom prst="star24">
            <a:avLst/>
          </a:prstGeom>
          <a:gradFill>
            <a:gsLst>
              <a:gs pos="0">
                <a:srgbClr val="FFFFFF">
                  <a:alpha val="50000"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10013" y="311150"/>
            <a:ext cx="1487487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Cost</a:t>
            </a:r>
            <a:endParaRPr lang="zh-CN" altLang="en-US" sz="4800" b="1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1558925" y="2436813"/>
            <a:ext cx="1344613" cy="57467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60" name="文本框 37"/>
          <p:cNvSpPr txBox="1">
            <a:spLocks noChangeArrowheads="1"/>
          </p:cNvSpPr>
          <p:nvPr/>
        </p:nvSpPr>
        <p:spPr bwMode="auto">
          <a:xfrm>
            <a:off x="1905000" y="2341563"/>
            <a:ext cx="666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3200" b="1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x0</a:t>
            </a:r>
            <a:endParaRPr lang="zh-CN" altLang="en-US" sz="3200" b="1" i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979863" y="5640388"/>
            <a:ext cx="1371600" cy="71913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62" name="文本框 39"/>
          <p:cNvSpPr txBox="1">
            <a:spLocks noChangeArrowheads="1"/>
          </p:cNvSpPr>
          <p:nvPr/>
        </p:nvSpPr>
        <p:spPr bwMode="auto">
          <a:xfrm>
            <a:off x="4243388" y="5688013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</a:t>
            </a:r>
            <a:endParaRPr lang="zh-CN" altLang="en-US" sz="32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4122738" y="1917700"/>
            <a:ext cx="466725" cy="466725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695825" y="1939925"/>
            <a:ext cx="468313" cy="466725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41363" y="3397250"/>
            <a:ext cx="1260475" cy="54133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66" name="文本框 43"/>
          <p:cNvSpPr txBox="1">
            <a:spLocks noChangeArrowheads="1"/>
          </p:cNvSpPr>
          <p:nvPr/>
        </p:nvSpPr>
        <p:spPr bwMode="auto">
          <a:xfrm>
            <a:off x="1095375" y="3260725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3200" b="1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endParaRPr lang="zh-CN" altLang="en-US" sz="3200" b="1" i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370638" y="2627313"/>
            <a:ext cx="1260475" cy="53975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68" name="文本框 45"/>
          <p:cNvSpPr txBox="1">
            <a:spLocks noChangeArrowheads="1"/>
          </p:cNvSpPr>
          <p:nvPr/>
        </p:nvSpPr>
        <p:spPr bwMode="auto">
          <a:xfrm>
            <a:off x="6707188" y="2536825"/>
            <a:ext cx="638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28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endParaRPr lang="zh-CN" altLang="en-US" sz="2800" b="1" i="1" baseline="-25000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7" name="圆角矩形 46"/>
          <p:cNvSpPr>
            <a:spLocks noChangeAspect="1"/>
          </p:cNvSpPr>
          <p:nvPr/>
        </p:nvSpPr>
        <p:spPr>
          <a:xfrm>
            <a:off x="1712913" y="1260475"/>
            <a:ext cx="1576387" cy="82708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70" name="文本框 47"/>
          <p:cNvSpPr txBox="1">
            <a:spLocks noChangeArrowheads="1"/>
          </p:cNvSpPr>
          <p:nvPr/>
        </p:nvSpPr>
        <p:spPr bwMode="auto">
          <a:xfrm>
            <a:off x="2001838" y="1281113"/>
            <a:ext cx="820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b="1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rf</a:t>
            </a:r>
            <a:endParaRPr lang="zh-CN" altLang="en-US" sz="3600" b="1" i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86368" name="直接箭头连接符 186367"/>
          <p:cNvCxnSpPr>
            <a:stCxn id="25" idx="0"/>
            <a:endCxn id="3" idx="2"/>
          </p:cNvCxnSpPr>
          <p:nvPr/>
        </p:nvCxnSpPr>
        <p:spPr>
          <a:xfrm flipH="1" flipV="1">
            <a:off x="4657725" y="4046538"/>
            <a:ext cx="6350" cy="6381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3" idx="7"/>
          </p:cNvCxnSpPr>
          <p:nvPr/>
        </p:nvCxnSpPr>
        <p:spPr>
          <a:xfrm flipV="1">
            <a:off x="3292475" y="3746500"/>
            <a:ext cx="682625" cy="4540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4654550" y="2414588"/>
            <a:ext cx="3175" cy="54133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4" idx="1"/>
          </p:cNvCxnSpPr>
          <p:nvPr/>
        </p:nvCxnSpPr>
        <p:spPr>
          <a:xfrm flipH="1" flipV="1">
            <a:off x="3276600" y="1947863"/>
            <a:ext cx="620713" cy="1539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V="1">
            <a:off x="3236913" y="1073150"/>
            <a:ext cx="620712" cy="2428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 flipH="1" flipV="1">
            <a:off x="5464175" y="1084263"/>
            <a:ext cx="625475" cy="2206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endCxn id="21" idx="3"/>
          </p:cNvCxnSpPr>
          <p:nvPr/>
        </p:nvCxnSpPr>
        <p:spPr>
          <a:xfrm flipV="1">
            <a:off x="5362575" y="4297363"/>
            <a:ext cx="744538" cy="561975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6684963" y="4378325"/>
            <a:ext cx="544512" cy="238125"/>
          </a:xfrm>
          <a:prstGeom prst="straightConnector1">
            <a:avLst/>
          </a:prstGeom>
          <a:ln w="50800">
            <a:solidFill>
              <a:srgbClr val="8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>
            <a:stCxn id="27" idx="0"/>
          </p:cNvCxnSpPr>
          <p:nvPr/>
        </p:nvCxnSpPr>
        <p:spPr>
          <a:xfrm flipH="1" flipV="1">
            <a:off x="7210425" y="3148013"/>
            <a:ext cx="571500" cy="1373187"/>
          </a:xfrm>
          <a:prstGeom prst="straightConnector1">
            <a:avLst/>
          </a:prstGeom>
          <a:ln w="508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>
            <a:stCxn id="45" idx="4"/>
          </p:cNvCxnSpPr>
          <p:nvPr/>
        </p:nvCxnSpPr>
        <p:spPr>
          <a:xfrm flipH="1">
            <a:off x="6673850" y="3167063"/>
            <a:ext cx="327025" cy="668337"/>
          </a:xfrm>
          <a:prstGeom prst="straightConnector1">
            <a:avLst/>
          </a:prstGeom>
          <a:ln w="508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7" idx="3"/>
            <a:endCxn id="39" idx="3"/>
          </p:cNvCxnSpPr>
          <p:nvPr/>
        </p:nvCxnSpPr>
        <p:spPr>
          <a:xfrm flipH="1">
            <a:off x="5351463" y="5073650"/>
            <a:ext cx="1895475" cy="9271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>
            <a:stCxn id="25" idx="4"/>
            <a:endCxn id="39" idx="0"/>
          </p:cNvCxnSpPr>
          <p:nvPr/>
        </p:nvCxnSpPr>
        <p:spPr>
          <a:xfrm>
            <a:off x="4664075" y="5332413"/>
            <a:ext cx="1588" cy="30797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/>
          <p:nvPr/>
        </p:nvCxnSpPr>
        <p:spPr>
          <a:xfrm>
            <a:off x="2771775" y="2859088"/>
            <a:ext cx="879475" cy="371475"/>
          </a:xfrm>
          <a:prstGeom prst="straightConnector1">
            <a:avLst/>
          </a:prstGeom>
          <a:ln w="50800">
            <a:solidFill>
              <a:srgbClr val="00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>
            <a:stCxn id="43" idx="6"/>
            <a:endCxn id="3" idx="1"/>
          </p:cNvCxnSpPr>
          <p:nvPr/>
        </p:nvCxnSpPr>
        <p:spPr>
          <a:xfrm flipV="1">
            <a:off x="2001838" y="3398838"/>
            <a:ext cx="1609725" cy="268287"/>
          </a:xfrm>
          <a:prstGeom prst="straightConnector1">
            <a:avLst/>
          </a:prstGeom>
          <a:ln w="50800">
            <a:solidFill>
              <a:srgbClr val="00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>
            <a:stCxn id="21" idx="1"/>
          </p:cNvCxnSpPr>
          <p:nvPr/>
        </p:nvCxnSpPr>
        <p:spPr>
          <a:xfrm flipH="1" flipV="1">
            <a:off x="5362575" y="3733800"/>
            <a:ext cx="744538" cy="180975"/>
          </a:xfrm>
          <a:prstGeom prst="straightConnector1">
            <a:avLst/>
          </a:prstGeom>
          <a:ln w="50800">
            <a:solidFill>
              <a:srgbClr val="00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曲线连接符 107"/>
          <p:cNvCxnSpPr>
            <a:stCxn id="37" idx="2"/>
            <a:endCxn id="39" idx="1"/>
          </p:cNvCxnSpPr>
          <p:nvPr/>
        </p:nvCxnSpPr>
        <p:spPr>
          <a:xfrm rot="10800000" flipH="1" flipV="1">
            <a:off x="1558925" y="2724150"/>
            <a:ext cx="2420938" cy="3276600"/>
          </a:xfrm>
          <a:prstGeom prst="curvedConnector3">
            <a:avLst>
              <a:gd name="adj1" fmla="val -51525"/>
            </a:avLst>
          </a:prstGeom>
          <a:ln w="38100">
            <a:solidFill>
              <a:srgbClr val="6600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42" idx="3"/>
            <a:endCxn id="37" idx="6"/>
          </p:cNvCxnSpPr>
          <p:nvPr/>
        </p:nvCxnSpPr>
        <p:spPr>
          <a:xfrm flipH="1">
            <a:off x="2903538" y="2338388"/>
            <a:ext cx="1860550" cy="385762"/>
          </a:xfrm>
          <a:prstGeom prst="straightConnector1">
            <a:avLst/>
          </a:prstGeom>
          <a:ln w="50800">
            <a:solidFill>
              <a:srgbClr val="6600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曲线连接符 153"/>
          <p:cNvCxnSpPr>
            <a:stCxn id="27" idx="6"/>
            <a:endCxn id="42" idx="6"/>
          </p:cNvCxnSpPr>
          <p:nvPr/>
        </p:nvCxnSpPr>
        <p:spPr>
          <a:xfrm flipH="1" flipV="1">
            <a:off x="5164138" y="2173288"/>
            <a:ext cx="3373437" cy="2671762"/>
          </a:xfrm>
          <a:prstGeom prst="curvedConnector3">
            <a:avLst>
              <a:gd name="adj1" fmla="val -6774"/>
            </a:avLst>
          </a:prstGeom>
          <a:ln w="38100">
            <a:solidFill>
              <a:srgbClr val="6600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圆角矩形 166"/>
          <p:cNvSpPr/>
          <p:nvPr/>
        </p:nvSpPr>
        <p:spPr>
          <a:xfrm>
            <a:off x="6553200" y="5983288"/>
            <a:ext cx="2465388" cy="59531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90" name="文本框 167"/>
          <p:cNvSpPr txBox="1">
            <a:spLocks noChangeArrowheads="1"/>
          </p:cNvSpPr>
          <p:nvPr/>
        </p:nvSpPr>
        <p:spPr bwMode="auto">
          <a:xfrm>
            <a:off x="6570663" y="6011863"/>
            <a:ext cx="2424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Beam lifetime</a:t>
            </a:r>
            <a:endParaRPr lang="zh-CN" altLang="en-US" sz="28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48" name="曲线连接符 147"/>
          <p:cNvCxnSpPr>
            <a:stCxn id="27" idx="4"/>
            <a:endCxn id="43" idx="4"/>
          </p:cNvCxnSpPr>
          <p:nvPr/>
        </p:nvCxnSpPr>
        <p:spPr>
          <a:xfrm rot="5400000" flipH="1">
            <a:off x="3961607" y="1348581"/>
            <a:ext cx="1230312" cy="6410325"/>
          </a:xfrm>
          <a:prstGeom prst="curvedConnector3">
            <a:avLst>
              <a:gd name="adj1" fmla="val -109834"/>
            </a:avLst>
          </a:prstGeom>
          <a:ln w="38100">
            <a:solidFill>
              <a:srgbClr val="6600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>
            <a:stCxn id="27" idx="4"/>
            <a:endCxn id="167" idx="0"/>
          </p:cNvCxnSpPr>
          <p:nvPr/>
        </p:nvCxnSpPr>
        <p:spPr>
          <a:xfrm>
            <a:off x="7781925" y="5168900"/>
            <a:ext cx="3175" cy="8143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箭头连接符 177"/>
          <p:cNvCxnSpPr>
            <a:endCxn id="39" idx="3"/>
          </p:cNvCxnSpPr>
          <p:nvPr/>
        </p:nvCxnSpPr>
        <p:spPr>
          <a:xfrm flipH="1" flipV="1">
            <a:off x="5351463" y="6000750"/>
            <a:ext cx="1252537" cy="28098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/>
          <p:cNvCxnSpPr/>
          <p:nvPr/>
        </p:nvCxnSpPr>
        <p:spPr>
          <a:xfrm>
            <a:off x="3289300" y="1628775"/>
            <a:ext cx="273526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1558925" y="2951163"/>
            <a:ext cx="401638" cy="446087"/>
          </a:xfrm>
          <a:prstGeom prst="straightConnector1">
            <a:avLst/>
          </a:prstGeom>
          <a:ln w="508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23" idx="1"/>
          </p:cNvCxnSpPr>
          <p:nvPr/>
        </p:nvCxnSpPr>
        <p:spPr>
          <a:xfrm flipH="1" flipV="1">
            <a:off x="1620838" y="3916363"/>
            <a:ext cx="601662" cy="284162"/>
          </a:xfrm>
          <a:prstGeom prst="straightConnector1">
            <a:avLst/>
          </a:prstGeom>
          <a:ln w="508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H="1" flipV="1">
            <a:off x="3333750" y="4637088"/>
            <a:ext cx="603250" cy="284162"/>
          </a:xfrm>
          <a:prstGeom prst="straightConnector1">
            <a:avLst/>
          </a:prstGeom>
          <a:ln w="508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93063" y="7026"/>
            <a:ext cx="225093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Chuang Zhang</a:t>
            </a:r>
          </a:p>
        </p:txBody>
      </p:sp>
    </p:spTree>
    <p:extLst>
      <p:ext uri="{BB962C8B-B14F-4D97-AF65-F5344CB8AC3E}">
        <p14:creationId xmlns:p14="http://schemas.microsoft.com/office/powerpoint/2010/main" val="39977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3"/>
          <p:cNvGraphicFramePr>
            <a:graphicFrameLocks/>
          </p:cNvGraphicFramePr>
          <p:nvPr/>
        </p:nvGraphicFramePr>
        <p:xfrm>
          <a:off x="1079500" y="2749077"/>
          <a:ext cx="7029450" cy="374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F7C83-B426-4EF8-A98B-54999F515B69}" type="slidenum">
              <a:rPr lang="en-US" altLang="zh-CN" sz="12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CN" sz="120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Beam-beam parameter </a:t>
            </a:r>
            <a:endParaRPr lang="en-US" altLang="zh-CN" sz="4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4067175" y="3448050"/>
          <a:ext cx="2152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公式" r:id="rId4" imgW="2425700" imgH="609600" progId="Equation.3">
                  <p:embed/>
                </p:oleObj>
              </mc:Choice>
              <mc:Fallback>
                <p:oleObj name="公式" r:id="rId4" imgW="2425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448050"/>
                        <a:ext cx="21526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4"/>
          <p:cNvGraphicFramePr>
            <a:graphicFrameLocks noChangeAspect="1"/>
          </p:cNvGraphicFramePr>
          <p:nvPr/>
        </p:nvGraphicFramePr>
        <p:xfrm>
          <a:off x="1092200" y="936625"/>
          <a:ext cx="851535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7" imgW="7030934" imgH="1654690" progId="Word.Document.12">
                  <p:embed/>
                </p:oleObj>
              </mc:Choice>
              <mc:Fallback>
                <p:oleObj name="文档" r:id="rId7" imgW="7030934" imgH="16546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6625"/>
                        <a:ext cx="851535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五角星 8"/>
          <p:cNvSpPr>
            <a:spLocks noChangeAspect="1"/>
          </p:cNvSpPr>
          <p:nvPr/>
        </p:nvSpPr>
        <p:spPr>
          <a:xfrm>
            <a:off x="1916113" y="4179888"/>
            <a:ext cx="215900" cy="215900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八角星 11"/>
          <p:cNvSpPr>
            <a:spLocks noChangeAspect="1"/>
          </p:cNvSpPr>
          <p:nvPr/>
        </p:nvSpPr>
        <p:spPr>
          <a:xfrm>
            <a:off x="7038975" y="5253038"/>
            <a:ext cx="196850" cy="198437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5" name="八角星 14"/>
          <p:cNvSpPr>
            <a:spLocks noChangeAspect="1"/>
          </p:cNvSpPr>
          <p:nvPr/>
        </p:nvSpPr>
        <p:spPr>
          <a:xfrm>
            <a:off x="2041525" y="4046538"/>
            <a:ext cx="198438" cy="198437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6" name="八角星 15"/>
          <p:cNvSpPr>
            <a:spLocks noChangeAspect="1"/>
          </p:cNvSpPr>
          <p:nvPr/>
        </p:nvSpPr>
        <p:spPr>
          <a:xfrm>
            <a:off x="1828800" y="4056063"/>
            <a:ext cx="198438" cy="198437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FFFF"/>
                </a:solidFill>
                <a:ea typeface="宋体" pitchFamily="2" charset="-122"/>
              </a:rPr>
              <a:t>                             </a:t>
            </a: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7" name="八角星 16"/>
          <p:cNvSpPr>
            <a:spLocks noChangeAspect="1"/>
          </p:cNvSpPr>
          <p:nvPr/>
        </p:nvSpPr>
        <p:spPr>
          <a:xfrm>
            <a:off x="2743200" y="4746625"/>
            <a:ext cx="198438" cy="198438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2900" y="4318000"/>
            <a:ext cx="809625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CEPC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732588" y="5353050"/>
            <a:ext cx="80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FCC-Z</a:t>
            </a:r>
            <a:endParaRPr lang="zh-CN" altLang="en-US" sz="16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201863" y="3963988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FCC-H</a:t>
            </a:r>
            <a:endParaRPr lang="zh-CN" altLang="en-US" sz="16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296988" y="3671888"/>
            <a:ext cx="811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FCC-tt</a:t>
            </a:r>
            <a:endParaRPr lang="zh-CN" altLang="en-US" sz="16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462213" y="4983163"/>
            <a:ext cx="877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FCC-W</a:t>
            </a:r>
            <a:endParaRPr lang="zh-CN" altLang="en-US" sz="16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305" name="矩形 17"/>
          <p:cNvSpPr>
            <a:spLocks noChangeArrowheads="1"/>
          </p:cNvSpPr>
          <p:nvPr/>
        </p:nvSpPr>
        <p:spPr bwMode="auto">
          <a:xfrm>
            <a:off x="3563938" y="5140325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1800" b="1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IP</a:t>
            </a: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=4</a:t>
            </a:r>
            <a:endParaRPr lang="zh-CN" altLang="en-US" sz="1800" b="1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306" name="矩形 17"/>
          <p:cNvSpPr>
            <a:spLocks noChangeArrowheads="1"/>
          </p:cNvSpPr>
          <p:nvPr/>
        </p:nvSpPr>
        <p:spPr bwMode="auto">
          <a:xfrm>
            <a:off x="3908425" y="4405313"/>
            <a:ext cx="75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1800" b="1" baseline="-25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IP</a:t>
            </a:r>
            <a:r>
              <a:rPr lang="en-US" altLang="zh-CN" sz="18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=2</a:t>
            </a:r>
            <a:endParaRPr lang="zh-CN" altLang="en-US" sz="1800" b="1" baseline="-25000">
              <a:solidFill>
                <a:srgbClr val="3333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307" name="矩形 17"/>
          <p:cNvSpPr>
            <a:spLocks noChangeArrowheads="1"/>
          </p:cNvSpPr>
          <p:nvPr/>
        </p:nvSpPr>
        <p:spPr bwMode="auto">
          <a:xfrm>
            <a:off x="6267450" y="3471863"/>
            <a:ext cx="98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0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IP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=4)</a:t>
            </a:r>
            <a:endParaRPr lang="zh-CN" altLang="en-US" sz="2000" b="1" baseline="-2500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646238" y="3212976"/>
            <a:ext cx="0" cy="864000"/>
          </a:xfrm>
          <a:prstGeom prst="straightConnector1">
            <a:avLst/>
          </a:prstGeom>
          <a:ln w="60325">
            <a:gradFill>
              <a:gsLst>
                <a:gs pos="91738">
                  <a:srgbClr val="EC6E5D"/>
                </a:gs>
                <a:gs pos="33935">
                  <a:srgbClr val="ED9F58"/>
                </a:gs>
                <a:gs pos="11926">
                  <a:srgbClr val="F97A1F"/>
                </a:gs>
                <a:gs pos="24794">
                  <a:srgbClr val="F29040"/>
                </a:gs>
                <a:gs pos="57794">
                  <a:srgbClr val="E0C796"/>
                </a:gs>
                <a:gs pos="0">
                  <a:srgbClr val="FF0000">
                    <a:lumMod val="98000"/>
                    <a:lumOff val="2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42190">
                  <a:srgbClr val="E9AD6D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矩形 1"/>
          <p:cNvSpPr>
            <a:spLocks noChangeArrowheads="1"/>
          </p:cNvSpPr>
          <p:nvPr/>
        </p:nvSpPr>
        <p:spPr bwMode="auto">
          <a:xfrm>
            <a:off x="1081088" y="2397125"/>
            <a:ext cx="5138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 Data taken from FCC-ACC-SPC-0003</a:t>
            </a:r>
            <a:endParaRPr lang="zh-CN" altLang="en-US" sz="140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3063" y="7026"/>
            <a:ext cx="225093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Chuang Zhang</a:t>
            </a:r>
          </a:p>
        </p:txBody>
      </p:sp>
    </p:spTree>
    <p:extLst>
      <p:ext uri="{BB962C8B-B14F-4D97-AF65-F5344CB8AC3E}">
        <p14:creationId xmlns:p14="http://schemas.microsoft.com/office/powerpoint/2010/main" val="8673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56325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538594-88E5-43E8-BCEA-052985149412}" type="slidenum">
              <a:rPr lang="en-US" altLang="zh-CN" sz="12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20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33375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US" altLang="zh-C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4400" b="1" i="1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4400" b="1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and bunch length </a:t>
            </a:r>
            <a:r>
              <a:rPr lang="en-US" altLang="zh-CN" sz="4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4400" b="1" i="1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endParaRPr lang="en-US" altLang="zh-CN" sz="4800" b="1" i="1" baseline="-250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590872" y="1202281"/>
          <a:ext cx="7702500" cy="512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365" name="Object 3"/>
          <p:cNvGraphicFramePr>
            <a:graphicFrameLocks noChangeAspect="1"/>
          </p:cNvGraphicFramePr>
          <p:nvPr/>
        </p:nvGraphicFramePr>
        <p:xfrm>
          <a:off x="3994150" y="1752600"/>
          <a:ext cx="37385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公式" r:id="rId4" imgW="6184900" imgH="1270000" progId="Equation.3">
                  <p:embed/>
                </p:oleObj>
              </mc:Choice>
              <mc:Fallback>
                <p:oleObj name="公式" r:id="rId4" imgW="61849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752600"/>
                        <a:ext cx="37385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五角星 7"/>
          <p:cNvSpPr>
            <a:spLocks noChangeAspect="1"/>
          </p:cNvSpPr>
          <p:nvPr/>
        </p:nvSpPr>
        <p:spPr>
          <a:xfrm>
            <a:off x="4603750" y="3422650"/>
            <a:ext cx="288925" cy="288925"/>
          </a:xfrm>
          <a:prstGeom prst="star5">
            <a:avLst>
              <a:gd name="adj" fmla="val 22101"/>
              <a:gd name="hf" fmla="val 105146"/>
              <a:gd name="vf" fmla="val 110557"/>
            </a:avLst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51288" y="3646488"/>
            <a:ext cx="1223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800000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1400" b="1" i="1" baseline="-2500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r>
              <a:rPr lang="en-US" altLang="zh-CN" sz="1400" b="1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=2.65mm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800000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1400" b="1" i="1" baseline="-2500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1400" b="1" baseline="3000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1400" b="1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=1.2mm</a:t>
            </a:r>
            <a:endParaRPr lang="en-US" altLang="zh-CN" sz="1400" b="1" i="1">
              <a:solidFill>
                <a:srgbClr val="8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400" b="1" baseline="-2500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en-US" altLang="zh-CN" sz="1400" b="1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=0.68</a:t>
            </a:r>
            <a:endParaRPr lang="zh-CN" altLang="en-US" sz="1400" b="1">
              <a:solidFill>
                <a:srgbClr val="8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6075" y="2933700"/>
            <a:ext cx="8096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CEPC</a:t>
            </a:r>
            <a:endParaRPr lang="zh-CN" alt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八角星 10"/>
          <p:cNvSpPr>
            <a:spLocks noChangeAspect="1"/>
          </p:cNvSpPr>
          <p:nvPr/>
        </p:nvSpPr>
        <p:spPr>
          <a:xfrm>
            <a:off x="3344863" y="2786063"/>
            <a:ext cx="254000" cy="252412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55" y="2502472"/>
            <a:ext cx="1746168" cy="10506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4" name="八角星 23"/>
          <p:cNvSpPr>
            <a:spLocks noChangeAspect="1"/>
          </p:cNvSpPr>
          <p:nvPr/>
        </p:nvSpPr>
        <p:spPr>
          <a:xfrm>
            <a:off x="5281613" y="3729038"/>
            <a:ext cx="250825" cy="252412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5" name="八角星 24"/>
          <p:cNvSpPr>
            <a:spLocks noChangeAspect="1"/>
          </p:cNvSpPr>
          <p:nvPr/>
        </p:nvSpPr>
        <p:spPr>
          <a:xfrm>
            <a:off x="3354388" y="2786063"/>
            <a:ext cx="250825" cy="252412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6" name="八角星 25"/>
          <p:cNvSpPr>
            <a:spLocks noChangeAspect="1"/>
          </p:cNvSpPr>
          <p:nvPr/>
        </p:nvSpPr>
        <p:spPr>
          <a:xfrm>
            <a:off x="2770188" y="2409825"/>
            <a:ext cx="249237" cy="252413"/>
          </a:xfrm>
          <a:prstGeom prst="star8">
            <a:avLst/>
          </a:prstGeom>
          <a:solidFill>
            <a:srgbClr val="6600CC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276475" y="1703388"/>
            <a:ext cx="835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FCC-H</a:t>
            </a:r>
            <a:endParaRPr lang="zh-CN" altLang="en-US" sz="16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048250" y="3389313"/>
            <a:ext cx="809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FCC-Z</a:t>
            </a:r>
            <a:endParaRPr lang="zh-CN" altLang="en-US" sz="16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54388" y="2411413"/>
            <a:ext cx="1100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FCC-W, tt</a:t>
            </a:r>
            <a:endParaRPr lang="zh-CN" altLang="en-US" sz="16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770188" y="3062288"/>
            <a:ext cx="1223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14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=1.49mm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14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1400" b="1" baseline="30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 mm</a:t>
            </a:r>
            <a:endParaRPr lang="en-US" altLang="zh-CN" sz="1400" b="1" i="1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400" b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=0.78</a:t>
            </a:r>
            <a:endParaRPr lang="zh-CN" altLang="en-US" sz="1400" b="1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952625" y="2584450"/>
            <a:ext cx="12239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14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=1.17 mm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14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1400" b="1" baseline="30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 mm</a:t>
            </a:r>
            <a:endParaRPr lang="en-US" altLang="zh-CN" sz="1400" b="1" i="1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400" b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=0.83</a:t>
            </a:r>
            <a:endParaRPr lang="zh-CN" altLang="en-US" sz="1400" b="1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891088" y="4035425"/>
            <a:ext cx="12239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14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=2.56 mm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1400" b="1" i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1400" b="1" baseline="30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 mm</a:t>
            </a:r>
            <a:endParaRPr lang="en-US" altLang="zh-CN" sz="1400" b="1" i="1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1" i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400" b="1" baseline="-2500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en-US" altLang="zh-CN" sz="1400" b="1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=0.64</a:t>
            </a:r>
            <a:endParaRPr lang="zh-CN" altLang="en-US" sz="1400" b="1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3063" y="7026"/>
            <a:ext cx="225093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Chuang Zhang</a:t>
            </a:r>
          </a:p>
        </p:txBody>
      </p:sp>
    </p:spTree>
    <p:extLst>
      <p:ext uri="{BB962C8B-B14F-4D97-AF65-F5344CB8AC3E}">
        <p14:creationId xmlns:p14="http://schemas.microsoft.com/office/powerpoint/2010/main" val="12783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143000"/>
          </a:xfrm>
        </p:spPr>
        <p:txBody>
          <a:bodyPr/>
          <a:lstStyle/>
          <a:p>
            <a:r>
              <a:rPr lang="en-GB" dirty="0" smtClean="0"/>
              <a:t>WP1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Physics motivation and requirements</a:t>
            </a:r>
            <a:r>
              <a:rPr lang="en-GB" sz="2400" dirty="0" smtClean="0"/>
              <a:t>, Alain </a:t>
            </a:r>
            <a:r>
              <a:rPr lang="en-GB" sz="2400" dirty="0" err="1" smtClean="0"/>
              <a:t>Blondel</a:t>
            </a:r>
            <a:r>
              <a:rPr lang="en-GB" sz="2400" dirty="0" smtClean="0"/>
              <a:t> (U. Geneva) 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Choice of circumference, minimum &amp; maxim energy, number of collision points, and target luminosity</a:t>
            </a:r>
            <a:r>
              <a:rPr lang="en-GB" sz="2400" dirty="0" smtClean="0"/>
              <a:t>, Michael Koratzinos (U. Geneva) 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Ring circumference and two rings vs one ring</a:t>
            </a:r>
            <a:r>
              <a:rPr lang="en-GB" sz="2400" dirty="0" smtClean="0"/>
              <a:t>, Richard Talman (Cornell U.)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Beam-beam effects in high-energy colliders: crab waist vs. head-on</a:t>
            </a:r>
            <a:r>
              <a:rPr lang="en-GB" sz="2400" dirty="0" smtClean="0"/>
              <a:t>, Dmitry </a:t>
            </a:r>
            <a:r>
              <a:rPr lang="en-GB" sz="2400" dirty="0" err="1" smtClean="0"/>
              <a:t>Shatilov</a:t>
            </a:r>
            <a:r>
              <a:rPr lang="en-GB" sz="2400" dirty="0" smtClean="0"/>
              <a:t> (BINP) 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Optimizing beam intensity, number of bunches, bunch charge, and </a:t>
            </a:r>
            <a:r>
              <a:rPr lang="en-GB" sz="2400" dirty="0" err="1" smtClean="0">
                <a:solidFill>
                  <a:srgbClr val="0000CC"/>
                </a:solidFill>
              </a:rPr>
              <a:t>emittance</a:t>
            </a:r>
            <a:r>
              <a:rPr lang="en-GB" sz="2400" dirty="0" smtClean="0"/>
              <a:t>, Chuang Zhang (IHEP)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Polarization issues in FCC-</a:t>
            </a:r>
            <a:r>
              <a:rPr lang="en-GB" sz="2400" dirty="0" err="1" smtClean="0">
                <a:solidFill>
                  <a:srgbClr val="0000CC"/>
                </a:solidFill>
              </a:rPr>
              <a:t>ee</a:t>
            </a:r>
            <a:r>
              <a:rPr lang="en-GB" sz="2400" dirty="0" smtClean="0">
                <a:solidFill>
                  <a:srgbClr val="0000CC"/>
                </a:solidFill>
              </a:rPr>
              <a:t> collider</a:t>
            </a:r>
            <a:r>
              <a:rPr lang="en-GB" sz="2400" dirty="0" smtClean="0"/>
              <a:t>, Eliana </a:t>
            </a:r>
            <a:r>
              <a:rPr lang="en-GB" sz="2400" dirty="0" err="1" smtClean="0"/>
              <a:t>Gianfelice</a:t>
            </a:r>
            <a:r>
              <a:rPr lang="en-GB" sz="2400" dirty="0" smtClean="0"/>
              <a:t> (FNAL) 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Constraints on the FCC-</a:t>
            </a:r>
            <a:r>
              <a:rPr lang="en-GB" sz="2400" dirty="0" err="1" smtClean="0">
                <a:solidFill>
                  <a:srgbClr val="0000CC"/>
                </a:solidFill>
              </a:rPr>
              <a:t>ee</a:t>
            </a:r>
            <a:r>
              <a:rPr lang="en-GB" sz="2400" dirty="0" smtClean="0">
                <a:solidFill>
                  <a:srgbClr val="0000CC"/>
                </a:solidFill>
              </a:rPr>
              <a:t> lattice from the compatibility with the FCC hadron collider</a:t>
            </a:r>
            <a:r>
              <a:rPr lang="en-GB" sz="2400" dirty="0" smtClean="0"/>
              <a:t>, Bastian </a:t>
            </a:r>
            <a:r>
              <a:rPr lang="en-GB" sz="2400" dirty="0" err="1" smtClean="0"/>
              <a:t>Haerer</a:t>
            </a:r>
            <a:r>
              <a:rPr lang="en-GB" sz="2400" dirty="0" smtClean="0"/>
              <a:t> (CERN)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Polarization issues and schemes for energy calibration</a:t>
            </a:r>
            <a:r>
              <a:rPr lang="en-GB" sz="2400" dirty="0" smtClean="0"/>
              <a:t>, Ivan Koop,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 smtClean="0">
                <a:solidFill>
                  <a:srgbClr val="0000CC"/>
                </a:solidFill>
              </a:rPr>
              <a:t>Optimizing costs of construction and operation, possible construction time line</a:t>
            </a:r>
            <a:r>
              <a:rPr lang="en-GB" sz="2400" dirty="0" smtClean="0"/>
              <a:t>, </a:t>
            </a:r>
            <a:r>
              <a:rPr lang="en-GB" sz="2400" dirty="0" err="1" smtClean="0"/>
              <a:t>Weiren</a:t>
            </a:r>
            <a:r>
              <a:rPr lang="en-GB" sz="2400" dirty="0" smtClean="0"/>
              <a:t> Chou (FNAL)  </a:t>
            </a:r>
          </a:p>
          <a:p>
            <a:pPr marL="514350" indent="-514350">
              <a:buFont typeface="+mj-lt"/>
              <a:buAutoNum type="arabicParenR"/>
            </a:pPr>
            <a:endParaRPr lang="en-GB" sz="2400" dirty="0" smtClean="0"/>
          </a:p>
          <a:p>
            <a:pPr marL="514350" indent="-514350">
              <a:buFont typeface="+mj-lt"/>
              <a:buAutoNum type="arabicParenR"/>
            </a:pPr>
            <a:endParaRPr lang="en-GB" sz="2400" dirty="0" smtClean="0"/>
          </a:p>
          <a:p>
            <a:pPr marL="514350" indent="-514350">
              <a:buFont typeface="+mj-lt"/>
              <a:buAutoNum type="arabicParenR"/>
            </a:pPr>
            <a:endParaRPr lang="en-GB" sz="2400" dirty="0" smtClean="0"/>
          </a:p>
          <a:p>
            <a:pPr marL="514350" indent="-514350">
              <a:buFont typeface="+mj-lt"/>
              <a:buAutoNum type="arabi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27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43" y="74210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oy 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CC"/>
                </a:solidFill>
              </a:rPr>
              <a:t>t</a:t>
            </a:r>
            <a:r>
              <a:rPr lang="en-GB" sz="2800" dirty="0" smtClean="0">
                <a:solidFill>
                  <a:srgbClr val="0000CC"/>
                </a:solidFill>
              </a:rPr>
              <a:t>o reduce polarization time at the Z pole:</a:t>
            </a:r>
            <a:endParaRPr lang="en-GB" sz="2800" dirty="0">
              <a:solidFill>
                <a:srgbClr val="0000CC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dirty="0" smtClean="0">
                <a:solidFill>
                  <a:srgbClr val="0000CC"/>
                </a:solidFill>
              </a:rPr>
              <a:t>	add polarization wigglers </a:t>
            </a:r>
            <a:r>
              <a:rPr lang="en-GB" sz="2800" dirty="0" smtClean="0"/>
              <a:t>(e.g. LEP wiggler by 	</a:t>
            </a:r>
            <a:r>
              <a:rPr lang="en-GB" sz="2800" dirty="0" err="1" smtClean="0"/>
              <a:t>Blondel</a:t>
            </a:r>
            <a:r>
              <a:rPr lang="en-GB" sz="2800" dirty="0" smtClean="0"/>
              <a:t>-Jowett) installed  in dispersion-free 	sections &amp; maintain energy spread below critical 	value (0.6 T field)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CC"/>
                </a:solidFill>
              </a:rPr>
              <a:t>first SITROS result, w/o wigglers &amp; w/o corrections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o</a:t>
            </a:r>
            <a:r>
              <a:rPr lang="en-GB" sz="2800" dirty="0" smtClean="0"/>
              <a:t>ld prediction: polarization at high energy may be enhanced/preserved by higher Q</a:t>
            </a:r>
            <a:r>
              <a:rPr lang="en-GB" sz="2800" baseline="-25000" dirty="0" smtClean="0"/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43" y="34220"/>
            <a:ext cx="66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polarization – Eliana </a:t>
            </a:r>
            <a:r>
              <a:rPr lang="en-GB" sz="4000" dirty="0" err="1" smtClean="0">
                <a:solidFill>
                  <a:schemeClr val="bg1"/>
                </a:solidFill>
              </a:rPr>
              <a:t>Gianfelice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" y="0"/>
            <a:ext cx="91182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74" y="6334780"/>
            <a:ext cx="25859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Eliana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Gianfelice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69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" y="0"/>
            <a:ext cx="91182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74" y="6334780"/>
            <a:ext cx="25859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Eliana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Gianfelice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04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43" y="34220"/>
            <a:ext cx="885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</a:t>
            </a:r>
            <a:r>
              <a:rPr lang="en-GB" sz="4000" dirty="0" smtClean="0">
                <a:solidFill>
                  <a:schemeClr val="bg1"/>
                </a:solidFill>
              </a:rPr>
              <a:t>onstraints from hadrons - Bastian </a:t>
            </a:r>
            <a:r>
              <a:rPr lang="en-GB" sz="4000" dirty="0" err="1" smtClean="0">
                <a:solidFill>
                  <a:schemeClr val="bg1"/>
                </a:solidFill>
              </a:rPr>
              <a:t>Haerer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205" y="908720"/>
            <a:ext cx="8419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i="1" dirty="0" smtClean="0">
                <a:solidFill>
                  <a:srgbClr val="0000CC"/>
                </a:solidFill>
              </a:rPr>
              <a:t>FCC-</a:t>
            </a:r>
            <a:r>
              <a:rPr lang="en-GB" sz="4000" i="1" dirty="0" err="1" smtClean="0">
                <a:solidFill>
                  <a:srgbClr val="0000CC"/>
                </a:solidFill>
              </a:rPr>
              <a:t>hh</a:t>
            </a:r>
            <a:r>
              <a:rPr lang="en-GB" sz="4000" i="1" dirty="0" smtClean="0">
                <a:solidFill>
                  <a:srgbClr val="0000CC"/>
                </a:solidFill>
              </a:rPr>
              <a:t> </a:t>
            </a:r>
            <a:r>
              <a:rPr lang="en-GB" sz="4000" dirty="0" smtClean="0">
                <a:solidFill>
                  <a:srgbClr val="0000CC"/>
                </a:solidFill>
              </a:rPr>
              <a:t>injection, beam dump, collimation and experiments define length of the straight sections</a:t>
            </a:r>
          </a:p>
          <a:p>
            <a:endParaRPr lang="en-GB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CC"/>
                </a:solidFill>
              </a:rPr>
              <a:t>g</a:t>
            </a:r>
            <a:r>
              <a:rPr lang="en-GB" sz="4000" dirty="0" smtClean="0">
                <a:solidFill>
                  <a:srgbClr val="0000CC"/>
                </a:solidFill>
              </a:rPr>
              <a:t>eology and </a:t>
            </a:r>
            <a:r>
              <a:rPr lang="en-GB" sz="4000" i="1" dirty="0" smtClean="0">
                <a:solidFill>
                  <a:srgbClr val="0000CC"/>
                </a:solidFill>
              </a:rPr>
              <a:t>FCC-</a:t>
            </a:r>
            <a:r>
              <a:rPr lang="en-GB" sz="4000" i="1" dirty="0" err="1" smtClean="0">
                <a:solidFill>
                  <a:srgbClr val="0000CC"/>
                </a:solidFill>
              </a:rPr>
              <a:t>hh</a:t>
            </a:r>
            <a:r>
              <a:rPr lang="en-GB" sz="4000" dirty="0" smtClean="0">
                <a:solidFill>
                  <a:srgbClr val="0000CC"/>
                </a:solidFill>
              </a:rPr>
              <a:t> transfer lines define location of FCC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0000"/>
                </a:solidFill>
              </a:rPr>
              <a:t>length of IR(s)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</a:rPr>
              <a:t>c</a:t>
            </a:r>
            <a:r>
              <a:rPr lang="en-GB" sz="4000" dirty="0" smtClean="0">
                <a:solidFill>
                  <a:srgbClr val="FF0000"/>
                </a:solidFill>
              </a:rPr>
              <a:t>hoice of </a:t>
            </a:r>
            <a:r>
              <a:rPr lang="en-GB" sz="4000" i="1" dirty="0" smtClean="0">
                <a:solidFill>
                  <a:srgbClr val="FF0000"/>
                </a:solidFill>
              </a:rPr>
              <a:t>l</a:t>
            </a:r>
            <a:r>
              <a:rPr lang="en-GB" sz="4000" dirty="0" smtClean="0">
                <a:solidFill>
                  <a:srgbClr val="FF0000"/>
                </a:solidFill>
              </a:rPr>
              <a:t>* for protons?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relative to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8208"/>
            <a:ext cx="8229600" cy="1444817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dirty="0" smtClean="0"/>
              <a:t>Required distance L for transfer lines depends on:</a:t>
            </a:r>
          </a:p>
          <a:p>
            <a:pPr marL="36576" indent="0">
              <a:buNone/>
            </a:pPr>
            <a:endParaRPr lang="en-US" sz="14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Difference in depth d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Magnet technology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18156" y="1323861"/>
            <a:ext cx="7950022" cy="2363102"/>
            <a:chOff x="1118156" y="1205721"/>
            <a:chExt cx="7950022" cy="2363102"/>
          </a:xfrm>
        </p:grpSpPr>
        <p:sp>
          <p:nvSpPr>
            <p:cNvPr id="8" name="TextBox 7"/>
            <p:cNvSpPr txBox="1"/>
            <p:nvPr/>
          </p:nvSpPr>
          <p:spPr>
            <a:xfrm>
              <a:off x="7027660" y="2938211"/>
              <a:ext cx="2040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Courtesy: W. </a:t>
              </a:r>
              <a:r>
                <a:rPr lang="en-US" sz="1400" dirty="0" err="1" smtClean="0"/>
                <a:t>Bartmann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18156" y="1205721"/>
              <a:ext cx="6960200" cy="2363102"/>
              <a:chOff x="1118156" y="1186031"/>
              <a:chExt cx="6960200" cy="2363102"/>
            </a:xfrm>
          </p:grpSpPr>
          <p:pic>
            <p:nvPicPr>
              <p:cNvPr id="7" name="Content Placeholder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115"/>
              <a:stretch/>
            </p:blipFill>
            <p:spPr>
              <a:xfrm>
                <a:off x="1118156" y="1373078"/>
                <a:ext cx="6960200" cy="185076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645777" y="1186031"/>
                <a:ext cx="64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LHC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62686" y="2507993"/>
                <a:ext cx="659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FCC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4607680" y="1998455"/>
                <a:ext cx="0" cy="1063218"/>
              </a:xfrm>
              <a:prstGeom prst="line">
                <a:avLst/>
              </a:prstGeom>
              <a:ln>
                <a:solidFill>
                  <a:srgbClr val="660066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357313" y="3130585"/>
                <a:ext cx="1250367" cy="692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615514" y="2436529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d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69281" y="3179801"/>
                <a:ext cx="3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</p:grp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626593" y="4548208"/>
            <a:ext cx="4938129" cy="144481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endParaRPr lang="en-US" dirty="0" smtClean="0"/>
          </a:p>
          <a:p>
            <a:pPr marL="36576" indent="0">
              <a:buFont typeface="Arial"/>
              <a:buNone/>
            </a:pPr>
            <a:endParaRPr lang="en-US" sz="1400" dirty="0" smtClean="0"/>
          </a:p>
          <a:p>
            <a:r>
              <a:rPr lang="en-US" dirty="0">
                <a:solidFill>
                  <a:schemeClr val="accent6"/>
                </a:solidFill>
              </a:rPr>
              <a:t>Beam energy</a:t>
            </a:r>
          </a:p>
          <a:p>
            <a:r>
              <a:rPr lang="en-US" dirty="0">
                <a:solidFill>
                  <a:schemeClr val="accent6"/>
                </a:solidFill>
              </a:rPr>
              <a:t>Max. slope of tunnel 5%</a:t>
            </a:r>
          </a:p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825800"/>
            <a:ext cx="8364360" cy="72240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dirty="0" smtClean="0">
                <a:solidFill>
                  <a:srgbClr val="4D4D4D"/>
                </a:solidFill>
              </a:rPr>
              <a:t>FCC and LHC should overlap, if LHC is used as injector</a:t>
            </a:r>
          </a:p>
          <a:p>
            <a:pPr marL="36576" indent="0">
              <a:buFont typeface="Arial"/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320032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Bastian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Haerer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41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1143000"/>
          </a:xfrm>
        </p:spPr>
        <p:txBody>
          <a:bodyPr/>
          <a:lstStyle/>
          <a:p>
            <a:r>
              <a:rPr lang="en-US" dirty="0" smtClean="0"/>
              <a:t>FCC </a:t>
            </a:r>
            <a:r>
              <a:rPr lang="en-US" dirty="0"/>
              <a:t>I</a:t>
            </a:r>
            <a:r>
              <a:rPr lang="en-US" dirty="0" smtClean="0"/>
              <a:t>nteraction Region</a:t>
            </a:r>
            <a:endParaRPr lang="en-US" dirty="0"/>
          </a:p>
        </p:txBody>
      </p:sp>
      <p:pic>
        <p:nvPicPr>
          <p:cNvPr id="5" name="Content Placeholder 4" descr="geometry_comparis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-73"/>
          <a:stretch/>
        </p:blipFill>
        <p:spPr>
          <a:xfrm>
            <a:off x="2278597" y="1213318"/>
            <a:ext cx="6385416" cy="322376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48321"/>
            <a:ext cx="6563072" cy="18803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tabLst>
                <a:tab pos="890588" algn="l"/>
                <a:tab pos="2509838" algn="l"/>
              </a:tabLst>
            </a:pPr>
            <a:r>
              <a:rPr lang="en-US" sz="2400" dirty="0" smtClean="0">
                <a:solidFill>
                  <a:srgbClr val="FF6600"/>
                </a:solidFill>
              </a:rPr>
              <a:t>β</a:t>
            </a:r>
            <a:r>
              <a:rPr lang="en-US" sz="2400" baseline="-25000" dirty="0" smtClean="0">
                <a:solidFill>
                  <a:srgbClr val="FF6600"/>
                </a:solidFill>
              </a:rPr>
              <a:t>y</a:t>
            </a:r>
            <a:r>
              <a:rPr lang="en-US" sz="2400" dirty="0" smtClean="0">
                <a:solidFill>
                  <a:srgbClr val="FF6600"/>
                </a:solidFill>
              </a:rPr>
              <a:t>* = 1 mm, L* = 2 m !!!</a:t>
            </a:r>
          </a:p>
          <a:p>
            <a:pPr marL="365125" indent="-342900">
              <a:tabLst>
                <a:tab pos="455613" algn="l"/>
                <a:tab pos="2509838" algn="l"/>
              </a:tabLst>
            </a:pPr>
            <a:r>
              <a:rPr lang="en-US" sz="2400" dirty="0" smtClean="0">
                <a:solidFill>
                  <a:schemeClr val="accent6"/>
                </a:solidFill>
              </a:rPr>
              <a:t>Large </a:t>
            </a:r>
            <a:r>
              <a:rPr lang="en-US" sz="2400" dirty="0">
                <a:solidFill>
                  <a:schemeClr val="accent6"/>
                </a:solidFill>
              </a:rPr>
              <a:t>crossing </a:t>
            </a:r>
            <a:r>
              <a:rPr lang="en-US" sz="2400" dirty="0" smtClean="0">
                <a:solidFill>
                  <a:schemeClr val="accent6"/>
                </a:solidFill>
              </a:rPr>
              <a:t>angle</a:t>
            </a:r>
          </a:p>
          <a:p>
            <a:pPr marL="442913" indent="0">
              <a:buNone/>
              <a:tabLst>
                <a:tab pos="2509838" algn="l"/>
              </a:tabLst>
            </a:pPr>
            <a:r>
              <a:rPr lang="en-US" sz="2400" dirty="0" smtClean="0">
                <a:solidFill>
                  <a:srgbClr val="FF6600"/>
                </a:solidFill>
                <a:sym typeface="Wingdings"/>
              </a:rPr>
              <a:t> 30 </a:t>
            </a:r>
            <a:r>
              <a:rPr lang="en-US" sz="2400" dirty="0" err="1" smtClean="0">
                <a:solidFill>
                  <a:srgbClr val="FF6600"/>
                </a:solidFill>
                <a:sym typeface="Wingdings"/>
              </a:rPr>
              <a:t>mrad</a:t>
            </a:r>
            <a:r>
              <a:rPr lang="en-US" sz="2400" dirty="0" smtClean="0">
                <a:solidFill>
                  <a:srgbClr val="FF6600"/>
                </a:solidFill>
                <a:sym typeface="Wingdings"/>
              </a:rPr>
              <a:t>, 11 </a:t>
            </a:r>
            <a:r>
              <a:rPr lang="en-US" sz="2400" dirty="0" err="1" smtClean="0">
                <a:solidFill>
                  <a:srgbClr val="FF6600"/>
                </a:solidFill>
                <a:sym typeface="Wingdings"/>
              </a:rPr>
              <a:t>mrad</a:t>
            </a:r>
            <a:endParaRPr lang="en-US" sz="2400" dirty="0" smtClean="0">
              <a:solidFill>
                <a:srgbClr val="FF6600"/>
              </a:solidFill>
            </a:endParaRPr>
          </a:p>
          <a:p>
            <a:pPr marL="342900" indent="-342900">
              <a:tabLst>
                <a:tab pos="2509838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IR for leptons longer than for hadrons?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823" y="2712667"/>
            <a:ext cx="2070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Local chromaticity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correction </a:t>
            </a:r>
            <a:r>
              <a:rPr lang="en-US" dirty="0">
                <a:solidFill>
                  <a:srgbClr val="FF6600"/>
                </a:solidFill>
              </a:rPr>
              <a:t>scheme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743643">
            <a:off x="2407422" y="2644850"/>
            <a:ext cx="630113" cy="208983"/>
          </a:xfrm>
          <a:prstGeom prst="rightArrow">
            <a:avLst>
              <a:gd name="adj1" fmla="val 33749"/>
              <a:gd name="adj2" fmla="val 72347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74670">
            <a:off x="2397511" y="3341335"/>
            <a:ext cx="1917093" cy="221332"/>
          </a:xfrm>
          <a:prstGeom prst="rightArrow">
            <a:avLst>
              <a:gd name="adj1" fmla="val 33749"/>
              <a:gd name="adj2" fmla="val 72347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04898" y="6320032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Bastian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Haerer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331476"/>
            <a:ext cx="84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FCC-</a:t>
            </a:r>
            <a:r>
              <a:rPr lang="en-GB" b="1" dirty="0" err="1" smtClean="0"/>
              <a:t>hh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7" y="2201070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FCC-</a:t>
            </a:r>
            <a:r>
              <a:rPr lang="en-GB" b="1" dirty="0" err="1" smtClean="0"/>
              <a:t>ee</a:t>
            </a:r>
            <a:r>
              <a:rPr lang="en-GB" b="1" dirty="0" smtClean="0"/>
              <a:t> #1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452001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FCC-</a:t>
            </a:r>
            <a:r>
              <a:rPr lang="en-GB" b="1" dirty="0" err="1" smtClean="0"/>
              <a:t>ee</a:t>
            </a:r>
            <a:r>
              <a:rPr lang="en-GB" b="1" dirty="0" smtClean="0"/>
              <a:t> #2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5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880" y="778937"/>
            <a:ext cx="88933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/>
              <a:t>p</a:t>
            </a:r>
            <a:r>
              <a:rPr lang="en-GB" sz="2800" dirty="0" smtClean="0"/>
              <a:t>roposed scheme: </a:t>
            </a:r>
            <a:r>
              <a:rPr lang="en-GB" sz="2800" dirty="0" smtClean="0">
                <a:solidFill>
                  <a:srgbClr val="0000CC"/>
                </a:solidFill>
              </a:rPr>
              <a:t>use polarized e</a:t>
            </a:r>
            <a:r>
              <a:rPr lang="en-GB" sz="2800" baseline="30000" dirty="0" smtClean="0">
                <a:solidFill>
                  <a:srgbClr val="0000CC"/>
                </a:solidFill>
              </a:rPr>
              <a:t>-</a:t>
            </a:r>
            <a:r>
              <a:rPr lang="en-GB" sz="2800" dirty="0" smtClean="0">
                <a:solidFill>
                  <a:srgbClr val="0000CC"/>
                </a:solidFill>
              </a:rPr>
              <a:t> source, measure energy on every injection shot, for e</a:t>
            </a:r>
            <a:r>
              <a:rPr lang="en-GB" sz="2800" baseline="30000" dirty="0" smtClean="0">
                <a:solidFill>
                  <a:srgbClr val="0000CC"/>
                </a:solidFill>
              </a:rPr>
              <a:t>+</a:t>
            </a:r>
            <a:r>
              <a:rPr lang="en-GB" sz="2800" dirty="0" smtClean="0">
                <a:solidFill>
                  <a:srgbClr val="0000CC"/>
                </a:solidFill>
              </a:rPr>
              <a:t> self polarization in 1-2 </a:t>
            </a:r>
            <a:r>
              <a:rPr lang="en-GB" sz="2800" dirty="0" err="1" smtClean="0">
                <a:solidFill>
                  <a:srgbClr val="0000CC"/>
                </a:solidFill>
              </a:rPr>
              <a:t>GeV</a:t>
            </a:r>
            <a:r>
              <a:rPr lang="en-GB" sz="2800" dirty="0" smtClean="0">
                <a:solidFill>
                  <a:srgbClr val="0000CC"/>
                </a:solidFill>
              </a:rPr>
              <a:t> intermediate ring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CC"/>
                </a:solidFill>
              </a:rPr>
              <a:t>several snakes in booster ring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/>
              <a:t>i</a:t>
            </a:r>
            <a:r>
              <a:rPr lang="en-GB" sz="2800" dirty="0" smtClean="0"/>
              <a:t>nject into collider with horizontal polarization vector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CC"/>
                </a:solidFill>
              </a:rPr>
              <a:t>measure modulation from Compton </a:t>
            </a:r>
            <a:r>
              <a:rPr lang="en-GB" sz="2800" dirty="0" err="1" smtClean="0">
                <a:solidFill>
                  <a:srgbClr val="0000CC"/>
                </a:solidFill>
              </a:rPr>
              <a:t>polarimetry</a:t>
            </a:r>
            <a:r>
              <a:rPr lang="en-GB" sz="2800" dirty="0" smtClean="0">
                <a:solidFill>
                  <a:srgbClr val="0000CC"/>
                </a:solidFill>
              </a:rPr>
              <a:t> over first 10,000 turns ; 1e-6 accuracy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r</a:t>
            </a:r>
            <a:r>
              <a:rPr lang="en-GB" sz="2800" dirty="0" smtClean="0">
                <a:solidFill>
                  <a:srgbClr val="FF0000"/>
                </a:solidFill>
              </a:rPr>
              <a:t>esonance strength must be known </a:t>
            </a:r>
            <a:r>
              <a:rPr lang="en-GB" sz="2800" dirty="0" smtClean="0"/>
              <a:t>for getting correct beam energy (spin harmonic matching; measuring several points)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CC"/>
                </a:solidFill>
              </a:rPr>
              <a:t>o</a:t>
            </a:r>
            <a:r>
              <a:rPr lang="en-GB" sz="2800" dirty="0" smtClean="0">
                <a:solidFill>
                  <a:srgbClr val="0000CC"/>
                </a:solidFill>
              </a:rPr>
              <a:t>ther Compton based energy measurements above 100 </a:t>
            </a:r>
            <a:r>
              <a:rPr lang="en-GB" sz="2800" dirty="0" err="1" smtClean="0">
                <a:solidFill>
                  <a:srgbClr val="0000CC"/>
                </a:solidFill>
              </a:rPr>
              <a:t>GeV</a:t>
            </a:r>
            <a:r>
              <a:rPr lang="en-GB" sz="2800" dirty="0" smtClean="0">
                <a:solidFill>
                  <a:srgbClr val="0000CC"/>
                </a:solidFill>
              </a:rPr>
              <a:t>:</a:t>
            </a:r>
            <a:r>
              <a:rPr lang="en-GB" sz="2800" dirty="0">
                <a:solidFill>
                  <a:srgbClr val="0000CC"/>
                </a:solidFill>
              </a:rPr>
              <a:t> </a:t>
            </a:r>
            <a:r>
              <a:rPr lang="en-GB" sz="2800" dirty="0" smtClean="0">
                <a:solidFill>
                  <a:srgbClr val="0000CC"/>
                </a:solidFill>
              </a:rPr>
              <a:t>1e-4 precision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e</a:t>
            </a:r>
            <a:r>
              <a:rPr lang="en-GB" sz="2800" dirty="0" smtClean="0">
                <a:solidFill>
                  <a:srgbClr val="FF0000"/>
                </a:solidFill>
              </a:rPr>
              <a:t>ffect of </a:t>
            </a:r>
            <a:r>
              <a:rPr lang="en-GB" sz="2800" dirty="0" err="1" smtClean="0">
                <a:solidFill>
                  <a:srgbClr val="FF0000"/>
                </a:solidFill>
              </a:rPr>
              <a:t>beamstrahlung</a:t>
            </a:r>
            <a:r>
              <a:rPr lang="en-GB" sz="2800" dirty="0" smtClean="0">
                <a:solidFill>
                  <a:srgbClr val="FF0000"/>
                </a:solidFill>
              </a:rPr>
              <a:t> on polarization?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574" y="-14748"/>
            <a:ext cx="9390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solidFill>
                  <a:schemeClr val="bg1"/>
                </a:solidFill>
              </a:rPr>
              <a:t>polarization&amp;energy</a:t>
            </a:r>
            <a:r>
              <a:rPr lang="en-GB" sz="4000" dirty="0" smtClean="0">
                <a:solidFill>
                  <a:schemeClr val="bg1"/>
                </a:solidFill>
              </a:rPr>
              <a:t> calibration – Ivan Koop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822" y="6334780"/>
            <a:ext cx="163217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Ivan Koop</a:t>
            </a:r>
          </a:p>
        </p:txBody>
      </p:sp>
    </p:spTree>
    <p:extLst>
      <p:ext uri="{BB962C8B-B14F-4D97-AF65-F5344CB8AC3E}">
        <p14:creationId xmlns:p14="http://schemas.microsoft.com/office/powerpoint/2010/main" val="11047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822" y="6334780"/>
            <a:ext cx="163217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Ivan Koop</a:t>
            </a:r>
          </a:p>
        </p:txBody>
      </p:sp>
    </p:spTree>
    <p:extLst>
      <p:ext uri="{BB962C8B-B14F-4D97-AF65-F5344CB8AC3E}">
        <p14:creationId xmlns:p14="http://schemas.microsoft.com/office/powerpoint/2010/main" val="38683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43" y="908720"/>
            <a:ext cx="932540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</a:t>
            </a:r>
            <a:r>
              <a:rPr lang="en-GB" sz="2800" dirty="0" smtClean="0"/>
              <a:t>ost optimization and construction time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CC"/>
                </a:solidFill>
              </a:rPr>
              <a:t>t</a:t>
            </a:r>
            <a:r>
              <a:rPr lang="en-GB" sz="2800" dirty="0" smtClean="0">
                <a:solidFill>
                  <a:srgbClr val="0000CC"/>
                </a:solidFill>
              </a:rPr>
              <a:t>unnel diameter 6.5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CC"/>
                </a:solidFill>
              </a:rPr>
              <a:t>RF frequency choice 1.3 GHz (booster), 650 MHz (collider)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CC"/>
                </a:solidFill>
              </a:rPr>
              <a:t>58 </a:t>
            </a:r>
            <a:r>
              <a:rPr lang="en-GB" sz="2800" dirty="0">
                <a:solidFill>
                  <a:srgbClr val="0000CC"/>
                </a:solidFill>
              </a:rPr>
              <a:t>I</a:t>
            </a:r>
            <a:r>
              <a:rPr lang="en-GB" sz="2800" dirty="0" smtClean="0">
                <a:solidFill>
                  <a:srgbClr val="0000CC"/>
                </a:solidFill>
              </a:rPr>
              <a:t>HEP </a:t>
            </a:r>
            <a:r>
              <a:rPr lang="en-GB" sz="2800" dirty="0" err="1" smtClean="0">
                <a:solidFill>
                  <a:srgbClr val="0000CC"/>
                </a:solidFill>
              </a:rPr>
              <a:t>cryomodules</a:t>
            </a:r>
            <a:r>
              <a:rPr lang="en-GB" sz="2800" dirty="0" smtClean="0">
                <a:solidFill>
                  <a:srgbClr val="0000CC"/>
                </a:solidFill>
              </a:rPr>
              <a:t> for XFEL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</a:t>
            </a:r>
            <a:r>
              <a:rPr lang="en-GB" sz="2800" dirty="0" smtClean="0"/>
              <a:t>ig &amp; blast cheaper than TBM, 20-30% cheaper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CPD klystron in Japan: 70-80%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</a:t>
            </a:r>
            <a:r>
              <a:rPr lang="en-GB" sz="2800" dirty="0" smtClean="0"/>
              <a:t>ost estimate, currency difference CHF/US$?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e</a:t>
            </a:r>
            <a:r>
              <a:rPr lang="en-GB" sz="2800" dirty="0" smtClean="0">
                <a:solidFill>
                  <a:srgbClr val="FF0000"/>
                </a:solidFill>
              </a:rPr>
              <a:t>lectronics in the tunnel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</a:t>
            </a:r>
            <a:r>
              <a:rPr lang="en-GB" sz="2800" dirty="0" smtClean="0"/>
              <a:t>eam pipe: baseline copper, </a:t>
            </a:r>
          </a:p>
          <a:p>
            <a:pPr lvl="1"/>
            <a:r>
              <a:rPr lang="en-GB" sz="2800" dirty="0" smtClean="0"/>
              <a:t>-	cheaper than Al with </a:t>
            </a:r>
            <a:r>
              <a:rPr lang="en-GB" sz="2800" dirty="0" err="1" smtClean="0"/>
              <a:t>Pb</a:t>
            </a:r>
            <a:r>
              <a:rPr lang="en-GB" sz="2800" dirty="0" smtClean="0"/>
              <a:t> cladding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0643" y="34220"/>
            <a:ext cx="671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cost  &amp; planning – </a:t>
            </a:r>
            <a:r>
              <a:rPr lang="en-GB" sz="4000" dirty="0" err="1" smtClean="0">
                <a:solidFill>
                  <a:schemeClr val="bg1"/>
                </a:solidFill>
              </a:rPr>
              <a:t>Weiren</a:t>
            </a:r>
            <a:r>
              <a:rPr lang="en-GB" sz="4000" dirty="0" smtClean="0">
                <a:solidFill>
                  <a:schemeClr val="bg1"/>
                </a:solidFill>
              </a:rPr>
              <a:t> Chou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CC"/>
                </a:solidFill>
              </a:rPr>
              <a:t>precision of luminosity measurement </a:t>
            </a:r>
            <a:r>
              <a:rPr lang="en-GB" sz="3200" dirty="0" smtClean="0"/>
              <a:t>needs to be improved; systematic errors likely to dominate; need for small-angle measurement to be revisited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d</a:t>
            </a:r>
            <a:r>
              <a:rPr lang="en-GB" sz="3200" dirty="0" smtClean="0">
                <a:solidFill>
                  <a:srgbClr val="0000CC"/>
                </a:solidFill>
              </a:rPr>
              <a:t>uration of </a:t>
            </a:r>
            <a:r>
              <a:rPr lang="en-GB" sz="3200" dirty="0" err="1" smtClean="0">
                <a:solidFill>
                  <a:srgbClr val="0000CC"/>
                </a:solidFill>
              </a:rPr>
              <a:t>e</a:t>
            </a:r>
            <a:r>
              <a:rPr lang="en-GB" sz="3200" baseline="30000" dirty="0" err="1" smtClean="0">
                <a:solidFill>
                  <a:srgbClr val="0000CC"/>
                </a:solidFill>
              </a:rPr>
              <a:t>+</a:t>
            </a:r>
            <a:r>
              <a:rPr lang="en-GB" sz="3200" dirty="0" err="1" smtClean="0">
                <a:solidFill>
                  <a:srgbClr val="0000CC"/>
                </a:solidFill>
              </a:rPr>
              <a:t>e</a:t>
            </a:r>
            <a:r>
              <a:rPr lang="en-GB" sz="3200" baseline="30000" dirty="0" smtClean="0">
                <a:solidFill>
                  <a:srgbClr val="0000CC"/>
                </a:solidFill>
              </a:rPr>
              <a:t>-</a:t>
            </a:r>
            <a:r>
              <a:rPr lang="en-GB" sz="3200" dirty="0" smtClean="0">
                <a:solidFill>
                  <a:srgbClr val="0000CC"/>
                </a:solidFill>
              </a:rPr>
              <a:t> run ~20 years</a:t>
            </a:r>
            <a:r>
              <a:rPr lang="en-GB" sz="3200" dirty="0" smtClean="0"/>
              <a:t>, including physics staging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polarization more difficult for smaller 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m</a:t>
            </a:r>
            <a:r>
              <a:rPr lang="en-GB" sz="3200" dirty="0" smtClean="0">
                <a:solidFill>
                  <a:srgbClr val="0000CC"/>
                </a:solidFill>
              </a:rPr>
              <a:t>ono-</a:t>
            </a:r>
            <a:r>
              <a:rPr lang="en-GB" sz="3200" dirty="0" err="1" smtClean="0">
                <a:solidFill>
                  <a:srgbClr val="0000CC"/>
                </a:solidFill>
              </a:rPr>
              <a:t>chromatization</a:t>
            </a:r>
            <a:r>
              <a:rPr lang="en-GB" sz="3200" dirty="0"/>
              <a:t>:</a:t>
            </a:r>
            <a:r>
              <a:rPr lang="en-GB" sz="3200" dirty="0" smtClean="0"/>
              <a:t> factor 10 smaller collisions energy spread for ten times lower luminosity?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0643" y="34220"/>
            <a:ext cx="782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</a:t>
            </a:r>
            <a:r>
              <a:rPr lang="en-GB" sz="4000" dirty="0" smtClean="0">
                <a:solidFill>
                  <a:schemeClr val="bg1"/>
                </a:solidFill>
              </a:rPr>
              <a:t>hysics requirements – Alain </a:t>
            </a:r>
            <a:r>
              <a:rPr lang="en-GB" sz="4000" dirty="0" err="1" smtClean="0">
                <a:solidFill>
                  <a:schemeClr val="bg1"/>
                </a:solidFill>
              </a:rPr>
              <a:t>Blondel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611188" y="1081088"/>
            <a:ext cx="79327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 algn="l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kumimoji="1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kumimoji="1" sz="16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kumimoji="1" sz="14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12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10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10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10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10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1000" b="1">
                <a:solidFill>
                  <a:srgbClr val="05050B"/>
                </a:solidFill>
                <a:latin typeface="Tahoma" pitchFamily="34" charset="0"/>
                <a:ea typeface="黑体" pitchFamily="49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itchFamily="2" charset="2"/>
              <a:buNone/>
            </a:pPr>
            <a:r>
              <a:rPr lang="zh-CN" altLang="en-US" smtClean="0"/>
              <a:t>本阶段在秦皇岛抚宁县场址布置了</a:t>
            </a:r>
            <a:r>
              <a:rPr lang="en-US" altLang="zh-CN" smtClean="0"/>
              <a:t>2</a:t>
            </a:r>
            <a:r>
              <a:rPr lang="zh-CN" altLang="en-US" smtClean="0"/>
              <a:t>个钻孔，进尺共</a:t>
            </a:r>
            <a:r>
              <a:rPr lang="en-US" altLang="zh-CN" smtClean="0"/>
              <a:t>200m</a:t>
            </a:r>
            <a:r>
              <a:rPr lang="zh-CN" altLang="en-US" smtClean="0"/>
              <a:t>。</a:t>
            </a:r>
            <a:r>
              <a:rPr lang="en-US" altLang="zh-CN" smtClean="0"/>
              <a:t>ZK1</a:t>
            </a:r>
            <a:r>
              <a:rPr lang="zh-CN" altLang="en-US" smtClean="0"/>
              <a:t>布置于线路东南部洋河南岸，了解工程区覆盖层可能的最大深度；</a:t>
            </a:r>
            <a:r>
              <a:rPr lang="en-US" altLang="zh-CN" smtClean="0"/>
              <a:t>ZK2</a:t>
            </a:r>
            <a:r>
              <a:rPr lang="zh-CN" altLang="en-US" smtClean="0"/>
              <a:t>布置于刘各庄西侧，了解残坡积厚度，深变质岩风化带分带特征。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916113" y="142875"/>
            <a:ext cx="6629400" cy="838200"/>
          </a:xfrm>
        </p:spPr>
        <p:txBody>
          <a:bodyPr/>
          <a:lstStyle/>
          <a:p>
            <a:pPr algn="r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钻孔情况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320925"/>
            <a:ext cx="5084762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61" y="0"/>
            <a:ext cx="20954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Weiren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Chou</a:t>
            </a:r>
          </a:p>
        </p:txBody>
      </p:sp>
    </p:spTree>
    <p:extLst>
      <p:ext uri="{BB962C8B-B14F-4D97-AF65-F5344CB8AC3E}">
        <p14:creationId xmlns:p14="http://schemas.microsoft.com/office/powerpoint/2010/main" val="37270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835009"/>
              </p:ext>
            </p:extLst>
          </p:nvPr>
        </p:nvGraphicFramePr>
        <p:xfrm>
          <a:off x="533400" y="828004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04802"/>
            <a:ext cx="8458200" cy="52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CEPC Relative Cost Estimate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205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26%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872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19%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481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12%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872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12%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10%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44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10%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4%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114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2%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514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2.4%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62" y="6334780"/>
            <a:ext cx="20954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Weiren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Chou</a:t>
            </a:r>
          </a:p>
        </p:txBody>
      </p:sp>
    </p:spTree>
    <p:extLst>
      <p:ext uri="{BB962C8B-B14F-4D97-AF65-F5344CB8AC3E}">
        <p14:creationId xmlns:p14="http://schemas.microsoft.com/office/powerpoint/2010/main" val="2770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407778"/>
              </p:ext>
            </p:extLst>
          </p:nvPr>
        </p:nvGraphicFramePr>
        <p:xfrm>
          <a:off x="609600" y="914400"/>
          <a:ext cx="8001000" cy="577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04802"/>
            <a:ext cx="8458200" cy="52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CEPC Relative Power Consumption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519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9%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043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16%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5</a:t>
            </a:r>
            <a:r>
              <a:rPr lang="en-US" sz="2400" b="1" dirty="0" smtClean="0">
                <a:solidFill>
                  <a:prstClr val="white"/>
                </a:solidFill>
              </a:rPr>
              <a:t>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67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10%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438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6%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567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48%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29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2</a:t>
            </a:r>
            <a:r>
              <a:rPr lang="en-US" sz="2400" b="1" dirty="0" smtClean="0">
                <a:solidFill>
                  <a:prstClr val="white"/>
                </a:solidFill>
              </a:rPr>
              <a:t>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1295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3%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62" y="6334780"/>
            <a:ext cx="20954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Weiren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Chou</a:t>
            </a:r>
          </a:p>
        </p:txBody>
      </p:sp>
    </p:spTree>
    <p:extLst>
      <p:ext uri="{BB962C8B-B14F-4D97-AF65-F5344CB8AC3E}">
        <p14:creationId xmlns:p14="http://schemas.microsoft.com/office/powerpoint/2010/main" val="13553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CEPC-SppC Project Timeline (dream) 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00034" y="1714488"/>
          <a:ext cx="8215370" cy="4286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</a:tblGrid>
              <a:tr h="428628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2030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2035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</a:tr>
            </a:tbl>
          </a:graphicData>
        </a:graphic>
      </p:graphicFrame>
      <p:cxnSp>
        <p:nvCxnSpPr>
          <p:cNvPr id="18" name="直接箭头连接符 17"/>
          <p:cNvCxnSpPr/>
          <p:nvPr/>
        </p:nvCxnSpPr>
        <p:spPr>
          <a:xfrm>
            <a:off x="500034" y="2143116"/>
            <a:ext cx="8215370" cy="1588"/>
          </a:xfrm>
          <a:prstGeom prst="straightConnector1">
            <a:avLst/>
          </a:prstGeom>
          <a:ln w="15875" cmpd="sng">
            <a:solidFill>
              <a:srgbClr val="002060"/>
            </a:solidFill>
            <a:bevel/>
            <a:headEnd type="none" w="sm" len="lg"/>
            <a:tailEnd type="triangle" w="sm" len="lg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571604" y="2214554"/>
          <a:ext cx="1785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Engineering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Design</a:t>
                      </a:r>
                    </a:p>
                    <a:p>
                      <a:pPr algn="ctr"/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(2016-2020)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3357554" y="2214554"/>
          <a:ext cx="250033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Construction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(2021-2027)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5857884" y="2214554"/>
          <a:ext cx="285752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taking</a:t>
                      </a:r>
                    </a:p>
                    <a:p>
                      <a:pPr algn="ctr"/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(2028-2035)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34" y="2214554"/>
          <a:ext cx="107157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Pre-studies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(2013-2015)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500034" y="3257552"/>
          <a:ext cx="78581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zh-CN" sz="12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altLang="zh-CN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Milestone</a:t>
                      </a: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: pre-CDR (by the end of 2014)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→</a:t>
                      </a: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R&amp;D funding request to Chinese government in 2015 (China’s 13</a:t>
                      </a:r>
                      <a:r>
                        <a:rPr lang="en-US" altLang="zh-CN" sz="120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Five-Year Plan 2016-2020)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2" name="直接箭头连接符 31"/>
          <p:cNvCxnSpPr/>
          <p:nvPr/>
        </p:nvCxnSpPr>
        <p:spPr>
          <a:xfrm rot="5400000" flipH="1" flipV="1">
            <a:off x="679423" y="2678107"/>
            <a:ext cx="1071570" cy="1588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8596" y="13572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CEPC</a:t>
            </a:r>
            <a:endParaRPr lang="zh-CN" alt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500034" y="4500570"/>
          <a:ext cx="8215370" cy="4286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</a:tblGrid>
              <a:tr h="428628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2030</a:t>
                      </a: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3" name="直接箭头连接符 42"/>
          <p:cNvCxnSpPr/>
          <p:nvPr/>
        </p:nvCxnSpPr>
        <p:spPr>
          <a:xfrm>
            <a:off x="500034" y="4929198"/>
            <a:ext cx="8215370" cy="1588"/>
          </a:xfrm>
          <a:prstGeom prst="straightConnector1">
            <a:avLst/>
          </a:prstGeom>
          <a:ln w="15875" cmpd="sng">
            <a:solidFill>
              <a:srgbClr val="002060"/>
            </a:solidFill>
            <a:bevel/>
            <a:headEnd type="none" w="sm" len="lg"/>
            <a:tailEnd type="triangle" w="sm" len="lg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500034" y="5000636"/>
          <a:ext cx="335758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(2014-2030)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3857620" y="5000636"/>
          <a:ext cx="164307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Engineering Design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(2030-2035)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5500694" y="5000636"/>
          <a:ext cx="185738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Construction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(3035-2042)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7358082" y="5000636"/>
          <a:ext cx="178591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Data taking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(2042-2055)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28596" y="41433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SppC</a:t>
            </a:r>
            <a:endParaRPr lang="zh-CN" alt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62" y="6334780"/>
            <a:ext cx="20954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Weiren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Chou</a:t>
            </a:r>
          </a:p>
        </p:txBody>
      </p:sp>
    </p:spTree>
    <p:extLst>
      <p:ext uri="{BB962C8B-B14F-4D97-AF65-F5344CB8AC3E}">
        <p14:creationId xmlns:p14="http://schemas.microsoft.com/office/powerpoint/2010/main" val="29627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260648"/>
            <a:ext cx="21499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/>
              <a:t>谢</a:t>
            </a:r>
            <a:r>
              <a:rPr lang="ja-JP" altLang="en-US" sz="6000" dirty="0" smtClean="0"/>
              <a:t>谢 </a:t>
            </a:r>
            <a:r>
              <a:rPr lang="en-GB" altLang="ja-JP" sz="6000" dirty="0" smtClean="0"/>
              <a:t>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762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>
                <a:solidFill>
                  <a:srgbClr val="1F497D"/>
                </a:solidFill>
              </a:rPr>
              <a:t>A </a:t>
            </a:r>
            <a:r>
              <a:rPr lang="fr-CH" sz="2400" dirty="0" err="1">
                <a:solidFill>
                  <a:srgbClr val="1F497D"/>
                </a:solidFill>
              </a:rPr>
              <a:t>Sample</a:t>
            </a:r>
            <a:r>
              <a:rPr lang="fr-CH" sz="2400" dirty="0">
                <a:solidFill>
                  <a:srgbClr val="1F497D"/>
                </a:solidFill>
              </a:rPr>
              <a:t> of Essential </a:t>
            </a:r>
            <a:r>
              <a:rPr lang="fr-CH" sz="2400" dirty="0" err="1">
                <a:solidFill>
                  <a:srgbClr val="1F497D"/>
                </a:solidFill>
              </a:rPr>
              <a:t>Quantities</a:t>
            </a:r>
            <a:r>
              <a:rPr lang="fr-CH" sz="2400" dirty="0">
                <a:solidFill>
                  <a:srgbClr val="1F497D"/>
                </a:solidFill>
              </a:rPr>
              <a:t>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25059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1675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Alain </a:t>
            </a:r>
            <a:r>
              <a:rPr lang="en-GB" sz="2800" dirty="0" err="1" smtClean="0"/>
              <a:t>Blondel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1111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319" y="23149"/>
            <a:ext cx="7306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>
                <a:solidFill>
                  <a:prstClr val="black"/>
                </a:solidFill>
              </a:rPr>
              <a:t>A possible TLEP running  programme (07/2013</a:t>
            </a:r>
            <a:r>
              <a:rPr lang="fr-CH" sz="2800" b="1" dirty="0" smtClean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>
                <a:solidFill>
                  <a:prstClr val="black"/>
                </a:solidFill>
              </a:rPr>
              <a:t>  </a:t>
            </a:r>
            <a:r>
              <a:rPr lang="fr-CH" sz="2800" i="1" dirty="0" smtClean="0">
                <a:solidFill>
                  <a:prstClr val="black"/>
                </a:solidFill>
              </a:rPr>
              <a:t>to </a:t>
            </a:r>
            <a:r>
              <a:rPr lang="fr-CH" sz="2800" i="1" dirty="0" err="1" smtClean="0">
                <a:solidFill>
                  <a:prstClr val="black"/>
                </a:solidFill>
              </a:rPr>
              <a:t>be</a:t>
            </a:r>
            <a:r>
              <a:rPr lang="fr-CH" sz="2800" i="1" dirty="0" smtClean="0">
                <a:solidFill>
                  <a:prstClr val="black"/>
                </a:solidFill>
              </a:rPr>
              <a:t> </a:t>
            </a:r>
            <a:r>
              <a:rPr lang="fr-CH" sz="2800" i="1" dirty="0" err="1" smtClean="0">
                <a:solidFill>
                  <a:prstClr val="black"/>
                </a:solidFill>
              </a:rPr>
              <a:t>updated</a:t>
            </a:r>
            <a:r>
              <a:rPr lang="fr-CH" sz="2800" i="1" dirty="0" smtClean="0">
                <a:solidFill>
                  <a:prstClr val="black"/>
                </a:solidFill>
              </a:rPr>
              <a:t> </a:t>
            </a:r>
            <a:r>
              <a:rPr lang="fr-CH" sz="2800" i="1" dirty="0" err="1" smtClean="0">
                <a:solidFill>
                  <a:prstClr val="black"/>
                </a:solidFill>
              </a:rPr>
              <a:t>including</a:t>
            </a:r>
            <a:r>
              <a:rPr lang="fr-CH" sz="2800" i="1" dirty="0" smtClean="0">
                <a:solidFill>
                  <a:prstClr val="black"/>
                </a:solidFill>
              </a:rPr>
              <a:t> power/</a:t>
            </a:r>
            <a:r>
              <a:rPr lang="fr-CH" sz="2800" i="1" dirty="0" err="1" smtClean="0">
                <a:solidFill>
                  <a:prstClr val="black"/>
                </a:solidFill>
              </a:rPr>
              <a:t>energy</a:t>
            </a:r>
            <a:r>
              <a:rPr lang="fr-CH" sz="2800" i="1" dirty="0" smtClean="0">
                <a:solidFill>
                  <a:prstClr val="black"/>
                </a:solidFill>
              </a:rPr>
              <a:t> </a:t>
            </a:r>
            <a:r>
              <a:rPr lang="fr-CH" sz="2800" i="1" dirty="0" err="1" smtClean="0">
                <a:solidFill>
                  <a:prstClr val="black"/>
                </a:solidFill>
              </a:rPr>
              <a:t>staging</a:t>
            </a:r>
            <a:r>
              <a:rPr lang="fr-CH" sz="2800" i="1" dirty="0" smtClean="0">
                <a:solidFill>
                  <a:prstClr val="black"/>
                </a:solidFill>
              </a:rPr>
              <a:t> </a:t>
            </a:r>
            <a:endParaRPr lang="fr-CH" sz="1400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4" y="1069389"/>
            <a:ext cx="9117505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1.   ZH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</a:t>
            </a: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(200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to 250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=&gt; 210^6 ZH </a:t>
            </a:r>
            <a:r>
              <a:rPr lang="fr-CH" sz="2000" b="1" dirty="0" err="1">
                <a:solidFill>
                  <a:prstClr val="black"/>
                </a:solidFill>
              </a:rPr>
              <a:t>events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b="1" dirty="0">
                <a:solidFill>
                  <a:srgbClr val="008080"/>
                </a:solidFill>
              </a:rPr>
              <a:t>++ </a:t>
            </a:r>
            <a:r>
              <a:rPr lang="fr-CH" b="1" dirty="0" err="1">
                <a:solidFill>
                  <a:srgbClr val="008080"/>
                </a:solidFill>
              </a:rPr>
              <a:t>returns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at</a:t>
            </a:r>
            <a:r>
              <a:rPr lang="fr-CH" b="1" dirty="0">
                <a:solidFill>
                  <a:srgbClr val="008080"/>
                </a:solidFill>
              </a:rPr>
              <a:t> Z </a:t>
            </a:r>
            <a:r>
              <a:rPr lang="fr-CH" b="1" dirty="0" err="1">
                <a:solidFill>
                  <a:srgbClr val="008080"/>
                </a:solidFill>
              </a:rPr>
              <a:t>peak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with</a:t>
            </a:r>
            <a:r>
              <a:rPr lang="fr-CH" b="1" dirty="0">
                <a:solidFill>
                  <a:srgbClr val="008080"/>
                </a:solidFill>
              </a:rPr>
              <a:t> TLEP-H configuration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srgbClr val="008080"/>
                </a:solidFill>
              </a:rPr>
              <a:t>                                         for detector and </a:t>
            </a:r>
            <a:r>
              <a:rPr lang="fr-CH" b="1" dirty="0" err="1">
                <a:solidFill>
                  <a:srgbClr val="008080"/>
                </a:solidFill>
              </a:rPr>
              <a:t>beam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energy</a:t>
            </a:r>
            <a:r>
              <a:rPr lang="fr-CH" b="1" dirty="0">
                <a:solidFill>
                  <a:srgbClr val="008080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2.  Top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(350)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10^6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ttbar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3.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scan and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running , TLEP-Z configuration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</a:t>
            </a:r>
            <a:r>
              <a:rPr lang="fr-CH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12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CH" sz="2000" b="1" dirty="0">
                <a:solidFill>
                  <a:prstClr val="black"/>
                </a:solidFill>
              </a:rPr>
              <a:t>transverse </a:t>
            </a:r>
            <a:r>
              <a:rPr lang="fr-CH" sz="2000" b="1" dirty="0" err="1">
                <a:solidFill>
                  <a:prstClr val="black"/>
                </a:solidFill>
              </a:rPr>
              <a:t>polarization</a:t>
            </a:r>
            <a:r>
              <a:rPr lang="fr-CH" sz="2000" b="1" dirty="0">
                <a:solidFill>
                  <a:prstClr val="black"/>
                </a:solidFill>
              </a:rPr>
              <a:t> of  ‘single’ </a:t>
            </a:r>
            <a:r>
              <a:rPr lang="fr-CH" sz="2000" b="1" dirty="0" err="1">
                <a:solidFill>
                  <a:prstClr val="black"/>
                </a:solidFill>
              </a:rPr>
              <a:t>bunches</a:t>
            </a:r>
            <a:r>
              <a:rPr lang="fr-CH" sz="2000" b="1" dirty="0">
                <a:solidFill>
                  <a:prstClr val="black"/>
                </a:solidFill>
              </a:rPr>
              <a:t>  for </a:t>
            </a:r>
            <a:r>
              <a:rPr lang="fr-CH" sz="2000" b="1" dirty="0" err="1">
                <a:solidFill>
                  <a:prstClr val="black"/>
                </a:solidFill>
              </a:rPr>
              <a:t>precise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err="1">
                <a:solidFill>
                  <a:prstClr val="black"/>
                </a:solidFill>
              </a:rPr>
              <a:t>E_beam</a:t>
            </a:r>
            <a:r>
              <a:rPr lang="fr-CH" sz="2000" b="1" dirty="0">
                <a:solidFill>
                  <a:prstClr val="black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</a:t>
            </a:r>
            <a:r>
              <a:rPr lang="fr-CH" sz="2000" b="1" dirty="0">
                <a:solidFill>
                  <a:srgbClr val="C00000"/>
                </a:solidFill>
              </a:rPr>
              <a:t>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endParaRPr lang="fr-CH" sz="2000" b="1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4.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for W mass </a:t>
            </a:r>
            <a:r>
              <a:rPr lang="fr-CH" sz="2000" b="1" dirty="0" err="1">
                <a:solidFill>
                  <a:prstClr val="black"/>
                </a:solidFill>
              </a:rPr>
              <a:t>measurement</a:t>
            </a:r>
            <a:r>
              <a:rPr lang="fr-CH" sz="2000" b="1" dirty="0">
                <a:solidFill>
                  <a:prstClr val="black"/>
                </a:solidFill>
              </a:rPr>
              <a:t> and W pair </a:t>
            </a:r>
            <a:r>
              <a:rPr lang="fr-CH" sz="2000" b="1" dirty="0" err="1">
                <a:solidFill>
                  <a:prstClr val="black"/>
                </a:solidFill>
              </a:rPr>
              <a:t>studies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srgbClr val="C00000"/>
                </a:solidFill>
              </a:rPr>
              <a:t>1-2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10^8 W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     </a:t>
            </a: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5.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Polarized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beams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(spin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rotators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)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peak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CH" sz="2000" b="1" dirty="0" err="1">
                <a:solidFill>
                  <a:srgbClr val="C00000"/>
                </a:solidFill>
                <a:sym typeface="Wingdings" pitchFamily="2" charset="2"/>
              </a:rPr>
              <a:t>year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BBTS=0.01/IP =&gt; 10</a:t>
            </a:r>
            <a:r>
              <a:rPr lang="fr-CH" sz="2000" b="1" baseline="30000" dirty="0">
                <a:solidFill>
                  <a:prstClr val="black"/>
                </a:solidFill>
                <a:sym typeface="Wingdings" pitchFamily="2" charset="2"/>
              </a:rPr>
              <a:t>11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.    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8" y="1608881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HZ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+ WW, ZZ etc..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8629" y="2596586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Top quark mass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Hvv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5242" y="4039433"/>
            <a:ext cx="1608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Mz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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Z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b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 etc…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Precision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tests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rare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decays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1877" y="4915867"/>
            <a:ext cx="193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and W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properties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etc…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4234" y="6091700"/>
            <a:ext cx="126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LR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 err="1">
                <a:solidFill>
                  <a:srgbClr val="FF0000"/>
                </a:solidFill>
                <a:latin typeface="Times New Roman" pitchFamily="18" charset="0"/>
              </a:rPr>
              <a:t>FB</a:t>
            </a:r>
            <a:r>
              <a:rPr lang="fr-CH" sz="1400" b="1" baseline="30000" dirty="0" err="1">
                <a:solidFill>
                  <a:srgbClr val="FF0000"/>
                </a:solidFill>
                <a:latin typeface="Times New Roman" pitchFamily="18" charset="0"/>
              </a:rPr>
              <a:t>pol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etc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6486257"/>
            <a:ext cx="21675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Alain </a:t>
            </a:r>
            <a:r>
              <a:rPr lang="en-GB" sz="2800" dirty="0" err="1" smtClean="0"/>
              <a:t>Blondel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88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3862"/>
            <a:ext cx="9143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choice </a:t>
            </a:r>
            <a:r>
              <a:rPr lang="en-GB" sz="3200" dirty="0">
                <a:solidFill>
                  <a:prstClr val="black"/>
                </a:solidFill>
              </a:rPr>
              <a:t>of circumference, minimum &amp; maximum energy, number of collision points, and target luminosity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optimized </a:t>
            </a:r>
            <a:r>
              <a:rPr lang="en-GB" sz="3200" dirty="0">
                <a:solidFill>
                  <a:prstClr val="black"/>
                </a:solidFill>
              </a:rPr>
              <a:t>parameters for </a:t>
            </a:r>
            <a:r>
              <a:rPr lang="en-GB" sz="3200" dirty="0" err="1" smtClean="0">
                <a:solidFill>
                  <a:prstClr val="black"/>
                </a:solidFill>
              </a:rPr>
              <a:t>CepC</a:t>
            </a:r>
            <a:r>
              <a:rPr lang="en-GB" sz="3200" dirty="0" smtClean="0">
                <a:solidFill>
                  <a:prstClr val="black"/>
                </a:solidFill>
              </a:rPr>
              <a:t>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 smtClean="0">
                <a:solidFill>
                  <a:srgbClr val="0000CC"/>
                </a:solidFill>
              </a:rPr>
              <a:t>80</a:t>
            </a:r>
            <a:r>
              <a:rPr lang="en-GB" sz="3200" dirty="0">
                <a:solidFill>
                  <a:srgbClr val="0000CC"/>
                </a:solidFill>
              </a:rPr>
              <a:t>% higher </a:t>
            </a:r>
            <a:r>
              <a:rPr lang="en-GB" sz="3200" dirty="0" smtClean="0">
                <a:solidFill>
                  <a:srgbClr val="0000CC"/>
                </a:solidFill>
              </a:rPr>
              <a:t>luminosity </a:t>
            </a:r>
            <a:r>
              <a:rPr lang="en-GB" sz="3200" dirty="0">
                <a:solidFill>
                  <a:srgbClr val="0000CC"/>
                </a:solidFill>
              </a:rPr>
              <a:t>at </a:t>
            </a:r>
            <a:r>
              <a:rPr lang="en-GB" sz="3200" i="1" dirty="0" smtClean="0">
                <a:solidFill>
                  <a:srgbClr val="0000CC"/>
                </a:solidFill>
              </a:rPr>
              <a:t>ZH</a:t>
            </a:r>
            <a:r>
              <a:rPr lang="en-GB" sz="3200" dirty="0" smtClean="0">
                <a:solidFill>
                  <a:srgbClr val="0000CC"/>
                </a:solidFill>
              </a:rPr>
              <a:t> appears possible</a:t>
            </a:r>
            <a:endParaRPr lang="en-GB" sz="32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 smtClean="0">
                <a:solidFill>
                  <a:prstClr val="black"/>
                </a:solidFill>
              </a:rPr>
              <a:t>70 km: 20% more luminosity than 53 km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 smtClean="0">
                <a:solidFill>
                  <a:srgbClr val="0000CC"/>
                </a:solidFill>
              </a:rPr>
              <a:t>4 IPs: 53% more luminosity than 2 IPs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00CC"/>
                </a:solidFill>
              </a:rPr>
              <a:t>a</a:t>
            </a:r>
            <a:r>
              <a:rPr lang="en-GB" sz="3200" dirty="0" smtClean="0">
                <a:solidFill>
                  <a:srgbClr val="0000CC"/>
                </a:solidFill>
              </a:rPr>
              <a:t>t 45 </a:t>
            </a:r>
            <a:r>
              <a:rPr lang="en-GB" sz="3200" dirty="0" err="1" smtClean="0">
                <a:solidFill>
                  <a:srgbClr val="0000CC"/>
                </a:solidFill>
              </a:rPr>
              <a:t>GeV</a:t>
            </a:r>
            <a:r>
              <a:rPr lang="en-GB" sz="3200" dirty="0" smtClean="0">
                <a:solidFill>
                  <a:srgbClr val="0000CC"/>
                </a:solidFill>
              </a:rPr>
              <a:t>: 4x34 cm</a:t>
            </a:r>
            <a:r>
              <a:rPr lang="en-GB" sz="3200" baseline="30000" dirty="0" smtClean="0">
                <a:solidFill>
                  <a:srgbClr val="0000CC"/>
                </a:solidFill>
              </a:rPr>
              <a:t>-2</a:t>
            </a:r>
            <a:r>
              <a:rPr lang="en-GB" sz="3200" dirty="0" smtClean="0">
                <a:solidFill>
                  <a:srgbClr val="0000CC"/>
                </a:solidFill>
              </a:rPr>
              <a:t>s</a:t>
            </a:r>
            <a:r>
              <a:rPr lang="en-GB" sz="3200" baseline="30000" dirty="0" smtClean="0">
                <a:solidFill>
                  <a:srgbClr val="0000CC"/>
                </a:solidFill>
              </a:rPr>
              <a:t>-1</a:t>
            </a:r>
            <a:r>
              <a:rPr lang="en-GB" sz="3200" dirty="0" smtClean="0">
                <a:solidFill>
                  <a:srgbClr val="0000CC"/>
                </a:solidFill>
              </a:rPr>
              <a:t> at 10 MW (160 bunches)</a:t>
            </a:r>
            <a:endParaRPr lang="en-GB" sz="3200" dirty="0">
              <a:solidFill>
                <a:srgbClr val="0000CC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prstClr val="black"/>
                </a:solidFill>
              </a:rPr>
              <a:t>a</a:t>
            </a:r>
            <a:r>
              <a:rPr lang="en-GB" sz="3200" dirty="0" smtClean="0">
                <a:solidFill>
                  <a:prstClr val="black"/>
                </a:solidFill>
              </a:rPr>
              <a:t>t 175 </a:t>
            </a:r>
            <a:r>
              <a:rPr lang="en-GB" sz="3200" dirty="0" err="1" smtClean="0">
                <a:solidFill>
                  <a:prstClr val="black"/>
                </a:solidFill>
              </a:rPr>
              <a:t>GeV</a:t>
            </a:r>
            <a:r>
              <a:rPr lang="en-GB" sz="3200" dirty="0" smtClean="0">
                <a:solidFill>
                  <a:prstClr val="black"/>
                </a:solidFill>
              </a:rPr>
              <a:t> factor </a:t>
            </a:r>
            <a:r>
              <a:rPr lang="en-GB" sz="3200" dirty="0">
                <a:solidFill>
                  <a:prstClr val="black"/>
                </a:solidFill>
              </a:rPr>
              <a:t>5 less luminosity </a:t>
            </a:r>
            <a:r>
              <a:rPr lang="en-GB" sz="3200" dirty="0" smtClean="0">
                <a:solidFill>
                  <a:prstClr val="black"/>
                </a:solidFill>
              </a:rPr>
              <a:t>than FCC-</a:t>
            </a:r>
            <a:r>
              <a:rPr lang="en-GB" sz="3200" dirty="0" err="1" smtClean="0">
                <a:solidFill>
                  <a:prstClr val="black"/>
                </a:solidFill>
              </a:rPr>
              <a:t>ee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643" y="34220"/>
            <a:ext cx="859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optimized parameters – Mike Koratzinos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There exist two analytical calculations (By Valery </a:t>
            </a:r>
            <a:r>
              <a:rPr lang="en-GB" dirty="0" err="1" smtClean="0"/>
              <a:t>Telnov</a:t>
            </a:r>
            <a:r>
              <a:rPr lang="en-GB" dirty="0" smtClean="0"/>
              <a:t> and Anton Bogomyagkov) and (at least) a thorough simulation by K. Ohmi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529177"/>
              </p:ext>
            </p:extLst>
          </p:nvPr>
        </p:nvGraphicFramePr>
        <p:xfrm>
          <a:off x="4592782" y="2667000"/>
          <a:ext cx="4324350" cy="30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18655"/>
              </p:ext>
            </p:extLst>
          </p:nvPr>
        </p:nvGraphicFramePr>
        <p:xfrm>
          <a:off x="152400" y="26670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9592" y="5968484"/>
            <a:ext cx="82248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Agreement at momentum acceptances of 1.5%-2% is reasonable – within a factor of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314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Mike Koratzinos</a:t>
            </a:r>
          </a:p>
        </p:txBody>
      </p:sp>
    </p:spTree>
    <p:extLst>
      <p:ext uri="{BB962C8B-B14F-4D97-AF65-F5344CB8AC3E}">
        <p14:creationId xmlns:p14="http://schemas.microsoft.com/office/powerpoint/2010/main" val="15451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81" y="0"/>
            <a:ext cx="8229600" cy="1143000"/>
          </a:xfrm>
        </p:spPr>
        <p:txBody>
          <a:bodyPr/>
          <a:lstStyle/>
          <a:p>
            <a:r>
              <a:rPr lang="en-GB" dirty="0" smtClean="0"/>
              <a:t>CEPC – the two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current CEPC design is conservative – vertical emittance is a factor of 10 larger than FCC-</a:t>
            </a:r>
            <a:r>
              <a:rPr lang="en-GB" dirty="0" err="1" smtClean="0"/>
              <a:t>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621362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13" y="2438400"/>
            <a:ext cx="4619094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486400"/>
            <a:ext cx="8610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Current CEPC design on left; extrapolating from FCC-</a:t>
            </a:r>
            <a:r>
              <a:rPr lang="en-GB" dirty="0" err="1" smtClean="0"/>
              <a:t>ee</a:t>
            </a:r>
            <a:r>
              <a:rPr lang="en-GB" dirty="0" smtClean="0"/>
              <a:t> anticipated </a:t>
            </a:r>
            <a:r>
              <a:rPr lang="en-GB" dirty="0" err="1" smtClean="0"/>
              <a:t>xi_y</a:t>
            </a:r>
            <a:r>
              <a:rPr lang="en-GB" dirty="0" smtClean="0"/>
              <a:t> on right. In both cases, 120GeV running is limited by beam-beam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92334"/>
            <a:ext cx="86106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point of caution: the CEPC design I am using has different </a:t>
            </a:r>
            <a:r>
              <a:rPr lang="en-GB" dirty="0" err="1" smtClean="0"/>
              <a:t>xi_x</a:t>
            </a:r>
            <a:r>
              <a:rPr lang="en-GB" dirty="0" smtClean="0"/>
              <a:t> and </a:t>
            </a:r>
            <a:r>
              <a:rPr lang="en-GB" dirty="0" err="1" smtClean="0"/>
              <a:t>xi_y</a:t>
            </a:r>
            <a:r>
              <a:rPr lang="en-GB" dirty="0" smtClean="0"/>
              <a:t> values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5314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Mike Koratzinos</a:t>
            </a:r>
          </a:p>
        </p:txBody>
      </p:sp>
    </p:spTree>
    <p:extLst>
      <p:ext uri="{BB962C8B-B14F-4D97-AF65-F5344CB8AC3E}">
        <p14:creationId xmlns:p14="http://schemas.microsoft.com/office/powerpoint/2010/main" val="21088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525" y="1268760"/>
            <a:ext cx="91293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CC"/>
                </a:solidFill>
              </a:rPr>
              <a:t>o</a:t>
            </a:r>
            <a:r>
              <a:rPr lang="en-GB" sz="3600" dirty="0" smtClean="0">
                <a:solidFill>
                  <a:srgbClr val="0000CC"/>
                </a:solidFill>
              </a:rPr>
              <a:t>ne </a:t>
            </a:r>
            <a:r>
              <a:rPr lang="en-GB" sz="3600" dirty="0">
                <a:solidFill>
                  <a:srgbClr val="0000CC"/>
                </a:solidFill>
              </a:rPr>
              <a:t>ring better than </a:t>
            </a:r>
            <a:r>
              <a:rPr lang="en-GB" sz="3600" dirty="0" smtClean="0">
                <a:solidFill>
                  <a:srgbClr val="0000CC"/>
                </a:solidFill>
              </a:rPr>
              <a:t>two!? </a:t>
            </a:r>
            <a:r>
              <a:rPr lang="en-GB" sz="3600" dirty="0" smtClean="0">
                <a:solidFill>
                  <a:prstClr val="black"/>
                </a:solidFill>
              </a:rPr>
              <a:t>(</a:t>
            </a:r>
            <a:r>
              <a:rPr lang="en-GB" sz="3600" i="1" dirty="0" smtClean="0">
                <a:solidFill>
                  <a:prstClr val="black"/>
                </a:solidFill>
              </a:rPr>
              <a:t>controversial</a:t>
            </a:r>
            <a:r>
              <a:rPr lang="en-GB" sz="3600" dirty="0" smtClean="0">
                <a:solidFill>
                  <a:prstClr val="black"/>
                </a:solidFill>
              </a:rPr>
              <a:t>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B050"/>
                </a:solidFill>
              </a:rPr>
              <a:t>optimized </a:t>
            </a:r>
            <a:r>
              <a:rPr lang="en-GB" sz="3600" dirty="0">
                <a:solidFill>
                  <a:srgbClr val="00B050"/>
                </a:solidFill>
              </a:rPr>
              <a:t>design </a:t>
            </a:r>
            <a:r>
              <a:rPr lang="en-GB" sz="3600" dirty="0" smtClean="0">
                <a:solidFill>
                  <a:srgbClr val="00B050"/>
                </a:solidFill>
              </a:rPr>
              <a:t>reaches all limits </a:t>
            </a:r>
            <a:r>
              <a:rPr lang="en-GB" sz="3600" dirty="0" smtClean="0">
                <a:solidFill>
                  <a:prstClr val="black"/>
                </a:solidFill>
              </a:rPr>
              <a:t>– power</a:t>
            </a:r>
            <a:r>
              <a:rPr lang="en-GB" sz="3600" dirty="0">
                <a:solidFill>
                  <a:prstClr val="black"/>
                </a:solidFill>
              </a:rPr>
              <a:t>, </a:t>
            </a:r>
            <a:r>
              <a:rPr lang="en-GB" sz="3600" dirty="0" smtClean="0">
                <a:solidFill>
                  <a:prstClr val="black"/>
                </a:solidFill>
              </a:rPr>
              <a:t>beam-beam </a:t>
            </a:r>
            <a:r>
              <a:rPr lang="en-GB" sz="3600" dirty="0">
                <a:solidFill>
                  <a:prstClr val="black"/>
                </a:solidFill>
              </a:rPr>
              <a:t>and </a:t>
            </a:r>
            <a:r>
              <a:rPr lang="en-GB" sz="3600" dirty="0" err="1" smtClean="0">
                <a:solidFill>
                  <a:prstClr val="black"/>
                </a:solidFill>
              </a:rPr>
              <a:t>beamstrahlung</a:t>
            </a:r>
            <a:r>
              <a:rPr lang="en-GB" sz="3600" dirty="0" smtClean="0">
                <a:solidFill>
                  <a:prstClr val="black"/>
                </a:solidFill>
              </a:rPr>
              <a:t> – </a:t>
            </a:r>
            <a:r>
              <a:rPr lang="en-GB" sz="3600" dirty="0" smtClean="0">
                <a:solidFill>
                  <a:srgbClr val="00B050"/>
                </a:solidFill>
              </a:rPr>
              <a:t>at the same time</a:t>
            </a:r>
            <a:endParaRPr lang="en-GB" sz="3600" dirty="0">
              <a:solidFill>
                <a:srgbClr val="00B05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CC"/>
                </a:solidFill>
              </a:rPr>
              <a:t>maximize circumference!</a:t>
            </a:r>
          </a:p>
          <a:p>
            <a:pPr lvl="1"/>
            <a:r>
              <a:rPr lang="en-GB" sz="3600" dirty="0">
                <a:solidFill>
                  <a:prstClr val="black"/>
                </a:solidFill>
              </a:rPr>
              <a:t>	</a:t>
            </a:r>
            <a:r>
              <a:rPr lang="en-GB" sz="3600" dirty="0" smtClean="0">
                <a:solidFill>
                  <a:srgbClr val="00B050"/>
                </a:solidFill>
              </a:rPr>
              <a:t>- larger </a:t>
            </a:r>
            <a:r>
              <a:rPr lang="en-GB" sz="3600" dirty="0">
                <a:solidFill>
                  <a:srgbClr val="00B050"/>
                </a:solidFill>
              </a:rPr>
              <a:t>radius </a:t>
            </a:r>
            <a:r>
              <a:rPr lang="en-GB" sz="3600" dirty="0" smtClean="0">
                <a:solidFill>
                  <a:srgbClr val="00B050"/>
                </a:solidFill>
              </a:rPr>
              <a:t>possible in </a:t>
            </a:r>
            <a:r>
              <a:rPr lang="en-GB" sz="3600" dirty="0">
                <a:solidFill>
                  <a:srgbClr val="00B050"/>
                </a:solidFill>
              </a:rPr>
              <a:t>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643" y="34220"/>
            <a:ext cx="6156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1 vs 2 rings – Richard Talman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3300"/>
    </a:dk1>
    <a:lt1>
      <a:srgbClr val="FFFFFF"/>
    </a:lt1>
    <a:dk2>
      <a:srgbClr val="3A566E"/>
    </a:dk2>
    <a:lt2>
      <a:srgbClr val="808080"/>
    </a:lt2>
    <a:accent1>
      <a:srgbClr val="A6BF73"/>
    </a:accent1>
    <a:accent2>
      <a:srgbClr val="FFFFCC"/>
    </a:accent2>
    <a:accent3>
      <a:srgbClr val="FFFFFF"/>
    </a:accent3>
    <a:accent4>
      <a:srgbClr val="002A00"/>
    </a:accent4>
    <a:accent5>
      <a:srgbClr val="D0DCBC"/>
    </a:accent5>
    <a:accent6>
      <a:srgbClr val="E7E7B9"/>
    </a:accent6>
    <a:hlink>
      <a:srgbClr val="7EA0BC"/>
    </a:hlink>
    <a:folHlink>
      <a:srgbClr val="BF848A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3">
    <a:dk1>
      <a:srgbClr val="003300"/>
    </a:dk1>
    <a:lt1>
      <a:srgbClr val="FFFFFF"/>
    </a:lt1>
    <a:dk2>
      <a:srgbClr val="3A566E"/>
    </a:dk2>
    <a:lt2>
      <a:srgbClr val="808080"/>
    </a:lt2>
    <a:accent1>
      <a:srgbClr val="A6BF73"/>
    </a:accent1>
    <a:accent2>
      <a:srgbClr val="FFFFCC"/>
    </a:accent2>
    <a:accent3>
      <a:srgbClr val="FFFFFF"/>
    </a:accent3>
    <a:accent4>
      <a:srgbClr val="002A00"/>
    </a:accent4>
    <a:accent5>
      <a:srgbClr val="D0DCBC"/>
    </a:accent5>
    <a:accent6>
      <a:srgbClr val="E7E7B9"/>
    </a:accent6>
    <a:hlink>
      <a:srgbClr val="7EA0BC"/>
    </a:hlink>
    <a:folHlink>
      <a:srgbClr val="BF848A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10091</TotalTime>
  <Words>2258</Words>
  <Application>Microsoft Office PowerPoint</Application>
  <PresentationFormat>On-screen Show (4:3)</PresentationFormat>
  <Paragraphs>490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公式</vt:lpstr>
      <vt:lpstr>文档</vt:lpstr>
      <vt:lpstr>Формула</vt:lpstr>
      <vt:lpstr>Equation</vt:lpstr>
      <vt:lpstr>Summary WG1 parameters</vt:lpstr>
      <vt:lpstr>WP1 parameters</vt:lpstr>
      <vt:lpstr>PowerPoint Presentation</vt:lpstr>
      <vt:lpstr>PowerPoint Presentation</vt:lpstr>
      <vt:lpstr>PowerPoint Presentation</vt:lpstr>
      <vt:lpstr>PowerPoint Presentation</vt:lpstr>
      <vt:lpstr>Comparison with simulation</vt:lpstr>
      <vt:lpstr>CEPC – the two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Beam-beam parameter </vt:lpstr>
      <vt:lpstr> by*and bunch length sz</vt:lpstr>
      <vt:lpstr>PowerPoint Presentation</vt:lpstr>
      <vt:lpstr>PowerPoint Presentation</vt:lpstr>
      <vt:lpstr>PowerPoint Presentation</vt:lpstr>
      <vt:lpstr>PowerPoint Presentation</vt:lpstr>
      <vt:lpstr>Location relative to LHC</vt:lpstr>
      <vt:lpstr>FCC Interaction Region</vt:lpstr>
      <vt:lpstr>PowerPoint Presentation</vt:lpstr>
      <vt:lpstr>PowerPoint Presentation</vt:lpstr>
      <vt:lpstr>PowerPoint Presentation</vt:lpstr>
      <vt:lpstr>PowerPoint Presentation</vt:lpstr>
      <vt:lpstr>钻孔情况</vt:lpstr>
      <vt:lpstr>PowerPoint Presentation</vt:lpstr>
      <vt:lpstr>PowerPoint Presentation</vt:lpstr>
      <vt:lpstr>CEPC-SppC Project Timeline (dream) 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WG1 parameters</dc:title>
  <dc:creator>Frank Zimmermann</dc:creator>
  <cp:lastModifiedBy>Frank Zimmermann</cp:lastModifiedBy>
  <cp:revision>26</cp:revision>
  <dcterms:created xsi:type="dcterms:W3CDTF">2014-10-10T06:29:25Z</dcterms:created>
  <dcterms:modified xsi:type="dcterms:W3CDTF">2014-11-12T14:40:40Z</dcterms:modified>
</cp:coreProperties>
</file>