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1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2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3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4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5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26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7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8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29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0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1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2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3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4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5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36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7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38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39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0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1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2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3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44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45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46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34" r:id="rId7"/>
    <p:sldMasterId id="2147483746" r:id="rId8"/>
    <p:sldMasterId id="2147483770" r:id="rId9"/>
    <p:sldMasterId id="2147483891" r:id="rId10"/>
    <p:sldMasterId id="2147483906" r:id="rId11"/>
    <p:sldMasterId id="2147483921" r:id="rId12"/>
    <p:sldMasterId id="2147483936" r:id="rId13"/>
    <p:sldMasterId id="2147483951" r:id="rId14"/>
    <p:sldMasterId id="2147483966" r:id="rId15"/>
    <p:sldMasterId id="2147483981" r:id="rId16"/>
    <p:sldMasterId id="2147483996" r:id="rId17"/>
    <p:sldMasterId id="2147484011" r:id="rId18"/>
    <p:sldMasterId id="2147484026" r:id="rId19"/>
    <p:sldMasterId id="2147484041" r:id="rId20"/>
    <p:sldMasterId id="2147484056" r:id="rId21"/>
    <p:sldMasterId id="2147484071" r:id="rId22"/>
    <p:sldMasterId id="2147484086" r:id="rId23"/>
    <p:sldMasterId id="2147484102" r:id="rId24"/>
    <p:sldMasterId id="2147484118" r:id="rId25"/>
    <p:sldMasterId id="2147484134" r:id="rId26"/>
    <p:sldMasterId id="2147484150" r:id="rId27"/>
    <p:sldMasterId id="2147484162" r:id="rId28"/>
    <p:sldMasterId id="2147484175" r:id="rId29"/>
    <p:sldMasterId id="2147484200" r:id="rId30"/>
    <p:sldMasterId id="2147484212" r:id="rId31"/>
    <p:sldMasterId id="2147484224" r:id="rId32"/>
    <p:sldMasterId id="2147484236" r:id="rId33"/>
    <p:sldMasterId id="2147484248" r:id="rId34"/>
    <p:sldMasterId id="2147484260" r:id="rId35"/>
    <p:sldMasterId id="2147484272" r:id="rId36"/>
    <p:sldMasterId id="2147484284" r:id="rId37"/>
    <p:sldMasterId id="2147484296" r:id="rId38"/>
    <p:sldMasterId id="2147484308" r:id="rId39"/>
    <p:sldMasterId id="2147484323" r:id="rId40"/>
    <p:sldMasterId id="2147484338" r:id="rId41"/>
    <p:sldMasterId id="2147484350" r:id="rId42"/>
    <p:sldMasterId id="2147484362" r:id="rId43"/>
    <p:sldMasterId id="2147484383" r:id="rId44"/>
    <p:sldMasterId id="2147484395" r:id="rId45"/>
    <p:sldMasterId id="2147484407" r:id="rId46"/>
    <p:sldMasterId id="2147484419" r:id="rId47"/>
  </p:sldMasterIdLst>
  <p:notesMasterIdLst>
    <p:notesMasterId r:id="rId158"/>
  </p:notesMasterIdLst>
  <p:sldIdLst>
    <p:sldId id="261" r:id="rId48"/>
    <p:sldId id="267" r:id="rId49"/>
    <p:sldId id="280" r:id="rId50"/>
    <p:sldId id="270" r:id="rId51"/>
    <p:sldId id="268" r:id="rId52"/>
    <p:sldId id="271" r:id="rId53"/>
    <p:sldId id="273" r:id="rId54"/>
    <p:sldId id="262" r:id="rId55"/>
    <p:sldId id="352" r:id="rId56"/>
    <p:sldId id="416" r:id="rId57"/>
    <p:sldId id="417" r:id="rId58"/>
    <p:sldId id="353" r:id="rId59"/>
    <p:sldId id="418" r:id="rId60"/>
    <p:sldId id="419" r:id="rId61"/>
    <p:sldId id="420" r:id="rId62"/>
    <p:sldId id="334" r:id="rId63"/>
    <p:sldId id="347" r:id="rId64"/>
    <p:sldId id="327" r:id="rId65"/>
    <p:sldId id="325" r:id="rId66"/>
    <p:sldId id="326" r:id="rId67"/>
    <p:sldId id="328" r:id="rId68"/>
    <p:sldId id="333" r:id="rId69"/>
    <p:sldId id="329" r:id="rId70"/>
    <p:sldId id="336" r:id="rId71"/>
    <p:sldId id="332" r:id="rId72"/>
    <p:sldId id="331" r:id="rId73"/>
    <p:sldId id="344" r:id="rId74"/>
    <p:sldId id="338" r:id="rId75"/>
    <p:sldId id="339" r:id="rId76"/>
    <p:sldId id="341" r:id="rId77"/>
    <p:sldId id="343" r:id="rId78"/>
    <p:sldId id="349" r:id="rId79"/>
    <p:sldId id="342" r:id="rId80"/>
    <p:sldId id="362" r:id="rId81"/>
    <p:sldId id="367" r:id="rId82"/>
    <p:sldId id="415" r:id="rId83"/>
    <p:sldId id="423" r:id="rId84"/>
    <p:sldId id="340" r:id="rId85"/>
    <p:sldId id="450" r:id="rId86"/>
    <p:sldId id="451" r:id="rId87"/>
    <p:sldId id="363" r:id="rId88"/>
    <p:sldId id="354" r:id="rId89"/>
    <p:sldId id="356" r:id="rId90"/>
    <p:sldId id="357" r:id="rId91"/>
    <p:sldId id="358" r:id="rId92"/>
    <p:sldId id="368" r:id="rId93"/>
    <p:sldId id="427" r:id="rId94"/>
    <p:sldId id="371" r:id="rId95"/>
    <p:sldId id="425" r:id="rId96"/>
    <p:sldId id="428" r:id="rId97"/>
    <p:sldId id="429" r:id="rId98"/>
    <p:sldId id="430" r:id="rId99"/>
    <p:sldId id="375" r:id="rId100"/>
    <p:sldId id="376" r:id="rId101"/>
    <p:sldId id="408" r:id="rId102"/>
    <p:sldId id="377" r:id="rId103"/>
    <p:sldId id="379" r:id="rId104"/>
    <p:sldId id="380" r:id="rId105"/>
    <p:sldId id="381" r:id="rId106"/>
    <p:sldId id="409" r:id="rId107"/>
    <p:sldId id="431" r:id="rId108"/>
    <p:sldId id="410" r:id="rId109"/>
    <p:sldId id="432" r:id="rId110"/>
    <p:sldId id="383" r:id="rId111"/>
    <p:sldId id="384" r:id="rId112"/>
    <p:sldId id="433" r:id="rId113"/>
    <p:sldId id="459" r:id="rId114"/>
    <p:sldId id="385" r:id="rId115"/>
    <p:sldId id="434" r:id="rId116"/>
    <p:sldId id="435" r:id="rId117"/>
    <p:sldId id="436" r:id="rId118"/>
    <p:sldId id="386" r:id="rId119"/>
    <p:sldId id="387" r:id="rId120"/>
    <p:sldId id="388" r:id="rId121"/>
    <p:sldId id="437" r:id="rId122"/>
    <p:sldId id="453" r:id="rId123"/>
    <p:sldId id="389" r:id="rId124"/>
    <p:sldId id="455" r:id="rId125"/>
    <p:sldId id="456" r:id="rId126"/>
    <p:sldId id="457" r:id="rId127"/>
    <p:sldId id="454" r:id="rId128"/>
    <p:sldId id="438" r:id="rId129"/>
    <p:sldId id="411" r:id="rId130"/>
    <p:sldId id="412" r:id="rId131"/>
    <p:sldId id="355" r:id="rId132"/>
    <p:sldId id="360" r:id="rId133"/>
    <p:sldId id="361" r:id="rId134"/>
    <p:sldId id="263" r:id="rId135"/>
    <p:sldId id="405" r:id="rId136"/>
    <p:sldId id="406" r:id="rId137"/>
    <p:sldId id="407" r:id="rId138"/>
    <p:sldId id="458" r:id="rId139"/>
    <p:sldId id="393" r:id="rId140"/>
    <p:sldId id="447" r:id="rId141"/>
    <p:sldId id="448" r:id="rId142"/>
    <p:sldId id="463" r:id="rId143"/>
    <p:sldId id="464" r:id="rId144"/>
    <p:sldId id="413" r:id="rId145"/>
    <p:sldId id="414" r:id="rId146"/>
    <p:sldId id="395" r:id="rId147"/>
    <p:sldId id="394" r:id="rId148"/>
    <p:sldId id="439" r:id="rId149"/>
    <p:sldId id="440" r:id="rId150"/>
    <p:sldId id="402" r:id="rId151"/>
    <p:sldId id="443" r:id="rId152"/>
    <p:sldId id="441" r:id="rId153"/>
    <p:sldId id="444" r:id="rId154"/>
    <p:sldId id="465" r:id="rId155"/>
    <p:sldId id="462" r:id="rId156"/>
    <p:sldId id="461" r:id="rId1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6.xml"/><Relationship Id="rId68" Type="http://schemas.openxmlformats.org/officeDocument/2006/relationships/slide" Target="slides/slide21.xml"/><Relationship Id="rId84" Type="http://schemas.openxmlformats.org/officeDocument/2006/relationships/slide" Target="slides/slide37.xml"/><Relationship Id="rId89" Type="http://schemas.openxmlformats.org/officeDocument/2006/relationships/slide" Target="slides/slide42.xml"/><Relationship Id="rId112" Type="http://schemas.openxmlformats.org/officeDocument/2006/relationships/slide" Target="slides/slide65.xml"/><Relationship Id="rId133" Type="http://schemas.openxmlformats.org/officeDocument/2006/relationships/slide" Target="slides/slide86.xml"/><Relationship Id="rId138" Type="http://schemas.openxmlformats.org/officeDocument/2006/relationships/slide" Target="slides/slide91.xml"/><Relationship Id="rId154" Type="http://schemas.openxmlformats.org/officeDocument/2006/relationships/slide" Target="slides/slide107.xml"/><Relationship Id="rId15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6.xml"/><Relationship Id="rId58" Type="http://schemas.openxmlformats.org/officeDocument/2006/relationships/slide" Target="slides/slide11.xml"/><Relationship Id="rId74" Type="http://schemas.openxmlformats.org/officeDocument/2006/relationships/slide" Target="slides/slide27.xml"/><Relationship Id="rId79" Type="http://schemas.openxmlformats.org/officeDocument/2006/relationships/slide" Target="slides/slide32.xml"/><Relationship Id="rId102" Type="http://schemas.openxmlformats.org/officeDocument/2006/relationships/slide" Target="slides/slide55.xml"/><Relationship Id="rId123" Type="http://schemas.openxmlformats.org/officeDocument/2006/relationships/slide" Target="slides/slide76.xml"/><Relationship Id="rId128" Type="http://schemas.openxmlformats.org/officeDocument/2006/relationships/slide" Target="slides/slide81.xml"/><Relationship Id="rId144" Type="http://schemas.openxmlformats.org/officeDocument/2006/relationships/slide" Target="slides/slide97.xml"/><Relationship Id="rId149" Type="http://schemas.openxmlformats.org/officeDocument/2006/relationships/slide" Target="slides/slide10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3.xml"/><Relationship Id="rId95" Type="http://schemas.openxmlformats.org/officeDocument/2006/relationships/slide" Target="slides/slide48.xml"/><Relationship Id="rId160" Type="http://schemas.openxmlformats.org/officeDocument/2006/relationships/viewProps" Target="view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1.xml"/><Relationship Id="rId64" Type="http://schemas.openxmlformats.org/officeDocument/2006/relationships/slide" Target="slides/slide17.xml"/><Relationship Id="rId69" Type="http://schemas.openxmlformats.org/officeDocument/2006/relationships/slide" Target="slides/slide22.xml"/><Relationship Id="rId113" Type="http://schemas.openxmlformats.org/officeDocument/2006/relationships/slide" Target="slides/slide66.xml"/><Relationship Id="rId118" Type="http://schemas.openxmlformats.org/officeDocument/2006/relationships/slide" Target="slides/slide71.xml"/><Relationship Id="rId134" Type="http://schemas.openxmlformats.org/officeDocument/2006/relationships/slide" Target="slides/slide87.xml"/><Relationship Id="rId139" Type="http://schemas.openxmlformats.org/officeDocument/2006/relationships/slide" Target="slides/slide92.xml"/><Relationship Id="rId80" Type="http://schemas.openxmlformats.org/officeDocument/2006/relationships/slide" Target="slides/slide33.xml"/><Relationship Id="rId85" Type="http://schemas.openxmlformats.org/officeDocument/2006/relationships/slide" Target="slides/slide38.xml"/><Relationship Id="rId150" Type="http://schemas.openxmlformats.org/officeDocument/2006/relationships/slide" Target="slides/slide103.xml"/><Relationship Id="rId155" Type="http://schemas.openxmlformats.org/officeDocument/2006/relationships/slide" Target="slides/slide10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2.xml"/><Relationship Id="rId103" Type="http://schemas.openxmlformats.org/officeDocument/2006/relationships/slide" Target="slides/slide56.xml"/><Relationship Id="rId108" Type="http://schemas.openxmlformats.org/officeDocument/2006/relationships/slide" Target="slides/slide61.xml"/><Relationship Id="rId124" Type="http://schemas.openxmlformats.org/officeDocument/2006/relationships/slide" Target="slides/slide77.xml"/><Relationship Id="rId129" Type="http://schemas.openxmlformats.org/officeDocument/2006/relationships/slide" Target="slides/slide8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7.xml"/><Relationship Id="rId62" Type="http://schemas.openxmlformats.org/officeDocument/2006/relationships/slide" Target="slides/slide15.xml"/><Relationship Id="rId70" Type="http://schemas.openxmlformats.org/officeDocument/2006/relationships/slide" Target="slides/slide23.xml"/><Relationship Id="rId75" Type="http://schemas.openxmlformats.org/officeDocument/2006/relationships/slide" Target="slides/slide28.xml"/><Relationship Id="rId83" Type="http://schemas.openxmlformats.org/officeDocument/2006/relationships/slide" Target="slides/slide36.xml"/><Relationship Id="rId88" Type="http://schemas.openxmlformats.org/officeDocument/2006/relationships/slide" Target="slides/slide41.xml"/><Relationship Id="rId91" Type="http://schemas.openxmlformats.org/officeDocument/2006/relationships/slide" Target="slides/slide44.xml"/><Relationship Id="rId96" Type="http://schemas.openxmlformats.org/officeDocument/2006/relationships/slide" Target="slides/slide49.xml"/><Relationship Id="rId111" Type="http://schemas.openxmlformats.org/officeDocument/2006/relationships/slide" Target="slides/slide64.xml"/><Relationship Id="rId132" Type="http://schemas.openxmlformats.org/officeDocument/2006/relationships/slide" Target="slides/slide85.xml"/><Relationship Id="rId140" Type="http://schemas.openxmlformats.org/officeDocument/2006/relationships/slide" Target="slides/slide93.xml"/><Relationship Id="rId145" Type="http://schemas.openxmlformats.org/officeDocument/2006/relationships/slide" Target="slides/slide98.xml"/><Relationship Id="rId153" Type="http://schemas.openxmlformats.org/officeDocument/2006/relationships/slide" Target="slides/slide106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2.xml"/><Relationship Id="rId57" Type="http://schemas.openxmlformats.org/officeDocument/2006/relationships/slide" Target="slides/slide10.xml"/><Relationship Id="rId106" Type="http://schemas.openxmlformats.org/officeDocument/2006/relationships/slide" Target="slides/slide59.xml"/><Relationship Id="rId114" Type="http://schemas.openxmlformats.org/officeDocument/2006/relationships/slide" Target="slides/slide67.xml"/><Relationship Id="rId119" Type="http://schemas.openxmlformats.org/officeDocument/2006/relationships/slide" Target="slides/slide72.xml"/><Relationship Id="rId127" Type="http://schemas.openxmlformats.org/officeDocument/2006/relationships/slide" Target="slides/slide8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5.xml"/><Relationship Id="rId60" Type="http://schemas.openxmlformats.org/officeDocument/2006/relationships/slide" Target="slides/slide13.xml"/><Relationship Id="rId65" Type="http://schemas.openxmlformats.org/officeDocument/2006/relationships/slide" Target="slides/slide18.xml"/><Relationship Id="rId73" Type="http://schemas.openxmlformats.org/officeDocument/2006/relationships/slide" Target="slides/slide26.xml"/><Relationship Id="rId78" Type="http://schemas.openxmlformats.org/officeDocument/2006/relationships/slide" Target="slides/slide31.xml"/><Relationship Id="rId81" Type="http://schemas.openxmlformats.org/officeDocument/2006/relationships/slide" Target="slides/slide34.xml"/><Relationship Id="rId86" Type="http://schemas.openxmlformats.org/officeDocument/2006/relationships/slide" Target="slides/slide39.xml"/><Relationship Id="rId94" Type="http://schemas.openxmlformats.org/officeDocument/2006/relationships/slide" Target="slides/slide47.xml"/><Relationship Id="rId99" Type="http://schemas.openxmlformats.org/officeDocument/2006/relationships/slide" Target="slides/slide52.xml"/><Relationship Id="rId101" Type="http://schemas.openxmlformats.org/officeDocument/2006/relationships/slide" Target="slides/slide54.xml"/><Relationship Id="rId122" Type="http://schemas.openxmlformats.org/officeDocument/2006/relationships/slide" Target="slides/slide75.xml"/><Relationship Id="rId130" Type="http://schemas.openxmlformats.org/officeDocument/2006/relationships/slide" Target="slides/slide83.xml"/><Relationship Id="rId135" Type="http://schemas.openxmlformats.org/officeDocument/2006/relationships/slide" Target="slides/slide88.xml"/><Relationship Id="rId143" Type="http://schemas.openxmlformats.org/officeDocument/2006/relationships/slide" Target="slides/slide96.xml"/><Relationship Id="rId148" Type="http://schemas.openxmlformats.org/officeDocument/2006/relationships/slide" Target="slides/slide101.xml"/><Relationship Id="rId151" Type="http://schemas.openxmlformats.org/officeDocument/2006/relationships/slide" Target="slides/slide104.xml"/><Relationship Id="rId156" Type="http://schemas.openxmlformats.org/officeDocument/2006/relationships/slide" Target="slides/slide1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3.xml"/><Relationship Id="rId55" Type="http://schemas.openxmlformats.org/officeDocument/2006/relationships/slide" Target="slides/slide8.xml"/><Relationship Id="rId76" Type="http://schemas.openxmlformats.org/officeDocument/2006/relationships/slide" Target="slides/slide29.xml"/><Relationship Id="rId97" Type="http://schemas.openxmlformats.org/officeDocument/2006/relationships/slide" Target="slides/slide50.xml"/><Relationship Id="rId104" Type="http://schemas.openxmlformats.org/officeDocument/2006/relationships/slide" Target="slides/slide57.xml"/><Relationship Id="rId120" Type="http://schemas.openxmlformats.org/officeDocument/2006/relationships/slide" Target="slides/slide73.xml"/><Relationship Id="rId125" Type="http://schemas.openxmlformats.org/officeDocument/2006/relationships/slide" Target="slides/slide78.xml"/><Relationship Id="rId141" Type="http://schemas.openxmlformats.org/officeDocument/2006/relationships/slide" Target="slides/slide94.xml"/><Relationship Id="rId146" Type="http://schemas.openxmlformats.org/officeDocument/2006/relationships/slide" Target="slides/slide9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4.xml"/><Relationship Id="rId92" Type="http://schemas.openxmlformats.org/officeDocument/2006/relationships/slide" Target="slides/slide45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9.xml"/><Relationship Id="rId87" Type="http://schemas.openxmlformats.org/officeDocument/2006/relationships/slide" Target="slides/slide40.xml"/><Relationship Id="rId110" Type="http://schemas.openxmlformats.org/officeDocument/2006/relationships/slide" Target="slides/slide63.xml"/><Relationship Id="rId115" Type="http://schemas.openxmlformats.org/officeDocument/2006/relationships/slide" Target="slides/slide68.xml"/><Relationship Id="rId131" Type="http://schemas.openxmlformats.org/officeDocument/2006/relationships/slide" Target="slides/slide84.xml"/><Relationship Id="rId136" Type="http://schemas.openxmlformats.org/officeDocument/2006/relationships/slide" Target="slides/slide89.xml"/><Relationship Id="rId157" Type="http://schemas.openxmlformats.org/officeDocument/2006/relationships/slide" Target="slides/slide110.xml"/><Relationship Id="rId61" Type="http://schemas.openxmlformats.org/officeDocument/2006/relationships/slide" Target="slides/slide14.xml"/><Relationship Id="rId82" Type="http://schemas.openxmlformats.org/officeDocument/2006/relationships/slide" Target="slides/slide35.xml"/><Relationship Id="rId152" Type="http://schemas.openxmlformats.org/officeDocument/2006/relationships/slide" Target="slides/slide10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9.xml"/><Relationship Id="rId77" Type="http://schemas.openxmlformats.org/officeDocument/2006/relationships/slide" Target="slides/slide30.xml"/><Relationship Id="rId100" Type="http://schemas.openxmlformats.org/officeDocument/2006/relationships/slide" Target="slides/slide53.xml"/><Relationship Id="rId105" Type="http://schemas.openxmlformats.org/officeDocument/2006/relationships/slide" Target="slides/slide58.xml"/><Relationship Id="rId126" Type="http://schemas.openxmlformats.org/officeDocument/2006/relationships/slide" Target="slides/slide79.xml"/><Relationship Id="rId147" Type="http://schemas.openxmlformats.org/officeDocument/2006/relationships/slide" Target="slides/slide10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.xml"/><Relationship Id="rId72" Type="http://schemas.openxmlformats.org/officeDocument/2006/relationships/slide" Target="slides/slide25.xml"/><Relationship Id="rId93" Type="http://schemas.openxmlformats.org/officeDocument/2006/relationships/slide" Target="slides/slide46.xml"/><Relationship Id="rId98" Type="http://schemas.openxmlformats.org/officeDocument/2006/relationships/slide" Target="slides/slide51.xml"/><Relationship Id="rId121" Type="http://schemas.openxmlformats.org/officeDocument/2006/relationships/slide" Target="slides/slide74.xml"/><Relationship Id="rId142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0.xml"/><Relationship Id="rId116" Type="http://schemas.openxmlformats.org/officeDocument/2006/relationships/slide" Target="slides/slide69.xml"/><Relationship Id="rId137" Type="http://schemas.openxmlformats.org/officeDocument/2006/relationships/slide" Target="slides/slide90.xml"/><Relationship Id="rId15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ATTACK:Users:vernon:Desktop:Magnet-Record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annatorberntsson:Desktop:Exjobb:Excelbera&#776;kningar:Sammansta&#776;llning%20av%20bera&#776;kningsbar%20data%20-%20utkast%20till%20grafer%20att%20analyser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emittance, nm</a:t>
            </a:r>
          </a:p>
        </c:rich>
      </c:tx>
      <c:layout>
        <c:manualLayout>
          <c:xMode val="edge"/>
          <c:yMode val="edge"/>
          <c:x val="0.26314134890442065"/>
          <c:y val="0.1073446327683615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465376202974632"/>
          <c:y val="7.4548702245552684E-2"/>
          <c:w val="0.70051990376202899"/>
          <c:h val="0.8326195683872849"/>
        </c:manualLayout>
      </c:layout>
      <c:scatterChart>
        <c:scatterStyle val="lineMarker"/>
        <c:varyColors val="0"/>
        <c:ser>
          <c:idx val="0"/>
          <c:order val="0"/>
          <c:tx>
            <c:v>emittance</c:v>
          </c:tx>
          <c:spPr>
            <a:ln w="28575">
              <a:noFill/>
            </a:ln>
          </c:spPr>
          <c:xVal>
            <c:numRef>
              <c:f>Sheet1!$C$3:$C$10</c:f>
              <c:numCache>
                <c:formatCode>General</c:formatCode>
                <c:ptCount val="8"/>
                <c:pt idx="0">
                  <c:v>518</c:v>
                </c:pt>
                <c:pt idx="1">
                  <c:v>780</c:v>
                </c:pt>
                <c:pt idx="2">
                  <c:v>2300</c:v>
                </c:pt>
                <c:pt idx="5">
                  <c:v>477</c:v>
                </c:pt>
                <c:pt idx="6">
                  <c:v>495</c:v>
                </c:pt>
                <c:pt idx="7">
                  <c:v>518.4</c:v>
                </c:pt>
              </c:numCache>
            </c:numRef>
          </c:xVal>
          <c:yVal>
            <c:numRef>
              <c:f>Sheet1!$D$3:$D$10</c:f>
              <c:numCache>
                <c:formatCode>General</c:formatCode>
                <c:ptCount val="8"/>
                <c:pt idx="0">
                  <c:v>1.6</c:v>
                </c:pt>
                <c:pt idx="1">
                  <c:v>2.1</c:v>
                </c:pt>
                <c:pt idx="2">
                  <c:v>1</c:v>
                </c:pt>
                <c:pt idx="3">
                  <c:v>1.2</c:v>
                </c:pt>
                <c:pt idx="5">
                  <c:v>0.8</c:v>
                </c:pt>
                <c:pt idx="6">
                  <c:v>0.67000000000000082</c:v>
                </c:pt>
                <c:pt idx="7">
                  <c:v>0.28000000000000008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211584"/>
        <c:axId val="128250240"/>
      </c:scatterChart>
      <c:valAx>
        <c:axId val="128211584"/>
        <c:scaling>
          <c:orientation val="minMax"/>
          <c:max val="800"/>
          <c:min val="4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128250240"/>
        <c:crosses val="autoZero"/>
        <c:crossBetween val="midCat"/>
      </c:valAx>
      <c:valAx>
        <c:axId val="128250240"/>
        <c:scaling>
          <c:orientation val="minMax"/>
          <c:max val="3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128211584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365025110875802E-2"/>
          <c:y val="1.8568665377176E-2"/>
          <c:w val="0.88907074032523603"/>
          <c:h val="0.90144443259872997"/>
        </c:manualLayout>
      </c:layout>
      <c:areaChart>
        <c:grouping val="standard"/>
        <c:varyColors val="0"/>
        <c:ser>
          <c:idx val="4"/>
          <c:order val="0"/>
          <c:tx>
            <c:strRef>
              <c:f>Sheet1!$F$1</c:f>
              <c:strCache>
                <c:ptCount val="1"/>
                <c:pt idx="0">
                  <c:v>SC Demo</c:v>
                </c:pt>
              </c:strCache>
            </c:strRef>
          </c:tx>
          <c:spPr>
            <a:solidFill>
              <a:srgbClr val="FF3333"/>
            </a:solidFill>
            <a:ln w="19050">
              <a:solidFill>
                <a:schemeClr val="tx1"/>
              </a:solidFill>
            </a:ln>
          </c:spPr>
          <c:cat>
            <c:numRef>
              <c:f>Sheet1!$A$2:$A$65</c:f>
              <c:numCache>
                <c:formatCode>General</c:formatCode>
                <c:ptCount val="6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</c:numCache>
            </c:numRef>
          </c:cat>
          <c:val>
            <c:numRef>
              <c:f>Sheet1!$F$2:$F$65</c:f>
              <c:numCache>
                <c:formatCode>General</c:formatCode>
                <c:ptCount val="6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20.7</c:v>
                </c:pt>
                <c:pt idx="41">
                  <c:v>20.7</c:v>
                </c:pt>
                <c:pt idx="42">
                  <c:v>20.7</c:v>
                </c:pt>
                <c:pt idx="43">
                  <c:v>21.1</c:v>
                </c:pt>
                <c:pt idx="44">
                  <c:v>21.1</c:v>
                </c:pt>
                <c:pt idx="45">
                  <c:v>21.5</c:v>
                </c:pt>
                <c:pt idx="46">
                  <c:v>22.8</c:v>
                </c:pt>
                <c:pt idx="47">
                  <c:v>22.8</c:v>
                </c:pt>
                <c:pt idx="48">
                  <c:v>22.8</c:v>
                </c:pt>
                <c:pt idx="49">
                  <c:v>22.8</c:v>
                </c:pt>
                <c:pt idx="50">
                  <c:v>22.8</c:v>
                </c:pt>
                <c:pt idx="51">
                  <c:v>22.8</c:v>
                </c:pt>
                <c:pt idx="52">
                  <c:v>22.8</c:v>
                </c:pt>
                <c:pt idx="53">
                  <c:v>25</c:v>
                </c:pt>
                <c:pt idx="54">
                  <c:v>25</c:v>
                </c:pt>
                <c:pt idx="55">
                  <c:v>25</c:v>
                </c:pt>
                <c:pt idx="56">
                  <c:v>25</c:v>
                </c:pt>
                <c:pt idx="57">
                  <c:v>26.8</c:v>
                </c:pt>
                <c:pt idx="58">
                  <c:v>33.799999999999997</c:v>
                </c:pt>
                <c:pt idx="59">
                  <c:v>33.799999999999997</c:v>
                </c:pt>
                <c:pt idx="60">
                  <c:v>33.799999999999997</c:v>
                </c:pt>
                <c:pt idx="61">
                  <c:v>35</c:v>
                </c:pt>
                <c:pt idx="62">
                  <c:v>35</c:v>
                </c:pt>
                <c:pt idx="63">
                  <c:v>35</c:v>
                </c:pt>
              </c:numCache>
            </c:numRef>
          </c:val>
        </c:ser>
        <c:ser>
          <c:idx val="5"/>
          <c:order val="1"/>
          <c:tx>
            <c:strRef>
              <c:f>Sheet1!$G$1</c:f>
              <c:strCache>
                <c:ptCount val="1"/>
                <c:pt idx="0">
                  <c:v>SC User</c:v>
                </c:pt>
              </c:strCache>
            </c:strRef>
          </c:tx>
          <c:spPr>
            <a:solidFill>
              <a:srgbClr val="FFCC00"/>
            </a:solidFill>
            <a:ln w="19050">
              <a:solidFill>
                <a:schemeClr val="tx1"/>
              </a:solidFill>
            </a:ln>
          </c:spPr>
          <c:cat>
            <c:numRef>
              <c:f>Sheet1!$A$2:$A$65</c:f>
              <c:numCache>
                <c:formatCode>General</c:formatCode>
                <c:ptCount val="6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</c:numCache>
            </c:numRef>
          </c:cat>
          <c:val>
            <c:numRef>
              <c:f>Sheet1!$G$2:$G$65</c:f>
              <c:numCache>
                <c:formatCode>General</c:formatCode>
                <c:ptCount val="6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16.5</c:v>
                </c:pt>
                <c:pt idx="25">
                  <c:v>16.5</c:v>
                </c:pt>
                <c:pt idx="26">
                  <c:v>16.5</c:v>
                </c:pt>
                <c:pt idx="27">
                  <c:v>16.5</c:v>
                </c:pt>
                <c:pt idx="28">
                  <c:v>17.5</c:v>
                </c:pt>
                <c:pt idx="29">
                  <c:v>17.5</c:v>
                </c:pt>
                <c:pt idx="30">
                  <c:v>17.5</c:v>
                </c:pt>
                <c:pt idx="31">
                  <c:v>17.5</c:v>
                </c:pt>
                <c:pt idx="32">
                  <c:v>17.5</c:v>
                </c:pt>
                <c:pt idx="33">
                  <c:v>17.5</c:v>
                </c:pt>
                <c:pt idx="34">
                  <c:v>17.5</c:v>
                </c:pt>
                <c:pt idx="35">
                  <c:v>17.5</c:v>
                </c:pt>
                <c:pt idx="36">
                  <c:v>17.5</c:v>
                </c:pt>
                <c:pt idx="37">
                  <c:v>17.5</c:v>
                </c:pt>
                <c:pt idx="38">
                  <c:v>18</c:v>
                </c:pt>
                <c:pt idx="39">
                  <c:v>18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  <c:pt idx="53">
                  <c:v>20</c:v>
                </c:pt>
                <c:pt idx="54">
                  <c:v>21.1</c:v>
                </c:pt>
                <c:pt idx="55">
                  <c:v>21.6</c:v>
                </c:pt>
                <c:pt idx="56">
                  <c:v>22.3</c:v>
                </c:pt>
                <c:pt idx="57">
                  <c:v>22.3</c:v>
                </c:pt>
                <c:pt idx="58">
                  <c:v>22.3</c:v>
                </c:pt>
                <c:pt idx="59">
                  <c:v>22.3</c:v>
                </c:pt>
                <c:pt idx="60">
                  <c:v>23.4</c:v>
                </c:pt>
                <c:pt idx="61">
                  <c:v>23.4</c:v>
                </c:pt>
                <c:pt idx="62">
                  <c:v>23.4</c:v>
                </c:pt>
                <c:pt idx="63">
                  <c:v>23.4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79488"/>
        <c:axId val="136881280"/>
      </c:areaChart>
      <c:catAx>
        <c:axId val="1368794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5400" cap="flat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600" b="1" i="0"/>
            </a:pPr>
            <a:endParaRPr lang="en-US"/>
          </a:p>
        </c:txPr>
        <c:crossAx val="136881280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36881280"/>
        <c:scaling>
          <c:orientation val="minMax"/>
          <c:max val="40"/>
          <c:min val="0"/>
        </c:scaling>
        <c:delete val="0"/>
        <c:axPos val="l"/>
        <c:majorGridlines>
          <c:spPr>
            <a:ln w="25400" cap="rnd"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numFmt formatCode="0\T" sourceLinked="0"/>
        <c:majorTickMark val="cross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600" b="1" i="0"/>
            </a:pPr>
            <a:endParaRPr lang="en-US"/>
          </a:p>
        </c:txPr>
        <c:crossAx val="136879488"/>
        <c:crosses val="autoZero"/>
        <c:crossBetween val="midCat"/>
        <c:minorUnit val="5"/>
      </c:valAx>
      <c:spPr>
        <a:noFill/>
      </c:spPr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Electricity consumption</a:t>
            </a:r>
            <a:r>
              <a:rPr lang="en-US" baseline="0"/>
              <a:t> (GWh)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'grafer till presentation'!$C$1:$N$1</c:f>
              <c:strCache>
                <c:ptCount val="12"/>
                <c:pt idx="0">
                  <c:v>1.PSI</c:v>
                </c:pt>
                <c:pt idx="1">
                  <c:v>2.ESRF</c:v>
                </c:pt>
                <c:pt idx="2">
                  <c:v>3.ISIS</c:v>
                </c:pt>
                <c:pt idx="3">
                  <c:v>4.KVI</c:v>
                </c:pt>
                <c:pt idx="4">
                  <c:v>5.INFN</c:v>
                </c:pt>
                <c:pt idx="5">
                  <c:v>6.ALBA</c:v>
                </c:pt>
                <c:pt idx="6">
                  <c:v>7.GSI</c:v>
                </c:pt>
                <c:pt idx="7">
                  <c:v>8.CERN</c:v>
                </c:pt>
                <c:pt idx="8">
                  <c:v>9.SOLEIL</c:v>
                </c:pt>
                <c:pt idx="9">
                  <c:v>10.DESY</c:v>
                </c:pt>
                <c:pt idx="10">
                  <c:v>11.ESS</c:v>
                </c:pt>
                <c:pt idx="11">
                  <c:v>12.MAX IV</c:v>
                </c:pt>
              </c:strCache>
            </c:strRef>
          </c:cat>
          <c:val>
            <c:numRef>
              <c:f>'grafer till presentation'!$C$6:$N$6</c:f>
              <c:numCache>
                <c:formatCode>General</c:formatCode>
                <c:ptCount val="12"/>
                <c:pt idx="0">
                  <c:v>125</c:v>
                </c:pt>
                <c:pt idx="1">
                  <c:v>64</c:v>
                </c:pt>
                <c:pt idx="2">
                  <c:v>70</c:v>
                </c:pt>
                <c:pt idx="3">
                  <c:v>4.1749999999999998</c:v>
                </c:pt>
                <c:pt idx="4">
                  <c:v>25</c:v>
                </c:pt>
                <c:pt idx="5">
                  <c:v>20</c:v>
                </c:pt>
                <c:pt idx="6">
                  <c:v>60</c:v>
                </c:pt>
                <c:pt idx="7">
                  <c:v>1220</c:v>
                </c:pt>
                <c:pt idx="8">
                  <c:v>36.768000000000001</c:v>
                </c:pt>
                <c:pt idx="9">
                  <c:v>150</c:v>
                </c:pt>
                <c:pt idx="10">
                  <c:v>270</c:v>
                </c:pt>
                <c:pt idx="11">
                  <c:v>65.624999999999986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783168"/>
        <c:axId val="140333824"/>
      </c:barChart>
      <c:catAx>
        <c:axId val="139783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40333824"/>
        <c:crosses val="autoZero"/>
        <c:auto val="1"/>
        <c:lblAlgn val="ctr"/>
        <c:lblOffset val="100"/>
        <c:noMultiLvlLbl val="0"/>
      </c:catAx>
      <c:valAx>
        <c:axId val="1403338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GWh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9783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Electricity price</a:t>
            </a:r>
            <a:r>
              <a:rPr lang="en-US" baseline="0"/>
              <a:t> (€/MWh)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'grafer till presentation'!$C$1:$N$1</c:f>
              <c:strCache>
                <c:ptCount val="12"/>
                <c:pt idx="0">
                  <c:v>1.PSI</c:v>
                </c:pt>
                <c:pt idx="1">
                  <c:v>2.ESRF</c:v>
                </c:pt>
                <c:pt idx="2">
                  <c:v>3.ISIS</c:v>
                </c:pt>
                <c:pt idx="3">
                  <c:v>4.KVI</c:v>
                </c:pt>
                <c:pt idx="4">
                  <c:v>5.INFN</c:v>
                </c:pt>
                <c:pt idx="5">
                  <c:v>6.ALBA</c:v>
                </c:pt>
                <c:pt idx="6">
                  <c:v>7.GSI</c:v>
                </c:pt>
                <c:pt idx="7">
                  <c:v>8.CERN</c:v>
                </c:pt>
                <c:pt idx="8">
                  <c:v>9.SOLEIL</c:v>
                </c:pt>
                <c:pt idx="9">
                  <c:v>10.DESY</c:v>
                </c:pt>
                <c:pt idx="10">
                  <c:v>11.ESS</c:v>
                </c:pt>
                <c:pt idx="11">
                  <c:v>12.MAX IV</c:v>
                </c:pt>
              </c:strCache>
            </c:strRef>
          </c:cat>
          <c:val>
            <c:numRef>
              <c:f>'grafer till presentation'!$C$4:$N$4</c:f>
              <c:numCache>
                <c:formatCode>General</c:formatCode>
                <c:ptCount val="12"/>
                <c:pt idx="0">
                  <c:v>0</c:v>
                </c:pt>
                <c:pt idx="1">
                  <c:v>57</c:v>
                </c:pt>
                <c:pt idx="2">
                  <c:v>96</c:v>
                </c:pt>
                <c:pt idx="3">
                  <c:v>80</c:v>
                </c:pt>
                <c:pt idx="4">
                  <c:v>149</c:v>
                </c:pt>
                <c:pt idx="5">
                  <c:v>128</c:v>
                </c:pt>
                <c:pt idx="6">
                  <c:v>120</c:v>
                </c:pt>
                <c:pt idx="7">
                  <c:v>49</c:v>
                </c:pt>
                <c:pt idx="8">
                  <c:v>71.819999999999993</c:v>
                </c:pt>
                <c:pt idx="9">
                  <c:v>138</c:v>
                </c:pt>
                <c:pt idx="10">
                  <c:v>50</c:v>
                </c:pt>
                <c:pt idx="1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58016"/>
        <c:axId val="140359552"/>
      </c:barChart>
      <c:catAx>
        <c:axId val="140358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40359552"/>
        <c:crosses val="autoZero"/>
        <c:auto val="1"/>
        <c:lblAlgn val="ctr"/>
        <c:lblOffset val="100"/>
        <c:noMultiLvlLbl val="0"/>
      </c:catAx>
      <c:valAx>
        <c:axId val="140359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 €/MWh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0358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0.44872</cdr:x>
      <cdr:y>0.80446</cdr:y>
    </cdr:from>
    <cdr:to>
      <cdr:x>0.48718</cdr:x>
      <cdr:y>0.86386</cdr:y>
    </cdr:to>
    <cdr:sp macro="" textlink="">
      <cdr:nvSpPr>
        <cdr:cNvPr id="3" name="Oval 2"/>
        <cdr:cNvSpPr/>
      </cdr:nvSpPr>
      <cdr:spPr>
        <a:xfrm xmlns:a="http://schemas.openxmlformats.org/drawingml/2006/main">
          <a:off x="3556000" y="4127500"/>
          <a:ext cx="3048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CCEC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ED35-6DBA-41B9-B253-00A5E17C1429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B9D-65D9-4F70-A3C0-77E243BCA7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55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6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2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2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05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05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05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050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05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05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05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050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769E80-CE92-440E-A7D9-D3881F0B4E02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704CB-D958-4535-97A9-4E87BB267F5B}" type="slidenum">
              <a:rPr lang="en-US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32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83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6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8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2EC3C4-FB9B-4A8C-95EF-E5EDD93A7F78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7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07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14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80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75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23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49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3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37BADA-DC4F-4AB5-A7EF-EBEEE205578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7E09B-AF1D-4E4B-BE96-C0C2D19C0D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4D864-AAB1-4134-94D4-2410D2FC11B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3EDFB-539D-4884-9993-327E6A3928C5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4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2A31CF-5034-491B-AB0D-72D4D9C5E3F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2CA9CA-CAF6-4137-B7C1-AE80DF6C2C1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MW</a:t>
            </a:r>
            <a:r>
              <a:rPr lang="en-US" baseline="0" dirty="0" smtClean="0"/>
              <a:t> </a:t>
            </a:r>
            <a:r>
              <a:rPr lang="en-US" dirty="0" smtClean="0"/>
              <a:t>facilities</a:t>
            </a:r>
            <a:r>
              <a:rPr lang="en-US" baseline="0" dirty="0" smtClean="0"/>
              <a:t> at different levels of maturity.   </a:t>
            </a:r>
          </a:p>
          <a:p>
            <a:r>
              <a:rPr lang="en-US" baseline="0" dirty="0" smtClean="0"/>
              <a:t>These server neutron scattering science missions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250CA-B492-4E92-976F-2D0626F7B5C8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5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3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4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4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646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35CA-2092-4421-B961-000D41A30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4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4249-54DD-4A44-8C12-64BCDD07F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246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54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952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81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029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148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128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35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4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86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66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26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174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22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4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45364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446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5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499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77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468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87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84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336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7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373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31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595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9480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818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6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52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645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824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34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026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818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2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56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006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60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605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023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13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145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469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29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385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35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1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284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15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493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597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893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446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726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29272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618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675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9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797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806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37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350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696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2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753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813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315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85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2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209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6445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754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128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923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328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681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94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012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21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42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475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374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127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567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0611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618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0172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407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18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0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770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697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641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993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514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81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9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048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262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11157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3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43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165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576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924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370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017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8808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659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720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533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895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8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957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75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267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13346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56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2477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822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492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280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881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5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2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2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32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778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707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1536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875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54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29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878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149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242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29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906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679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4481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809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2381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223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516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7304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223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738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5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4523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3213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166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662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706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933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440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0499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96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076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19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263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370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48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429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815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916787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56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800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9455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3197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89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9753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9145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518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4228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2749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92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443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1805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931604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34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9408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7609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9772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495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2211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611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3167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3683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8011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7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60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8731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8443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7875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24995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altLang="en-US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5"/>
          <p:cNvSpPr txBox="1">
            <a:spLocks noChangeArrowheads="1"/>
          </p:cNvSpPr>
          <p:nvPr userDrawn="1"/>
        </p:nvSpPr>
        <p:spPr bwMode="auto">
          <a:xfrm>
            <a:off x="1093788" y="-1698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0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33450" y="3416300"/>
            <a:ext cx="7258050" cy="2868613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7825345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58E44-7DAB-4DAB-9630-6341FE2BFAB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202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15E4B6-FF48-416B-A2C7-E0376F2DE0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735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7CD7C-A1E5-4FB0-BB63-497C2D6617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5921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9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EE493D-A488-454C-8799-3818E40637D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0930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319712-CE7D-4D4F-995B-44858461D5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38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DDE68A-4C6D-4F6F-BEA3-302A6EEF53C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8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785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5A676-C9E5-4BB9-BCA8-1933B7DAED74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058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CD36C4-81E0-4E50-8F5E-B5FF5474B51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433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84061-43D9-4959-99BC-A7BFD6F2B50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51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10250" y="541338"/>
            <a:ext cx="1897063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5540375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C2857-4991-4528-885C-B9B66EBAE84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295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8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4DFF8-FBDE-40F4-828A-EC7C882EAA8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9655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EAEF-9430-41B9-8020-7167A82DF35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674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5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pic>
        <p:nvPicPr>
          <p:cNvPr id="6" name="Picture 127" descr="logo-XFE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BA9AD-BB2A-47F7-AB67-9CC9B10D3AD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0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CF70-1383-4E5B-904D-84CCE0B4C31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9898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altLang="en-US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5"/>
          <p:cNvSpPr txBox="1">
            <a:spLocks noChangeArrowheads="1"/>
          </p:cNvSpPr>
          <p:nvPr userDrawn="1"/>
        </p:nvSpPr>
        <p:spPr bwMode="auto">
          <a:xfrm>
            <a:off x="1093788" y="-1698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0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33450" y="3416300"/>
            <a:ext cx="7258050" cy="2868613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808278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58E44-7DAB-4DAB-9630-6341FE2BFAB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31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7715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15E4B6-FF48-416B-A2C7-E0376F2DE0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6731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7CD7C-A1E5-4FB0-BB63-497C2D6617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3920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9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EE493D-A488-454C-8799-3818E40637D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6014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319712-CE7D-4D4F-995B-44858461D5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630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DDE68A-4C6D-4F6F-BEA3-302A6EEF53C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701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5A676-C9E5-4BB9-BCA8-1933B7DAED74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0242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CD36C4-81E0-4E50-8F5E-B5FF5474B51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214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84061-43D9-4959-99BC-A7BFD6F2B50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4479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10250" y="541338"/>
            <a:ext cx="1897063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5540375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C2857-4991-4528-885C-B9B66EBAE84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606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8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4DFF8-FBDE-40F4-828A-EC7C882EAA8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5216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EAEF-9430-41B9-8020-7167A82DF35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2170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5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pic>
        <p:nvPicPr>
          <p:cNvPr id="6" name="Picture 127" descr="logo-XFE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BA9AD-BB2A-47F7-AB67-9CC9B10D3AD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456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CF70-1383-4E5B-904D-84CCE0B4C31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4410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altLang="en-US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5"/>
          <p:cNvSpPr txBox="1">
            <a:spLocks noChangeArrowheads="1"/>
          </p:cNvSpPr>
          <p:nvPr userDrawn="1"/>
        </p:nvSpPr>
        <p:spPr bwMode="auto">
          <a:xfrm>
            <a:off x="1093788" y="-1698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0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33450" y="3416300"/>
            <a:ext cx="7258050" cy="2868613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18526890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58E44-7DAB-4DAB-9630-6341FE2BFAB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4757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15E4B6-FF48-416B-A2C7-E0376F2DE0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3044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7CD7C-A1E5-4FB0-BB63-497C2D6617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734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9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EE493D-A488-454C-8799-3818E40637D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3653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319712-CE7D-4D4F-995B-44858461D5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721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DDE68A-4C6D-4F6F-BEA3-302A6EEF53C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8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9535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5A676-C9E5-4BB9-BCA8-1933B7DAED74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32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CD36C4-81E0-4E50-8F5E-B5FF5474B51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0620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84061-43D9-4959-99BC-A7BFD6F2B50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7043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10250" y="541338"/>
            <a:ext cx="1897063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5540375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C2857-4991-4528-885C-B9B66EBAE84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3824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8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4DFF8-FBDE-40F4-828A-EC7C882EAA8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3131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EAEF-9430-41B9-8020-7167A82DF35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508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5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pic>
        <p:nvPicPr>
          <p:cNvPr id="6" name="Picture 127" descr="logo-XFE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BA9AD-BB2A-47F7-AB67-9CC9B10D3AD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985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CF70-1383-4E5B-904D-84CCE0B4C31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3449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altLang="en-US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5"/>
          <p:cNvSpPr txBox="1">
            <a:spLocks noChangeArrowheads="1"/>
          </p:cNvSpPr>
          <p:nvPr userDrawn="1"/>
        </p:nvSpPr>
        <p:spPr bwMode="auto">
          <a:xfrm>
            <a:off x="1093788" y="-1698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0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33450" y="3416300"/>
            <a:ext cx="7258050" cy="2868613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316441541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58E44-7DAB-4DAB-9630-6341FE2BFAB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6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8367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15E4B6-FF48-416B-A2C7-E0376F2DE0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4956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7CD7C-A1E5-4FB0-BB63-497C2D6617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0041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9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EE493D-A488-454C-8799-3818E40637D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0693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319712-CE7D-4D4F-995B-44858461D59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016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4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DDE68A-4C6D-4F6F-BEA3-302A6EEF53C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9713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5A676-C9E5-4BB9-BCA8-1933B7DAED74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7946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7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CD36C4-81E0-4E50-8F5E-B5FF5474B51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38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84061-43D9-4959-99BC-A7BFD6F2B50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2133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5"/>
          <p:cNvSpPr txBox="1">
            <a:spLocks noChangeArrowheads="1"/>
          </p:cNvSpPr>
          <p:nvPr userDrawn="1"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7200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Status of the European XFEL, TAC ISAC Meeting, Istanbul, 7-8 July, 2014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10250" y="541338"/>
            <a:ext cx="1897063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5540375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6" name="Rectangle 13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C2857-4991-4528-885C-B9B66EBAE84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4953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8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4DFF8-FBDE-40F4-828A-EC7C882EAA8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2348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EAEF-9430-41B9-8020-7167A82DF35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7154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5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pic>
        <p:nvPicPr>
          <p:cNvPr id="6" name="Picture 127" descr="logo-XFE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007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5BA9AD-BB2A-47F7-AB67-9CC9B10D3AD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6143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5" name="Rectangle 1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CF70-1383-4E5B-904D-84CCE0B4C31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8378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23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034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5400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2666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3154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4643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65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7078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0963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2699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123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0035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95FC-9552-474D-A4ED-735B179426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FD48C-009E-4155-B739-F8E23370A1A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6256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FB07-9A2B-443D-B685-169882674D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923C-B7CB-4C84-9362-ED851A7B967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7620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753C-2B62-4D03-9E6C-D6CAC13356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E2F0-27DF-4CCB-AF3D-B08ED3EE9B8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1463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C814-E9B3-4BFD-B94D-389746ED61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A44F-2BFB-4C13-830F-CA951ED6196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4602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5BFC-5AB2-4500-BF9F-41B37940FB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3800-6222-4324-9BDA-23141B7C39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9591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8AAC1-91BD-4932-B6A3-C4F5190DBD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43F5-C7AE-44CE-AE4A-ACEE377ED83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1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445D-CD1E-4459-A3C0-BDD38ABB7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2085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B008-E1C1-4E1E-ADE6-3A2DE5CCDE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0CFE-9ED3-469E-8F1D-46F0B21478F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6392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926-8276-4DF8-AEBC-820E3E27E8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245E1-EB3E-44CD-85E7-7D78EF8F267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5746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A4D05-0588-4496-B31E-F5A7FF370F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4E85B-5214-4926-BE44-7D8635475DD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9816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D300-B492-4620-8575-2AE51DD677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EEBF-61A0-4623-884F-B44AFBFBF0B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7763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4C2B-CF10-4541-A38C-AD391B25D5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CE1CC-9231-46B3-958A-2ADFE34DE5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6918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3E8E-0343-4C2D-B426-08524C0C6BE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1701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95FC-9552-474D-A4ED-735B179426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FD48C-009E-4155-B739-F8E23370A1A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174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FB07-9A2B-443D-B685-169882674D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923C-B7CB-4C84-9362-ED851A7B967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0606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753C-2B62-4D03-9E6C-D6CAC13356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E2F0-27DF-4CCB-AF3D-B08ED3EE9B8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243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C814-E9B3-4BFD-B94D-389746ED61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A44F-2BFB-4C13-830F-CA951ED6196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7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DA1DA-E725-4349-82EB-CEE9F39E1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9344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5BFC-5AB2-4500-BF9F-41B37940FB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3800-6222-4324-9BDA-23141B7C39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154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8AAC1-91BD-4932-B6A3-C4F5190DBD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43F5-C7AE-44CE-AE4A-ACEE377ED83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104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B008-E1C1-4E1E-ADE6-3A2DE5CCDE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0CFE-9ED3-469E-8F1D-46F0B21478F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5311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926-8276-4DF8-AEBC-820E3E27E8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245E1-EB3E-44CD-85E7-7D78EF8F267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2279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A4D05-0588-4496-B31E-F5A7FF370F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4E85B-5214-4926-BE44-7D8635475DD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6012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D300-B492-4620-8575-2AE51DD677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EEBF-61A0-4623-884F-B44AFBFBF0B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7101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4C2B-CF10-4541-A38C-AD391B25D5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CE1CC-9231-46B3-958A-2ADFE34DE5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4955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3E8E-0343-4C2D-B426-08524C0C6BE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2969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5498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D115B-C803-41BA-AD5C-A8F24A14F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2788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851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2657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9795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7465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8785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282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7528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672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8544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12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D315-C759-488D-8D28-F877C5FF01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8499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846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4663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8242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2083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3632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95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2089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2171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84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1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04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96DD7-0818-4110-868D-AA5B1CEE9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2499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2164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8934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2785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6935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7589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0091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3328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3169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9802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80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9C53-AEE8-40E0-B8E3-D3299593B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2830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7602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590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2580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3731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8542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3623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1218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9585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2230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5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8681-E9A2-4C08-BA2A-1AA878C9C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43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1181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2042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9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71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0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2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91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13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5345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711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235CA-0E9E-4ED6-B493-54A828C225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7759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4072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8856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A8C01-0A37-2448-9BA5-7289468EE6BE}" type="datetimeFigureOut"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7/11/2014</a:t>
            </a:fld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9710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3685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036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8102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4139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0102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4398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1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FD8C8-8834-4D4D-A47B-3805B5B6D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4880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7476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95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7083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8852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478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7225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889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6391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808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49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70C0-AE6E-4703-B96E-4E384FDD90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8767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0469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4530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7270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8583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724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4865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3634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8518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5535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19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102C7-11B6-401E-804D-D883B7C792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411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1769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44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0743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490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3301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9998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53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2645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9639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47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946A-5EF6-42B9-A691-2285D08F1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1778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608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5651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17370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0972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5845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2352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6002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6728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1601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13DD-8D3E-47B9-B0C7-04E00DC6D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5759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9307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3272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7656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0018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5897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1195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1261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1495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7518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01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01CF-6B58-45FD-9BCA-E4794058B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4330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357037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3845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4785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6104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698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6360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4416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3100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043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4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100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1FCF-F7FA-4C99-B9E8-1EA526B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301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6704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2419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7391400" cy="487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4752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333399"/>
                </a:solidFill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1142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04056"/>
            <a:ext cx="8915400" cy="1588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8229600" y="533400"/>
            <a:ext cx="533400" cy="342900"/>
            <a:chOff x="1752600" y="990600"/>
            <a:chExt cx="3200400" cy="2057400"/>
          </a:xfrm>
        </p:grpSpPr>
        <p:grpSp>
          <p:nvGrpSpPr>
            <p:cNvPr id="7" name="Group 20"/>
            <p:cNvGrpSpPr/>
            <p:nvPr/>
          </p:nvGrpSpPr>
          <p:grpSpPr>
            <a:xfrm>
              <a:off x="1752600" y="990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 rot="10800000">
              <a:off x="1752600" y="2133600"/>
              <a:ext cx="3200400" cy="914400"/>
              <a:chOff x="1752600" y="990600"/>
              <a:chExt cx="3200400" cy="914400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17526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098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670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42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14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38600" y="990600"/>
                <a:ext cx="457200" cy="5486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95800" y="990600"/>
                <a:ext cx="45720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021466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7777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9726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4539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859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5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7CE8-DCE1-46B1-92E7-8D4FCC1F9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14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2414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2236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5685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489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8249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1244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0911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940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8281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74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423F-6A91-4B7E-A6BB-466E8B87B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0542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3296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6321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47313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4175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443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065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490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32" t="1250" r="2014"/>
          <a:stretch/>
        </p:blipFill>
        <p:spPr>
          <a:xfrm>
            <a:off x="5794218" y="-4386"/>
            <a:ext cx="3360737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 smtClean="0">
                <a:solidFill>
                  <a:srgbClr val="1E7640"/>
                </a:solidFill>
                <a:cs typeface="Arial" charset="0"/>
              </a:rPr>
            </a:br>
            <a:r>
              <a:rPr lang="en-US" sz="1000" dirty="0" smtClean="0">
                <a:solidFill>
                  <a:srgbClr val="1E7640"/>
                </a:solidFill>
                <a:cs typeface="Arial" charset="0"/>
              </a:rPr>
              <a:t>for the US Department of Energy</a:t>
            </a:r>
            <a:endParaRPr lang="en-US" sz="1000" dirty="0">
              <a:solidFill>
                <a:srgbClr val="1E7640"/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63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2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7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85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A97-CB19-4C34-B37F-3ACFBAC09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7553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0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54" t="1250" r="1844"/>
          <a:stretch/>
        </p:blipFill>
        <p:spPr>
          <a:xfrm>
            <a:off x="5791201" y="0"/>
            <a:ext cx="3365146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4525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31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9002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8151F-1DE3-476A-8028-5E7ADDCA83F3}" type="datetime1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4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00441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7631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78136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849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57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ABBB-7649-4C85-9E84-0A67E982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4699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6993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3317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433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2543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516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9787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1160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5865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1039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42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2D98-3ECD-4865-979A-8A1E45C92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2822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65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097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5593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9451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9977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11864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523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1907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98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34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35CA-2092-4421-B961-000D41A30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0365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7419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6831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1176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6012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96214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8198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431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601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50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5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4249-54DD-4A44-8C12-64BCDD07F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4462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prstClr val="white"/>
              </a:solidFill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29EE38-A9FD-4CC1-8911-81A3851ED0D0}" type="datetime1">
              <a:rPr lang="en-US">
                <a:solidFill>
                  <a:srgbClr val="EEECE1">
                    <a:lumMod val="75000"/>
                  </a:srgbClr>
                </a:solidFill>
              </a:rPr>
              <a:pPr>
                <a:defRPr/>
              </a:pPr>
              <a:t>7/11/2014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EEECE1">
                    <a:lumMod val="75000"/>
                  </a:srgbClr>
                </a:solidFill>
              </a:rPr>
              <a:t>FCC Kickoff - lepton collider /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880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946A-5EF6-42B9-A691-2285D08F1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2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13DD-8D3E-47B9-B0C7-04E00DC6D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728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01CF-6B58-45FD-9BCA-E4794058B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20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1FCF-F7FA-4C99-B9E8-1EA526B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9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7CE8-DCE1-46B1-92E7-8D4FCC1F9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3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423F-6A91-4B7E-A6BB-466E8B87B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16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A97-CB19-4C34-B37F-3ACFBAC09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001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ABBB-7649-4C85-9E84-0A67E982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29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2D98-3ECD-4865-979A-8A1E45C92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96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35CA-2092-4421-B961-000D41A30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27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4249-54DD-4A44-8C12-64BCDD07F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2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946A-5EF6-42B9-A691-2285D08F1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1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91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13DD-8D3E-47B9-B0C7-04E00DC6D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0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01CF-6B58-45FD-9BCA-E4794058B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74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1FCF-F7FA-4C99-B9E8-1EA526B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15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7CE8-DCE1-46B1-92E7-8D4FCC1F9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41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423F-6A91-4B7E-A6BB-466E8B87B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65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A97-CB19-4C34-B37F-3ACFBAC09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01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ABBB-7649-4C85-9E84-0A67E982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60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2D98-3ECD-4865-979A-8A1E45C92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66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35CA-2092-4421-B961-000D41A30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24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4249-54DD-4A44-8C12-64BCDD07F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8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075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946A-5EF6-42B9-A691-2285D08F1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4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13DD-8D3E-47B9-B0C7-04E00DC6D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90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01CF-6B58-45FD-9BCA-E4794058B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17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1FCF-F7FA-4C99-B9E8-1EA526B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8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7CE8-DCE1-46B1-92E7-8D4FCC1F9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04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423F-6A91-4B7E-A6BB-466E8B87B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69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A97-CB19-4C34-B37F-3ACFBAC09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34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ABBB-7649-4C85-9E84-0A67E982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918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2D98-3ECD-4865-979A-8A1E45C92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628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35CA-2092-4421-B961-000D41A30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6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222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74249-54DD-4A44-8C12-64BCDD07F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94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946A-5EF6-42B9-A691-2285D08F1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66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13DD-8D3E-47B9-B0C7-04E00DC6D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809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01CF-6B58-45FD-9BCA-E4794058B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34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1FCF-F7FA-4C99-B9E8-1EA526B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82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7CE8-DCE1-46B1-92E7-8D4FCC1F9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970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423F-6A91-4B7E-A6BB-466E8B87B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112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A97-CB19-4C34-B37F-3ACFBAC09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771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ABBB-7649-4C85-9E84-0A67E982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940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22D98-3ECD-4865-979A-8A1E45C92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4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84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9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325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14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slideLayout" Target="../slideLayouts/slideLayout32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slideLayout" Target="../slideLayouts/slideLayout340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29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slideLayout" Target="../slideLayouts/slideLayout34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Relationship Id="rId14" Type="http://schemas.openxmlformats.org/officeDocument/2006/relationships/image" Target="../media/image8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Relationship Id="rId14" Type="http://schemas.openxmlformats.org/officeDocument/2006/relationships/slideLayout" Target="../slideLayouts/slideLayout4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49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5" Type="http://schemas.openxmlformats.org/officeDocument/2006/relationships/theme" Target="../theme/theme40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Relationship Id="rId14" Type="http://schemas.openxmlformats.org/officeDocument/2006/relationships/slideLayout" Target="../slideLayouts/slideLayout50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3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30.xml"/><Relationship Id="rId9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0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heme" Target="../theme/theme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545B-4090-4FAE-B9FE-EB0B94CB44D6}" type="datetimeFigureOut">
              <a:rPr lang="en-GB" smtClean="0"/>
              <a:t>11/07/2014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1F63-A4B9-454B-AAF9-5F01E1E5A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9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9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3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6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7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6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8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1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7504" y="6536377"/>
            <a:ext cx="273937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F. Gianotti, FCC-</a:t>
            </a:r>
            <a:r>
              <a:rPr lang="en-US" sz="1200" dirty="0" err="1" smtClean="0">
                <a:solidFill>
                  <a:prstClr val="black"/>
                </a:solidFill>
              </a:rPr>
              <a:t>hh</a:t>
            </a:r>
            <a:r>
              <a:rPr lang="en-US" sz="1200" dirty="0" smtClean="0">
                <a:solidFill>
                  <a:prstClr val="black"/>
                </a:solidFill>
              </a:rPr>
              <a:t> WS, 26/5/2014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" name="Picture 1" descr="Screen Shot 2014-02-08 at 8.22.10 PM.png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96" y="121196"/>
            <a:ext cx="1097280" cy="514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179512" y="6453336"/>
            <a:ext cx="85689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802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2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4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 format – don’t edit!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4547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1029" name="Rectangle 122"/>
          <p:cNvSpPr>
            <a:spLocks noChangeArrowheads="1"/>
          </p:cNvSpPr>
          <p:nvPr/>
        </p:nvSpPr>
        <p:spPr bwMode="auto">
          <a:xfrm>
            <a:off x="11064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sp>
        <p:nvSpPr>
          <p:cNvPr id="1030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800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Status of the European XFEL, TAC ISAC Meeting, Istanbul, 7-8 July, 2014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0" descr="Undulator_final_nurh#50DE97_rech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5888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5" name="Rectangle 1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1C871A9-9BC9-44EB-BB4D-75810B4C5870}" type="slidenum">
              <a:rPr lang="en-GB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07975" indent="-307975" algn="l" defTabSz="5937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566738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25500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3150" indent="-246063" algn="l" defTabSz="593725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430338" indent="-355600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8875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3447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8019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2591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 format – don’t edit!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4547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1029" name="Rectangle 122"/>
          <p:cNvSpPr>
            <a:spLocks noChangeArrowheads="1"/>
          </p:cNvSpPr>
          <p:nvPr/>
        </p:nvSpPr>
        <p:spPr bwMode="auto">
          <a:xfrm>
            <a:off x="11064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sp>
        <p:nvSpPr>
          <p:cNvPr id="1030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800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Status of the European XFEL, TAC ISAC Meeting, Istanbul, 7-8 July, 2014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0" descr="Undulator_final_nurh#50DE97_rech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5888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5" name="Rectangle 1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1C871A9-9BC9-44EB-BB4D-75810B4C5870}" type="slidenum">
              <a:rPr lang="en-GB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07975" indent="-307975" algn="l" defTabSz="5937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566738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25500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3150" indent="-246063" algn="l" defTabSz="593725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430338" indent="-355600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8875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3447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8019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2591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 format – don’t edit!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4547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1029" name="Rectangle 122"/>
          <p:cNvSpPr>
            <a:spLocks noChangeArrowheads="1"/>
          </p:cNvSpPr>
          <p:nvPr/>
        </p:nvSpPr>
        <p:spPr bwMode="auto">
          <a:xfrm>
            <a:off x="11064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sp>
        <p:nvSpPr>
          <p:cNvPr id="1030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800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Status of the European XFEL, TAC ISAC Meeting, Istanbul, 7-8 July, 2014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0" descr="Undulator_final_nurh#50DE97_rech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5888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5" name="Rectangle 1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1C871A9-9BC9-44EB-BB4D-75810B4C5870}" type="slidenum">
              <a:rPr lang="en-GB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3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07975" indent="-307975" algn="l" defTabSz="5937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566738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25500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3150" indent="-246063" algn="l" defTabSz="593725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430338" indent="-355600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8875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3447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8019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2591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 format – don’t edit!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4547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de-DE"/>
              <a:t>                 </a:t>
            </a:r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/>
            </a:pPr>
            <a:endParaRPr lang="en-US" sz="90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1029" name="Rectangle 122"/>
          <p:cNvSpPr>
            <a:spLocks noChangeArrowheads="1"/>
          </p:cNvSpPr>
          <p:nvPr/>
        </p:nvSpPr>
        <p:spPr bwMode="auto">
          <a:xfrm>
            <a:off x="11064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smtClean="0">
              <a:solidFill>
                <a:srgbClr val="261748"/>
              </a:solidFill>
            </a:endParaRPr>
          </a:p>
        </p:txBody>
      </p:sp>
      <p:sp>
        <p:nvSpPr>
          <p:cNvPr id="1030" name="Rectangle 125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-177800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Status of the European XFEL, TAC ISAC Meeting, Istanbul, 7-8 July, 2014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0" descr="Undulator_final_nurh#50DE97_rech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5888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5" name="Rectangle 1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1C871A9-9BC9-44EB-BB4D-75810B4C5870}" type="slidenum">
              <a:rPr lang="en-GB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chemeClr val="bg1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07975" indent="-307975" algn="l" defTabSz="5937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566738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</a:defRPr>
      </a:lvl2pPr>
      <a:lvl3pPr marL="825500" indent="-257175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</a:defRPr>
      </a:lvl3pPr>
      <a:lvl4pPr marL="1073150" indent="-246063" algn="l" defTabSz="593725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</a:defRPr>
      </a:lvl4pPr>
      <a:lvl5pPr marL="1430338" indent="-355600" algn="l" defTabSz="59372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</a:defRPr>
      </a:lvl5pPr>
      <a:lvl6pPr marL="18875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3447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8019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259138" indent="-355600" algn="l" defTabSz="593725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A07DD4-947C-4EE5-9BA9-CD9E9101DC9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2D5B6B-C6A6-4E56-83DE-551A825A80B2}" type="slidenum">
              <a:rPr lang="en-GB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7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A07DD4-947C-4EE5-9BA9-CD9E9101DC9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7/11/2014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2D5B6B-C6A6-4E56-83DE-551A825A80B2}" type="slidenum">
              <a:rPr lang="en-GB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5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F0167-9F63-47D0-B0C6-22DAE8C1C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98954-3596-451F-831B-3D8F8CE4D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1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7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8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3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0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52AA7-5047-4C5D-A5BF-1D500712EE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98438"/>
            <a:ext cx="7391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333399"/>
                </a:solidFill>
                <a:latin typeface="Comic Sans MS" pitchFamily="66" charset="0"/>
              </a:rPr>
              <a:t>ICHEP 2014                                                                                      July 5, 2015                                                                                 Valencia, Spain</a:t>
            </a:r>
            <a:endParaRPr lang="en-US" altLang="en-US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8324850" y="12065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Byer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A50021"/>
                </a:solidFill>
                <a:latin typeface="Arial" pitchFamily="34" charset="0"/>
              </a:rPr>
              <a:t>Group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2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5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5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BFBFBF"/>
                </a:solidFill>
                <a:cs typeface="Arial" pitchFamily="34" charset="0"/>
              </a:rPr>
              <a:t>High Power Targets for Accelerators</a:t>
            </a:r>
            <a:endParaRPr lang="en-US" sz="1000" dirty="0">
              <a:solidFill>
                <a:srgbClr val="BFBFB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5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8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8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227F8-C00D-4BE0-9C12-01A44F1B320C}" type="datetimeFigureOut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11.07.2014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16925" y="6130925"/>
            <a:ext cx="727075" cy="727075"/>
          </a:xfrm>
          <a:prstGeom prst="rect">
            <a:avLst/>
          </a:prstGeom>
          <a:noFill/>
        </p:spPr>
      </p:pic>
      <p:sp>
        <p:nvSpPr>
          <p:cNvPr id="8" name="Footer Placeholder 2"/>
          <p:cNvSpPr txBox="1">
            <a:spLocks/>
          </p:cNvSpPr>
          <p:nvPr userDrawn="1"/>
        </p:nvSpPr>
        <p:spPr>
          <a:xfrm>
            <a:off x="1855486" y="6392199"/>
            <a:ext cx="67055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ICHEP 2014 July 4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171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2BB7F-39BE-4928-B696-E00FA55C93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2BB7F-39BE-4928-B696-E00FA55C93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8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2BB7F-39BE-4928-B696-E00FA55C93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2BB7F-39BE-4928-B696-E00FA55C93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8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2BB7F-39BE-4928-B696-E00FA55C93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1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4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4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0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1.xml"/><Relationship Id="rId6" Type="http://schemas.openxmlformats.org/officeDocument/2006/relationships/image" Target="../media/image111.png"/><Relationship Id="rId5" Type="http://schemas.openxmlformats.org/officeDocument/2006/relationships/image" Target="../media/image110.emf"/><Relationship Id="rId4" Type="http://schemas.microsoft.com/office/2007/relationships/hdphoto" Target="../media/hdphoto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5.xml"/><Relationship Id="rId6" Type="http://schemas.openxmlformats.org/officeDocument/2006/relationships/image" Target="../media/image20.png"/><Relationship Id="rId5" Type="http://schemas.openxmlformats.org/officeDocument/2006/relationships/hyperlink" Target="http://cern.ch/fcc" TargetMode="External"/><Relationship Id="rId4" Type="http://schemas.openxmlformats.org/officeDocument/2006/relationships/hyperlink" Target="http://indico.cern.ch/e/fcc-kickoff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6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6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52.xml"/><Relationship Id="rId4" Type="http://schemas.openxmlformats.org/officeDocument/2006/relationships/image" Target="../media/image13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0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5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59.xml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84" y="-27384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286" y="617935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Future Accelerators</a:t>
            </a:r>
            <a:endParaRPr lang="en-GB" sz="6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4238" y="1951971"/>
            <a:ext cx="70955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F. Zimmermann, CERN</a:t>
            </a:r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600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oPAC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 School 2014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Royal Holloway, University of London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12 July 2014</a:t>
            </a:r>
          </a:p>
          <a:p>
            <a:pPr algn="ctr"/>
            <a:endParaRPr lang="en-GB" sz="3600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</a:t>
            </a:r>
            <a:r>
              <a:rPr lang="en-US" sz="1400" i="1" kern="0" dirty="0" smtClean="0">
                <a:solidFill>
                  <a:srgbClr val="0000CC"/>
                </a:solidFill>
                <a:latin typeface="Calibri"/>
              </a:rPr>
              <a:t>Capacities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7th Framework Programme, Grant Agreement 312453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04493"/>
            <a:ext cx="1080120" cy="929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00" y="5787879"/>
            <a:ext cx="1551182" cy="6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90"/>
            <a:ext cx="9144000" cy="7002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29" y="6541839"/>
            <a:ext cx="530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</a:rPr>
              <a:t>Source: Accelerators </a:t>
            </a:r>
            <a:r>
              <a:rPr lang="en-GB" sz="1600" b="1" dirty="0">
                <a:solidFill>
                  <a:srgbClr val="FFFF00"/>
                </a:solidFill>
              </a:rPr>
              <a:t>a</a:t>
            </a:r>
            <a:r>
              <a:rPr lang="en-GB" sz="1600" b="1" dirty="0" smtClean="0">
                <a:solidFill>
                  <a:srgbClr val="FFFF00"/>
                </a:solidFill>
              </a:rPr>
              <a:t>nd Beams (APS-DPP), ORNL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FFFF00"/>
                </a:solidFill>
                <a:ea typeface="+mj-ea"/>
                <a:cs typeface="+mj-cs"/>
              </a:rPr>
              <a:t>(</a:t>
            </a:r>
            <a:r>
              <a:rPr lang="en-US" sz="4400" kern="0" dirty="0">
                <a:solidFill>
                  <a:srgbClr val="FFFF00"/>
                </a:solidFill>
                <a:ea typeface="+mj-ea"/>
                <a:cs typeface="+mj-cs"/>
              </a:rPr>
              <a:t>r</a:t>
            </a:r>
            <a:r>
              <a:rPr lang="en-US" sz="4400" kern="0" dirty="0" smtClean="0">
                <a:solidFill>
                  <a:srgbClr val="FFFF00"/>
                </a:solidFill>
                <a:ea typeface="+mj-ea"/>
                <a:cs typeface="+mj-cs"/>
              </a:rPr>
              <a:t>)evolutionary advancement: DLA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4670" y="1047690"/>
            <a:ext cx="342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</a:rPr>
              <a:t>Semiconductor Manufacturing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873726" y="3778726"/>
            <a:ext cx="539496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3817" y="1047690"/>
            <a:ext cx="2962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</a:rPr>
              <a:t>Traditional Manufacturing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72" y="1447799"/>
            <a:ext cx="2964216" cy="222395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72" y="3685402"/>
            <a:ext cx="3255495" cy="21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" name="Group 30"/>
          <p:cNvGrpSpPr/>
          <p:nvPr/>
        </p:nvGrpSpPr>
        <p:grpSpPr>
          <a:xfrm>
            <a:off x="4964709" y="4404360"/>
            <a:ext cx="3950691" cy="1298972"/>
            <a:chOff x="4953000" y="4404360"/>
            <a:chExt cx="3950691" cy="129897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8380" y="4404361"/>
              <a:ext cx="138705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5" descr="5-6_8lyrs_accel_defect_3.T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71144" y="4404361"/>
              <a:ext cx="113254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ETD-3133 3-1-10 A1 1000x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4404360"/>
              <a:ext cx="1217944" cy="9144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188697" y="5334000"/>
              <a:ext cx="746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Comic Sans MS" pitchFamily="66" charset="0"/>
                </a:rPr>
                <a:t>Fibers</a:t>
              </a:r>
              <a:endParaRPr lang="en-US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99466" y="5334000"/>
              <a:ext cx="964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Comic Sans MS" pitchFamily="66" charset="0"/>
                </a:rPr>
                <a:t>Gratings</a:t>
              </a:r>
              <a:endParaRPr lang="en-US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84377" y="5334000"/>
              <a:ext cx="906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Comic Sans MS" pitchFamily="66" charset="0"/>
                </a:rPr>
                <a:t>Crystals</a:t>
              </a:r>
              <a:endParaRPr lang="en-US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4585" y="328770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Room temp.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3817" y="548640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Superconducting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962400" y="4572000"/>
            <a:ext cx="914400" cy="609600"/>
          </a:xfrm>
          <a:prstGeom prst="rightArrow">
            <a:avLst>
              <a:gd name="adj1" fmla="val 4629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10E-4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427376" y="5911334"/>
            <a:ext cx="1839824" cy="674688"/>
            <a:chOff x="2057400" y="5911334"/>
            <a:chExt cx="1839824" cy="674688"/>
          </a:xfrm>
        </p:grpSpPr>
        <p:grpSp>
          <p:nvGrpSpPr>
            <p:cNvPr id="7" name="Group 36"/>
            <p:cNvGrpSpPr/>
            <p:nvPr/>
          </p:nvGrpSpPr>
          <p:grpSpPr>
            <a:xfrm>
              <a:off x="2133600" y="5911334"/>
              <a:ext cx="1763624" cy="674688"/>
              <a:chOff x="2133600" y="5943600"/>
              <a:chExt cx="1763624" cy="674688"/>
            </a:xfrm>
          </p:grpSpPr>
          <p:sp>
            <p:nvSpPr>
              <p:cNvPr id="32" name="TextBox 23"/>
              <p:cNvSpPr txBox="1">
                <a:spLocks noChangeArrowheads="1"/>
              </p:cNvSpPr>
              <p:nvPr/>
            </p:nvSpPr>
            <p:spPr bwMode="auto">
              <a:xfrm>
                <a:off x="2133600" y="6248400"/>
                <a:ext cx="120332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λ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Comic Sans MS" pitchFamily="66" charset="0"/>
                  </a:rPr>
                  <a:t>= 10 cm</a:t>
                </a:r>
              </a:p>
            </p:txBody>
          </p:sp>
          <p:sp>
            <p:nvSpPr>
              <p:cNvPr id="33" name="TextBox 23"/>
              <p:cNvSpPr txBox="1">
                <a:spLocks noChangeArrowheads="1"/>
              </p:cNvSpPr>
              <p:nvPr/>
            </p:nvSpPr>
            <p:spPr bwMode="auto">
              <a:xfrm>
                <a:off x="2133600" y="5943600"/>
                <a:ext cx="1763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 smtClean="0">
                    <a:solidFill>
                      <a:srgbClr val="000000"/>
                    </a:solidFill>
                    <a:latin typeface="Comic Sans MS" pitchFamily="66" charset="0"/>
                  </a:rPr>
                  <a:t>E</a:t>
                </a:r>
                <a:r>
                  <a:rPr lang="en-US" baseline="-25000" dirty="0" err="1" smtClean="0">
                    <a:solidFill>
                      <a:srgbClr val="000000"/>
                    </a:solidFill>
                    <a:latin typeface="Comic Sans MS" pitchFamily="66" charset="0"/>
                  </a:rPr>
                  <a:t>acc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 = 30 </a:t>
                </a:r>
                <a:r>
                  <a:rPr lang="en-US" dirty="0">
                    <a:solidFill>
                      <a:srgbClr val="000000"/>
                    </a:solidFill>
                    <a:latin typeface="Comic Sans MS" pitchFamily="66" charset="0"/>
                  </a:rPr>
                  <a:t>MV/m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057400" y="5943600"/>
              <a:ext cx="1752600" cy="609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53000" y="5911612"/>
            <a:ext cx="1600200" cy="674132"/>
            <a:chOff x="4953000" y="5911612"/>
            <a:chExt cx="1600200" cy="674132"/>
          </a:xfrm>
        </p:grpSpPr>
        <p:grpSp>
          <p:nvGrpSpPr>
            <p:cNvPr id="8" name="Group 35"/>
            <p:cNvGrpSpPr/>
            <p:nvPr/>
          </p:nvGrpSpPr>
          <p:grpSpPr>
            <a:xfrm>
              <a:off x="4953000" y="5911612"/>
              <a:ext cx="1596014" cy="674132"/>
              <a:chOff x="4953000" y="5879068"/>
              <a:chExt cx="1596014" cy="674132"/>
            </a:xfrm>
          </p:grpSpPr>
          <p:sp>
            <p:nvSpPr>
              <p:cNvPr id="34" name="TextBox 23"/>
              <p:cNvSpPr txBox="1">
                <a:spLocks noChangeArrowheads="1"/>
              </p:cNvSpPr>
              <p:nvPr/>
            </p:nvSpPr>
            <p:spPr bwMode="auto">
              <a:xfrm>
                <a:off x="4953000" y="6183868"/>
                <a:ext cx="14029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λ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Comic Sans MS" pitchFamily="66" charset="0"/>
                  </a:rPr>
                  <a:t>= 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1 - 2 </a:t>
                </a:r>
                <a:r>
                  <a:rPr lang="el-GR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  <a:endParaRPr lang="en-US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4953000" y="5879068"/>
                <a:ext cx="1596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 smtClean="0">
                    <a:solidFill>
                      <a:srgbClr val="000000"/>
                    </a:solidFill>
                    <a:latin typeface="Comic Sans MS" pitchFamily="66" charset="0"/>
                  </a:rPr>
                  <a:t>E</a:t>
                </a:r>
                <a:r>
                  <a:rPr lang="en-US" baseline="-25000" dirty="0" err="1" smtClean="0">
                    <a:solidFill>
                      <a:srgbClr val="000000"/>
                    </a:solidFill>
                    <a:latin typeface="Comic Sans MS" pitchFamily="66" charset="0"/>
                  </a:rPr>
                  <a:t>acc</a:t>
                </a:r>
                <a:r>
                  <a:rPr lang="en-US" dirty="0" smtClean="0">
                    <a:solidFill>
                      <a:srgbClr val="000000"/>
                    </a:solidFill>
                    <a:latin typeface="Comic Sans MS" pitchFamily="66" charset="0"/>
                  </a:rPr>
                  <a:t> = 2 GV/m </a:t>
                </a:r>
                <a:r>
                  <a:rPr lang="en-US" baseline="30000" dirty="0" smtClean="0">
                    <a:solidFill>
                      <a:srgbClr val="000000"/>
                    </a:solidFill>
                    <a:latin typeface="Comic Sans MS" pitchFamily="66" charset="0"/>
                  </a:rPr>
                  <a:t>*</a:t>
                </a:r>
                <a:endParaRPr lang="en-US" baseline="30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4953000" y="5943600"/>
              <a:ext cx="1600200" cy="609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53200" y="6276201"/>
            <a:ext cx="860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* in theory</a:t>
            </a:r>
            <a:endParaRPr lang="en-US" sz="1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electron\Documents\AARD\Posters and Presentations\2013 - Accelerator Seminar\130927-2chip-finger-990w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3450" y="1447800"/>
            <a:ext cx="4171950" cy="2781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6401078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7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5747"/>
            <a:ext cx="6247245" cy="325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56176" y="940234"/>
            <a:ext cx="18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T. </a:t>
            </a:r>
            <a:r>
              <a:rPr lang="en-US" sz="1400" dirty="0" err="1">
                <a:solidFill>
                  <a:srgbClr val="000000"/>
                </a:solidFill>
              </a:rPr>
              <a:t>Plettner</a:t>
            </a:r>
            <a:r>
              <a:rPr lang="en-US" sz="1400" dirty="0">
                <a:solidFill>
                  <a:srgbClr val="000000"/>
                </a:solidFill>
              </a:rPr>
              <a:t>, et al. PRST-AB </a:t>
            </a:r>
            <a:r>
              <a:rPr lang="en-US" sz="1400" b="1" dirty="0">
                <a:solidFill>
                  <a:srgbClr val="000000"/>
                </a:solidFill>
              </a:rPr>
              <a:t>9</a:t>
            </a:r>
            <a:r>
              <a:rPr lang="en-US" sz="1400" dirty="0">
                <a:solidFill>
                  <a:srgbClr val="000000"/>
                </a:solidFill>
              </a:rPr>
              <a:t>, 111301 (2006).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dielectric laser-driven accelerator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2" y="3967639"/>
            <a:ext cx="4394505" cy="289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" name="Rectangle 5119"/>
          <p:cNvSpPr/>
          <p:nvPr/>
        </p:nvSpPr>
        <p:spPr>
          <a:xfrm>
            <a:off x="5508104" y="4210721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</a:rPr>
              <a:t>Electron microscope image of the bonded structure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95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FFFF00"/>
                </a:solidFill>
                <a:ea typeface="+mj-ea"/>
                <a:cs typeface="+mj-cs"/>
              </a:rPr>
              <a:t>e</a:t>
            </a: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xperimental results from SLAC</a:t>
            </a:r>
          </a:p>
        </p:txBody>
      </p:sp>
      <p:pic>
        <p:nvPicPr>
          <p:cNvPr id="3" name="Picture 2" descr="Figure2-n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6"/>
            <a:ext cx="4768273" cy="5428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28184" y="2060848"/>
            <a:ext cx="2286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measuring the gradient by observing 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the resultant energy broadening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416" y="6408935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2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" y="1116807"/>
            <a:ext cx="91440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FFFF00"/>
                </a:solidFill>
                <a:ea typeface="+mj-ea"/>
                <a:cs typeface="+mj-cs"/>
              </a:rPr>
              <a:t>e</a:t>
            </a: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xperimental results from SLAC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255" y="534344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lphaUcParenR"/>
            </a:pPr>
            <a:r>
              <a:rPr lang="en-US" altLang="en-US" sz="2400" dirty="0" smtClean="0">
                <a:solidFill>
                  <a:srgbClr val="333399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Cross </a:t>
            </a:r>
            <a:r>
              <a:rPr lang="en-US" altLang="en-US" sz="2400" dirty="0">
                <a:solidFill>
                  <a:srgbClr val="333399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correlation of electron and laser pulses in time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lphaUcParenR"/>
            </a:pPr>
            <a:r>
              <a:rPr lang="en-US" altLang="en-US" sz="2400" dirty="0" smtClean="0">
                <a:solidFill>
                  <a:srgbClr val="333399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Measured </a:t>
            </a:r>
            <a:r>
              <a:rPr lang="en-US" altLang="en-US" sz="2400" dirty="0">
                <a:solidFill>
                  <a:srgbClr val="333399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acceleration gradient vs Peak Electric 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069" y="6456837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3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73480"/>
            <a:ext cx="8818739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rot="16200000" flipV="1">
            <a:off x="7048500" y="5676900"/>
            <a:ext cx="713740" cy="2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16200000" flipV="1">
            <a:off x="3045496" y="5120604"/>
            <a:ext cx="1805940" cy="229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712720" y="5928360"/>
            <a:ext cx="2484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injector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(Demonstrated at MPQ)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120172" y="5928360"/>
            <a:ext cx="260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speed of light accelerator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(Demonstrated at SLAC)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feld 9"/>
          <p:cNvSpPr txBox="1"/>
          <p:nvPr/>
        </p:nvSpPr>
        <p:spPr>
          <a:xfrm>
            <a:off x="1252220" y="1115060"/>
            <a:ext cx="246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particle source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(Demonstrated at MPQ)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6" name="Gerade Verbindung mit Pfeil 8"/>
          <p:cNvCxnSpPr/>
          <p:nvPr/>
        </p:nvCxnSpPr>
        <p:spPr>
          <a:xfrm rot="16200000" flipH="1">
            <a:off x="2165350" y="1949450"/>
            <a:ext cx="685800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8257" y="5180053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Image courtesy of P.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Hommelhoff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FFFF00"/>
                </a:solidFill>
                <a:ea typeface="+mj-ea"/>
                <a:cs typeface="+mj-cs"/>
              </a:rPr>
              <a:t>c</a:t>
            </a:r>
            <a:r>
              <a:rPr lang="en-US" sz="4400" kern="0" dirty="0" smtClean="0">
                <a:solidFill>
                  <a:srgbClr val="FFFF00"/>
                </a:solidFill>
                <a:ea typeface="+mj-ea"/>
                <a:cs typeface="+mj-cs"/>
              </a:rPr>
              <a:t>hip accelerator w integrated injector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416" y="6408935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067" y="1412009"/>
            <a:ext cx="77247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536806" y="4515717"/>
            <a:ext cx="1690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 pitchFamily="-110" charset="0"/>
              </a:rPr>
              <a:t>SiO</a:t>
            </a:r>
            <a:r>
              <a:rPr lang="en-US" sz="2400" b="1" baseline="-25000">
                <a:solidFill>
                  <a:srgbClr val="000000"/>
                </a:solidFill>
                <a:latin typeface="Calibri" pitchFamily="-110" charset="0"/>
              </a:rPr>
              <a:t>2</a:t>
            </a:r>
            <a:r>
              <a:rPr lang="en-US" sz="2400" b="1">
                <a:solidFill>
                  <a:srgbClr val="000000"/>
                </a:solidFill>
                <a:latin typeface="Calibri" pitchFamily="-110" charset="0"/>
              </a:rPr>
              <a:t> wafer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963265" y="2027959"/>
            <a:ext cx="1207573" cy="557598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017654" y="1359622"/>
            <a:ext cx="287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5024"/>
                </a:solidFill>
                <a:latin typeface="Calibri" pitchFamily="-110" charset="0"/>
              </a:rPr>
              <a:t>Z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85342" y="5287097"/>
            <a:ext cx="331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C00000"/>
                </a:solidFill>
                <a:latin typeface="Calibri" pitchFamily="-110" charset="0"/>
              </a:rPr>
              <a:t>X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149792" y="5593484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C0"/>
                </a:solidFill>
                <a:latin typeface="Calibri" pitchFamily="-110" charset="0"/>
              </a:rPr>
              <a:t>y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818842" y="1380259"/>
            <a:ext cx="1511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-110" charset="0"/>
              </a:rPr>
              <a:t>Etched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-110" charset="0"/>
              </a:rPr>
              <a:t>Channel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6200000" flipH="1">
            <a:off x="1937110" y="2273228"/>
            <a:ext cx="5286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394995" y="1007920"/>
            <a:ext cx="1444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-110" charset="0"/>
              </a:rPr>
              <a:t>Electron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-110" charset="0"/>
              </a:rPr>
              <a:t>Source</a:t>
            </a:r>
          </a:p>
        </p:txBody>
      </p:sp>
      <p:sp>
        <p:nvSpPr>
          <p:cNvPr id="18" name="TextBox 44"/>
          <p:cNvSpPr txBox="1">
            <a:spLocks noChangeArrowheads="1"/>
          </p:cNvSpPr>
          <p:nvPr/>
        </p:nvSpPr>
        <p:spPr bwMode="auto">
          <a:xfrm>
            <a:off x="3916377" y="2255895"/>
            <a:ext cx="13961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>
                  <a:solidFill>
                    <a:srgbClr val="00B0F0"/>
                  </a:solidFill>
                </a:ln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Laser Couplers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6200000" flipH="1">
            <a:off x="4196916" y="3259860"/>
            <a:ext cx="390525" cy="6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69253" y="2168749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66FF"/>
                </a:solidFill>
                <a:latin typeface="Comic Sans MS" pitchFamily="66" charset="0"/>
              </a:rPr>
              <a:t>e-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6871812" y="4827375"/>
            <a:ext cx="1862480" cy="888561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 rot="1485972">
            <a:off x="1141207" y="1935367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30 keV</a:t>
            </a:r>
          </a:p>
        </p:txBody>
      </p:sp>
      <p:sp>
        <p:nvSpPr>
          <p:cNvPr id="25" name="TextBox 24"/>
          <p:cNvSpPr txBox="1"/>
          <p:nvPr/>
        </p:nvSpPr>
        <p:spPr>
          <a:xfrm rot="1485972">
            <a:off x="7413544" y="488864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3366FF"/>
                </a:solidFill>
                <a:latin typeface="Comic Sans MS" pitchFamily="66" charset="0"/>
              </a:rPr>
              <a:t>40 MeV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44195" y="5307950"/>
            <a:ext cx="45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3366FF"/>
                </a:solidFill>
                <a:latin typeface="Comic Sans MS" pitchFamily="66" charset="0"/>
              </a:rPr>
              <a:t>e-</a:t>
            </a:r>
          </a:p>
        </p:txBody>
      </p:sp>
      <p:pic>
        <p:nvPicPr>
          <p:cNvPr id="27" name="Picture 26" descr="Screen Shot 2014-03-11 at 11.00.07 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62" y="1212273"/>
            <a:ext cx="2265300" cy="187036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29" name="Parallelogram 28"/>
          <p:cNvSpPr/>
          <p:nvPr/>
        </p:nvSpPr>
        <p:spPr>
          <a:xfrm rot="20646986" flipH="1">
            <a:off x="5427354" y="3911832"/>
            <a:ext cx="721429" cy="397208"/>
          </a:xfrm>
          <a:prstGeom prst="parallelogram">
            <a:avLst>
              <a:gd name="adj" fmla="val 116247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634182" y="1281545"/>
            <a:ext cx="611911" cy="2667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188364" y="3105728"/>
            <a:ext cx="2262908" cy="10968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sem_ti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90" y="4019637"/>
            <a:ext cx="2239818" cy="2272636"/>
          </a:xfrm>
          <a:prstGeom prst="rect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</p:pic>
      <p:sp>
        <p:nvSpPr>
          <p:cNvPr id="3" name="Isosceles Triangle 2"/>
          <p:cNvSpPr/>
          <p:nvPr/>
        </p:nvSpPr>
        <p:spPr>
          <a:xfrm rot="6782987">
            <a:off x="602143" y="1615375"/>
            <a:ext cx="137496" cy="557664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19727" y="2112818"/>
            <a:ext cx="1720273" cy="1870364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77092" y="2055091"/>
            <a:ext cx="380999" cy="1985818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-28439"/>
            <a:ext cx="914399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multi-MeV </a:t>
            </a:r>
            <a:r>
              <a:rPr lang="en-US" sz="3600" dirty="0" smtClean="0">
                <a:solidFill>
                  <a:srgbClr val="FFFF00"/>
                </a:solidFill>
              </a:rPr>
              <a:t>(XFEL) device on </a:t>
            </a:r>
            <a:r>
              <a:rPr lang="en-US" sz="3600" dirty="0">
                <a:solidFill>
                  <a:srgbClr val="FFFF00"/>
                </a:solidFill>
              </a:rPr>
              <a:t>wafer </a:t>
            </a:r>
            <a:r>
              <a:rPr lang="en-US" sz="3600" dirty="0" smtClean="0">
                <a:solidFill>
                  <a:srgbClr val="FFFF00"/>
                </a:solidFill>
              </a:rPr>
              <a:t>in 5-10 years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28563" y="1412776"/>
            <a:ext cx="5012197" cy="487362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+mn-lt"/>
              </a:rPr>
              <a:t>w</a:t>
            </a:r>
            <a:r>
              <a:rPr lang="en-US" sz="2800" dirty="0" smtClean="0">
                <a:latin typeface="+mn-lt"/>
              </a:rPr>
              <a:t>ith </a:t>
            </a:r>
            <a:r>
              <a:rPr lang="en-US" sz="2800" dirty="0">
                <a:latin typeface="+mn-lt"/>
              </a:rPr>
              <a:t>particles appropriately bunched, the laser to electron power transfer efficiencies approach 60</a:t>
            </a:r>
            <a:r>
              <a:rPr lang="en-US" sz="2800" dirty="0" smtClean="0">
                <a:latin typeface="+mn-lt"/>
              </a:rPr>
              <a:t>%</a:t>
            </a:r>
            <a:endParaRPr lang="en-US" sz="2800" dirty="0">
              <a:latin typeface="+mn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FFFF00"/>
                </a:solidFill>
                <a:ea typeface="+mj-ea"/>
                <a:cs typeface="+mj-cs"/>
              </a:rPr>
              <a:t>p</a:t>
            </a: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ower transfer efficiency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7" y="665747"/>
            <a:ext cx="3451249" cy="28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9" y="3774286"/>
            <a:ext cx="6803793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37375" y="3081788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total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wallplug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to electron efficiency (12%) comparable to conventional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accelerators 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6376" y="6224269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95771"/>
            <a:ext cx="16764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371600" y="4634008"/>
            <a:ext cx="2438400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066800" y="1738408"/>
            <a:ext cx="5257800" cy="3124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48400" y="1738408"/>
            <a:ext cx="2438400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71800" y="2424208"/>
            <a:ext cx="4724400" cy="29718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 txBox="1">
            <a:spLocks noChangeArrowheads="1"/>
          </p:cNvSpPr>
          <p:nvPr/>
        </p:nvSpPr>
        <p:spPr bwMode="auto">
          <a:xfrm rot="19656318">
            <a:off x="3825875" y="3883121"/>
            <a:ext cx="3706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0000"/>
                </a:solidFill>
              </a:rPr>
              <a:t>1.5 TeV </a:t>
            </a:r>
            <a:r>
              <a:rPr lang="en-US" sz="1800">
                <a:solidFill>
                  <a:srgbClr val="FF0000"/>
                </a:solidFill>
                <a:sym typeface="Wingdings" charset="0"/>
              </a:rPr>
              <a:t> 1750 </a:t>
            </a:r>
            <a:r>
              <a:rPr lang="en-US" sz="1800">
                <a:solidFill>
                  <a:srgbClr val="FF0000"/>
                </a:solidFill>
              </a:rPr>
              <a:t>meters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 rot="19700583">
            <a:off x="2740025" y="3525933"/>
            <a:ext cx="468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Main Linac (one half)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52808"/>
            <a:ext cx="16764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14608"/>
            <a:ext cx="16764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4876800" y="1509808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x7700/TeV</a:t>
            </a:r>
          </a:p>
        </p:txBody>
      </p:sp>
      <p:sp>
        <p:nvSpPr>
          <p:cNvPr id="14" name="TextBox 59"/>
          <p:cNvSpPr txBox="1">
            <a:spLocks noChangeArrowheads="1"/>
          </p:cNvSpPr>
          <p:nvPr/>
        </p:nvSpPr>
        <p:spPr bwMode="auto">
          <a:xfrm>
            <a:off x="693737" y="5946972"/>
            <a:ext cx="623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E. R. Colby, R. J. England, R. J. Noble, "</a:t>
            </a:r>
            <a:r>
              <a:rPr lang="en-GB" sz="1200" dirty="0">
                <a:solidFill>
                  <a:srgbClr val="000000"/>
                </a:solidFill>
              </a:rPr>
              <a:t>A Laser-Driven Linear Collider: Sample Machine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</a:rPr>
              <a:t>Parameters and Configuration</a:t>
            </a:r>
            <a:r>
              <a:rPr lang="en-US" sz="1200" dirty="0">
                <a:solidFill>
                  <a:srgbClr val="000000"/>
                </a:solidFill>
              </a:rPr>
              <a:t>", PAC 2011.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092" y="1489026"/>
            <a:ext cx="300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66FF"/>
                </a:solidFill>
                <a:latin typeface="Comic Sans MS" pitchFamily="66" charset="0"/>
              </a:rPr>
              <a:t>one 6’’ wafer with 120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66FF"/>
                </a:solidFill>
                <a:latin typeface="Comic Sans MS" pitchFamily="66" charset="0"/>
              </a:rPr>
              <a:t>accelerator “chips” in series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66273" y="2227935"/>
            <a:ext cx="542636" cy="167409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3-TeV particle collider based on DLA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56376" y="6224269"/>
            <a:ext cx="8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Byer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67284" y="684252"/>
            <a:ext cx="2940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total length of collider</a:t>
            </a:r>
          </a:p>
          <a:p>
            <a:r>
              <a:rPr lang="en-GB" sz="2400" dirty="0" smtClean="0"/>
              <a:t>~3.5 km 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015223" y="731648"/>
            <a:ext cx="5128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</a:t>
            </a:r>
            <a:r>
              <a:rPr lang="en-GB" sz="2400" dirty="0" smtClean="0"/>
              <a:t>unches of 10</a:t>
            </a:r>
            <a:r>
              <a:rPr lang="en-GB" sz="2400" baseline="30000" dirty="0" smtClean="0"/>
              <a:t>4</a:t>
            </a:r>
            <a:r>
              <a:rPr lang="en-GB" sz="2400" dirty="0" smtClean="0"/>
              <a:t> electrons at 100 MHz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96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FFFF00"/>
                </a:solidFill>
                <a:ea typeface="+mj-ea"/>
                <a:cs typeface="+mj-cs"/>
              </a:rPr>
              <a:t>c</a:t>
            </a: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ircular colliders beyond FCC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0968" y="72836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70C0"/>
                </a:solidFill>
              </a:rPr>
              <a:t>circular crystal collider?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1126136">
            <a:off x="5889684" y="1731237"/>
            <a:ext cx="1431992" cy="370560"/>
            <a:chOff x="779493" y="2350637"/>
            <a:chExt cx="1431992" cy="370560"/>
          </a:xfrm>
        </p:grpSpPr>
        <p:sp>
          <p:nvSpPr>
            <p:cNvPr id="5" name="Rectangle 4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20107098">
            <a:off x="931893" y="2503037"/>
            <a:ext cx="1431992" cy="370560"/>
            <a:chOff x="779493" y="2350637"/>
            <a:chExt cx="1431992" cy="370560"/>
          </a:xfrm>
        </p:grpSpPr>
        <p:sp>
          <p:nvSpPr>
            <p:cNvPr id="9" name="Rectangle 8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Straight Connector 11"/>
          <p:cNvCxnSpPr>
            <a:endCxn id="7" idx="2"/>
          </p:cNvCxnSpPr>
          <p:nvPr/>
        </p:nvCxnSpPr>
        <p:spPr>
          <a:xfrm flipH="1" flipV="1">
            <a:off x="7062224" y="2113871"/>
            <a:ext cx="1758248" cy="131512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6" idx="2"/>
          </p:cNvCxnSpPr>
          <p:nvPr/>
        </p:nvCxnSpPr>
        <p:spPr>
          <a:xfrm flipH="1" flipV="1">
            <a:off x="6577164" y="1947779"/>
            <a:ext cx="485060" cy="16609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2"/>
            <a:endCxn id="5" idx="2"/>
          </p:cNvCxnSpPr>
          <p:nvPr/>
        </p:nvCxnSpPr>
        <p:spPr>
          <a:xfrm flipH="1" flipV="1">
            <a:off x="6114782" y="1935736"/>
            <a:ext cx="462382" cy="1204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2"/>
            <a:endCxn id="11" idx="2"/>
          </p:cNvCxnSpPr>
          <p:nvPr/>
        </p:nvCxnSpPr>
        <p:spPr>
          <a:xfrm flipH="1">
            <a:off x="2114452" y="1935736"/>
            <a:ext cx="4000330" cy="5802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2"/>
            <a:endCxn id="10" idx="2"/>
          </p:cNvCxnSpPr>
          <p:nvPr/>
        </p:nvCxnSpPr>
        <p:spPr>
          <a:xfrm flipH="1">
            <a:off x="1648835" y="2515981"/>
            <a:ext cx="465617" cy="2146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2"/>
          </p:cNvCxnSpPr>
          <p:nvPr/>
        </p:nvCxnSpPr>
        <p:spPr>
          <a:xfrm flipH="1">
            <a:off x="1305961" y="2730621"/>
            <a:ext cx="342874" cy="31045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323528" y="3041071"/>
            <a:ext cx="982433" cy="154005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304" y="1299862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3637" y="868213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936" y="4437112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proton beam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6807" y="2914014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tunnel mostly empty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280" y="6090592"/>
            <a:ext cx="813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energy ramp using induction acceleration?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95864" y="4567785"/>
            <a:ext cx="514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0000CC"/>
                </a:solidFill>
              </a:rPr>
              <a:t>a dream or our future ?</a:t>
            </a:r>
            <a:endParaRPr lang="en-GB" sz="40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20053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 smtClean="0">
                <a:solidFill>
                  <a:srgbClr val="FFFF00"/>
                </a:solidFill>
                <a:ea typeface="+mj-ea"/>
                <a:cs typeface="+mj-cs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91" y="1033417"/>
            <a:ext cx="911800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0099"/>
                </a:solidFill>
              </a:rPr>
              <a:t>p</a:t>
            </a:r>
            <a:r>
              <a:rPr lang="en-GB" sz="4000" b="1" dirty="0" smtClean="0">
                <a:solidFill>
                  <a:srgbClr val="000099"/>
                </a:solidFill>
              </a:rPr>
              <a:t>article accelerators </a:t>
            </a:r>
          </a:p>
          <a:p>
            <a:r>
              <a:rPr lang="en-GB" sz="4000" dirty="0"/>
              <a:t>	</a:t>
            </a:r>
            <a:r>
              <a:rPr lang="en-GB" sz="4000" dirty="0" smtClean="0"/>
              <a:t>have had a </a:t>
            </a:r>
            <a:r>
              <a:rPr lang="en-GB" sz="4000" b="1" dirty="0" smtClean="0">
                <a:solidFill>
                  <a:srgbClr val="000099"/>
                </a:solidFill>
              </a:rPr>
              <a:t>glorious history</a:t>
            </a:r>
            <a:r>
              <a:rPr lang="en-GB" sz="4000" dirty="0" smtClean="0"/>
              <a:t>,</a:t>
            </a:r>
          </a:p>
          <a:p>
            <a:r>
              <a:rPr lang="en-GB" sz="4000" dirty="0"/>
              <a:t>	</a:t>
            </a:r>
            <a:r>
              <a:rPr lang="en-GB" sz="4000" dirty="0" smtClean="0"/>
              <a:t>are serving a </a:t>
            </a:r>
            <a:r>
              <a:rPr lang="en-GB" sz="4000" b="1" dirty="0" smtClean="0">
                <a:solidFill>
                  <a:srgbClr val="000099"/>
                </a:solidFill>
              </a:rPr>
              <a:t>large number of goals</a:t>
            </a:r>
          </a:p>
          <a:p>
            <a:r>
              <a:rPr lang="en-GB" sz="4000" dirty="0"/>
              <a:t>	</a:t>
            </a:r>
            <a:r>
              <a:rPr lang="en-GB" sz="4000" dirty="0" smtClean="0"/>
              <a:t>	</a:t>
            </a:r>
            <a:r>
              <a:rPr lang="en-GB" sz="4000" b="1" dirty="0" smtClean="0">
                <a:solidFill>
                  <a:srgbClr val="000099"/>
                </a:solidFill>
              </a:rPr>
              <a:t>for society and humankind</a:t>
            </a:r>
            <a:r>
              <a:rPr lang="en-GB" sz="4000" dirty="0" smtClean="0"/>
              <a:t>,</a:t>
            </a:r>
          </a:p>
          <a:p>
            <a:r>
              <a:rPr lang="en-GB" sz="4000" dirty="0"/>
              <a:t>	</a:t>
            </a:r>
            <a:r>
              <a:rPr lang="en-GB" sz="4000" dirty="0" smtClean="0"/>
              <a:t>may see a </a:t>
            </a:r>
            <a:r>
              <a:rPr lang="en-GB" sz="4000" b="1" dirty="0" smtClean="0">
                <a:solidFill>
                  <a:srgbClr val="000099"/>
                </a:solidFill>
              </a:rPr>
              <a:t>revolutionary development</a:t>
            </a:r>
          </a:p>
          <a:p>
            <a:r>
              <a:rPr lang="en-GB" sz="4000" dirty="0"/>
              <a:t>	</a:t>
            </a:r>
            <a:r>
              <a:rPr lang="en-GB" sz="4000" dirty="0" smtClean="0"/>
              <a:t>	in the coming decades, and</a:t>
            </a:r>
          </a:p>
          <a:p>
            <a:r>
              <a:rPr lang="en-GB" sz="4000" dirty="0" smtClean="0"/>
              <a:t>	will sure have a </a:t>
            </a:r>
            <a:r>
              <a:rPr lang="en-GB" sz="4000" b="1" dirty="0" smtClean="0">
                <a:solidFill>
                  <a:srgbClr val="000099"/>
                </a:solidFill>
              </a:rPr>
              <a:t>bright future </a:t>
            </a:r>
            <a:r>
              <a:rPr lang="en-GB" sz="4000" dirty="0" smtClean="0"/>
              <a:t>!</a:t>
            </a:r>
          </a:p>
          <a:p>
            <a:endParaRPr lang="en-GB" sz="4000" dirty="0"/>
          </a:p>
          <a:p>
            <a:pPr algn="ctr"/>
            <a:r>
              <a:rPr lang="en-GB" sz="4000" b="1" i="1" dirty="0">
                <a:solidFill>
                  <a:srgbClr val="00B050"/>
                </a:solidFill>
              </a:rPr>
              <a:t>w</a:t>
            </a:r>
            <a:r>
              <a:rPr lang="en-GB" sz="4000" b="1" i="1" dirty="0" smtClean="0">
                <a:solidFill>
                  <a:srgbClr val="00B050"/>
                </a:solidFill>
              </a:rPr>
              <a:t>ith </a:t>
            </a:r>
            <a:r>
              <a:rPr lang="en-GB" sz="4000" b="1" i="1" dirty="0" err="1" smtClean="0">
                <a:solidFill>
                  <a:srgbClr val="00B050"/>
                </a:solidFill>
              </a:rPr>
              <a:t>oPAC</a:t>
            </a:r>
            <a:r>
              <a:rPr lang="en-GB" sz="4000" b="1" i="1" dirty="0" smtClean="0">
                <a:solidFill>
                  <a:srgbClr val="00B050"/>
                </a:solidFill>
              </a:rPr>
              <a:t> you are at the right place</a:t>
            </a:r>
            <a:endParaRPr lang="en-GB" sz="4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4902"/>
            <a:ext cx="9144001" cy="40976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9324529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/>
            <a:r>
              <a:rPr lang="en-GB" sz="4400" dirty="0" smtClean="0">
                <a:solidFill>
                  <a:srgbClr val="FFFF00"/>
                </a:solidFill>
              </a:rPr>
              <a:t>accelerators operating in the world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689" y="773198"/>
            <a:ext cx="33073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/>
              <a:t>3 main applications: </a:t>
            </a:r>
          </a:p>
          <a:p>
            <a:pPr marL="342900" indent="-342900">
              <a:buAutoNum type="arabicParenR"/>
            </a:pPr>
            <a:r>
              <a:rPr lang="en-GB" sz="2400" dirty="0" smtClean="0"/>
              <a:t>Scientific research</a:t>
            </a:r>
          </a:p>
          <a:p>
            <a:pPr marL="342900" indent="-342900">
              <a:buAutoNum type="arabicParenR"/>
            </a:pPr>
            <a:r>
              <a:rPr lang="en-GB" sz="2400" dirty="0" smtClean="0"/>
              <a:t>Medical applications</a:t>
            </a:r>
          </a:p>
          <a:p>
            <a:pPr marL="342900" indent="-342900">
              <a:buAutoNum type="arabicParenR"/>
            </a:pPr>
            <a:r>
              <a:rPr lang="en-GB" sz="2400" dirty="0" smtClean="0"/>
              <a:t>Industrial uses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4343055" y="1215952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Silari</a:t>
            </a:r>
            <a:r>
              <a:rPr lang="en-GB" dirty="0" smtClean="0"/>
              <a:t>, ASP 2010; </a:t>
            </a:r>
          </a:p>
          <a:p>
            <a:r>
              <a:rPr lang="en-GB" dirty="0"/>
              <a:t>a</a:t>
            </a:r>
            <a:r>
              <a:rPr lang="en-GB" dirty="0" smtClean="0"/>
              <a:t>dapted </a:t>
            </a:r>
            <a:r>
              <a:rPr lang="en-GB" dirty="0"/>
              <a:t>from </a:t>
            </a:r>
            <a:r>
              <a:rPr lang="en-GB" dirty="0" smtClean="0"/>
              <a:t>“W. </a:t>
            </a:r>
            <a:r>
              <a:rPr lang="en-GB" dirty="0" err="1" smtClean="0"/>
              <a:t>Maciszewski</a:t>
            </a:r>
            <a:r>
              <a:rPr lang="en-GB" dirty="0" smtClean="0"/>
              <a:t> and W. </a:t>
            </a:r>
            <a:r>
              <a:rPr lang="en-GB" dirty="0" err="1" smtClean="0"/>
              <a:t>Scharf</a:t>
            </a:r>
            <a:r>
              <a:rPr lang="en-GB" dirty="0" smtClean="0"/>
              <a:t>, </a:t>
            </a:r>
            <a:endParaRPr lang="en-GB" dirty="0"/>
          </a:p>
          <a:p>
            <a:r>
              <a:rPr lang="en-GB" dirty="0" smtClean="0"/>
              <a:t>“Particle </a:t>
            </a:r>
            <a:r>
              <a:rPr lang="en-GB" dirty="0"/>
              <a:t>accelerators for </a:t>
            </a:r>
            <a:r>
              <a:rPr lang="en-GB" dirty="0" smtClean="0"/>
              <a:t>radiotherapy, Present </a:t>
            </a:r>
            <a:r>
              <a:rPr lang="en-GB" dirty="0"/>
              <a:t>status and </a:t>
            </a:r>
            <a:r>
              <a:rPr lang="en-GB" dirty="0" smtClean="0"/>
              <a:t>future”, </a:t>
            </a:r>
            <a:r>
              <a:rPr lang="en-GB" dirty="0" err="1" smtClean="0"/>
              <a:t>Physica</a:t>
            </a:r>
            <a:r>
              <a:rPr lang="en-GB" dirty="0" smtClean="0"/>
              <a:t> </a:t>
            </a:r>
            <a:r>
              <a:rPr lang="en-GB" dirty="0" err="1" smtClean="0"/>
              <a:t>Medica</a:t>
            </a:r>
            <a:r>
              <a:rPr lang="en-GB" dirty="0" smtClean="0"/>
              <a:t> XX</a:t>
            </a:r>
            <a:r>
              <a:rPr lang="en-GB" dirty="0"/>
              <a:t>, </a:t>
            </a:r>
            <a:r>
              <a:rPr lang="en-GB" dirty="0" smtClean="0"/>
              <a:t>137 - 145 </a:t>
            </a:r>
            <a:r>
              <a:rPr lang="en-GB" dirty="0"/>
              <a:t>(2004)</a:t>
            </a:r>
          </a:p>
        </p:txBody>
      </p:sp>
    </p:spTree>
    <p:extLst>
      <p:ext uri="{BB962C8B-B14F-4D97-AF65-F5344CB8AC3E}">
        <p14:creationId xmlns:p14="http://schemas.microsoft.com/office/powerpoint/2010/main" val="41170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332656"/>
            <a:ext cx="8064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i="1" dirty="0" smtClean="0">
                <a:solidFill>
                  <a:prstClr val="black"/>
                </a:solidFill>
              </a:rPr>
              <a:t>„</a:t>
            </a:r>
            <a:r>
              <a:rPr lang="pt-BR" sz="4400" i="1" dirty="0" smtClean="0">
                <a:solidFill>
                  <a:prstClr val="black"/>
                </a:solidFill>
              </a:rPr>
              <a:t>A really good idea is easily recognizable. It’s one whose implementation seems doomed at the outset.”</a:t>
            </a:r>
            <a:endParaRPr lang="pt-BR" sz="4400" i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8024" y="3635533"/>
            <a:ext cx="40954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Albert Einstein</a:t>
            </a:r>
          </a:p>
          <a:p>
            <a:endParaRPr lang="de-DE" sz="2800" dirty="0" smtClean="0">
              <a:solidFill>
                <a:prstClr val="black"/>
              </a:solidFill>
            </a:endParaRPr>
          </a:p>
          <a:p>
            <a:endParaRPr lang="de-DE" sz="2800" dirty="0">
              <a:solidFill>
                <a:prstClr val="black"/>
              </a:solidFill>
            </a:endParaRPr>
          </a:p>
          <a:p>
            <a:endParaRPr lang="de-DE" sz="2800" dirty="0" smtClean="0">
              <a:solidFill>
                <a:prstClr val="black"/>
              </a:solidFill>
            </a:endParaRPr>
          </a:p>
          <a:p>
            <a:endParaRPr lang="de-DE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48" y="3591018"/>
            <a:ext cx="2433960" cy="304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048361"/>
            <a:ext cx="5614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s</a:t>
            </a:r>
            <a:r>
              <a:rPr lang="en-GB" sz="4400" dirty="0" smtClean="0">
                <a:solidFill>
                  <a:srgbClr val="000000"/>
                </a:solidFill>
              </a:rPr>
              <a:t>ynchrotron radiation </a:t>
            </a:r>
          </a:p>
          <a:p>
            <a:r>
              <a:rPr lang="en-GB" sz="4400" dirty="0" smtClean="0">
                <a:solidFill>
                  <a:srgbClr val="000000"/>
                </a:solidFill>
              </a:rPr>
              <a:t>sources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8" y="1584198"/>
            <a:ext cx="7598664" cy="3689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9324529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srgbClr val="FFFF00"/>
                </a:solidFill>
              </a:rPr>
              <a:t>c</a:t>
            </a:r>
            <a:r>
              <a:rPr lang="en-GB" sz="4400" dirty="0" smtClean="0">
                <a:solidFill>
                  <a:srgbClr val="FFFF00"/>
                </a:solidFill>
              </a:rPr>
              <a:t>urved orbit of </a:t>
            </a:r>
            <a:r>
              <a:rPr lang="en-GB" sz="4400" i="1" dirty="0" smtClean="0">
                <a:solidFill>
                  <a:srgbClr val="FFFF00"/>
                </a:solidFill>
              </a:rPr>
              <a:t>e</a:t>
            </a:r>
            <a:r>
              <a:rPr lang="en-GB" sz="4400" baseline="30000" dirty="0" smtClean="0">
                <a:solidFill>
                  <a:srgbClr val="FFFF00"/>
                </a:solidFill>
              </a:rPr>
              <a:t>-</a:t>
            </a:r>
            <a:r>
              <a:rPr lang="en-GB" sz="4400" dirty="0" smtClean="0">
                <a:solidFill>
                  <a:srgbClr val="FFFF00"/>
                </a:solidFill>
              </a:rPr>
              <a:t> in magnetic field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45333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L. </a:t>
            </a:r>
            <a:r>
              <a:rPr lang="en-GB" dirty="0" err="1" smtClean="0"/>
              <a:t>Rivkin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45333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L. </a:t>
            </a:r>
            <a:r>
              <a:rPr lang="en-GB" dirty="0" err="1" smtClean="0">
                <a:solidFill>
                  <a:schemeClr val="bg1"/>
                </a:solidFill>
              </a:rPr>
              <a:t>Rivkin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54989"/>
              </p:ext>
            </p:extLst>
          </p:nvPr>
        </p:nvGraphicFramePr>
        <p:xfrm>
          <a:off x="359531" y="1124744"/>
          <a:ext cx="8784468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917"/>
                <a:gridCol w="747055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year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event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1946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Blewett</a:t>
                      </a:r>
                      <a:r>
                        <a:rPr lang="en-GB" sz="2800" baseline="0" dirty="0" smtClean="0"/>
                        <a:t> observed </a:t>
                      </a:r>
                      <a:r>
                        <a:rPr lang="en-GB" sz="2800" b="1" baseline="0" dirty="0" smtClean="0"/>
                        <a:t>energy loss </a:t>
                      </a:r>
                      <a:r>
                        <a:rPr lang="en-GB" sz="2800" baseline="0" dirty="0" smtClean="0"/>
                        <a:t>due to synchrotron radiation at 100 MeV </a:t>
                      </a:r>
                      <a:r>
                        <a:rPr lang="en-GB" sz="2800" baseline="0" dirty="0" err="1" smtClean="0"/>
                        <a:t>betatron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1947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First </a:t>
                      </a:r>
                      <a:r>
                        <a:rPr lang="en-GB" sz="2800" b="1" dirty="0" smtClean="0"/>
                        <a:t>visual observation </a:t>
                      </a:r>
                      <a:r>
                        <a:rPr lang="en-GB" sz="2800" dirty="0" smtClean="0"/>
                        <a:t>of SR at 70 MeV synchrotron,</a:t>
                      </a:r>
                      <a:r>
                        <a:rPr lang="en-GB" sz="2800" baseline="0" dirty="0" smtClean="0"/>
                        <a:t> GE laboratory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1949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Theoretical paper </a:t>
                      </a:r>
                      <a:r>
                        <a:rPr lang="en-GB" sz="2800" dirty="0" smtClean="0"/>
                        <a:t>by Schwinger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1953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First </a:t>
                      </a:r>
                      <a:r>
                        <a:rPr lang="en-GB" sz="2800" b="1" dirty="0" err="1" smtClean="0"/>
                        <a:t>undulator</a:t>
                      </a:r>
                      <a:r>
                        <a:rPr lang="en-GB" sz="2800" b="1" baseline="0" dirty="0" smtClean="0"/>
                        <a:t> </a:t>
                      </a:r>
                      <a:r>
                        <a:rPr lang="en-GB" sz="2800" baseline="0" dirty="0" smtClean="0"/>
                        <a:t>installed at Stanford by </a:t>
                      </a:r>
                      <a:r>
                        <a:rPr lang="en-GB" sz="2800" baseline="0" dirty="0" err="1" smtClean="0"/>
                        <a:t>Motz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1961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Experimental SR program </a:t>
                      </a:r>
                      <a:r>
                        <a:rPr lang="en-GB" sz="2800" dirty="0" smtClean="0"/>
                        <a:t>at National Bureau of Standards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1976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First demonstration of </a:t>
                      </a:r>
                      <a:r>
                        <a:rPr lang="en-GB" sz="2800" b="1" dirty="0" smtClean="0"/>
                        <a:t>Free Electron Laser</a:t>
                      </a:r>
                      <a:r>
                        <a:rPr lang="en-GB" sz="2800" b="1" baseline="0" dirty="0" smtClean="0"/>
                        <a:t> </a:t>
                      </a:r>
                      <a:r>
                        <a:rPr lang="en-GB" sz="2800" baseline="0" dirty="0" smtClean="0"/>
                        <a:t>by Madey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a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scent of synchrotron radiation</a:t>
            </a:r>
          </a:p>
        </p:txBody>
      </p:sp>
    </p:spTree>
    <p:extLst>
      <p:ext uri="{BB962C8B-B14F-4D97-AF65-F5344CB8AC3E}">
        <p14:creationId xmlns:p14="http://schemas.microsoft.com/office/powerpoint/2010/main" val="2601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1471613"/>
            <a:ext cx="2638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5911"/>
            <a:ext cx="7272807" cy="576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s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torage ring light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826" y="6387755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36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s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patial &amp; temporal coherence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75" y="718077"/>
            <a:ext cx="90730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9"/>
                </a:solidFill>
              </a:rPr>
              <a:t>Coherence</a:t>
            </a:r>
            <a:r>
              <a:rPr lang="en-GB" sz="3200" dirty="0"/>
              <a:t> is a fundamental property of a radiation source. Most light sources including synchrotron </a:t>
            </a:r>
            <a:r>
              <a:rPr lang="en-GB" sz="3200" dirty="0" smtClean="0"/>
              <a:t>radiation </a:t>
            </a:r>
            <a:r>
              <a:rPr lang="en-GB" sz="3200" dirty="0"/>
              <a:t>and FELs posses a certain degree of coherence. 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b="1" dirty="0" smtClean="0">
                <a:solidFill>
                  <a:srgbClr val="000099"/>
                </a:solidFill>
              </a:rPr>
              <a:t>Spatial </a:t>
            </a:r>
            <a:r>
              <a:rPr lang="en-GB" sz="3200" b="1" dirty="0">
                <a:solidFill>
                  <a:srgbClr val="000099"/>
                </a:solidFill>
              </a:rPr>
              <a:t>coherence </a:t>
            </a:r>
            <a:r>
              <a:rPr lang="en-GB" sz="3200" dirty="0"/>
              <a:t>describes </a:t>
            </a:r>
            <a:r>
              <a:rPr lang="en-GB" sz="3200" dirty="0" smtClean="0"/>
              <a:t>the </a:t>
            </a:r>
            <a:r>
              <a:rPr lang="en-GB" sz="3200" dirty="0"/>
              <a:t>degree to which the phase of the wave is correlated at two distinct points in the transverse plane</a:t>
            </a:r>
            <a:r>
              <a:rPr lang="en-GB" sz="3200" dirty="0" smtClean="0"/>
              <a:t>.</a:t>
            </a:r>
          </a:p>
          <a:p>
            <a:r>
              <a:rPr lang="en-GB" sz="3200" dirty="0" smtClean="0"/>
              <a:t> </a:t>
            </a:r>
            <a:endParaRPr lang="en-GB" sz="3200" dirty="0"/>
          </a:p>
          <a:p>
            <a:r>
              <a:rPr lang="en-GB" sz="3200" b="1" dirty="0" smtClean="0">
                <a:solidFill>
                  <a:srgbClr val="000099"/>
                </a:solidFill>
              </a:rPr>
              <a:t>Temporal </a:t>
            </a:r>
            <a:r>
              <a:rPr lang="en-GB" sz="3200" b="1" dirty="0">
                <a:solidFill>
                  <a:srgbClr val="000099"/>
                </a:solidFill>
              </a:rPr>
              <a:t>coherence </a:t>
            </a:r>
            <a:r>
              <a:rPr lang="en-GB" sz="3200" dirty="0" smtClean="0"/>
              <a:t>speciﬁes </a:t>
            </a:r>
            <a:r>
              <a:rPr lang="en-GB" sz="3200" dirty="0"/>
              <a:t>the extent to which the </a:t>
            </a:r>
            <a:r>
              <a:rPr lang="en-GB" sz="3200" dirty="0" smtClean="0"/>
              <a:t>radiation </a:t>
            </a:r>
            <a:r>
              <a:rPr lang="en-GB" sz="3200" dirty="0"/>
              <a:t>maintains a deﬁnite phase relationship at two </a:t>
            </a:r>
            <a:r>
              <a:rPr lang="en-GB" sz="3200" dirty="0" smtClean="0"/>
              <a:t>different </a:t>
            </a:r>
            <a:r>
              <a:rPr lang="en-GB" sz="3200" dirty="0"/>
              <a:t>times.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8264" y="6535054"/>
            <a:ext cx="20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Z. Huang, IPAC13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2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s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pectral brightness &amp; related quantities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4139" y="1488147"/>
                <a:ext cx="8015719" cy="951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𝑎𝑣𝑔</m:t>
                          </m:r>
                        </m:sub>
                      </m:sSub>
                      <m:d>
                        <m:d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GB" sz="240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𝑝h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∙%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/>
                                  <a:ea typeface="Cambria Math"/>
                                </a:rPr>
                                <m:t>BW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39" y="1488147"/>
                <a:ext cx="8015719" cy="95122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1520" y="964927"/>
            <a:ext cx="320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s</a:t>
            </a:r>
            <a:r>
              <a:rPr lang="en-GB" sz="2800" dirty="0" smtClean="0">
                <a:solidFill>
                  <a:srgbClr val="000099"/>
                </a:solidFill>
              </a:rPr>
              <a:t>pectral brightness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502" y="2852936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c</a:t>
            </a:r>
            <a:r>
              <a:rPr lang="en-GB" sz="2800" dirty="0" smtClean="0">
                <a:solidFill>
                  <a:srgbClr val="000099"/>
                </a:solidFill>
              </a:rPr>
              <a:t>oherent fraction</a:t>
            </a:r>
            <a:endParaRPr lang="en-GB" sz="2800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55576" y="3409300"/>
                <a:ext cx="6812955" cy="95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𝑐𝑜h</m:t>
                          </m:r>
                        </m:sub>
                      </m:sSub>
                      <m:d>
                        <m:d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400" i="1" smtClean="0">
                                  <a:latin typeface="Cambria Math"/>
                                  <a:ea typeface="Cambria Math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GB" sz="240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GB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GB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409300"/>
                <a:ext cx="6812955" cy="9518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054254" y="62233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for </a:t>
            </a:r>
            <a:r>
              <a:rPr lang="en-GB" dirty="0"/>
              <a:t>coherent Gaussian photon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664" y="4653136"/>
            <a:ext cx="685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99"/>
                </a:solidFill>
              </a:rPr>
              <a:t>diffraction-limited photon-beam </a:t>
            </a:r>
            <a:r>
              <a:rPr lang="en-GB" sz="2800" dirty="0" err="1" smtClean="0">
                <a:solidFill>
                  <a:srgbClr val="000099"/>
                </a:solidFill>
              </a:rPr>
              <a:t>emittance</a:t>
            </a:r>
            <a:r>
              <a:rPr lang="en-GB" sz="2800" dirty="0" smtClean="0">
                <a:solidFill>
                  <a:srgbClr val="000099"/>
                </a:solidFill>
              </a:rPr>
              <a:t> </a:t>
            </a:r>
            <a:endParaRPr lang="en-GB" sz="2800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14464" y="5085184"/>
                <a:ext cx="5121832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sub>
                      </m:sSub>
                      <m:sSub>
                        <m:sSub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28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80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  <m:r>
                            <a:rPr lang="en-GB" sz="28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sz="28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GB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GB" sz="28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464" y="5085184"/>
                <a:ext cx="5121832" cy="9105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5" y="5244759"/>
            <a:ext cx="2058389" cy="982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826" y="6387755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027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55" y="906347"/>
            <a:ext cx="8945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total </a:t>
            </a:r>
            <a:r>
              <a:rPr lang="en-GB" sz="2400" dirty="0" err="1"/>
              <a:t>emittance</a:t>
            </a:r>
            <a:r>
              <a:rPr lang="en-GB" sz="2400" dirty="0"/>
              <a:t> </a:t>
            </a:r>
            <a:r>
              <a:rPr lang="en-GB" sz="2400" dirty="0" smtClean="0"/>
              <a:t>is minimized </a:t>
            </a:r>
            <a:r>
              <a:rPr lang="en-GB" sz="2400" dirty="0"/>
              <a:t>when </a:t>
            </a:r>
            <a:r>
              <a:rPr lang="en-GB" sz="2400" dirty="0" err="1"/>
              <a:t>ε</a:t>
            </a:r>
            <a:r>
              <a:rPr lang="en-GB" sz="2400" baseline="-25000" dirty="0" err="1"/>
              <a:t>x,y</a:t>
            </a:r>
            <a:r>
              <a:rPr lang="en-GB" sz="2400" dirty="0"/>
              <a:t> is minimized and photon and e- phase space orientations are matched: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5" y="1914459"/>
            <a:ext cx="7416824" cy="3632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449" y="5791533"/>
            <a:ext cx="686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for </a:t>
            </a:r>
            <a:r>
              <a:rPr lang="en-GB" sz="2800" dirty="0" err="1" smtClean="0"/>
              <a:t>undulator</a:t>
            </a:r>
            <a:r>
              <a:rPr lang="en-GB" sz="2800" dirty="0" smtClean="0"/>
              <a:t> of length </a:t>
            </a:r>
            <a:r>
              <a:rPr lang="en-GB" sz="2800" i="1" dirty="0" smtClean="0"/>
              <a:t>L </a:t>
            </a:r>
            <a:r>
              <a:rPr lang="en-GB" sz="2800" dirty="0" smtClean="0"/>
              <a:t>optimum: </a:t>
            </a:r>
            <a:r>
              <a:rPr lang="en-GB" sz="2800" dirty="0" err="1" smtClean="0">
                <a:latin typeface="Symbol" panose="05050102010706020507" pitchFamily="18" charset="2"/>
              </a:rPr>
              <a:t>b</a:t>
            </a:r>
            <a:r>
              <a:rPr lang="en-GB" sz="2800" baseline="-25000" dirty="0" err="1" smtClean="0"/>
              <a:t>x,y</a:t>
            </a:r>
            <a:r>
              <a:rPr lang="en-GB" sz="2800" dirty="0" smtClean="0"/>
              <a:t>=</a:t>
            </a:r>
            <a:r>
              <a:rPr lang="en-GB" sz="2800" i="1" dirty="0" smtClean="0"/>
              <a:t>L</a:t>
            </a:r>
            <a:r>
              <a:rPr lang="en-GB" sz="2800" dirty="0" smtClean="0"/>
              <a:t>/</a:t>
            </a:r>
            <a:r>
              <a:rPr lang="en-GB" sz="2800" dirty="0" smtClean="0">
                <a:latin typeface="Symbol" panose="05050102010706020507" pitchFamily="18" charset="2"/>
              </a:rPr>
              <a:t>p</a:t>
            </a:r>
            <a:endParaRPr lang="en-GB" sz="2800" dirty="0"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altLang="en-US" sz="4000" kern="0" dirty="0">
                <a:solidFill>
                  <a:srgbClr val="FFFF00"/>
                </a:solidFill>
                <a:latin typeface="Calibri"/>
              </a:rPr>
              <a:t>X-ray </a:t>
            </a:r>
            <a:r>
              <a:rPr lang="en-GB" altLang="en-US" sz="4000" kern="0" dirty="0" err="1">
                <a:solidFill>
                  <a:srgbClr val="FFFF00"/>
                </a:solidFill>
                <a:latin typeface="Calibri"/>
              </a:rPr>
              <a:t>emittance</a:t>
            </a:r>
            <a:r>
              <a:rPr lang="en-GB" altLang="en-US" sz="4000" kern="0" dirty="0">
                <a:solidFill>
                  <a:srgbClr val="FFFF00"/>
                </a:solidFill>
                <a:latin typeface="Calibri"/>
              </a:rPr>
              <a:t> from electron </a:t>
            </a:r>
            <a:r>
              <a:rPr lang="en-GB" altLang="en-US" sz="4000" kern="0" dirty="0" smtClean="0">
                <a:solidFill>
                  <a:srgbClr val="FFFF00"/>
                </a:solidFill>
                <a:latin typeface="Calibri"/>
              </a:rPr>
              <a:t>source</a:t>
            </a:r>
            <a:endParaRPr lang="en-GB" altLang="en-US" sz="4000" kern="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9970" y="6519446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624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6" descr="010701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4"/>
          <p:cNvSpPr>
            <a:spLocks noChangeArrowheads="1"/>
          </p:cNvSpPr>
          <p:nvPr/>
        </p:nvSpPr>
        <p:spPr bwMode="auto">
          <a:xfrm>
            <a:off x="1547664" y="1750909"/>
            <a:ext cx="6861174" cy="45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h</a:t>
            </a:r>
            <a:r>
              <a:rPr lang="en-GB" alt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istory &amp; past </a:t>
            </a: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improvements 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limitations 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user needs 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plans to overcome limitations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advanced </a:t>
            </a: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future schemes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omic Sans MS" pitchFamily="66" charset="0"/>
              </a:rPr>
              <a:t>international R&amp;D efforts</a:t>
            </a:r>
          </a:p>
        </p:txBody>
      </p:sp>
      <p:sp>
        <p:nvSpPr>
          <p:cNvPr id="175108" name="Text Box 5"/>
          <p:cNvSpPr txBox="1">
            <a:spLocks noChangeArrowheads="1"/>
          </p:cNvSpPr>
          <p:nvPr/>
        </p:nvSpPr>
        <p:spPr bwMode="auto">
          <a:xfrm>
            <a:off x="1143000" y="777875"/>
            <a:ext cx="3008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b="1" smtClean="0">
                <a:solidFill>
                  <a:srgbClr val="FFFFFF"/>
                </a:solidFill>
                <a:latin typeface="Comic Sans MS" pitchFamily="66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6194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6" y="1218977"/>
            <a:ext cx="8795087" cy="56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d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iffraction-limited </a:t>
            </a:r>
            <a:r>
              <a:rPr lang="en-US" altLang="en-US" sz="4000" kern="0" dirty="0" err="1" smtClean="0">
                <a:solidFill>
                  <a:srgbClr val="FFFF00"/>
                </a:solidFill>
                <a:latin typeface="Calibri"/>
              </a:rPr>
              <a:t>emittance</a:t>
            </a:r>
            <a:endParaRPr lang="en-US" altLang="en-US" sz="4000" kern="0" dirty="0" smtClean="0">
              <a:solidFill>
                <a:srgbClr val="FFFF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51720" y="2204864"/>
                <a:ext cx="1341778" cy="6183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2204864"/>
                <a:ext cx="1341778" cy="618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948264" y="880423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955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5" y="1059872"/>
            <a:ext cx="7007629" cy="4738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s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tate of SR light 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3789040"/>
            <a:ext cx="7632848" cy="12961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61826" y="6387755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389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97185172"/>
              </p:ext>
            </p:extLst>
          </p:nvPr>
        </p:nvGraphicFramePr>
        <p:xfrm>
          <a:off x="-177800" y="1270000"/>
          <a:ext cx="7924800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47000" y="3924300"/>
            <a:ext cx="135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PETRA-III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2009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64200" y="2501900"/>
            <a:ext cx="203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NSLS-II 2014-DW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60600" y="3390900"/>
            <a:ext cx="111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TPS-2015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934200" y="2781300"/>
            <a:ext cx="317500" cy="342900"/>
          </a:xfrm>
          <a:prstGeom prst="star5">
            <a:avLst/>
          </a:prstGeom>
          <a:solidFill>
            <a:srgbClr val="FF3300"/>
          </a:solidFill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340100" y="3467100"/>
            <a:ext cx="317500" cy="342900"/>
          </a:xfrm>
          <a:prstGeom prst="star5">
            <a:avLst/>
          </a:prstGeom>
          <a:solidFill>
            <a:srgbClr val="FF3300"/>
          </a:solidFill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86600" y="2959100"/>
            <a:ext cx="25400" cy="198120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lgDash"/>
            <a:tailEnd type="arrow"/>
          </a:ln>
          <a:effectLst/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41500" y="3987800"/>
            <a:ext cx="1993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MAX-IV-2015-DW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794000" y="4559300"/>
            <a:ext cx="317500" cy="342900"/>
          </a:xfrm>
          <a:prstGeom prst="star5">
            <a:avLst/>
          </a:prstGeom>
          <a:solidFill>
            <a:srgbClr val="FF3300"/>
          </a:solidFill>
          <a:ln w="25400" cap="flat" cmpd="sng" algn="ctr">
            <a:solidFill>
              <a:srgbClr val="3333CC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59100" y="4305300"/>
            <a:ext cx="12700" cy="45720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lgDash"/>
            <a:tailEnd type="arrow"/>
          </a:ln>
          <a:effectLst/>
        </p:spPr>
      </p:cxnSp>
      <p:sp>
        <p:nvSpPr>
          <p:cNvPr id="12" name="Oval 11"/>
          <p:cNvSpPr/>
          <p:nvPr/>
        </p:nvSpPr>
        <p:spPr>
          <a:xfrm>
            <a:off x="3073400" y="4864100"/>
            <a:ext cx="228600" cy="228600"/>
          </a:xfrm>
          <a:prstGeom prst="ellipse">
            <a:avLst/>
          </a:prstGeom>
          <a:solidFill>
            <a:srgbClr val="CCEC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40100" y="5410200"/>
            <a:ext cx="228600" cy="228600"/>
          </a:xfrm>
          <a:prstGeom prst="ellipse">
            <a:avLst/>
          </a:prstGeom>
          <a:solidFill>
            <a:srgbClr val="FF3300"/>
          </a:solidFill>
          <a:ln w="25400" cap="flat" cmpd="sng" algn="ctr">
            <a:solidFill>
              <a:srgbClr val="FF99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57600" y="5295900"/>
            <a:ext cx="157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SIRIUS-2016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0" y="4546600"/>
            <a:ext cx="157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ILSF - 2019 ?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66900" y="5232400"/>
            <a:ext cx="133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TAC &gt; 2020</a:t>
            </a:r>
            <a:endParaRPr kumimoji="0" lang="th-TH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3400" y="48641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05200" y="46355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823200" y="4432300"/>
            <a:ext cx="977900" cy="165100"/>
          </a:xfrm>
          <a:prstGeom prst="rightArrow">
            <a:avLst/>
          </a:prstGeom>
          <a:solidFill>
            <a:srgbClr val="FF9933"/>
          </a:solidFill>
          <a:ln w="25400" cap="flat" cmpd="sng" algn="ctr">
            <a:solidFill>
              <a:srgbClr val="FF99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r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ecent trends in light source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0200" y="6203089"/>
            <a:ext cx="199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ircumference [m]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826" y="6387755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H. </a:t>
            </a:r>
            <a:r>
              <a:rPr lang="en-GB" sz="1600" dirty="0" err="1" smtClean="0"/>
              <a:t>Wiedemann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87713" y="699875"/>
                <a:ext cx="4511363" cy="926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𝑞</m:t>
                          </m:r>
                        </m:sub>
                      </m:sSub>
                      <m:f>
                        <m:f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sz="2400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𝑑𝑠</m:t>
                              </m:r>
                            </m:e>
                          </m:nary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1/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/>
                            </a:rPr>
                            <m:t>𝑑𝑠</m:t>
                          </m:r>
                        </m:den>
                      </m:f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713" y="699875"/>
                <a:ext cx="4511363" cy="9269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38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3" grpId="0" animBg="1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6144"/>
            <a:ext cx="721280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3002" y="1081400"/>
            <a:ext cx="21082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n</a:t>
            </a:r>
            <a:r>
              <a:rPr lang="en-GB" b="1" dirty="0" smtClean="0"/>
              <a:t>ow: ESRF - DBA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3933056"/>
            <a:ext cx="2262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future: ESRF - 7BA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MBA lattice: smaller </a:t>
            </a:r>
            <a:r>
              <a:rPr lang="en-US" altLang="en-US" sz="4000" kern="0" dirty="0" err="1" smtClean="0">
                <a:solidFill>
                  <a:srgbClr val="FFFF00"/>
                </a:solidFill>
                <a:latin typeface="Calibri"/>
              </a:rPr>
              <a:t>emittance</a:t>
            </a:r>
            <a:endParaRPr lang="en-US" altLang="en-US" sz="4000" kern="0" dirty="0" smtClean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826" y="6387755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79148" y="3789079"/>
            <a:ext cx="15648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99"/>
                </a:solidFill>
              </a:rPr>
              <a:t>minimizing</a:t>
            </a:r>
          </a:p>
          <a:p>
            <a:r>
              <a:rPr lang="en-GB" sz="2000" b="1" i="1" dirty="0" smtClean="0">
                <a:solidFill>
                  <a:srgbClr val="000099"/>
                </a:solidFill>
              </a:rPr>
              <a:t>H</a:t>
            </a:r>
            <a:r>
              <a:rPr lang="en-GB" sz="2000" b="1" dirty="0" smtClean="0">
                <a:solidFill>
                  <a:srgbClr val="000099"/>
                </a:solidFill>
              </a:rPr>
              <a:t>(s)</a:t>
            </a:r>
          </a:p>
          <a:p>
            <a:r>
              <a:rPr lang="en-GB" sz="2000" b="1" dirty="0">
                <a:solidFill>
                  <a:srgbClr val="000099"/>
                </a:solidFill>
              </a:rPr>
              <a:t>b</a:t>
            </a:r>
            <a:r>
              <a:rPr lang="en-GB" sz="2000" b="1" dirty="0" smtClean="0">
                <a:solidFill>
                  <a:srgbClr val="000099"/>
                </a:solidFill>
              </a:rPr>
              <a:t>elow what</a:t>
            </a:r>
          </a:p>
          <a:p>
            <a:r>
              <a:rPr lang="en-GB" sz="2000" b="1" dirty="0">
                <a:solidFill>
                  <a:srgbClr val="000099"/>
                </a:solidFill>
              </a:rPr>
              <a:t>w</a:t>
            </a:r>
            <a:r>
              <a:rPr lang="en-GB" sz="2000" b="1" dirty="0" smtClean="0">
                <a:solidFill>
                  <a:srgbClr val="000099"/>
                </a:solidFill>
              </a:rPr>
              <a:t>as </a:t>
            </a:r>
          </a:p>
          <a:p>
            <a:r>
              <a:rPr lang="en-GB" sz="2000" b="1" dirty="0" smtClean="0">
                <a:solidFill>
                  <a:srgbClr val="000099"/>
                </a:solidFill>
              </a:rPr>
              <a:t>previously </a:t>
            </a:r>
          </a:p>
          <a:p>
            <a:r>
              <a:rPr lang="en-GB" sz="2000" b="1" dirty="0" smtClean="0">
                <a:solidFill>
                  <a:srgbClr val="000099"/>
                </a:solidFill>
              </a:rPr>
              <a:t>thought </a:t>
            </a:r>
          </a:p>
          <a:p>
            <a:r>
              <a:rPr lang="en-GB" sz="2000" b="1" dirty="0">
                <a:solidFill>
                  <a:srgbClr val="000099"/>
                </a:solidFill>
              </a:rPr>
              <a:t>t</a:t>
            </a:r>
            <a:r>
              <a:rPr lang="en-GB" sz="2000" b="1" dirty="0" smtClean="0">
                <a:solidFill>
                  <a:srgbClr val="000099"/>
                </a:solidFill>
              </a:rPr>
              <a:t>o be</a:t>
            </a:r>
          </a:p>
          <a:p>
            <a:r>
              <a:rPr lang="en-GB" sz="2000" b="1" dirty="0" smtClean="0">
                <a:solidFill>
                  <a:srgbClr val="000099"/>
                </a:solidFill>
              </a:rPr>
              <a:t>possible</a:t>
            </a:r>
            <a:endParaRPr lang="en-GB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o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n-axis injection with small </a:t>
            </a:r>
            <a:r>
              <a:rPr lang="en-US" altLang="en-US" sz="4000" kern="0" dirty="0" err="1" smtClean="0">
                <a:solidFill>
                  <a:srgbClr val="FFFF00"/>
                </a:solidFill>
                <a:latin typeface="Calibri"/>
              </a:rPr>
              <a:t>dyn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. aperture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4" y="1501760"/>
            <a:ext cx="8882149" cy="5224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0" y="670763"/>
            <a:ext cx="9246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</a:rPr>
              <a:t>ore cells, smaller dispersion → stronger &amp; more </a:t>
            </a:r>
            <a:r>
              <a:rPr lang="en-GB" sz="2400" b="1" dirty="0" err="1" smtClean="0">
                <a:solidFill>
                  <a:srgbClr val="FF0000"/>
                </a:solidFill>
              </a:rPr>
              <a:t>sextupoles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→ low dynamic aperture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0677" y="6557032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64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6199" y="836712"/>
            <a:ext cx="899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h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ow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 do we get hard x-rays from low-field bending magnets?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	use high field inserts (1.8 to 2T)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	produce radiation only where needed</a:t>
            </a:r>
            <a:endParaRPr kumimoji="0" lang="th-TH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14583" r="12738" b="10417"/>
          <a:stretch>
            <a:fillRect/>
          </a:stretch>
        </p:blipFill>
        <p:spPr bwMode="auto">
          <a:xfrm>
            <a:off x="368300" y="2832100"/>
            <a:ext cx="38862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429000" y="56007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ISLF</a:t>
            </a:r>
            <a:endParaRPr kumimoji="0" lang="th-TH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5" name="Picture 2" descr="E:\Programming\Delphi\Magnet\Mag_delv\Lo-Field-Slice\field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75" y="2845481"/>
            <a:ext cx="4432725" cy="246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l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ow-field bends &amp; high-field inserts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826" y="6387755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H. </a:t>
            </a:r>
            <a:r>
              <a:rPr lang="en-GB" sz="1600" dirty="0" err="1" smtClean="0"/>
              <a:t>Wiedemann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17465" y="5490500"/>
            <a:ext cx="406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99"/>
                </a:solidFill>
              </a:rPr>
              <a:t>lower-energy rings with high-field inserts</a:t>
            </a:r>
            <a:endParaRPr lang="en-GB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8" y="1412776"/>
            <a:ext cx="8524702" cy="3009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brightness and coherence of future rings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826" y="6387755"/>
            <a:ext cx="18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R. </a:t>
            </a:r>
            <a:r>
              <a:rPr lang="en-GB" sz="1600" dirty="0" err="1" smtClean="0"/>
              <a:t>Hettel</a:t>
            </a:r>
            <a:r>
              <a:rPr lang="en-GB" sz="1600" dirty="0" smtClean="0"/>
              <a:t>, IPAC’14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467544" y="4653136"/>
            <a:ext cx="8366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diffraction-limited </a:t>
            </a:r>
            <a:r>
              <a:rPr lang="en-GB" sz="3200" dirty="0"/>
              <a:t>rings now being </a:t>
            </a:r>
            <a:r>
              <a:rPr lang="en-GB" sz="3200" dirty="0" smtClean="0"/>
              <a:t>designed </a:t>
            </a:r>
            <a:r>
              <a:rPr lang="en-GB" sz="3200" dirty="0"/>
              <a:t>with </a:t>
            </a:r>
            <a:r>
              <a:rPr lang="en-GB" sz="3200" i="1" dirty="0" smtClean="0"/>
              <a:t>Nb</a:t>
            </a:r>
            <a:r>
              <a:rPr lang="en-GB" sz="3200" i="1" baseline="-25000" dirty="0" smtClean="0"/>
              <a:t>3</a:t>
            </a:r>
            <a:r>
              <a:rPr lang="en-GB" sz="3200" i="1" dirty="0" smtClean="0"/>
              <a:t>Sn </a:t>
            </a:r>
            <a:r>
              <a:rPr lang="en-GB" sz="3200" dirty="0" smtClean="0"/>
              <a:t>SC insertion devices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1179592" y="1043444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Compiled by M. </a:t>
            </a:r>
            <a:r>
              <a:rPr lang="en-GB" sz="1400" dirty="0" smtClean="0"/>
              <a:t>Borland, </a:t>
            </a:r>
            <a:r>
              <a:rPr lang="en-GB" sz="1400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8619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Free Electron Laser (FEL)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4514"/>
            <a:ext cx="8175307" cy="5730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64886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  <a:r>
              <a:rPr lang="en-GB" b="1" dirty="0" smtClean="0"/>
              <a:t>oherence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17930" y="6488668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T. </a:t>
            </a:r>
            <a:r>
              <a:rPr lang="en-GB" dirty="0" err="1" smtClean="0"/>
              <a:t>Shintake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40152" y="754330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  <a:latin typeface="Calibri"/>
                <a:ea typeface="Calibri"/>
                <a:cs typeface="Times New Roman"/>
              </a:rPr>
              <a:t>ultrafast dynamics</a:t>
            </a:r>
            <a:r>
              <a:rPr lang="en-GB" sz="2400" b="1" dirty="0">
                <a:solidFill>
                  <a:srgbClr val="000099"/>
                </a:solidFill>
                <a:latin typeface="Calibri"/>
                <a:ea typeface="Calibri"/>
                <a:cs typeface="Times New Roman"/>
              </a:rPr>
              <a:t>, damage free imaging of </a:t>
            </a:r>
            <a:r>
              <a:rPr lang="en-GB" sz="2400" b="1" dirty="0" smtClean="0">
                <a:solidFill>
                  <a:srgbClr val="000099"/>
                </a:solidFill>
                <a:latin typeface="Calibri"/>
                <a:ea typeface="Calibri"/>
                <a:cs typeface="Times New Roman"/>
              </a:rPr>
              <a:t>nanostructure,…</a:t>
            </a:r>
            <a:endParaRPr lang="en-GB" sz="2400" b="1" dirty="0">
              <a:solidFill>
                <a:srgbClr val="0000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9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693" r="17461" b="19933"/>
          <a:stretch>
            <a:fillRect/>
          </a:stretch>
        </p:blipFill>
        <p:spPr bwMode="auto">
          <a:xfrm>
            <a:off x="590550" y="1223963"/>
            <a:ext cx="802005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066800"/>
            <a:ext cx="4283075" cy="1787525"/>
            <a:chOff x="685799" y="1066800"/>
            <a:chExt cx="4282969" cy="1786870"/>
          </a:xfrm>
        </p:grpSpPr>
        <p:sp>
          <p:nvSpPr>
            <p:cNvPr id="30740" name="Rectangle 14"/>
            <p:cNvSpPr>
              <a:spLocks noChangeArrowheads="1"/>
            </p:cNvSpPr>
            <p:nvPr/>
          </p:nvSpPr>
          <p:spPr bwMode="auto">
            <a:xfrm>
              <a:off x="2471183" y="1066800"/>
              <a:ext cx="2497585" cy="1756611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Scientific instruments and instrumentation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Bent Arrow 15"/>
            <p:cNvSpPr/>
            <p:nvPr/>
          </p:nvSpPr>
          <p:spPr bwMode="auto">
            <a:xfrm rot="5400000" flipV="1">
              <a:off x="1045541" y="1427519"/>
              <a:ext cx="1066409" cy="1785894"/>
            </a:xfrm>
            <a:prstGeom prst="bentArrow">
              <a:avLst>
                <a:gd name="adj1" fmla="val 46837"/>
                <a:gd name="adj2" fmla="val 32906"/>
                <a:gd name="adj3" fmla="val 35257"/>
                <a:gd name="adj4" fmla="val 6019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pic>
          <p:nvPicPr>
            <p:cNvPr id="30742" name="Picture 3" descr="C:\Users\piergros\Desktop\2013-07-30_00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755" y="1611336"/>
              <a:ext cx="1766440" cy="117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69863" y="3771900"/>
            <a:ext cx="2992437" cy="2044700"/>
            <a:chOff x="169415" y="3772031"/>
            <a:chExt cx="2992998" cy="2044012"/>
          </a:xfrm>
        </p:grpSpPr>
        <p:sp>
          <p:nvSpPr>
            <p:cNvPr id="30737" name="Right Arrow 20"/>
            <p:cNvSpPr>
              <a:spLocks noChangeArrowheads="1"/>
            </p:cNvSpPr>
            <p:nvPr/>
          </p:nvSpPr>
          <p:spPr bwMode="auto">
            <a:xfrm rot="-1007387">
              <a:off x="2045974" y="3772031"/>
              <a:ext cx="1116439" cy="51735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endParaRPr lang="en-US" altLang="en-US" sz="900" b="1" smtClean="0">
                <a:solidFill>
                  <a:srgbClr val="261748"/>
                </a:solidFill>
              </a:endParaRPr>
            </a:p>
          </p:txBody>
        </p:sp>
        <p:sp>
          <p:nvSpPr>
            <p:cNvPr id="30738" name="Rectangle 22"/>
            <p:cNvSpPr>
              <a:spLocks noChangeArrowheads="1"/>
            </p:cNvSpPr>
            <p:nvPr/>
          </p:nvSpPr>
          <p:spPr bwMode="auto">
            <a:xfrm>
              <a:off x="169415" y="4066003"/>
              <a:ext cx="1960159" cy="175004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Undulator systems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30739" name="Picture 4" descr="C:\Users\piergros\Desktop\2011-11-16_01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75" y="4439610"/>
              <a:ext cx="1822450" cy="121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553200" y="2543175"/>
            <a:ext cx="2501900" cy="3440113"/>
            <a:chOff x="6553200" y="2543847"/>
            <a:chExt cx="2502572" cy="3439585"/>
          </a:xfrm>
        </p:grpSpPr>
        <p:sp>
          <p:nvSpPr>
            <p:cNvPr id="7" name="Bent Arrow 6"/>
            <p:cNvSpPr/>
            <p:nvPr/>
          </p:nvSpPr>
          <p:spPr bwMode="auto">
            <a:xfrm flipH="1" flipV="1">
              <a:off x="8077609" y="4439031"/>
              <a:ext cx="862245" cy="1544401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sp>
          <p:nvSpPr>
            <p:cNvPr id="30735" name="Rectangle 8"/>
            <p:cNvSpPr>
              <a:spLocks noChangeArrowheads="1"/>
            </p:cNvSpPr>
            <p:nvPr/>
          </p:nvSpPr>
          <p:spPr bwMode="auto">
            <a:xfrm>
              <a:off x="6553200" y="2543847"/>
              <a:ext cx="2502572" cy="1923596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Electron injector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30736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372" y="2853667"/>
              <a:ext cx="2269960" cy="151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738438" y="4575175"/>
            <a:ext cx="3814762" cy="1825625"/>
            <a:chOff x="2737833" y="4575731"/>
            <a:chExt cx="3815366" cy="1825069"/>
          </a:xfrm>
        </p:grpSpPr>
        <p:sp>
          <p:nvSpPr>
            <p:cNvPr id="30731" name="Rectangle 33"/>
            <p:cNvSpPr>
              <a:spLocks noChangeArrowheads="1"/>
            </p:cNvSpPr>
            <p:nvPr/>
          </p:nvSpPr>
          <p:spPr bwMode="auto">
            <a:xfrm>
              <a:off x="2737833" y="4575731"/>
              <a:ext cx="2291367" cy="1825069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ts val="1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600" smtClean="0">
                  <a:solidFill>
                    <a:srgbClr val="000000"/>
                  </a:solidFill>
                </a:rPr>
                <a:t>Superconducting electron accelerator</a:t>
              </a:r>
              <a:endParaRPr lang="de-DE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Bent Arrow 35"/>
            <p:cNvSpPr/>
            <p:nvPr/>
          </p:nvSpPr>
          <p:spPr bwMode="auto">
            <a:xfrm rot="16200000" flipV="1">
              <a:off x="5352264" y="4687259"/>
              <a:ext cx="858576" cy="1543294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cs typeface="ＭＳ Ｐゴシック" charset="0"/>
              </a:endParaRPr>
            </a:p>
          </p:txBody>
        </p:sp>
        <p:pic>
          <p:nvPicPr>
            <p:cNvPr id="30733" name="Picture 2" descr="C:\Users\piergros\Desktop\2013-08-26_AMTF_IMG_487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542" y="5121968"/>
              <a:ext cx="1803948" cy="120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7" name="Fußzeilenplatzhalter 1"/>
          <p:cNvSpPr txBox="1">
            <a:spLocks/>
          </p:cNvSpPr>
          <p:nvPr/>
        </p:nvSpPr>
        <p:spPr bwMode="auto">
          <a:xfrm>
            <a:off x="269875" y="65436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en-GB" altLang="en-US" sz="1200" smtClean="0">
                <a:solidFill>
                  <a:srgbClr val="000000"/>
                </a:solidFill>
              </a:rPr>
              <a:t>S.L. Molodtsov, European XFEL</a:t>
            </a:r>
          </a:p>
        </p:txBody>
      </p:sp>
      <p:sp>
        <p:nvSpPr>
          <p:cNvPr id="30730" name="Rectangle 125"/>
          <p:cNvSpPr txBox="1">
            <a:spLocks noChangeArrowheads="1"/>
          </p:cNvSpPr>
          <p:nvPr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en-US" sz="1100" b="1" smtClean="0">
                <a:solidFill>
                  <a:srgbClr val="FFFFFF"/>
                </a:solidFill>
                <a:cs typeface="Arial" charset="0"/>
              </a:rPr>
              <a:t>Status of the European XFEL, TAC ISAC Meeting, Istanbul, 7-8 July, 2014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European XFEL in</a:t>
            </a:r>
            <a:r>
              <a:rPr kumimoji="0" lang="en-US" alt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Hamburg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93788" y="3356992"/>
            <a:ext cx="6983412" cy="2626296"/>
          </a:xfrm>
          <a:prstGeom prst="straightConnector1">
            <a:avLst/>
          </a:prstGeom>
          <a:ln w="47625">
            <a:solidFill>
              <a:schemeClr val="bg1"/>
            </a:solidFill>
            <a:headEnd type="triangl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274" y="4580325"/>
            <a:ext cx="119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3.5 km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Tx/>
              <a:buSzTx/>
            </a:pPr>
            <a:fld id="{42357494-C342-4BCF-9D11-60B3718A5A2A}" type="slidenum">
              <a:rPr lang="en-GB" altLang="en-US" sz="1000">
                <a:solidFill>
                  <a:srgbClr val="FFFFFF"/>
                </a:solidFill>
              </a:rPr>
              <a:pPr>
                <a:buClrTx/>
                <a:buSzTx/>
              </a:pPr>
              <a:t>29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pic>
        <p:nvPicPr>
          <p:cNvPr id="35843" name="Picture 4" descr="XFEL_Beschleunige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371600"/>
            <a:ext cx="36957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1221"/>
            <a:ext cx="4875213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45" name="Straight Arrow Connector 7"/>
          <p:cNvCxnSpPr>
            <a:cxnSpLocks noChangeShapeType="1"/>
          </p:cNvCxnSpPr>
          <p:nvPr/>
        </p:nvCxnSpPr>
        <p:spPr bwMode="auto">
          <a:xfrm flipV="1">
            <a:off x="4283968" y="4792664"/>
            <a:ext cx="1891407" cy="1498158"/>
          </a:xfrm>
          <a:prstGeom prst="straightConnector1">
            <a:avLst/>
          </a:prstGeom>
          <a:noFill/>
          <a:ln w="76200">
            <a:solidFill>
              <a:srgbClr val="00009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2861334" y="6322958"/>
            <a:ext cx="3522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en-US" sz="2800" dirty="0" smtClean="0">
                <a:solidFill>
                  <a:srgbClr val="000090"/>
                </a:solidFill>
              </a:rPr>
              <a:t>Niobium Cavities</a:t>
            </a:r>
          </a:p>
        </p:txBody>
      </p:sp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132750" y="3838576"/>
            <a:ext cx="2216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Module: 8x Cavities </a:t>
            </a:r>
          </a:p>
        </p:txBody>
      </p:sp>
      <p:cxnSp>
        <p:nvCxnSpPr>
          <p:cNvPr id="35848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1766094" y="2666727"/>
            <a:ext cx="1246188" cy="89852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83344" y="862970"/>
            <a:ext cx="4516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en-US" b="1" dirty="0" smtClean="0">
                <a:solidFill>
                  <a:srgbClr val="000090"/>
                </a:solidFill>
              </a:rPr>
              <a:t>100 8-Cavity modules, 1.4 km, 17.5 </a:t>
            </a:r>
            <a:r>
              <a:rPr lang="en-US" altLang="en-US" b="1" dirty="0" err="1" smtClean="0">
                <a:solidFill>
                  <a:srgbClr val="000090"/>
                </a:solidFill>
              </a:rPr>
              <a:t>GeV</a:t>
            </a:r>
            <a:r>
              <a:rPr lang="en-US" altLang="en-US" b="1" dirty="0" smtClean="0">
                <a:solidFill>
                  <a:srgbClr val="000090"/>
                </a:solidFill>
              </a:rPr>
              <a:t> Electron Energy</a:t>
            </a:r>
          </a:p>
        </p:txBody>
      </p:sp>
      <p:sp>
        <p:nvSpPr>
          <p:cNvPr id="35850" name="Fußzeilenplatzhalter 1"/>
          <p:cNvSpPr txBox="1">
            <a:spLocks/>
          </p:cNvSpPr>
          <p:nvPr/>
        </p:nvSpPr>
        <p:spPr bwMode="auto">
          <a:xfrm>
            <a:off x="269875" y="65436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en-GB" altLang="en-US" sz="1200" smtClean="0">
                <a:solidFill>
                  <a:srgbClr val="000000"/>
                </a:solidFill>
              </a:rPr>
              <a:t>S.L. Molodtsov, European XFEL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noProof="0" dirty="0" smtClean="0">
                <a:solidFill>
                  <a:srgbClr val="FFFF00"/>
                </a:solidFill>
              </a:rPr>
              <a:t>SC </a:t>
            </a:r>
            <a:r>
              <a:rPr lang="en-US" altLang="en-US" sz="4000" kern="0" noProof="0" dirty="0" err="1" smtClean="0">
                <a:solidFill>
                  <a:srgbClr val="FFFF00"/>
                </a:solidFill>
              </a:rPr>
              <a:t>linac</a:t>
            </a:r>
            <a:r>
              <a:rPr lang="en-US" altLang="en-US" sz="4000" kern="0" noProof="0" dirty="0" smtClean="0">
                <a:solidFill>
                  <a:srgbClr val="FFFF00"/>
                </a:solidFill>
              </a:rPr>
              <a:t> </a:t>
            </a: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technology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6" y="4621919"/>
            <a:ext cx="2497137" cy="166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0368" y="4637426"/>
            <a:ext cx="1160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b="1" dirty="0" smtClean="0">
                <a:solidFill>
                  <a:srgbClr val="FF0000"/>
                </a:solidFill>
              </a:rPr>
              <a:t>odule</a:t>
            </a:r>
          </a:p>
          <a:p>
            <a:r>
              <a:rPr lang="en-GB" sz="2000" b="1" dirty="0" err="1">
                <a:solidFill>
                  <a:srgbClr val="FF0000"/>
                </a:solidFill>
              </a:rPr>
              <a:t>p</a:t>
            </a:r>
            <a:r>
              <a:rPr lang="en-GB" sz="2000" b="1" dirty="0" err="1" smtClean="0">
                <a:solidFill>
                  <a:srgbClr val="FF0000"/>
                </a:solidFill>
              </a:rPr>
              <a:t>rotoype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PXFEL 1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936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636912"/>
            <a:ext cx="6962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general accelerator history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6393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ClrTx/>
              <a:buSzTx/>
            </a:pPr>
            <a:fld id="{1AEEC7F2-ADC5-4496-AB0B-4CB02E979756}" type="slidenum">
              <a:rPr lang="en-GB" altLang="en-US" sz="1000">
                <a:solidFill>
                  <a:srgbClr val="FFFFFF"/>
                </a:solidFill>
              </a:rPr>
              <a:pPr>
                <a:buClrTx/>
                <a:buSzTx/>
              </a:pPr>
              <a:t>30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pic>
        <p:nvPicPr>
          <p:cNvPr id="40963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22363"/>
            <a:ext cx="7446963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977900" y="5778500"/>
            <a:ext cx="74168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rgbClr val="261748"/>
                </a:solidFill>
                <a:cs typeface="ＭＳ Ｐゴシック" charset="0"/>
              </a:rPr>
              <a:t>Superconducting LINAC technology provides 27.000 light pulses/s in burst-</a:t>
            </a:r>
          </a:p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rgbClr val="261748"/>
                </a:solidFill>
                <a:cs typeface="ＭＳ Ｐゴシック" charset="0"/>
              </a:rPr>
              <a:t>like structure. It makes XFEL.EU attractive for photon-hungry experiments. </a:t>
            </a:r>
            <a:endParaRPr lang="en-US" sz="1900" b="1">
              <a:solidFill>
                <a:srgbClr val="26004D"/>
              </a:solidFill>
              <a:latin typeface="Symbol" charset="0"/>
              <a:cs typeface="ＭＳ Ｐゴシック" charset="0"/>
            </a:endParaRPr>
          </a:p>
        </p:txBody>
      </p:sp>
      <p:sp>
        <p:nvSpPr>
          <p:cNvPr id="40966" name="Fußzeilenplatzhalter 3"/>
          <p:cNvSpPr txBox="1">
            <a:spLocks/>
          </p:cNvSpPr>
          <p:nvPr/>
        </p:nvSpPr>
        <p:spPr bwMode="auto">
          <a:xfrm>
            <a:off x="269875" y="65436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en-GB" altLang="en-US" sz="1200" smtClean="0">
                <a:solidFill>
                  <a:srgbClr val="000000"/>
                </a:solidFill>
              </a:rPr>
              <a:t>S.L. Molodtsov, European XFEL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XFEL time structure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17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0" tIns="0" rIns="0" bIns="0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>
              <a:lnSpc>
                <a:spcPct val="110000"/>
              </a:lnSpc>
              <a:spcBef>
                <a:spcPct val="50000"/>
              </a:spcBef>
              <a:buClrTx/>
              <a:buSzTx/>
            </a:pPr>
            <a:fld id="{B78B0015-B278-41CB-BA49-53D3B456B8F8}" type="slidenum">
              <a:rPr lang="en-GB" altLang="en-US" sz="1200" b="0">
                <a:solidFill>
                  <a:srgbClr val="FFFFFF"/>
                </a:solidFill>
              </a:rPr>
              <a:pPr algn="l">
                <a:lnSpc>
                  <a:spcPct val="110000"/>
                </a:lnSpc>
                <a:spcBef>
                  <a:spcPct val="50000"/>
                </a:spcBef>
                <a:buClrTx/>
                <a:buSzTx/>
              </a:pPr>
              <a:t>31</a:t>
            </a:fld>
            <a:endParaRPr lang="en-GB" altLang="en-US" sz="1200" b="0">
              <a:solidFill>
                <a:srgbClr val="FFFFFF"/>
              </a:solidFill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H="1">
            <a:off x="6904038" y="2105025"/>
            <a:ext cx="0" cy="3865563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>
            <a:off x="7526338" y="2105025"/>
            <a:ext cx="1587" cy="3879850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1" name="Line 14"/>
          <p:cNvSpPr>
            <a:spLocks noChangeShapeType="1"/>
          </p:cNvSpPr>
          <p:nvPr/>
        </p:nvSpPr>
        <p:spPr bwMode="auto">
          <a:xfrm>
            <a:off x="3101975" y="2105025"/>
            <a:ext cx="0" cy="3859213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>
            <a:off x="3354388" y="2105025"/>
            <a:ext cx="4762" cy="3838575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3" name="Line 17"/>
          <p:cNvSpPr>
            <a:spLocks noChangeShapeType="1"/>
          </p:cNvSpPr>
          <p:nvPr/>
        </p:nvSpPr>
        <p:spPr bwMode="auto">
          <a:xfrm>
            <a:off x="796925" y="5965825"/>
            <a:ext cx="7924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rot="-5400000">
            <a:off x="-1475580" y="3666331"/>
            <a:ext cx="4583112" cy="222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grpSp>
        <p:nvGrpSpPr>
          <p:cNvPr id="45065" name="Group 19"/>
          <p:cNvGrpSpPr>
            <a:grpSpLocks/>
          </p:cNvGrpSpPr>
          <p:nvPr/>
        </p:nvGrpSpPr>
        <p:grpSpPr bwMode="auto">
          <a:xfrm>
            <a:off x="806450" y="5878513"/>
            <a:ext cx="7412038" cy="342900"/>
            <a:chOff x="508" y="3703"/>
            <a:chExt cx="4669" cy="216"/>
          </a:xfrm>
        </p:grpSpPr>
        <p:grpSp>
          <p:nvGrpSpPr>
            <p:cNvPr id="45120" name="Group 20"/>
            <p:cNvGrpSpPr>
              <a:grpSpLocks/>
            </p:cNvGrpSpPr>
            <p:nvPr/>
          </p:nvGrpSpPr>
          <p:grpSpPr bwMode="auto">
            <a:xfrm>
              <a:off x="508" y="3704"/>
              <a:ext cx="1812" cy="59"/>
              <a:chOff x="2426" y="3704"/>
              <a:chExt cx="1812" cy="59"/>
            </a:xfrm>
          </p:grpSpPr>
          <p:sp>
            <p:nvSpPr>
              <p:cNvPr id="45138" name="Line 21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9" name="Line 22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0" name="Line 23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1" name="Line 24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2" name="Line 25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3" name="Line 26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4" name="Line 27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5" name="Line 28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6" name="Line 29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47" name="Line 30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</p:grpSp>
        <p:grpSp>
          <p:nvGrpSpPr>
            <p:cNvPr id="45121" name="Group 31"/>
            <p:cNvGrpSpPr>
              <a:grpSpLocks/>
            </p:cNvGrpSpPr>
            <p:nvPr/>
          </p:nvGrpSpPr>
          <p:grpSpPr bwMode="auto">
            <a:xfrm>
              <a:off x="2320" y="3703"/>
              <a:ext cx="1812" cy="59"/>
              <a:chOff x="2426" y="3704"/>
              <a:chExt cx="1812" cy="59"/>
            </a:xfrm>
          </p:grpSpPr>
          <p:sp>
            <p:nvSpPr>
              <p:cNvPr id="45128" name="Line 32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29" name="Line 33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0" name="Line 34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1" name="Line 35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2" name="Line 36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3" name="Line 37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4" name="Line 38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5" name="Line 39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6" name="Line 40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37" name="Line 41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</a:pPr>
                <a:endParaRPr lang="en-GB" sz="900" smtClean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5122" name="Line 42"/>
            <p:cNvSpPr>
              <a:spLocks noChangeShapeType="1"/>
            </p:cNvSpPr>
            <p:nvPr/>
          </p:nvSpPr>
          <p:spPr bwMode="auto">
            <a:xfrm>
              <a:off x="4745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GB" sz="900" smtClean="0">
                <a:solidFill>
                  <a:srgbClr val="261748"/>
                </a:solidFill>
              </a:endParaRPr>
            </a:p>
          </p:txBody>
        </p:sp>
        <p:sp>
          <p:nvSpPr>
            <p:cNvPr id="45123" name="Line 43"/>
            <p:cNvSpPr>
              <a:spLocks noChangeShapeType="1"/>
            </p:cNvSpPr>
            <p:nvPr/>
          </p:nvSpPr>
          <p:spPr bwMode="auto">
            <a:xfrm>
              <a:off x="4132" y="3703"/>
              <a:ext cx="0" cy="5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GB" sz="900" smtClean="0">
                <a:solidFill>
                  <a:srgbClr val="261748"/>
                </a:solidFill>
              </a:endParaRPr>
            </a:p>
          </p:txBody>
        </p:sp>
        <p:sp>
          <p:nvSpPr>
            <p:cNvPr id="45124" name="Line 44"/>
            <p:cNvSpPr>
              <a:spLocks noChangeShapeType="1"/>
            </p:cNvSpPr>
            <p:nvPr/>
          </p:nvSpPr>
          <p:spPr bwMode="auto">
            <a:xfrm>
              <a:off x="5177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GB" sz="900" smtClean="0">
                <a:solidFill>
                  <a:srgbClr val="261748"/>
                </a:solidFill>
              </a:endParaRPr>
            </a:p>
          </p:txBody>
        </p:sp>
        <p:sp>
          <p:nvSpPr>
            <p:cNvPr id="45125" name="Text Box 45"/>
            <p:cNvSpPr txBox="1">
              <a:spLocks noChangeArrowheads="1"/>
            </p:cNvSpPr>
            <p:nvPr/>
          </p:nvSpPr>
          <p:spPr bwMode="auto">
            <a:xfrm>
              <a:off x="911" y="3745"/>
              <a:ext cx="4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200" b="1" smtClean="0">
                  <a:solidFill>
                    <a:srgbClr val="000000"/>
                  </a:solidFill>
                </a:rPr>
                <a:t>200 eV</a:t>
              </a:r>
              <a:endParaRPr lang="en-GB" altLang="en-US" sz="1200" b="1" smtClean="0">
                <a:solidFill>
                  <a:srgbClr val="000000"/>
                </a:solidFill>
              </a:endParaRPr>
            </a:p>
          </p:txBody>
        </p:sp>
        <p:sp>
          <p:nvSpPr>
            <p:cNvPr id="45126" name="Text Box 46"/>
            <p:cNvSpPr txBox="1">
              <a:spLocks noChangeArrowheads="1"/>
            </p:cNvSpPr>
            <p:nvPr/>
          </p:nvSpPr>
          <p:spPr bwMode="auto">
            <a:xfrm>
              <a:off x="2136" y="3746"/>
              <a:ext cx="3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200" b="1" smtClean="0">
                  <a:solidFill>
                    <a:srgbClr val="000000"/>
                  </a:solidFill>
                </a:rPr>
                <a:t>1 keV</a:t>
              </a:r>
              <a:endParaRPr lang="en-GB" altLang="en-US" sz="1200" b="1" smtClean="0">
                <a:solidFill>
                  <a:srgbClr val="000000"/>
                </a:solidFill>
              </a:endParaRPr>
            </a:p>
          </p:txBody>
        </p:sp>
        <p:sp>
          <p:nvSpPr>
            <p:cNvPr id="45127" name="Text Box 47"/>
            <p:cNvSpPr txBox="1">
              <a:spLocks noChangeArrowheads="1"/>
            </p:cNvSpPr>
            <p:nvPr/>
          </p:nvSpPr>
          <p:spPr bwMode="auto">
            <a:xfrm>
              <a:off x="3925" y="3745"/>
              <a:ext cx="4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200" b="1" smtClean="0">
                  <a:solidFill>
                    <a:srgbClr val="000000"/>
                  </a:solidFill>
                </a:rPr>
                <a:t>10 keV</a:t>
              </a:r>
              <a:endParaRPr lang="en-GB" altLang="en-US" sz="12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5066" name="Line 48"/>
          <p:cNvSpPr>
            <a:spLocks noChangeShapeType="1"/>
          </p:cNvSpPr>
          <p:nvPr/>
        </p:nvSpPr>
        <p:spPr bwMode="auto">
          <a:xfrm>
            <a:off x="2411413" y="2105025"/>
            <a:ext cx="0" cy="3857625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67" name="Text Box 49"/>
          <p:cNvSpPr txBox="1">
            <a:spLocks noChangeArrowheads="1"/>
          </p:cNvSpPr>
          <p:nvPr/>
        </p:nvSpPr>
        <p:spPr bwMode="auto">
          <a:xfrm rot="-5400000">
            <a:off x="1858963" y="1435100"/>
            <a:ext cx="1120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284 eV - C K     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68" name="Text Box 50"/>
          <p:cNvSpPr txBox="1">
            <a:spLocks noChangeArrowheads="1"/>
          </p:cNvSpPr>
          <p:nvPr/>
        </p:nvSpPr>
        <p:spPr bwMode="auto">
          <a:xfrm rot="-5400000">
            <a:off x="2582862" y="1476376"/>
            <a:ext cx="10715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410 eV - N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69" name="Text Box 51"/>
          <p:cNvSpPr txBox="1">
            <a:spLocks noChangeArrowheads="1"/>
          </p:cNvSpPr>
          <p:nvPr/>
        </p:nvSpPr>
        <p:spPr bwMode="auto">
          <a:xfrm rot="-5400000">
            <a:off x="2819400" y="1474788"/>
            <a:ext cx="1082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543 eV - O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70" name="Text Box 52"/>
          <p:cNvSpPr txBox="1">
            <a:spLocks noChangeArrowheads="1"/>
          </p:cNvSpPr>
          <p:nvPr/>
        </p:nvSpPr>
        <p:spPr bwMode="auto">
          <a:xfrm rot="-5400000">
            <a:off x="6508750" y="1646238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12.4 keV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 rot="-5400000">
            <a:off x="-58738" y="5106988"/>
            <a:ext cx="1179513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1400" b="1" dirty="0" err="1">
                <a:solidFill>
                  <a:srgbClr val="261748"/>
                </a:solidFill>
                <a:cs typeface="ＭＳ Ｐゴシック" charset="0"/>
              </a:rPr>
              <a:t>Electron</a:t>
            </a:r>
            <a:endParaRPr lang="de-DE" sz="1400" b="1" dirty="0">
              <a:solidFill>
                <a:srgbClr val="261748"/>
              </a:solidFill>
              <a:cs typeface="ＭＳ Ｐゴシック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1400" b="1" dirty="0" err="1">
                <a:solidFill>
                  <a:srgbClr val="261748"/>
                </a:solidFill>
                <a:cs typeface="ＭＳ Ｐゴシック" charset="0"/>
              </a:rPr>
              <a:t>energy</a:t>
            </a:r>
            <a:r>
              <a:rPr lang="de-DE" sz="1400" b="1" dirty="0">
                <a:solidFill>
                  <a:srgbClr val="261748"/>
                </a:solidFill>
                <a:cs typeface="ＭＳ Ｐゴシック" charset="0"/>
              </a:rPr>
              <a:t> </a:t>
            </a:r>
            <a:r>
              <a:rPr lang="de-DE" sz="1400" b="1" dirty="0" err="1">
                <a:solidFill>
                  <a:srgbClr val="261748"/>
                </a:solidFill>
                <a:cs typeface="ＭＳ Ｐゴシック" charset="0"/>
              </a:rPr>
              <a:t>sets</a:t>
            </a:r>
            <a:endParaRPr lang="en-GB" sz="1400" b="1" dirty="0">
              <a:solidFill>
                <a:srgbClr val="261748"/>
              </a:solidFill>
              <a:cs typeface="ＭＳ Ｐゴシック" charset="0"/>
            </a:endParaRPr>
          </a:p>
        </p:txBody>
      </p:sp>
      <p:sp>
        <p:nvSpPr>
          <p:cNvPr id="45072" name="Rectangle 58"/>
          <p:cNvSpPr>
            <a:spLocks noChangeArrowheads="1"/>
          </p:cNvSpPr>
          <p:nvPr/>
        </p:nvSpPr>
        <p:spPr bwMode="auto">
          <a:xfrm>
            <a:off x="2986088" y="3522663"/>
            <a:ext cx="1884362" cy="566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400" b="1" smtClean="0">
                <a:solidFill>
                  <a:srgbClr val="261748"/>
                </a:solidFill>
              </a:rPr>
              <a:t>Soft x-ray undulator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400" b="1" smtClean="0">
                <a:solidFill>
                  <a:srgbClr val="261748"/>
                </a:solidFill>
              </a:rPr>
              <a:t>SASE 3 (68 mm)</a:t>
            </a:r>
            <a:endParaRPr lang="en-GB" altLang="en-US" sz="1400" b="1" smtClean="0">
              <a:solidFill>
                <a:srgbClr val="261748"/>
              </a:solidFill>
            </a:endParaRPr>
          </a:p>
        </p:txBody>
      </p:sp>
      <p:sp>
        <p:nvSpPr>
          <p:cNvPr id="45073" name="Text Box 59"/>
          <p:cNvSpPr txBox="1">
            <a:spLocks noChangeArrowheads="1"/>
          </p:cNvSpPr>
          <p:nvPr/>
        </p:nvSpPr>
        <p:spPr bwMode="auto">
          <a:xfrm rot="-5400000">
            <a:off x="7194551" y="1660525"/>
            <a:ext cx="6651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20 keV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74" name="Line 15"/>
          <p:cNvSpPr>
            <a:spLocks noChangeShapeType="1"/>
          </p:cNvSpPr>
          <p:nvPr/>
        </p:nvSpPr>
        <p:spPr bwMode="auto">
          <a:xfrm>
            <a:off x="6442075" y="2112963"/>
            <a:ext cx="4763" cy="3838575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75" name="Text Box 51"/>
          <p:cNvSpPr txBox="1">
            <a:spLocks noChangeArrowheads="1"/>
          </p:cNvSpPr>
          <p:nvPr/>
        </p:nvSpPr>
        <p:spPr bwMode="auto">
          <a:xfrm rot="-5400000">
            <a:off x="5839620" y="1459706"/>
            <a:ext cx="12176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7112 eV - Fe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76" name="Line 3"/>
          <p:cNvSpPr>
            <a:spLocks noChangeShapeType="1"/>
          </p:cNvSpPr>
          <p:nvPr/>
        </p:nvSpPr>
        <p:spPr bwMode="auto">
          <a:xfrm>
            <a:off x="8004175" y="2101850"/>
            <a:ext cx="1588" cy="3878263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77" name="Text Box 59"/>
          <p:cNvSpPr txBox="1">
            <a:spLocks noChangeArrowheads="1"/>
          </p:cNvSpPr>
          <p:nvPr/>
        </p:nvSpPr>
        <p:spPr bwMode="auto">
          <a:xfrm rot="-5400000">
            <a:off x="7669213" y="1655763"/>
            <a:ext cx="6699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25 keV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78" name="Text Box 51"/>
          <p:cNvSpPr txBox="1">
            <a:spLocks noChangeArrowheads="1"/>
          </p:cNvSpPr>
          <p:nvPr/>
        </p:nvSpPr>
        <p:spPr bwMode="auto">
          <a:xfrm rot="-5400000">
            <a:off x="2205038" y="1674812"/>
            <a:ext cx="1195388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water window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79" name="Text Box 51"/>
          <p:cNvSpPr txBox="1">
            <a:spLocks noChangeArrowheads="1"/>
          </p:cNvSpPr>
          <p:nvPr/>
        </p:nvSpPr>
        <p:spPr bwMode="auto">
          <a:xfrm rot="-5400000">
            <a:off x="7836695" y="1656556"/>
            <a:ext cx="969962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Diffraction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(DAC, etc.)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80" name="Line 14"/>
          <p:cNvSpPr>
            <a:spLocks noChangeShapeType="1"/>
          </p:cNvSpPr>
          <p:nvPr/>
        </p:nvSpPr>
        <p:spPr bwMode="auto">
          <a:xfrm>
            <a:off x="6129338" y="2112963"/>
            <a:ext cx="0" cy="38592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81" name="Text Box 50"/>
          <p:cNvSpPr txBox="1">
            <a:spLocks noChangeArrowheads="1"/>
          </p:cNvSpPr>
          <p:nvPr/>
        </p:nvSpPr>
        <p:spPr bwMode="auto">
          <a:xfrm rot="-5400000">
            <a:off x="5555457" y="1461294"/>
            <a:ext cx="11826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4992 eV - Ti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82" name="Line 14"/>
          <p:cNvSpPr>
            <a:spLocks noChangeShapeType="1"/>
          </p:cNvSpPr>
          <p:nvPr/>
        </p:nvSpPr>
        <p:spPr bwMode="auto">
          <a:xfrm>
            <a:off x="5824538" y="2109788"/>
            <a:ext cx="0" cy="38592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83" name="Text Box 50"/>
          <p:cNvSpPr txBox="1">
            <a:spLocks noChangeArrowheads="1"/>
          </p:cNvSpPr>
          <p:nvPr/>
        </p:nvSpPr>
        <p:spPr bwMode="auto">
          <a:xfrm rot="-5400000">
            <a:off x="5221288" y="1457325"/>
            <a:ext cx="1241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4038 eV - Ca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84" name="Line 15"/>
          <p:cNvSpPr>
            <a:spLocks noChangeShapeType="1"/>
          </p:cNvSpPr>
          <p:nvPr/>
        </p:nvSpPr>
        <p:spPr bwMode="auto">
          <a:xfrm>
            <a:off x="5106988" y="2112963"/>
            <a:ext cx="4762" cy="3838575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85" name="Text Box 51"/>
          <p:cNvSpPr txBox="1">
            <a:spLocks noChangeArrowheads="1"/>
          </p:cNvSpPr>
          <p:nvPr/>
        </p:nvSpPr>
        <p:spPr bwMode="auto">
          <a:xfrm rot="-5400000">
            <a:off x="4538663" y="1471612"/>
            <a:ext cx="11493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2470 eV - S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86" name="Line 14"/>
          <p:cNvSpPr>
            <a:spLocks noChangeShapeType="1"/>
          </p:cNvSpPr>
          <p:nvPr/>
        </p:nvSpPr>
        <p:spPr bwMode="auto">
          <a:xfrm>
            <a:off x="4859338" y="2117725"/>
            <a:ext cx="0" cy="3859213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 smtClean="0">
              <a:solidFill>
                <a:srgbClr val="261748"/>
              </a:solidFill>
            </a:endParaRPr>
          </a:p>
        </p:txBody>
      </p:sp>
      <p:sp>
        <p:nvSpPr>
          <p:cNvPr id="45087" name="Text Box 50"/>
          <p:cNvSpPr txBox="1">
            <a:spLocks noChangeArrowheads="1"/>
          </p:cNvSpPr>
          <p:nvPr/>
        </p:nvSpPr>
        <p:spPr bwMode="auto">
          <a:xfrm rot="-5400000">
            <a:off x="4301332" y="1453356"/>
            <a:ext cx="11477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2145 eV - P K</a:t>
            </a:r>
            <a:endParaRPr lang="en-GB" altLang="en-US" sz="1200" b="1" smtClean="0">
              <a:solidFill>
                <a:srgbClr val="A6A6A6"/>
              </a:solidFill>
            </a:endParaRPr>
          </a:p>
        </p:txBody>
      </p:sp>
      <p:sp>
        <p:nvSpPr>
          <p:cNvPr id="45088" name="Text Box 51"/>
          <p:cNvSpPr txBox="1">
            <a:spLocks noChangeArrowheads="1"/>
          </p:cNvSpPr>
          <p:nvPr/>
        </p:nvSpPr>
        <p:spPr bwMode="auto">
          <a:xfrm rot="-5400000">
            <a:off x="3200400" y="1566863"/>
            <a:ext cx="115252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A6A6A6"/>
                </a:solidFill>
              </a:rPr>
              <a:t>500-1300 eV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en-US" sz="1200" b="1" smtClean="0">
                <a:solidFill>
                  <a:srgbClr val="A6A6A6"/>
                </a:solidFill>
              </a:rPr>
              <a:t>2p TM, 3d RE</a:t>
            </a:r>
          </a:p>
        </p:txBody>
      </p:sp>
      <p:sp>
        <p:nvSpPr>
          <p:cNvPr id="45089" name="Rectangle 105"/>
          <p:cNvSpPr>
            <a:spLocks noChangeArrowheads="1"/>
          </p:cNvSpPr>
          <p:nvPr/>
        </p:nvSpPr>
        <p:spPr bwMode="auto">
          <a:xfrm>
            <a:off x="3236913" y="2368550"/>
            <a:ext cx="903287" cy="36988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FFFFFF"/>
                </a:solidFill>
              </a:rPr>
              <a:t>500 -1300</a:t>
            </a:r>
            <a:endParaRPr lang="de-DE" altLang="en-US" sz="800" b="1" smtClean="0">
              <a:solidFill>
                <a:srgbClr val="FFFFFF"/>
              </a:solidFill>
            </a:endParaRPr>
          </a:p>
        </p:txBody>
      </p:sp>
      <p:sp>
        <p:nvSpPr>
          <p:cNvPr id="45090" name="Rectangle 106"/>
          <p:cNvSpPr>
            <a:spLocks noChangeArrowheads="1"/>
          </p:cNvSpPr>
          <p:nvPr/>
        </p:nvSpPr>
        <p:spPr bwMode="auto">
          <a:xfrm>
            <a:off x="6242050" y="2376488"/>
            <a:ext cx="901700" cy="371475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FFFFFF"/>
                </a:solidFill>
              </a:rPr>
              <a:t>6 -14 keV</a:t>
            </a:r>
            <a:endParaRPr lang="de-DE" altLang="en-US" sz="900" b="1" smtClean="0">
              <a:solidFill>
                <a:srgbClr val="FFFFFF"/>
              </a:solidFill>
            </a:endParaRPr>
          </a:p>
        </p:txBody>
      </p:sp>
      <p:sp>
        <p:nvSpPr>
          <p:cNvPr id="45091" name="Rectangle 108"/>
          <p:cNvSpPr>
            <a:spLocks noChangeArrowheads="1"/>
          </p:cNvSpPr>
          <p:nvPr/>
        </p:nvSpPr>
        <p:spPr bwMode="auto">
          <a:xfrm>
            <a:off x="7404100" y="2371725"/>
            <a:ext cx="903288" cy="371475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200" b="1" smtClean="0">
                <a:solidFill>
                  <a:srgbClr val="FFFFFF"/>
                </a:solidFill>
              </a:rPr>
              <a:t>18 - &gt;25 keV</a:t>
            </a:r>
            <a:endParaRPr lang="de-DE" altLang="en-US" sz="900" b="1" smtClean="0">
              <a:solidFill>
                <a:srgbClr val="FFFFFF"/>
              </a:solidFill>
            </a:endParaRPr>
          </a:p>
        </p:txBody>
      </p:sp>
      <p:sp>
        <p:nvSpPr>
          <p:cNvPr id="45092" name="Rectangle 111"/>
          <p:cNvSpPr>
            <a:spLocks noChangeArrowheads="1"/>
          </p:cNvSpPr>
          <p:nvPr/>
        </p:nvSpPr>
        <p:spPr bwMode="auto">
          <a:xfrm>
            <a:off x="2419350" y="2373313"/>
            <a:ext cx="828675" cy="374650"/>
          </a:xfrm>
          <a:prstGeom prst="rect">
            <a:avLst/>
          </a:prstGeom>
          <a:solidFill>
            <a:srgbClr val="969696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endParaRPr lang="en-US" altLang="en-US" sz="900" b="1" smtClean="0">
              <a:solidFill>
                <a:srgbClr val="261748"/>
              </a:solidFill>
            </a:endParaRPr>
          </a:p>
        </p:txBody>
      </p:sp>
      <p:grpSp>
        <p:nvGrpSpPr>
          <p:cNvPr id="45093" name="Group 80"/>
          <p:cNvGrpSpPr>
            <a:grpSpLocks/>
          </p:cNvGrpSpPr>
          <p:nvPr/>
        </p:nvGrpSpPr>
        <p:grpSpPr bwMode="auto">
          <a:xfrm>
            <a:off x="917575" y="5057775"/>
            <a:ext cx="841375" cy="736600"/>
            <a:chOff x="798638" y="5057143"/>
            <a:chExt cx="841742" cy="737273"/>
          </a:xfrm>
        </p:grpSpPr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798638" y="5366989"/>
              <a:ext cx="833802" cy="278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200" dirty="0">
                  <a:solidFill>
                    <a:srgbClr val="000000"/>
                  </a:solidFill>
                  <a:cs typeface="ＭＳ Ｐゴシック" charset="0"/>
                </a:rPr>
                <a:t>12.0 </a:t>
              </a:r>
              <a:r>
                <a:rPr lang="de-DE" sz="1200" dirty="0" err="1">
                  <a:solidFill>
                    <a:srgbClr val="000000"/>
                  </a:solidFill>
                  <a:cs typeface="ＭＳ Ｐゴシック" charset="0"/>
                </a:rPr>
                <a:t>GeV</a:t>
              </a:r>
              <a:endParaRPr lang="en-GB" sz="12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871695" y="5517939"/>
              <a:ext cx="749627" cy="276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200" dirty="0">
                  <a:solidFill>
                    <a:srgbClr val="000000"/>
                  </a:solidFill>
                  <a:cs typeface="ＭＳ Ｐゴシック" charset="0"/>
                </a:rPr>
                <a:t>8.5 </a:t>
              </a:r>
              <a:r>
                <a:rPr lang="de-DE" sz="1200" dirty="0" err="1">
                  <a:solidFill>
                    <a:srgbClr val="000000"/>
                  </a:solidFill>
                  <a:cs typeface="ＭＳ Ｐゴシック" charset="0"/>
                </a:rPr>
                <a:t>GeV</a:t>
              </a:r>
              <a:endParaRPr lang="en-GB" sz="12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811344" y="5057143"/>
              <a:ext cx="827449" cy="274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200" dirty="0">
                  <a:solidFill>
                    <a:srgbClr val="000000"/>
                  </a:solidFill>
                  <a:cs typeface="ＭＳ Ｐゴシック" charset="0"/>
                </a:rPr>
                <a:t>17.5 </a:t>
              </a:r>
              <a:r>
                <a:rPr lang="de-DE" sz="1200" dirty="0" err="1">
                  <a:solidFill>
                    <a:srgbClr val="000000"/>
                  </a:solidFill>
                  <a:cs typeface="ＭＳ Ｐゴシック" charset="0"/>
                </a:rPr>
                <a:t>GeV</a:t>
              </a:r>
              <a:endParaRPr lang="en-GB" sz="12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99" name="Rectangle 53"/>
            <p:cNvSpPr>
              <a:spLocks noChangeArrowheads="1"/>
            </p:cNvSpPr>
            <p:nvPr/>
          </p:nvSpPr>
          <p:spPr bwMode="auto">
            <a:xfrm>
              <a:off x="806579" y="5204916"/>
              <a:ext cx="833801" cy="276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de-DE" sz="1200" dirty="0">
                  <a:solidFill>
                    <a:srgbClr val="000000"/>
                  </a:solidFill>
                  <a:cs typeface="ＭＳ Ｐゴシック" charset="0"/>
                </a:rPr>
                <a:t>14.0 </a:t>
              </a:r>
              <a:r>
                <a:rPr lang="de-DE" sz="1200" dirty="0" err="1">
                  <a:solidFill>
                    <a:srgbClr val="000000"/>
                  </a:solidFill>
                  <a:cs typeface="ＭＳ Ｐゴシック" charset="0"/>
                </a:rPr>
                <a:t>GeV</a:t>
              </a:r>
              <a:endParaRPr lang="en-GB" sz="12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grpSp>
        <p:nvGrpSpPr>
          <p:cNvPr id="45094" name="Group 132"/>
          <p:cNvGrpSpPr>
            <a:grpSpLocks/>
          </p:cNvGrpSpPr>
          <p:nvPr/>
        </p:nvGrpSpPr>
        <p:grpSpPr bwMode="auto">
          <a:xfrm>
            <a:off x="2366963" y="4087813"/>
            <a:ext cx="3324225" cy="541337"/>
            <a:chOff x="2367113" y="4195352"/>
            <a:chExt cx="3324263" cy="540366"/>
          </a:xfrm>
        </p:grpSpPr>
        <p:grpSp>
          <p:nvGrpSpPr>
            <p:cNvPr id="45112" name="Group 88"/>
            <p:cNvGrpSpPr>
              <a:grpSpLocks/>
            </p:cNvGrpSpPr>
            <p:nvPr/>
          </p:nvGrpSpPr>
          <p:grpSpPr bwMode="auto">
            <a:xfrm>
              <a:off x="2367113" y="4195352"/>
              <a:ext cx="3324263" cy="540366"/>
              <a:chOff x="2367113" y="4195352"/>
              <a:chExt cx="3324263" cy="540366"/>
            </a:xfrm>
          </p:grpSpPr>
          <p:sp>
            <p:nvSpPr>
              <p:cNvPr id="45114" name="Rectangle 77"/>
              <p:cNvSpPr>
                <a:spLocks noChangeArrowheads="1"/>
              </p:cNvSpPr>
              <p:nvPr/>
            </p:nvSpPr>
            <p:spPr bwMode="auto">
              <a:xfrm>
                <a:off x="5351647" y="4195352"/>
                <a:ext cx="339729" cy="540366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FFFFFF">
                      <a:alpha val="79999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en-GB" altLang="en-US" sz="1200" b="1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45115" name="Rectangle 78"/>
              <p:cNvSpPr>
                <a:spLocks noChangeArrowheads="1"/>
              </p:cNvSpPr>
              <p:nvPr/>
            </p:nvSpPr>
            <p:spPr bwMode="auto">
              <a:xfrm>
                <a:off x="2367113" y="4195718"/>
                <a:ext cx="2991460" cy="54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buClr>
                    <a:schemeClr val="accent2"/>
                  </a:buClr>
                  <a:buSzPct val="80000"/>
                  <a:defRPr sz="2400">
                    <a:solidFill>
                      <a:schemeClr val="tx2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buClr>
                    <a:schemeClr val="accent1"/>
                  </a:buClr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buClr>
                    <a:schemeClr val="folHlink"/>
                  </a:buClr>
                  <a:buSzPct val="60000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buClr>
                    <a:schemeClr val="hlink"/>
                  </a:buClr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None/>
                </a:pPr>
                <a:endParaRPr lang="en-GB" altLang="en-US" sz="1200" b="1" smtClean="0">
                  <a:solidFill>
                    <a:srgbClr val="261748"/>
                  </a:solidFill>
                </a:endParaRPr>
              </a:p>
            </p:txBody>
          </p:sp>
        </p:grpSp>
        <p:sp>
          <p:nvSpPr>
            <p:cNvPr id="45113" name="Rectangle 55"/>
            <p:cNvSpPr>
              <a:spLocks noChangeArrowheads="1"/>
            </p:cNvSpPr>
            <p:nvPr/>
          </p:nvSpPr>
          <p:spPr bwMode="auto">
            <a:xfrm>
              <a:off x="3351502" y="4308237"/>
              <a:ext cx="15413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400" b="1" smtClean="0">
                  <a:solidFill>
                    <a:srgbClr val="FFFFFF"/>
                  </a:solidFill>
                </a:rPr>
                <a:t>0.25  –  ≥3 keV </a:t>
              </a:r>
              <a:endParaRPr lang="de-DE" altLang="en-US" sz="900" b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5095" name="Rectangle 58"/>
          <p:cNvSpPr>
            <a:spLocks noChangeArrowheads="1"/>
          </p:cNvSpPr>
          <p:nvPr/>
        </p:nvSpPr>
        <p:spPr bwMode="auto">
          <a:xfrm>
            <a:off x="5767388" y="3171825"/>
            <a:ext cx="2044700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400" b="1" smtClean="0">
                <a:solidFill>
                  <a:srgbClr val="261748"/>
                </a:solidFill>
              </a:rPr>
              <a:t>Hard x-ray undulators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de-DE" altLang="en-US" sz="1400" b="1" smtClean="0">
                <a:solidFill>
                  <a:srgbClr val="261748"/>
                </a:solidFill>
              </a:rPr>
              <a:t>SASE 1 &amp; 2 (40 mm)</a:t>
            </a:r>
            <a:endParaRPr lang="en-GB" altLang="en-US" sz="1400" b="1" smtClean="0">
              <a:solidFill>
                <a:srgbClr val="261748"/>
              </a:solidFill>
            </a:endParaRPr>
          </a:p>
        </p:txBody>
      </p:sp>
      <p:grpSp>
        <p:nvGrpSpPr>
          <p:cNvPr id="45096" name="Group 133"/>
          <p:cNvGrpSpPr>
            <a:grpSpLocks/>
          </p:cNvGrpSpPr>
          <p:nvPr/>
        </p:nvGrpSpPr>
        <p:grpSpPr bwMode="auto">
          <a:xfrm>
            <a:off x="5392738" y="3717925"/>
            <a:ext cx="2809875" cy="541338"/>
            <a:chOff x="5393263" y="3718377"/>
            <a:chExt cx="2809531" cy="540366"/>
          </a:xfrm>
        </p:grpSpPr>
        <p:sp>
          <p:nvSpPr>
            <p:cNvPr id="45109" name="Rectangle 77"/>
            <p:cNvSpPr>
              <a:spLocks noChangeArrowheads="1"/>
            </p:cNvSpPr>
            <p:nvPr/>
          </p:nvSpPr>
          <p:spPr bwMode="auto">
            <a:xfrm>
              <a:off x="7915491" y="3718377"/>
              <a:ext cx="287303" cy="540366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FFFF">
                    <a:alpha val="79999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en-GB" altLang="en-US" sz="1200" b="1" smtClean="0">
                <a:solidFill>
                  <a:srgbClr val="261748"/>
                </a:solidFill>
              </a:endParaRPr>
            </a:p>
          </p:txBody>
        </p:sp>
        <p:sp>
          <p:nvSpPr>
            <p:cNvPr id="45110" name="Rectangle 78"/>
            <p:cNvSpPr>
              <a:spLocks noChangeArrowheads="1"/>
            </p:cNvSpPr>
            <p:nvPr/>
          </p:nvSpPr>
          <p:spPr bwMode="auto">
            <a:xfrm>
              <a:off x="5393263" y="3718743"/>
              <a:ext cx="2529908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endParaRPr lang="en-GB" altLang="en-US" sz="1200" b="1" smtClean="0">
                <a:solidFill>
                  <a:srgbClr val="261748"/>
                </a:solidFill>
              </a:endParaRPr>
            </a:p>
          </p:txBody>
        </p:sp>
        <p:sp>
          <p:nvSpPr>
            <p:cNvPr id="45111" name="Rectangle 122"/>
            <p:cNvSpPr>
              <a:spLocks noChangeArrowheads="1"/>
            </p:cNvSpPr>
            <p:nvPr/>
          </p:nvSpPr>
          <p:spPr bwMode="auto">
            <a:xfrm>
              <a:off x="6222881" y="3831262"/>
              <a:ext cx="13093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lr>
                  <a:schemeClr val="accent2"/>
                </a:buClr>
                <a:buSzPct val="80000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buClr>
                  <a:schemeClr val="accent1"/>
                </a:buClr>
                <a:buChar char="§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buClr>
                  <a:schemeClr val="folHlink"/>
                </a:buClr>
                <a:buSzPct val="60000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buClr>
                  <a:schemeClr val="hlink"/>
                </a:buClr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</a:pPr>
              <a:r>
                <a:rPr lang="de-DE" altLang="en-US" sz="1400" b="1" smtClean="0">
                  <a:solidFill>
                    <a:srgbClr val="FFFFFF"/>
                  </a:solidFill>
                </a:rPr>
                <a:t>3.0  –  ~25 keV </a:t>
              </a:r>
              <a:endParaRPr lang="de-DE" altLang="en-US" sz="900" b="1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45097" name="Straight Connector 59"/>
          <p:cNvCxnSpPr>
            <a:cxnSpLocks noChangeShapeType="1"/>
          </p:cNvCxnSpPr>
          <p:nvPr/>
        </p:nvCxnSpPr>
        <p:spPr bwMode="auto">
          <a:xfrm>
            <a:off x="2384425" y="5653088"/>
            <a:ext cx="1339850" cy="0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98" name="Straight Connector 125"/>
          <p:cNvCxnSpPr>
            <a:cxnSpLocks noChangeShapeType="1"/>
          </p:cNvCxnSpPr>
          <p:nvPr/>
        </p:nvCxnSpPr>
        <p:spPr bwMode="auto">
          <a:xfrm>
            <a:off x="5338763" y="5649913"/>
            <a:ext cx="1114425" cy="3175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99" name="Straight Connector 126"/>
          <p:cNvCxnSpPr>
            <a:cxnSpLocks noChangeShapeType="1"/>
          </p:cNvCxnSpPr>
          <p:nvPr/>
        </p:nvCxnSpPr>
        <p:spPr bwMode="auto">
          <a:xfrm flipV="1">
            <a:off x="3236913" y="5494338"/>
            <a:ext cx="1630362" cy="1587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00" name="Straight Connector 127"/>
          <p:cNvCxnSpPr>
            <a:cxnSpLocks noChangeShapeType="1"/>
          </p:cNvCxnSpPr>
          <p:nvPr/>
        </p:nvCxnSpPr>
        <p:spPr bwMode="auto">
          <a:xfrm>
            <a:off x="5835650" y="5494338"/>
            <a:ext cx="1246188" cy="1587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01" name="Straight Connector 128"/>
          <p:cNvCxnSpPr>
            <a:cxnSpLocks noChangeShapeType="1"/>
          </p:cNvCxnSpPr>
          <p:nvPr/>
        </p:nvCxnSpPr>
        <p:spPr bwMode="auto">
          <a:xfrm flipV="1">
            <a:off x="3521075" y="5340350"/>
            <a:ext cx="1730375" cy="0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02" name="Straight Connector 129"/>
          <p:cNvCxnSpPr>
            <a:cxnSpLocks noChangeShapeType="1"/>
          </p:cNvCxnSpPr>
          <p:nvPr/>
        </p:nvCxnSpPr>
        <p:spPr bwMode="auto">
          <a:xfrm>
            <a:off x="6237288" y="5337175"/>
            <a:ext cx="1246187" cy="3175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03" name="Straight Connector 130"/>
          <p:cNvCxnSpPr>
            <a:cxnSpLocks noChangeShapeType="1"/>
          </p:cNvCxnSpPr>
          <p:nvPr/>
        </p:nvCxnSpPr>
        <p:spPr bwMode="auto">
          <a:xfrm flipV="1">
            <a:off x="3684588" y="5183188"/>
            <a:ext cx="1731962" cy="0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104" name="Straight Connector 131"/>
          <p:cNvCxnSpPr>
            <a:cxnSpLocks noChangeShapeType="1"/>
          </p:cNvCxnSpPr>
          <p:nvPr/>
        </p:nvCxnSpPr>
        <p:spPr bwMode="auto">
          <a:xfrm>
            <a:off x="6564313" y="5181600"/>
            <a:ext cx="1427162" cy="1588"/>
          </a:xfrm>
          <a:prstGeom prst="line">
            <a:avLst/>
          </a:prstGeom>
          <a:noFill/>
          <a:ln w="76200">
            <a:solidFill>
              <a:srgbClr val="FD93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105" name="Fußzeilenplatzhalter 1"/>
          <p:cNvSpPr txBox="1">
            <a:spLocks/>
          </p:cNvSpPr>
          <p:nvPr/>
        </p:nvSpPr>
        <p:spPr bwMode="auto">
          <a:xfrm>
            <a:off x="269875" y="65436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en-GB" altLang="en-US" sz="1200" smtClean="0">
                <a:solidFill>
                  <a:srgbClr val="000000"/>
                </a:solidFill>
              </a:rPr>
              <a:t>S.L. Molodtsov, European XFEL</a:t>
            </a:r>
          </a:p>
        </p:txBody>
      </p:sp>
      <p:sp>
        <p:nvSpPr>
          <p:cNvPr id="45106" name="Slide Number Placeholder 4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3C65815D-F9D1-4DAB-A7E5-446BF322E13D}" type="slidenum">
              <a:rPr lang="en-GB" altLang="en-US" sz="1000" b="1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31</a:t>
            </a:fld>
            <a:endParaRPr lang="en-GB" altLang="en-US" sz="1000" b="1" smtClean="0">
              <a:solidFill>
                <a:srgbClr val="FFFFFF"/>
              </a:solidFill>
            </a:endParaRPr>
          </a:p>
        </p:txBody>
      </p:sp>
      <p:sp>
        <p:nvSpPr>
          <p:cNvPr id="45107" name="Title 1"/>
          <p:cNvSpPr txBox="1">
            <a:spLocks/>
          </p:cNvSpPr>
          <p:nvPr/>
        </p:nvSpPr>
        <p:spPr bwMode="auto">
          <a:xfrm>
            <a:off x="1093788" y="528638"/>
            <a:ext cx="66135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US" altLang="en-US" sz="2000" b="1" smtClean="0">
                <a:solidFill>
                  <a:srgbClr val="FFFFFF"/>
                </a:solidFill>
                <a:cs typeface="Arial" charset="0"/>
              </a:rPr>
              <a:t>Photon energy ranges</a:t>
            </a:r>
          </a:p>
        </p:txBody>
      </p:sp>
      <p:sp>
        <p:nvSpPr>
          <p:cNvPr id="45108" name="Rectangle 125"/>
          <p:cNvSpPr txBox="1">
            <a:spLocks noChangeArrowheads="1"/>
          </p:cNvSpPr>
          <p:nvPr/>
        </p:nvSpPr>
        <p:spPr bwMode="auto">
          <a:xfrm>
            <a:off x="1093788" y="-182563"/>
            <a:ext cx="66135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en-US" sz="1100" b="1" smtClean="0">
                <a:solidFill>
                  <a:srgbClr val="FFFFFF"/>
                </a:solidFill>
                <a:cs typeface="Arial" charset="0"/>
              </a:rPr>
              <a:t>Status of the European XFEL, TAC ISAC Meeting, Istanbul, 7-8 July, 2014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XFEL photon energy ranges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8663" y="6174343"/>
            <a:ext cx="138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~1 Angstrom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498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p</a:t>
            </a: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eak brightness comparison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32174"/>
            <a:ext cx="5272317" cy="6125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400691"/>
            <a:ext cx="20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Z. Huang, IPAC13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FEL seeding techniques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8" y="662269"/>
            <a:ext cx="7510587" cy="5255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68" y="6488668"/>
            <a:ext cx="9584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Z.T. Zhao et al, Nature Photonics 6, 360–363  (2012)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3082" y="59892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. </a:t>
            </a:r>
            <a:r>
              <a:rPr lang="en-GB" b="1" dirty="0"/>
              <a:t>b</a:t>
            </a:r>
            <a:r>
              <a:rPr lang="en-GB" dirty="0" smtClean="0"/>
              <a:t>,. </a:t>
            </a:r>
            <a:r>
              <a:rPr lang="en-GB" b="1" dirty="0"/>
              <a:t>c</a:t>
            </a:r>
            <a:r>
              <a:rPr lang="en-GB" dirty="0"/>
              <a:t>,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082" y="980728"/>
            <a:ext cx="4478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SASE </a:t>
            </a:r>
            <a:r>
              <a:rPr lang="en-GB" sz="2000" b="1" dirty="0">
                <a:solidFill>
                  <a:prstClr val="black"/>
                </a:solidFill>
              </a:rPr>
              <a:t>FEL, with poor temporal coherence</a:t>
            </a:r>
            <a:endParaRPr lang="en-GB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1868" y="2492896"/>
            <a:ext cx="9004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</a:rPr>
              <a:t>HGHG </a:t>
            </a:r>
            <a:r>
              <a:rPr lang="en-GB" sz="2000" b="1" dirty="0" smtClean="0">
                <a:solidFill>
                  <a:prstClr val="black"/>
                </a:solidFill>
              </a:rPr>
              <a:t>FEL: full </a:t>
            </a:r>
            <a:r>
              <a:rPr lang="en-GB" sz="2000" b="1" dirty="0">
                <a:solidFill>
                  <a:prstClr val="black"/>
                </a:solidFill>
              </a:rPr>
              <a:t>temporal coherence with limited harmonic </a:t>
            </a:r>
            <a:r>
              <a:rPr lang="en-GB" sz="2000" b="1" dirty="0" smtClean="0">
                <a:solidFill>
                  <a:prstClr val="black"/>
                </a:solidFill>
              </a:rPr>
              <a:t>number (</a:t>
            </a:r>
            <a:r>
              <a:rPr lang="en-GB" sz="2000" b="1" dirty="0">
                <a:solidFill>
                  <a:prstClr val="black"/>
                </a:solidFill>
              </a:rPr>
              <a:t>N ≈ 10) for a single stage </a:t>
            </a:r>
            <a:endParaRPr lang="en-GB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14908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prstClr val="black"/>
                </a:solidFill>
              </a:rPr>
              <a:t>EEHG </a:t>
            </a:r>
            <a:r>
              <a:rPr lang="en-GB" sz="2000" b="1" dirty="0" smtClean="0">
                <a:solidFill>
                  <a:prstClr val="black"/>
                </a:solidFill>
              </a:rPr>
              <a:t>FEL: full </a:t>
            </a:r>
            <a:r>
              <a:rPr lang="en-GB" sz="2000" b="1" dirty="0">
                <a:solidFill>
                  <a:prstClr val="black"/>
                </a:solidFill>
              </a:rPr>
              <a:t>temporal coherence with </a:t>
            </a:r>
            <a:r>
              <a:rPr lang="en-GB" sz="2000" b="1" dirty="0" smtClean="0">
                <a:solidFill>
                  <a:prstClr val="black"/>
                </a:solidFill>
              </a:rPr>
              <a:t>very </a:t>
            </a:r>
            <a:r>
              <a:rPr lang="en-GB" sz="2000" b="1" dirty="0">
                <a:solidFill>
                  <a:prstClr val="black"/>
                </a:solidFill>
              </a:rPr>
              <a:t>high harmonic number in </a:t>
            </a:r>
            <a:r>
              <a:rPr lang="en-GB" sz="2000" b="1" dirty="0" smtClean="0">
                <a:solidFill>
                  <a:prstClr val="black"/>
                </a:solidFill>
              </a:rPr>
              <a:t>single stage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71247" y="616550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solidFill>
                  <a:prstClr val="black"/>
                </a:solidFill>
              </a:rPr>
              <a:t>M, modulator; DS, dispersive section; R, </a:t>
            </a:r>
            <a:r>
              <a:rPr lang="en-GB" b="1" dirty="0" smtClean="0">
                <a:solidFill>
                  <a:prstClr val="black"/>
                </a:solidFill>
              </a:rPr>
              <a:t>radiator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350" y="1787969"/>
            <a:ext cx="7090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h</a:t>
            </a:r>
            <a:r>
              <a:rPr lang="en-GB" sz="4400" dirty="0" smtClean="0">
                <a:solidFill>
                  <a:srgbClr val="000000"/>
                </a:solidFill>
              </a:rPr>
              <a:t>igh intensity proton beams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7518" y="2813185"/>
            <a:ext cx="50930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</a:t>
            </a:r>
            <a:r>
              <a:rPr lang="en-GB" sz="3200" dirty="0" smtClean="0"/>
              <a:t>uclear physics </a:t>
            </a:r>
          </a:p>
          <a:p>
            <a:r>
              <a:rPr lang="en-GB" sz="3200" dirty="0" smtClean="0"/>
              <a:t>	radioactive ion beams</a:t>
            </a:r>
          </a:p>
          <a:p>
            <a:r>
              <a:rPr lang="en-GB" sz="3200" dirty="0" smtClean="0"/>
              <a:t>ADS</a:t>
            </a:r>
          </a:p>
          <a:p>
            <a:r>
              <a:rPr lang="en-GB" sz="3200" dirty="0" smtClean="0"/>
              <a:t>spallation sources</a:t>
            </a:r>
          </a:p>
          <a:p>
            <a:r>
              <a:rPr lang="en-GB" sz="3200" dirty="0"/>
              <a:t>n</a:t>
            </a:r>
            <a:r>
              <a:rPr lang="en-GB" sz="3200" dirty="0" smtClean="0"/>
              <a:t>eutrino sources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363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hadron-accelerator power frontier</a:t>
            </a:r>
          </a:p>
        </p:txBody>
      </p:sp>
      <p:pic>
        <p:nvPicPr>
          <p:cNvPr id="3" name="Picture 2" descr="C:\Users\Wei\own\workshop\ipac2014\paper\draft\power frontie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681347"/>
            <a:ext cx="7416824" cy="60486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6165304"/>
            <a:ext cx="90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Wei</a:t>
            </a:r>
          </a:p>
          <a:p>
            <a:r>
              <a:rPr lang="en-GB" dirty="0" smtClean="0"/>
              <a:t>IPAC’14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7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Wei\own\workshop\ipac2014\paper\draft\power growth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9" y="1052736"/>
            <a:ext cx="8784976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FF00"/>
                </a:solidFill>
              </a:rPr>
              <a:t>b</a:t>
            </a:r>
            <a:r>
              <a:rPr kumimoji="0" lang="en-US" alt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eam</a:t>
            </a: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power growth at</a:t>
            </a:r>
            <a:r>
              <a:rPr kumimoji="0" lang="en-US" alt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major facilities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165304"/>
            <a:ext cx="90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Wei</a:t>
            </a:r>
          </a:p>
          <a:p>
            <a:r>
              <a:rPr lang="en-GB" dirty="0" smtClean="0"/>
              <a:t>IPAC’14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0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Rare Isotope Beams: FRIB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93"/>
            <a:ext cx="9144000" cy="55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ADS: MYRRHA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1" y="1638722"/>
            <a:ext cx="7072341" cy="52192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716058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An accelerator driven system (</a:t>
            </a:r>
            <a:r>
              <a:rPr lang="en-GB" sz="2400" dirty="0" smtClean="0"/>
              <a:t>ADS): neutron </a:t>
            </a:r>
            <a:r>
              <a:rPr lang="en-GB" sz="2400" dirty="0"/>
              <a:t>source created by coupling a proton accelerator, a spallation source and a sub-critical core.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140968"/>
            <a:ext cx="554461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2.1 MW proton beam (600 MeV - 3.5 mA)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50-100 </a:t>
            </a:r>
            <a:r>
              <a:rPr lang="en-GB" sz="2400" b="1" dirty="0">
                <a:solidFill>
                  <a:srgbClr val="FF0000"/>
                </a:solidFill>
              </a:rPr>
              <a:t>MW thermal power </a:t>
            </a:r>
          </a:p>
        </p:txBody>
      </p:sp>
    </p:spTree>
    <p:extLst>
      <p:ext uri="{BB962C8B-B14F-4D97-AF65-F5344CB8AC3E}">
        <p14:creationId xmlns:p14="http://schemas.microsoft.com/office/powerpoint/2010/main" val="26233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/>
          </p:cNvSpPr>
          <p:nvPr>
            <p:ph type="body" idx="4294967295"/>
          </p:nvPr>
        </p:nvSpPr>
        <p:spPr>
          <a:xfrm>
            <a:off x="-1" y="990600"/>
            <a:ext cx="4713571" cy="2895600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>
                <a:latin typeface="Arial Narrow" pitchFamily="-28" charset="0"/>
              </a:rPr>
              <a:t>SINQ at PSI</a:t>
            </a:r>
            <a:endParaRPr lang="en-US" altLang="ja-JP" dirty="0">
              <a:latin typeface="Arial Narrow" pitchFamily="-28" charset="0"/>
            </a:endParaRPr>
          </a:p>
          <a:p>
            <a:pPr lvl="1"/>
            <a:r>
              <a:rPr lang="en-US" u="sng" dirty="0" smtClean="0"/>
              <a:t>Continuous beam</a:t>
            </a:r>
            <a:r>
              <a:rPr lang="en-US" dirty="0" smtClean="0"/>
              <a:t>, 570 MeV H</a:t>
            </a:r>
            <a:r>
              <a:rPr lang="en-US" baseline="30000" dirty="0" smtClean="0"/>
              <a:t>+</a:t>
            </a:r>
          </a:p>
          <a:p>
            <a:r>
              <a:rPr lang="en-US" altLang="ja-JP" dirty="0" smtClean="0">
                <a:latin typeface="Arial Narrow" pitchFamily="-28" charset="0"/>
              </a:rPr>
              <a:t>SNS at the ORNL</a:t>
            </a:r>
          </a:p>
          <a:p>
            <a:pPr lvl="1"/>
            <a:r>
              <a:rPr lang="en-US" altLang="ja-JP" dirty="0" smtClean="0">
                <a:latin typeface="Arial Narrow" pitchFamily="-28" charset="0"/>
              </a:rPr>
              <a:t>60 Hz, </a:t>
            </a:r>
            <a:r>
              <a:rPr lang="en-US" altLang="ja-JP" u="sng" dirty="0" smtClean="0">
                <a:latin typeface="Arial Narrow" pitchFamily="-28" charset="0"/>
              </a:rPr>
              <a:t>short-pulse</a:t>
            </a:r>
            <a:r>
              <a:rPr lang="en-US" altLang="ja-JP" dirty="0" smtClean="0">
                <a:latin typeface="Arial Narrow" pitchFamily="-28" charset="0"/>
              </a:rPr>
              <a:t>, 1 </a:t>
            </a:r>
            <a:r>
              <a:rPr lang="en-US" altLang="ja-JP" dirty="0" err="1" smtClean="0">
                <a:latin typeface="Arial Narrow" pitchFamily="-28" charset="0"/>
              </a:rPr>
              <a:t>GeV</a:t>
            </a:r>
            <a:r>
              <a:rPr lang="en-US" altLang="ja-JP" dirty="0" smtClean="0">
                <a:latin typeface="Arial Narrow" pitchFamily="-28" charset="0"/>
              </a:rPr>
              <a:t>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altLang="ja-JP" dirty="0" smtClean="0">
              <a:latin typeface="Arial Narrow" pitchFamily="-28" charset="0"/>
            </a:endParaRPr>
          </a:p>
          <a:p>
            <a:r>
              <a:rPr lang="en-US" altLang="ja-JP" dirty="0" smtClean="0">
                <a:latin typeface="Arial Narrow" pitchFamily="-28" charset="0"/>
              </a:rPr>
              <a:t>JSNS at MLF / JPARC </a:t>
            </a:r>
          </a:p>
          <a:p>
            <a:pPr lvl="1"/>
            <a:r>
              <a:rPr lang="en-US" altLang="ja-JP" dirty="0" smtClean="0">
                <a:latin typeface="Arial Narrow" pitchFamily="-28" charset="0"/>
              </a:rPr>
              <a:t>25 Hz, </a:t>
            </a:r>
            <a:r>
              <a:rPr lang="en-US" altLang="ja-JP" u="sng" dirty="0" smtClean="0">
                <a:latin typeface="Arial Narrow" pitchFamily="-28" charset="0"/>
              </a:rPr>
              <a:t>short-pulse</a:t>
            </a:r>
            <a:r>
              <a:rPr lang="en-US" altLang="ja-JP" dirty="0" smtClean="0">
                <a:latin typeface="Arial Narrow" pitchFamily="-28" charset="0"/>
              </a:rPr>
              <a:t>, 3 </a:t>
            </a:r>
            <a:r>
              <a:rPr lang="en-US" altLang="ja-JP" dirty="0" err="1" smtClean="0">
                <a:latin typeface="Arial Narrow" pitchFamily="-28" charset="0"/>
              </a:rPr>
              <a:t>GeV</a:t>
            </a:r>
            <a:r>
              <a:rPr lang="en-US" altLang="ja-JP" dirty="0" smtClean="0">
                <a:latin typeface="Arial Narrow" pitchFamily="-28" charset="0"/>
              </a:rPr>
              <a:t>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altLang="ja-JP" dirty="0" smtClean="0">
              <a:latin typeface="Arial Narrow" pitchFamily="-2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63648" y="685800"/>
            <a:ext cx="5304096" cy="3200400"/>
            <a:chOff x="3563648" y="685800"/>
            <a:chExt cx="5304096" cy="3200400"/>
          </a:xfrm>
        </p:grpSpPr>
        <p:pic>
          <p:nvPicPr>
            <p:cNvPr id="15" name="Picture 2" descr="bi2009m06_SLS_luftbild_03_r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271" y="685800"/>
              <a:ext cx="4250473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Oval 9"/>
            <p:cNvSpPr>
              <a:spLocks noChangeArrowheads="1"/>
            </p:cNvSpPr>
            <p:nvPr/>
          </p:nvSpPr>
          <p:spPr bwMode="auto">
            <a:xfrm>
              <a:off x="7115144" y="1499616"/>
              <a:ext cx="685799" cy="1091184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48" name="Line 15"/>
            <p:cNvSpPr>
              <a:spLocks noChangeShapeType="1"/>
            </p:cNvSpPr>
            <p:nvPr/>
          </p:nvSpPr>
          <p:spPr bwMode="auto">
            <a:xfrm>
              <a:off x="3563648" y="1321712"/>
              <a:ext cx="3551495" cy="723496"/>
            </a:xfrm>
            <a:prstGeom prst="line">
              <a:avLst/>
            </a:prstGeom>
            <a:noFill/>
            <a:ln w="57150">
              <a:solidFill>
                <a:schemeClr val="accent5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58030" y="2371306"/>
            <a:ext cx="5153012" cy="4318834"/>
            <a:chOff x="3758030" y="2371306"/>
            <a:chExt cx="5153012" cy="4318834"/>
          </a:xfrm>
        </p:grpSpPr>
        <p:pic>
          <p:nvPicPr>
            <p:cNvPr id="17" name="Picture 2" descr="D:\Home\riu\Travel\2013\May_ESS-Bi\seminar\2007-P04234_retouch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0544" y="3946940"/>
              <a:ext cx="431049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9" name="Line 16"/>
            <p:cNvSpPr>
              <a:spLocks noChangeShapeType="1"/>
            </p:cNvSpPr>
            <p:nvPr/>
          </p:nvSpPr>
          <p:spPr bwMode="auto">
            <a:xfrm>
              <a:off x="3758030" y="2371306"/>
              <a:ext cx="2984477" cy="2794835"/>
            </a:xfrm>
            <a:prstGeom prst="line">
              <a:avLst/>
            </a:prstGeom>
            <a:noFill/>
            <a:ln w="57150">
              <a:solidFill>
                <a:schemeClr val="accent5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3794542"/>
            <a:ext cx="3733800" cy="2895600"/>
            <a:chOff x="381000" y="3794542"/>
            <a:chExt cx="3733800" cy="2895600"/>
          </a:xfrm>
        </p:grpSpPr>
        <p:pic>
          <p:nvPicPr>
            <p:cNvPr id="10244" name="Picture 6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946942"/>
              <a:ext cx="37338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5" name="Oval 7"/>
            <p:cNvSpPr>
              <a:spLocks noChangeArrowheads="1"/>
            </p:cNvSpPr>
            <p:nvPr/>
          </p:nvSpPr>
          <p:spPr bwMode="auto">
            <a:xfrm>
              <a:off x="2247900" y="4855766"/>
              <a:ext cx="519113" cy="484188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250" name="Line 17"/>
            <p:cNvSpPr>
              <a:spLocks noChangeShapeType="1"/>
            </p:cNvSpPr>
            <p:nvPr/>
          </p:nvSpPr>
          <p:spPr bwMode="auto">
            <a:xfrm>
              <a:off x="2036064" y="3794542"/>
              <a:ext cx="478536" cy="990600"/>
            </a:xfrm>
            <a:prstGeom prst="line">
              <a:avLst/>
            </a:prstGeom>
            <a:noFill/>
            <a:ln w="57150">
              <a:solidFill>
                <a:schemeClr val="accent5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  <a:latin typeface="Calibri"/>
              </a:rPr>
              <a:t>MW class spallation neutron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35" y="737904"/>
            <a:ext cx="12105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smtClean="0"/>
              <a:t>B. </a:t>
            </a:r>
            <a:r>
              <a:rPr lang="en-GB" dirty="0" err="1" smtClean="0"/>
              <a:t>Riemer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96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304800" y="1371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omic Sans MS" pitchFamily="66" charset="0"/>
              </a:rPr>
              <a:t>linear accelerator - LINAC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omic Sans MS" pitchFamily="66" charset="0"/>
              </a:rPr>
              <a:t>circular accelerators: synchrotrons, storage rings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omic Sans MS" pitchFamily="66" charset="0"/>
              </a:rPr>
              <a:t>h</a:t>
            </a:r>
            <a:r>
              <a:rPr lang="en-US" altLang="en-US" dirty="0" smtClean="0">
                <a:solidFill>
                  <a:srgbClr val="000000"/>
                </a:solidFill>
                <a:latin typeface="Comic Sans MS" pitchFamily="66" charset="0"/>
              </a:rPr>
              <a:t>ybrid: recirculating </a:t>
            </a:r>
            <a:r>
              <a:rPr lang="en-US" altLang="en-US" dirty="0" err="1" smtClean="0">
                <a:solidFill>
                  <a:srgbClr val="000000"/>
                </a:solidFill>
                <a:latin typeface="Comic Sans MS" pitchFamily="66" charset="0"/>
              </a:rPr>
              <a:t>linacs</a:t>
            </a:r>
            <a:endParaRPr lang="en-US" altLang="en-US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85348" name="Group 4"/>
          <p:cNvGrpSpPr>
            <a:grpSpLocks/>
          </p:cNvGrpSpPr>
          <p:nvPr/>
        </p:nvGrpSpPr>
        <p:grpSpPr bwMode="auto">
          <a:xfrm>
            <a:off x="533400" y="2057400"/>
            <a:ext cx="3810000" cy="533400"/>
            <a:chOff x="720" y="2400"/>
            <a:chExt cx="2736" cy="576"/>
          </a:xfrm>
        </p:grpSpPr>
        <p:sp>
          <p:nvSpPr>
            <p:cNvPr id="185360" name="AutoShape 5"/>
            <p:cNvSpPr>
              <a:spLocks noChangeArrowheads="1"/>
            </p:cNvSpPr>
            <p:nvPr/>
          </p:nvSpPr>
          <p:spPr bwMode="auto">
            <a:xfrm rot="-5400000">
              <a:off x="72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85361" name="AutoShape 6"/>
            <p:cNvSpPr>
              <a:spLocks noChangeArrowheads="1"/>
            </p:cNvSpPr>
            <p:nvPr/>
          </p:nvSpPr>
          <p:spPr bwMode="auto">
            <a:xfrm rot="-5400000">
              <a:off x="144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85362" name="AutoShape 7"/>
            <p:cNvSpPr>
              <a:spLocks noChangeArrowheads="1"/>
            </p:cNvSpPr>
            <p:nvPr/>
          </p:nvSpPr>
          <p:spPr bwMode="auto">
            <a:xfrm rot="-5400000">
              <a:off x="216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85363" name="AutoShape 8"/>
            <p:cNvSpPr>
              <a:spLocks noChangeArrowheads="1"/>
            </p:cNvSpPr>
            <p:nvPr/>
          </p:nvSpPr>
          <p:spPr bwMode="auto">
            <a:xfrm rot="-5400000">
              <a:off x="2880" y="2400"/>
              <a:ext cx="576" cy="576"/>
            </a:xfrm>
            <a:prstGeom prst="bracketPair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349" name="AutoShape 9"/>
          <p:cNvSpPr>
            <a:spLocks noChangeArrowheads="1"/>
          </p:cNvSpPr>
          <p:nvPr/>
        </p:nvSpPr>
        <p:spPr bwMode="auto">
          <a:xfrm rot="-5400000">
            <a:off x="4706144" y="1923256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0" name="AutoShape 10"/>
          <p:cNvSpPr>
            <a:spLocks noChangeArrowheads="1"/>
          </p:cNvSpPr>
          <p:nvPr/>
        </p:nvSpPr>
        <p:spPr bwMode="auto">
          <a:xfrm rot="-5400000">
            <a:off x="5709444" y="1923256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1" name="AutoShape 11"/>
          <p:cNvSpPr>
            <a:spLocks noChangeArrowheads="1"/>
          </p:cNvSpPr>
          <p:nvPr/>
        </p:nvSpPr>
        <p:spPr bwMode="auto">
          <a:xfrm rot="-5400000">
            <a:off x="6711157" y="1923256"/>
            <a:ext cx="533400" cy="801687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2" name="AutoShape 12"/>
          <p:cNvSpPr>
            <a:spLocks noChangeArrowheads="1"/>
          </p:cNvSpPr>
          <p:nvPr/>
        </p:nvSpPr>
        <p:spPr bwMode="auto">
          <a:xfrm rot="-5400000">
            <a:off x="7714457" y="1923256"/>
            <a:ext cx="533400" cy="801687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3" name="AutoShape 13"/>
          <p:cNvSpPr>
            <a:spLocks noChangeArrowheads="1"/>
          </p:cNvSpPr>
          <p:nvPr/>
        </p:nvSpPr>
        <p:spPr bwMode="auto">
          <a:xfrm rot="-5400000">
            <a:off x="4096544" y="4818856"/>
            <a:ext cx="533400" cy="801688"/>
          </a:xfrm>
          <a:prstGeom prst="bracketPair">
            <a:avLst>
              <a:gd name="adj" fmla="val 16667"/>
            </a:avLst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4" name="Oval 14"/>
          <p:cNvSpPr>
            <a:spLocks noChangeArrowheads="1"/>
          </p:cNvSpPr>
          <p:nvPr/>
        </p:nvSpPr>
        <p:spPr bwMode="auto">
          <a:xfrm>
            <a:off x="2057400" y="4038600"/>
            <a:ext cx="4648200" cy="1219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5355" name="Line 15"/>
          <p:cNvSpPr>
            <a:spLocks noChangeShapeType="1"/>
          </p:cNvSpPr>
          <p:nvPr/>
        </p:nvSpPr>
        <p:spPr bwMode="auto">
          <a:xfrm flipV="1">
            <a:off x="5486400" y="5105400"/>
            <a:ext cx="533400" cy="76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85356" name="Line 16"/>
          <p:cNvSpPr>
            <a:spLocks noChangeShapeType="1"/>
          </p:cNvSpPr>
          <p:nvPr/>
        </p:nvSpPr>
        <p:spPr bwMode="auto">
          <a:xfrm>
            <a:off x="304800" y="2362200"/>
            <a:ext cx="8610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85357" name="Text Box 17"/>
          <p:cNvSpPr txBox="1">
            <a:spLocks noChangeArrowheads="1"/>
          </p:cNvSpPr>
          <p:nvPr/>
        </p:nvSpPr>
        <p:spPr bwMode="auto">
          <a:xfrm>
            <a:off x="7146925" y="15605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FF"/>
                </a:solidFill>
              </a:rPr>
              <a:t>rf cavities</a:t>
            </a:r>
          </a:p>
        </p:txBody>
      </p:sp>
      <p:sp>
        <p:nvSpPr>
          <p:cNvPr id="185358" name="Text Box 18"/>
          <p:cNvSpPr txBox="1">
            <a:spLocks noChangeArrowheads="1"/>
          </p:cNvSpPr>
          <p:nvPr/>
        </p:nvSpPr>
        <p:spPr bwMode="auto">
          <a:xfrm>
            <a:off x="4800600" y="56388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err="1" smtClean="0">
                <a:solidFill>
                  <a:srgbClr val="0000FF"/>
                </a:solidFill>
              </a:rPr>
              <a:t>rf</a:t>
            </a:r>
            <a:r>
              <a:rPr lang="en-US" altLang="en-US" sz="1800" b="1" dirty="0" smtClean="0">
                <a:solidFill>
                  <a:srgbClr val="0000FF"/>
                </a:solidFill>
              </a:rPr>
              <a:t> cavity</a:t>
            </a:r>
          </a:p>
        </p:txBody>
      </p:sp>
      <p:sp>
        <p:nvSpPr>
          <p:cNvPr id="185359" name="Text Box 19"/>
          <p:cNvSpPr txBox="1">
            <a:spLocks noChangeArrowheads="1"/>
          </p:cNvSpPr>
          <p:nvPr/>
        </p:nvSpPr>
        <p:spPr bwMode="auto">
          <a:xfrm>
            <a:off x="6977857" y="4052887"/>
            <a:ext cx="1762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Comic Sans MS" pitchFamily="66" charset="0"/>
              </a:rPr>
              <a:t>particles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Comic Sans MS" pitchFamily="66" charset="0"/>
              </a:rPr>
              <a:t>accelerated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Comic Sans MS" pitchFamily="66" charset="0"/>
              </a:rPr>
              <a:t>many times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Comic Sans MS" pitchFamily="66" charset="0"/>
              </a:rPr>
              <a:t>same </a:t>
            </a:r>
            <a:r>
              <a:rPr lang="en-US" alt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rf</a:t>
            </a:r>
            <a:r>
              <a:rPr lang="en-US" altLang="en-US" sz="1800" dirty="0" smtClean="0">
                <a:solidFill>
                  <a:srgbClr val="000000"/>
                </a:solidFill>
                <a:latin typeface="Comic Sans MS" pitchFamily="66" charset="0"/>
              </a:rPr>
              <a:t> cavity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basic types of accelerators</a:t>
            </a:r>
          </a:p>
        </p:txBody>
      </p:sp>
    </p:spTree>
    <p:extLst>
      <p:ext uri="{BB962C8B-B14F-4D97-AF65-F5344CB8AC3E}">
        <p14:creationId xmlns:p14="http://schemas.microsoft.com/office/powerpoint/2010/main" val="27488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animBg="1"/>
      <p:bldP spid="185350" grpId="0" animBg="1"/>
      <p:bldP spid="185351" grpId="0" animBg="1"/>
      <p:bldP spid="185352" grpId="0" animBg="1"/>
      <p:bldP spid="185353" grpId="0" animBg="1"/>
      <p:bldP spid="185354" grpId="0" animBg="1"/>
      <p:bldP spid="185355" grpId="0" animBg="1"/>
      <p:bldP spid="185356" grpId="0" animBg="1"/>
      <p:bldP spid="185357" grpId="0"/>
      <p:bldP spid="185358" grpId="0"/>
      <p:bldP spid="1853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MW class spallation neutron targets</a:t>
            </a:r>
          </a:p>
        </p:txBody>
      </p:sp>
      <p:sp>
        <p:nvSpPr>
          <p:cNvPr id="4" name="Rectangle 3"/>
          <p:cNvSpPr>
            <a:spLocks noGrp="1"/>
          </p:cNvSpPr>
          <p:nvPr/>
        </p:nvSpPr>
        <p:spPr bwMode="auto">
          <a:xfrm>
            <a:off x="201456" y="663508"/>
            <a:ext cx="471357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-28" charset="0"/>
              </a:rPr>
              <a:t>SINQ at PSI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-28" charset="0"/>
            </a:endParaRP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in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Zr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tubes, D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O cooled</a:t>
            </a: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-28" charset="0"/>
              </a:rPr>
              <a:t>SNS at the ORNL</a:t>
            </a: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-28" charset="0"/>
              </a:rPr>
              <a:t>Circulating Hg in SS vessel</a:t>
            </a: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-28" charset="0"/>
              </a:rPr>
              <a:t>JSNS at MLF / JPARC </a:t>
            </a:r>
          </a:p>
          <a:p>
            <a:pPr marL="625475" marR="0" lvl="1" indent="-2794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-28" charset="0"/>
              </a:rPr>
              <a:t>Circulating Hg in SS vessel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15027" y="628245"/>
            <a:ext cx="3986683" cy="3017535"/>
            <a:chOff x="4713570" y="719645"/>
            <a:chExt cx="3986683" cy="3017535"/>
          </a:xfrm>
        </p:grpSpPr>
        <p:pic>
          <p:nvPicPr>
            <p:cNvPr id="12" name="Picture 11" descr="DSC_2205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13570" y="719645"/>
              <a:ext cx="2328336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8"/>
            <p:cNvSpPr txBox="1"/>
            <p:nvPr/>
          </p:nvSpPr>
          <p:spPr>
            <a:xfrm>
              <a:off x="4807715" y="3338504"/>
              <a:ext cx="1954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Pb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/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Zircaloy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target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5161" y="719660"/>
              <a:ext cx="1585092" cy="30175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4945384" y="3669210"/>
            <a:ext cx="3997159" cy="2560545"/>
            <a:chOff x="4743927" y="3853364"/>
            <a:chExt cx="3997159" cy="2560545"/>
          </a:xfrm>
        </p:grpSpPr>
        <p:pic>
          <p:nvPicPr>
            <p:cNvPr id="10" name="Picture 9" descr="C:\Users\riu\Pictures\TargetPhotos_July25_2005\sns-4104-200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3927" y="3853364"/>
              <a:ext cx="3997159" cy="2559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/>
            <p:cNvSpPr txBox="1"/>
            <p:nvPr/>
          </p:nvSpPr>
          <p:spPr>
            <a:xfrm>
              <a:off x="6109751" y="6039448"/>
              <a:ext cx="1110901" cy="374461"/>
            </a:xfrm>
            <a:prstGeom prst="rect">
              <a:avLst/>
            </a:prstGeom>
            <a:solidFill>
              <a:sysClr val="window" lastClr="FFFFFF"/>
            </a:solidFill>
            <a:ln w="19050" cmpd="sng"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Mercury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0133" y="3669210"/>
            <a:ext cx="4255184" cy="2560545"/>
            <a:chOff x="268676" y="3853364"/>
            <a:chExt cx="4255184" cy="2560545"/>
          </a:xfrm>
        </p:grpSpPr>
        <p:pic>
          <p:nvPicPr>
            <p:cNvPr id="8" name="図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676" y="3853364"/>
              <a:ext cx="4255184" cy="2560545"/>
            </a:xfrm>
            <a:prstGeom prst="rect">
              <a:avLst/>
            </a:prstGeom>
          </p:spPr>
        </p:pic>
        <p:sp>
          <p:nvSpPr>
            <p:cNvPr id="9" name="TextBox 22"/>
            <p:cNvSpPr txBox="1"/>
            <p:nvPr/>
          </p:nvSpPr>
          <p:spPr>
            <a:xfrm>
              <a:off x="1783744" y="6039448"/>
              <a:ext cx="1110901" cy="374461"/>
            </a:xfrm>
            <a:prstGeom prst="rect">
              <a:avLst/>
            </a:prstGeom>
            <a:solidFill>
              <a:sysClr val="window" lastClr="FFFFFF"/>
            </a:solidFill>
            <a:ln w="19050" cmpd="sng"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Mercury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4125" y="6381328"/>
            <a:ext cx="23391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smtClean="0">
                <a:solidFill>
                  <a:prstClr val="black"/>
                </a:solidFill>
                <a:latin typeface="Arial"/>
              </a:rPr>
              <a:t>B. </a:t>
            </a:r>
            <a:r>
              <a:rPr lang="en-GB" dirty="0" err="1" smtClean="0">
                <a:solidFill>
                  <a:prstClr val="black"/>
                </a:solidFill>
                <a:latin typeface="Arial"/>
              </a:rPr>
              <a:t>Riemer</a:t>
            </a:r>
            <a:r>
              <a:rPr lang="en-GB" dirty="0" smtClean="0">
                <a:solidFill>
                  <a:prstClr val="black"/>
                </a:solidFill>
                <a:latin typeface="Arial"/>
              </a:rPr>
              <a:t>, ICHEP’14</a:t>
            </a:r>
          </a:p>
        </p:txBody>
      </p:sp>
    </p:spTree>
    <p:extLst>
      <p:ext uri="{BB962C8B-B14F-4D97-AF65-F5344CB8AC3E}">
        <p14:creationId xmlns:p14="http://schemas.microsoft.com/office/powerpoint/2010/main" val="36775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T2K/T2HK, LBNE(/F)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1"/>
            <a:ext cx="4392488" cy="5068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672" y="5808840"/>
            <a:ext cx="325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physics data since 2010</a:t>
            </a:r>
          </a:p>
          <a:p>
            <a:r>
              <a:rPr lang="en-GB" sz="2400" dirty="0" smtClean="0"/>
              <a:t>3x10</a:t>
            </a:r>
            <a:r>
              <a:rPr lang="en-GB" sz="2400" baseline="30000" dirty="0" smtClean="0"/>
              <a:t>20</a:t>
            </a:r>
            <a:r>
              <a:rPr lang="en-GB" sz="2400" dirty="0" smtClean="0"/>
              <a:t> </a:t>
            </a:r>
            <a:r>
              <a:rPr lang="en-GB" sz="2400" i="1" dirty="0" smtClean="0"/>
              <a:t>p</a:t>
            </a:r>
            <a:r>
              <a:rPr lang="en-GB" sz="2400" dirty="0" smtClean="0"/>
              <a:t> on target so far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61" y="1172686"/>
            <a:ext cx="4531974" cy="3587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3167" y="2966327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1300 km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764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399853"/>
            <a:ext cx="5360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m</a:t>
            </a:r>
            <a:r>
              <a:rPr lang="en-GB" sz="4400" dirty="0" smtClean="0">
                <a:solidFill>
                  <a:srgbClr val="000000"/>
                </a:solidFill>
              </a:rPr>
              <a:t>edical accelerators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08"/>
            <a:ext cx="9144000" cy="55869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7864" y="663877"/>
            <a:ext cx="1883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X-rays  vs. Protons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 smtClean="0">
                <a:solidFill>
                  <a:srgbClr val="FFFF00"/>
                </a:solidFill>
              </a:rPr>
              <a:t>cancer treatment - X rays vs protons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5183" y="6211669"/>
            <a:ext cx="243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M. </a:t>
            </a:r>
            <a:r>
              <a:rPr lang="en-GB" dirty="0" err="1" smtClean="0">
                <a:solidFill>
                  <a:prstClr val="black"/>
                </a:solidFill>
              </a:rPr>
              <a:t>Schippers</a:t>
            </a:r>
            <a:r>
              <a:rPr lang="en-GB" dirty="0" smtClean="0">
                <a:solidFill>
                  <a:prstClr val="black"/>
                </a:solidFill>
              </a:rPr>
              <a:t>, M. Seidel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IPAC’14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657350"/>
            <a:ext cx="8869680" cy="3543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" y="1124744"/>
            <a:ext cx="3783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X-ray beams (IMRT ) from 7 directions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5156666" y="1126403"/>
            <a:ext cx="3062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Proton beams from 3 direction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4208" y="5517232"/>
            <a:ext cx="220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pictures: </a:t>
            </a:r>
            <a:r>
              <a:rPr lang="en-GB" dirty="0" err="1">
                <a:solidFill>
                  <a:prstClr val="black"/>
                </a:solidFill>
              </a:rPr>
              <a:t>Medaustron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5183" y="6211669"/>
            <a:ext cx="243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M. </a:t>
            </a:r>
            <a:r>
              <a:rPr lang="en-GB" dirty="0" err="1" smtClean="0">
                <a:solidFill>
                  <a:prstClr val="black"/>
                </a:solidFill>
              </a:rPr>
              <a:t>Schippers</a:t>
            </a:r>
            <a:r>
              <a:rPr lang="en-GB" dirty="0" smtClean="0">
                <a:solidFill>
                  <a:prstClr val="black"/>
                </a:solidFill>
              </a:rPr>
              <a:t>, M. Seidel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IPAC’14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0" y="0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FF00"/>
                </a:solidFill>
              </a:rPr>
              <a:t>c</a:t>
            </a:r>
            <a:r>
              <a:rPr lang="en-US" altLang="en-US" sz="4000" kern="0" dirty="0" smtClean="0">
                <a:solidFill>
                  <a:srgbClr val="FFFF00"/>
                </a:solidFill>
              </a:rPr>
              <a:t>ancer treatment  - X rays vs protons</a:t>
            </a:r>
            <a:endParaRPr kumimoji="0" lang="en-US" alt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28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" y="1042416"/>
            <a:ext cx="8462772" cy="4773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5183" y="6211669"/>
            <a:ext cx="243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M. </a:t>
            </a:r>
            <a:r>
              <a:rPr lang="en-GB" dirty="0" err="1" smtClean="0">
                <a:solidFill>
                  <a:prstClr val="black"/>
                </a:solidFill>
              </a:rPr>
              <a:t>Schippers</a:t>
            </a:r>
            <a:r>
              <a:rPr lang="en-GB" dirty="0" smtClean="0">
                <a:solidFill>
                  <a:prstClr val="black"/>
                </a:solidFill>
              </a:rPr>
              <a:t>, M. Seidel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IPAC’14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-20628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GB" altLang="en-US" sz="4000" kern="0" dirty="0" smtClean="0">
                <a:solidFill>
                  <a:srgbClr val="FFFF00"/>
                </a:solidFill>
              </a:rPr>
              <a:t>the </a:t>
            </a:r>
            <a:r>
              <a:rPr lang="en-GB" altLang="en-US" sz="4000" kern="0" dirty="0">
                <a:solidFill>
                  <a:srgbClr val="FFFF00"/>
                </a:solidFill>
              </a:rPr>
              <a:t>boost in particle therapy</a:t>
            </a:r>
          </a:p>
        </p:txBody>
      </p:sp>
    </p:spTree>
    <p:extLst>
      <p:ext uri="{BB962C8B-B14F-4D97-AF65-F5344CB8AC3E}">
        <p14:creationId xmlns:p14="http://schemas.microsoft.com/office/powerpoint/2010/main" val="3847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043744"/>
            <a:ext cx="5392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h</a:t>
            </a:r>
            <a:r>
              <a:rPr lang="en-GB" sz="4400" dirty="0" smtClean="0">
                <a:solidFill>
                  <a:srgbClr val="000000"/>
                </a:solidFill>
              </a:rPr>
              <a:t>igh-energy colliders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769440"/>
            <a:ext cx="3645691" cy="2271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7995" y="2337422"/>
            <a:ext cx="2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R</a:t>
            </a:r>
            <a:r>
              <a:rPr lang="en-GB" dirty="0" smtClean="0">
                <a:solidFill>
                  <a:prstClr val="black"/>
                </a:solidFill>
              </a:rPr>
              <a:t>. </a:t>
            </a:r>
            <a:r>
              <a:rPr lang="en-GB" dirty="0" err="1" smtClean="0">
                <a:solidFill>
                  <a:prstClr val="black"/>
                </a:solidFill>
              </a:rPr>
              <a:t>Assmann</a:t>
            </a:r>
            <a:r>
              <a:rPr lang="en-GB" dirty="0" smtClean="0">
                <a:solidFill>
                  <a:prstClr val="black"/>
                </a:solidFill>
              </a:rPr>
              <a:t>, Chamonix 2001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" y="769440"/>
            <a:ext cx="9006489" cy="5611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48" y="2737586"/>
            <a:ext cx="6763452" cy="4116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9282" y="3556061"/>
            <a:ext cx="33289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1000 pb</a:t>
            </a:r>
            <a:r>
              <a:rPr lang="en-GB" sz="2000" b="1" baseline="30000" dirty="0" smtClean="0">
                <a:solidFill>
                  <a:prstClr val="black"/>
                </a:solidFill>
              </a:rPr>
              <a:t>-1</a:t>
            </a:r>
            <a:r>
              <a:rPr lang="en-GB" sz="2000" b="1" dirty="0" smtClean="0">
                <a:solidFill>
                  <a:prstClr val="black"/>
                </a:solidFill>
              </a:rPr>
              <a:t> from 1989 to 2000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4068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</a:rPr>
              <a:t>LEP – largest circular </a:t>
            </a:r>
            <a:r>
              <a:rPr lang="en-US" altLang="en-US" sz="4000" i="1" dirty="0" err="1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err="1">
                <a:solidFill>
                  <a:srgbClr val="FFFF00"/>
                </a:solidFill>
              </a:rPr>
              <a:t>+</a:t>
            </a:r>
            <a:r>
              <a:rPr lang="en-US" altLang="en-US" sz="4000" i="1" dirty="0" err="1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>
                <a:solidFill>
                  <a:srgbClr val="FFFF00"/>
                </a:solidFill>
              </a:rPr>
              <a:t>-</a:t>
            </a:r>
            <a:r>
              <a:rPr lang="en-US" altLang="en-US" sz="4000" dirty="0">
                <a:solidFill>
                  <a:srgbClr val="FFFF00"/>
                </a:solidFill>
              </a:rPr>
              <a:t> collider so far </a:t>
            </a:r>
          </a:p>
        </p:txBody>
      </p:sp>
    </p:spTree>
    <p:extLst>
      <p:ext uri="{BB962C8B-B14F-4D97-AF65-F5344CB8AC3E}">
        <p14:creationId xmlns:p14="http://schemas.microsoft.com/office/powerpoint/2010/main" val="39091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502" y="-29074"/>
            <a:ext cx="914399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cs typeface="Calibri" pitchFamily="34" charset="0"/>
              </a:rPr>
              <a:t>Large Hadron Collider (LHC)</a:t>
            </a:r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9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796634"/>
            <a:ext cx="4553541" cy="47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2621"/>
            <a:ext cx="4472712" cy="335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60032" y="713943"/>
            <a:ext cx="4296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design: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Arial"/>
              </a:rPr>
              <a:t>c.m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. energy 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14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</a:rPr>
              <a:t>pp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);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luminosity 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34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 cm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-2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-1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; 1.15x10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</a:rPr>
              <a:t>11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 p/bunch;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2808 bunches/beam;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360 MJ / beam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-21572" y="5534561"/>
                <a:ext cx="732656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1983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first LHC proposal, launch of design study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 smtClean="0">
                    <a:solidFill>
                      <a:srgbClr val="0000FF"/>
                    </a:solidFill>
                  </a:rPr>
                  <a:t>1994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 smtClean="0">
                    <a:solidFill>
                      <a:srgbClr val="0000FF"/>
                    </a:solidFill>
                  </a:rPr>
                  <a:t>2010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first collisions at 3.5 </a:t>
                </a:r>
                <a:r>
                  <a:rPr lang="en-US" sz="2000" b="1" dirty="0" err="1">
                    <a:solidFill>
                      <a:srgbClr val="0000FF"/>
                    </a:solidFill>
                  </a:rPr>
                  <a:t>TeV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BBE0E3">
                        <a:lumMod val="50000"/>
                      </a:srgbClr>
                    </a:solidFill>
                  </a:rPr>
                  <a:t>2015 collisions at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BBE0E3">
                            <a:lumMod val="50000"/>
                          </a:srgb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000" b="1" dirty="0" smtClean="0">
                    <a:solidFill>
                      <a:srgbClr val="BBE0E3">
                        <a:lumMod val="50000"/>
                      </a:srgbClr>
                    </a:solidFill>
                  </a:rPr>
                  <a:t>design </a:t>
                </a:r>
                <a:r>
                  <a:rPr lang="en-US" sz="2000" b="1" dirty="0">
                    <a:solidFill>
                      <a:srgbClr val="BBE0E3">
                        <a:lumMod val="50000"/>
                      </a:srgbClr>
                    </a:solidFill>
                  </a:rPr>
                  <a:t>energy (plan)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72" y="5534561"/>
                <a:ext cx="7326560" cy="1323439"/>
              </a:xfrm>
              <a:prstGeom prst="rect">
                <a:avLst/>
              </a:prstGeom>
              <a:blipFill rotWithShape="1">
                <a:blip r:embed="rId4"/>
                <a:stretch>
                  <a:fillRect l="-832" t="-2304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 rot="21442522">
            <a:off x="1054964" y="5684475"/>
            <a:ext cx="656234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now is the time to plan for </a:t>
            </a:r>
            <a:r>
              <a:rPr lang="en-US" sz="3600" b="1" dirty="0" smtClean="0">
                <a:solidFill>
                  <a:srgbClr val="C00000"/>
                </a:solidFill>
              </a:rPr>
              <a:t>2040!</a:t>
            </a:r>
            <a:endParaRPr lang="en-GB" sz="3600" dirty="0" smtClean="0">
              <a:solidFill>
                <a:srgbClr val="0000CC"/>
              </a:solidFill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9281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1" r="8784" b="30569"/>
          <a:stretch/>
        </p:blipFill>
        <p:spPr>
          <a:xfrm>
            <a:off x="611560" y="703389"/>
            <a:ext cx="7878073" cy="423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8928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ea typeface="ＭＳ Ｐゴシック" charset="-128"/>
              </a:rPr>
              <a:t>Discovery 2012, Nobel Prize in Physics 2013</a:t>
            </a:r>
            <a:endParaRPr lang="en-US" sz="32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87041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</a:rPr>
              <a:t>The Nobel Prize in Physics 2013 was awarded jointly to François Englert and Peter W. Higgs </a:t>
            </a:r>
            <a:r>
              <a:rPr lang="en-US" i="1" dirty="0">
                <a:solidFill>
                  <a:srgbClr val="FFFFFF"/>
                </a:solidFill>
                <a:ea typeface="ＭＳ Ｐゴシック" charset="-128"/>
              </a:rPr>
              <a:t>"for the theoretical discovery of a mechanism that contributes to our understanding of the origin of mass of subatomic particles, and which recently was </a:t>
            </a:r>
            <a:r>
              <a:rPr lang="en-US" i="1" dirty="0">
                <a:solidFill>
                  <a:srgbClr val="00FF00"/>
                </a:solidFill>
                <a:ea typeface="ＭＳ Ｐゴシック" charset="-128"/>
              </a:rPr>
              <a:t>confirmed through the discovery of the predicted fundamental particle, by the ATLAS and CMS experiments at CERN's Large Hadron </a:t>
            </a:r>
            <a:r>
              <a:rPr lang="en-US" i="1" dirty="0" smtClean="0">
                <a:solidFill>
                  <a:srgbClr val="00FF00"/>
                </a:solidFill>
                <a:ea typeface="ＭＳ Ｐゴシック" charset="-128"/>
              </a:rPr>
              <a:t>Collider”.</a:t>
            </a:r>
            <a:endParaRPr lang="en-US" dirty="0">
              <a:solidFill>
                <a:srgbClr val="00FF00"/>
              </a:solidFill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82654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4"/>
          <p:cNvSpPr txBox="1">
            <a:spLocks noChangeArrowheads="1"/>
          </p:cNvSpPr>
          <p:nvPr/>
        </p:nvSpPr>
        <p:spPr bwMode="auto">
          <a:xfrm>
            <a:off x="7092280" y="2348880"/>
            <a:ext cx="17954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smtClean="0">
                <a:solidFill>
                  <a:srgbClr val="000000"/>
                </a:solidFill>
              </a:rPr>
              <a:t>S. Feher, U Melbourne</a:t>
            </a:r>
          </a:p>
        </p:txBody>
      </p:sp>
      <p:sp>
        <p:nvSpPr>
          <p:cNvPr id="182275" name="Text Box 5"/>
          <p:cNvSpPr txBox="1">
            <a:spLocks noChangeArrowheads="1"/>
          </p:cNvSpPr>
          <p:nvPr/>
        </p:nvSpPr>
        <p:spPr bwMode="auto">
          <a:xfrm>
            <a:off x="746125" y="341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82276" name="Rectangle 6"/>
          <p:cNvSpPr>
            <a:spLocks noChangeArrowheads="1"/>
          </p:cNvSpPr>
          <p:nvPr/>
        </p:nvSpPr>
        <p:spPr bwMode="auto">
          <a:xfrm>
            <a:off x="46467" y="2222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277" name="Text Box 7"/>
          <p:cNvSpPr txBox="1">
            <a:spLocks noChangeArrowheads="1"/>
          </p:cNvSpPr>
          <p:nvPr/>
        </p:nvSpPr>
        <p:spPr bwMode="auto">
          <a:xfrm>
            <a:off x="261938" y="727075"/>
            <a:ext cx="89643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1924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Ising</a:t>
            </a:r>
            <a:r>
              <a:rPr lang="en-US" altLang="en-US" sz="2400" dirty="0" smtClean="0">
                <a:solidFill>
                  <a:srgbClr val="000000"/>
                </a:solidFill>
              </a:rPr>
              <a:t>, 1928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Wideroe</a:t>
            </a:r>
            <a:r>
              <a:rPr lang="en-US" altLang="en-US" sz="2400" dirty="0" smtClean="0">
                <a:solidFill>
                  <a:srgbClr val="000000"/>
                </a:solidFill>
              </a:rPr>
              <a:t>, 50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altLang="en-US" sz="2400" dirty="0" smtClean="0">
                <a:solidFill>
                  <a:srgbClr val="000000"/>
                </a:solidFill>
              </a:rPr>
              <a:t>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Na</a:t>
            </a:r>
            <a:r>
              <a:rPr lang="en-US" altLang="en-US" sz="2400" dirty="0" smtClean="0">
                <a:solidFill>
                  <a:srgbClr val="000000"/>
                </a:solidFill>
              </a:rPr>
              <a:t> &amp;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K </a:t>
            </a:r>
            <a:r>
              <a:rPr lang="en-US" altLang="en-US" sz="2400" dirty="0" smtClean="0">
                <a:solidFill>
                  <a:srgbClr val="000000"/>
                </a:solidFill>
              </a:rPr>
              <a:t>ions (1 drift tube)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1931 Sloan and Lawrence, 2.8 MeV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Hg</a:t>
            </a:r>
            <a:r>
              <a:rPr lang="en-US" altLang="en-US" sz="2400" dirty="0" smtClean="0">
                <a:solidFill>
                  <a:srgbClr val="000000"/>
                </a:solidFill>
              </a:rPr>
              <a:t> ions (2 m, 36 drift tubes)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</a:rPr>
              <a:t>	acceleration occurs only in gap between electrodes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/>
              <a:t>1946 Alvarez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/>
              <a:t>used for protons and ions, for </a:t>
            </a:r>
            <a:r>
              <a:rPr lang="en-GB" altLang="en-US" sz="2400" i="1" dirty="0"/>
              <a:t>p</a:t>
            </a:r>
            <a:r>
              <a:rPr lang="en-GB" altLang="en-US" sz="2400" dirty="0"/>
              <a:t> energies 50-200 </a:t>
            </a:r>
            <a:r>
              <a:rPr lang="en-GB" altLang="en-US" sz="2400" dirty="0" smtClean="0"/>
              <a:t>MeV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0000FF"/>
                </a:solidFill>
              </a:rPr>
              <a:t>resonant </a:t>
            </a:r>
            <a:r>
              <a:rPr lang="en-GB" altLang="en-US" sz="2400" dirty="0" err="1">
                <a:solidFill>
                  <a:srgbClr val="0000FF"/>
                </a:solidFill>
              </a:rPr>
              <a:t>behavior</a:t>
            </a:r>
            <a:r>
              <a:rPr lang="en-GB" altLang="en-US" sz="2400" dirty="0">
                <a:solidFill>
                  <a:srgbClr val="0000FF"/>
                </a:solidFill>
              </a:rPr>
              <a:t> of cavity provides longitudinal electric </a:t>
            </a:r>
            <a:r>
              <a:rPr lang="en-GB" altLang="en-US" sz="2400" dirty="0" smtClean="0">
                <a:solidFill>
                  <a:srgbClr val="0000FF"/>
                </a:solidFill>
              </a:rPr>
              <a:t>field ; </a:t>
            </a:r>
            <a:endParaRPr lang="en-GB" altLang="en-US" sz="24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</a:rPr>
              <a:t>b</a:t>
            </a:r>
            <a:r>
              <a:rPr lang="en-GB" altLang="en-US" sz="2400" dirty="0" smtClean="0">
                <a:solidFill>
                  <a:srgbClr val="FF0000"/>
                </a:solidFill>
              </a:rPr>
              <a:t>ecame possible </a:t>
            </a:r>
            <a:r>
              <a:rPr lang="en-GB" altLang="en-US" sz="2400" dirty="0">
                <a:solidFill>
                  <a:srgbClr val="FF0000"/>
                </a:solidFill>
              </a:rPr>
              <a:t>due to the development of ultrahigh frequency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</a:rPr>
              <a:t>technology (e.g. klystron) before and during World War </a:t>
            </a:r>
            <a:r>
              <a:rPr lang="en-GB" altLang="en-US" sz="2400" dirty="0" smtClean="0">
                <a:solidFill>
                  <a:srgbClr val="FF0000"/>
                </a:solidFill>
              </a:rPr>
              <a:t>II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 dirty="0" smtClean="0">
                <a:solidFill>
                  <a:srgbClr val="0000FF"/>
                </a:solidFill>
              </a:rPr>
              <a:t> </a:t>
            </a:r>
            <a:endParaRPr lang="en-US" altLang="en-US" sz="2400" dirty="0" smtClean="0">
              <a:solidFill>
                <a:srgbClr val="0000FF"/>
              </a:solidFill>
            </a:endParaRPr>
          </a:p>
        </p:txBody>
      </p:sp>
      <p:pic>
        <p:nvPicPr>
          <p:cNvPr id="182279" name="Picture 9" descr="dtl-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4" y="1599718"/>
            <a:ext cx="3591910" cy="143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75" y="3356992"/>
            <a:ext cx="4176465" cy="1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20519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linear accelerators</a:t>
            </a:r>
          </a:p>
        </p:txBody>
      </p:sp>
    </p:spTree>
    <p:extLst>
      <p:ext uri="{BB962C8B-B14F-4D97-AF65-F5344CB8AC3E}">
        <p14:creationId xmlns:p14="http://schemas.microsoft.com/office/powerpoint/2010/main" val="19520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68414"/>
            <a:ext cx="5688632" cy="2431435"/>
          </a:xfrm>
          <a:prstGeom prst="rect">
            <a:avLst/>
          </a:prstGeom>
          <a:solidFill>
            <a:srgbClr val="00009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FFFFFF"/>
                </a:solidFill>
                <a:ea typeface="ＭＳ Ｐゴシック" charset="0"/>
              </a:rPr>
              <a:t>With the discovery of a Higgs boson in 2012,  we have </a:t>
            </a:r>
            <a:r>
              <a:rPr lang="en-US" sz="3200" b="1" kern="0" dirty="0" smtClean="0">
                <a:solidFill>
                  <a:srgbClr val="FFFF00"/>
                </a:solidFill>
                <a:ea typeface="ＭＳ Ｐゴシック" charset="0"/>
              </a:rPr>
              <a:t>completed the Standard Model </a:t>
            </a:r>
            <a:r>
              <a:rPr lang="en-US" sz="2800" kern="0" dirty="0" smtClean="0">
                <a:solidFill>
                  <a:srgbClr val="FFFFFF"/>
                </a:solidFill>
                <a:ea typeface="ＭＳ Ｐゴシック" charset="0"/>
                <a:sym typeface="Wingdings"/>
              </a:rPr>
              <a:t>(almost 80 years of theoretical and experimental efforts !)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299849"/>
            <a:ext cx="9144000" cy="18774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ＭＳ Ｐゴシック" charset="0"/>
              </a:rPr>
              <a:t>However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0"/>
              </a:rPr>
              <a:t>SM is not a complete theory of particle physics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0"/>
              </a:rPr>
              <a:t>, as several outstanding questions remain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(e.g. composition of dark matter, cause of universe’s accelerated expansion [dark energy / 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nflation], origin of matter-antimatter asymmetry, neutrino masses, why 3 families?, lightness of Higgs boson, weakness of gravity, … )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0"/>
              </a:rPr>
              <a:t> which cannot be explained within the SM.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435" y="5134961"/>
            <a:ext cx="6565067" cy="584775"/>
          </a:xfrm>
          <a:prstGeom prst="rect">
            <a:avLst/>
          </a:prstGeom>
          <a:solidFill>
            <a:srgbClr val="33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ea typeface="ＭＳ Ｐゴシック" charset="0"/>
              </a:rPr>
              <a:t>These questions require NEW PHYSICS</a:t>
            </a:r>
          </a:p>
        </p:txBody>
      </p:sp>
      <p:pic>
        <p:nvPicPr>
          <p:cNvPr id="5" name="Picture 4" descr="QUarks_leptons etc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868414"/>
            <a:ext cx="2603305" cy="243143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cs typeface="Calibri" pitchFamily="34" charset="0"/>
              </a:rPr>
              <a:t>2014 Prospects for Particle Physics</a:t>
            </a:r>
            <a:endParaRPr lang="en-GB" sz="24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8082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Present knowledge is insufficient to determine energy scale</a:t>
            </a:r>
            <a:r>
              <a:rPr lang="en-GB" sz="2400" dirty="0" smtClean="0">
                <a:solidFill>
                  <a:prstClr val="black"/>
                </a:solidFill>
              </a:rPr>
              <a:t> of new physics ; </a:t>
            </a:r>
            <a:r>
              <a:rPr lang="en-GB" sz="2400" b="1" dirty="0" smtClean="0">
                <a:solidFill>
                  <a:srgbClr val="FF0000"/>
                </a:solidFill>
              </a:rPr>
              <a:t>LHC will provide new information </a:t>
            </a:r>
            <a:r>
              <a:rPr lang="en-GB" sz="2400" dirty="0" smtClean="0">
                <a:solidFill>
                  <a:prstClr val="black"/>
                </a:solidFill>
              </a:rPr>
              <a:t>from </a:t>
            </a:r>
            <a:r>
              <a:rPr lang="en-GB" sz="2400" i="1" dirty="0" smtClean="0">
                <a:solidFill>
                  <a:prstClr val="black"/>
                </a:solidFill>
              </a:rPr>
              <a:t>pp </a:t>
            </a:r>
            <a:r>
              <a:rPr lang="en-GB" sz="2400" dirty="0" smtClean="0">
                <a:solidFill>
                  <a:prstClr val="black"/>
                </a:solidFill>
              </a:rPr>
              <a:t>collisions at higher cm energy (13 </a:t>
            </a:r>
            <a:r>
              <a:rPr lang="en-GB" sz="2400" dirty="0" err="1" smtClean="0">
                <a:solidFill>
                  <a:prstClr val="black"/>
                </a:solidFill>
              </a:rPr>
              <a:t>TeV</a:t>
            </a:r>
            <a:r>
              <a:rPr lang="en-GB" sz="2400" dirty="0" smtClean="0">
                <a:solidFill>
                  <a:prstClr val="black"/>
                </a:solidFill>
              </a:rPr>
              <a:t>) </a:t>
            </a:r>
            <a:r>
              <a:rPr lang="en-GB" sz="2400" b="1" dirty="0" smtClean="0">
                <a:solidFill>
                  <a:srgbClr val="FF0000"/>
                </a:solidFill>
              </a:rPr>
              <a:t>by 2017-18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7426" y="4808878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F. Gianotti et al.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93131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15493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81163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963765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11037" y="4430142"/>
            <a:ext cx="7632848" cy="0"/>
          </a:xfrm>
          <a:prstGeom prst="line">
            <a:avLst/>
          </a:prstGeom>
          <a:solidFill>
            <a:srgbClr val="DDDDDD"/>
          </a:solidFill>
          <a:ln w="31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-23868" y="0"/>
            <a:ext cx="9143999" cy="1200329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00"/>
                </a:solidFill>
                <a:cs typeface="Calibri" pitchFamily="34" charset="0"/>
              </a:rPr>
              <a:t>m</a:t>
            </a:r>
            <a:r>
              <a:rPr lang="en-US" sz="3600" b="1" kern="0" dirty="0" smtClean="0">
                <a:solidFill>
                  <a:srgbClr val="FFFF00"/>
                </a:solidFill>
                <a:cs typeface="Calibri" pitchFamily="34" charset="0"/>
              </a:rPr>
              <a:t>ain questions in particle physics and main approaches to address them</a:t>
            </a:r>
            <a:endParaRPr lang="en-GB" sz="3600" b="1" i="1" kern="0" dirty="0" smtClean="0">
              <a:solidFill>
                <a:srgbClr val="FFFF00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02782"/>
              </p:ext>
            </p:extLst>
          </p:nvPr>
        </p:nvGraphicFramePr>
        <p:xfrm>
          <a:off x="-1" y="1484784"/>
          <a:ext cx="912013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70"/>
                <a:gridCol w="1080120"/>
                <a:gridCol w="1512168"/>
                <a:gridCol w="1656184"/>
                <a:gridCol w="1296144"/>
                <a:gridCol w="109174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high-energy colliders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high-precision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neutrino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dedicated searches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cosmic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surveys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Higgs, EWSB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neutrinos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dark matter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flavour, CP violation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new particles and forces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universe acceleration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5780782"/>
            <a:ext cx="914400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m</a:t>
            </a:r>
            <a:r>
              <a:rPr lang="en-GB" sz="3200" b="1" i="1" dirty="0" smtClean="0">
                <a:solidFill>
                  <a:srgbClr val="0000CC"/>
                </a:solidFill>
              </a:rPr>
              <a:t>ost of these questions require </a:t>
            </a:r>
            <a:r>
              <a:rPr lang="en-GB" sz="3200" b="1" i="1" dirty="0">
                <a:solidFill>
                  <a:srgbClr val="0000CC"/>
                </a:solidFill>
              </a:rPr>
              <a:t>high-energy and/or </a:t>
            </a:r>
          </a:p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high-intensity accelerators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0357" y="5211888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F. Gianotti et al.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780928"/>
            <a:ext cx="82089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C377B"/>
                </a:solidFill>
              </a:rPr>
              <a:t>with </a:t>
            </a:r>
            <a:r>
              <a:rPr lang="en-GB" sz="2400" i="1" dirty="0">
                <a:solidFill>
                  <a:srgbClr val="0C377B"/>
                </a:solidFill>
              </a:rPr>
              <a:t>emphasis on </a:t>
            </a:r>
            <a:r>
              <a:rPr lang="en-GB" sz="2400" b="1" i="1" dirty="0">
                <a:solidFill>
                  <a:srgbClr val="0C377B"/>
                </a:solidFill>
              </a:rPr>
              <a:t>proton-proton and </a:t>
            </a:r>
            <a:r>
              <a:rPr lang="en-GB" sz="2400" b="1" i="1" dirty="0" smtClean="0">
                <a:solidFill>
                  <a:srgbClr val="0C377B"/>
                </a:solidFill>
              </a:rPr>
              <a:t>electron-positron</a:t>
            </a:r>
            <a:r>
              <a:rPr lang="en-GB" sz="2400" b="1" i="1" dirty="0">
                <a:solidFill>
                  <a:srgbClr val="0C377B"/>
                </a:solidFill>
              </a:rPr>
              <a:t> </a:t>
            </a:r>
            <a:r>
              <a:rPr lang="en-GB" sz="2400" b="1" i="1" dirty="0" smtClean="0">
                <a:solidFill>
                  <a:srgbClr val="0C377B"/>
                </a:solidFill>
              </a:rPr>
              <a:t>high-energy </a:t>
            </a:r>
            <a:r>
              <a:rPr lang="en-GB" sz="2400" b="1" i="1" dirty="0">
                <a:solidFill>
                  <a:srgbClr val="0C377B"/>
                </a:solidFill>
              </a:rPr>
              <a:t>frontier machines</a:t>
            </a:r>
            <a:r>
              <a:rPr lang="en-GB" sz="2400" i="1" dirty="0">
                <a:solidFill>
                  <a:srgbClr val="0C377B"/>
                </a:solidFill>
              </a:rPr>
              <a:t>. </a:t>
            </a:r>
            <a:endParaRPr lang="en-GB" sz="2400" i="1" dirty="0" smtClean="0">
              <a:solidFill>
                <a:srgbClr val="0C377B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C377B"/>
                </a:solidFill>
              </a:rPr>
              <a:t>These </a:t>
            </a:r>
            <a:r>
              <a:rPr lang="en-GB" sz="2400" i="1" dirty="0">
                <a:solidFill>
                  <a:srgbClr val="0C377B"/>
                </a:solidFill>
              </a:rPr>
              <a:t>design studies should be coupled to a </a:t>
            </a:r>
            <a:r>
              <a:rPr lang="en-GB" sz="2400" i="1" dirty="0" smtClean="0">
                <a:solidFill>
                  <a:srgbClr val="0C377B"/>
                </a:solidFill>
              </a:rPr>
              <a:t>vigorous accelerator </a:t>
            </a:r>
            <a:r>
              <a:rPr lang="en-GB" sz="2400" b="1" i="1" dirty="0">
                <a:solidFill>
                  <a:srgbClr val="002060"/>
                </a:solidFill>
              </a:rPr>
              <a:t>R&amp;D programme, including high-field magnets and high-gradient </a:t>
            </a:r>
            <a:r>
              <a:rPr lang="en-GB" sz="2400" b="1" i="1" dirty="0" smtClean="0">
                <a:solidFill>
                  <a:srgbClr val="002060"/>
                </a:solidFill>
              </a:rPr>
              <a:t>accelerating structures</a:t>
            </a:r>
            <a:r>
              <a:rPr lang="en-GB" sz="2400" i="1" dirty="0">
                <a:solidFill>
                  <a:srgbClr val="002060"/>
                </a:solidFill>
              </a:rPr>
              <a:t>, </a:t>
            </a:r>
            <a:endParaRPr lang="en-GB" sz="2400" i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i="1" dirty="0" smtClean="0">
                <a:solidFill>
                  <a:srgbClr val="FF0000"/>
                </a:solidFill>
              </a:rPr>
              <a:t>in </a:t>
            </a:r>
            <a:r>
              <a:rPr lang="en-GB" sz="2400" b="1" i="1" dirty="0">
                <a:solidFill>
                  <a:srgbClr val="FF0000"/>
                </a:solidFill>
              </a:rPr>
              <a:t>collaboration with national institutes, laboratories and universities worldwide</a:t>
            </a:r>
            <a:r>
              <a:rPr lang="en-GB" sz="2400" b="1" i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b="1" i="1" dirty="0">
              <a:solidFill>
                <a:srgbClr val="CC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u="sng" dirty="0">
                <a:solidFill>
                  <a:srgbClr val="000000"/>
                </a:solidFill>
                <a:hlinkClick r:id="rId2"/>
              </a:rPr>
              <a:t>http://cds.cern.ch/record/1567258/files/esc-e-106.pdf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957" y="1052736"/>
            <a:ext cx="8548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C377B"/>
                </a:solidFill>
                <a:latin typeface="Times-Roman"/>
              </a:rPr>
              <a:t>….“to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propose an ambitious </a:t>
            </a:r>
            <a:r>
              <a:rPr lang="en-GB" sz="2400" b="1" dirty="0">
                <a:solidFill>
                  <a:srgbClr val="0C377B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by the time of the next Strategy </a:t>
            </a:r>
            <a:r>
              <a:rPr lang="en-GB" sz="2400" dirty="0" smtClean="0">
                <a:solidFill>
                  <a:srgbClr val="0C377B"/>
                </a:solidFill>
                <a:latin typeface="Times-Roman"/>
              </a:rPr>
              <a:t>update”:</a:t>
            </a:r>
            <a:endParaRPr lang="en-GB" sz="2400" dirty="0">
              <a:solidFill>
                <a:srgbClr val="0C377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639" y="1916832"/>
            <a:ext cx="77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2400" b="1" dirty="0" smtClean="0">
                <a:solidFill>
                  <a:srgbClr val="FF0000"/>
                </a:solidFill>
              </a:rPr>
              <a:t>d) </a:t>
            </a:r>
            <a:r>
              <a:rPr lang="en-GB" sz="2400" b="1" i="1" dirty="0" smtClean="0">
                <a:solidFill>
                  <a:srgbClr val="FF0000"/>
                </a:solidFill>
              </a:rPr>
              <a:t>CERN </a:t>
            </a:r>
            <a:r>
              <a:rPr lang="en-GB" sz="2400" b="1" i="1" dirty="0">
                <a:solidFill>
                  <a:srgbClr val="FF0000"/>
                </a:solidFill>
              </a:rPr>
              <a:t>should undertake </a:t>
            </a:r>
            <a:r>
              <a:rPr lang="en-GB" sz="2400" b="1" i="1" dirty="0" smtClean="0">
                <a:solidFill>
                  <a:srgbClr val="FF0000"/>
                </a:solidFill>
              </a:rPr>
              <a:t>design studies </a:t>
            </a:r>
            <a:r>
              <a:rPr lang="en-GB" sz="2400" b="1" i="1" dirty="0">
                <a:solidFill>
                  <a:srgbClr val="FF0000"/>
                </a:solidFill>
              </a:rPr>
              <a:t>for </a:t>
            </a:r>
            <a:r>
              <a:rPr lang="en-GB" sz="2400" b="1" i="1" dirty="0" smtClean="0">
                <a:solidFill>
                  <a:srgbClr val="FF0000"/>
                </a:solidFill>
              </a:rPr>
              <a:t>accelerator </a:t>
            </a:r>
            <a:r>
              <a:rPr lang="en-GB" sz="2400" b="1" i="1" dirty="0">
                <a:solidFill>
                  <a:srgbClr val="FF0000"/>
                </a:solidFill>
              </a:rPr>
              <a:t>projects in a global context,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16234"/>
            <a:ext cx="914399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cs typeface="Calibri" pitchFamily="34" charset="0"/>
              </a:rPr>
              <a:t>European Strategy Update 2013</a:t>
            </a: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  <a:cs typeface="Calibri" pitchFamily="34" charset="0"/>
              </a:rPr>
              <a:t>Design studies and R&amp;D at the energy frontier</a:t>
            </a:r>
            <a:endParaRPr lang="en-GB" sz="24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992" y="6027003"/>
            <a:ext cx="880024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</a:t>
            </a:r>
            <a:r>
              <a:rPr lang="en-GB" sz="2400" dirty="0" smtClean="0">
                <a:solidFill>
                  <a:prstClr val="black"/>
                </a:solidFill>
              </a:rPr>
              <a:t>trategy adopted at Brussels in </a:t>
            </a:r>
            <a:r>
              <a:rPr lang="en-GB" sz="2400" dirty="0">
                <a:solidFill>
                  <a:prstClr val="black"/>
                </a:solidFill>
              </a:rPr>
              <a:t>May </a:t>
            </a:r>
            <a:r>
              <a:rPr lang="en-GB" sz="2400" dirty="0" smtClean="0">
                <a:solidFill>
                  <a:prstClr val="black"/>
                </a:solidFill>
              </a:rPr>
              <a:t>2013, during </a:t>
            </a:r>
            <a:r>
              <a:rPr lang="en-GB" sz="2400" dirty="0">
                <a:solidFill>
                  <a:prstClr val="black"/>
                </a:solidFill>
              </a:rPr>
              <a:t>exceptional session of the CERN Council </a:t>
            </a:r>
            <a:r>
              <a:rPr lang="en-GB" sz="2400" dirty="0" smtClean="0">
                <a:solidFill>
                  <a:prstClr val="black"/>
                </a:solidFill>
              </a:rPr>
              <a:t>in </a:t>
            </a:r>
            <a:r>
              <a:rPr lang="en-GB" sz="2400" dirty="0">
                <a:solidFill>
                  <a:prstClr val="black"/>
                </a:solidFill>
              </a:rPr>
              <a:t>presence of the European </a:t>
            </a:r>
            <a:r>
              <a:rPr lang="en-GB" sz="2400" dirty="0" smtClean="0">
                <a:solidFill>
                  <a:prstClr val="black"/>
                </a:solidFill>
              </a:rPr>
              <a:t>Commission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3779912" y="966072"/>
            <a:ext cx="5364088" cy="5680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-5820"/>
            <a:ext cx="9143999" cy="92333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(FCC) study</a:t>
            </a:r>
            <a:r>
              <a:rPr lang="en-GB" sz="2400" b="1" kern="0" dirty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; goals: CDR and cost review for the next European Strategy Update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135" y="966072"/>
            <a:ext cx="3779912" cy="59246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International collaboration 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pp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-collider (</a:t>
            </a: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)      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including </a:t>
            </a: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HE-LHC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option: 16-20 T in LHC tunnel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400" b="1" kern="0" baseline="30000" dirty="0" err="1">
                <a:solidFill>
                  <a:srgbClr val="0C377B"/>
                </a:solidFill>
                <a:cs typeface="Calibri" pitchFamily="34" charset="0"/>
              </a:rPr>
              <a:t>+</a:t>
            </a:r>
            <a:r>
              <a:rPr lang="en-US" sz="2400" b="1" i="1" kern="0" dirty="0" err="1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400" b="1" kern="0" baseline="30000" dirty="0">
                <a:solidFill>
                  <a:srgbClr val="0C377B"/>
                </a:solidFill>
                <a:cs typeface="Calibri" pitchFamily="34" charset="0"/>
              </a:rPr>
              <a:t>-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 collider (</a:t>
            </a: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0C377B"/>
                </a:solidFill>
                <a:cs typeface="Calibri" pitchFamily="34" charset="0"/>
              </a:rPr>
              <a:t>ee</a:t>
            </a: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/TLEP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)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p-e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 (</a:t>
            </a:r>
            <a:r>
              <a:rPr lang="en-US" sz="2400" b="1" i="1" kern="0" dirty="0">
                <a:solidFill>
                  <a:srgbClr val="0C377B"/>
                </a:solidFill>
                <a:cs typeface="Calibri" pitchFamily="34" charset="0"/>
              </a:rPr>
              <a:t>FCC-he</a:t>
            </a: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) option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C377B"/>
                </a:solidFill>
                <a:cs typeface="Calibri" pitchFamily="34" charset="0"/>
              </a:rPr>
              <a:t>100 km infrastructure </a:t>
            </a:r>
            <a:r>
              <a:rPr lang="en-US" sz="2400" kern="0" dirty="0">
                <a:solidFill>
                  <a:srgbClr val="0C377B"/>
                </a:solidFill>
                <a:cs typeface="Calibri" pitchFamily="34" charset="0"/>
              </a:rPr>
              <a:t>in Geneva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64904"/>
            <a:ext cx="3779911" cy="83099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400" b="1" kern="0" dirty="0">
                <a:solidFill>
                  <a:srgbClr val="FF0000"/>
                </a:solidFill>
              </a:rPr>
              <a:t>~16 T </a:t>
            </a:r>
            <a:r>
              <a:rPr lang="fr-CH" sz="2400" b="1" kern="0" dirty="0">
                <a:solidFill>
                  <a:srgbClr val="FF0000"/>
                </a:solidFill>
                <a:sym typeface="Symbol"/>
              </a:rPr>
              <a:t> 100 </a:t>
            </a:r>
            <a:r>
              <a:rPr lang="fr-CH" sz="2400" b="1" kern="0" dirty="0" err="1">
                <a:solidFill>
                  <a:srgbClr val="FF0000"/>
                </a:solidFill>
                <a:sym typeface="Symbol"/>
              </a:rPr>
              <a:t>TeV</a:t>
            </a:r>
            <a:r>
              <a:rPr lang="fr-CH" sz="2400" b="1" kern="0" dirty="0">
                <a:solidFill>
                  <a:srgbClr val="FF0000"/>
                </a:solidFill>
                <a:sym typeface="Symbol"/>
              </a:rPr>
              <a:t> in 100 km</a:t>
            </a:r>
          </a:p>
          <a:p>
            <a:pPr>
              <a:defRPr/>
            </a:pPr>
            <a:r>
              <a:rPr lang="fr-CH" sz="2400" kern="0" dirty="0">
                <a:solidFill>
                  <a:srgbClr val="FF0000"/>
                </a:solidFill>
                <a:sym typeface="Symbol"/>
              </a:rPr>
              <a:t>~20 T  100 </a:t>
            </a:r>
            <a:r>
              <a:rPr lang="fr-CH" sz="2400" kern="0" dirty="0" err="1">
                <a:solidFill>
                  <a:srgbClr val="FF0000"/>
                </a:solidFill>
                <a:sym typeface="Symbol"/>
              </a:rPr>
              <a:t>TeV</a:t>
            </a:r>
            <a:r>
              <a:rPr lang="fr-CH" sz="2400" kern="0" dirty="0">
                <a:solidFill>
                  <a:srgbClr val="FF0000"/>
                </a:solidFill>
                <a:sym typeface="Symbol"/>
              </a:rPr>
              <a:t> in 80 km</a:t>
            </a:r>
          </a:p>
        </p:txBody>
      </p:sp>
      <p:sp>
        <p:nvSpPr>
          <p:cNvPr id="2" name="Oval 1"/>
          <p:cNvSpPr/>
          <p:nvPr/>
        </p:nvSpPr>
        <p:spPr>
          <a:xfrm>
            <a:off x="5252815" y="1340768"/>
            <a:ext cx="1034765" cy="1080120"/>
          </a:xfrm>
          <a:prstGeom prst="ellipse">
            <a:avLst/>
          </a:prstGeom>
          <a:noFill/>
          <a:ln w="508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646" y="6462116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Benedikt</a:t>
            </a:r>
          </a:p>
        </p:txBody>
      </p:sp>
    </p:spTree>
    <p:extLst>
      <p:ext uri="{BB962C8B-B14F-4D97-AF65-F5344CB8AC3E}">
        <p14:creationId xmlns:p14="http://schemas.microsoft.com/office/powerpoint/2010/main" val="11531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4128" y="390760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i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</a:t>
            </a:r>
            <a:r>
              <a:rPr lang="en-GB" sz="2800" b="1" i="1" dirty="0">
                <a:solidFill>
                  <a:srgbClr val="FF0000"/>
                </a:solidFill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</a:rPr>
              <a:t>SppC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4513" y="-48111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(CAS-IHEP),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CDR end of 2014, 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5439237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</p:spTree>
    <p:extLst>
      <p:ext uri="{BB962C8B-B14F-4D97-AF65-F5344CB8AC3E}">
        <p14:creationId xmlns:p14="http://schemas.microsoft.com/office/powerpoint/2010/main" val="29529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94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Courtesy V. </a:t>
            </a:r>
            <a:r>
              <a:rPr lang="en-GB" dirty="0" err="1" smtClean="0">
                <a:solidFill>
                  <a:prstClr val="black"/>
                </a:solidFill>
              </a:rPr>
              <a:t>Shiltsev</a:t>
            </a:r>
            <a:r>
              <a:rPr lang="en-GB" dirty="0" smtClean="0">
                <a:solidFill>
                  <a:prstClr val="black"/>
                </a:solidFill>
              </a:rPr>
              <a:t>,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pp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 smtClean="0">
                <a:solidFill>
                  <a:srgbClr val="000066"/>
                </a:solidFill>
              </a:rPr>
              <a:t>+</a:t>
            </a:r>
            <a:r>
              <a:rPr lang="en-GB" b="1" i="1" dirty="0" err="1" smtClean="0">
                <a:solidFill>
                  <a:srgbClr val="000066"/>
                </a:solidFill>
              </a:rPr>
              <a:t>e</a:t>
            </a:r>
            <a:r>
              <a:rPr lang="en-GB" b="1" i="1" baseline="30000" dirty="0" smtClean="0">
                <a:solidFill>
                  <a:srgbClr val="000066"/>
                </a:solidFill>
              </a:rPr>
              <a:t>-</a:t>
            </a:r>
            <a:endParaRPr lang="en-GB" b="1" i="1" baseline="30000" dirty="0">
              <a:solidFill>
                <a:srgbClr val="000066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factor 10 every 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20-30 years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0 years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66"/>
                </a:solidFill>
              </a:rPr>
              <a:t>factor 10</a:t>
            </a:r>
            <a:r>
              <a:rPr lang="en-GB" b="1" baseline="30000" dirty="0" smtClean="0">
                <a:solidFill>
                  <a:srgbClr val="000066"/>
                </a:solidFill>
              </a:rPr>
              <a:t>5</a:t>
            </a:r>
            <a:r>
              <a:rPr lang="en-GB" b="1" dirty="0" smtClean="0">
                <a:solidFill>
                  <a:srgbClr val="000066"/>
                </a:solidFill>
              </a:rPr>
              <a:t>-10</a:t>
            </a:r>
            <a:r>
              <a:rPr lang="en-GB" b="1" baseline="30000" dirty="0" smtClean="0">
                <a:solidFill>
                  <a:srgbClr val="000066"/>
                </a:solidFill>
              </a:rPr>
              <a:t>7</a:t>
            </a:r>
            <a:r>
              <a:rPr lang="en-GB" b="1" dirty="0" smtClean="0">
                <a:solidFill>
                  <a:srgbClr val="000066"/>
                </a:solidFill>
              </a:rPr>
              <a:t> in </a:t>
            </a:r>
            <a:r>
              <a:rPr lang="en-GB" b="1" i="1" dirty="0" err="1" smtClean="0">
                <a:solidFill>
                  <a:srgbClr val="000066"/>
                </a:solidFill>
              </a:rPr>
              <a:t>e</a:t>
            </a:r>
            <a:r>
              <a:rPr lang="en-GB" b="1" i="1" baseline="30000" dirty="0" err="1" smtClean="0">
                <a:solidFill>
                  <a:srgbClr val="000066"/>
                </a:solidFill>
              </a:rPr>
              <a:t>+</a:t>
            </a:r>
            <a:r>
              <a:rPr lang="en-GB" b="1" i="1" dirty="0" err="1" smtClean="0">
                <a:solidFill>
                  <a:srgbClr val="000066"/>
                </a:solidFill>
              </a:rPr>
              <a:t>e</a:t>
            </a:r>
            <a:r>
              <a:rPr lang="en-GB" b="1" i="1" baseline="30000" dirty="0" smtClean="0">
                <a:solidFill>
                  <a:srgbClr val="000066"/>
                </a:solidFill>
              </a:rPr>
              <a:t>-</a:t>
            </a:r>
            <a:endParaRPr lang="en-GB" b="1" i="1" baseline="30000" dirty="0">
              <a:solidFill>
                <a:srgbClr val="000066"/>
              </a:solidFill>
            </a:endParaRPr>
          </a:p>
          <a:p>
            <a:pPr algn="ctr"/>
            <a:r>
              <a:rPr lang="en-GB" b="1" dirty="0" smtClean="0">
                <a:solidFill>
                  <a:srgbClr val="000066"/>
                </a:solidFill>
              </a:rPr>
              <a:t> luminosity</a:t>
            </a:r>
            <a:endParaRPr lang="en-GB" b="1" dirty="0">
              <a:solidFill>
                <a:srgbClr val="00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 smtClean="0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 smtClean="0">
                <a:solidFill>
                  <a:srgbClr val="FF0000"/>
                </a:solidFill>
              </a:rPr>
              <a:t>cm</a:t>
            </a:r>
            <a:r>
              <a:rPr lang="en-GB" sz="3200" b="1" dirty="0" smtClean="0">
                <a:solidFill>
                  <a:srgbClr val="FF0000"/>
                </a:solidFill>
              </a:rPr>
              <a:t>=2</a:t>
            </a:r>
            <a:r>
              <a:rPr lang="en-GB" sz="3200" b="1" i="1" dirty="0" smtClean="0">
                <a:solidFill>
                  <a:srgbClr val="FF0000"/>
                </a:solidFill>
              </a:rPr>
              <a:t>ec  B</a:t>
            </a:r>
            <a:r>
              <a:rPr lang="en-GB" sz="3200" b="1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endParaRPr lang="en-GB" sz="32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adron-lepton</a:t>
            </a:r>
            <a:endParaRPr lang="en-GB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</a:t>
            </a:r>
            <a:r>
              <a:rPr lang="en-GB" b="1" i="1" dirty="0" err="1" smtClean="0">
                <a:solidFill>
                  <a:srgbClr val="00B050"/>
                </a:solidFill>
              </a:rPr>
              <a:t>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100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TeV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collider</a:t>
            </a:r>
          </a:p>
        </p:txBody>
      </p:sp>
      <p:pic>
        <p:nvPicPr>
          <p:cNvPr id="3" name="Picture 4" descr="Screen Shot 2013-07-02 at 11.5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3" y="719999"/>
            <a:ext cx="9175391" cy="44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2882" y="3135115"/>
            <a:ext cx="2581354" cy="1254871"/>
            <a:chOff x="1744274" y="3114675"/>
            <a:chExt cx="2581354" cy="1254871"/>
          </a:xfrm>
          <a:solidFill>
            <a:srgbClr val="B2B2B2"/>
          </a:solidFill>
          <a:effectLst/>
        </p:grpSpPr>
        <p:sp>
          <p:nvSpPr>
            <p:cNvPr id="5" name="Donut 4"/>
            <p:cNvSpPr/>
            <p:nvPr/>
          </p:nvSpPr>
          <p:spPr>
            <a:xfrm>
              <a:off x="1744274" y="3118121"/>
              <a:ext cx="2568780" cy="1251425"/>
            </a:xfrm>
            <a:prstGeom prst="donut">
              <a:avLst>
                <a:gd name="adj" fmla="val 2674"/>
              </a:avLst>
            </a:prstGeom>
            <a:grpFill/>
            <a:ln w="6350" cap="flat" cmpd="sng" algn="ctr">
              <a:solidFill>
                <a:srgbClr val="4D4D4D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96788" y="3282595"/>
              <a:ext cx="81535" cy="73380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25650" y="4098925"/>
              <a:ext cx="76200" cy="71385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08708" y="3114675"/>
              <a:ext cx="82192" cy="7803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41800" y="3605966"/>
              <a:ext cx="83828" cy="8020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59108" y="5215800"/>
            <a:ext cx="1911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LHC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27 km, 8.33 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14 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TeV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 (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c.m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.)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16508" y="1305788"/>
            <a:ext cx="6486525" cy="4986336"/>
            <a:chOff x="2248202" y="1224133"/>
            <a:chExt cx="6486985" cy="4986307"/>
          </a:xfrm>
        </p:grpSpPr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4406482" y="5133228"/>
              <a:ext cx="2507596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(alternative)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80 km, </a:t>
              </a:r>
              <a:r>
                <a:rPr lang="en-US" altLang="en-US" sz="2400" b="1" kern="0" dirty="0" smtClean="0">
                  <a:solidFill>
                    <a:srgbClr val="0055A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.)</a:t>
              </a: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2248202" y="1224133"/>
              <a:ext cx="6486985" cy="2885406"/>
              <a:chOff x="2248202" y="1220555"/>
              <a:chExt cx="6486985" cy="2885406"/>
            </a:xfrm>
          </p:grpSpPr>
          <p:sp>
            <p:nvSpPr>
              <p:cNvPr id="14" name="Donut 13"/>
              <p:cNvSpPr/>
              <p:nvPr/>
            </p:nvSpPr>
            <p:spPr>
              <a:xfrm>
                <a:off x="2248202" y="1220555"/>
                <a:ext cx="6486985" cy="2885406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0055A0">
                      <a:lumMod val="40000"/>
                      <a:lumOff val="60000"/>
                      <a:alpha val="40000"/>
                    </a:srgbClr>
                  </a:gs>
                  <a:gs pos="46000">
                    <a:srgbClr val="0055A0">
                      <a:alpha val="45000"/>
                    </a:srgbClr>
                  </a:gs>
                  <a:gs pos="100000">
                    <a:srgbClr val="0055A0">
                      <a:lumMod val="40000"/>
                      <a:lumOff val="60000"/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7655" y="3069147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4887" y="1956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66784" y="1290779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67958" y="1327306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45133" y="2028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83887" y="3996431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57133" y="3416438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068382" y="3916485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22846" y="1062900"/>
            <a:ext cx="7040601" cy="5229246"/>
            <a:chOff x="2154704" y="980728"/>
            <a:chExt cx="7039792" cy="5229840"/>
          </a:xfrm>
        </p:grpSpPr>
        <p:sp>
          <p:nvSpPr>
            <p:cNvPr id="24" name="TextBox 48"/>
            <p:cNvSpPr txBox="1">
              <a:spLocks noChangeArrowheads="1"/>
            </p:cNvSpPr>
            <p:nvPr/>
          </p:nvSpPr>
          <p:spPr bwMode="auto">
            <a:xfrm>
              <a:off x="6913364" y="5133228"/>
              <a:ext cx="2281132" cy="107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(baseline)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km, </a:t>
              </a:r>
              <a:r>
                <a:rPr lang="en-US" altLang="en-US" sz="2400" b="1" kern="0" dirty="0" smtClean="0">
                  <a:solidFill>
                    <a:srgbClr val="008000"/>
                  </a:solidFill>
                </a:rPr>
                <a:t>16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.)</a:t>
              </a:r>
            </a:p>
          </p:txBody>
        </p:sp>
        <p:grpSp>
          <p:nvGrpSpPr>
            <p:cNvPr id="25" name="Group 49"/>
            <p:cNvGrpSpPr>
              <a:grpSpLocks/>
            </p:cNvGrpSpPr>
            <p:nvPr/>
          </p:nvGrpSpPr>
          <p:grpSpPr bwMode="auto">
            <a:xfrm>
              <a:off x="2154704" y="980728"/>
              <a:ext cx="6912768" cy="3128811"/>
              <a:chOff x="2154704" y="977150"/>
              <a:chExt cx="6912768" cy="3128811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2154704" y="977150"/>
                <a:ext cx="6912768" cy="3128811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CCFFCC">
                      <a:alpha val="40000"/>
                    </a:srgbClr>
                  </a:gs>
                  <a:gs pos="46000">
                    <a:srgbClr val="008000">
                      <a:alpha val="45000"/>
                    </a:srgbClr>
                  </a:gs>
                  <a:gs pos="100000">
                    <a:srgbClr val="CCFFCC"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85399" y="307689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16375" y="186117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30528" y="1076555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69308" y="108429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20781" y="1820147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79960" y="3999174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58477" y="3462902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76126" y="392422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5" name="Donut 34"/>
          <p:cNvSpPr/>
          <p:nvPr/>
        </p:nvSpPr>
        <p:spPr>
          <a:xfrm>
            <a:off x="3181708" y="3194913"/>
            <a:ext cx="896938" cy="431800"/>
          </a:xfrm>
          <a:prstGeom prst="donut">
            <a:avLst>
              <a:gd name="adj" fmla="val 7536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870683" y="3134588"/>
            <a:ext cx="274638" cy="142875"/>
          </a:xfrm>
          <a:prstGeom prst="donut">
            <a:avLst>
              <a:gd name="adj" fmla="val 14232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13271" y="3134588"/>
            <a:ext cx="2601943" cy="3157494"/>
            <a:chOff x="1744274" y="3053276"/>
            <a:chExt cx="2602807" cy="3157002"/>
          </a:xfrm>
        </p:grpSpPr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1744274" y="3053276"/>
              <a:ext cx="2602807" cy="1254872"/>
              <a:chOff x="1744274" y="3114674"/>
              <a:chExt cx="2602807" cy="1254872"/>
            </a:xfrm>
          </p:grpSpPr>
          <p:sp>
            <p:nvSpPr>
              <p:cNvPr id="40" name="Donut 39"/>
              <p:cNvSpPr/>
              <p:nvPr/>
            </p:nvSpPr>
            <p:spPr>
              <a:xfrm>
                <a:off x="1744274" y="3118121"/>
                <a:ext cx="2568780" cy="1251425"/>
              </a:xfrm>
              <a:prstGeom prst="donut">
                <a:avLst>
                  <a:gd name="adj" fmla="val 2674"/>
                </a:avLst>
              </a:prstGeom>
              <a:gradFill flip="none" rotWithShape="1">
                <a:gsLst>
                  <a:gs pos="0">
                    <a:srgbClr val="FF6600">
                      <a:alpha val="51000"/>
                    </a:srgbClr>
                  </a:gs>
                  <a:gs pos="48000">
                    <a:srgbClr val="FF0000">
                      <a:alpha val="51000"/>
                    </a:srgbClr>
                  </a:gs>
                  <a:gs pos="100000">
                    <a:srgbClr val="FF6600">
                      <a:alpha val="51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3858067" y="3282595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Oval 41"/>
              <p:cNvSpPr>
                <a:spLocks/>
              </p:cNvSpPr>
              <p:nvPr/>
            </p:nvSpPr>
            <p:spPr>
              <a:xfrm>
                <a:off x="1986930" y="409892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3269988" y="311467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Oval 43"/>
              <p:cNvSpPr>
                <a:spLocks/>
              </p:cNvSpPr>
              <p:nvPr/>
            </p:nvSpPr>
            <p:spPr>
              <a:xfrm>
                <a:off x="4203081" y="3605966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2593029" y="5133228"/>
              <a:ext cx="1735345" cy="10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“HE-LHC”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27 km, </a:t>
              </a:r>
              <a:r>
                <a:rPr lang="en-US" altLang="en-US" sz="2400" b="1" kern="0" dirty="0" smtClean="0">
                  <a:solidFill>
                    <a:srgbClr val="FF000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33 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.)</a:t>
              </a: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505558" y="2113825"/>
            <a:ext cx="1008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Geneva</a:t>
            </a:r>
          </a:p>
        </p:txBody>
      </p:sp>
      <p:sp>
        <p:nvSpPr>
          <p:cNvPr id="46" name="TextBox 68"/>
          <p:cNvSpPr txBox="1">
            <a:spLocks noChangeArrowheads="1"/>
          </p:cNvSpPr>
          <p:nvPr/>
        </p:nvSpPr>
        <p:spPr bwMode="auto">
          <a:xfrm>
            <a:off x="3832583" y="27932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318233" y="3250475"/>
            <a:ext cx="6540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SPS</a:t>
            </a: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526071" y="3645763"/>
            <a:ext cx="6540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LHC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4602" y="4812520"/>
            <a:ext cx="10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B. Strauss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0000" y="5215800"/>
            <a:ext cx="2185029" cy="1076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Key technology: high-field SC magnets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98457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00708"/>
              </p:ext>
            </p:extLst>
          </p:nvPr>
        </p:nvGraphicFramePr>
        <p:xfrm>
          <a:off x="19455" y="42183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/>
                <a:gridCol w="1296144"/>
                <a:gridCol w="1706750"/>
                <a:gridCol w="1785130"/>
              </a:tblGrid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HL-LHC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</a:rPr>
                        <a:t>c.m</a:t>
                      </a:r>
                      <a:r>
                        <a:rPr lang="en-US" sz="2400" dirty="0" smtClean="0">
                          <a:latin typeface="+mn-lt"/>
                        </a:rPr>
                        <a:t>. energy [</a:t>
                      </a:r>
                      <a:r>
                        <a:rPr lang="en-US" sz="2400" dirty="0" err="1" smtClean="0">
                          <a:latin typeface="+mn-lt"/>
                        </a:rPr>
                        <a:t>TeV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13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dipole magnet</a:t>
                      </a:r>
                      <a:r>
                        <a:rPr lang="en-US" sz="2400" baseline="0" dirty="0" smtClean="0">
                          <a:latin typeface="+mn-lt"/>
                        </a:rPr>
                        <a:t> field </a:t>
                      </a:r>
                      <a:r>
                        <a:rPr lang="en-US" sz="2400" dirty="0" smtClean="0">
                          <a:latin typeface="+mn-lt"/>
                        </a:rPr>
                        <a:t> [T]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8.33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16 (20)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circumference [km]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36.7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 (83)</a:t>
                      </a: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luminosity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34 </a:t>
                      </a:r>
                      <a:r>
                        <a:rPr lang="en-US" sz="2400" baseline="0" dirty="0" smtClean="0">
                          <a:latin typeface="+mn-lt"/>
                        </a:rPr>
                        <a:t>cm</a:t>
                      </a:r>
                      <a:r>
                        <a:rPr lang="en-US" sz="2400" baseline="30000" dirty="0" smtClean="0">
                          <a:latin typeface="+mn-lt"/>
                        </a:rPr>
                        <a:t>-2</a:t>
                      </a:r>
                      <a:r>
                        <a:rPr lang="en-US" sz="2400" baseline="0" dirty="0" smtClean="0">
                          <a:latin typeface="+mn-lt"/>
                        </a:rPr>
                        <a:t>s</a:t>
                      </a:r>
                      <a:r>
                        <a:rPr lang="en-US" sz="2400" baseline="30000" dirty="0" smtClean="0">
                          <a:latin typeface="+mn-lt"/>
                        </a:rPr>
                        <a:t>-1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 [→20?]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bunch spacing</a:t>
                      </a:r>
                      <a:r>
                        <a:rPr lang="en-US" sz="2400" baseline="0" dirty="0" smtClean="0">
                          <a:latin typeface="+mn-lt"/>
                        </a:rPr>
                        <a:t> [ns]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 (5)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events / bunch crossing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135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170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(34)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bunch population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11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baseline="0" dirty="0" smtClean="0">
                          <a:latin typeface="+mn-lt"/>
                        </a:rPr>
                        <a:t>1 (0.2)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baseline="0" dirty="0" smtClean="0">
                          <a:latin typeface="+mn-lt"/>
                        </a:rPr>
                        <a:t>norm. transverse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emitt</a:t>
                      </a:r>
                      <a:r>
                        <a:rPr lang="en-US" sz="2400" baseline="0" dirty="0" smtClean="0">
                          <a:latin typeface="+mn-lt"/>
                        </a:rPr>
                        <a:t>. [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3.75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 (0.44)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IP beta-function [m]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0.55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IP beam size [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16.7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7.1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6.8</a:t>
                      </a:r>
                      <a:r>
                        <a:rPr lang="en-US" sz="2400" baseline="0" dirty="0" smtClean="0">
                          <a:latin typeface="+mn-lt"/>
                        </a:rPr>
                        <a:t> (3)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synchrotron rad. [W/m/aperture]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 (44)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critical energy [</a:t>
                      </a:r>
                      <a:r>
                        <a:rPr lang="en-US" sz="2400" baseline="0" dirty="0" err="1" smtClean="0"/>
                        <a:t>keV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0.044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 (5.5)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syn. rad. power [MW]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4.6 (5.8)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long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</a:rPr>
                        <a:t>itudinal damping time [h]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0.54 (0.32)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9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" y="1844824"/>
            <a:ext cx="8835204" cy="283967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228184" y="4692094"/>
            <a:ext cx="734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ea typeface="Calibri"/>
              </a:rPr>
              <a:t>only a quarter is shown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17" y="1321604"/>
            <a:ext cx="359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15-16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</a:t>
            </a:r>
            <a:r>
              <a:rPr lang="en-GB" sz="2800" dirty="0">
                <a:solidFill>
                  <a:prstClr val="black"/>
                </a:solidFill>
              </a:rPr>
              <a:t>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7775" y="1321604"/>
            <a:ext cx="402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20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Sn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HTS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6237312"/>
            <a:ext cx="408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L. Rossi, E. Todesco, P. McIntyre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17" y="4879457"/>
            <a:ext cx="4401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CC"/>
                </a:solidFill>
              </a:rPr>
              <a:t>“hybrid magnets”</a:t>
            </a:r>
            <a:endParaRPr lang="en-GB" sz="3200" dirty="0">
              <a:solidFill>
                <a:prstClr val="black"/>
              </a:solidFill>
            </a:endParaRPr>
          </a:p>
          <a:p>
            <a:r>
              <a:rPr lang="en-GB" sz="3200" dirty="0">
                <a:solidFill>
                  <a:prstClr val="black"/>
                </a:solidFill>
              </a:rPr>
              <a:t>example block-coil layout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cost-optimized high-field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41260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 descr="Screen shot 2011-12-05 at 10.14.00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860425"/>
            <a:ext cx="8766175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1030"/>
          <p:cNvSpPr>
            <a:spLocks noChangeArrowheads="1"/>
          </p:cNvSpPr>
          <p:nvPr/>
        </p:nvSpPr>
        <p:spPr bwMode="auto">
          <a:xfrm>
            <a:off x="2569890" y="6330950"/>
            <a:ext cx="6574110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prstClr val="black"/>
                </a:solidFill>
              </a:rPr>
              <a:t>B. Strauss, data by courtesy of J. </a:t>
            </a:r>
            <a:r>
              <a:rPr lang="en-US" altLang="en-US" sz="2000" dirty="0" err="1" smtClean="0">
                <a:solidFill>
                  <a:prstClr val="black"/>
                </a:solidFill>
              </a:rPr>
              <a:t>Parrell</a:t>
            </a:r>
            <a:r>
              <a:rPr lang="en-US" altLang="en-US" sz="2000" dirty="0" smtClean="0">
                <a:solidFill>
                  <a:prstClr val="black"/>
                </a:solidFill>
              </a:rPr>
              <a:t> (US DOE OST)</a:t>
            </a:r>
          </a:p>
        </p:txBody>
      </p:sp>
      <p:sp>
        <p:nvSpPr>
          <p:cNvPr id="179205" name="TextBox 2"/>
          <p:cNvSpPr txBox="1">
            <a:spLocks noChangeArrowheads="1"/>
          </p:cNvSpPr>
          <p:nvPr/>
        </p:nvSpPr>
        <p:spPr bwMode="auto">
          <a:xfrm>
            <a:off x="5210175" y="2332038"/>
            <a:ext cx="10826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srgbClr val="FF0000"/>
                </a:solidFill>
              </a:rPr>
              <a:t>US-CDP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862263" y="3409950"/>
            <a:ext cx="1765300" cy="1754188"/>
            <a:chOff x="2861566" y="3409652"/>
            <a:chExt cx="1766425" cy="1755249"/>
          </a:xfrm>
        </p:grpSpPr>
        <p:pic>
          <p:nvPicPr>
            <p:cNvPr id="179212" name="Picture 9" descr="hitachi nb3sn unreacted - peter le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66" y="4246555"/>
              <a:ext cx="918346" cy="918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13" name="Picture 5" descr="ost nb3sn unreacted - peter l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112200"/>
              <a:ext cx="920087" cy="91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14" name="TextBox 10"/>
            <p:cNvSpPr txBox="1">
              <a:spLocks noChangeArrowheads="1"/>
            </p:cNvSpPr>
            <p:nvPr/>
          </p:nvSpPr>
          <p:spPr bwMode="auto">
            <a:xfrm>
              <a:off x="3810762" y="3409652"/>
              <a:ext cx="8162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smtClean="0">
                  <a:solidFill>
                    <a:srgbClr val="FF0000"/>
                  </a:solidFill>
                </a:rPr>
                <a:t>ITER wires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396038" y="2001838"/>
            <a:ext cx="1374775" cy="2276475"/>
            <a:chOff x="6395342" y="2002318"/>
            <a:chExt cx="1376243" cy="2276599"/>
          </a:xfrm>
        </p:grpSpPr>
        <p:pic>
          <p:nvPicPr>
            <p:cNvPr id="17920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4" r="16342"/>
            <a:stretch>
              <a:fillRect/>
            </a:stretch>
          </p:blipFill>
          <p:spPr bwMode="auto">
            <a:xfrm>
              <a:off x="6848717" y="2002318"/>
              <a:ext cx="922868" cy="939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210" name="Picture 8" descr="Round Sub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5" r="16168"/>
            <a:stretch>
              <a:fillRect/>
            </a:stretch>
          </p:blipFill>
          <p:spPr bwMode="auto">
            <a:xfrm>
              <a:off x="6395342" y="2630756"/>
              <a:ext cx="906750" cy="93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11" name="TextBox 12"/>
            <p:cNvSpPr txBox="1">
              <a:spLocks noChangeArrowheads="1"/>
            </p:cNvSpPr>
            <p:nvPr/>
          </p:nvSpPr>
          <p:spPr bwMode="auto">
            <a:xfrm>
              <a:off x="6395342" y="3632586"/>
              <a:ext cx="10991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smtClean="0">
                  <a:solidFill>
                    <a:srgbClr val="FF0000"/>
                  </a:solidFill>
                </a:rPr>
                <a:t>HL-LHC wires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3932" y="-1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Nb</a:t>
            </a:r>
            <a:r>
              <a:rPr lang="en-GB" sz="3200" b="1" kern="0" baseline="-25000" dirty="0">
                <a:solidFill>
                  <a:srgbClr val="FFFF00"/>
                </a:solidFill>
                <a:cs typeface="Calibri" pitchFamily="34" charset="0"/>
              </a:rPr>
              <a:t>3</a:t>
            </a: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Sn</a:t>
            </a: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 vs </a:t>
            </a:r>
            <a:r>
              <a:rPr lang="en-GB" sz="3200" b="1" i="1" kern="0" dirty="0" err="1">
                <a:solidFill>
                  <a:srgbClr val="FFFF00"/>
                </a:solidFill>
                <a:cs typeface="Calibri" pitchFamily="34" charset="0"/>
              </a:rPr>
              <a:t>Nb</a:t>
            </a: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-Ti</a:t>
            </a: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 SC wire production</a:t>
            </a:r>
          </a:p>
        </p:txBody>
      </p:sp>
    </p:spTree>
    <p:extLst>
      <p:ext uri="{BB962C8B-B14F-4D97-AF65-F5344CB8AC3E}">
        <p14:creationId xmlns:p14="http://schemas.microsoft.com/office/powerpoint/2010/main" val="33299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9075" y="595313"/>
            <a:ext cx="6705600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en-US" altLang="en-US" sz="4400" kern="0" dirty="0" smtClean="0">
                <a:solidFill>
                  <a:srgbClr val="000000"/>
                </a:solidFill>
                <a:latin typeface="Comic Sans MS" pitchFamily="66" charset="0"/>
              </a:rPr>
              <a:t>cyclotron</a:t>
            </a:r>
            <a:endParaRPr lang="en-US" altLang="en-US" sz="4000" kern="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en-US" altLang="en-US" sz="4400" kern="0" dirty="0" smtClean="0">
                <a:solidFill>
                  <a:srgbClr val="000000"/>
                </a:solidFill>
                <a:latin typeface="Comic Sans MS" pitchFamily="66" charset="0"/>
              </a:rPr>
              <a:t>synchrotron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altLang="en-US" sz="4400" kern="0" dirty="0" smtClean="0">
                <a:solidFill>
                  <a:srgbClr val="000000"/>
                </a:solidFill>
                <a:latin typeface="Comic Sans MS" pitchFamily="66" charset="0"/>
              </a:rPr>
              <a:t>strong focusing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altLang="en-US" sz="4400" kern="0" dirty="0" smtClean="0">
                <a:solidFill>
                  <a:srgbClr val="000000"/>
                </a:solidFill>
                <a:latin typeface="Comic Sans MS" pitchFamily="66" charset="0"/>
              </a:rPr>
              <a:t>colliding beams </a:t>
            </a:r>
          </a:p>
        </p:txBody>
      </p:sp>
      <p:pic>
        <p:nvPicPr>
          <p:cNvPr id="6" name="Picture 5" descr="cyc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755650"/>
            <a:ext cx="255905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ynchrotro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508250"/>
            <a:ext cx="16764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ynchrotro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355850"/>
            <a:ext cx="1016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24675" y="927100"/>
            <a:ext cx="1698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acc. el. field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reverses each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half circle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02113" y="2598738"/>
            <a:ext cx="14271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rf frequency changes with magnetic field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so as to keep particles on a constant circle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53275" y="2016125"/>
            <a:ext cx="162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“phase stability”</a:t>
            </a:r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4203700"/>
            <a:ext cx="2359025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48513" y="3865563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cs typeface="Arial" charset="0"/>
              </a:rPr>
              <a:t>novel idea: </a:t>
            </a:r>
            <a:r>
              <a:rPr lang="en-US" altLang="en-US" sz="1600" smtClean="0">
                <a:solidFill>
                  <a:srgbClr val="000000"/>
                </a:solidFill>
              </a:rPr>
              <a:t>combination of two lenses focuses in both planes  simultaneously </a:t>
            </a:r>
            <a:endParaRPr lang="en-GB" altLang="en-US" sz="1600" smtClean="0">
              <a:solidFill>
                <a:srgbClr val="000000"/>
              </a:solidFill>
            </a:endParaRPr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5492750"/>
            <a:ext cx="3386138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42975" y="1724025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(1929, 1930)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47738" y="3219450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(1934, 1943, 1944, 1945)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68375" y="4791075"/>
            <a:ext cx="257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(1950, 1952, 1959: </a:t>
            </a:r>
            <a:r>
              <a:rPr lang="en-GB" altLang="en-US" b="1" smtClean="0">
                <a:solidFill>
                  <a:srgbClr val="000000"/>
                </a:solidFill>
              </a:rPr>
              <a:t>PS</a:t>
            </a:r>
            <a:r>
              <a:rPr lang="en-GB" altLang="en-US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3150" y="6265863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(1943,  1956, 1961, 1971: </a:t>
            </a:r>
            <a:r>
              <a:rPr lang="en-GB" altLang="en-US" b="1" smtClean="0">
                <a:solidFill>
                  <a:srgbClr val="000000"/>
                </a:solidFill>
              </a:rPr>
              <a:t>ISR</a:t>
            </a:r>
            <a:r>
              <a:rPr lang="en-GB" altLang="en-US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964488" y="5357813"/>
            <a:ext cx="12557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/>
              </a:rPr>
              <a:t>much higher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/>
              </a:rPr>
              <a:t>c.m</a:t>
            </a:r>
            <a:r>
              <a:rPr lang="en-US" altLang="en-US" sz="1600" dirty="0" smtClean="0">
                <a:solidFill>
                  <a:srgbClr val="000000"/>
                </a:solidFill>
                <a:latin typeface="Arial"/>
              </a:rPr>
              <a:t>. energies than for fixed target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6467" y="2222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5609" y="-16284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  <a:latin typeface="Calibri"/>
              </a:rPr>
              <a:t>circular accelerators</a:t>
            </a:r>
          </a:p>
        </p:txBody>
      </p:sp>
    </p:spTree>
    <p:extLst>
      <p:ext uri="{BB962C8B-B14F-4D97-AF65-F5344CB8AC3E}">
        <p14:creationId xmlns:p14="http://schemas.microsoft.com/office/powerpoint/2010/main" val="24357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932389"/>
              </p:ext>
            </p:extLst>
          </p:nvPr>
        </p:nvGraphicFramePr>
        <p:xfrm>
          <a:off x="376606" y="1369374"/>
          <a:ext cx="6389523" cy="533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9200" y="1912203"/>
            <a:ext cx="3048000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  SUPERCONDUCTING MAGNETS</a:t>
            </a:r>
          </a:p>
          <a:p>
            <a:r>
              <a:rPr lang="en-US" sz="1400" dirty="0">
                <a:solidFill>
                  <a:srgbClr val="F63233"/>
                </a:solidFill>
                <a:latin typeface="Webdings" charset="2"/>
                <a:cs typeface="Webdings" charset="2"/>
              </a:rPr>
              <a:t> g</a:t>
            </a:r>
            <a:r>
              <a:rPr lang="en-US" sz="1400" dirty="0">
                <a:solidFill>
                  <a:srgbClr val="F63233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Demonstration Test Coils</a:t>
            </a:r>
          </a:p>
          <a:p>
            <a:r>
              <a:rPr lang="en-US" sz="1400" dirty="0">
                <a:solidFill>
                  <a:srgbClr val="FFBF00"/>
                </a:solidFill>
                <a:latin typeface="Webdings" charset="2"/>
                <a:cs typeface="Webdings" charset="2"/>
              </a:rPr>
              <a:t> g</a:t>
            </a:r>
            <a:r>
              <a:rPr lang="en-US" sz="1400" dirty="0">
                <a:solidFill>
                  <a:srgbClr val="FFBF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Commercial Magnet Systems</a:t>
            </a:r>
          </a:p>
          <a:p>
            <a:endParaRPr lang="en-US" sz="40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5029200"/>
            <a:ext cx="45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773789" y="5103174"/>
            <a:ext cx="2805112" cy="1200150"/>
            <a:chOff x="1766888" y="5029200"/>
            <a:chExt cx="2805112" cy="1200150"/>
          </a:xfrm>
        </p:grpSpPr>
        <p:sp>
          <p:nvSpPr>
            <p:cNvPr id="41" name="TextBox 40"/>
            <p:cNvSpPr txBox="1"/>
            <p:nvPr/>
          </p:nvSpPr>
          <p:spPr>
            <a:xfrm>
              <a:off x="2590800" y="5469527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err="1">
                  <a:solidFill>
                    <a:prstClr val="black"/>
                  </a:solidFill>
                  <a:cs typeface="Arial" pitchFamily="34" charset="0"/>
                </a:rPr>
                <a:t>Nb</a:t>
              </a:r>
              <a:r>
                <a:rPr lang="en-US" b="1" dirty="0">
                  <a:solidFill>
                    <a:prstClr val="black"/>
                  </a:solidFill>
                  <a:cs typeface="Arial" pitchFamily="34" charset="0"/>
                </a:rPr>
                <a:t>-Ti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766888" y="5029200"/>
              <a:ext cx="2805112" cy="1200150"/>
            </a:xfrm>
            <a:custGeom>
              <a:avLst/>
              <a:gdLst>
                <a:gd name="connsiteX0" fmla="*/ 0 w 2805112"/>
                <a:gd name="connsiteY0" fmla="*/ 1200150 h 1200150"/>
                <a:gd name="connsiteX1" fmla="*/ 214312 w 2805112"/>
                <a:gd name="connsiteY1" fmla="*/ 390525 h 1200150"/>
                <a:gd name="connsiteX2" fmla="*/ 357187 w 2805112"/>
                <a:gd name="connsiteY2" fmla="*/ 76200 h 1200150"/>
                <a:gd name="connsiteX3" fmla="*/ 590550 w 2805112"/>
                <a:gd name="connsiteY3" fmla="*/ 9525 h 1200150"/>
                <a:gd name="connsiteX4" fmla="*/ 1009650 w 2805112"/>
                <a:gd name="connsiteY4" fmla="*/ 4763 h 1200150"/>
                <a:gd name="connsiteX5" fmla="*/ 2805112 w 2805112"/>
                <a:gd name="connsiteY5" fmla="*/ 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5112" h="1200150">
                  <a:moveTo>
                    <a:pt x="0" y="1200150"/>
                  </a:moveTo>
                  <a:cubicBezTo>
                    <a:pt x="77390" y="889000"/>
                    <a:pt x="154781" y="577850"/>
                    <a:pt x="214312" y="390525"/>
                  </a:cubicBezTo>
                  <a:cubicBezTo>
                    <a:pt x="273843" y="203200"/>
                    <a:pt x="294481" y="139700"/>
                    <a:pt x="357187" y="76200"/>
                  </a:cubicBezTo>
                  <a:cubicBezTo>
                    <a:pt x="419893" y="12700"/>
                    <a:pt x="481806" y="21431"/>
                    <a:pt x="590550" y="9525"/>
                  </a:cubicBezTo>
                  <a:cubicBezTo>
                    <a:pt x="699294" y="-2381"/>
                    <a:pt x="1009650" y="4763"/>
                    <a:pt x="1009650" y="4763"/>
                  </a:cubicBezTo>
                  <a:lnTo>
                    <a:pt x="2805112" y="0"/>
                  </a:lnTo>
                </a:path>
              </a:pathLst>
            </a:custGeom>
            <a:noFill/>
            <a:ln w="57150">
              <a:solidFill>
                <a:srgbClr val="7136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15671" y="785374"/>
            <a:ext cx="6781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SC solenoid magnets (dipoles to follow)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5" name="Picture 53" descr="NHMFL Logo-round(small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2609" y="5029200"/>
            <a:ext cx="109696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916789" y="3464874"/>
            <a:ext cx="6305803" cy="1600200"/>
            <a:chOff x="2909888" y="3390900"/>
            <a:chExt cx="6305803" cy="1600200"/>
          </a:xfrm>
        </p:grpSpPr>
        <p:grpSp>
          <p:nvGrpSpPr>
            <p:cNvPr id="7" name="Group 6"/>
            <p:cNvGrpSpPr/>
            <p:nvPr/>
          </p:nvGrpSpPr>
          <p:grpSpPr>
            <a:xfrm>
              <a:off x="2909888" y="3390900"/>
              <a:ext cx="3424237" cy="1600200"/>
              <a:chOff x="2909888" y="3390900"/>
              <a:chExt cx="3424237" cy="16002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886200" y="4267200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b="1" dirty="0">
                    <a:solidFill>
                      <a:prstClr val="black"/>
                    </a:solidFill>
                    <a:cs typeface="Arial" pitchFamily="34" charset="0"/>
                  </a:rPr>
                  <a:t>Nb</a:t>
                </a:r>
                <a:r>
                  <a:rPr lang="en-US" sz="2400" b="1" baseline="-25000" dirty="0">
                    <a:solidFill>
                      <a:prstClr val="black"/>
                    </a:solidFill>
                    <a:cs typeface="Arial" pitchFamily="34" charset="0"/>
                  </a:rPr>
                  <a:t>3</a:t>
                </a:r>
                <a:r>
                  <a:rPr lang="en-US" b="1" dirty="0">
                    <a:solidFill>
                      <a:prstClr val="black"/>
                    </a:solidFill>
                    <a:cs typeface="Arial" pitchFamily="34" charset="0"/>
                  </a:rPr>
                  <a:t>-Sn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909888" y="3390900"/>
                <a:ext cx="3424237" cy="1600200"/>
              </a:xfrm>
              <a:custGeom>
                <a:avLst/>
                <a:gdLst>
                  <a:gd name="connsiteX0" fmla="*/ 0 w 3424237"/>
                  <a:gd name="connsiteY0" fmla="*/ 1600200 h 1600200"/>
                  <a:gd name="connsiteX1" fmla="*/ 90487 w 3424237"/>
                  <a:gd name="connsiteY1" fmla="*/ 1057275 h 1600200"/>
                  <a:gd name="connsiteX2" fmla="*/ 238125 w 3424237"/>
                  <a:gd name="connsiteY2" fmla="*/ 852488 h 1600200"/>
                  <a:gd name="connsiteX3" fmla="*/ 519112 w 3424237"/>
                  <a:gd name="connsiteY3" fmla="*/ 738188 h 1600200"/>
                  <a:gd name="connsiteX4" fmla="*/ 1190625 w 3424237"/>
                  <a:gd name="connsiteY4" fmla="*/ 681038 h 1600200"/>
                  <a:gd name="connsiteX5" fmla="*/ 1414462 w 3424237"/>
                  <a:gd name="connsiteY5" fmla="*/ 638175 h 1600200"/>
                  <a:gd name="connsiteX6" fmla="*/ 1476375 w 3424237"/>
                  <a:gd name="connsiteY6" fmla="*/ 600075 h 1600200"/>
                  <a:gd name="connsiteX7" fmla="*/ 1514475 w 3424237"/>
                  <a:gd name="connsiteY7" fmla="*/ 547688 h 1600200"/>
                  <a:gd name="connsiteX8" fmla="*/ 1547812 w 3424237"/>
                  <a:gd name="connsiteY8" fmla="*/ 495300 h 1600200"/>
                  <a:gd name="connsiteX9" fmla="*/ 1609725 w 3424237"/>
                  <a:gd name="connsiteY9" fmla="*/ 452438 h 1600200"/>
                  <a:gd name="connsiteX10" fmla="*/ 1728787 w 3424237"/>
                  <a:gd name="connsiteY10" fmla="*/ 442913 h 1600200"/>
                  <a:gd name="connsiteX11" fmla="*/ 2462212 w 3424237"/>
                  <a:gd name="connsiteY11" fmla="*/ 438150 h 1600200"/>
                  <a:gd name="connsiteX12" fmla="*/ 2767012 w 3424237"/>
                  <a:gd name="connsiteY12" fmla="*/ 323850 h 1600200"/>
                  <a:gd name="connsiteX13" fmla="*/ 2919412 w 3424237"/>
                  <a:gd name="connsiteY13" fmla="*/ 223838 h 1600200"/>
                  <a:gd name="connsiteX14" fmla="*/ 2990850 w 3424237"/>
                  <a:gd name="connsiteY14" fmla="*/ 176213 h 1600200"/>
                  <a:gd name="connsiteX15" fmla="*/ 3086100 w 3424237"/>
                  <a:gd name="connsiteY15" fmla="*/ 123825 h 1600200"/>
                  <a:gd name="connsiteX16" fmla="*/ 3143250 w 3424237"/>
                  <a:gd name="connsiteY16" fmla="*/ 90488 h 1600200"/>
                  <a:gd name="connsiteX17" fmla="*/ 3181350 w 3424237"/>
                  <a:gd name="connsiteY17" fmla="*/ 66675 h 1600200"/>
                  <a:gd name="connsiteX18" fmla="*/ 3262312 w 3424237"/>
                  <a:gd name="connsiteY18" fmla="*/ 23813 h 1600200"/>
                  <a:gd name="connsiteX19" fmla="*/ 3424237 w 3424237"/>
                  <a:gd name="connsiteY19" fmla="*/ 0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4237" h="1600200">
                    <a:moveTo>
                      <a:pt x="0" y="1600200"/>
                    </a:moveTo>
                    <a:cubicBezTo>
                      <a:pt x="25400" y="1391047"/>
                      <a:pt x="50800" y="1181894"/>
                      <a:pt x="90487" y="1057275"/>
                    </a:cubicBezTo>
                    <a:cubicBezTo>
                      <a:pt x="130175" y="932656"/>
                      <a:pt x="166688" y="905669"/>
                      <a:pt x="238125" y="852488"/>
                    </a:cubicBezTo>
                    <a:cubicBezTo>
                      <a:pt x="309562" y="799307"/>
                      <a:pt x="360362" y="766763"/>
                      <a:pt x="519112" y="738188"/>
                    </a:cubicBezTo>
                    <a:cubicBezTo>
                      <a:pt x="677862" y="709613"/>
                      <a:pt x="1041400" y="697707"/>
                      <a:pt x="1190625" y="681038"/>
                    </a:cubicBezTo>
                    <a:cubicBezTo>
                      <a:pt x="1339850" y="664369"/>
                      <a:pt x="1366837" y="651669"/>
                      <a:pt x="1414462" y="638175"/>
                    </a:cubicBezTo>
                    <a:cubicBezTo>
                      <a:pt x="1462087" y="624681"/>
                      <a:pt x="1459706" y="615156"/>
                      <a:pt x="1476375" y="600075"/>
                    </a:cubicBezTo>
                    <a:cubicBezTo>
                      <a:pt x="1493044" y="584994"/>
                      <a:pt x="1502569" y="565150"/>
                      <a:pt x="1514475" y="547688"/>
                    </a:cubicBezTo>
                    <a:cubicBezTo>
                      <a:pt x="1526381" y="530226"/>
                      <a:pt x="1531937" y="511175"/>
                      <a:pt x="1547812" y="495300"/>
                    </a:cubicBezTo>
                    <a:cubicBezTo>
                      <a:pt x="1563687" y="479425"/>
                      <a:pt x="1579563" y="461169"/>
                      <a:pt x="1609725" y="452438"/>
                    </a:cubicBezTo>
                    <a:cubicBezTo>
                      <a:pt x="1639887" y="443707"/>
                      <a:pt x="1586706" y="445294"/>
                      <a:pt x="1728787" y="442913"/>
                    </a:cubicBezTo>
                    <a:cubicBezTo>
                      <a:pt x="1870868" y="440532"/>
                      <a:pt x="2289175" y="457994"/>
                      <a:pt x="2462212" y="438150"/>
                    </a:cubicBezTo>
                    <a:cubicBezTo>
                      <a:pt x="2635249" y="418306"/>
                      <a:pt x="2690812" y="359569"/>
                      <a:pt x="2767012" y="323850"/>
                    </a:cubicBezTo>
                    <a:cubicBezTo>
                      <a:pt x="2843212" y="288131"/>
                      <a:pt x="2919412" y="223838"/>
                      <a:pt x="2919412" y="223838"/>
                    </a:cubicBezTo>
                    <a:cubicBezTo>
                      <a:pt x="2956718" y="199232"/>
                      <a:pt x="2963069" y="192882"/>
                      <a:pt x="2990850" y="176213"/>
                    </a:cubicBezTo>
                    <a:cubicBezTo>
                      <a:pt x="3018631" y="159544"/>
                      <a:pt x="3060700" y="138112"/>
                      <a:pt x="3086100" y="123825"/>
                    </a:cubicBezTo>
                    <a:cubicBezTo>
                      <a:pt x="3111500" y="109538"/>
                      <a:pt x="3127375" y="100013"/>
                      <a:pt x="3143250" y="90488"/>
                    </a:cubicBezTo>
                    <a:cubicBezTo>
                      <a:pt x="3159125" y="80963"/>
                      <a:pt x="3161506" y="77787"/>
                      <a:pt x="3181350" y="66675"/>
                    </a:cubicBezTo>
                    <a:cubicBezTo>
                      <a:pt x="3201194" y="55563"/>
                      <a:pt x="3221831" y="34925"/>
                      <a:pt x="3262312" y="23813"/>
                    </a:cubicBezTo>
                    <a:cubicBezTo>
                      <a:pt x="3302793" y="12701"/>
                      <a:pt x="3363515" y="6350"/>
                      <a:pt x="3424237" y="0"/>
                    </a:cubicBezTo>
                  </a:path>
                </a:pathLst>
              </a:custGeom>
              <a:noFill/>
              <a:ln w="57150">
                <a:solidFill>
                  <a:srgbClr val="7136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383560" y="3398524"/>
              <a:ext cx="2832131" cy="1500362"/>
              <a:chOff x="6383560" y="3398524"/>
              <a:chExt cx="2832131" cy="1500362"/>
            </a:xfrm>
          </p:grpSpPr>
          <p:sp>
            <p:nvSpPr>
              <p:cNvPr id="17" name="TextBox 30"/>
              <p:cNvSpPr txBox="1">
                <a:spLocks noChangeArrowheads="1"/>
              </p:cNvSpPr>
              <p:nvPr/>
            </p:nvSpPr>
            <p:spPr bwMode="auto">
              <a:xfrm>
                <a:off x="6548691" y="4191000"/>
                <a:ext cx="2667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/>
                <a:r>
                  <a:rPr lang="en-US" sz="1400" u="sng" dirty="0">
                    <a:solidFill>
                      <a:prstClr val="black"/>
                    </a:solidFill>
                    <a:cs typeface="Arial" pitchFamily="34" charset="0"/>
                  </a:rPr>
                  <a:t>23.5 T 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r>
                  <a:rPr lang="en-US" sz="1400" u="sng" dirty="0">
                    <a:solidFill>
                      <a:prstClr val="black"/>
                    </a:solidFill>
                    <a:cs typeface="Arial" pitchFamily="34" charset="0"/>
                  </a:rPr>
                  <a:t>(1GHz 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NMR)  Nb</a:t>
                </a:r>
                <a:r>
                  <a:rPr lang="en-US" sz="1800" u="sng" baseline="-25000" dirty="0" smtClean="0">
                    <a:solidFill>
                      <a:prstClr val="black"/>
                    </a:solidFill>
                    <a:cs typeface="Arial" pitchFamily="34" charset="0"/>
                  </a:rPr>
                  <a:t>3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-Sn Superconducting</a:t>
                </a:r>
                <a:r>
                  <a:rPr lang="en-US" sz="1400" u="sng" dirty="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Magnets</a:t>
                </a:r>
              </a:p>
              <a:p>
                <a:pPr algn="ctr" defTabSz="457200" eaLnBrk="1" hangingPunct="1"/>
                <a:r>
                  <a:rPr lang="en-US" sz="1200" i="1" dirty="0" smtClean="0">
                    <a:solidFill>
                      <a:prstClr val="black"/>
                    </a:solidFill>
                    <a:cs typeface="Arial" pitchFamily="34" charset="0"/>
                  </a:rPr>
                  <a:t>(Manufactured Commercially)</a:t>
                </a:r>
                <a:endParaRPr lang="en-US" sz="1200" i="1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 bwMode="auto">
              <a:xfrm flipH="1" flipV="1">
                <a:off x="6383560" y="3398524"/>
                <a:ext cx="708720" cy="792476"/>
              </a:xfrm>
              <a:prstGeom prst="straightConnector1">
                <a:avLst/>
              </a:prstGeom>
              <a:ln w="38100">
                <a:solidFill>
                  <a:srgbClr val="713605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464601" y="785374"/>
            <a:ext cx="4667768" cy="3479600"/>
            <a:chOff x="4457700" y="705050"/>
            <a:chExt cx="4667768" cy="3479600"/>
          </a:xfrm>
        </p:grpSpPr>
        <p:grpSp>
          <p:nvGrpSpPr>
            <p:cNvPr id="8" name="Group 7"/>
            <p:cNvGrpSpPr/>
            <p:nvPr/>
          </p:nvGrpSpPr>
          <p:grpSpPr>
            <a:xfrm>
              <a:off x="4457700" y="2009775"/>
              <a:ext cx="2148840" cy="1781175"/>
              <a:chOff x="4457700" y="2009775"/>
              <a:chExt cx="2148840" cy="178117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868643" y="2583180"/>
                <a:ext cx="737897" cy="65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b="1" dirty="0">
                    <a:solidFill>
                      <a:prstClr val="black"/>
                    </a:solidFill>
                    <a:cs typeface="Arial" pitchFamily="34" charset="0"/>
                  </a:rPr>
                  <a:t>High</a:t>
                </a:r>
              </a:p>
              <a:p>
                <a:pPr algn="ctr" defTabSz="457200"/>
                <a:r>
                  <a:rPr lang="en-US" b="1" dirty="0" err="1">
                    <a:solidFill>
                      <a:prstClr val="black"/>
                    </a:solidFill>
                    <a:cs typeface="Arial" pitchFamily="34" charset="0"/>
                  </a:rPr>
                  <a:t>T</a:t>
                </a:r>
                <a:r>
                  <a:rPr lang="en-US" sz="2800" b="1" baseline="-16000" dirty="0" err="1">
                    <a:solidFill>
                      <a:prstClr val="black"/>
                    </a:solidFill>
                    <a:cs typeface="Arial" pitchFamily="34" charset="0"/>
                  </a:rPr>
                  <a:t>c</a:t>
                </a:r>
                <a:endParaRPr lang="en-US" sz="2800" b="1" baseline="-160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457700" y="2009775"/>
                <a:ext cx="1824038" cy="1781175"/>
              </a:xfrm>
              <a:custGeom>
                <a:avLst/>
                <a:gdLst>
                  <a:gd name="connsiteX0" fmla="*/ 0 w 1824038"/>
                  <a:gd name="connsiteY0" fmla="*/ 1781175 h 1781175"/>
                  <a:gd name="connsiteX1" fmla="*/ 47625 w 1824038"/>
                  <a:gd name="connsiteY1" fmla="*/ 1733550 h 1781175"/>
                  <a:gd name="connsiteX2" fmla="*/ 247650 w 1824038"/>
                  <a:gd name="connsiteY2" fmla="*/ 1676400 h 1781175"/>
                  <a:gd name="connsiteX3" fmla="*/ 490538 w 1824038"/>
                  <a:gd name="connsiteY3" fmla="*/ 1585913 h 1781175"/>
                  <a:gd name="connsiteX4" fmla="*/ 847725 w 1824038"/>
                  <a:gd name="connsiteY4" fmla="*/ 1471613 h 1781175"/>
                  <a:gd name="connsiteX5" fmla="*/ 1100138 w 1824038"/>
                  <a:gd name="connsiteY5" fmla="*/ 1347788 h 1781175"/>
                  <a:gd name="connsiteX6" fmla="*/ 1290638 w 1824038"/>
                  <a:gd name="connsiteY6" fmla="*/ 1223963 h 1781175"/>
                  <a:gd name="connsiteX7" fmla="*/ 1400175 w 1824038"/>
                  <a:gd name="connsiteY7" fmla="*/ 1133475 h 1781175"/>
                  <a:gd name="connsiteX8" fmla="*/ 1443038 w 1824038"/>
                  <a:gd name="connsiteY8" fmla="*/ 1090613 h 1781175"/>
                  <a:gd name="connsiteX9" fmla="*/ 1485900 w 1824038"/>
                  <a:gd name="connsiteY9" fmla="*/ 1000125 h 1781175"/>
                  <a:gd name="connsiteX10" fmla="*/ 1543050 w 1824038"/>
                  <a:gd name="connsiteY10" fmla="*/ 595313 h 1781175"/>
                  <a:gd name="connsiteX11" fmla="*/ 1566863 w 1824038"/>
                  <a:gd name="connsiteY11" fmla="*/ 361950 h 1781175"/>
                  <a:gd name="connsiteX12" fmla="*/ 1662113 w 1824038"/>
                  <a:gd name="connsiteY12" fmla="*/ 152400 h 1781175"/>
                  <a:gd name="connsiteX13" fmla="*/ 1747838 w 1824038"/>
                  <a:gd name="connsiteY13" fmla="*/ 61913 h 1781175"/>
                  <a:gd name="connsiteX14" fmla="*/ 1824038 w 1824038"/>
                  <a:gd name="connsiteY14" fmla="*/ 0 h 178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24038" h="1781175">
                    <a:moveTo>
                      <a:pt x="0" y="1781175"/>
                    </a:moveTo>
                    <a:cubicBezTo>
                      <a:pt x="3175" y="1766093"/>
                      <a:pt x="6350" y="1751012"/>
                      <a:pt x="47625" y="1733550"/>
                    </a:cubicBezTo>
                    <a:cubicBezTo>
                      <a:pt x="88900" y="1716087"/>
                      <a:pt x="173831" y="1701006"/>
                      <a:pt x="247650" y="1676400"/>
                    </a:cubicBezTo>
                    <a:cubicBezTo>
                      <a:pt x="321469" y="1651794"/>
                      <a:pt x="390525" y="1620044"/>
                      <a:pt x="490538" y="1585913"/>
                    </a:cubicBezTo>
                    <a:cubicBezTo>
                      <a:pt x="590551" y="1551782"/>
                      <a:pt x="746125" y="1511300"/>
                      <a:pt x="847725" y="1471613"/>
                    </a:cubicBezTo>
                    <a:cubicBezTo>
                      <a:pt x="949325" y="1431925"/>
                      <a:pt x="1026319" y="1389063"/>
                      <a:pt x="1100138" y="1347788"/>
                    </a:cubicBezTo>
                    <a:cubicBezTo>
                      <a:pt x="1173957" y="1306513"/>
                      <a:pt x="1240632" y="1259682"/>
                      <a:pt x="1290638" y="1223963"/>
                    </a:cubicBezTo>
                    <a:cubicBezTo>
                      <a:pt x="1340644" y="1188244"/>
                      <a:pt x="1374775" y="1155700"/>
                      <a:pt x="1400175" y="1133475"/>
                    </a:cubicBezTo>
                    <a:cubicBezTo>
                      <a:pt x="1425575" y="1111250"/>
                      <a:pt x="1428750" y="1112838"/>
                      <a:pt x="1443038" y="1090613"/>
                    </a:cubicBezTo>
                    <a:cubicBezTo>
                      <a:pt x="1457326" y="1068388"/>
                      <a:pt x="1469231" y="1082675"/>
                      <a:pt x="1485900" y="1000125"/>
                    </a:cubicBezTo>
                    <a:cubicBezTo>
                      <a:pt x="1502569" y="917575"/>
                      <a:pt x="1529556" y="701676"/>
                      <a:pt x="1543050" y="595313"/>
                    </a:cubicBezTo>
                    <a:cubicBezTo>
                      <a:pt x="1556544" y="488950"/>
                      <a:pt x="1547019" y="435769"/>
                      <a:pt x="1566863" y="361950"/>
                    </a:cubicBezTo>
                    <a:cubicBezTo>
                      <a:pt x="1586707" y="288131"/>
                      <a:pt x="1631951" y="202406"/>
                      <a:pt x="1662113" y="152400"/>
                    </a:cubicBezTo>
                    <a:cubicBezTo>
                      <a:pt x="1692275" y="102394"/>
                      <a:pt x="1720851" y="87313"/>
                      <a:pt x="1747838" y="61913"/>
                    </a:cubicBezTo>
                    <a:cubicBezTo>
                      <a:pt x="1774826" y="36513"/>
                      <a:pt x="1799432" y="18256"/>
                      <a:pt x="1824038" y="0"/>
                    </a:cubicBezTo>
                  </a:path>
                </a:pathLst>
              </a:custGeom>
              <a:noFill/>
              <a:ln w="57150">
                <a:solidFill>
                  <a:srgbClr val="96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34124" y="705050"/>
              <a:ext cx="2791344" cy="1304725"/>
              <a:chOff x="6334124" y="705050"/>
              <a:chExt cx="2791344" cy="1304725"/>
            </a:xfrm>
          </p:grpSpPr>
          <p:sp>
            <p:nvSpPr>
              <p:cNvPr id="18" name="TextBox 31"/>
              <p:cNvSpPr txBox="1">
                <a:spLocks noChangeArrowheads="1"/>
              </p:cNvSpPr>
              <p:nvPr/>
            </p:nvSpPr>
            <p:spPr bwMode="auto">
              <a:xfrm>
                <a:off x="6629400" y="705050"/>
                <a:ext cx="2496068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/>
                <a:r>
                  <a:rPr lang="en-US" sz="1400" u="sng" dirty="0">
                    <a:solidFill>
                      <a:prstClr val="black"/>
                    </a:solidFill>
                    <a:cs typeface="Arial" pitchFamily="34" charset="0"/>
                  </a:rPr>
                  <a:t>35 T 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Proof-of-Principle</a:t>
                </a:r>
                <a:r>
                  <a:rPr lang="en-US" sz="1400" u="sng" dirty="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r>
                  <a:rPr lang="en-US" sz="1400" u="sng" dirty="0" smtClean="0">
                    <a:solidFill>
                      <a:prstClr val="black"/>
                    </a:solidFill>
                    <a:cs typeface="Arial" pitchFamily="34" charset="0"/>
                  </a:rPr>
                  <a:t>Demo</a:t>
                </a:r>
                <a:endParaRPr lang="en-US" sz="1400" dirty="0" smtClean="0">
                  <a:solidFill>
                    <a:prstClr val="black"/>
                  </a:solidFill>
                  <a:cs typeface="Arial" pitchFamily="34" charset="0"/>
                </a:endParaRPr>
              </a:p>
              <a:p>
                <a:pPr algn="ctr" defTabSz="457200" eaLnBrk="1" hangingPunct="1"/>
                <a:r>
                  <a:rPr lang="en-US" sz="1200" i="1" dirty="0" smtClean="0">
                    <a:solidFill>
                      <a:prstClr val="black"/>
                    </a:solidFill>
                    <a:cs typeface="Arial" pitchFamily="34" charset="0"/>
                  </a:rPr>
                  <a:t>(4T HTS Test Coil</a:t>
                </a:r>
                <a:r>
                  <a:rPr lang="en-US" sz="1200" i="1" dirty="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r>
                  <a:rPr lang="en-US" sz="1200" i="1" dirty="0" smtClean="0">
                    <a:solidFill>
                      <a:prstClr val="black"/>
                    </a:solidFill>
                    <a:cs typeface="Arial" pitchFamily="34" charset="0"/>
                  </a:rPr>
                  <a:t>in a </a:t>
                </a:r>
              </a:p>
              <a:p>
                <a:pPr algn="ctr" defTabSz="457200" eaLnBrk="1" hangingPunct="1"/>
                <a:r>
                  <a:rPr lang="en-US" sz="1200" i="1" dirty="0" smtClean="0">
                    <a:solidFill>
                      <a:prstClr val="black"/>
                    </a:solidFill>
                    <a:cs typeface="Arial" pitchFamily="34" charset="0"/>
                  </a:rPr>
                  <a:t>31T Background Magnetic Field)</a:t>
                </a:r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 flipH="1">
                <a:off x="6334124" y="990600"/>
                <a:ext cx="394336" cy="1019175"/>
              </a:xfrm>
              <a:prstGeom prst="line">
                <a:avLst/>
              </a:prstGeom>
              <a:noFill/>
              <a:ln w="38100">
                <a:solidFill>
                  <a:srgbClr val="960000"/>
                </a:solidFill>
                <a:round/>
                <a:headEnd/>
                <a:tailEnd type="oval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4" name="Picture 61"/>
            <p:cNvPicPr>
              <a:picLocks noChangeAspect="1" noChangeArrowheads="1"/>
            </p:cNvPicPr>
            <p:nvPr/>
          </p:nvPicPr>
          <p:blipFill>
            <a:blip r:embed="rId5" cstate="print"/>
            <a:srcRect l="11955" r="10336"/>
            <a:stretch>
              <a:fillRect/>
            </a:stretch>
          </p:blipFill>
          <p:spPr bwMode="auto">
            <a:xfrm>
              <a:off x="7315200" y="1409699"/>
              <a:ext cx="1057534" cy="244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7382134" y="3848100"/>
              <a:ext cx="914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prstClr val="black"/>
                  </a:solidFill>
                  <a:latin typeface="Symbol" pitchFamily="18" charset="2"/>
                  <a:cs typeface="Arial" pitchFamily="34" charset="0"/>
                </a:rPr>
                <a:t>f</a:t>
              </a:r>
              <a:r>
                <a:rPr lang="en-US" sz="160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sz="1400">
                  <a:solidFill>
                    <a:prstClr val="black"/>
                  </a:solidFill>
                  <a:cs typeface="Arial" pitchFamily="34" charset="0"/>
                </a:rPr>
                <a:t>39 mm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431226" y="6126163"/>
            <a:ext cx="149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prstClr val="black"/>
                </a:solidFill>
              </a:rPr>
              <a:t>G. </a:t>
            </a:r>
            <a:r>
              <a:rPr lang="en-GB" dirty="0" err="1">
                <a:solidFill>
                  <a:prstClr val="black"/>
                </a:solidFill>
              </a:rPr>
              <a:t>Boebinger</a:t>
            </a:r>
            <a:r>
              <a:rPr lang="en-GB" dirty="0">
                <a:solidFill>
                  <a:prstClr val="black"/>
                </a:solidFill>
              </a:rPr>
              <a:t>, NHMFL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567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superconducting 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magnet technology</a:t>
            </a:r>
          </a:p>
        </p:txBody>
      </p:sp>
      <p:sp>
        <p:nvSpPr>
          <p:cNvPr id="30" name="TextBox 29"/>
          <p:cNvSpPr txBox="1"/>
          <p:nvPr/>
        </p:nvSpPr>
        <p:spPr>
          <a:xfrm rot="19431055">
            <a:off x="3228905" y="3916106"/>
            <a:ext cx="5200366" cy="984885"/>
          </a:xfrm>
          <a:prstGeom prst="rect">
            <a:avLst/>
          </a:prstGeom>
          <a:solidFill>
            <a:srgbClr val="99FF33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0000CC"/>
                </a:solidFill>
                <a:latin typeface="Arial"/>
                <a:cs typeface="Calibri" pitchFamily="34" charset="0"/>
              </a:rPr>
              <a:t>“contributing to </a:t>
            </a:r>
            <a:r>
              <a:rPr lang="en-GB" sz="3200" b="1" i="1" kern="0" dirty="0">
                <a:solidFill>
                  <a:srgbClr val="0000CC"/>
                </a:solidFill>
                <a:latin typeface="Arial"/>
                <a:cs typeface="Calibri" pitchFamily="34" charset="0"/>
              </a:rPr>
              <a:t>a revolution in real time”</a:t>
            </a:r>
            <a:endParaRPr lang="en-GB" sz="3200" b="1" kern="0" dirty="0">
              <a:solidFill>
                <a:srgbClr val="0000CC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259" y="0"/>
            <a:ext cx="9165116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m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agnet R&amp;D - possible spin offs &amp; synergies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91822"/>
            <a:ext cx="6477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70835"/>
            <a:ext cx="5036840" cy="3392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02" y="3828237"/>
            <a:ext cx="36738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</a:rPr>
              <a:t>„Pilotstrecke AmpaCity: zum </a:t>
            </a:r>
            <a:r>
              <a:rPr lang="de-DE" sz="2400" dirty="0">
                <a:solidFill>
                  <a:prstClr val="black"/>
                </a:solidFill>
              </a:rPr>
              <a:t>ersten Mal wird mitten in einer </a:t>
            </a:r>
            <a:r>
              <a:rPr lang="de-DE" sz="2400" dirty="0" smtClean="0">
                <a:solidFill>
                  <a:prstClr val="black"/>
                </a:solidFill>
              </a:rPr>
              <a:t>Großstadt (Essen) </a:t>
            </a:r>
            <a:r>
              <a:rPr lang="de-DE" sz="2400" dirty="0">
                <a:solidFill>
                  <a:prstClr val="black"/>
                </a:solidFill>
              </a:rPr>
              <a:t>ein Supraleiter </a:t>
            </a:r>
            <a:r>
              <a:rPr lang="de-DE" sz="2400" dirty="0" smtClean="0">
                <a:solidFill>
                  <a:prstClr val="black"/>
                </a:solidFill>
              </a:rPr>
              <a:t> (HTS: BSSCO) für </a:t>
            </a:r>
            <a:r>
              <a:rPr lang="de-DE" sz="2400" dirty="0">
                <a:solidFill>
                  <a:prstClr val="black"/>
                </a:solidFill>
              </a:rPr>
              <a:t>den Stromtransport in ein existierendes Stromnetz </a:t>
            </a:r>
            <a:r>
              <a:rPr lang="de-DE" sz="2400" dirty="0" smtClean="0">
                <a:solidFill>
                  <a:prstClr val="black"/>
                </a:solidFill>
              </a:rPr>
              <a:t>eingebunden.“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1116" y="691823"/>
            <a:ext cx="27929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example </a:t>
            </a:r>
            <a:r>
              <a:rPr lang="en-GB" sz="3200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: electric power transmission</a:t>
            </a:r>
          </a:p>
          <a:p>
            <a:r>
              <a:rPr lang="en-GB" sz="3200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u</a:t>
            </a:r>
            <a:r>
              <a:rPr lang="en-GB" sz="3200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sing HTS</a:t>
            </a:r>
          </a:p>
          <a:p>
            <a:r>
              <a:rPr lang="en-GB" sz="3200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cables</a:t>
            </a:r>
          </a:p>
          <a:p>
            <a:r>
              <a:rPr lang="en-GB" sz="3200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" y="804972"/>
            <a:ext cx="8941896" cy="44644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4248" y="5413484"/>
            <a:ext cx="202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Courtesy W. Fischer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07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hadron-collider peak luminosity vs. year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6515" y="5895509"/>
            <a:ext cx="916051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LHC run 1 (2012-13) accumulated more integrated luminosity than all previous hadron colliders together!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747" y="753911"/>
            <a:ext cx="8469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c</a:t>
            </a:r>
            <a:r>
              <a:rPr lang="en-GB" sz="2800" dirty="0" smtClean="0">
                <a:solidFill>
                  <a:prstClr val="black"/>
                </a:solidFill>
              </a:rPr>
              <a:t>ircumference </a:t>
            </a:r>
            <a:r>
              <a:rPr lang="en-GB" sz="2800" dirty="0">
                <a:solidFill>
                  <a:prstClr val="black"/>
                </a:solidFill>
              </a:rPr>
              <a:t>≈</a:t>
            </a:r>
            <a:r>
              <a:rPr lang="en-GB" sz="2800" dirty="0" smtClean="0">
                <a:solidFill>
                  <a:prstClr val="black"/>
                </a:solidFill>
              </a:rPr>
              <a:t>100 km 	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	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ee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: </a:t>
            </a:r>
            <a:r>
              <a:rPr lang="en-GB" sz="3200" b="1" i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3200" b="1" kern="0" baseline="3000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3200" b="1" i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3200" b="1" kern="0" baseline="300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collider up to 350 (500) </a:t>
            </a:r>
            <a:r>
              <a:rPr lang="en-GB" sz="32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GeV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376" y="1406305"/>
            <a:ext cx="87137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02753" y="1431019"/>
            <a:ext cx="332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or top up injection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266" y="5042118"/>
            <a:ext cx="8994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short beam lifetime  </a:t>
            </a:r>
            <a:r>
              <a:rPr lang="en-US" sz="2800" dirty="0">
                <a:solidFill>
                  <a:prstClr val="black"/>
                </a:solidFill>
              </a:rPr>
              <a:t>(~</a:t>
            </a:r>
            <a:r>
              <a:rPr lang="en-US" sz="2800" dirty="0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US" sz="2800" baseline="-25000" dirty="0">
                <a:solidFill>
                  <a:prstClr val="black"/>
                </a:solidFill>
              </a:rPr>
              <a:t>LEP2</a:t>
            </a:r>
            <a:r>
              <a:rPr lang="en-US" sz="2800" dirty="0">
                <a:solidFill>
                  <a:prstClr val="black"/>
                </a:solidFill>
              </a:rPr>
              <a:t>/40) due to high luminosity </a:t>
            </a:r>
            <a:r>
              <a:rPr lang="en-US" sz="2800" b="1" dirty="0">
                <a:solidFill>
                  <a:srgbClr val="0000CC"/>
                </a:solidFill>
              </a:rPr>
              <a:t>supported by top-up injection </a:t>
            </a:r>
            <a:r>
              <a:rPr lang="en-US" sz="2800" dirty="0">
                <a:solidFill>
                  <a:prstClr val="black"/>
                </a:solidFill>
              </a:rPr>
              <a:t>(used at KEKB, PEP-II, SLS,…); 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top-up </a:t>
            </a:r>
            <a:r>
              <a:rPr lang="en-US" sz="2800" b="1" dirty="0">
                <a:solidFill>
                  <a:srgbClr val="0000CC"/>
                </a:solidFill>
              </a:rPr>
              <a:t>also avoids ramping &amp; thermal transients, + eases tuning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546767" y="1061687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A. Blondel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8098" y="2283175"/>
            <a:ext cx="6817069" cy="184665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GB" sz="4000" b="1" kern="0" dirty="0" smtClean="0">
                <a:solidFill>
                  <a:srgbClr val="0000CC"/>
                </a:solidFill>
                <a:cs typeface="Calibri" pitchFamily="34" charset="0"/>
              </a:rPr>
              <a:t>top-up injection is the key to extremely high luminosity; </a:t>
            </a:r>
          </a:p>
          <a:p>
            <a:pPr algn="ctr"/>
            <a:r>
              <a:rPr lang="en-GB" sz="4000" b="1" kern="0" dirty="0">
                <a:solidFill>
                  <a:srgbClr val="0000CC"/>
                </a:solidFill>
                <a:cs typeface="Calibri" pitchFamily="34" charset="0"/>
              </a:rPr>
              <a:t>r</a:t>
            </a:r>
            <a:r>
              <a:rPr lang="en-GB" sz="4000" b="1" kern="0" dirty="0" smtClean="0">
                <a:solidFill>
                  <a:srgbClr val="0000CC"/>
                </a:solidFill>
                <a:cs typeface="Calibri" pitchFamily="34" charset="0"/>
              </a:rPr>
              <a:t>equires full-energy injector</a:t>
            </a:r>
          </a:p>
        </p:txBody>
      </p:sp>
    </p:spTree>
    <p:extLst>
      <p:ext uri="{BB962C8B-B14F-4D97-AF65-F5344CB8AC3E}">
        <p14:creationId xmlns:p14="http://schemas.microsoft.com/office/powerpoint/2010/main" val="26609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788694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8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2" y="867030"/>
            <a:ext cx="8553688" cy="6008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-6773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 err="1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>
                <a:solidFill>
                  <a:srgbClr val="FFFF00"/>
                </a:solidFill>
                <a:cs typeface="Calibri" pitchFamily="34" charset="0"/>
              </a:rPr>
              <a:t>- 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luminosity vs energy</a:t>
            </a:r>
          </a:p>
        </p:txBody>
      </p:sp>
    </p:spTree>
    <p:extLst>
      <p:ext uri="{BB962C8B-B14F-4D97-AF65-F5344CB8AC3E}">
        <p14:creationId xmlns:p14="http://schemas.microsoft.com/office/powerpoint/2010/main" val="1589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 bwMode="auto">
          <a:xfrm>
            <a:off x="471968" y="895351"/>
            <a:ext cx="4040188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Precision Measurements 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71968" y="1535113"/>
            <a:ext cx="4040188" cy="2901999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Springboard for sensitivity to new physics</a:t>
            </a:r>
          </a:p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Theoretical issues: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QCD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EW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Mixed QCD + EW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 bwMode="auto">
          <a:xfrm>
            <a:off x="4659793" y="895351"/>
            <a:ext cx="4041775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Rare Decays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4659793" y="1535113"/>
            <a:ext cx="4041775" cy="4062413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Direct searches for new physics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Many opportunities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Z: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12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b, c, τ: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11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W: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8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endParaRPr lang="en-US" sz="2800" kern="0" baseline="30000" dirty="0" smtClean="0">
              <a:solidFill>
                <a:srgbClr val="0000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466" y="-2042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The Twin Frontiers of </a:t>
            </a:r>
            <a:r>
              <a:rPr lang="en-GB" sz="4000" b="1" i="1" kern="0" dirty="0">
                <a:solidFill>
                  <a:srgbClr val="FFFF00"/>
                </a:solidFill>
                <a:cs typeface="Calibri" pitchFamily="34" charset="0"/>
              </a:rPr>
              <a:t>FCC-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ee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7140" y="5764212"/>
            <a:ext cx="97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J. Ellis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P. </a:t>
            </a:r>
            <a:r>
              <a:rPr lang="en-GB" dirty="0" err="1" smtClean="0">
                <a:solidFill>
                  <a:prstClr val="black"/>
                </a:solidFill>
              </a:rPr>
              <a:t>Janot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M. </a:t>
            </a:r>
            <a:r>
              <a:rPr lang="en-GB" dirty="0" err="1" smtClean="0">
                <a:solidFill>
                  <a:prstClr val="black"/>
                </a:solidFill>
              </a:rPr>
              <a:t>Ruan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2235" y="5729188"/>
            <a:ext cx="441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M. </a:t>
            </a:r>
            <a:r>
              <a:rPr lang="en-GB" sz="2000" dirty="0" err="1" smtClean="0">
                <a:solidFill>
                  <a:prstClr val="black"/>
                </a:solidFill>
              </a:rPr>
              <a:t>Bicer</a:t>
            </a:r>
            <a:r>
              <a:rPr lang="en-GB" sz="2000" dirty="0" smtClean="0">
                <a:solidFill>
                  <a:prstClr val="black"/>
                </a:solidFill>
              </a:rPr>
              <a:t> et al., “First Look at the Physics Case of TLEP,’’ JHEP 01, 164 (2014)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S. </a:t>
            </a:r>
            <a:r>
              <a:rPr lang="en-GB" sz="2000" dirty="0">
                <a:solidFill>
                  <a:prstClr val="black"/>
                </a:solidFill>
              </a:rPr>
              <a:t>Dawson et </a:t>
            </a:r>
            <a:r>
              <a:rPr lang="en-GB" sz="2000" dirty="0" smtClean="0">
                <a:solidFill>
                  <a:prstClr val="black"/>
                </a:solidFill>
              </a:rPr>
              <a:t>al., </a:t>
            </a:r>
            <a:r>
              <a:rPr lang="en-GB" sz="2000" dirty="0">
                <a:solidFill>
                  <a:prstClr val="black"/>
                </a:solidFill>
              </a:rPr>
              <a:t>arXiv:1310.8361v2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801" y="3362687"/>
            <a:ext cx="7911448" cy="1077218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i="1" dirty="0" smtClean="0">
                <a:solidFill>
                  <a:srgbClr val="0000CC"/>
                </a:solidFill>
              </a:rPr>
              <a:t>FCC-</a:t>
            </a:r>
            <a:r>
              <a:rPr lang="en-GB" sz="3200" b="1" i="1" dirty="0" err="1" smtClean="0">
                <a:solidFill>
                  <a:srgbClr val="0000CC"/>
                </a:solidFill>
              </a:rPr>
              <a:t>ee</a:t>
            </a:r>
            <a:r>
              <a:rPr lang="en-GB" sz="3200" b="1" i="1" dirty="0" smtClean="0">
                <a:solidFill>
                  <a:srgbClr val="0000CC"/>
                </a:solidFill>
              </a:rPr>
              <a:t> </a:t>
            </a:r>
            <a:r>
              <a:rPr lang="en-GB" sz="3200" b="1" dirty="0" smtClean="0">
                <a:solidFill>
                  <a:srgbClr val="0000CC"/>
                </a:solidFill>
              </a:rPr>
              <a:t>promises much higher precision &amp; and many more rare decays than any competitors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91006"/>
            <a:ext cx="3194440" cy="2466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3115" y="4602527"/>
            <a:ext cx="15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Higgs coupling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measurements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5914" y="4491502"/>
            <a:ext cx="545342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500" b="1" dirty="0" smtClean="0">
                <a:solidFill>
                  <a:prstClr val="black"/>
                </a:solidFill>
              </a:rPr>
              <a:t>HL-LHC</a:t>
            </a:r>
          </a:p>
          <a:p>
            <a:pPr>
              <a:spcBef>
                <a:spcPts val="100"/>
              </a:spcBef>
            </a:pPr>
            <a:r>
              <a:rPr lang="en-GB" sz="500" b="1" dirty="0" smtClean="0">
                <a:solidFill>
                  <a:prstClr val="black"/>
                </a:solidFill>
              </a:rPr>
              <a:t>ILC500</a:t>
            </a:r>
          </a:p>
          <a:p>
            <a:pPr>
              <a:spcBef>
                <a:spcPts val="100"/>
              </a:spcBef>
            </a:pPr>
            <a:r>
              <a:rPr lang="en-GB" sz="500" b="1" dirty="0" smtClean="0">
                <a:solidFill>
                  <a:prstClr val="black"/>
                </a:solidFill>
              </a:rPr>
              <a:t>FCC-</a:t>
            </a:r>
            <a:r>
              <a:rPr lang="en-GB" sz="500" b="1" dirty="0" err="1" smtClean="0">
                <a:solidFill>
                  <a:prstClr val="black"/>
                </a:solidFill>
              </a:rPr>
              <a:t>ee</a:t>
            </a:r>
            <a:r>
              <a:rPr lang="en-GB" sz="500" b="1" dirty="0" smtClean="0">
                <a:solidFill>
                  <a:prstClr val="black"/>
                </a:solidFill>
              </a:rPr>
              <a:t> 350</a:t>
            </a:r>
          </a:p>
          <a:p>
            <a:pPr>
              <a:spcBef>
                <a:spcPts val="100"/>
              </a:spcBef>
            </a:pPr>
            <a:r>
              <a:rPr lang="en-GB" sz="500" b="1" dirty="0" err="1" smtClean="0">
                <a:solidFill>
                  <a:prstClr val="black"/>
                </a:solidFill>
              </a:rPr>
              <a:t>CepC</a:t>
            </a:r>
            <a:r>
              <a:rPr lang="en-GB" sz="500" b="1" dirty="0" smtClean="0">
                <a:solidFill>
                  <a:prstClr val="black"/>
                </a:solidFill>
              </a:rPr>
              <a:t>, 4/ab     </a:t>
            </a:r>
          </a:p>
        </p:txBody>
      </p:sp>
    </p:spTree>
    <p:extLst>
      <p:ext uri="{BB962C8B-B14F-4D97-AF65-F5344CB8AC3E}">
        <p14:creationId xmlns:p14="http://schemas.microsoft.com/office/powerpoint/2010/main" val="41028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" y="1053455"/>
            <a:ext cx="4481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018" y="4198149"/>
            <a:ext cx="889756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400" dirty="0" smtClean="0">
                <a:solidFill>
                  <a:prstClr val="black"/>
                </a:solidFill>
                <a:cs typeface="Arial" pitchFamily="34" charset="0"/>
              </a:rPr>
              <a:t>neutrinos 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have </a:t>
            </a:r>
            <a:r>
              <a:rPr lang="fr-CH" sz="2400" dirty="0" smtClean="0">
                <a:solidFill>
                  <a:prstClr val="black"/>
                </a:solidFill>
                <a:cs typeface="Arial" pitchFamily="34" charset="0"/>
              </a:rPr>
              <a:t>mass...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CH" sz="2400" dirty="0" smtClean="0">
                <a:solidFill>
                  <a:prstClr val="black"/>
                </a:solidFill>
                <a:cs typeface="Arial" pitchFamily="34" charset="0"/>
              </a:rPr>
              <a:t>              and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this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very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probably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implies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new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degrees</a:t>
            </a:r>
            <a:r>
              <a:rPr lang="fr-CH" sz="2400" dirty="0">
                <a:solidFill>
                  <a:prstClr val="black"/>
                </a:solidFill>
                <a:cs typeface="Arial" pitchFamily="34" charset="0"/>
              </a:rPr>
              <a:t> of </a:t>
            </a:r>
            <a:r>
              <a:rPr lang="fr-CH" sz="2400" dirty="0" err="1">
                <a:solidFill>
                  <a:prstClr val="black"/>
                </a:solidFill>
                <a:cs typeface="Arial" pitchFamily="34" charset="0"/>
              </a:rPr>
              <a:t>freedom</a:t>
            </a:r>
            <a:endParaRPr lang="fr-CH" sz="24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400" dirty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Right-</a:t>
            </a:r>
            <a:r>
              <a:rPr lang="fr-CH" sz="2400" b="1" dirty="0" err="1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Handed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fr-CH" sz="2400" b="1" dirty="0" err="1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A</a:t>
            </a:r>
            <a:r>
              <a:rPr lang="fr-CH" sz="2400" b="1" dirty="0" err="1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lmost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 «</a:t>
            </a:r>
            <a:r>
              <a:rPr lang="fr-CH" sz="2400" b="1" dirty="0" err="1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S</a:t>
            </a:r>
            <a:r>
              <a:rPr lang="fr-CH" sz="2400" b="1" dirty="0" err="1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terile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»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</a:rPr>
              <a:t> (</a:t>
            </a:r>
            <a:r>
              <a:rPr lang="fr-CH" sz="2400" b="1" i="1" dirty="0" err="1" smtClean="0">
                <a:solidFill>
                  <a:srgbClr val="0000FF"/>
                </a:solidFill>
                <a:cs typeface="Arial" pitchFamily="34" charset="0"/>
              </a:rPr>
              <a:t>very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cs typeface="Arial" pitchFamily="34" charset="0"/>
              </a:rPr>
              <a:t>small</a:t>
            </a:r>
            <a:r>
              <a:rPr lang="fr-CH" sz="24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b="1" dirty="0" err="1" smtClean="0">
                <a:solidFill>
                  <a:srgbClr val="0000FF"/>
                </a:solidFill>
                <a:cs typeface="Arial" pitchFamily="34" charset="0"/>
              </a:rPr>
              <a:t>couplings</a:t>
            </a:r>
            <a:r>
              <a:rPr lang="fr-CH" sz="2400" b="1" dirty="0" smtClean="0">
                <a:solidFill>
                  <a:srgbClr val="0000FF"/>
                </a:solidFill>
                <a:cs typeface="Arial" pitchFamily="34" charset="0"/>
              </a:rPr>
              <a:t>) Neutrinos</a:t>
            </a:r>
            <a:endParaRPr lang="fr-CH" sz="2400" b="1" dirty="0">
              <a:solidFill>
                <a:srgbClr val="0000FF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completely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unknown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masses </a:t>
            </a:r>
            <a:r>
              <a:rPr lang="fr-CH" sz="2400" dirty="0" smtClean="0">
                <a:solidFill>
                  <a:srgbClr val="0000FF"/>
                </a:solidFill>
                <a:cs typeface="Arial" pitchFamily="34" charset="0"/>
              </a:rPr>
              <a:t>(</a:t>
            </a:r>
            <a:r>
              <a:rPr lang="fr-CH" sz="2400" dirty="0" err="1" smtClean="0">
                <a:solidFill>
                  <a:srgbClr val="0000FF"/>
                </a:solidFill>
                <a:cs typeface="Arial" pitchFamily="34" charset="0"/>
              </a:rPr>
              <a:t>meV</a:t>
            </a:r>
            <a:r>
              <a:rPr lang="fr-CH" sz="2400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to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ZeV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),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nearly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cs typeface="Arial" pitchFamily="34" charset="0"/>
              </a:rPr>
              <a:t>impossinle</a:t>
            </a:r>
            <a:r>
              <a:rPr lang="fr-CH" sz="2400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to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find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              .... but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could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perhaps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CH" sz="2400" dirty="0" err="1">
                <a:solidFill>
                  <a:srgbClr val="0000FF"/>
                </a:solidFill>
                <a:cs typeface="Arial" pitchFamily="34" charset="0"/>
              </a:rPr>
              <a:t>explain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all: DM, BAU,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  <a:sym typeface="Symbol"/>
              </a:rPr>
              <a:t>-masses</a:t>
            </a:r>
            <a:r>
              <a:rPr lang="fr-CH" sz="2400" dirty="0">
                <a:solidFill>
                  <a:srgbClr val="0000FF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139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71" y="1105049"/>
            <a:ext cx="44592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-19833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smtClean="0">
                <a:solidFill>
                  <a:srgbClr val="FFFF00"/>
                </a:solidFill>
                <a:cs typeface="Calibri" pitchFamily="34" charset="0"/>
              </a:rPr>
              <a:t>“at </a:t>
            </a:r>
            <a:r>
              <a:rPr lang="en-GB" sz="4000" b="1" i="1" kern="0" dirty="0">
                <a:solidFill>
                  <a:srgbClr val="FFFF00"/>
                </a:solidFill>
                <a:cs typeface="Calibri" pitchFamily="34" charset="0"/>
              </a:rPr>
              <a:t>least 3 pieces are still </a:t>
            </a:r>
            <a:r>
              <a:rPr lang="en-GB" sz="4000" b="1" i="1" kern="0" dirty="0" smtClean="0">
                <a:solidFill>
                  <a:srgbClr val="FFFF00"/>
                </a:solidFill>
                <a:cs typeface="Calibri" pitchFamily="34" charset="0"/>
              </a:rPr>
              <a:t>missing”</a:t>
            </a:r>
            <a:endParaRPr lang="en-GB" sz="4000" b="1" i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465" y="700167"/>
            <a:ext cx="9154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A. </a:t>
            </a:r>
            <a:r>
              <a:rPr lang="en-GB" sz="2400" dirty="0" err="1" smtClean="0"/>
              <a:t>Blondel</a:t>
            </a:r>
            <a:r>
              <a:rPr lang="en-GB" sz="2400" dirty="0" smtClean="0"/>
              <a:t>, </a:t>
            </a:r>
            <a:r>
              <a:rPr lang="en-GB" sz="2400" i="1" dirty="0" smtClean="0"/>
              <a:t>The </a:t>
            </a:r>
            <a:r>
              <a:rPr lang="en-GB" sz="2400" i="1" dirty="0"/>
              <a:t>Hunt for Heavy Neutrinos </a:t>
            </a:r>
            <a:r>
              <a:rPr lang="en-GB" sz="2400" i="1" dirty="0" smtClean="0"/>
              <a:t>at </a:t>
            </a:r>
            <a:r>
              <a:rPr lang="en-GB" sz="2400" i="1" dirty="0"/>
              <a:t>the Z &amp; H </a:t>
            </a:r>
            <a:r>
              <a:rPr lang="en-GB" sz="2400" i="1" dirty="0" smtClean="0"/>
              <a:t>factory</a:t>
            </a:r>
            <a:r>
              <a:rPr lang="en-GB" sz="2400" dirty="0" smtClean="0"/>
              <a:t>, ICHEP’14 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119936" y="6126597"/>
            <a:ext cx="9122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These would lead to spectacular </a:t>
            </a:r>
            <a:r>
              <a:rPr lang="en-GB" sz="2400" b="1" dirty="0">
                <a:solidFill>
                  <a:srgbClr val="FF0000"/>
                </a:solidFill>
              </a:rPr>
              <a:t>‘detached vertex’ signatures </a:t>
            </a:r>
            <a:r>
              <a:rPr lang="en-GB" sz="2400" b="1" dirty="0" smtClean="0">
                <a:solidFill>
                  <a:srgbClr val="FF0000"/>
                </a:solidFill>
              </a:rPr>
              <a:t>in </a:t>
            </a:r>
            <a:r>
              <a:rPr lang="en-GB" sz="2400" b="1" dirty="0">
                <a:solidFill>
                  <a:srgbClr val="FF0000"/>
                </a:solidFill>
              </a:rPr>
              <a:t>Z-&gt; neutrino decays  at a </a:t>
            </a:r>
            <a:r>
              <a:rPr lang="en-GB" sz="2400" b="1" dirty="0" err="1">
                <a:solidFill>
                  <a:srgbClr val="FF0000"/>
                </a:solidFill>
              </a:rPr>
              <a:t>Tera</a:t>
            </a:r>
            <a:r>
              <a:rPr lang="en-GB" sz="2400" b="1" dirty="0">
                <a:solidFill>
                  <a:srgbClr val="FF0000"/>
                </a:solidFill>
              </a:rPr>
              <a:t>-Z factory  like FCC-</a:t>
            </a:r>
            <a:r>
              <a:rPr lang="en-GB" sz="2400" b="1" dirty="0" err="1">
                <a:solidFill>
                  <a:srgbClr val="FF0000"/>
                </a:solidFill>
              </a:rPr>
              <a:t>ee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851" y="-15632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 err="1">
                <a:solidFill>
                  <a:srgbClr val="FFFF00"/>
                </a:solidFill>
                <a:cs typeface="Calibri" pitchFamily="34" charset="0"/>
              </a:rPr>
              <a:t>SuperKEKB</a:t>
            </a:r>
            <a:r>
              <a:rPr lang="en-GB" sz="3600" b="1" kern="0" dirty="0">
                <a:solidFill>
                  <a:srgbClr val="FFFF00"/>
                </a:solidFill>
                <a:cs typeface="Calibri" pitchFamily="34" charset="0"/>
              </a:rPr>
              <a:t> = </a:t>
            </a:r>
            <a:r>
              <a:rPr lang="en-GB" sz="3600" b="1" i="1" kern="0" dirty="0">
                <a:solidFill>
                  <a:srgbClr val="FFFF00"/>
                </a:solidFill>
                <a:cs typeface="Calibri" pitchFamily="34" charset="0"/>
              </a:rPr>
              <a:t>FCC-</a:t>
            </a:r>
            <a:r>
              <a:rPr lang="en-GB" sz="3600" b="1" i="1" kern="0" dirty="0" err="1">
                <a:solidFill>
                  <a:srgbClr val="FFFF00"/>
                </a:solidFill>
                <a:cs typeface="Calibri" pitchFamily="34" charset="0"/>
              </a:rPr>
              <a:t>ee</a:t>
            </a:r>
            <a:r>
              <a:rPr lang="en-GB" sz="3600" b="1" kern="0" dirty="0">
                <a:solidFill>
                  <a:srgbClr val="FFFF00"/>
                </a:solidFill>
                <a:cs typeface="Calibri" pitchFamily="34" charset="0"/>
              </a:rPr>
              <a:t> demonstrator</a:t>
            </a:r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04368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beam commissioning will start in early 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851" y="3330269"/>
            <a:ext cx="5005673" cy="3539430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800" b="1" baseline="-25000" dirty="0">
                <a:solidFill>
                  <a:srgbClr val="FF0000"/>
                </a:solidFill>
              </a:rPr>
              <a:t>y</a:t>
            </a:r>
            <a:r>
              <a:rPr lang="en-US" sz="2800" b="1" dirty="0">
                <a:solidFill>
                  <a:srgbClr val="FF0000"/>
                </a:solidFill>
              </a:rPr>
              <a:t>* </a:t>
            </a:r>
            <a:r>
              <a:rPr lang="en-US" sz="2800" dirty="0">
                <a:solidFill>
                  <a:srgbClr val="FF0000"/>
                </a:solidFill>
              </a:rPr>
              <a:t>=300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800" dirty="0">
                <a:solidFill>
                  <a:srgbClr val="FF0000"/>
                </a:solidFill>
              </a:rPr>
              <a:t>m (FCC-</a:t>
            </a:r>
            <a:r>
              <a:rPr lang="en-US" sz="2800" dirty="0" err="1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lifetime </a:t>
            </a:r>
            <a:r>
              <a:rPr lang="en-US" sz="2800" dirty="0">
                <a:solidFill>
                  <a:srgbClr val="FF0000"/>
                </a:solidFill>
              </a:rPr>
              <a:t>5 min (FCC-</a:t>
            </a:r>
            <a:r>
              <a:rPr lang="en-US" sz="2800" dirty="0" err="1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="1" baseline="-25000" dirty="0" err="1">
                <a:solidFill>
                  <a:srgbClr val="FF0000"/>
                </a:solidFill>
              </a:rPr>
              <a:t>y</a:t>
            </a:r>
            <a:r>
              <a:rPr lang="en-US" sz="2800" b="1" dirty="0">
                <a:solidFill>
                  <a:srgbClr val="FF0000"/>
                </a:solidFill>
              </a:rPr>
              <a:t>/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="1" baseline="-25000" dirty="0">
                <a:solidFill>
                  <a:srgbClr val="FF0000"/>
                </a:solidFill>
              </a:rPr>
              <a:t>x </a:t>
            </a:r>
            <a:r>
              <a:rPr lang="en-US" sz="2800" i="1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0.25% (similar to FCC-</a:t>
            </a:r>
            <a:r>
              <a:rPr lang="en-US" sz="2800" dirty="0" err="1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800" b="1" dirty="0">
                <a:solidFill>
                  <a:srgbClr val="FF0000"/>
                </a:solidFill>
              </a:rPr>
              <a:t>off momentum acceptance 	</a:t>
            </a:r>
            <a:r>
              <a:rPr lang="en-US" sz="2800" dirty="0">
                <a:solidFill>
                  <a:srgbClr val="FF0000"/>
                </a:solidFill>
              </a:rPr>
              <a:t>(±1.5%, similar to FCC-</a:t>
            </a:r>
            <a:r>
              <a:rPr lang="en-US" sz="2800" dirty="0" err="1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800" b="1" i="1" dirty="0">
                <a:solidFill>
                  <a:srgbClr val="FF0000"/>
                </a:solidFill>
              </a:rPr>
              <a:t>e</a:t>
            </a:r>
            <a:r>
              <a:rPr lang="en-US" sz="2800" b="1" baseline="30000" dirty="0">
                <a:solidFill>
                  <a:srgbClr val="FF0000"/>
                </a:solidFill>
              </a:rPr>
              <a:t>+</a:t>
            </a:r>
            <a:r>
              <a:rPr lang="en-US" sz="2800" b="1" dirty="0">
                <a:solidFill>
                  <a:srgbClr val="FF0000"/>
                </a:solidFill>
              </a:rPr>
              <a:t> production rate </a:t>
            </a:r>
            <a:r>
              <a:rPr lang="en-US" sz="2800" dirty="0">
                <a:solidFill>
                  <a:srgbClr val="FF0000"/>
                </a:solidFill>
              </a:rPr>
              <a:t>(2.5x10</a:t>
            </a:r>
            <a:r>
              <a:rPr lang="en-US" sz="2800" baseline="30000" dirty="0">
                <a:solidFill>
                  <a:srgbClr val="FF0000"/>
                </a:solidFill>
              </a:rPr>
              <a:t>12</a:t>
            </a:r>
            <a:r>
              <a:rPr lang="en-US" sz="2800" dirty="0">
                <a:solidFill>
                  <a:srgbClr val="FF0000"/>
                </a:solidFill>
              </a:rPr>
              <a:t>/s, 	FCC-</a:t>
            </a:r>
            <a:r>
              <a:rPr lang="en-US" sz="2800" dirty="0" err="1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: &lt;1.5x10</a:t>
            </a:r>
            <a:r>
              <a:rPr lang="en-US" sz="2800" baseline="30000" dirty="0">
                <a:solidFill>
                  <a:srgbClr val="FF0000"/>
                </a:solidFill>
              </a:rPr>
              <a:t>12</a:t>
            </a:r>
            <a:r>
              <a:rPr lang="en-US" sz="2800" dirty="0">
                <a:solidFill>
                  <a:srgbClr val="FF0000"/>
                </a:solidFill>
              </a:rPr>
              <a:t>/s (</a:t>
            </a:r>
            <a:r>
              <a:rPr lang="en-US" sz="2800" i="1" dirty="0">
                <a:solidFill>
                  <a:srgbClr val="FF0000"/>
                </a:solidFill>
              </a:rPr>
              <a:t>Z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cr.waist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0494" y="5301838"/>
            <a:ext cx="4164656" cy="156966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i="1" dirty="0" err="1">
                <a:solidFill>
                  <a:srgbClr val="0000CC"/>
                </a:solidFill>
              </a:rPr>
              <a:t>SuperKEKB</a:t>
            </a:r>
            <a:r>
              <a:rPr lang="en-GB" sz="3200" b="1" i="1" dirty="0">
                <a:solidFill>
                  <a:srgbClr val="0000CC"/>
                </a:solidFill>
              </a:rPr>
              <a:t> </a:t>
            </a:r>
            <a:r>
              <a:rPr lang="en-GB" sz="3200" b="1" dirty="0">
                <a:solidFill>
                  <a:srgbClr val="0000CC"/>
                </a:solidFill>
              </a:rPr>
              <a:t>goes beyond </a:t>
            </a:r>
            <a:r>
              <a:rPr lang="en-GB" sz="3200" b="1" i="1" dirty="0">
                <a:solidFill>
                  <a:srgbClr val="0000CC"/>
                </a:solidFill>
              </a:rPr>
              <a:t>FCC-</a:t>
            </a:r>
            <a:r>
              <a:rPr lang="en-GB" sz="3200" b="1" i="1" dirty="0" err="1">
                <a:solidFill>
                  <a:srgbClr val="0000CC"/>
                </a:solidFill>
              </a:rPr>
              <a:t>ee</a:t>
            </a:r>
            <a:r>
              <a:rPr lang="en-GB" sz="3200" b="1" dirty="0">
                <a:solidFill>
                  <a:srgbClr val="0000CC"/>
                </a:solidFill>
              </a:rPr>
              <a:t>, </a:t>
            </a:r>
          </a:p>
          <a:p>
            <a:r>
              <a:rPr lang="en-GB" sz="3200" b="1" dirty="0">
                <a:solidFill>
                  <a:srgbClr val="0000CC"/>
                </a:solidFill>
              </a:rPr>
              <a:t>testing all concepts</a:t>
            </a:r>
          </a:p>
        </p:txBody>
      </p:sp>
    </p:spTree>
    <p:extLst>
      <p:ext uri="{BB962C8B-B14F-4D97-AF65-F5344CB8AC3E}">
        <p14:creationId xmlns:p14="http://schemas.microsoft.com/office/powerpoint/2010/main" val="1810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" y="1272448"/>
            <a:ext cx="8972236" cy="44519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299" y="-5127"/>
            <a:ext cx="9219178" cy="8635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1144" y="877362"/>
            <a:ext cx="90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year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7" y="847353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US" sz="3200" dirty="0" smtClean="0">
                <a:solidFill>
                  <a:prstClr val="black"/>
                </a:solidFill>
              </a:rPr>
              <a:t>* [m]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049" y="259626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PETRA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345" y="2060848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SPEAR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6808" y="2411596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PEP, BEPC, LEP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104" y="3313751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7920" y="281281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DORIS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2274" y="2648563"/>
            <a:ext cx="96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TRISTAN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5350" y="3498417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DAFNE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0433" y="2952969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CESR-c, PEP-II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1293" y="378269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KEKB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7044" y="302271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BEPC-II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4262" y="5013176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SuperKEKB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63654" y="4920843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79374" y="4448193"/>
            <a:ext cx="105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FCC-</a:t>
            </a:r>
            <a:r>
              <a:rPr lang="en-US" sz="2400" b="1" dirty="0" err="1" smtClean="0">
                <a:solidFill>
                  <a:srgbClr val="00B050"/>
                </a:solidFill>
              </a:rPr>
              <a:t>ee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05875" y="4437112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>
            <a:endCxn id="20" idx="0"/>
          </p:cNvCxnSpPr>
          <p:nvPr/>
        </p:nvCxnSpPr>
        <p:spPr>
          <a:xfrm>
            <a:off x="5433654" y="3383216"/>
            <a:ext cx="1144300" cy="1537627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𝜀𝛽</m:t>
                              </m:r>
                            </m:e>
                            <m:sup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3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13535" y="4141273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3620" y="4473078"/>
            <a:ext cx="62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SLC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453776" y="4803161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4189" y="4934743"/>
            <a:ext cx="55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ILC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37299" y="-5127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>
                <a:solidFill>
                  <a:srgbClr val="FFFF00"/>
                </a:solidFill>
                <a:cs typeface="Calibri" pitchFamily="34" charset="0"/>
              </a:rPr>
              <a:t>vertical </a:t>
            </a:r>
            <a:r>
              <a:rPr lang="en-GB" sz="3600" b="1" kern="0" dirty="0">
                <a:solidFill>
                  <a:srgbClr val="FFFF00"/>
                </a:solidFill>
                <a:latin typeface="Symbol" panose="05050102010706020507" pitchFamily="18" charset="2"/>
                <a:cs typeface="Calibri" pitchFamily="34" charset="0"/>
              </a:rPr>
              <a:t>b</a:t>
            </a:r>
            <a:r>
              <a:rPr lang="en-GB" sz="3600" b="1" kern="0" dirty="0">
                <a:solidFill>
                  <a:srgbClr val="FFFF00"/>
                </a:solidFill>
                <a:cs typeface="Calibri" pitchFamily="34" charset="0"/>
              </a:rPr>
              <a:t>* history</a:t>
            </a:r>
          </a:p>
        </p:txBody>
      </p:sp>
    </p:spTree>
    <p:extLst>
      <p:ext uri="{BB962C8B-B14F-4D97-AF65-F5344CB8AC3E}">
        <p14:creationId xmlns:p14="http://schemas.microsoft.com/office/powerpoint/2010/main" val="294951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/>
      <p:bldP spid="23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6" descr="isr-photo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 Box 7"/>
          <p:cNvSpPr txBox="1">
            <a:spLocks noChangeArrowheads="1"/>
          </p:cNvSpPr>
          <p:nvPr/>
        </p:nvSpPr>
        <p:spPr bwMode="auto">
          <a:xfrm>
            <a:off x="381000" y="155575"/>
            <a:ext cx="3618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CERN ISR ~1971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the first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28842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2802227"/>
                  </p:ext>
                </p:extLst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06204"/>
                    <a:gridCol w="2305601"/>
                  </a:tblGrid>
                  <a:tr h="657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 [nm]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</a:tr>
                  <a:tr h="6575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45 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37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245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400130"/>
                  </p:ext>
                </p:extLst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06204"/>
                    <a:gridCol w="2305601"/>
                  </a:tblGrid>
                  <a:tr h="657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9841" t="-12037" b="-746296"/>
                          </a:stretch>
                        </a:blipFill>
                      </a:tcPr>
                    </a:tc>
                  </a:tr>
                  <a:tr h="6575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45 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37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2728962" y="1711274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 regular</a:t>
            </a:r>
          </a:p>
          <a:p>
            <a:r>
              <a:rPr lang="en-US" dirty="0">
                <a:solidFill>
                  <a:prstClr val="black"/>
                </a:solidFill>
              </a:rPr>
              <a:t>font:</a:t>
            </a:r>
          </a:p>
          <a:p>
            <a:r>
              <a:rPr lang="en-US" dirty="0">
                <a:solidFill>
                  <a:prstClr val="black"/>
                </a:solidFill>
              </a:rPr>
              <a:t>achieved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in italics:</a:t>
            </a:r>
          </a:p>
          <a:p>
            <a:r>
              <a:rPr lang="en-US" dirty="0">
                <a:solidFill>
                  <a:prstClr val="black"/>
                </a:solidFill>
              </a:rPr>
              <a:t>design</a:t>
            </a:r>
          </a:p>
          <a:p>
            <a:r>
              <a:rPr lang="en-US" dirty="0">
                <a:solidFill>
                  <a:prstClr val="black"/>
                </a:solidFill>
              </a:rPr>
              <a:t>values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6349" y="2014887"/>
            <a:ext cx="493161" cy="273669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solidFill>
              <a:srgbClr val="0066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919" y="1288080"/>
            <a:ext cx="14141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006600"/>
                </a:solidFill>
              </a:rPr>
              <a:t>y</a:t>
            </a:r>
            <a:r>
              <a:rPr lang="en-US" sz="2400" b="1" baseline="30000" dirty="0">
                <a:solidFill>
                  <a:srgbClr val="006600"/>
                </a:solidFill>
              </a:rPr>
              <a:t>*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5 cm→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1 </a:t>
            </a:r>
            <a:r>
              <a:rPr lang="en-US" sz="2400" b="1" dirty="0" smtClean="0">
                <a:solidFill>
                  <a:srgbClr val="006600"/>
                </a:solidFill>
              </a:rPr>
              <a:t>mm</a:t>
            </a:r>
          </a:p>
          <a:p>
            <a:r>
              <a:rPr lang="en-US" sz="2400" b="1" dirty="0" err="1">
                <a:solidFill>
                  <a:srgbClr val="0066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006600"/>
                </a:solidFill>
              </a:rPr>
              <a:t>y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006600"/>
                </a:solidFill>
              </a:rPr>
              <a:t>250 </a:t>
            </a:r>
            <a:r>
              <a:rPr lang="en-US" sz="2400" b="1" dirty="0">
                <a:solidFill>
                  <a:srgbClr val="006600"/>
                </a:solidFill>
              </a:rPr>
              <a:t>pm→</a:t>
            </a:r>
          </a:p>
          <a:p>
            <a:r>
              <a:rPr lang="en-US" sz="2400" b="1" dirty="0" smtClean="0">
                <a:solidFill>
                  <a:srgbClr val="006600"/>
                </a:solidFill>
              </a:rPr>
              <a:t>2 </a:t>
            </a:r>
            <a:r>
              <a:rPr lang="en-US" sz="2400" b="1" dirty="0">
                <a:solidFill>
                  <a:srgbClr val="006600"/>
                </a:solidFill>
              </a:rPr>
              <a:t>pm</a:t>
            </a:r>
            <a:endParaRPr lang="en-GB" sz="2400" b="1" dirty="0">
              <a:solidFill>
                <a:srgbClr val="006600"/>
              </a:solidFill>
            </a:endParaRPr>
          </a:p>
          <a:p>
            <a:endParaRPr lang="en-GB" sz="2400" b="1" dirty="0">
              <a:solidFill>
                <a:srgbClr val="00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727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 smtClean="0">
                <a:solidFill>
                  <a:srgbClr val="FFFF00"/>
                </a:solidFill>
                <a:cs typeface="Calibri" pitchFamily="34" charset="0"/>
              </a:rPr>
              <a:t>vertical </a:t>
            </a:r>
            <a:r>
              <a:rPr lang="en-GB" sz="3600" b="1" kern="0" dirty="0" err="1">
                <a:solidFill>
                  <a:srgbClr val="FFFF00"/>
                </a:solidFill>
                <a:cs typeface="Calibri" pitchFamily="34" charset="0"/>
              </a:rPr>
              <a:t>rms</a:t>
            </a:r>
            <a:r>
              <a:rPr lang="en-GB" sz="3600" b="1" kern="0" dirty="0">
                <a:solidFill>
                  <a:srgbClr val="FFFF00"/>
                </a:solidFill>
                <a:cs typeface="Calibri" pitchFamily="34" charset="0"/>
              </a:rPr>
              <a:t> IP spot size</a:t>
            </a:r>
          </a:p>
        </p:txBody>
      </p:sp>
    </p:spTree>
    <p:extLst>
      <p:ext uri="{BB962C8B-B14F-4D97-AF65-F5344CB8AC3E}">
        <p14:creationId xmlns:p14="http://schemas.microsoft.com/office/powerpoint/2010/main" val="8648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" y="724222"/>
            <a:ext cx="2339752" cy="288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h</a:t>
            </a: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: high-energy lepton-hadron collider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3" name="Picture 3" descr="CERNcomplex-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0" y="77849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1197590"/>
            <a:ext cx="7391400" cy="2438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50" y="816590"/>
            <a:ext cx="1682127" cy="249299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RR </a:t>
            </a:r>
            <a:r>
              <a:rPr lang="en-US" sz="2800" b="1" dirty="0" err="1">
                <a:solidFill>
                  <a:srgbClr val="FFC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</a:rPr>
              <a:t>new </a:t>
            </a: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ring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in LHC tunnel,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with bypasses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around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experiments</a:t>
            </a: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788390"/>
            <a:ext cx="1371600" cy="609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6019800" y="3788390"/>
            <a:ext cx="1828800" cy="4572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90500" y="2683490"/>
            <a:ext cx="9144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3" idx="2"/>
          </p:cNvCxnSpPr>
          <p:nvPr/>
        </p:nvCxnSpPr>
        <p:spPr>
          <a:xfrm rot="16200000" flipH="1">
            <a:off x="1200150" y="2664440"/>
            <a:ext cx="8763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flipH="1"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flipH="1"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607415"/>
            <a:ext cx="150304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LR </a:t>
            </a:r>
            <a:r>
              <a:rPr lang="en-US" sz="2800" b="1" dirty="0" err="1">
                <a:solidFill>
                  <a:srgbClr val="0000CC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CC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89" y="5606829"/>
            <a:ext cx="9143999" cy="120032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00CC"/>
                </a:solidFill>
              </a:rPr>
              <a:t>similar two options for</a:t>
            </a:r>
            <a:r>
              <a:rPr lang="en-GB" sz="3600" b="1" i="1" dirty="0" smtClean="0">
                <a:solidFill>
                  <a:srgbClr val="0000CC"/>
                </a:solidFill>
              </a:rPr>
              <a:t> FCC</a:t>
            </a:r>
            <a:r>
              <a:rPr lang="en-GB" sz="3600" b="1" dirty="0" smtClean="0">
                <a:solidFill>
                  <a:srgbClr val="0000CC"/>
                </a:solidFill>
              </a:rPr>
              <a:t>: </a:t>
            </a:r>
          </a:p>
          <a:p>
            <a:r>
              <a:rPr lang="en-GB" sz="3600" b="1" dirty="0" smtClean="0">
                <a:solidFill>
                  <a:srgbClr val="0000CC"/>
                </a:solidFill>
              </a:rPr>
              <a:t>(1) </a:t>
            </a:r>
            <a:r>
              <a:rPr lang="en-GB" sz="3600" b="1" i="1" dirty="0" smtClean="0">
                <a:solidFill>
                  <a:srgbClr val="0000CC"/>
                </a:solidFill>
              </a:rPr>
              <a:t>FCC-</a:t>
            </a:r>
            <a:r>
              <a:rPr lang="en-GB" sz="3600" b="1" i="1" dirty="0" err="1" smtClean="0">
                <a:solidFill>
                  <a:srgbClr val="0000CC"/>
                </a:solidFill>
              </a:rPr>
              <a:t>ee</a:t>
            </a:r>
            <a:r>
              <a:rPr lang="en-GB" sz="3600" b="1" dirty="0" smtClean="0">
                <a:solidFill>
                  <a:srgbClr val="0000CC"/>
                </a:solidFill>
              </a:rPr>
              <a:t> ring, (2) ERL – from </a:t>
            </a:r>
            <a:r>
              <a:rPr lang="en-GB" sz="3600" b="1" i="1" dirty="0" err="1" smtClean="0">
                <a:solidFill>
                  <a:srgbClr val="0000CC"/>
                </a:solidFill>
              </a:rPr>
              <a:t>LHeC</a:t>
            </a:r>
            <a:r>
              <a:rPr lang="en-GB" sz="3600" b="1" dirty="0" smtClean="0">
                <a:solidFill>
                  <a:srgbClr val="0000CC"/>
                </a:solidFill>
              </a:rPr>
              <a:t> or new</a:t>
            </a:r>
            <a:endParaRPr lang="en-GB" sz="3600" b="1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752" y="720000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LHeC</a:t>
            </a:r>
            <a:r>
              <a:rPr lang="en-US" sz="2400" b="1" dirty="0" smtClean="0">
                <a:solidFill>
                  <a:srgbClr val="FF0000"/>
                </a:solidFill>
              </a:rPr>
              <a:t> CDR , published in  2012 </a:t>
            </a:r>
          </a:p>
        </p:txBody>
      </p:sp>
    </p:spTree>
    <p:extLst>
      <p:ext uri="{BB962C8B-B14F-4D97-AF65-F5344CB8AC3E}">
        <p14:creationId xmlns:p14="http://schemas.microsoft.com/office/powerpoint/2010/main" val="32443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3" t="17166" r="1000" b="19333"/>
          <a:stretch/>
        </p:blipFill>
        <p:spPr bwMode="auto">
          <a:xfrm>
            <a:off x="-34416" y="715790"/>
            <a:ext cx="9178416" cy="61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4245636"/>
            <a:ext cx="8763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FCC</a:t>
            </a:r>
            <a:endParaRPr lang="en-GB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7252" y="-91463"/>
            <a:ext cx="9178416" cy="984885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FCC-he: 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– </a:t>
            </a: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1</a:t>
            </a:r>
            <a:r>
              <a:rPr lang="en-GB" sz="3200" b="1" i="1" kern="0" baseline="300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st</a:t>
            </a: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option ring-ring collider</a:t>
            </a:r>
          </a:p>
          <a:p>
            <a:pPr algn="ctr">
              <a:tabLst>
                <a:tab pos="3500438" algn="l"/>
              </a:tabLst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– 2nd option: based on 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LHeC</a:t>
            </a:r>
            <a:endParaRPr lang="en-GB" sz="3200" b="1" i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276961"/>
            <a:ext cx="117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J. Osborne</a:t>
            </a:r>
          </a:p>
        </p:txBody>
      </p:sp>
    </p:spTree>
    <p:extLst>
      <p:ext uri="{BB962C8B-B14F-4D97-AF65-F5344CB8AC3E}">
        <p14:creationId xmlns:p14="http://schemas.microsoft.com/office/powerpoint/2010/main" val="41266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184028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20599124">
            <a:off x="1692277" y="1762883"/>
            <a:ext cx="4106958" cy="1107996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6600" i="1" dirty="0">
                <a:solidFill>
                  <a:prstClr val="black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447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7" y="737512"/>
            <a:ext cx="6693408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08" y="649973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M. Klein and H. Schopper                                                                   CERN Courier June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lepton-hadron scattering facilities till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3282830"/>
            <a:ext cx="936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prstClr val="black"/>
                </a:solidFill>
              </a:rPr>
              <a:t>FCC-he</a:t>
            </a:r>
          </a:p>
        </p:txBody>
      </p:sp>
    </p:spTree>
    <p:extLst>
      <p:ext uri="{BB962C8B-B14F-4D97-AF65-F5344CB8AC3E}">
        <p14:creationId xmlns:p14="http://schemas.microsoft.com/office/powerpoint/2010/main" val="17016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43"/>
            <a:ext cx="9187780" cy="3675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4252405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solidFill>
                  <a:srgbClr val="0000CC"/>
                </a:solidFill>
              </a:rPr>
              <a:t>h-e</a:t>
            </a:r>
            <a:r>
              <a:rPr lang="en-GB" sz="2800" b="1" dirty="0" smtClean="0">
                <a:solidFill>
                  <a:srgbClr val="0000CC"/>
                </a:solidFill>
              </a:rPr>
              <a:t> Higgs-boson production </a:t>
            </a:r>
            <a:r>
              <a:rPr lang="en-GB" sz="2800" b="1" dirty="0">
                <a:solidFill>
                  <a:srgbClr val="0000CC"/>
                </a:solidFill>
              </a:rPr>
              <a:t>and </a:t>
            </a:r>
            <a:r>
              <a:rPr lang="en-GB" sz="2800" b="1" dirty="0" smtClean="0">
                <a:solidFill>
                  <a:srgbClr val="0000CC"/>
                </a:solidFill>
              </a:rPr>
              <a:t>decay</a:t>
            </a:r>
            <a:r>
              <a:rPr lang="en-GB" sz="2800" dirty="0" smtClean="0">
                <a:solidFill>
                  <a:prstClr val="black"/>
                </a:solidFill>
              </a:rPr>
              <a:t>; and precision </a:t>
            </a:r>
            <a:r>
              <a:rPr lang="en-GB" sz="2800" dirty="0">
                <a:solidFill>
                  <a:prstClr val="black"/>
                </a:solidFill>
              </a:rPr>
              <a:t>measurements of the</a:t>
            </a:r>
            <a:r>
              <a:rPr lang="en-GB" sz="2800" i="1" dirty="0">
                <a:solidFill>
                  <a:prstClr val="black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H–bb </a:t>
            </a:r>
            <a:r>
              <a:rPr lang="en-GB" sz="2800" b="1" dirty="0">
                <a:solidFill>
                  <a:srgbClr val="0000CC"/>
                </a:solidFill>
              </a:rPr>
              <a:t>coupling </a:t>
            </a:r>
            <a:r>
              <a:rPr lang="en-GB" sz="2800" dirty="0">
                <a:solidFill>
                  <a:prstClr val="black"/>
                </a:solidFill>
              </a:rPr>
              <a:t>in </a:t>
            </a:r>
            <a:r>
              <a:rPr lang="en-GB" sz="2800" b="1" i="1" dirty="0">
                <a:solidFill>
                  <a:srgbClr val="0000CC"/>
                </a:solidFill>
              </a:rPr>
              <a:t>WW–H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production</a:t>
            </a:r>
            <a:r>
              <a:rPr lang="en-GB" sz="2800" dirty="0">
                <a:solidFill>
                  <a:prstClr val="black"/>
                </a:solidFill>
              </a:rPr>
              <a:t>;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i="1" dirty="0" smtClean="0">
                <a:solidFill>
                  <a:prstClr val="black"/>
                </a:solidFill>
              </a:rPr>
              <a:t>FCC-he</a:t>
            </a:r>
            <a:r>
              <a:rPr lang="en-GB" sz="2800" dirty="0" smtClean="0">
                <a:solidFill>
                  <a:prstClr val="black"/>
                </a:solidFill>
              </a:rPr>
              <a:t> also gives </a:t>
            </a:r>
            <a:r>
              <a:rPr lang="en-GB" sz="2800" dirty="0">
                <a:solidFill>
                  <a:prstClr val="black"/>
                </a:solidFill>
              </a:rPr>
              <a:t>access to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Higgs </a:t>
            </a:r>
            <a:r>
              <a:rPr lang="en-GB" sz="2800" b="1" dirty="0">
                <a:solidFill>
                  <a:srgbClr val="0000CC"/>
                </a:solidFill>
              </a:rPr>
              <a:t>self-coupling </a:t>
            </a:r>
            <a:r>
              <a:rPr lang="en-GB" sz="2800" b="1" i="1" dirty="0" smtClean="0">
                <a:solidFill>
                  <a:srgbClr val="0000CC"/>
                </a:solidFill>
              </a:rPr>
              <a:t>H–HH </a:t>
            </a:r>
            <a:r>
              <a:rPr lang="en-GB" sz="2800" dirty="0" smtClean="0">
                <a:solidFill>
                  <a:prstClr val="black"/>
                </a:solidFill>
              </a:rPr>
              <a:t>(&lt;10% precision!? - under study), to </a:t>
            </a:r>
            <a:r>
              <a:rPr lang="en-GB" sz="2800" b="1" dirty="0" err="1" smtClean="0">
                <a:solidFill>
                  <a:srgbClr val="0000CC"/>
                </a:solidFill>
              </a:rPr>
              <a:t>lepto</a:t>
            </a:r>
            <a:r>
              <a:rPr lang="en-GB" sz="2800" b="1" dirty="0" smtClean="0">
                <a:solidFill>
                  <a:srgbClr val="0000CC"/>
                </a:solidFill>
              </a:rPr>
              <a:t>-quarks </a:t>
            </a:r>
            <a:r>
              <a:rPr lang="en-GB" sz="2800" b="1" dirty="0">
                <a:solidFill>
                  <a:srgbClr val="0000CC"/>
                </a:solidFill>
              </a:rPr>
              <a:t>up to </a:t>
            </a:r>
            <a:r>
              <a:rPr lang="en-GB" sz="2800" b="1" dirty="0" smtClean="0">
                <a:solidFill>
                  <a:srgbClr val="0000CC"/>
                </a:solidFill>
              </a:rPr>
              <a:t>≈4TeV </a:t>
            </a:r>
            <a:r>
              <a:rPr lang="en-GB" sz="2800" dirty="0">
                <a:solidFill>
                  <a:prstClr val="black"/>
                </a:solidFill>
              </a:rPr>
              <a:t>&amp;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>
                <a:solidFill>
                  <a:prstClr val="black"/>
                </a:solidFill>
              </a:rPr>
              <a:t>to </a:t>
            </a:r>
            <a:r>
              <a:rPr lang="en-GB" sz="2800" b="1" dirty="0" err="1">
                <a:solidFill>
                  <a:srgbClr val="0000CC"/>
                </a:solidFill>
              </a:rPr>
              <a:t>Bjorken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x</a:t>
            </a:r>
            <a:r>
              <a:rPr lang="en-GB" sz="2800" b="1" dirty="0">
                <a:solidFill>
                  <a:srgbClr val="0000CC"/>
                </a:solidFill>
              </a:rPr>
              <a:t> as </a:t>
            </a:r>
            <a:r>
              <a:rPr lang="en-GB" sz="2800" b="1" dirty="0" smtClean="0">
                <a:solidFill>
                  <a:srgbClr val="0000CC"/>
                </a:solidFill>
              </a:rPr>
              <a:t>low as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-7</a:t>
            </a:r>
            <a:r>
              <a:rPr lang="en-GB" sz="2800" b="1" dirty="0" smtClean="0">
                <a:solidFill>
                  <a:srgbClr val="0000CC"/>
                </a:solidFill>
              </a:rPr>
              <a:t> - 10</a:t>
            </a:r>
            <a:r>
              <a:rPr lang="en-GB" sz="2800" b="1" baseline="30000" dirty="0" smtClean="0">
                <a:solidFill>
                  <a:srgbClr val="0000CC"/>
                </a:solidFill>
              </a:rPr>
              <a:t>-8 </a:t>
            </a:r>
            <a:r>
              <a:rPr lang="en-GB" sz="2800" dirty="0" smtClean="0">
                <a:solidFill>
                  <a:prstClr val="black"/>
                </a:solidFill>
              </a:rPr>
              <a:t>[of interest </a:t>
            </a:r>
            <a:r>
              <a:rPr lang="en-GB" sz="2800" dirty="0">
                <a:solidFill>
                  <a:prstClr val="black"/>
                </a:solidFill>
              </a:rPr>
              <a:t>for ultra high energy </a:t>
            </a:r>
            <a:r>
              <a:rPr lang="en-GB" sz="2800" dirty="0" smtClean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GB" sz="2800" dirty="0" smtClean="0">
                <a:solidFill>
                  <a:prstClr val="black"/>
                </a:solidFill>
              </a:rPr>
              <a:t> scattering]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18957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Higgs physics at </a:t>
            </a:r>
            <a:r>
              <a:rPr lang="en-GB" sz="3200" b="1" i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LHeC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&amp; </a:t>
            </a: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FCC-he</a:t>
            </a:r>
            <a:endParaRPr lang="en-GB" sz="3200" b="1" i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8" y="645788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 smtClean="0">
                <a:solidFill>
                  <a:prstClr val="black"/>
                </a:solidFill>
              </a:rPr>
              <a:t>M. Klein and H. Schopper, CERN Courier June2014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911327"/>
              </p:ext>
            </p:extLst>
          </p:nvPr>
        </p:nvGraphicFramePr>
        <p:xfrm>
          <a:off x="52760" y="750925"/>
          <a:ext cx="906568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153272" y="1525428"/>
            <a:ext cx="3332030" cy="48647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Kick-off, collaboration forming, 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study plan and organisation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77384" y="5439559"/>
            <a:ext cx="4527713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Release CDR &amp; Workshop on next steps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8040" y="4744447"/>
            <a:ext cx="2169032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</a:p>
          <a:p>
            <a:pPr algn="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contents of CDR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0216" y="2622455"/>
            <a:ext cx="5223847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identification  of baseline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68560" y="2586612"/>
            <a:ext cx="615661" cy="576741"/>
            <a:chOff x="-1219048" y="3333377"/>
            <a:chExt cx="540000" cy="5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173217" y="5323591"/>
            <a:ext cx="615661" cy="576741"/>
            <a:chOff x="6234726" y="2760924"/>
            <a:chExt cx="540000" cy="54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798818" y="3029399"/>
            <a:ext cx="2710103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2: Conceptual study of baseline “strong interact.”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436912" y="3588103"/>
            <a:ext cx="3456384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Review, cost model, LHC results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study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re-scoping?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61985" y="4133297"/>
            <a:ext cx="1899888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3: Study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consolidation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765467" y="4746850"/>
            <a:ext cx="615661" cy="576741"/>
            <a:chOff x="-1219048" y="3333377"/>
            <a:chExt cx="540000" cy="540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7317912" y="5091203"/>
            <a:ext cx="89047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Report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15496" y="1561414"/>
            <a:ext cx="995428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Prepare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0328" y="4820889"/>
            <a:ext cx="2750501" cy="863419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 large FCC Workshops distributed over participating regions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65268" y="3666732"/>
            <a:ext cx="615661" cy="576741"/>
            <a:chOff x="-1219048" y="3333377"/>
            <a:chExt cx="540000" cy="54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476499" y="2009107"/>
            <a:ext cx="223891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1: Explore options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“weak interaction”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7641" y="-13756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global design study – time line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41" y="5756764"/>
            <a:ext cx="9126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presently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discussions with potential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partners (</a:t>
            </a:r>
            <a:r>
              <a:rPr lang="en-GB" sz="2400" b="1" dirty="0" err="1" smtClean="0">
                <a:solidFill>
                  <a:srgbClr val="0000CC"/>
                </a:solidFill>
                <a:latin typeface="Arial"/>
              </a:rPr>
              <a:t>MoUs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)</a:t>
            </a:r>
          </a:p>
          <a:p>
            <a:pPr marL="914400" lvl="1" indent="-4572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first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international collaboration board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meeting at CERN on 9 &amp; 10 </a:t>
            </a:r>
            <a:r>
              <a:rPr lang="en-GB" sz="2400" b="1" dirty="0">
                <a:solidFill>
                  <a:srgbClr val="0000CC"/>
                </a:solidFill>
                <a:latin typeface="Arial"/>
              </a:rPr>
              <a:t>September </a:t>
            </a:r>
            <a:r>
              <a:rPr lang="en-GB" sz="2400" b="1" dirty="0" smtClean="0">
                <a:solidFill>
                  <a:srgbClr val="0000CC"/>
                </a:solidFill>
                <a:latin typeface="Arial"/>
              </a:rPr>
              <a:t>2014</a:t>
            </a:r>
            <a:endParaRPr lang="en-GB" sz="2400" b="1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11508" y="64886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M. Benedikt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293" y="0"/>
            <a:ext cx="4636760" cy="6181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8107" y="6181678"/>
            <a:ext cx="428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4"/>
              </a:rPr>
              <a:t>http://indico.cern.ch/e/fcc-kickoff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5"/>
              </a:rPr>
              <a:t>http://cern.ch/fcc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678280" y="1250657"/>
            <a:ext cx="4502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FCC Kick-off Meeting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University of Geneva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CC"/>
                </a:solidFill>
              </a:rPr>
              <a:t>12-15 February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95" y="92962"/>
            <a:ext cx="2711202" cy="11338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0" y="3119908"/>
            <a:ext cx="4582500" cy="374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4784" y="2473577"/>
            <a:ext cx="350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&gt;340 participants</a:t>
            </a:r>
          </a:p>
        </p:txBody>
      </p:sp>
    </p:spTree>
    <p:extLst>
      <p:ext uri="{BB962C8B-B14F-4D97-AF65-F5344CB8AC3E}">
        <p14:creationId xmlns:p14="http://schemas.microsoft.com/office/powerpoint/2010/main" val="28000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3755"/>
            <a:ext cx="9144000" cy="2010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3251853" cy="2438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57" y="0"/>
            <a:ext cx="3231675" cy="2423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4244"/>
            <a:ext cx="3231675" cy="2423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-25698"/>
            <a:ext cx="3419872" cy="2564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04" y="4434244"/>
            <a:ext cx="3231674" cy="2423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17" y="4434244"/>
            <a:ext cx="3231675" cy="242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25" y="2251962"/>
            <a:ext cx="3515883" cy="2636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17" y="0"/>
            <a:ext cx="3322383" cy="2491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106"/>
            <a:ext cx="3275856" cy="244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2456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46912"/>
            <a:ext cx="3592812" cy="2694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79" y="2456235"/>
            <a:ext cx="3243519" cy="2432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5125" y="2979132"/>
            <a:ext cx="4432992" cy="3324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96" y="-1"/>
            <a:ext cx="3322383" cy="24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acceler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r="12038" b="18286"/>
          <a:stretch>
            <a:fillRect/>
          </a:stretch>
        </p:blipFill>
        <p:spPr bwMode="auto">
          <a:xfrm>
            <a:off x="-10151" y="377379"/>
            <a:ext cx="5628434" cy="64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00237" y="890275"/>
            <a:ext cx="25557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CH" sz="28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repeated</a:t>
            </a:r>
            <a:r>
              <a:rPr lang="fr-CH" sz="28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jumps </a:t>
            </a:r>
            <a:r>
              <a:rPr lang="fr-CH" sz="28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from</a:t>
            </a:r>
            <a:r>
              <a:rPr lang="fr-CH" sz="28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fr-CH" sz="28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saturating</a:t>
            </a:r>
            <a:r>
              <a:rPr lang="fr-CH" sz="28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to </a:t>
            </a:r>
            <a:r>
              <a:rPr lang="fr-CH" sz="28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emerging</a:t>
            </a:r>
            <a:r>
              <a:rPr lang="fr-CH" sz="28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fr-CH" sz="2800" dirty="0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technologies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CH" sz="2800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CH" sz="28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s</a:t>
            </a:r>
            <a:r>
              <a:rPr lang="fr-CH" sz="28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torage</a:t>
            </a:r>
            <a:r>
              <a:rPr lang="fr-CH" sz="2800" dirty="0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rings have been the </a:t>
            </a:r>
            <a:r>
              <a:rPr lang="fr-CH" sz="28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frontrunner</a:t>
            </a:r>
            <a:r>
              <a:rPr lang="fr-CH" sz="2800" dirty="0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fr-CH" sz="28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technology</a:t>
            </a:r>
            <a:r>
              <a:rPr lang="fr-CH" sz="2800" dirty="0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for the last ~50 </a:t>
            </a:r>
            <a:r>
              <a:rPr lang="fr-CH" sz="28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years</a:t>
            </a:r>
            <a:r>
              <a:rPr lang="fr-CH" sz="2800" dirty="0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endParaRPr lang="fr-CH" sz="2800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3574" y="6453336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P. Lebrun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0022" y="2581983"/>
            <a:ext cx="125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colliders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1173" y="1339669"/>
            <a:ext cx="2418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err="1" smtClean="0">
                <a:solidFill>
                  <a:srgbClr val="FF0000"/>
                </a:solidFill>
              </a:rPr>
              <a:t>Nb</a:t>
            </a:r>
            <a:r>
              <a:rPr lang="en-GB" sz="2400" b="1" i="1" dirty="0" smtClean="0">
                <a:solidFill>
                  <a:srgbClr val="FF0000"/>
                </a:solidFill>
              </a:rPr>
              <a:t>-Ti</a:t>
            </a:r>
            <a:r>
              <a:rPr lang="en-GB" sz="2400" b="1" dirty="0" smtClean="0">
                <a:solidFill>
                  <a:srgbClr val="FF0000"/>
                </a:solidFill>
              </a:rPr>
              <a:t> SC magnets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8011"/>
            <a:ext cx="9143999" cy="707886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</a:rPr>
              <a:t>e</a:t>
            </a:r>
            <a:r>
              <a:rPr lang="en-US" altLang="en-US" sz="4000" kern="0" dirty="0" smtClean="0">
                <a:solidFill>
                  <a:srgbClr val="FFFF00"/>
                </a:solidFill>
              </a:rPr>
              <a:t>volution of beam energy over 70 years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87824" y="2420888"/>
            <a:ext cx="360040" cy="622761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79912" y="1033634"/>
            <a:ext cx="357491" cy="622230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93323" y="802801"/>
            <a:ext cx="2510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</a:rPr>
              <a:t>ew technologies: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48" y="-1008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</a:rPr>
              <a:t>FCC Kick-Off Parallel </a:t>
            </a:r>
            <a:r>
              <a:rPr lang="en-US" sz="3200" b="1" dirty="0" smtClean="0">
                <a:solidFill>
                  <a:srgbClr val="FFFF00"/>
                </a:solidFill>
              </a:rPr>
              <a:t>Sessions</a:t>
            </a:r>
            <a:endParaRPr lang="en-US" sz="2800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816796"/>
              </p:ext>
            </p:extLst>
          </p:nvPr>
        </p:nvGraphicFramePr>
        <p:xfrm>
          <a:off x="114546" y="920300"/>
          <a:ext cx="8928992" cy="319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3678"/>
                <a:gridCol w="2455314"/>
              </a:tblGrid>
              <a:tr h="371606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# Participants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Technical infrastructure and civil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47</a:t>
                      </a:r>
                      <a:endParaRPr lang="en-GB" sz="2000" b="1" dirty="0"/>
                    </a:p>
                  </a:txBody>
                  <a:tcPr/>
                </a:tc>
              </a:tr>
              <a:tr h="420076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Hadron collider design (+ SC magnets + injectors)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75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smtClean="0"/>
                        <a:t>Lepton collider design (+ SC RF +  injectors)</a:t>
                      </a:r>
                      <a:endParaRPr lang="en-GB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62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smtClean="0"/>
                        <a:t>Hadron Physics, Experiments, Detectors</a:t>
                      </a:r>
                      <a:endParaRPr lang="en-GB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93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Lepton Physics, Experiments,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54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smtClean="0"/>
                        <a:t>e-p Option</a:t>
                      </a:r>
                      <a:endParaRPr lang="en-GB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18</a:t>
                      </a:r>
                      <a:endParaRPr lang="en-GB" sz="2000" b="1" dirty="0"/>
                    </a:p>
                  </a:txBody>
                  <a:tcPr/>
                </a:tc>
              </a:tr>
              <a:tr h="371606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Overall physics and phenomenology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63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" y="4114958"/>
            <a:ext cx="8437893" cy="1849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41" y="5103570"/>
            <a:ext cx="7919864" cy="174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42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signing FCC </a:t>
            </a:r>
            <a:r>
              <a:rPr lang="en-GB" sz="32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MoUs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with partners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20000"/>
            <a:ext cx="5652120" cy="3179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30" y="3698414"/>
            <a:ext cx="5656227" cy="317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318"/>
            <a:ext cx="3944909" cy="29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93131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15493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81163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963765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11037" y="4430142"/>
            <a:ext cx="7632848" cy="0"/>
          </a:xfrm>
          <a:prstGeom prst="line">
            <a:avLst/>
          </a:prstGeom>
          <a:solidFill>
            <a:srgbClr val="DDDDDD"/>
          </a:solidFill>
          <a:ln w="31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-23868" y="0"/>
            <a:ext cx="9143999" cy="1200329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00"/>
                </a:solidFill>
                <a:cs typeface="Calibri" pitchFamily="34" charset="0"/>
              </a:rPr>
              <a:t>m</a:t>
            </a:r>
            <a:r>
              <a:rPr lang="en-US" sz="3600" b="1" kern="0" dirty="0" smtClean="0">
                <a:solidFill>
                  <a:srgbClr val="FFFF00"/>
                </a:solidFill>
                <a:cs typeface="Calibri" pitchFamily="34" charset="0"/>
              </a:rPr>
              <a:t>ain questions in particle physics and main approaches to address them</a:t>
            </a:r>
            <a:endParaRPr lang="en-GB" sz="3600" b="1" i="1" kern="0" dirty="0" smtClean="0">
              <a:solidFill>
                <a:srgbClr val="FFFF00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27237"/>
              </p:ext>
            </p:extLst>
          </p:nvPr>
        </p:nvGraphicFramePr>
        <p:xfrm>
          <a:off x="-1" y="1484784"/>
          <a:ext cx="912013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70"/>
                <a:gridCol w="1080120"/>
                <a:gridCol w="1512168"/>
                <a:gridCol w="1656184"/>
                <a:gridCol w="1296144"/>
                <a:gridCol w="109174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high-energy colliders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high-precision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neutrino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dedicated searches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cosmic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surveys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Higgs, EWSB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neutrinos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dark matter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flavour, CP violation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new particles and forces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universe acceleration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5780782"/>
            <a:ext cx="914400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>
                <a:solidFill>
                  <a:srgbClr val="0000CC"/>
                </a:solidFill>
              </a:rPr>
              <a:t>many questions require </a:t>
            </a:r>
            <a:r>
              <a:rPr lang="en-GB" sz="3200" b="1" i="1" dirty="0">
                <a:solidFill>
                  <a:srgbClr val="0000CC"/>
                </a:solidFill>
              </a:rPr>
              <a:t>high-energy and/or </a:t>
            </a:r>
          </a:p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high-intensity accelerators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0357" y="5211888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F. Gianotti et al.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83768" y="1484784"/>
            <a:ext cx="2592288" cy="37271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3768" y="1489955"/>
            <a:ext cx="5560117" cy="3727104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7095" y="5130928"/>
            <a:ext cx="31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</a:t>
            </a:r>
            <a:r>
              <a:rPr lang="en-GB" sz="2400" b="1" dirty="0" smtClean="0">
                <a:solidFill>
                  <a:srgbClr val="FF0000"/>
                </a:solidFill>
              </a:rPr>
              <a:t>ithin the scope of FCC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086" y="1509479"/>
            <a:ext cx="2469682" cy="328767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/>
      <p:bldP spid="2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730732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664978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514708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426000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04386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11192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40521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257728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782" y="282070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HL-LHC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928" y="127772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840" y="1004826"/>
            <a:ext cx="32399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CC"/>
                </a:solidFill>
              </a:rPr>
              <a:t>FCC-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ee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</a:rPr>
              <a:t>(80-100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</a:t>
            </a:r>
            <a:r>
              <a:rPr lang="en-US" sz="2800" b="1" dirty="0" smtClean="0">
                <a:solidFill>
                  <a:srgbClr val="0000CC"/>
                </a:solidFill>
              </a:rPr>
              <a:t>to 350 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       or 500 </a:t>
            </a:r>
            <a:r>
              <a:rPr lang="en-US" sz="2800" b="1" dirty="0">
                <a:solidFill>
                  <a:srgbClr val="0000CC"/>
                </a:solidFill>
              </a:rPr>
              <a:t>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8918" y="2457777"/>
            <a:ext cx="21525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B050"/>
                </a:solidFill>
              </a:rPr>
              <a:t>FCC-</a:t>
            </a:r>
            <a:r>
              <a:rPr lang="en-US" sz="2800" b="1" i="1" dirty="0" err="1" smtClean="0">
                <a:solidFill>
                  <a:srgbClr val="00B050"/>
                </a:solidFill>
              </a:rPr>
              <a:t>hh</a:t>
            </a:r>
            <a:endParaRPr lang="en-US" sz="2800" b="1" i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(</a:t>
            </a:r>
            <a:r>
              <a:rPr lang="en-US" sz="2800" b="1" i="1" dirty="0" smtClean="0">
                <a:solidFill>
                  <a:srgbClr val="00B050"/>
                </a:solidFill>
              </a:rPr>
              <a:t>pp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up to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100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c.m</a:t>
            </a:r>
            <a:r>
              <a:rPr lang="en-US" sz="2800" b="1" dirty="0" smtClean="0">
                <a:solidFill>
                  <a:srgbClr val="00B050"/>
                </a:solidFill>
              </a:rPr>
              <a:t>. 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&amp; </a:t>
            </a:r>
            <a:r>
              <a:rPr lang="en-US" sz="2800" b="1" i="1" dirty="0" smtClean="0">
                <a:solidFill>
                  <a:srgbClr val="00B050"/>
                </a:solidFill>
              </a:rPr>
              <a:t>AA</a:t>
            </a:r>
            <a:r>
              <a:rPr lang="en-US" sz="2800" b="1" dirty="0" smtClean="0">
                <a:solidFill>
                  <a:srgbClr val="00B050"/>
                </a:solidFill>
              </a:rPr>
              <a:t>)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8870" y="1328810"/>
            <a:ext cx="6416556" cy="324874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1962" y="5323857"/>
            <a:ext cx="743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FCC-he: </a:t>
            </a:r>
            <a:r>
              <a:rPr lang="en-US" sz="2800" b="1" i="1" dirty="0" smtClean="0">
                <a:solidFill>
                  <a:srgbClr val="FF0000"/>
                </a:solidFill>
              </a:rPr>
              <a:t>e</a:t>
            </a:r>
            <a:r>
              <a:rPr lang="en-US" sz="2800" b="1" i="1" baseline="30000" dirty="0">
                <a:solidFill>
                  <a:srgbClr val="FF000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(60-250 </a:t>
            </a:r>
            <a:r>
              <a:rPr lang="en-US" sz="2800" b="1" dirty="0">
                <a:solidFill>
                  <a:srgbClr val="FF0000"/>
                </a:solidFill>
              </a:rPr>
              <a:t>GeV) – </a:t>
            </a:r>
            <a:r>
              <a:rPr lang="en-US" sz="2800" b="1" i="1" dirty="0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(50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 smtClean="0">
                <a:solidFill>
                  <a:srgbClr val="FF0000"/>
                </a:solidFill>
              </a:rPr>
              <a:t>)/A </a:t>
            </a:r>
            <a:r>
              <a:rPr lang="en-US" sz="2800" b="1" dirty="0">
                <a:solidFill>
                  <a:srgbClr val="FF0000"/>
                </a:solidFill>
              </a:rPr>
              <a:t>collisions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290" y="6096763"/>
            <a:ext cx="923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±</a:t>
            </a:r>
            <a:r>
              <a:rPr lang="en-US" sz="3200" b="1" i="1" dirty="0" err="1" smtClean="0">
                <a:solidFill>
                  <a:srgbClr val="0000CC"/>
                </a:solidFill>
              </a:rPr>
              <a:t>p</a:t>
            </a:r>
            <a:r>
              <a:rPr lang="en-US" sz="3200" b="1" i="1" dirty="0" smtClean="0">
                <a:solidFill>
                  <a:srgbClr val="0000CC"/>
                </a:solidFill>
              </a:rPr>
              <a:t>/A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>
                <a:solidFill>
                  <a:srgbClr val="0000CC"/>
                </a:solidFill>
              </a:rPr>
              <a:t>physics at highest energies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62036" y="3382304"/>
            <a:ext cx="1241515" cy="10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81604" y="3401546"/>
            <a:ext cx="225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LHeC</a:t>
            </a:r>
            <a:r>
              <a:rPr lang="en-US" b="1" i="1" dirty="0" smtClean="0">
                <a:solidFill>
                  <a:srgbClr val="FF0000"/>
                </a:solidFill>
              </a:rPr>
              <a:t> &amp; </a:t>
            </a:r>
            <a:r>
              <a:rPr lang="en-US" b="1" i="1" dirty="0" err="1" smtClean="0">
                <a:solidFill>
                  <a:srgbClr val="FF0000"/>
                </a:solidFill>
              </a:rPr>
              <a:t>SAPPHiRE</a:t>
            </a:r>
            <a:r>
              <a:rPr lang="en-US" b="1" i="1" dirty="0" smtClean="0">
                <a:solidFill>
                  <a:srgbClr val="FF0000"/>
                </a:solidFill>
              </a:rPr>
              <a:t> (</a:t>
            </a:r>
            <a:r>
              <a:rPr lang="en-US" b="1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b="1" i="1" dirty="0" smtClean="0">
                <a:solidFill>
                  <a:srgbClr val="FF0000"/>
                </a:solidFill>
              </a:rPr>
              <a:t>)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9908" y="2774542"/>
            <a:ext cx="3796547" cy="162334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782" y="2237784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km)</a:t>
            </a:r>
            <a:endParaRPr lang="en-GB" sz="2000" b="1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79582" y="3370845"/>
            <a:ext cx="1354370" cy="117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97826" y="4554638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LHeC</a:t>
            </a:r>
            <a:r>
              <a:rPr lang="en-US" b="1" i="1" dirty="0" smtClean="0">
                <a:solidFill>
                  <a:srgbClr val="FF0000"/>
                </a:solidFill>
              </a:rPr>
              <a:t> as FCC-</a:t>
            </a:r>
            <a:r>
              <a:rPr lang="en-US" b="1" i="1" dirty="0" err="1" smtClean="0">
                <a:solidFill>
                  <a:srgbClr val="FF0000"/>
                </a:solidFill>
              </a:rPr>
              <a:t>ee</a:t>
            </a:r>
            <a:r>
              <a:rPr lang="en-US" b="1" i="1" dirty="0" smtClean="0">
                <a:solidFill>
                  <a:srgbClr val="FF0000"/>
                </a:solidFill>
              </a:rPr>
              <a:t> injector?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7826" y="4940930"/>
            <a:ext cx="38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LHeC</a:t>
            </a:r>
            <a:r>
              <a:rPr lang="en-US" sz="2400" b="1" i="1" dirty="0" smtClean="0">
                <a:solidFill>
                  <a:srgbClr val="FF0000"/>
                </a:solidFill>
              </a:rPr>
              <a:t>-based FCC-he collider?!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226" y="4381773"/>
            <a:ext cx="2947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FCC-he</a:t>
            </a:r>
            <a:r>
              <a:rPr lang="en-US" sz="2800" b="1" dirty="0" smtClean="0">
                <a:solidFill>
                  <a:srgbClr val="FF0000"/>
                </a:solidFill>
              </a:rPr>
              <a:t> as ring-ring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ollider ?!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14928" y="1281959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7413" y="4310357"/>
            <a:ext cx="170759" cy="17239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17274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ossible evolution of FCC complex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1" grpId="0"/>
      <p:bldP spid="13" grpId="0" animBg="1"/>
      <p:bldP spid="15" grpId="0"/>
      <p:bldP spid="16" grpId="0" animBg="1"/>
      <p:bldP spid="24" grpId="0"/>
      <p:bldP spid="25" grpId="0"/>
      <p:bldP spid="21" grpId="0"/>
      <p:bldP spid="22" grpId="0" animBg="1"/>
      <p:bldP spid="23" grpId="0"/>
      <p:bldP spid="29" grpId="0"/>
      <p:bldP spid="30" grpId="0"/>
      <p:bldP spid="31" grpId="0"/>
      <p:bldP spid="3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6015538" y="4398354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04" y="2140906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43916" y="1037847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5728" y="1037847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4841" y="1037847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8241" y="1037847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5928" y="1037847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0916" y="1037847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5428" y="1037847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5178" y="1037847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4928" y="1037847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76266" y="1037847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0303" y="1037847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92278" y="1037847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59016" y="1037847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54991" y="1182309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31316" y="1193422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58441" y="1182309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82378" y="1188659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65053" y="1202947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55666" y="1193422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08" y="2140906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64" y="2140905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47847" y="2237090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21817" y="2254553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04492" y="2259315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969329" y="2268840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6" y="2140906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37454" y="2140253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23" y="3232562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4" y="3232562"/>
            <a:ext cx="130853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31285" y="3328414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236360" y="3337939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65" y="3232562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960010" y="3223639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110916" y="5451410"/>
            <a:ext cx="63222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FCC</a:t>
            </a:r>
          </a:p>
          <a:p>
            <a:pPr marL="201613" indent="-201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1" charset="0"/>
              </a:rPr>
              <a:t>	</a:t>
            </a:r>
            <a:r>
              <a:rPr lang="en-US" b="1" i="1" dirty="0" err="1" smtClean="0">
                <a:solidFill>
                  <a:srgbClr val="000000"/>
                </a:solidFill>
                <a:latin typeface="Calibri" pitchFamily="1" charset="0"/>
              </a:rPr>
              <a:t>ee</a:t>
            </a:r>
            <a:endParaRPr lang="en-US" b="1" i="1" dirty="0" smtClean="0">
              <a:solidFill>
                <a:srgbClr val="000000"/>
              </a:solidFill>
              <a:latin typeface="Calibri" pitchFamily="1" charset="0"/>
            </a:endParaRPr>
          </a:p>
          <a:p>
            <a:pPr marL="201613" indent="-201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Calibri" pitchFamily="1" charset="0"/>
              </a:rPr>
              <a:t>	</a:t>
            </a:r>
            <a:r>
              <a:rPr lang="en-US" b="1" i="1" dirty="0" err="1" smtClean="0">
                <a:solidFill>
                  <a:srgbClr val="000000"/>
                </a:solidFill>
                <a:latin typeface="Calibri" pitchFamily="1" charset="0"/>
              </a:rPr>
              <a:t>hh</a:t>
            </a:r>
            <a:endParaRPr lang="en-US" b="1" i="1" dirty="0" smtClean="0">
              <a:solidFill>
                <a:srgbClr val="000000"/>
              </a:solidFill>
              <a:latin typeface="Calibri" pitchFamily="1" charset="0"/>
            </a:endParaRPr>
          </a:p>
          <a:p>
            <a:pPr marL="201613" indent="-201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Calibri" pitchFamily="1" charset="0"/>
              </a:rPr>
              <a:t>	he</a:t>
            </a:r>
            <a:endParaRPr lang="en-GB" b="1" i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663741" y="1202947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85" y="4424841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31" y="4418366"/>
            <a:ext cx="941656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1131319" y="4524029"/>
            <a:ext cx="1991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LHeC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/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SAPPHiRE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?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432709" y="4539141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496464" y="4515623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45" y="4416089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291233" y="4416089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952602" y="3224483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136473" y="3350639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-17274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t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entative time line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01" y="5759187"/>
            <a:ext cx="1044811" cy="5833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25" y="5750435"/>
            <a:ext cx="1211729" cy="592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116416" y="5759187"/>
            <a:ext cx="1119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417313" y="5754437"/>
            <a:ext cx="971640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28" y="5761465"/>
            <a:ext cx="2768581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092059" y="5834865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552090" y="5862360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1" grpId="0"/>
      <p:bldP spid="34" grpId="0"/>
      <p:bldP spid="35" grpId="0"/>
      <p:bldP spid="38" grpId="0"/>
      <p:bldP spid="41" grpId="0"/>
      <p:bldP spid="45" grpId="0"/>
      <p:bldP spid="78" grpId="0"/>
      <p:bldP spid="79" grpId="0"/>
      <p:bldP spid="80" grpId="0"/>
      <p:bldP spid="82" grpId="0"/>
      <p:bldP spid="91" grpId="0" animBg="1"/>
      <p:bldP spid="36" grpId="0"/>
      <p:bldP spid="44" grpId="0"/>
      <p:bldP spid="53" grpId="0" animBg="1"/>
      <p:bldP spid="42" grpId="0"/>
      <p:bldP spid="5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2428465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a</a:t>
            </a:r>
            <a:r>
              <a:rPr lang="en-GB" sz="4400" dirty="0" smtClean="0">
                <a:solidFill>
                  <a:srgbClr val="000000"/>
                </a:solidFill>
              </a:rPr>
              <a:t>ccelerator cost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749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Phenomenological Cost Model: Conventional Technology</a:t>
            </a:r>
            <a:endParaRPr lang="en-US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33375"/>
            <a:ext cx="9067800" cy="56388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Cost   =  </a:t>
            </a:r>
            <a:r>
              <a:rPr lang="el-GR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+  </a:t>
            </a:r>
            <a:r>
              <a:rPr lang="el-GR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4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+  </a:t>
            </a:r>
            <a:r>
              <a:rPr lang="el-GR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4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where </a:t>
            </a:r>
            <a:r>
              <a:rPr lang="el-GR" dirty="0" smtClean="0">
                <a:solidFill>
                  <a:srgbClr val="C00000"/>
                </a:solidFill>
              </a:rPr>
              <a:t>α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r>
              <a:rPr lang="el-GR" dirty="0" smtClean="0">
                <a:solidFill>
                  <a:srgbClr val="C00000"/>
                </a:solidFill>
              </a:rPr>
              <a:t>β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  <a:r>
              <a:rPr lang="el-GR" dirty="0" smtClean="0">
                <a:solidFill>
                  <a:srgbClr val="C00000"/>
                </a:solidFill>
              </a:rPr>
              <a:t>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– technology dependent constants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l-GR" sz="3200" b="1" i="1" dirty="0" smtClean="0">
                <a:solidFill>
                  <a:srgbClr val="000000"/>
                </a:solidFill>
              </a:rPr>
              <a:t>α</a:t>
            </a:r>
            <a:r>
              <a:rPr lang="en-US" sz="3200" b="1" dirty="0" smtClean="0">
                <a:solidFill>
                  <a:srgbClr val="000000"/>
                </a:solidFill>
              </a:rPr>
              <a:t>≈ 2B$/</a:t>
            </a:r>
            <a:r>
              <a:rPr lang="en-US" sz="3200" b="1" dirty="0" err="1" smtClean="0">
                <a:solidFill>
                  <a:srgbClr val="000000"/>
                </a:solidFill>
              </a:rPr>
              <a:t>sqrt</a:t>
            </a:r>
            <a:r>
              <a:rPr lang="en-US" sz="3200" b="1" dirty="0" smtClean="0">
                <a:solidFill>
                  <a:srgbClr val="000000"/>
                </a:solidFill>
              </a:rPr>
              <a:t>(L/10 km)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l-GR" sz="3200" b="1" i="1" dirty="0" smtClean="0">
                <a:solidFill>
                  <a:srgbClr val="C00000"/>
                </a:solidFill>
              </a:rPr>
              <a:t>β</a:t>
            </a:r>
            <a:r>
              <a:rPr lang="en-US" sz="3200" b="1" dirty="0" smtClean="0">
                <a:solidFill>
                  <a:srgbClr val="C00000"/>
                </a:solidFill>
              </a:rPr>
              <a:t>≈ 10B$/</a:t>
            </a:r>
            <a:r>
              <a:rPr lang="en-US" sz="3200" b="1" dirty="0" err="1" smtClean="0">
                <a:solidFill>
                  <a:srgbClr val="C00000"/>
                </a:solidFill>
              </a:rPr>
              <a:t>sqrt</a:t>
            </a:r>
            <a:r>
              <a:rPr lang="en-US" sz="3200" b="1" dirty="0" smtClean="0">
                <a:solidFill>
                  <a:srgbClr val="C00000"/>
                </a:solidFill>
              </a:rPr>
              <a:t>(E/</a:t>
            </a:r>
            <a:r>
              <a:rPr lang="en-US" sz="3200" b="1" dirty="0" err="1" smtClean="0">
                <a:solidFill>
                  <a:srgbClr val="C00000"/>
                </a:solidFill>
              </a:rPr>
              <a:t>TeV</a:t>
            </a:r>
            <a:r>
              <a:rPr lang="en-US" sz="3200" b="1" dirty="0" smtClean="0">
                <a:solidFill>
                  <a:srgbClr val="C00000"/>
                </a:solidFill>
              </a:rPr>
              <a:t>) </a:t>
            </a:r>
            <a:r>
              <a:rPr lang="en-US" sz="3200" dirty="0" smtClean="0">
                <a:solidFill>
                  <a:srgbClr val="000000"/>
                </a:solidFill>
              </a:rPr>
              <a:t>for </a:t>
            </a:r>
            <a:r>
              <a:rPr lang="en-US" sz="3200" dirty="0" err="1" smtClean="0">
                <a:solidFill>
                  <a:srgbClr val="000000"/>
                </a:solidFill>
              </a:rPr>
              <a:t>RF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l-GR" sz="3200" b="1" i="1" dirty="0" smtClean="0">
                <a:solidFill>
                  <a:srgbClr val="C00000"/>
                </a:solidFill>
              </a:rPr>
              <a:t>β</a:t>
            </a:r>
            <a:r>
              <a:rPr lang="en-US" sz="3200" b="1" dirty="0" smtClean="0">
                <a:solidFill>
                  <a:srgbClr val="C00000"/>
                </a:solidFill>
              </a:rPr>
              <a:t>≈ </a:t>
            </a:r>
            <a:r>
              <a:rPr lang="en-US" sz="3200" b="1" dirty="0">
                <a:solidFill>
                  <a:srgbClr val="C00000"/>
                </a:solidFill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</a:rPr>
              <a:t>B$/</a:t>
            </a:r>
            <a:r>
              <a:rPr lang="en-US" sz="3200" b="1" dirty="0" err="1" smtClean="0">
                <a:solidFill>
                  <a:srgbClr val="C00000"/>
                </a:solidFill>
              </a:rPr>
              <a:t>sqrt</a:t>
            </a:r>
            <a:r>
              <a:rPr lang="en-US" sz="3200" b="1" dirty="0" smtClean="0">
                <a:solidFill>
                  <a:srgbClr val="C00000"/>
                </a:solidFill>
              </a:rPr>
              <a:t>(E/ TeV) </a:t>
            </a:r>
            <a:r>
              <a:rPr lang="en-US" sz="3200" dirty="0" smtClean="0">
                <a:solidFill>
                  <a:srgbClr val="000000"/>
                </a:solidFill>
              </a:rPr>
              <a:t>for SC magnets </a:t>
            </a:r>
            <a:endParaRPr lang="en-US" sz="3200" dirty="0">
              <a:solidFill>
                <a:srgbClr val="00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b="1" i="1" dirty="0" smtClean="0">
                <a:solidFill>
                  <a:srgbClr val="000000"/>
                </a:solidFill>
              </a:rPr>
              <a:t> </a:t>
            </a:r>
            <a:r>
              <a:rPr lang="el-GR" sz="3200" b="1" i="1" dirty="0" smtClean="0">
                <a:solidFill>
                  <a:srgbClr val="C00000"/>
                </a:solidFill>
              </a:rPr>
              <a:t>β</a:t>
            </a:r>
            <a:r>
              <a:rPr lang="en-US" sz="3200" b="1" dirty="0">
                <a:solidFill>
                  <a:srgbClr val="C00000"/>
                </a:solidFill>
              </a:rPr>
              <a:t>≈ </a:t>
            </a:r>
            <a:r>
              <a:rPr lang="en-US" sz="3200" b="1" dirty="0" smtClean="0">
                <a:solidFill>
                  <a:srgbClr val="C00000"/>
                </a:solidFill>
              </a:rPr>
              <a:t>1B</a:t>
            </a:r>
            <a:r>
              <a:rPr lang="en-US" sz="3200" b="1" dirty="0">
                <a:solidFill>
                  <a:srgbClr val="C00000"/>
                </a:solidFill>
              </a:rPr>
              <a:t>$ </a:t>
            </a:r>
            <a:r>
              <a:rPr lang="en-US" sz="3200" b="1" dirty="0" smtClean="0">
                <a:solidFill>
                  <a:srgbClr val="C00000"/>
                </a:solidFill>
              </a:rPr>
              <a:t>/</a:t>
            </a:r>
            <a:r>
              <a:rPr lang="en-US" sz="3200" b="1" dirty="0" err="1" smtClean="0">
                <a:solidFill>
                  <a:srgbClr val="C00000"/>
                </a:solidFill>
              </a:rPr>
              <a:t>sqrt</a:t>
            </a:r>
            <a:r>
              <a:rPr lang="en-US" sz="3200" b="1" dirty="0" smtClean="0">
                <a:solidFill>
                  <a:srgbClr val="C00000"/>
                </a:solidFill>
              </a:rPr>
              <a:t>(E/</a:t>
            </a:r>
            <a:r>
              <a:rPr lang="en-US" sz="3200" b="1" dirty="0" err="1" smtClean="0">
                <a:solidFill>
                  <a:srgbClr val="C00000"/>
                </a:solidFill>
              </a:rPr>
              <a:t>TeV</a:t>
            </a:r>
            <a:r>
              <a:rPr lang="en-US" sz="3200" b="1" dirty="0" smtClean="0">
                <a:solidFill>
                  <a:srgbClr val="C00000"/>
                </a:solidFill>
              </a:rPr>
              <a:t>) </a:t>
            </a:r>
            <a:r>
              <a:rPr lang="en-US" sz="3200" dirty="0" smtClean="0">
                <a:solidFill>
                  <a:srgbClr val="000000"/>
                </a:solidFill>
              </a:rPr>
              <a:t>for NC magnets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l-GR" sz="3200" b="1" i="1" dirty="0" smtClean="0">
                <a:solidFill>
                  <a:srgbClr val="006600"/>
                </a:solidFill>
              </a:rPr>
              <a:t>γ</a:t>
            </a:r>
            <a:r>
              <a:rPr lang="en-US" sz="3200" b="1" dirty="0" smtClean="0">
                <a:solidFill>
                  <a:srgbClr val="006600"/>
                </a:solidFill>
              </a:rPr>
              <a:t>≈ 2B$/</a:t>
            </a:r>
            <a:r>
              <a:rPr lang="en-US" sz="3200" b="1" dirty="0" err="1" smtClean="0">
                <a:solidFill>
                  <a:srgbClr val="006600"/>
                </a:solidFill>
              </a:rPr>
              <a:t>sqrt</a:t>
            </a:r>
            <a:r>
              <a:rPr lang="en-US" sz="3200" b="1" dirty="0" smtClean="0">
                <a:solidFill>
                  <a:srgbClr val="006600"/>
                </a:solidFill>
              </a:rPr>
              <a:t>(P/100 MW)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smtClean="0">
                <a:solidFill>
                  <a:srgbClr val="FF0000"/>
                </a:solidFill>
              </a:rPr>
              <a:t>Courtesy: V. Shiltsev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1700213"/>
            <a:ext cx="24780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“Total Project Cost “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u="sng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0338" y="1628775"/>
            <a:ext cx="2181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“Tunnel Length”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Civil Construction</a:t>
            </a:r>
            <a:endParaRPr lang="en-US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9338" y="1484313"/>
            <a:ext cx="2262187" cy="1323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“Energy” – Cost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Accelerator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Components</a:t>
            </a:r>
            <a:endParaRPr lang="en-US" sz="2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08850" y="1773238"/>
            <a:ext cx="18351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“Site Power”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Infrastructure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3757613"/>
            <a:ext cx="8208963" cy="1857375"/>
          </a:xfrm>
          <a:prstGeom prst="roundRect">
            <a:avLst/>
          </a:prstGeom>
          <a:solidFill>
            <a:schemeClr val="accent1">
              <a:alpha val="8000"/>
            </a:schemeClr>
          </a:solidFill>
          <a:ln w="412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-1"/>
            <a:ext cx="9143999" cy="90000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 smtClean="0">
                <a:solidFill>
                  <a:srgbClr val="FFFF00"/>
                </a:solidFill>
                <a:cs typeface="Calibri" pitchFamily="34" charset="0"/>
              </a:rPr>
              <a:t>Phenomenological Cost Model: Present Technology</a:t>
            </a:r>
            <a:endParaRPr lang="en-GB" sz="3200" b="1" i="1" kern="0" dirty="0" smtClean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V.Shiltsev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| IOP2014: 100 TeV Collider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14F22C38-FF47-4159-8100-51FC53F55FF8}" type="slidenum">
              <a:rPr lang="en-US">
                <a:solidFill>
                  <a:prstClr val="black">
                    <a:tint val="75000"/>
                  </a:prstClr>
                </a:solidFill>
              </a:rPr>
              <a:pPr algn="ctr">
                <a:defRPr/>
              </a:pPr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858125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88000" y="4267200"/>
            <a:ext cx="3276600" cy="11430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z="4000" b="0" i="1" dirty="0" smtClean="0">
                <a:solidFill>
                  <a:srgbClr val="C00000"/>
                </a:solidFill>
              </a:rPr>
              <a:t>The model is good to +-30%</a:t>
            </a:r>
            <a:endParaRPr lang="en-US" i="1" u="sng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868" y="-1"/>
            <a:ext cx="9143999" cy="72000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Total Cost vs Model (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Log-Log)</a:t>
            </a:r>
            <a:endParaRPr lang="en-GB" sz="3200" b="1" i="1" kern="0" dirty="0" smtClean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703" y="6367596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V. </a:t>
            </a:r>
            <a:r>
              <a:rPr lang="en-GB" dirty="0" err="1" smtClean="0"/>
              <a:t>Shiltsev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3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1" y="1304361"/>
            <a:ext cx="8785225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2060261" y="2355285"/>
            <a:ext cx="5643562" cy="32861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691453" y="2893586"/>
            <a:ext cx="27689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ahoma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</a:rPr>
              <a:t>ost 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</a:rPr>
              <a:t>~ </a:t>
            </a:r>
            <a:r>
              <a:rPr lang="en-US" sz="2800" b="1" i="1" dirty="0" err="1">
                <a:solidFill>
                  <a:srgbClr val="FF0000"/>
                </a:solidFill>
                <a:latin typeface="Tahoma" pitchFamily="34" charset="0"/>
              </a:rPr>
              <a:t>E</a:t>
            </a:r>
            <a:r>
              <a:rPr lang="en-US" sz="2800" b="1" baseline="-25000" dirty="0" err="1">
                <a:solidFill>
                  <a:srgbClr val="FF0000"/>
                </a:solidFill>
                <a:latin typeface="Tahoma" pitchFamily="34" charset="0"/>
              </a:rPr>
              <a:t>cm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800" b="1" baseline="30000" dirty="0">
                <a:solidFill>
                  <a:srgbClr val="FF0000"/>
                </a:solidFill>
                <a:latin typeface="Tahoma" pitchFamily="34" charset="0"/>
              </a:rPr>
              <a:t>0.28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5691453" y="3487119"/>
            <a:ext cx="957320" cy="10030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323758" y="6378234"/>
            <a:ext cx="265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P. Lebrun, </a:t>
            </a:r>
            <a:r>
              <a:rPr lang="en-US" dirty="0" err="1" smtClean="0">
                <a:solidFill>
                  <a:srgbClr val="000000"/>
                </a:solidFill>
              </a:rPr>
              <a:t>RFTech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261" y="27089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1959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647" y="34839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1971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2775" y="48005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2008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3868" y="0"/>
            <a:ext cx="9143999" cy="107721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r</a:t>
            </a:r>
            <a:r>
              <a:rPr lang="en-US" sz="32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emarkable advance </a:t>
            </a:r>
            <a:r>
              <a:rPr lang="en-US" sz="3200" b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in accelerator cost/energy</a:t>
            </a:r>
          </a:p>
          <a:p>
            <a:pPr algn="ctr"/>
            <a:r>
              <a:rPr lang="en-US" sz="3200" b="1" i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t</a:t>
            </a:r>
            <a:r>
              <a:rPr lang="en-US" sz="3200" b="1" i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hanks to new technologies</a:t>
            </a:r>
            <a:endParaRPr lang="en-GB" sz="3200" b="1" i="1" kern="0" dirty="0" smtClean="0">
              <a:solidFill>
                <a:srgbClr val="FFFF00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2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72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nergy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onsumption &amp; cost (survey)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Screen Shot 2014-04-10 at 11.03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929487"/>
            <a:ext cx="1763688" cy="910876"/>
          </a:xfrm>
          <a:prstGeom prst="rect">
            <a:avLst/>
          </a:prstGeom>
        </p:spPr>
      </p:pic>
      <p:pic>
        <p:nvPicPr>
          <p:cNvPr id="8" name="Picture 7" descr="MAX I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65304"/>
            <a:ext cx="1547664" cy="641428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46954"/>
              </p:ext>
            </p:extLst>
          </p:nvPr>
        </p:nvGraphicFramePr>
        <p:xfrm>
          <a:off x="323528" y="980728"/>
          <a:ext cx="80648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2123728" y="6061759"/>
            <a:ext cx="47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EuCARD-2 EnEfficient;</a:t>
            </a:r>
          </a:p>
          <a:p>
            <a:r>
              <a:rPr lang="de-DE" dirty="0" smtClean="0">
                <a:solidFill>
                  <a:prstClr val="black"/>
                </a:solidFill>
              </a:rPr>
              <a:t>J. Torberntsson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lang="de-DE" dirty="0" smtClean="0">
                <a:solidFill>
                  <a:prstClr val="black"/>
                </a:solidFill>
              </a:rPr>
              <a:t>ESS; M. Seidel, PSI</a:t>
            </a:r>
            <a:endParaRPr lang="de-CH" dirty="0">
              <a:solidFill>
                <a:prstClr val="black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407104"/>
              </p:ext>
            </p:extLst>
          </p:nvPr>
        </p:nvGraphicFramePr>
        <p:xfrm>
          <a:off x="236821" y="3789040"/>
          <a:ext cx="824440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29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771636"/>
            <a:ext cx="6115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a</a:t>
            </a:r>
            <a:r>
              <a:rPr lang="en-GB" sz="4400" dirty="0" smtClean="0">
                <a:solidFill>
                  <a:srgbClr val="000000"/>
                </a:solidFill>
              </a:rPr>
              <a:t>ccelerator applications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"/>
          <a:stretch/>
        </p:blipFill>
        <p:spPr bwMode="auto">
          <a:xfrm>
            <a:off x="2438400" y="1828800"/>
            <a:ext cx="6581775" cy="450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74182" y="1828800"/>
            <a:ext cx="182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</a:rPr>
              <a:t>Renewable energies cause strong variations</a:t>
            </a:r>
          </a:p>
          <a:p>
            <a:endParaRPr lang="de-DE" sz="2400" dirty="0">
              <a:solidFill>
                <a:srgbClr val="0070C0"/>
              </a:solidFill>
            </a:endParaRPr>
          </a:p>
          <a:p>
            <a:r>
              <a:rPr lang="de-DE" sz="2400" dirty="0" smtClean="0">
                <a:solidFill>
                  <a:srgbClr val="0070C0"/>
                </a:solidFill>
              </a:rPr>
              <a:t>impact on accelerators?</a:t>
            </a:r>
            <a:endParaRPr lang="de-CH" sz="2400" dirty="0">
              <a:solidFill>
                <a:srgbClr val="0070C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36096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C00000"/>
                </a:solidFill>
              </a:rPr>
              <a:t>found</a:t>
            </a:r>
            <a:r>
              <a:rPr lang="de-DE" b="1" dirty="0" smtClean="0">
                <a:solidFill>
                  <a:srgbClr val="C00000"/>
                </a:solidFill>
              </a:rPr>
              <a:t> on </a:t>
            </a:r>
            <a:r>
              <a:rPr lang="de-DE" b="1" dirty="0" err="1" smtClean="0">
                <a:solidFill>
                  <a:srgbClr val="C00000"/>
                </a:solidFill>
              </a:rPr>
              <a:t>the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internet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energy spot market </a:t>
            </a:r>
            <a:r>
              <a:rPr lang="en-US" dirty="0" smtClean="0">
                <a:solidFill>
                  <a:srgbClr val="FFFF00"/>
                </a:solidFill>
              </a:rPr>
              <a:t>prices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feld 8"/>
          <p:cNvSpPr txBox="1"/>
          <p:nvPr/>
        </p:nvSpPr>
        <p:spPr>
          <a:xfrm>
            <a:off x="112441" y="6270805"/>
            <a:ext cx="47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EuCARD-2 EnEfficient;</a:t>
            </a:r>
          </a:p>
          <a:p>
            <a:r>
              <a:rPr lang="de-DE" dirty="0" smtClean="0">
                <a:solidFill>
                  <a:prstClr val="black"/>
                </a:solidFill>
              </a:rPr>
              <a:t>M. Seidel, PSI</a:t>
            </a: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66936" y="1268760"/>
            <a:ext cx="85975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 smtClean="0"/>
              <a:t>in the presence of more and more renewable energies, flexibility becomes more important</a:t>
            </a:r>
          </a:p>
          <a:p>
            <a:r>
              <a:rPr lang="de-DE" dirty="0" err="1" smtClean="0"/>
              <a:t>adapt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on </a:t>
            </a:r>
            <a:r>
              <a:rPr lang="de-DE" dirty="0" err="1" smtClean="0"/>
              <a:t>Grid</a:t>
            </a:r>
            <a:r>
              <a:rPr lang="de-DE" dirty="0" smtClean="0"/>
              <a:t>, e.g.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standby</a:t>
            </a:r>
            <a:r>
              <a:rPr lang="de-DE" dirty="0" smtClean="0"/>
              <a:t> </a:t>
            </a:r>
            <a:r>
              <a:rPr lang="de-DE" dirty="0" err="1" smtClean="0"/>
              <a:t>modes</a:t>
            </a:r>
            <a:endParaRPr lang="de-DE" dirty="0" smtClean="0"/>
          </a:p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on </a:t>
            </a:r>
            <a:r>
              <a:rPr lang="de-DE" dirty="0" err="1" smtClean="0"/>
              <a:t>site</a:t>
            </a:r>
            <a:r>
              <a:rPr lang="de-DE" dirty="0" smtClean="0"/>
              <a:t>, e.g. </a:t>
            </a:r>
            <a:r>
              <a:rPr lang="de-DE" dirty="0" err="1" smtClean="0"/>
              <a:t>utilizing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effective</a:t>
            </a:r>
            <a:r>
              <a:rPr lang="de-DE" dirty="0" smtClean="0"/>
              <a:t> </a:t>
            </a:r>
            <a:r>
              <a:rPr lang="de-DE" dirty="0" err="1" smtClean="0"/>
              <a:t>backup</a:t>
            </a:r>
            <a:r>
              <a:rPr lang="de-DE" dirty="0" smtClean="0"/>
              <a:t> power </a:t>
            </a:r>
            <a:r>
              <a:rPr lang="de-DE" dirty="0" err="1" smtClean="0"/>
              <a:t>station</a:t>
            </a:r>
            <a:r>
              <a:rPr lang="de-DE" dirty="0" smtClean="0"/>
              <a:t>, gas </a:t>
            </a:r>
            <a:r>
              <a:rPr lang="de-DE" dirty="0" err="1" smtClean="0"/>
              <a:t>turbine</a:t>
            </a:r>
            <a:r>
              <a:rPr lang="de-DE" dirty="0" smtClean="0"/>
              <a:t>?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workshop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planned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for</a:t>
            </a:r>
            <a:r>
              <a:rPr lang="de-DE" dirty="0" smtClean="0">
                <a:sym typeface="Symbol"/>
              </a:rPr>
              <a:t> 2015 (</a:t>
            </a:r>
            <a:r>
              <a:rPr lang="de-DE" dirty="0" err="1" smtClean="0">
                <a:sym typeface="Symbol"/>
              </a:rPr>
              <a:t>J.Stadlmann</a:t>
            </a:r>
            <a:r>
              <a:rPr lang="de-DE" dirty="0" smtClean="0">
                <a:sym typeface="Symbol"/>
              </a:rPr>
              <a:t>, GSI)</a:t>
            </a:r>
            <a:endParaRPr lang="de-CH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00"/>
                </a:solidFill>
              </a:rPr>
              <a:t>energy management </a:t>
            </a:r>
            <a:r>
              <a:rPr lang="en-GB" dirty="0">
                <a:solidFill>
                  <a:srgbClr val="FFFF00"/>
                </a:solidFill>
              </a:rPr>
              <a:t>or „virtual power plant“</a:t>
            </a:r>
          </a:p>
        </p:txBody>
      </p:sp>
    </p:spTree>
    <p:extLst>
      <p:ext uri="{BB962C8B-B14F-4D97-AF65-F5344CB8AC3E}">
        <p14:creationId xmlns:p14="http://schemas.microsoft.com/office/powerpoint/2010/main" val="33041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energy </a:t>
            </a:r>
            <a:r>
              <a:rPr lang="en-US" dirty="0" smtClean="0">
                <a:solidFill>
                  <a:srgbClr val="FFFF00"/>
                </a:solidFill>
              </a:rPr>
              <a:t>recovery </a:t>
            </a:r>
            <a:r>
              <a:rPr lang="en-US" dirty="0" err="1" smtClean="0">
                <a:solidFill>
                  <a:srgbClr val="FFFF00"/>
                </a:solidFill>
              </a:rPr>
              <a:t>linacs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11" y="1596823"/>
            <a:ext cx="7337758" cy="4568481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6356734"/>
            <a:ext cx="841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6-pass 2x10-GeV recirculating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linac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with energy recovery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08720"/>
            <a:ext cx="203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Example: </a:t>
            </a:r>
            <a:r>
              <a:rPr lang="en-GB" sz="2400" dirty="0" err="1" smtClean="0"/>
              <a:t>LHeC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927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057798"/>
            <a:ext cx="4860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000000"/>
                </a:solidFill>
              </a:rPr>
              <a:t>f</a:t>
            </a:r>
            <a:r>
              <a:rPr lang="en-GB" sz="4400" dirty="0" smtClean="0">
                <a:solidFill>
                  <a:srgbClr val="000000"/>
                </a:solidFill>
              </a:rPr>
              <a:t>ar future schemes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060848"/>
            <a:ext cx="739978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dielectric wake field acceleration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driven by another beam or by laser</a:t>
            </a:r>
          </a:p>
          <a:p>
            <a:r>
              <a:rPr lang="en-GB" sz="2800" b="1" dirty="0" smtClean="0">
                <a:solidFill>
                  <a:srgbClr val="000099"/>
                </a:solidFill>
              </a:rPr>
              <a:t>plasma wake field acceleration </a:t>
            </a:r>
            <a:r>
              <a:rPr lang="en-GB" sz="2800" dirty="0" smtClean="0"/>
              <a:t>of electrons</a:t>
            </a:r>
          </a:p>
          <a:p>
            <a:r>
              <a:rPr lang="en-GB" sz="2800" b="1" dirty="0" smtClean="0">
                <a:solidFill>
                  <a:srgbClr val="000099"/>
                </a:solidFill>
              </a:rPr>
              <a:t>	driven by </a:t>
            </a:r>
            <a:r>
              <a:rPr lang="en-GB" sz="2800" dirty="0" smtClean="0"/>
              <a:t>laser, e- beam or </a:t>
            </a:r>
            <a:r>
              <a:rPr lang="en-GB" sz="2800" b="1" i="1" dirty="0" smtClean="0">
                <a:solidFill>
                  <a:srgbClr val="000099"/>
                </a:solidFill>
              </a:rPr>
              <a:t>p</a:t>
            </a:r>
            <a:r>
              <a:rPr lang="en-GB" sz="2800" b="1" dirty="0" smtClean="0">
                <a:solidFill>
                  <a:srgbClr val="000099"/>
                </a:solidFill>
              </a:rPr>
              <a:t> beam</a:t>
            </a:r>
          </a:p>
          <a:p>
            <a:r>
              <a:rPr lang="en-GB" sz="2800" dirty="0" smtClean="0"/>
              <a:t>crystal acceleration</a:t>
            </a:r>
          </a:p>
          <a:p>
            <a:r>
              <a:rPr lang="en-GB" sz="2800" dirty="0" smtClean="0"/>
              <a:t> 	driven by x-ray lasers</a:t>
            </a:r>
          </a:p>
          <a:p>
            <a:r>
              <a:rPr lang="en-GB" sz="2800" b="1" dirty="0">
                <a:solidFill>
                  <a:srgbClr val="000099"/>
                </a:solidFill>
              </a:rPr>
              <a:t>d</a:t>
            </a:r>
            <a:r>
              <a:rPr lang="en-GB" sz="2800" b="1" dirty="0" smtClean="0">
                <a:solidFill>
                  <a:srgbClr val="000099"/>
                </a:solidFill>
              </a:rPr>
              <a:t>ielectric laser acceleration </a:t>
            </a:r>
          </a:p>
          <a:p>
            <a:r>
              <a:rPr lang="en-GB" sz="2800" dirty="0" err="1" smtClean="0"/>
              <a:t>cystal</a:t>
            </a:r>
            <a:r>
              <a:rPr lang="en-GB" sz="2800" dirty="0" smtClean="0"/>
              <a:t> bending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023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8" descr="ILC-SchemeTDR-e134556324177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7" y="1772816"/>
            <a:ext cx="9175299" cy="4166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29839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 smtClean="0">
                <a:solidFill>
                  <a:prstClr val="black"/>
                </a:solidFill>
              </a:rPr>
              <a:t>otal length (main </a:t>
            </a:r>
            <a:r>
              <a:rPr lang="en-GB" sz="2800" dirty="0" err="1" smtClean="0">
                <a:solidFill>
                  <a:prstClr val="black"/>
                </a:solidFill>
              </a:rPr>
              <a:t>linac</a:t>
            </a:r>
            <a:r>
              <a:rPr lang="en-GB" sz="2800" dirty="0" smtClean="0">
                <a:solidFill>
                  <a:prstClr val="black"/>
                </a:solidFill>
              </a:rPr>
              <a:t>) ~30 (500 </a:t>
            </a:r>
            <a:r>
              <a:rPr lang="en-GB" sz="2800" dirty="0" err="1" smtClean="0">
                <a:solidFill>
                  <a:prstClr val="black"/>
                </a:solidFill>
              </a:rPr>
              <a:t>GeV</a:t>
            </a:r>
            <a:r>
              <a:rPr lang="en-GB" sz="2800" dirty="0" smtClean="0">
                <a:solidFill>
                  <a:prstClr val="black"/>
                </a:solidFill>
              </a:rPr>
              <a:t>) - 50 km (1 </a:t>
            </a:r>
            <a:r>
              <a:rPr lang="en-GB" sz="2800" dirty="0" err="1" smtClean="0">
                <a:solidFill>
                  <a:prstClr val="black"/>
                </a:solidFill>
              </a:rPr>
              <a:t>TeV</a:t>
            </a:r>
            <a:r>
              <a:rPr lang="en-GB" sz="2800" dirty="0" smtClean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5877272"/>
            <a:ext cx="486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~30 MV/m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874" y="0"/>
            <a:ext cx="9143999" cy="677108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400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ILC: SC linear collider</a:t>
            </a:r>
            <a:endParaRPr lang="en-GB" sz="4400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1516"/>
            <a:ext cx="7710131" cy="5450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87829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 smtClean="0">
                <a:solidFill>
                  <a:prstClr val="black"/>
                </a:solidFill>
              </a:rPr>
              <a:t>otal length (main </a:t>
            </a:r>
            <a:r>
              <a:rPr lang="en-GB" sz="2800" dirty="0" err="1" smtClean="0">
                <a:solidFill>
                  <a:prstClr val="black"/>
                </a:solidFill>
              </a:rPr>
              <a:t>linac</a:t>
            </a:r>
            <a:r>
              <a:rPr lang="en-GB" sz="2800" dirty="0" smtClean="0">
                <a:solidFill>
                  <a:prstClr val="black"/>
                </a:solidFill>
              </a:rPr>
              <a:t>) ~11 (500 </a:t>
            </a:r>
            <a:r>
              <a:rPr lang="en-GB" sz="2800" dirty="0" err="1" smtClean="0">
                <a:solidFill>
                  <a:prstClr val="black"/>
                </a:solidFill>
              </a:rPr>
              <a:t>GeV</a:t>
            </a:r>
            <a:r>
              <a:rPr lang="en-GB" sz="2800" dirty="0" smtClean="0">
                <a:solidFill>
                  <a:prstClr val="black"/>
                </a:solidFill>
              </a:rPr>
              <a:t>) - 48 km (3 </a:t>
            </a:r>
            <a:r>
              <a:rPr lang="en-GB" sz="2800" dirty="0" err="1" smtClean="0">
                <a:solidFill>
                  <a:prstClr val="black"/>
                </a:solidFill>
              </a:rPr>
              <a:t>TeV</a:t>
            </a:r>
            <a:r>
              <a:rPr lang="en-GB" sz="2800" dirty="0" smtClean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4640" y="4293096"/>
            <a:ext cx="3319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</a:t>
            </a:r>
          </a:p>
          <a:p>
            <a:r>
              <a:rPr lang="en-GB" sz="2800" dirty="0" smtClean="0">
                <a:solidFill>
                  <a:srgbClr val="000099"/>
                </a:solidFill>
              </a:rPr>
              <a:t>~100 MV/m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-9153"/>
            <a:ext cx="9143999" cy="677108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400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CLIC: warm X-band linear collider</a:t>
            </a:r>
            <a:endParaRPr lang="en-GB" sz="4400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41" y="-11943"/>
            <a:ext cx="9143999" cy="615553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l</a:t>
            </a:r>
            <a:r>
              <a:rPr lang="en-GB" sz="4000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imits to accelerating gradients</a:t>
            </a:r>
            <a:endParaRPr lang="en-GB" sz="4000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3688" y="908720"/>
                <a:ext cx="8506559" cy="563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i="1" dirty="0" smtClean="0">
                    <a:solidFill>
                      <a:srgbClr val="000099"/>
                    </a:solidFill>
                  </a:rPr>
                  <a:t>G</a:t>
                </a:r>
                <a:r>
                  <a:rPr lang="en-GB" sz="3600" baseline="-25000" dirty="0" err="1" smtClean="0">
                    <a:solidFill>
                      <a:srgbClr val="000099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 smtClean="0">
                        <a:solidFill>
                          <a:srgbClr val="000099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GB" sz="3600" dirty="0" smtClean="0">
                    <a:solidFill>
                      <a:srgbClr val="000099"/>
                    </a:solidFill>
                  </a:rPr>
                  <a:t>30 </a:t>
                </a:r>
                <a:r>
                  <a:rPr lang="en-GB" sz="3600" dirty="0">
                    <a:solidFill>
                      <a:srgbClr val="000099"/>
                    </a:solidFill>
                  </a:rPr>
                  <a:t>MV/m </a:t>
                </a:r>
                <a:r>
                  <a:rPr lang="en-GB" sz="3600" dirty="0" smtClean="0">
                    <a:solidFill>
                      <a:srgbClr val="000099"/>
                    </a:solidFill>
                  </a:rPr>
                  <a:t>(</a:t>
                </a:r>
                <a:r>
                  <a:rPr lang="en-GB" sz="3600" i="1" dirty="0" err="1" smtClean="0">
                    <a:solidFill>
                      <a:srgbClr val="000099"/>
                    </a:solidFill>
                  </a:rPr>
                  <a:t>Nb</a:t>
                </a:r>
                <a:r>
                  <a:rPr lang="en-GB" sz="3600" dirty="0">
                    <a:solidFill>
                      <a:srgbClr val="000099"/>
                    </a:solidFill>
                  </a:rPr>
                  <a:t> </a:t>
                </a:r>
                <a:r>
                  <a:rPr lang="en-GB" sz="3600" b="1" dirty="0" smtClean="0">
                    <a:solidFill>
                      <a:srgbClr val="000099"/>
                    </a:solidFill>
                  </a:rPr>
                  <a:t>superconductor</a:t>
                </a:r>
                <a:r>
                  <a:rPr lang="en-GB" sz="3600" dirty="0" smtClean="0">
                    <a:solidFill>
                      <a:srgbClr val="000099"/>
                    </a:solidFill>
                  </a:rPr>
                  <a:t>)</a:t>
                </a:r>
                <a:endParaRPr lang="en-GB" sz="3600" dirty="0">
                  <a:solidFill>
                    <a:srgbClr val="000099"/>
                  </a:solidFill>
                </a:endParaRPr>
              </a:p>
              <a:p>
                <a:r>
                  <a:rPr lang="en-GB" sz="3600" i="1" dirty="0">
                    <a:solidFill>
                      <a:srgbClr val="000099"/>
                    </a:solidFill>
                  </a:rPr>
                  <a:t>G</a:t>
                </a:r>
                <a:r>
                  <a:rPr lang="en-GB" sz="3600" baseline="-25000" dirty="0" err="1">
                    <a:solidFill>
                      <a:srgbClr val="000099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>
                        <a:solidFill>
                          <a:srgbClr val="000099"/>
                        </a:solidFill>
                        <a:latin typeface="Cambria Math"/>
                        <a:ea typeface="Cambria Math"/>
                      </a:rPr>
                      <m:t>≈ </m:t>
                    </m:r>
                  </m:oMath>
                </a14:m>
                <a:r>
                  <a:rPr lang="en-GB" sz="3600" dirty="0">
                    <a:solidFill>
                      <a:srgbClr val="000099"/>
                    </a:solidFill>
                  </a:rPr>
                  <a:t>100 MV/m </a:t>
                </a:r>
                <a:r>
                  <a:rPr lang="en-GB" sz="3600" dirty="0" smtClean="0">
                    <a:solidFill>
                      <a:srgbClr val="000099"/>
                    </a:solidFill>
                  </a:rPr>
                  <a:t>(</a:t>
                </a:r>
                <a:r>
                  <a:rPr lang="en-GB" sz="3600" b="1" dirty="0" err="1" smtClean="0">
                    <a:solidFill>
                      <a:srgbClr val="000099"/>
                    </a:solidFill>
                  </a:rPr>
                  <a:t>normalconducting</a:t>
                </a:r>
                <a:r>
                  <a:rPr lang="en-GB" sz="3600" b="1" dirty="0" smtClean="0">
                    <a:solidFill>
                      <a:srgbClr val="000099"/>
                    </a:solidFill>
                  </a:rPr>
                  <a:t> metal</a:t>
                </a:r>
                <a:r>
                  <a:rPr lang="en-GB" sz="3600" dirty="0" smtClean="0">
                    <a:solidFill>
                      <a:srgbClr val="000099"/>
                    </a:solidFill>
                  </a:rPr>
                  <a:t>)</a:t>
                </a:r>
              </a:p>
              <a:p>
                <a:pPr lvl="0"/>
                <a:r>
                  <a:rPr lang="en-GB" sz="3600" dirty="0">
                    <a:solidFill>
                      <a:srgbClr val="000099"/>
                    </a:solidFill>
                  </a:rPr>
                  <a:t>	</a:t>
                </a:r>
                <a:r>
                  <a:rPr lang="en-GB" sz="3600" dirty="0" smtClean="0">
                    <a:solidFill>
                      <a:srgbClr val="000099"/>
                    </a:solidFill>
                  </a:rPr>
                  <a:t>	due to surface </a:t>
                </a:r>
                <a:r>
                  <a:rPr lang="en-GB" sz="3600" dirty="0">
                    <a:solidFill>
                      <a:srgbClr val="000099"/>
                    </a:solidFill>
                  </a:rPr>
                  <a:t>breakdown</a:t>
                </a:r>
              </a:p>
              <a:p>
                <a:r>
                  <a:rPr lang="en-GB" sz="3600" i="1" dirty="0">
                    <a:solidFill>
                      <a:prstClr val="black"/>
                    </a:solidFill>
                  </a:rPr>
                  <a:t>G</a:t>
                </a:r>
                <a:r>
                  <a:rPr lang="en-GB" sz="3600" baseline="-25000" dirty="0" err="1">
                    <a:solidFill>
                      <a:prstClr val="black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≈ </m:t>
                    </m:r>
                  </m:oMath>
                </a14:m>
                <a:r>
                  <a:rPr lang="en-GB" sz="3600" dirty="0" smtClean="0">
                    <a:solidFill>
                      <a:prstClr val="black"/>
                    </a:solidFill>
                  </a:rPr>
                  <a:t>1-3 GV/m (</a:t>
                </a:r>
                <a:r>
                  <a:rPr lang="en-GB" sz="3600" b="1" dirty="0" smtClean="0">
                    <a:solidFill>
                      <a:prstClr val="black"/>
                    </a:solidFill>
                  </a:rPr>
                  <a:t>dielectrics</a:t>
                </a:r>
                <a:r>
                  <a:rPr lang="en-GB" sz="36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:r>
                  <a:rPr lang="en-GB" sz="3600" i="1" dirty="0" smtClean="0">
                    <a:solidFill>
                      <a:schemeClr val="tx1"/>
                    </a:solidFill>
                  </a:rPr>
                  <a:t>G</a:t>
                </a:r>
                <a:r>
                  <a:rPr lang="en-GB" sz="3600" baseline="-25000" dirty="0" err="1">
                    <a:solidFill>
                      <a:schemeClr val="tx1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 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100 GV/m (</a:t>
                </a:r>
                <a:r>
                  <a:rPr lang="en-US" sz="3600" i="1" dirty="0">
                    <a:solidFill>
                      <a:schemeClr val="tx1"/>
                    </a:solidFill>
                    <a:cs typeface="Calibri"/>
                  </a:rPr>
                  <a:t>n</a:t>
                </a:r>
                <a:r>
                  <a:rPr lang="en-US" sz="3600" baseline="-25000" dirty="0">
                    <a:solidFill>
                      <a:schemeClr val="tx1"/>
                    </a:solidFill>
                    <a:cs typeface="Calibri"/>
                  </a:rPr>
                  <a:t>0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[10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18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cm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-3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])</a:t>
                </a:r>
                <a:r>
                  <a:rPr lang="en-US" sz="3600" baseline="30000" dirty="0" smtClean="0">
                    <a:solidFill>
                      <a:schemeClr val="tx1"/>
                    </a:solidFill>
                    <a:cs typeface="Calibri"/>
                  </a:rPr>
                  <a:t>1/2 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(</a:t>
                </a:r>
                <a:r>
                  <a:rPr lang="en-US" sz="3600" b="1" dirty="0" smtClean="0">
                    <a:solidFill>
                      <a:schemeClr val="tx1"/>
                    </a:solidFill>
                    <a:cs typeface="Calibri"/>
                  </a:rPr>
                  <a:t>plasma </a:t>
                </a:r>
              </a:p>
              <a:p>
                <a:pPr lvl="0"/>
                <a:r>
                  <a:rPr lang="en-US" sz="3600" baseline="30000" dirty="0">
                    <a:solidFill>
                      <a:schemeClr val="tx1"/>
                    </a:solidFill>
                  </a:rPr>
                  <a:t>	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with</a:t>
                </a:r>
                <a:r>
                  <a:rPr lang="en-US" sz="3600" baseline="30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i="1" dirty="0" smtClean="0">
                    <a:solidFill>
                      <a:schemeClr val="tx1"/>
                    </a:solidFill>
                    <a:cs typeface="Calibri"/>
                  </a:rPr>
                  <a:t>n</a:t>
                </a:r>
                <a:r>
                  <a:rPr lang="en-US" sz="3200" baseline="-25000" dirty="0" smtClean="0">
                    <a:solidFill>
                      <a:schemeClr val="tx1"/>
                    </a:solidFill>
                    <a:cs typeface="Calibri"/>
                  </a:rPr>
                  <a:t>0</a:t>
                </a:r>
                <a:r>
                  <a:rPr lang="en-US" sz="3200" dirty="0" smtClean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cs typeface="Calibri"/>
                  </a:rPr>
                  <a:t>≈10</a:t>
                </a:r>
                <a:r>
                  <a:rPr lang="en-US" sz="3200" baseline="30000" dirty="0">
                    <a:solidFill>
                      <a:schemeClr val="tx1"/>
                    </a:solidFill>
                    <a:cs typeface="Calibri"/>
                  </a:rPr>
                  <a:t>17</a:t>
                </a:r>
                <a:r>
                  <a:rPr lang="en-US" sz="3200" dirty="0">
                    <a:solidFill>
                      <a:schemeClr val="tx1"/>
                    </a:solidFill>
                    <a:cs typeface="Calibri"/>
                  </a:rPr>
                  <a:t>-10</a:t>
                </a:r>
                <a:r>
                  <a:rPr lang="en-US" sz="3200" baseline="30000" dirty="0">
                    <a:solidFill>
                      <a:schemeClr val="tx1"/>
                    </a:solidFill>
                    <a:cs typeface="Calibri"/>
                  </a:rPr>
                  <a:t>18</a:t>
                </a:r>
                <a:r>
                  <a:rPr lang="en-US" sz="3200" dirty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  <a:cs typeface="Calibri"/>
                  </a:rPr>
                  <a:t>cm</a:t>
                </a:r>
                <a:r>
                  <a:rPr lang="en-US" sz="3200" baseline="30000" dirty="0" smtClean="0">
                    <a:solidFill>
                      <a:schemeClr val="tx1"/>
                    </a:solidFill>
                    <a:cs typeface="Calibri"/>
                  </a:rPr>
                  <a:t>-3</a:t>
                </a:r>
                <a:r>
                  <a:rPr lang="en-US" sz="3200" dirty="0" smtClean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GB" sz="3600" dirty="0" smtClean="0">
                    <a:solidFill>
                      <a:schemeClr val="tx1"/>
                    </a:solidFill>
                  </a:rPr>
                  <a:t>plasma density)</a:t>
                </a:r>
              </a:p>
              <a:p>
                <a:pPr lvl="0"/>
                <a:r>
                  <a:rPr lang="en-GB" sz="3600" i="1" dirty="0">
                    <a:solidFill>
                      <a:schemeClr val="tx1"/>
                    </a:solidFill>
                  </a:rPr>
                  <a:t>G</a:t>
                </a:r>
                <a:r>
                  <a:rPr lang="en-GB" sz="3600" baseline="-25000" dirty="0" err="1">
                    <a:solidFill>
                      <a:schemeClr val="tx1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 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10 TV/m 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(</a:t>
                </a:r>
                <a:r>
                  <a:rPr lang="en-US" sz="3600" i="1" dirty="0">
                    <a:solidFill>
                      <a:schemeClr val="tx1"/>
                    </a:solidFill>
                    <a:cs typeface="Calibri"/>
                  </a:rPr>
                  <a:t>n</a:t>
                </a:r>
                <a:r>
                  <a:rPr lang="en-US" sz="3600" baseline="-25000" dirty="0">
                    <a:solidFill>
                      <a:schemeClr val="tx1"/>
                    </a:solidFill>
                    <a:cs typeface="Calibri"/>
                  </a:rPr>
                  <a:t>0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[10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22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cm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-3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])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1/2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GB" sz="3600" dirty="0">
                    <a:solidFill>
                      <a:prstClr val="black"/>
                    </a:solidFill>
                  </a:rPr>
                  <a:t>(</a:t>
                </a:r>
                <a:r>
                  <a:rPr lang="en-GB" sz="3600" b="1" dirty="0" smtClean="0">
                    <a:solidFill>
                      <a:prstClr val="black"/>
                    </a:solidFill>
                  </a:rPr>
                  <a:t>crystal</a:t>
                </a:r>
                <a:endParaRPr lang="en-US" sz="3600" b="1" dirty="0" smtClean="0">
                  <a:solidFill>
                    <a:schemeClr val="tx1"/>
                  </a:solidFill>
                  <a:cs typeface="Calibri"/>
                </a:endParaRPr>
              </a:p>
              <a:p>
                <a:r>
                  <a:rPr lang="en-US" sz="3600" i="1" dirty="0">
                    <a:solidFill>
                      <a:schemeClr val="tx1"/>
                    </a:solidFill>
                    <a:cs typeface="Calibri"/>
                  </a:rPr>
                  <a:t>	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with</a:t>
                </a:r>
                <a:r>
                  <a:rPr lang="en-US" sz="3600" i="1" dirty="0" smtClean="0">
                    <a:solidFill>
                      <a:schemeClr val="tx1"/>
                    </a:solidFill>
                    <a:cs typeface="Calibri"/>
                  </a:rPr>
                  <a:t> n</a:t>
                </a:r>
                <a:r>
                  <a:rPr lang="en-US" sz="3600" baseline="-25000" dirty="0" smtClean="0">
                    <a:solidFill>
                      <a:schemeClr val="tx1"/>
                    </a:solidFill>
                    <a:cs typeface="Calibri"/>
                  </a:rPr>
                  <a:t>0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≈10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22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-10</a:t>
                </a:r>
                <a:r>
                  <a:rPr lang="en-US" sz="3600" baseline="30000" dirty="0">
                    <a:solidFill>
                      <a:schemeClr val="tx1"/>
                    </a:solidFill>
                    <a:cs typeface="Calibri"/>
                  </a:rPr>
                  <a:t>23</a:t>
                </a:r>
                <a:r>
                  <a:rPr lang="en-US" sz="3600" dirty="0">
                    <a:solidFill>
                      <a:schemeClr val="tx1"/>
                    </a:solidFill>
                    <a:cs typeface="Calibri"/>
                  </a:rPr>
                  <a:t> 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cm</a:t>
                </a:r>
                <a:r>
                  <a:rPr lang="en-US" sz="3600" baseline="30000" dirty="0" smtClean="0">
                    <a:solidFill>
                      <a:schemeClr val="tx1"/>
                    </a:solidFill>
                    <a:cs typeface="Calibri"/>
                  </a:rPr>
                  <a:t>-3</a:t>
                </a:r>
                <a:r>
                  <a:rPr lang="en-US" sz="3600" dirty="0" smtClean="0">
                    <a:solidFill>
                      <a:schemeClr val="tx1"/>
                    </a:solidFill>
                    <a:cs typeface="Calibri"/>
                  </a:rPr>
                  <a:t>)</a:t>
                </a:r>
              </a:p>
              <a:p>
                <a:r>
                  <a:rPr lang="en-GB" sz="3600" i="1" dirty="0">
                    <a:solidFill>
                      <a:prstClr val="black"/>
                    </a:solidFill>
                  </a:rPr>
                  <a:t>G</a:t>
                </a:r>
                <a:r>
                  <a:rPr lang="en-GB" sz="3600" baseline="-25000" dirty="0" err="1">
                    <a:solidFill>
                      <a:prstClr val="black"/>
                    </a:solidFill>
                  </a:rPr>
                  <a:t>max</a:t>
                </a:r>
                <a14:m>
                  <m:oMath xmlns:m="http://schemas.openxmlformats.org/officeDocument/2006/math">
                    <m:r>
                      <a:rPr lang="en-GB" sz="36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≈ </m:t>
                    </m:r>
                  </m:oMath>
                </a14:m>
                <a:r>
                  <a:rPr lang="en-US" sz="3600" dirty="0"/>
                  <a:t>10</a:t>
                </a:r>
                <a:r>
                  <a:rPr lang="en-US" sz="3600" baseline="30000" dirty="0"/>
                  <a:t>18</a:t>
                </a:r>
                <a:r>
                  <a:rPr lang="en-US" sz="3600" dirty="0"/>
                  <a:t> </a:t>
                </a:r>
                <a:r>
                  <a:rPr lang="en-US" sz="3600" dirty="0" smtClean="0"/>
                  <a:t>V/m (Schwinger critical field, </a:t>
                </a:r>
              </a:p>
              <a:p>
                <a:r>
                  <a:rPr lang="en-US" sz="3600" dirty="0"/>
                  <a:t>	</a:t>
                </a:r>
                <a:r>
                  <a:rPr lang="en-US" sz="3600" b="1" dirty="0" smtClean="0"/>
                  <a:t>vacuum</a:t>
                </a:r>
                <a:r>
                  <a:rPr lang="en-US" sz="3600" dirty="0" smtClean="0"/>
                  <a:t> breakdown)</a:t>
                </a:r>
                <a:endParaRPr lang="en-US" sz="3200" dirty="0">
                  <a:cs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88" y="908720"/>
                <a:ext cx="8506559" cy="5632311"/>
              </a:xfrm>
              <a:prstGeom prst="rect">
                <a:avLst/>
              </a:prstGeom>
              <a:blipFill rotWithShape="1">
                <a:blip r:embed="rId2"/>
                <a:stretch>
                  <a:fillRect l="-2222" t="-1623" r="-1290" b="-3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20482573">
            <a:off x="1380905" y="1106373"/>
            <a:ext cx="1819729" cy="92333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 smtClean="0">
                <a:solidFill>
                  <a:srgbClr val="000099"/>
                </a:solidFill>
              </a:rPr>
              <a:t>today</a:t>
            </a:r>
            <a:endParaRPr lang="en-GB" sz="54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482573">
            <a:off x="1568695" y="4012426"/>
            <a:ext cx="3417410" cy="92333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t</a:t>
            </a:r>
            <a:r>
              <a:rPr lang="en-GB" sz="5400" b="1" dirty="0" smtClean="0">
                <a:solidFill>
                  <a:srgbClr val="FF0000"/>
                </a:solidFill>
              </a:rPr>
              <a:t>omorrow?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0" y="6492875"/>
            <a:ext cx="2895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C. </a:t>
            </a:r>
            <a:r>
              <a:rPr lang="en-US" dirty="0" err="1" smtClean="0">
                <a:solidFill>
                  <a:schemeClr val="tx1"/>
                </a:solidFill>
              </a:rPr>
              <a:t>Bracco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890" y="3789040"/>
            <a:ext cx="9032606" cy="276383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plasma acts as an energy </a:t>
            </a:r>
            <a:r>
              <a:rPr lang="en-US" sz="2400" dirty="0" smtClean="0"/>
              <a:t>transformer: energy is transferred from </a:t>
            </a:r>
            <a:r>
              <a:rPr lang="en-US" sz="2400" dirty="0"/>
              <a:t>the </a:t>
            </a:r>
            <a:r>
              <a:rPr lang="en-US" sz="2400" dirty="0" smtClean="0"/>
              <a:t>driver to </a:t>
            </a:r>
            <a:r>
              <a:rPr lang="en-US" sz="2400" dirty="0"/>
              <a:t>the witness bunch that is accelerated</a:t>
            </a:r>
            <a:r>
              <a:rPr lang="en-US" sz="2400" dirty="0" smtClean="0"/>
              <a:t>.</a:t>
            </a:r>
            <a:endParaRPr lang="en-US" sz="900" dirty="0" smtClean="0"/>
          </a:p>
          <a:p>
            <a:r>
              <a:rPr lang="en-US" sz="2400" dirty="0" smtClean="0"/>
              <a:t>The maximum energy gain of the accelerated beam in a single plasma stage is limited by driver energy (e- bunch, laser pulse, etc.)</a:t>
            </a:r>
            <a:endParaRPr lang="en-US" sz="800" dirty="0" smtClean="0"/>
          </a:p>
          <a:p>
            <a:r>
              <a:rPr lang="en-US" sz="2400" dirty="0" smtClean="0"/>
              <a:t>Current </a:t>
            </a:r>
            <a:r>
              <a:rPr lang="en-US" sz="2400" dirty="0"/>
              <a:t>proton </a:t>
            </a:r>
            <a:r>
              <a:rPr lang="en-US" sz="2400" dirty="0" smtClean="0"/>
              <a:t>synchrotrons can produce high </a:t>
            </a:r>
            <a:r>
              <a:rPr lang="en-US" sz="2400" dirty="0"/>
              <a:t>energy protons, reaching up to multi </a:t>
            </a:r>
            <a:r>
              <a:rPr lang="en-US" sz="2400" dirty="0" err="1" smtClean="0"/>
              <a:t>TeV</a:t>
            </a:r>
            <a:r>
              <a:rPr lang="en-US" sz="2400" dirty="0" smtClean="0"/>
              <a:t> (LHC)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400" i="1" dirty="0" smtClean="0">
                <a:sym typeface="Wingdings"/>
              </a:rPr>
              <a:t>p</a:t>
            </a:r>
            <a:r>
              <a:rPr lang="en-US" sz="2400" i="1" dirty="0" smtClean="0"/>
              <a:t> </a:t>
            </a:r>
            <a:r>
              <a:rPr lang="en-US" sz="2400" dirty="0" smtClean="0"/>
              <a:t>bunches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/>
              <a:t>the most promising drivers of </a:t>
            </a:r>
            <a:r>
              <a:rPr lang="en-US" sz="2400" dirty="0" err="1"/>
              <a:t>wakefields</a:t>
            </a:r>
            <a:r>
              <a:rPr lang="en-US" sz="2400" dirty="0"/>
              <a:t> </a:t>
            </a:r>
            <a:r>
              <a:rPr lang="en-US" sz="2400" dirty="0" smtClean="0"/>
              <a:t>to accelerate </a:t>
            </a:r>
            <a:r>
              <a:rPr lang="en-US" sz="2400" i="1" dirty="0" smtClean="0"/>
              <a:t>e</a:t>
            </a:r>
            <a:r>
              <a:rPr lang="en-US" sz="2400" dirty="0" smtClean="0"/>
              <a:t>’s </a:t>
            </a:r>
            <a:r>
              <a:rPr lang="en-US" sz="2400" dirty="0"/>
              <a:t>to </a:t>
            </a:r>
            <a:r>
              <a:rPr lang="en-US" sz="2400" dirty="0" err="1" smtClean="0"/>
              <a:t>TeV</a:t>
            </a:r>
            <a:r>
              <a:rPr lang="en-US" sz="2400" dirty="0" smtClean="0"/>
              <a:t> </a:t>
            </a:r>
            <a:r>
              <a:rPr lang="en-US" sz="2400" dirty="0"/>
              <a:t>energy </a:t>
            </a:r>
            <a:r>
              <a:rPr lang="en-US" sz="2400" dirty="0" smtClean="0"/>
              <a:t>scale</a:t>
            </a:r>
            <a:r>
              <a:rPr lang="en-US" sz="2400" dirty="0" smtClean="0">
                <a:sym typeface="Wingdings"/>
              </a:rPr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90" y="0"/>
            <a:ext cx="9143999" cy="615553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p</a:t>
            </a: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roton-driven plasma acceleration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7235"/>
            <a:ext cx="7378549" cy="307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3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41" y="-11943"/>
            <a:ext cx="9143999" cy="615553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PoP</a:t>
            </a:r>
            <a:r>
              <a:rPr lang="en-GB" sz="4000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Experiment: Awake</a:t>
            </a:r>
            <a:endParaRPr lang="en-GB" sz="4000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5547" y="2825997"/>
            <a:ext cx="8004393" cy="3947887"/>
            <a:chOff x="339546" y="3266464"/>
            <a:chExt cx="6989842" cy="3272902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339546" y="4028657"/>
              <a:ext cx="6989842" cy="244272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3600" dirty="0" smtClean="0">
                  <a:solidFill>
                    <a:sysClr val="window" lastClr="FFFFFF"/>
                  </a:solidFill>
                </a:rPr>
                <a:t>C. BV</a:t>
              </a:r>
              <a:endParaRPr lang="en-US" sz="360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88195" y="3266464"/>
              <a:ext cx="6438217" cy="3272902"/>
              <a:chOff x="195396" y="602046"/>
              <a:chExt cx="8927203" cy="4460420"/>
            </a:xfrm>
          </p:grpSpPr>
          <p:grpSp>
            <p:nvGrpSpPr>
              <p:cNvPr id="36" name="Group 35"/>
              <p:cNvGrpSpPr>
                <a:grpSpLocks/>
              </p:cNvGrpSpPr>
              <p:nvPr/>
            </p:nvGrpSpPr>
            <p:grpSpPr bwMode="auto">
              <a:xfrm rot="10800000">
                <a:off x="8127685" y="3122607"/>
                <a:ext cx="509588" cy="365125"/>
                <a:chOff x="3675" y="2610"/>
                <a:chExt cx="321" cy="230"/>
              </a:xfrm>
            </p:grpSpPr>
            <p:sp>
              <p:nvSpPr>
                <p:cNvPr id="128" name="Rectangle 127"/>
                <p:cNvSpPr>
                  <a:spLocks noChangeArrowheads="1"/>
                </p:cNvSpPr>
                <p:nvPr/>
              </p:nvSpPr>
              <p:spPr bwMode="auto">
                <a:xfrm>
                  <a:off x="3675" y="2698"/>
                  <a:ext cx="321" cy="14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9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838" y="2610"/>
                  <a:ext cx="0" cy="87"/>
                </a:xfrm>
                <a:prstGeom prst="line">
                  <a:avLst/>
                </a:prstGeom>
                <a:no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7" name="Line 117"/>
              <p:cNvSpPr>
                <a:spLocks noChangeShapeType="1"/>
              </p:cNvSpPr>
              <p:nvPr/>
            </p:nvSpPr>
            <p:spPr bwMode="auto">
              <a:xfrm flipH="1">
                <a:off x="7953125" y="3357951"/>
                <a:ext cx="1049628" cy="4885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-1560000">
                <a:off x="8573324" y="3269985"/>
                <a:ext cx="99953" cy="467519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4523707" y="2737981"/>
                <a:ext cx="73428" cy="1074801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347398" y="3564466"/>
                <a:ext cx="588963" cy="57150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Line 117"/>
              <p:cNvSpPr>
                <a:spLocks noChangeShapeType="1"/>
              </p:cNvSpPr>
              <p:nvPr/>
            </p:nvSpPr>
            <p:spPr bwMode="auto">
              <a:xfrm flipH="1">
                <a:off x="942711" y="3862123"/>
                <a:ext cx="8016146" cy="1190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8573324" y="3632025"/>
                <a:ext cx="549275" cy="434975"/>
              </a:xfrm>
              <a:prstGeom prst="rect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7452353" y="3663948"/>
                <a:ext cx="533400" cy="457200"/>
              </a:xfrm>
              <a:prstGeom prst="rect">
                <a:avLst/>
              </a:prstGeom>
              <a:solidFill>
                <a:srgbClr val="C0504D">
                  <a:lumMod val="60000"/>
                  <a:lumOff val="40000"/>
                </a:srgbClr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44" name="Group 43"/>
              <p:cNvGrpSpPr>
                <a:grpSpLocks/>
              </p:cNvGrpSpPr>
              <p:nvPr/>
            </p:nvGrpSpPr>
            <p:grpSpPr bwMode="auto">
              <a:xfrm rot="195599">
                <a:off x="8278498" y="3487929"/>
                <a:ext cx="228600" cy="228600"/>
                <a:chOff x="1008" y="3216"/>
                <a:chExt cx="144" cy="144"/>
              </a:xfrm>
            </p:grpSpPr>
            <p:sp>
              <p:nvSpPr>
                <p:cNvPr id="125" name="Oval 124"/>
                <p:cNvSpPr>
                  <a:spLocks noChangeArrowheads="1"/>
                </p:cNvSpPr>
                <p:nvPr/>
              </p:nvSpPr>
              <p:spPr bwMode="auto">
                <a:xfrm>
                  <a:off x="1008" y="3216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6" name="Line 112"/>
                <p:cNvSpPr>
                  <a:spLocks noChangeShapeType="1"/>
                </p:cNvSpPr>
                <p:nvPr/>
              </p:nvSpPr>
              <p:spPr bwMode="auto">
                <a:xfrm>
                  <a:off x="1079" y="3241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7" name="Line 113"/>
                <p:cNvSpPr>
                  <a:spLocks noChangeShapeType="1"/>
                </p:cNvSpPr>
                <p:nvPr/>
              </p:nvSpPr>
              <p:spPr bwMode="auto">
                <a:xfrm>
                  <a:off x="1026" y="3294"/>
                  <a:ext cx="111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5" name="Text Box 114"/>
              <p:cNvSpPr txBox="1">
                <a:spLocks noChangeArrowheads="1"/>
              </p:cNvSpPr>
              <p:nvPr/>
            </p:nvSpPr>
            <p:spPr bwMode="auto">
              <a:xfrm>
                <a:off x="8637273" y="3692751"/>
                <a:ext cx="471486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FC</a:t>
                </a:r>
              </a:p>
            </p:txBody>
          </p:sp>
          <p:sp>
            <p:nvSpPr>
              <p:cNvPr id="46" name="Text Box 115"/>
              <p:cNvSpPr txBox="1">
                <a:spLocks noChangeArrowheads="1"/>
              </p:cNvSpPr>
              <p:nvPr/>
            </p:nvSpPr>
            <p:spPr bwMode="auto">
              <a:xfrm>
                <a:off x="7215191" y="2921818"/>
                <a:ext cx="709613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E, </a:t>
                </a:r>
                <a:r>
                  <a:rPr lang="en-US" altLang="en-US" sz="1000" dirty="0">
                    <a:solidFill>
                      <a:sysClr val="windowText" lastClr="000000"/>
                    </a:solidFill>
                    <a:latin typeface="Symbol" pitchFamily="18" charset="2"/>
                  </a:rPr>
                  <a:t>D</a:t>
                </a: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E</a:t>
                </a:r>
              </a:p>
            </p:txBody>
          </p: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3263636" y="3758141"/>
                <a:ext cx="228600" cy="228600"/>
                <a:chOff x="1008" y="3216"/>
                <a:chExt cx="144" cy="144"/>
              </a:xfrm>
            </p:grpSpPr>
            <p:sp>
              <p:nvSpPr>
                <p:cNvPr id="122" name="Oval 121"/>
                <p:cNvSpPr>
                  <a:spLocks noChangeArrowheads="1"/>
                </p:cNvSpPr>
                <p:nvPr/>
              </p:nvSpPr>
              <p:spPr bwMode="auto">
                <a:xfrm>
                  <a:off x="1008" y="3216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3" name="Line 120"/>
                <p:cNvSpPr>
                  <a:spLocks noChangeShapeType="1"/>
                </p:cNvSpPr>
                <p:nvPr/>
              </p:nvSpPr>
              <p:spPr bwMode="auto">
                <a:xfrm>
                  <a:off x="1079" y="3241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4" name="Line 121"/>
                <p:cNvSpPr>
                  <a:spLocks noChangeShapeType="1"/>
                </p:cNvSpPr>
                <p:nvPr/>
              </p:nvSpPr>
              <p:spPr bwMode="auto">
                <a:xfrm>
                  <a:off x="1026" y="3294"/>
                  <a:ext cx="111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836598" y="3729566"/>
                <a:ext cx="304800" cy="309563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Text Box 123"/>
              <p:cNvSpPr txBox="1">
                <a:spLocks noChangeArrowheads="1"/>
              </p:cNvSpPr>
              <p:nvPr/>
            </p:nvSpPr>
            <p:spPr bwMode="auto">
              <a:xfrm>
                <a:off x="2749285" y="3729565"/>
                <a:ext cx="604838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>
                    <a:solidFill>
                      <a:sysClr val="windowText" lastClr="000000"/>
                    </a:solidFill>
                    <a:latin typeface="Comic Sans MS" pitchFamily="66" charset="0"/>
                  </a:rPr>
                  <a:t>MS</a:t>
                </a: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2528623" y="3785129"/>
                <a:ext cx="195263" cy="209550"/>
              </a:xfrm>
              <a:prstGeom prst="rect">
                <a:avLst/>
              </a:prstGeom>
              <a:solidFill>
                <a:srgbClr val="A4FAC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Text Box 125"/>
              <p:cNvSpPr txBox="1">
                <a:spLocks noChangeArrowheads="1"/>
              </p:cNvSpPr>
              <p:nvPr/>
            </p:nvSpPr>
            <p:spPr bwMode="auto">
              <a:xfrm>
                <a:off x="2401359" y="4131731"/>
                <a:ext cx="740040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BPR</a:t>
                </a:r>
              </a:p>
            </p:txBody>
          </p:sp>
          <p:grpSp>
            <p:nvGrpSpPr>
              <p:cNvPr id="52" name="Group 51"/>
              <p:cNvGrpSpPr>
                <a:grpSpLocks/>
              </p:cNvGrpSpPr>
              <p:nvPr/>
            </p:nvGrpSpPr>
            <p:grpSpPr bwMode="auto">
              <a:xfrm>
                <a:off x="2198423" y="607340"/>
                <a:ext cx="247650" cy="168"/>
                <a:chOff x="4998" y="1973"/>
                <a:chExt cx="156" cy="168"/>
              </a:xfrm>
            </p:grpSpPr>
            <p:sp>
              <p:nvSpPr>
                <p:cNvPr id="120" name="Line 127"/>
                <p:cNvSpPr>
                  <a:spLocks noChangeShapeType="1"/>
                </p:cNvSpPr>
                <p:nvPr/>
              </p:nvSpPr>
              <p:spPr bwMode="auto">
                <a:xfrm>
                  <a:off x="4998" y="1973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1" name="Line 128"/>
                <p:cNvSpPr>
                  <a:spLocks noChangeShapeType="1"/>
                </p:cNvSpPr>
                <p:nvPr/>
              </p:nvSpPr>
              <p:spPr bwMode="auto">
                <a:xfrm>
                  <a:off x="5000" y="2141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53" name="AutoShape 129"/>
              <p:cNvSpPr>
                <a:spLocks noChangeArrowheads="1"/>
              </p:cNvSpPr>
              <p:nvPr/>
            </p:nvSpPr>
            <p:spPr bwMode="auto">
              <a:xfrm>
                <a:off x="1069711" y="3683529"/>
                <a:ext cx="142875" cy="334962"/>
              </a:xfrm>
              <a:prstGeom prst="flowChartCollate">
                <a:avLst/>
              </a:prstGeom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1468173" y="3670829"/>
                <a:ext cx="423863" cy="382587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Line 131"/>
              <p:cNvSpPr>
                <a:spLocks noChangeShapeType="1"/>
              </p:cNvSpPr>
              <p:nvPr/>
            </p:nvSpPr>
            <p:spPr bwMode="auto">
              <a:xfrm>
                <a:off x="1677722" y="3265386"/>
                <a:ext cx="0" cy="31577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" name="Text Box 132"/>
              <p:cNvSpPr txBox="1">
                <a:spLocks noChangeArrowheads="1"/>
              </p:cNvSpPr>
              <p:nvPr/>
            </p:nvSpPr>
            <p:spPr bwMode="auto">
              <a:xfrm>
                <a:off x="1277672" y="2774897"/>
                <a:ext cx="1236662" cy="501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Laser +Diagnostics</a:t>
                </a: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749036" y="3370791"/>
                <a:ext cx="146050" cy="898525"/>
              </a:xfrm>
              <a:prstGeom prst="ellipse">
                <a:avLst/>
              </a:prstGeom>
              <a:solidFill>
                <a:srgbClr val="E5B9D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395023" y="3369204"/>
                <a:ext cx="146050" cy="898525"/>
              </a:xfrm>
              <a:prstGeom prst="ellipse">
                <a:avLst/>
              </a:prstGeom>
              <a:solidFill>
                <a:srgbClr val="E5B9D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Text Box 140"/>
              <p:cNvSpPr txBox="1">
                <a:spLocks noChangeArrowheads="1"/>
              </p:cNvSpPr>
              <p:nvPr/>
            </p:nvSpPr>
            <p:spPr bwMode="auto">
              <a:xfrm>
                <a:off x="218812" y="4456642"/>
                <a:ext cx="960438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RF GUN</a:t>
                </a:r>
              </a:p>
            </p:txBody>
          </p:sp>
          <p:sp>
            <p:nvSpPr>
              <p:cNvPr id="60" name="Text Box 143"/>
              <p:cNvSpPr txBox="1">
                <a:spLocks noChangeArrowheads="1"/>
              </p:cNvSpPr>
              <p:nvPr/>
            </p:nvSpPr>
            <p:spPr bwMode="auto">
              <a:xfrm>
                <a:off x="2595297" y="3385079"/>
                <a:ext cx="1087438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 </a:t>
                </a:r>
                <a:r>
                  <a:rPr lang="en-US" altLang="en-US" sz="1000" dirty="0" err="1">
                    <a:solidFill>
                      <a:sysClr val="windowText" lastClr="000000"/>
                    </a:solidFill>
                    <a:latin typeface="Comic Sans MS" pitchFamily="66" charset="0"/>
                  </a:rPr>
                  <a:t>Emittance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607748" y="2521479"/>
                <a:ext cx="88900" cy="104457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Text Box 146"/>
              <p:cNvSpPr txBox="1">
                <a:spLocks noChangeArrowheads="1"/>
              </p:cNvSpPr>
              <p:nvPr/>
            </p:nvSpPr>
            <p:spPr bwMode="auto">
              <a:xfrm>
                <a:off x="1058864" y="2168025"/>
                <a:ext cx="1914526" cy="501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Incident, Reflected </a:t>
                </a: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Power and phase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3" name="Text Box 148"/>
              <p:cNvSpPr txBox="1">
                <a:spLocks noChangeArrowheads="1"/>
              </p:cNvSpPr>
              <p:nvPr/>
            </p:nvSpPr>
            <p:spPr bwMode="auto">
              <a:xfrm>
                <a:off x="7045100" y="2646760"/>
                <a:ext cx="1903259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Spectrometer</a:t>
                </a:r>
              </a:p>
            </p:txBody>
          </p:sp>
          <p:sp>
            <p:nvSpPr>
              <p:cNvPr id="64" name="Text Box 150"/>
              <p:cNvSpPr txBox="1">
                <a:spLocks noChangeArrowheads="1"/>
              </p:cNvSpPr>
              <p:nvPr/>
            </p:nvSpPr>
            <p:spPr bwMode="auto">
              <a:xfrm>
                <a:off x="1649147" y="4564591"/>
                <a:ext cx="1060450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>
                    <a:solidFill>
                      <a:sysClr val="windowText" lastClr="000000"/>
                    </a:solidFill>
                    <a:latin typeface="Comic Sans MS" pitchFamily="66" charset="0"/>
                  </a:rPr>
                  <a:t>Corrector</a:t>
                </a:r>
              </a:p>
            </p:txBody>
          </p:sp>
          <p:sp>
            <p:nvSpPr>
              <p:cNvPr id="65" name="Line 151"/>
              <p:cNvSpPr>
                <a:spLocks noChangeShapeType="1"/>
              </p:cNvSpPr>
              <p:nvPr/>
            </p:nvSpPr>
            <p:spPr bwMode="auto">
              <a:xfrm flipV="1">
                <a:off x="2217473" y="4107391"/>
                <a:ext cx="53975" cy="50323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Text Box 152"/>
              <p:cNvSpPr txBox="1">
                <a:spLocks noChangeArrowheads="1"/>
              </p:cNvSpPr>
              <p:nvPr/>
            </p:nvSpPr>
            <p:spPr bwMode="auto">
              <a:xfrm>
                <a:off x="8095091" y="2870725"/>
                <a:ext cx="706437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MTV</a:t>
                </a:r>
              </a:p>
            </p:txBody>
          </p:sp>
          <p:grpSp>
            <p:nvGrpSpPr>
              <p:cNvPr id="67" name="Group 66"/>
              <p:cNvGrpSpPr>
                <a:grpSpLocks/>
              </p:cNvGrpSpPr>
              <p:nvPr/>
            </p:nvGrpSpPr>
            <p:grpSpPr bwMode="auto">
              <a:xfrm>
                <a:off x="3122348" y="3985154"/>
                <a:ext cx="509588" cy="365125"/>
                <a:chOff x="3675" y="2610"/>
                <a:chExt cx="321" cy="230"/>
              </a:xfrm>
            </p:grpSpPr>
            <p:sp>
              <p:nvSpPr>
                <p:cNvPr id="118" name="Rectangle 117"/>
                <p:cNvSpPr>
                  <a:spLocks noChangeArrowheads="1"/>
                </p:cNvSpPr>
                <p:nvPr/>
              </p:nvSpPr>
              <p:spPr bwMode="auto">
                <a:xfrm>
                  <a:off x="3675" y="2698"/>
                  <a:ext cx="321" cy="14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9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838" y="2610"/>
                  <a:ext cx="0" cy="87"/>
                </a:xfrm>
                <a:prstGeom prst="line">
                  <a:avLst/>
                </a:prstGeom>
                <a:no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8" name="Group 67"/>
              <p:cNvGrpSpPr>
                <a:grpSpLocks/>
              </p:cNvGrpSpPr>
              <p:nvPr/>
            </p:nvGrpSpPr>
            <p:grpSpPr bwMode="auto">
              <a:xfrm>
                <a:off x="1422136" y="4056061"/>
                <a:ext cx="509587" cy="365125"/>
                <a:chOff x="3675" y="2610"/>
                <a:chExt cx="321" cy="230"/>
              </a:xfrm>
            </p:grpSpPr>
            <p:sp>
              <p:nvSpPr>
                <p:cNvPr id="116" name="Rectangle 115"/>
                <p:cNvSpPr>
                  <a:spLocks noChangeArrowheads="1"/>
                </p:cNvSpPr>
                <p:nvPr/>
              </p:nvSpPr>
              <p:spPr bwMode="auto">
                <a:xfrm>
                  <a:off x="3675" y="2698"/>
                  <a:ext cx="321" cy="14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7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3838" y="2610"/>
                  <a:ext cx="0" cy="87"/>
                </a:xfrm>
                <a:prstGeom prst="line">
                  <a:avLst/>
                </a:prstGeom>
                <a:no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69" name="Text Box 167"/>
              <p:cNvSpPr txBox="1">
                <a:spLocks noChangeArrowheads="1"/>
              </p:cNvSpPr>
              <p:nvPr/>
            </p:nvSpPr>
            <p:spPr bwMode="auto">
              <a:xfrm>
                <a:off x="3098536" y="4420128"/>
                <a:ext cx="520700" cy="501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>
                    <a:solidFill>
                      <a:sysClr val="windowText" lastClr="000000"/>
                    </a:solidFill>
                    <a:latin typeface="Comic Sans MS" pitchFamily="66" charset="0"/>
                  </a:rPr>
                  <a:t>VPI</a:t>
                </a: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>
                <a:off x="1926961" y="3731154"/>
                <a:ext cx="195262" cy="288925"/>
              </a:xfrm>
              <a:prstGeom prst="rect">
                <a:avLst/>
              </a:prstGeom>
              <a:solidFill>
                <a:srgbClr val="A4FAC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Text Box 171"/>
              <p:cNvSpPr txBox="1">
                <a:spLocks noChangeArrowheads="1"/>
              </p:cNvSpPr>
              <p:nvPr/>
            </p:nvSpPr>
            <p:spPr bwMode="auto">
              <a:xfrm>
                <a:off x="1799962" y="3366028"/>
                <a:ext cx="750887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FCT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4469606" y="3634976"/>
                <a:ext cx="1296144" cy="464343"/>
              </a:xfrm>
              <a:prstGeom prst="round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3" name="Text Box 140"/>
              <p:cNvSpPr txBox="1">
                <a:spLocks noChangeArrowheads="1"/>
              </p:cNvSpPr>
              <p:nvPr/>
            </p:nvSpPr>
            <p:spPr bwMode="auto">
              <a:xfrm>
                <a:off x="4533900" y="4626255"/>
                <a:ext cx="1277399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Accelerator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269806" y="3634049"/>
                <a:ext cx="72008" cy="43854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448616" y="3648802"/>
                <a:ext cx="72008" cy="43854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629846" y="3643904"/>
                <a:ext cx="72008" cy="43854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grpSp>
            <p:nvGrpSpPr>
              <p:cNvPr id="77" name="Group 76"/>
              <p:cNvGrpSpPr>
                <a:grpSpLocks/>
              </p:cNvGrpSpPr>
              <p:nvPr/>
            </p:nvGrpSpPr>
            <p:grpSpPr bwMode="auto">
              <a:xfrm>
                <a:off x="6913926" y="3784598"/>
                <a:ext cx="228600" cy="228600"/>
                <a:chOff x="1008" y="3216"/>
                <a:chExt cx="144" cy="144"/>
              </a:xfrm>
            </p:grpSpPr>
            <p:sp>
              <p:nvSpPr>
                <p:cNvPr id="113" name="Oval 112"/>
                <p:cNvSpPr>
                  <a:spLocks noChangeArrowheads="1"/>
                </p:cNvSpPr>
                <p:nvPr/>
              </p:nvSpPr>
              <p:spPr bwMode="auto">
                <a:xfrm>
                  <a:off x="1008" y="3216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4" name="Line 120"/>
                <p:cNvSpPr>
                  <a:spLocks noChangeShapeType="1"/>
                </p:cNvSpPr>
                <p:nvPr/>
              </p:nvSpPr>
              <p:spPr bwMode="auto">
                <a:xfrm>
                  <a:off x="1079" y="3241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5" name="Line 121"/>
                <p:cNvSpPr>
                  <a:spLocks noChangeShapeType="1"/>
                </p:cNvSpPr>
                <p:nvPr/>
              </p:nvSpPr>
              <p:spPr bwMode="auto">
                <a:xfrm>
                  <a:off x="1026" y="3294"/>
                  <a:ext cx="111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78" name="Group 77"/>
              <p:cNvGrpSpPr>
                <a:grpSpLocks/>
              </p:cNvGrpSpPr>
              <p:nvPr/>
            </p:nvGrpSpPr>
            <p:grpSpPr bwMode="auto">
              <a:xfrm>
                <a:off x="6772638" y="4011611"/>
                <a:ext cx="509588" cy="365125"/>
                <a:chOff x="3675" y="2610"/>
                <a:chExt cx="321" cy="230"/>
              </a:xfrm>
            </p:grpSpPr>
            <p:sp>
              <p:nvSpPr>
                <p:cNvPr id="111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75" y="2698"/>
                  <a:ext cx="321" cy="14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2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838" y="2610"/>
                  <a:ext cx="0" cy="87"/>
                </a:xfrm>
                <a:prstGeom prst="line">
                  <a:avLst/>
                </a:prstGeom>
                <a:no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9" name="Text Box 167"/>
              <p:cNvSpPr txBox="1">
                <a:spLocks noChangeArrowheads="1"/>
              </p:cNvSpPr>
              <p:nvPr/>
            </p:nvSpPr>
            <p:spPr bwMode="auto">
              <a:xfrm>
                <a:off x="6701854" y="4464675"/>
                <a:ext cx="1105157" cy="597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MTV,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err="1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Emittance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0" name="Text Box 140"/>
              <p:cNvSpPr txBox="1">
                <a:spLocks noChangeArrowheads="1"/>
              </p:cNvSpPr>
              <p:nvPr/>
            </p:nvSpPr>
            <p:spPr bwMode="auto">
              <a:xfrm>
                <a:off x="6049102" y="3059111"/>
                <a:ext cx="960438" cy="501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Matching triplet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5987775" y="3799679"/>
                <a:ext cx="195263" cy="166687"/>
              </a:xfrm>
              <a:prstGeom prst="rect">
                <a:avLst/>
              </a:prstGeom>
              <a:solidFill>
                <a:srgbClr val="A4FAC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Text Box 125"/>
              <p:cNvSpPr txBox="1">
                <a:spLocks noChangeArrowheads="1"/>
              </p:cNvSpPr>
              <p:nvPr/>
            </p:nvSpPr>
            <p:spPr bwMode="auto">
              <a:xfrm>
                <a:off x="5827463" y="4116386"/>
                <a:ext cx="693162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BPR</a:t>
                </a:r>
              </a:p>
            </p:txBody>
          </p:sp>
          <p:grpSp>
            <p:nvGrpSpPr>
              <p:cNvPr id="83" name="Group 82"/>
              <p:cNvGrpSpPr>
                <a:grpSpLocks/>
              </p:cNvGrpSpPr>
              <p:nvPr/>
            </p:nvGrpSpPr>
            <p:grpSpPr bwMode="auto">
              <a:xfrm>
                <a:off x="5837757" y="619509"/>
                <a:ext cx="247650" cy="168"/>
                <a:chOff x="4998" y="1973"/>
                <a:chExt cx="156" cy="168"/>
              </a:xfrm>
            </p:grpSpPr>
            <p:sp>
              <p:nvSpPr>
                <p:cNvPr id="109" name="Line 127"/>
                <p:cNvSpPr>
                  <a:spLocks noChangeShapeType="1"/>
                </p:cNvSpPr>
                <p:nvPr/>
              </p:nvSpPr>
              <p:spPr bwMode="auto">
                <a:xfrm>
                  <a:off x="4998" y="1973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" name="Line 128"/>
                <p:cNvSpPr>
                  <a:spLocks noChangeShapeType="1"/>
                </p:cNvSpPr>
                <p:nvPr/>
              </p:nvSpPr>
              <p:spPr bwMode="auto">
                <a:xfrm>
                  <a:off x="5000" y="2141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169667" y="3782216"/>
                <a:ext cx="195263" cy="166687"/>
              </a:xfrm>
              <a:prstGeom prst="rect">
                <a:avLst/>
              </a:prstGeom>
              <a:solidFill>
                <a:srgbClr val="A4FAC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Text Box 125"/>
              <p:cNvSpPr txBox="1">
                <a:spLocks noChangeArrowheads="1"/>
              </p:cNvSpPr>
              <p:nvPr/>
            </p:nvSpPr>
            <p:spPr bwMode="auto">
              <a:xfrm>
                <a:off x="4009355" y="4098922"/>
                <a:ext cx="689382" cy="308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BPR</a:t>
                </a:r>
              </a:p>
            </p:txBody>
          </p:sp>
          <p:grpSp>
            <p:nvGrpSpPr>
              <p:cNvPr id="86" name="Group 85"/>
              <p:cNvGrpSpPr>
                <a:grpSpLocks/>
              </p:cNvGrpSpPr>
              <p:nvPr/>
            </p:nvGrpSpPr>
            <p:grpSpPr bwMode="auto">
              <a:xfrm>
                <a:off x="4019649" y="602046"/>
                <a:ext cx="247650" cy="168"/>
                <a:chOff x="4998" y="1973"/>
                <a:chExt cx="156" cy="168"/>
              </a:xfrm>
            </p:grpSpPr>
            <p:sp>
              <p:nvSpPr>
                <p:cNvPr id="107" name="Line 127"/>
                <p:cNvSpPr>
                  <a:spLocks noChangeShapeType="1"/>
                </p:cNvSpPr>
                <p:nvPr/>
              </p:nvSpPr>
              <p:spPr bwMode="auto">
                <a:xfrm>
                  <a:off x="4998" y="1973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" name="Line 128"/>
                <p:cNvSpPr>
                  <a:spLocks noChangeShapeType="1"/>
                </p:cNvSpPr>
                <p:nvPr/>
              </p:nvSpPr>
              <p:spPr bwMode="auto">
                <a:xfrm>
                  <a:off x="5000" y="2141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>
                <a:grpSpLocks/>
              </p:cNvGrpSpPr>
              <p:nvPr/>
            </p:nvGrpSpPr>
            <p:grpSpPr bwMode="auto">
              <a:xfrm>
                <a:off x="1212586" y="607340"/>
                <a:ext cx="247650" cy="168"/>
                <a:chOff x="4998" y="1973"/>
                <a:chExt cx="156" cy="168"/>
              </a:xfrm>
            </p:grpSpPr>
            <p:sp>
              <p:nvSpPr>
                <p:cNvPr id="105" name="Line 127"/>
                <p:cNvSpPr>
                  <a:spLocks noChangeShapeType="1"/>
                </p:cNvSpPr>
                <p:nvPr/>
              </p:nvSpPr>
              <p:spPr bwMode="auto">
                <a:xfrm>
                  <a:off x="4998" y="1973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Line 128"/>
                <p:cNvSpPr>
                  <a:spLocks noChangeShapeType="1"/>
                </p:cNvSpPr>
                <p:nvPr/>
              </p:nvSpPr>
              <p:spPr bwMode="auto">
                <a:xfrm>
                  <a:off x="5000" y="2141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>
                <a:grpSpLocks/>
              </p:cNvGrpSpPr>
              <p:nvPr/>
            </p:nvGrpSpPr>
            <p:grpSpPr bwMode="auto">
              <a:xfrm>
                <a:off x="7177579" y="611472"/>
                <a:ext cx="247650" cy="168"/>
                <a:chOff x="4998" y="1973"/>
                <a:chExt cx="156" cy="168"/>
              </a:xfrm>
            </p:grpSpPr>
            <p:sp>
              <p:nvSpPr>
                <p:cNvPr id="103" name="Line 127"/>
                <p:cNvSpPr>
                  <a:spLocks noChangeShapeType="1"/>
                </p:cNvSpPr>
                <p:nvPr/>
              </p:nvSpPr>
              <p:spPr bwMode="auto">
                <a:xfrm>
                  <a:off x="4998" y="1973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Line 128"/>
                <p:cNvSpPr>
                  <a:spLocks noChangeShapeType="1"/>
                </p:cNvSpPr>
                <p:nvPr/>
              </p:nvSpPr>
              <p:spPr bwMode="auto">
                <a:xfrm>
                  <a:off x="5000" y="2141"/>
                  <a:ext cx="154" cy="0"/>
                </a:xfrm>
                <a:prstGeom prst="line">
                  <a:avLst/>
                </a:prstGeom>
                <a:noFill/>
                <a:ln w="57150">
                  <a:solidFill>
                    <a:srgbClr val="C050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9" name="Oval 88"/>
              <p:cNvSpPr>
                <a:spLocks noChangeArrowheads="1"/>
              </p:cNvSpPr>
              <p:nvPr/>
            </p:nvSpPr>
            <p:spPr bwMode="auto">
              <a:xfrm>
                <a:off x="3682736" y="3456516"/>
                <a:ext cx="146050" cy="898525"/>
              </a:xfrm>
              <a:prstGeom prst="ellipse">
                <a:avLst/>
              </a:prstGeom>
              <a:solidFill>
                <a:srgbClr val="E5B9D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Oval 89"/>
              <p:cNvSpPr>
                <a:spLocks noChangeArrowheads="1"/>
              </p:cNvSpPr>
              <p:nvPr/>
            </p:nvSpPr>
            <p:spPr bwMode="auto">
              <a:xfrm>
                <a:off x="4552686" y="3425723"/>
                <a:ext cx="146050" cy="898525"/>
              </a:xfrm>
              <a:prstGeom prst="ellipse">
                <a:avLst/>
              </a:prstGeom>
              <a:solidFill>
                <a:srgbClr val="E5B9D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Oval 90"/>
              <p:cNvSpPr>
                <a:spLocks noChangeArrowheads="1"/>
              </p:cNvSpPr>
              <p:nvPr/>
            </p:nvSpPr>
            <p:spPr bwMode="auto">
              <a:xfrm>
                <a:off x="5477718" y="3443285"/>
                <a:ext cx="146050" cy="898525"/>
              </a:xfrm>
              <a:prstGeom prst="ellipse">
                <a:avLst/>
              </a:prstGeom>
              <a:solidFill>
                <a:srgbClr val="E5B9D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Text Box 146"/>
              <p:cNvSpPr txBox="1">
                <a:spLocks noChangeArrowheads="1"/>
              </p:cNvSpPr>
              <p:nvPr/>
            </p:nvSpPr>
            <p:spPr bwMode="auto">
              <a:xfrm>
                <a:off x="4751325" y="2500432"/>
                <a:ext cx="1914526" cy="501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Incident, </a:t>
                </a: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Reflected, transmitted </a:t>
                </a:r>
                <a:r>
                  <a:rPr lang="en-US" altLang="en-US" sz="1000" dirty="0">
                    <a:solidFill>
                      <a:sysClr val="windowText" lastClr="000000"/>
                    </a:solidFill>
                    <a:latin typeface="Comic Sans MS" pitchFamily="66" charset="0"/>
                  </a:rPr>
                  <a:t>Power</a:t>
                </a:r>
              </a:p>
            </p:txBody>
          </p:sp>
          <p:grpSp>
            <p:nvGrpSpPr>
              <p:cNvPr id="93" name="Group 92"/>
              <p:cNvGrpSpPr>
                <a:grpSpLocks/>
              </p:cNvGrpSpPr>
              <p:nvPr/>
            </p:nvGrpSpPr>
            <p:grpSpPr bwMode="auto">
              <a:xfrm>
                <a:off x="4862884" y="4079081"/>
                <a:ext cx="509588" cy="365125"/>
                <a:chOff x="3675" y="2610"/>
                <a:chExt cx="321" cy="230"/>
              </a:xfrm>
            </p:grpSpPr>
            <p:sp>
              <p:nvSpPr>
                <p:cNvPr id="101" name="Rectangle 100"/>
                <p:cNvSpPr>
                  <a:spLocks noChangeArrowheads="1"/>
                </p:cNvSpPr>
                <p:nvPr/>
              </p:nvSpPr>
              <p:spPr bwMode="auto">
                <a:xfrm>
                  <a:off x="3675" y="2698"/>
                  <a:ext cx="321" cy="142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838" y="2610"/>
                  <a:ext cx="0" cy="87"/>
                </a:xfrm>
                <a:prstGeom prst="line">
                  <a:avLst/>
                </a:prstGeom>
                <a:no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7226791" y="3790947"/>
                <a:ext cx="195263" cy="166687"/>
              </a:xfrm>
              <a:prstGeom prst="rect">
                <a:avLst/>
              </a:prstGeom>
              <a:solidFill>
                <a:srgbClr val="A4FAC1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AutoShape 129"/>
              <p:cNvSpPr>
                <a:spLocks noChangeArrowheads="1"/>
              </p:cNvSpPr>
              <p:nvPr/>
            </p:nvSpPr>
            <p:spPr bwMode="auto">
              <a:xfrm>
                <a:off x="8127685" y="3548060"/>
                <a:ext cx="106872" cy="334962"/>
              </a:xfrm>
              <a:prstGeom prst="flowChartCollate">
                <a:avLst/>
              </a:prstGeom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5623768" y="3098564"/>
                <a:ext cx="63235" cy="533764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607749" y="2731883"/>
                <a:ext cx="3989385" cy="7778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607749" y="1995967"/>
                <a:ext cx="91280" cy="71953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Isosceles Triangle 98"/>
              <p:cNvSpPr/>
              <p:nvPr/>
            </p:nvSpPr>
            <p:spPr>
              <a:xfrm rot="10800000">
                <a:off x="195396" y="1962499"/>
                <a:ext cx="915988" cy="648072"/>
              </a:xfrm>
              <a:prstGeom prst="triangl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110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00" name="Text Box 140"/>
              <p:cNvSpPr txBox="1">
                <a:spLocks noChangeArrowheads="1"/>
              </p:cNvSpPr>
              <p:nvPr/>
            </p:nvSpPr>
            <p:spPr bwMode="auto">
              <a:xfrm>
                <a:off x="1029836" y="1640793"/>
                <a:ext cx="960438" cy="308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000" dirty="0" smtClean="0">
                    <a:solidFill>
                      <a:sysClr val="windowText" lastClr="000000"/>
                    </a:solidFill>
                    <a:latin typeface="Comic Sans MS" pitchFamily="66" charset="0"/>
                  </a:rPr>
                  <a:t>Klystron</a:t>
                </a:r>
                <a:endParaRPr lang="en-US" altLang="en-US" sz="1000" dirty="0">
                  <a:solidFill>
                    <a:sysClr val="windowText" lastClr="000000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2868" y="1357500"/>
            <a:ext cx="9132588" cy="2623539"/>
            <a:chOff x="-189469" y="1170702"/>
            <a:chExt cx="9132588" cy="2623539"/>
          </a:xfrm>
        </p:grpSpPr>
        <p:sp>
          <p:nvSpPr>
            <p:cNvPr id="5" name="Rectangle 4"/>
            <p:cNvSpPr/>
            <p:nvPr/>
          </p:nvSpPr>
          <p:spPr>
            <a:xfrm>
              <a:off x="7467975" y="3398244"/>
              <a:ext cx="1372175" cy="395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OTR for SMI diagnostics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53635" y="3398244"/>
              <a:ext cx="1088349" cy="395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>
                  <a:solidFill>
                    <a:srgbClr val="0000FF"/>
                  </a:solidFill>
                </a:rPr>
                <a:t>Laser dump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9469" y="1170702"/>
              <a:ext cx="9132588" cy="2357058"/>
              <a:chOff x="-189469" y="1960200"/>
              <a:chExt cx="9132588" cy="2357058"/>
            </a:xfrm>
          </p:grpSpPr>
          <p:sp>
            <p:nvSpPr>
              <p:cNvPr id="8" name="Isosceles Triangle 7"/>
              <p:cNvSpPr/>
              <p:nvPr/>
            </p:nvSpPr>
            <p:spPr>
              <a:xfrm rot="20040000" flipH="1">
                <a:off x="7716690" y="3150768"/>
                <a:ext cx="171985" cy="452523"/>
              </a:xfrm>
              <a:prstGeom prst="triangle">
                <a:avLst/>
              </a:prstGeom>
              <a:solidFill>
                <a:srgbClr val="9BBB59">
                  <a:lumMod val="50000"/>
                </a:srgbClr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2415507" y="3028453"/>
                <a:ext cx="160171" cy="610076"/>
              </a:xfrm>
              <a:prstGeom prst="triangle">
                <a:avLst/>
              </a:prstGeom>
              <a:solidFill>
                <a:srgbClr val="9BBB59">
                  <a:lumMod val="50000"/>
                </a:srgbClr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1075422" y="2677409"/>
                <a:ext cx="320341" cy="1350146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711451" y="3054992"/>
                <a:ext cx="3718236" cy="675073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lumMod val="20000"/>
                      <a:lumOff val="80000"/>
                    </a:srgbClr>
                  </a:gs>
                  <a:gs pos="100000">
                    <a:srgbClr val="F79646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ysClr val="window" lastClr="FFFFFF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235593" y="3398250"/>
                <a:ext cx="687952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339546" y="3386808"/>
                <a:ext cx="896047" cy="47690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05223" y="3192295"/>
                <a:ext cx="503390" cy="49200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29918" y="3413346"/>
                <a:ext cx="6624181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 rot="16200000">
                <a:off x="7918" y="2891346"/>
                <a:ext cx="1044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6879522" y="3146527"/>
                <a:ext cx="503390" cy="49200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7108336" y="3403971"/>
                <a:ext cx="1" cy="77232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201270" y="3401905"/>
                <a:ext cx="1475997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739523" y="3415412"/>
                <a:ext cx="567872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317726" y="2379590"/>
                <a:ext cx="971557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sp>
            <p:nvSpPr>
              <p:cNvPr id="22" name="Rectangle 21"/>
              <p:cNvSpPr/>
              <p:nvPr/>
            </p:nvSpPr>
            <p:spPr>
              <a:xfrm>
                <a:off x="180978" y="2208292"/>
                <a:ext cx="684000" cy="308932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 smtClean="0">
                    <a:solidFill>
                      <a:sysClr val="window" lastClr="FFFFFF"/>
                    </a:solidFill>
                  </a:rPr>
                  <a:t>Laser</a:t>
                </a:r>
                <a:endParaRPr lang="en-US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740220">
                <a:off x="1109724" y="2219734"/>
                <a:ext cx="828000" cy="308932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lumMod val="60000"/>
                      <a:lumOff val="40000"/>
                    </a:srgbClr>
                  </a:gs>
                  <a:gs pos="100000">
                    <a:srgbClr val="9BBB59">
                      <a:lumMod val="7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 smtClean="0">
                    <a:solidFill>
                      <a:sysClr val="window" lastClr="FFFFFF"/>
                    </a:solidFill>
                  </a:rPr>
                  <a:t>RF gun</a:t>
                </a:r>
                <a:endParaRPr lang="en-US" dirty="0">
                  <a:solidFill>
                    <a:sysClr val="window" lastClr="FFFFFF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2496588" y="3393307"/>
                <a:ext cx="5292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1825511" y="2655783"/>
                <a:ext cx="646355" cy="75962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7832778" y="2613045"/>
                <a:ext cx="265034" cy="77225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9BBB59">
                    <a:lumMod val="75000"/>
                  </a:srgbClr>
                </a:solidFill>
                <a:prstDash val="solid"/>
                <a:headEnd type="stealth" w="lg" len="lg"/>
                <a:tailEnd type="none"/>
              </a:ln>
              <a:effectLst/>
            </p:spPr>
          </p:cxnSp>
          <p:sp>
            <p:nvSpPr>
              <p:cNvPr id="27" name="Rectangle 26"/>
              <p:cNvSpPr/>
              <p:nvPr/>
            </p:nvSpPr>
            <p:spPr>
              <a:xfrm>
                <a:off x="6204157" y="2679775"/>
                <a:ext cx="1910962" cy="39599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008000"/>
                    </a:solidFill>
                  </a:rPr>
                  <a:t>e</a:t>
                </a:r>
                <a:r>
                  <a:rPr lang="en-US" dirty="0" smtClean="0">
                    <a:solidFill>
                      <a:srgbClr val="008000"/>
                    </a:solidFill>
                  </a:rPr>
                  <a:t>- spectrometer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41020" y="3007629"/>
                <a:ext cx="12232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 smtClean="0">
                    <a:solidFill>
                      <a:sysClr val="window" lastClr="FFFFFF"/>
                    </a:solidFill>
                  </a:rPr>
                  <a:t>Plasma cell</a:t>
                </a:r>
                <a:endParaRPr lang="en-US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-189469" y="3921261"/>
                <a:ext cx="1088349" cy="39599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 smtClean="0">
                    <a:solidFill>
                      <a:srgbClr val="FF0000"/>
                    </a:solidFill>
                  </a:rPr>
                  <a:t>SPS p+ beam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15119" y="3090201"/>
                <a:ext cx="828000" cy="594095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lumMod val="20000"/>
                      <a:lumOff val="80000"/>
                    </a:srgbClr>
                  </a:gs>
                  <a:gs pos="100000">
                    <a:srgbClr val="FF0000"/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ysClr val="window" lastClr="FFFFFF"/>
                    </a:solidFill>
                  </a:rPr>
                  <a:t>p</a:t>
                </a:r>
                <a:r>
                  <a:rPr lang="en-US" dirty="0" smtClean="0">
                    <a:solidFill>
                      <a:sysClr val="window" lastClr="FFFFFF"/>
                    </a:solidFill>
                  </a:rPr>
                  <a:t>+ dump</a:t>
                </a:r>
                <a:endParaRPr lang="en-US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807374" y="2528666"/>
                <a:ext cx="1910962" cy="39599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dirty="0">
                    <a:solidFill>
                      <a:srgbClr val="008000"/>
                    </a:solidFill>
                  </a:rPr>
                  <a:t>e</a:t>
                </a:r>
                <a:r>
                  <a:rPr lang="en-US" dirty="0" smtClean="0">
                    <a:solidFill>
                      <a:srgbClr val="008000"/>
                    </a:solidFill>
                  </a:rPr>
                  <a:t>- bea</a:t>
                </a:r>
                <a:r>
                  <a:rPr lang="en-US" dirty="0">
                    <a:solidFill>
                      <a:srgbClr val="008000"/>
                    </a:solidFill>
                  </a:rPr>
                  <a:t>m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7329388" y="3150181"/>
                <a:ext cx="503390" cy="492002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7592525" y="3396183"/>
                <a:ext cx="1" cy="77232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headEnd type="stealth" w="lg" len="lg"/>
                <a:tailEnd type="none"/>
              </a:ln>
              <a:effectLst/>
            </p:spPr>
          </p:cxnSp>
        </p:grpSp>
      </p:grpSp>
      <p:sp>
        <p:nvSpPr>
          <p:cNvPr id="131" name="Rectangle 130"/>
          <p:cNvSpPr/>
          <p:nvPr/>
        </p:nvSpPr>
        <p:spPr>
          <a:xfrm>
            <a:off x="4120225" y="758759"/>
            <a:ext cx="4950042" cy="113877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ct val="20000"/>
              </a:spcBef>
              <a:buFont typeface="Wingdings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  <a:latin typeface="Garamond"/>
              </a:rPr>
              <a:t>Approved </a:t>
            </a:r>
            <a:r>
              <a:rPr lang="en-US" sz="2000" b="1" dirty="0">
                <a:solidFill>
                  <a:prstClr val="white"/>
                </a:solidFill>
                <a:latin typeface="Garamond"/>
              </a:rPr>
              <a:t>in August 2013</a:t>
            </a:r>
          </a:p>
          <a:p>
            <a:pPr marL="342900" indent="-342900" algn="just" defTabSz="457200">
              <a:spcBef>
                <a:spcPct val="20000"/>
              </a:spcBef>
              <a:buFont typeface="Wingdings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  <a:latin typeface="Garamond"/>
              </a:rPr>
              <a:t>First </a:t>
            </a:r>
            <a:r>
              <a:rPr lang="en-US" sz="2000" b="1" dirty="0">
                <a:solidFill>
                  <a:prstClr val="white"/>
                </a:solidFill>
                <a:latin typeface="Garamond"/>
              </a:rPr>
              <a:t>p+ and laser beam in 2016 (Phase 1)</a:t>
            </a:r>
          </a:p>
          <a:p>
            <a:pPr marL="342900" indent="-342900" algn="just" defTabSz="457200">
              <a:spcBef>
                <a:spcPct val="20000"/>
              </a:spcBef>
              <a:buFont typeface="Wingdings" charset="2"/>
              <a:buChar char="Ø"/>
            </a:pPr>
            <a:r>
              <a:rPr lang="en-US" sz="2000" b="1" dirty="0">
                <a:solidFill>
                  <a:prstClr val="white"/>
                </a:solidFill>
                <a:latin typeface="Garamond"/>
              </a:rPr>
              <a:t>First e- beam in 2017-2018 (Phase 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736174" y="6339673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C. </a:t>
            </a:r>
            <a:r>
              <a:rPr lang="en-GB" dirty="0" err="1" smtClean="0">
                <a:solidFill>
                  <a:prstClr val="black"/>
                </a:solidFill>
              </a:rPr>
              <a:t>Bracco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33" name="Picture 6" descr="3_AWAKE_white_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68" y="623217"/>
            <a:ext cx="1685057" cy="84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2684203" y="3318561"/>
            <a:ext cx="3319563" cy="95410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</a:t>
            </a:r>
          </a:p>
          <a:p>
            <a:r>
              <a:rPr lang="en-GB" sz="2800" dirty="0" smtClean="0">
                <a:solidFill>
                  <a:srgbClr val="000099"/>
                </a:solidFill>
              </a:rPr>
              <a:t>&gt;</a:t>
            </a:r>
            <a:r>
              <a:rPr lang="en-GB" sz="2800" dirty="0">
                <a:solidFill>
                  <a:srgbClr val="000099"/>
                </a:solidFill>
              </a:rPr>
              <a:t>1</a:t>
            </a:r>
            <a:r>
              <a:rPr lang="en-GB" sz="2800" dirty="0" smtClean="0">
                <a:solidFill>
                  <a:srgbClr val="000099"/>
                </a:solidFill>
              </a:rPr>
              <a:t> GV/m</a:t>
            </a:r>
            <a:endParaRPr lang="en-GB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6BB97-60D0-4BCD-850C-E7CBDA1CE2D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6" name="Picture 4" descr="PastedGraphic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81100"/>
            <a:ext cx="43116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astedGraphi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03325"/>
            <a:ext cx="42640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347788" y="793750"/>
            <a:ext cx="1730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70C0"/>
                </a:solidFill>
              </a:rPr>
              <a:t>An e+ e- collider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5757863" y="795338"/>
            <a:ext cx="157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70C0"/>
                </a:solidFill>
              </a:rPr>
              <a:t>An e-p collider</a:t>
            </a:r>
          </a:p>
        </p:txBody>
      </p:sp>
      <p:pic>
        <p:nvPicPr>
          <p:cNvPr id="3380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05150"/>
            <a:ext cx="53784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31543"/>
            <a:ext cx="21399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42932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ar future </a:t>
            </a:r>
            <a:r>
              <a:rPr lang="en-GB" sz="3200" b="1" i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p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-driven plasma collider designs 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809" y="6412984"/>
            <a:ext cx="18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S. </a:t>
            </a:r>
            <a:r>
              <a:rPr lang="en-GB" dirty="0" err="1">
                <a:solidFill>
                  <a:prstClr val="black"/>
                </a:solidFill>
              </a:rPr>
              <a:t>C</a:t>
            </a:r>
            <a:r>
              <a:rPr lang="en-GB" dirty="0" err="1" smtClean="0">
                <a:solidFill>
                  <a:prstClr val="black"/>
                </a:solidFill>
              </a:rPr>
              <a:t>hattopadhyay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809" y="3555452"/>
            <a:ext cx="3564029" cy="954107"/>
          </a:xfrm>
          <a:prstGeom prst="rect">
            <a:avLst/>
          </a:prstGeom>
          <a:noFill/>
          <a:ln w="222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accelerating gradient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&gt;1 GV/m</a:t>
            </a:r>
          </a:p>
        </p:txBody>
      </p:sp>
    </p:spTree>
    <p:extLst>
      <p:ext uri="{BB962C8B-B14F-4D97-AF65-F5344CB8AC3E}">
        <p14:creationId xmlns:p14="http://schemas.microsoft.com/office/powerpoint/2010/main" val="2745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European XFEL">
  <a:themeElements>
    <a:clrScheme name="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European XFEL">
  <a:themeElements>
    <a:clrScheme name="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European XFEL">
  <a:themeElements>
    <a:clrScheme name="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European XFEL">
  <a:themeElements>
    <a:clrScheme name="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2060"/>
        </a:solidFill>
      </a:spPr>
      <a:bodyPr wrap="square" tIns="0" bIns="0" rtlCol="0" anchor="ctr">
        <a:spAutoFit/>
      </a:bodyPr>
      <a:lstStyle>
        <a:defPPr algn="ctr">
          <a:defRPr sz="4000" b="1" kern="0" dirty="0" smtClean="0">
            <a:solidFill>
              <a:srgbClr val="FFFF00"/>
            </a:solidFill>
            <a:cs typeface="Calibri" pitchFamily="34" charset="0"/>
          </a:defRPr>
        </a:defPPr>
      </a:lstStyle>
    </a:txDef>
  </a:objectDefaults>
  <a:extraClrSchemeLst/>
</a:theme>
</file>

<file path=ppt/theme/theme3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Default Theme">
  <a:themeElements>
    <a:clrScheme name="ORNL Corporate Palette 14050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>
            <a:latin typeface="+mj-lt"/>
          </a:defRPr>
        </a:defPPr>
      </a:lstStyle>
    </a:txDef>
  </a:objectDefaults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ynRad 1">
    <a:dk1>
      <a:srgbClr val="5F5F5F"/>
    </a:dk1>
    <a:lt1>
      <a:srgbClr val="FFFFCC"/>
    </a:lt1>
    <a:dk2>
      <a:srgbClr val="000000"/>
    </a:dk2>
    <a:lt2>
      <a:srgbClr val="FFCC66"/>
    </a:lt2>
    <a:accent1>
      <a:srgbClr val="FF9933"/>
    </a:accent1>
    <a:accent2>
      <a:srgbClr val="CC0066"/>
    </a:accent2>
    <a:accent3>
      <a:srgbClr val="AAAAAA"/>
    </a:accent3>
    <a:accent4>
      <a:srgbClr val="DADAAE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  <a:fontScheme name="SynRad">
    <a:majorFont>
      <a:latin typeface="Comic Sans MS"/>
      <a:ea typeface=""/>
      <a:cs typeface="Arial"/>
    </a:majorFont>
    <a:minorFont>
      <a:latin typeface="Times New Roman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4989</Words>
  <Application>Microsoft Office PowerPoint</Application>
  <PresentationFormat>On-screen Show (4:3)</PresentationFormat>
  <Paragraphs>1275</Paragraphs>
  <Slides>110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47</vt:i4>
      </vt:variant>
      <vt:variant>
        <vt:lpstr>Slide Titles</vt:lpstr>
      </vt:variant>
      <vt:variant>
        <vt:i4>110</vt:i4>
      </vt:variant>
    </vt:vector>
  </HeadingPairs>
  <TitlesOfParts>
    <vt:vector size="157" baseType="lpstr">
      <vt:lpstr>Office Theme</vt:lpstr>
      <vt:lpstr>Default Design</vt:lpstr>
      <vt:lpstr>1_Office Theme</vt:lpstr>
      <vt:lpstr>1_Default Design</vt:lpstr>
      <vt:lpstr>2_Default Design</vt:lpstr>
      <vt:lpstr>3_Default Design</vt:lpstr>
      <vt:lpstr>4_Default Design</vt:lpstr>
      <vt:lpstr>5_Default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European XFEL</vt:lpstr>
      <vt:lpstr>1_European XFEL</vt:lpstr>
      <vt:lpstr>2_European XFEL</vt:lpstr>
      <vt:lpstr>3_European XFEL</vt:lpstr>
      <vt:lpstr>11_Office Theme</vt:lpstr>
      <vt:lpstr>12_Office Theme</vt:lpstr>
      <vt:lpstr>13_Office Theme</vt:lpstr>
      <vt:lpstr>10_Office Theme</vt:lpstr>
      <vt:lpstr>2_Office Theme</vt:lpstr>
      <vt:lpstr>14_Office Theme</vt:lpstr>
      <vt:lpstr>4_Office Theme</vt:lpstr>
      <vt:lpstr>Bold Stripes</vt:lpstr>
      <vt:lpstr>5_Office Theme</vt:lpstr>
      <vt:lpstr>6_Office Theme</vt:lpstr>
      <vt:lpstr>7_Office Theme</vt:lpstr>
      <vt:lpstr>8_Office Theme</vt:lpstr>
      <vt:lpstr>6_Default Design</vt:lpstr>
      <vt:lpstr>21_Default Design</vt:lpstr>
      <vt:lpstr>9_Office Theme</vt:lpstr>
      <vt:lpstr>15_Office Theme</vt:lpstr>
      <vt:lpstr>Default Theme</vt:lpstr>
      <vt:lpstr>17_Office Theme</vt:lpstr>
      <vt:lpstr>18_Office Theme</vt:lpstr>
      <vt:lpstr>19_Office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Phenomenological Cost Model: Conventional Technology</vt:lpstr>
      <vt:lpstr>PowerPoint Presentation</vt:lpstr>
      <vt:lpstr>PowerPoint Presentation</vt:lpstr>
      <vt:lpstr>energy consumption &amp; cost (survey)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particles appropriately bunched, the laser to electron power transfer efficiencies approach 60%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Accelerators</dc:title>
  <dc:creator>Frank Zimmermann</dc:creator>
  <cp:lastModifiedBy>Frank Zimmermann</cp:lastModifiedBy>
  <cp:revision>58</cp:revision>
  <dcterms:created xsi:type="dcterms:W3CDTF">2014-07-01T19:14:49Z</dcterms:created>
  <dcterms:modified xsi:type="dcterms:W3CDTF">2014-07-11T10:30:47Z</dcterms:modified>
</cp:coreProperties>
</file>