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4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5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6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7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8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9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20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1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22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3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4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5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5" r:id="rId1"/>
    <p:sldMasterId id="2147483696" r:id="rId2"/>
    <p:sldMasterId id="2147483705" r:id="rId3"/>
    <p:sldMasterId id="2147483732" r:id="rId4"/>
    <p:sldMasterId id="2147483787" r:id="rId5"/>
    <p:sldMasterId id="2147483799" r:id="rId6"/>
    <p:sldMasterId id="2147483825" r:id="rId7"/>
    <p:sldMasterId id="2147483864" r:id="rId8"/>
    <p:sldMasterId id="2147483900" r:id="rId9"/>
    <p:sldMasterId id="2147483924" r:id="rId10"/>
    <p:sldMasterId id="2147483930" r:id="rId11"/>
    <p:sldMasterId id="2147483936" r:id="rId12"/>
    <p:sldMasterId id="2147483942" r:id="rId13"/>
    <p:sldMasterId id="2147483948" r:id="rId14"/>
    <p:sldMasterId id="2147483952" r:id="rId15"/>
    <p:sldMasterId id="2147483959" r:id="rId16"/>
    <p:sldMasterId id="2147483971" r:id="rId17"/>
    <p:sldMasterId id="2147483983" r:id="rId18"/>
    <p:sldMasterId id="2147483995" r:id="rId19"/>
    <p:sldMasterId id="2147484002" r:id="rId20"/>
    <p:sldMasterId id="2147484009" r:id="rId21"/>
    <p:sldMasterId id="2147484021" r:id="rId22"/>
    <p:sldMasterId id="2147484026" r:id="rId23"/>
    <p:sldMasterId id="2147484038" r:id="rId24"/>
    <p:sldMasterId id="2147484050" r:id="rId25"/>
    <p:sldMasterId id="2147484062" r:id="rId26"/>
  </p:sldMasterIdLst>
  <p:notesMasterIdLst>
    <p:notesMasterId r:id="rId102"/>
  </p:notesMasterIdLst>
  <p:handoutMasterIdLst>
    <p:handoutMasterId r:id="rId103"/>
  </p:handoutMasterIdLst>
  <p:sldIdLst>
    <p:sldId id="662" r:id="rId27"/>
    <p:sldId id="807" r:id="rId28"/>
    <p:sldId id="808" r:id="rId29"/>
    <p:sldId id="815" r:id="rId30"/>
    <p:sldId id="752" r:id="rId31"/>
    <p:sldId id="731" r:id="rId32"/>
    <p:sldId id="733" r:id="rId33"/>
    <p:sldId id="747" r:id="rId34"/>
    <p:sldId id="740" r:id="rId35"/>
    <p:sldId id="742" r:id="rId36"/>
    <p:sldId id="739" r:id="rId37"/>
    <p:sldId id="738" r:id="rId38"/>
    <p:sldId id="741" r:id="rId39"/>
    <p:sldId id="746" r:id="rId40"/>
    <p:sldId id="749" r:id="rId41"/>
    <p:sldId id="751" r:id="rId42"/>
    <p:sldId id="780" r:id="rId43"/>
    <p:sldId id="782" r:id="rId44"/>
    <p:sldId id="755" r:id="rId45"/>
    <p:sldId id="716" r:id="rId46"/>
    <p:sldId id="795" r:id="rId47"/>
    <p:sldId id="794" r:id="rId48"/>
    <p:sldId id="783" r:id="rId49"/>
    <p:sldId id="784" r:id="rId50"/>
    <p:sldId id="786" r:id="rId51"/>
    <p:sldId id="787" r:id="rId52"/>
    <p:sldId id="766" r:id="rId53"/>
    <p:sldId id="790" r:id="rId54"/>
    <p:sldId id="791" r:id="rId55"/>
    <p:sldId id="767" r:id="rId56"/>
    <p:sldId id="772" r:id="rId57"/>
    <p:sldId id="768" r:id="rId58"/>
    <p:sldId id="776" r:id="rId59"/>
    <p:sldId id="773" r:id="rId60"/>
    <p:sldId id="774" r:id="rId61"/>
    <p:sldId id="777" r:id="rId62"/>
    <p:sldId id="789" r:id="rId63"/>
    <p:sldId id="778" r:id="rId64"/>
    <p:sldId id="779" r:id="rId65"/>
    <p:sldId id="709" r:id="rId66"/>
    <p:sldId id="817" r:id="rId67"/>
    <p:sldId id="788" r:id="rId68"/>
    <p:sldId id="745" r:id="rId69"/>
    <p:sldId id="816" r:id="rId70"/>
    <p:sldId id="770" r:id="rId71"/>
    <p:sldId id="818" r:id="rId72"/>
    <p:sldId id="819" r:id="rId73"/>
    <p:sldId id="765" r:id="rId74"/>
    <p:sldId id="717" r:id="rId75"/>
    <p:sldId id="814" r:id="rId76"/>
    <p:sldId id="758" r:id="rId77"/>
    <p:sldId id="759" r:id="rId78"/>
    <p:sldId id="760" r:id="rId79"/>
    <p:sldId id="761" r:id="rId80"/>
    <p:sldId id="762" r:id="rId81"/>
    <p:sldId id="763" r:id="rId82"/>
    <p:sldId id="764" r:id="rId83"/>
    <p:sldId id="809" r:id="rId84"/>
    <p:sldId id="810" r:id="rId85"/>
    <p:sldId id="796" r:id="rId86"/>
    <p:sldId id="797" r:id="rId87"/>
    <p:sldId id="793" r:id="rId88"/>
    <p:sldId id="803" r:id="rId89"/>
    <p:sldId id="800" r:id="rId90"/>
    <p:sldId id="799" r:id="rId91"/>
    <p:sldId id="804" r:id="rId92"/>
    <p:sldId id="805" r:id="rId93"/>
    <p:sldId id="798" r:id="rId94"/>
    <p:sldId id="801" r:id="rId95"/>
    <p:sldId id="806" r:id="rId96"/>
    <p:sldId id="775" r:id="rId97"/>
    <p:sldId id="802" r:id="rId98"/>
    <p:sldId id="811" r:id="rId99"/>
    <p:sldId id="812" r:id="rId100"/>
    <p:sldId id="813" r:id="rId101"/>
  </p:sldIdLst>
  <p:sldSz cx="9144000" cy="6858000" type="screen4x3"/>
  <p:notesSz cx="6797675" cy="9928225"/>
  <p:embeddedFontLst>
    <p:embeddedFont>
      <p:font typeface="SimSun" panose="02010600030101010101" pitchFamily="2" charset="-122"/>
      <p:regular r:id="rId104"/>
    </p:embeddedFont>
    <p:embeddedFont>
      <p:font typeface="Tahoma" panose="020B0604030504040204" pitchFamily="34" charset="0"/>
      <p:regular r:id="rId105"/>
      <p:bold r:id="rId106"/>
    </p:embeddedFont>
    <p:embeddedFont>
      <p:font typeface="Verdana" panose="020B0604030504040204" pitchFamily="34" charset="0"/>
      <p:regular r:id="rId107"/>
      <p:bold r:id="rId108"/>
      <p:italic r:id="rId109"/>
      <p:boldItalic r:id="rId110"/>
    </p:embeddedFont>
    <p:embeddedFont>
      <p:font typeface="Constantia" panose="02030602050306030303" pitchFamily="18" charset="0"/>
      <p:regular r:id="rId111"/>
      <p:bold r:id="rId112"/>
      <p:italic r:id="rId113"/>
      <p:boldItalic r:id="rId114"/>
    </p:embeddedFont>
    <p:embeddedFont>
      <p:font typeface="MS PGothic" panose="020B0600070205080204" pitchFamily="34" charset="-128"/>
      <p:regular r:id="rId115"/>
    </p:embeddedFont>
    <p:embeddedFont>
      <p:font typeface="Calibri" panose="020F0502020204030204" pitchFamily="34" charset="0"/>
      <p:regular r:id="rId116"/>
      <p:bold r:id="rId117"/>
      <p:italic r:id="rId118"/>
      <p:boldItalic r:id="rId119"/>
    </p:embeddedFont>
    <p:embeddedFont>
      <p:font typeface="MS Mincho" panose="02020609040205080304" pitchFamily="49" charset="-128"/>
      <p:regular r:id="rId120"/>
    </p:embeddedFont>
    <p:embeddedFont>
      <p:font typeface="SimHei" panose="02010609060101010101" pitchFamily="49" charset="-122"/>
      <p:regular r:id="rId121"/>
    </p:embeddedFont>
    <p:embeddedFont>
      <p:font typeface="Helvetica" panose="020B0604020202020204" pitchFamily="34" charset="0"/>
      <p:regular r:id="rId122"/>
      <p:bold r:id="rId123"/>
      <p:italic r:id="rId124"/>
      <p:boldItalic r:id="rId125"/>
    </p:embeddedFont>
    <p:embeddedFont>
      <p:font typeface="Cambria Math" panose="02040503050406030204" pitchFamily="18" charset="0"/>
      <p:regular r:id="rId126"/>
    </p:embeddedFont>
    <p:embeddedFont>
      <p:font typeface="Times" panose="02020603050405020304" pitchFamily="18" charset="0"/>
      <p:regular r:id="rId127"/>
      <p:bold r:id="rId128"/>
      <p:italic r:id="rId129"/>
      <p:boldItalic r:id="rId130"/>
    </p:embeddedFont>
    <p:embeddedFont>
      <p:font typeface="Comic Sans MS" panose="030F0702030302020204" pitchFamily="66" charset="0"/>
      <p:regular r:id="rId131"/>
      <p:bold r:id="rId132"/>
    </p:embeddedFont>
    <p:embeddedFont>
      <p:font typeface="Cambria" panose="02040503050406030204" pitchFamily="18" charset="0"/>
      <p:regular r:id="rId133"/>
      <p:bold r:id="rId134"/>
      <p:italic r:id="rId135"/>
      <p:boldItalic r:id="rId1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neman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FF"/>
    <a:srgbClr val="FF6600"/>
    <a:srgbClr val="008000"/>
    <a:srgbClr val="03ED4B"/>
    <a:srgbClr val="FF3300"/>
    <a:srgbClr val="000000"/>
    <a:srgbClr val="CC0000"/>
    <a:srgbClr val="FF0066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46" autoAdjust="0"/>
    <p:restoredTop sz="92540" autoAdjust="0"/>
  </p:normalViewPr>
  <p:slideViewPr>
    <p:cSldViewPr>
      <p:cViewPr varScale="1">
        <p:scale>
          <a:sx n="60" d="100"/>
          <a:sy n="60" d="100"/>
        </p:scale>
        <p:origin x="-9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font" Target="fonts/font14.fntdata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84" Type="http://schemas.openxmlformats.org/officeDocument/2006/relationships/slide" Target="slides/slide58.xml"/><Relationship Id="rId89" Type="http://schemas.openxmlformats.org/officeDocument/2006/relationships/slide" Target="slides/slide63.xml"/><Relationship Id="rId112" Type="http://schemas.openxmlformats.org/officeDocument/2006/relationships/font" Target="fonts/font9.fntdata"/><Relationship Id="rId133" Type="http://schemas.openxmlformats.org/officeDocument/2006/relationships/font" Target="fonts/font30.fntdata"/><Relationship Id="rId138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font" Target="fonts/font4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74" Type="http://schemas.openxmlformats.org/officeDocument/2006/relationships/slide" Target="slides/slide48.xml"/><Relationship Id="rId79" Type="http://schemas.openxmlformats.org/officeDocument/2006/relationships/slide" Target="slides/slide53.xml"/><Relationship Id="rId102" Type="http://schemas.openxmlformats.org/officeDocument/2006/relationships/notesMaster" Target="notesMasters/notesMaster1.xml"/><Relationship Id="rId123" Type="http://schemas.openxmlformats.org/officeDocument/2006/relationships/font" Target="fonts/font20.fntdata"/><Relationship Id="rId128" Type="http://schemas.openxmlformats.org/officeDocument/2006/relationships/font" Target="fonts/font25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4.xml"/><Relationship Id="rId95" Type="http://schemas.openxmlformats.org/officeDocument/2006/relationships/slide" Target="slides/slide69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113" Type="http://schemas.openxmlformats.org/officeDocument/2006/relationships/font" Target="fonts/font10.fntdata"/><Relationship Id="rId118" Type="http://schemas.openxmlformats.org/officeDocument/2006/relationships/font" Target="fonts/font15.fntdata"/><Relationship Id="rId134" Type="http://schemas.openxmlformats.org/officeDocument/2006/relationships/font" Target="fonts/font31.fntdata"/><Relationship Id="rId13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80" Type="http://schemas.openxmlformats.org/officeDocument/2006/relationships/slide" Target="slides/slide54.xml"/><Relationship Id="rId85" Type="http://schemas.openxmlformats.org/officeDocument/2006/relationships/slide" Target="slides/slide59.xml"/><Relationship Id="rId93" Type="http://schemas.openxmlformats.org/officeDocument/2006/relationships/slide" Target="slides/slide67.xml"/><Relationship Id="rId98" Type="http://schemas.openxmlformats.org/officeDocument/2006/relationships/slide" Target="slides/slide72.xml"/><Relationship Id="rId12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103" Type="http://schemas.openxmlformats.org/officeDocument/2006/relationships/handoutMaster" Target="handoutMasters/handoutMaster1.xml"/><Relationship Id="rId108" Type="http://schemas.openxmlformats.org/officeDocument/2006/relationships/font" Target="fonts/font5.fntdata"/><Relationship Id="rId116" Type="http://schemas.openxmlformats.org/officeDocument/2006/relationships/font" Target="fonts/font13.fntdata"/><Relationship Id="rId124" Type="http://schemas.openxmlformats.org/officeDocument/2006/relationships/font" Target="fonts/font21.fntdata"/><Relationship Id="rId129" Type="http://schemas.openxmlformats.org/officeDocument/2006/relationships/font" Target="fonts/font26.fntdata"/><Relationship Id="rId137" Type="http://schemas.openxmlformats.org/officeDocument/2006/relationships/commentAuthors" Target="commentAuthor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83" Type="http://schemas.openxmlformats.org/officeDocument/2006/relationships/slide" Target="slides/slide57.xml"/><Relationship Id="rId88" Type="http://schemas.openxmlformats.org/officeDocument/2006/relationships/slide" Target="slides/slide62.xml"/><Relationship Id="rId91" Type="http://schemas.openxmlformats.org/officeDocument/2006/relationships/slide" Target="slides/slide65.xml"/><Relationship Id="rId96" Type="http://schemas.openxmlformats.org/officeDocument/2006/relationships/slide" Target="slides/slide70.xml"/><Relationship Id="rId111" Type="http://schemas.openxmlformats.org/officeDocument/2006/relationships/font" Target="fonts/font8.fntdata"/><Relationship Id="rId132" Type="http://schemas.openxmlformats.org/officeDocument/2006/relationships/font" Target="fonts/font29.fntdata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6" Type="http://schemas.openxmlformats.org/officeDocument/2006/relationships/font" Target="fonts/font3.fntdata"/><Relationship Id="rId114" Type="http://schemas.openxmlformats.org/officeDocument/2006/relationships/font" Target="fonts/font11.fntdata"/><Relationship Id="rId119" Type="http://schemas.openxmlformats.org/officeDocument/2006/relationships/font" Target="fonts/font16.fntdata"/><Relationship Id="rId127" Type="http://schemas.openxmlformats.org/officeDocument/2006/relationships/font" Target="fonts/font24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81" Type="http://schemas.openxmlformats.org/officeDocument/2006/relationships/slide" Target="slides/slide55.xml"/><Relationship Id="rId86" Type="http://schemas.openxmlformats.org/officeDocument/2006/relationships/slide" Target="slides/slide60.xml"/><Relationship Id="rId94" Type="http://schemas.openxmlformats.org/officeDocument/2006/relationships/slide" Target="slides/slide68.xml"/><Relationship Id="rId99" Type="http://schemas.openxmlformats.org/officeDocument/2006/relationships/slide" Target="slides/slide73.xml"/><Relationship Id="rId101" Type="http://schemas.openxmlformats.org/officeDocument/2006/relationships/slide" Target="slides/slide75.xml"/><Relationship Id="rId122" Type="http://schemas.openxmlformats.org/officeDocument/2006/relationships/font" Target="fonts/font19.fntdata"/><Relationship Id="rId130" Type="http://schemas.openxmlformats.org/officeDocument/2006/relationships/font" Target="fonts/font27.fntdata"/><Relationship Id="rId135" Type="http://schemas.openxmlformats.org/officeDocument/2006/relationships/font" Target="fonts/font32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109" Type="http://schemas.openxmlformats.org/officeDocument/2006/relationships/font" Target="fonts/font6.fntdata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slide" Target="slides/slide50.xml"/><Relationship Id="rId97" Type="http://schemas.openxmlformats.org/officeDocument/2006/relationships/slide" Target="slides/slide71.xml"/><Relationship Id="rId104" Type="http://schemas.openxmlformats.org/officeDocument/2006/relationships/font" Target="fonts/font1.fntdata"/><Relationship Id="rId120" Type="http://schemas.openxmlformats.org/officeDocument/2006/relationships/font" Target="fonts/font17.fntdata"/><Relationship Id="rId125" Type="http://schemas.openxmlformats.org/officeDocument/2006/relationships/font" Target="fonts/font22.fntdata"/><Relationship Id="rId14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92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3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66" Type="http://schemas.openxmlformats.org/officeDocument/2006/relationships/slide" Target="slides/slide40.xml"/><Relationship Id="rId87" Type="http://schemas.openxmlformats.org/officeDocument/2006/relationships/slide" Target="slides/slide61.xml"/><Relationship Id="rId110" Type="http://schemas.openxmlformats.org/officeDocument/2006/relationships/font" Target="fonts/font7.fntdata"/><Relationship Id="rId115" Type="http://schemas.openxmlformats.org/officeDocument/2006/relationships/font" Target="fonts/font12.fntdata"/><Relationship Id="rId131" Type="http://schemas.openxmlformats.org/officeDocument/2006/relationships/font" Target="fonts/font28.fntdata"/><Relationship Id="rId136" Type="http://schemas.openxmlformats.org/officeDocument/2006/relationships/font" Target="fonts/font33.fntdata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56" Type="http://schemas.openxmlformats.org/officeDocument/2006/relationships/slide" Target="slides/slide30.xml"/><Relationship Id="rId77" Type="http://schemas.openxmlformats.org/officeDocument/2006/relationships/slide" Target="slides/slide51.xml"/><Relationship Id="rId100" Type="http://schemas.openxmlformats.org/officeDocument/2006/relationships/slide" Target="slides/slide74.xml"/><Relationship Id="rId105" Type="http://schemas.openxmlformats.org/officeDocument/2006/relationships/font" Target="fonts/font2.fntdata"/><Relationship Id="rId126" Type="http://schemas.openxmlformats.org/officeDocument/2006/relationships/font" Target="fonts/font23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209.2543v1" TargetMode="External"/><Relationship Id="rId2" Type="http://schemas.openxmlformats.org/officeDocument/2006/relationships/hyperlink" Target="http://arxiv.org/pdf/1202.5940v1" TargetMode="External"/><Relationship Id="rId1" Type="http://schemas.openxmlformats.org/officeDocument/2006/relationships/hyperlink" Target="https://edms.cern.ch/document/1234244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209.2543v1" TargetMode="External"/><Relationship Id="rId2" Type="http://schemas.openxmlformats.org/officeDocument/2006/relationships/hyperlink" Target="http://arxiv.org/pdf/1202.5940v1" TargetMode="External"/><Relationship Id="rId1" Type="http://schemas.openxmlformats.org/officeDocument/2006/relationships/hyperlink" Target="https://edms.cern.ch/document/1234244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2E2105-977F-CB45-AB1A-49FC191E3BB4}" type="doc">
      <dgm:prSet loTypeId="urn:microsoft.com/office/officeart/2005/8/layout/vList4#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086AAD-8598-1042-BAA5-86C746AC2420}">
      <dgm:prSet phldrT="[Text]" custT="1"/>
      <dgm:spPr>
        <a:xfrm>
          <a:off x="0" y="0"/>
          <a:ext cx="6426200" cy="1620497"/>
        </a:xfrm>
        <a:solidFill>
          <a:srgbClr val="F2F2F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algn="l"/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1:  The CLIC accelerator and site facilities (</a:t>
          </a:r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H.Schmickler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 </a:t>
          </a:r>
        </a:p>
        <a:p>
          <a:pPr algn="l"/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CLIC concept with exploration over multi-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energy range up to 3 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endParaRPr kumimoji="1" lang="en-US" sz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 algn="l"/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Feasibility study of CLIC parameters optimized at 3 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(most demanding) </a:t>
          </a:r>
        </a:p>
        <a:p>
          <a:pPr marL="88900" indent="-88900" algn="l"/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Consider also 500 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GeV</a:t>
          </a:r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, and intermediate energy range</a:t>
          </a:r>
        </a:p>
        <a:p>
          <a:pPr marL="88900" indent="-88900" algn="l"/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Complete, presented in SPC in March 2011, in print: </a:t>
          </a:r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1"/>
            </a:rPr>
            <a:t>https://edms.cern.ch/document/1234244/</a:t>
          </a:r>
          <a:endParaRPr lang="en-US" sz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</dgm:t>
    </dgm:pt>
    <dgm:pt modelId="{4D4D4AF7-90C7-444E-91A8-0A78AA75C585}" type="parTrans" cxnId="{D10B330A-6368-CA4E-B698-B88D9DB17714}">
      <dgm:prSet/>
      <dgm:spPr/>
      <dgm:t>
        <a:bodyPr/>
        <a:lstStyle/>
        <a:p>
          <a:endParaRPr lang="en-US"/>
        </a:p>
      </dgm:t>
    </dgm:pt>
    <dgm:pt modelId="{286AB521-A53E-DE48-9C5A-53D7A2CCA47A}" type="sibTrans" cxnId="{D10B330A-6368-CA4E-B698-B88D9DB17714}">
      <dgm:prSet/>
      <dgm:spPr/>
      <dgm:t>
        <a:bodyPr/>
        <a:lstStyle/>
        <a:p>
          <a:endParaRPr lang="en-US"/>
        </a:p>
      </dgm:t>
    </dgm:pt>
    <dgm:pt modelId="{5EBDAE48-E33A-BF49-80B0-3795552E3EB3}">
      <dgm:prSet phldrT="[Text]" custT="1"/>
      <dgm:spPr>
        <a:xfrm>
          <a:off x="0" y="1769719"/>
          <a:ext cx="6426200" cy="1496314"/>
        </a:xfrm>
        <a:solidFill>
          <a:sysClr val="window" lastClr="FFFFFF">
            <a:lumMod val="9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2: Physics and detectors at CLIC (</a:t>
          </a:r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L.Linssen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</a:t>
          </a:r>
        </a:p>
        <a:p>
          <a:pPr marL="88900" indent="-88900"/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Physics at a multi-</a:t>
          </a:r>
          <a:r>
            <a:rPr lang="en-US" sz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CLIC machine can be measured with high precision,   despite challenging background conditions  </a:t>
          </a:r>
        </a:p>
        <a:p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External review procedure in October 2011</a:t>
          </a:r>
        </a:p>
        <a:p>
          <a:pPr marL="88900" indent="-88900"/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Completed and printed, presented in SPC in December 2011 </a:t>
          </a:r>
          <a:r>
            <a:rPr kumimoji="1" lang="da-DK" sz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2"/>
            </a:rPr>
            <a:t>http://arxiv.org/pdf/1202.5940v1</a:t>
          </a:r>
          <a:endParaRPr kumimoji="1" lang="da-DK" sz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 marL="88900" indent="-88900"/>
          <a:endParaRPr lang="en-US" sz="1100" dirty="0">
            <a:solidFill>
              <a:srgbClr val="000000"/>
            </a:solidFill>
            <a:latin typeface="Calibri"/>
            <a:ea typeface="+mn-ea"/>
            <a:cs typeface="+mn-cs"/>
          </a:endParaRPr>
        </a:p>
      </dgm:t>
    </dgm:pt>
    <dgm:pt modelId="{6695537D-2375-8746-BB55-745F7C5A87C8}" type="parTrans" cxnId="{457122C7-807C-D044-AE8C-2CD1296C78F1}">
      <dgm:prSet/>
      <dgm:spPr/>
      <dgm:t>
        <a:bodyPr/>
        <a:lstStyle/>
        <a:p>
          <a:endParaRPr lang="en-US"/>
        </a:p>
      </dgm:t>
    </dgm:pt>
    <dgm:pt modelId="{72BBA525-DD0F-194A-873D-B1491B32B0F5}" type="sibTrans" cxnId="{457122C7-807C-D044-AE8C-2CD1296C78F1}">
      <dgm:prSet/>
      <dgm:spPr/>
      <dgm:t>
        <a:bodyPr/>
        <a:lstStyle/>
        <a:p>
          <a:endParaRPr lang="en-US"/>
        </a:p>
      </dgm:t>
    </dgm:pt>
    <dgm:pt modelId="{74378FF7-AB83-C44B-BEAB-04975B374C97}">
      <dgm:prSet phldrT="[Text]" custT="1"/>
      <dgm:spPr>
        <a:xfrm>
          <a:off x="0" y="3415256"/>
          <a:ext cx="6426200" cy="1492225"/>
        </a:xfrm>
        <a:solidFill>
          <a:sysClr val="window" lastClr="FFFFFF">
            <a:lumMod val="9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lnSpc>
              <a:spcPct val="90000"/>
            </a:lnSpc>
          </a:pP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</a:t>
          </a:r>
        </a:p>
        <a:p>
          <a:pPr>
            <a:lnSpc>
              <a:spcPct val="90000"/>
            </a:lnSpc>
          </a:pPr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3:  “CLIC study summary” (</a:t>
          </a:r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S.Stapnes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</a:t>
          </a:r>
        </a:p>
        <a:p>
          <a:pPr marL="88900" indent="-88900">
            <a:lnSpc>
              <a:spcPct val="90000"/>
            </a:lnSpc>
          </a:pPr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Summary and available for the European Strategy process, including possible implementation stages for a CLIC machine as well as costing and cost-drives  </a:t>
          </a:r>
        </a:p>
        <a:p>
          <a:pPr>
            <a:lnSpc>
              <a:spcPct val="90000"/>
            </a:lnSpc>
          </a:pPr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Proposing objectives and work plan of post CDR phase (2012-16)</a:t>
          </a:r>
        </a:p>
        <a:p>
          <a:pPr>
            <a:lnSpc>
              <a:spcPct val="90000"/>
            </a:lnSpc>
          </a:pPr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Completed and printed, submitted for the European Strategy Open Meeting    </a:t>
          </a:r>
        </a:p>
        <a:p>
          <a:pPr>
            <a:lnSpc>
              <a:spcPct val="60000"/>
            </a:lnSpc>
          </a:pPr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  in September </a:t>
          </a:r>
          <a:r>
            <a:rPr lang="da-DK" sz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3"/>
            </a:rPr>
            <a:t>http://arxiv.org/pdf/1209.2543v1</a:t>
          </a:r>
          <a:endParaRPr lang="da-DK" sz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>
            <a:lnSpc>
              <a:spcPct val="90000"/>
            </a:lnSpc>
          </a:pPr>
          <a:endParaRPr lang="en-US" sz="1200" dirty="0">
            <a:solidFill>
              <a:srgbClr val="000000"/>
            </a:solidFill>
            <a:latin typeface="Calibri"/>
            <a:ea typeface="+mn-ea"/>
            <a:cs typeface="+mn-cs"/>
          </a:endParaRPr>
        </a:p>
      </dgm:t>
    </dgm:pt>
    <dgm:pt modelId="{1D19DA3B-CA1C-6C4C-8272-655A38A7787D}" type="parTrans" cxnId="{913C7480-BB0C-BA42-BFFB-342B0112C549}">
      <dgm:prSet/>
      <dgm:spPr/>
      <dgm:t>
        <a:bodyPr/>
        <a:lstStyle/>
        <a:p>
          <a:endParaRPr lang="en-US"/>
        </a:p>
      </dgm:t>
    </dgm:pt>
    <dgm:pt modelId="{22418E0B-2C9C-FA42-96D9-725BBF754019}" type="sibTrans" cxnId="{913C7480-BB0C-BA42-BFFB-342B0112C549}">
      <dgm:prSet/>
      <dgm:spPr/>
      <dgm:t>
        <a:bodyPr/>
        <a:lstStyle/>
        <a:p>
          <a:endParaRPr lang="en-US"/>
        </a:p>
      </dgm:t>
    </dgm:pt>
    <dgm:pt modelId="{00771F87-8F81-B14D-930E-8D9FD793C1F2}" type="pres">
      <dgm:prSet presAssocID="{9E2E2105-977F-CB45-AB1A-49FC191E3BB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AAD7CB-EE32-5445-B004-A6F9CC2960BF}" type="pres">
      <dgm:prSet presAssocID="{1E086AAD-8598-1042-BAA5-86C746AC2420}" presName="comp" presStyleCnt="0"/>
      <dgm:spPr/>
    </dgm:pt>
    <dgm:pt modelId="{A2D86523-2AF0-1C48-A0CC-DA9A6A91DBA3}" type="pres">
      <dgm:prSet presAssocID="{1E086AAD-8598-1042-BAA5-86C746AC2420}" presName="box" presStyleLbl="node1" presStyleIdx="0" presStyleCnt="3" custScaleY="10859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66D6C40F-4E7A-744C-90B0-5757C1146A18}" type="pres">
      <dgm:prSet presAssocID="{1E086AAD-8598-1042-BAA5-86C746AC2420}" presName="img" presStyleLbl="fgImgPlace1" presStyleIdx="0" presStyleCnt="3" custScaleY="123388"/>
      <dgm:spPr>
        <a:xfrm>
          <a:off x="149222" y="73757"/>
          <a:ext cx="1285240" cy="1472981"/>
        </a:xfrm>
        <a:prstGeom prst="roundRect">
          <a:avLst>
            <a:gd name="adj" fmla="val 10000"/>
          </a:avLst>
        </a:prstGeom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B1E9F62D-05CB-7E4F-81AD-FA120000E538}" type="pres">
      <dgm:prSet presAssocID="{1E086AAD-8598-1042-BAA5-86C746AC242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7B198E-98FA-DB4B-89B3-A3849D39D928}" type="pres">
      <dgm:prSet presAssocID="{286AB521-A53E-DE48-9C5A-53D7A2CCA47A}" presName="spacer" presStyleCnt="0"/>
      <dgm:spPr/>
    </dgm:pt>
    <dgm:pt modelId="{D00AD7F9-2062-D24F-84AD-293561E84C9F}" type="pres">
      <dgm:prSet presAssocID="{5EBDAE48-E33A-BF49-80B0-3795552E3EB3}" presName="comp" presStyleCnt="0"/>
      <dgm:spPr/>
    </dgm:pt>
    <dgm:pt modelId="{4FCFFD36-F990-8D4D-865E-42483C0B720F}" type="pres">
      <dgm:prSet presAssocID="{5EBDAE48-E33A-BF49-80B0-3795552E3EB3}" presName="box" presStyleLbl="node1" presStyleIdx="1" presStyleCnt="3" custScaleY="10027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46DB63EA-232D-0246-9538-1772A3005692}" type="pres">
      <dgm:prSet presAssocID="{5EBDAE48-E33A-BF49-80B0-3795552E3EB3}" presName="img" presStyleLbl="fgImgPlace1" presStyleIdx="1" presStyleCnt="3" custScaleY="116006"/>
      <dgm:spPr>
        <a:xfrm>
          <a:off x="149222" y="1825448"/>
          <a:ext cx="1285240" cy="1384856"/>
        </a:xfrm>
        <a:prstGeom prst="roundRect">
          <a:avLst>
            <a:gd name="adj" fmla="val 10000"/>
          </a:avLst>
        </a:prstGeom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B6D834D4-21EE-0C42-B0A5-8445498CEAA3}" type="pres">
      <dgm:prSet presAssocID="{5EBDAE48-E33A-BF49-80B0-3795552E3EB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77F70-B488-A841-B0E2-D74E51CBD3D8}" type="pres">
      <dgm:prSet presAssocID="{72BBA525-DD0F-194A-873D-B1491B32B0F5}" presName="spacer" presStyleCnt="0"/>
      <dgm:spPr/>
    </dgm:pt>
    <dgm:pt modelId="{EBFA4529-EC2A-0743-8ED4-B07522F974A5}" type="pres">
      <dgm:prSet presAssocID="{74378FF7-AB83-C44B-BEAB-04975B374C97}" presName="comp" presStyleCnt="0"/>
      <dgm:spPr/>
    </dgm:pt>
    <dgm:pt modelId="{4D1F9B71-3108-654D-AFD4-DDD52913058E}" type="pres">
      <dgm:prSet presAssocID="{74378FF7-AB83-C44B-BEAB-04975B374C97}" presName="box" presStyleLbl="node1" presStyleIdx="2" presStyleCnt="3" custLinFactNeighborX="-5000" custLinFactNeighborY="0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F6452A1B-6DA8-3F40-8E77-EAD55F03D176}" type="pres">
      <dgm:prSet presAssocID="{74378FF7-AB83-C44B-BEAB-04975B374C97}" presName="img" presStyleLbl="fgImgPlace1" presStyleIdx="2" presStyleCnt="3" custScaleY="119596"/>
      <dgm:spPr>
        <a:xfrm>
          <a:off x="149222" y="3447512"/>
          <a:ext cx="1285240" cy="1427713"/>
        </a:xfrm>
        <a:prstGeom prst="roundRect">
          <a:avLst>
            <a:gd name="adj" fmla="val 10000"/>
          </a:avLst>
        </a:prstGeom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71F4EB13-F590-AB41-98DA-8360DB98D579}" type="pres">
      <dgm:prSet presAssocID="{74378FF7-AB83-C44B-BEAB-04975B374C9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0B330A-6368-CA4E-B698-B88D9DB17714}" srcId="{9E2E2105-977F-CB45-AB1A-49FC191E3BB4}" destId="{1E086AAD-8598-1042-BAA5-86C746AC2420}" srcOrd="0" destOrd="0" parTransId="{4D4D4AF7-90C7-444E-91A8-0A78AA75C585}" sibTransId="{286AB521-A53E-DE48-9C5A-53D7A2CCA47A}"/>
    <dgm:cxn modelId="{913C7480-BB0C-BA42-BFFB-342B0112C549}" srcId="{9E2E2105-977F-CB45-AB1A-49FC191E3BB4}" destId="{74378FF7-AB83-C44B-BEAB-04975B374C97}" srcOrd="2" destOrd="0" parTransId="{1D19DA3B-CA1C-6C4C-8272-655A38A7787D}" sibTransId="{22418E0B-2C9C-FA42-96D9-725BBF754019}"/>
    <dgm:cxn modelId="{DEAC3C37-731D-47E2-A9F1-AA498F3C643E}" type="presOf" srcId="{5EBDAE48-E33A-BF49-80B0-3795552E3EB3}" destId="{4FCFFD36-F990-8D4D-865E-42483C0B720F}" srcOrd="0" destOrd="0" presId="urn:microsoft.com/office/officeart/2005/8/layout/vList4#5"/>
    <dgm:cxn modelId="{02C24E09-1986-4BFA-9AD7-BBF6DDD11095}" type="presOf" srcId="{9E2E2105-977F-CB45-AB1A-49FC191E3BB4}" destId="{00771F87-8F81-B14D-930E-8D9FD793C1F2}" srcOrd="0" destOrd="0" presId="urn:microsoft.com/office/officeart/2005/8/layout/vList4#5"/>
    <dgm:cxn modelId="{F514904D-ACC9-4058-A9B1-EB5AE9FF3EE5}" type="presOf" srcId="{1E086AAD-8598-1042-BAA5-86C746AC2420}" destId="{A2D86523-2AF0-1C48-A0CC-DA9A6A91DBA3}" srcOrd="0" destOrd="0" presId="urn:microsoft.com/office/officeart/2005/8/layout/vList4#5"/>
    <dgm:cxn modelId="{4280E370-CEC7-4ECF-ADCD-2282347D0583}" type="presOf" srcId="{1E086AAD-8598-1042-BAA5-86C746AC2420}" destId="{B1E9F62D-05CB-7E4F-81AD-FA120000E538}" srcOrd="1" destOrd="0" presId="urn:microsoft.com/office/officeart/2005/8/layout/vList4#5"/>
    <dgm:cxn modelId="{0A4BBFC0-7975-4A54-9F18-A3DF7F585D68}" type="presOf" srcId="{5EBDAE48-E33A-BF49-80B0-3795552E3EB3}" destId="{B6D834D4-21EE-0C42-B0A5-8445498CEAA3}" srcOrd="1" destOrd="0" presId="urn:microsoft.com/office/officeart/2005/8/layout/vList4#5"/>
    <dgm:cxn modelId="{457122C7-807C-D044-AE8C-2CD1296C78F1}" srcId="{9E2E2105-977F-CB45-AB1A-49FC191E3BB4}" destId="{5EBDAE48-E33A-BF49-80B0-3795552E3EB3}" srcOrd="1" destOrd="0" parTransId="{6695537D-2375-8746-BB55-745F7C5A87C8}" sibTransId="{72BBA525-DD0F-194A-873D-B1491B32B0F5}"/>
    <dgm:cxn modelId="{1F649F9F-8012-4930-BDCA-E166409874CF}" type="presOf" srcId="{74378FF7-AB83-C44B-BEAB-04975B374C97}" destId="{4D1F9B71-3108-654D-AFD4-DDD52913058E}" srcOrd="0" destOrd="0" presId="urn:microsoft.com/office/officeart/2005/8/layout/vList4#5"/>
    <dgm:cxn modelId="{E2A54B82-2344-4E8B-9234-C84086CD89A7}" type="presOf" srcId="{74378FF7-AB83-C44B-BEAB-04975B374C97}" destId="{71F4EB13-F590-AB41-98DA-8360DB98D579}" srcOrd="1" destOrd="0" presId="urn:microsoft.com/office/officeart/2005/8/layout/vList4#5"/>
    <dgm:cxn modelId="{2FB9B78B-5EBC-4BD6-A426-ABF3C0B40220}" type="presParOf" srcId="{00771F87-8F81-B14D-930E-8D9FD793C1F2}" destId="{A0AAD7CB-EE32-5445-B004-A6F9CC2960BF}" srcOrd="0" destOrd="0" presId="urn:microsoft.com/office/officeart/2005/8/layout/vList4#5"/>
    <dgm:cxn modelId="{519F9B0E-5500-4194-9B87-AA3143206F01}" type="presParOf" srcId="{A0AAD7CB-EE32-5445-B004-A6F9CC2960BF}" destId="{A2D86523-2AF0-1C48-A0CC-DA9A6A91DBA3}" srcOrd="0" destOrd="0" presId="urn:microsoft.com/office/officeart/2005/8/layout/vList4#5"/>
    <dgm:cxn modelId="{1B0CB61A-9E89-4C1D-A6EA-4D4EC1E3069C}" type="presParOf" srcId="{A0AAD7CB-EE32-5445-B004-A6F9CC2960BF}" destId="{66D6C40F-4E7A-744C-90B0-5757C1146A18}" srcOrd="1" destOrd="0" presId="urn:microsoft.com/office/officeart/2005/8/layout/vList4#5"/>
    <dgm:cxn modelId="{0CB44757-4F79-4901-8F2F-D1FDB4FFBA9D}" type="presParOf" srcId="{A0AAD7CB-EE32-5445-B004-A6F9CC2960BF}" destId="{B1E9F62D-05CB-7E4F-81AD-FA120000E538}" srcOrd="2" destOrd="0" presId="urn:microsoft.com/office/officeart/2005/8/layout/vList4#5"/>
    <dgm:cxn modelId="{92028F36-AE72-46E7-B5F6-3613D828EF93}" type="presParOf" srcId="{00771F87-8F81-B14D-930E-8D9FD793C1F2}" destId="{7B7B198E-98FA-DB4B-89B3-A3849D39D928}" srcOrd="1" destOrd="0" presId="urn:microsoft.com/office/officeart/2005/8/layout/vList4#5"/>
    <dgm:cxn modelId="{3428D0F1-D177-4E94-94C3-3C9A259019C7}" type="presParOf" srcId="{00771F87-8F81-B14D-930E-8D9FD793C1F2}" destId="{D00AD7F9-2062-D24F-84AD-293561E84C9F}" srcOrd="2" destOrd="0" presId="urn:microsoft.com/office/officeart/2005/8/layout/vList4#5"/>
    <dgm:cxn modelId="{C4B8A740-4F70-4143-865E-061D83D887A8}" type="presParOf" srcId="{D00AD7F9-2062-D24F-84AD-293561E84C9F}" destId="{4FCFFD36-F990-8D4D-865E-42483C0B720F}" srcOrd="0" destOrd="0" presId="urn:microsoft.com/office/officeart/2005/8/layout/vList4#5"/>
    <dgm:cxn modelId="{6F99665B-9044-4E9E-8ADD-5FB95AE06E32}" type="presParOf" srcId="{D00AD7F9-2062-D24F-84AD-293561E84C9F}" destId="{46DB63EA-232D-0246-9538-1772A3005692}" srcOrd="1" destOrd="0" presId="urn:microsoft.com/office/officeart/2005/8/layout/vList4#5"/>
    <dgm:cxn modelId="{5CF4B4F9-BBF6-4865-AA6A-A272BB5AD19C}" type="presParOf" srcId="{D00AD7F9-2062-D24F-84AD-293561E84C9F}" destId="{B6D834D4-21EE-0C42-B0A5-8445498CEAA3}" srcOrd="2" destOrd="0" presId="urn:microsoft.com/office/officeart/2005/8/layout/vList4#5"/>
    <dgm:cxn modelId="{8CAB3A80-0423-4539-87D3-99ED2726C207}" type="presParOf" srcId="{00771F87-8F81-B14D-930E-8D9FD793C1F2}" destId="{51677F70-B488-A841-B0E2-D74E51CBD3D8}" srcOrd="3" destOrd="0" presId="urn:microsoft.com/office/officeart/2005/8/layout/vList4#5"/>
    <dgm:cxn modelId="{9A2BFA0F-75EA-433E-9F9E-9DA4F2CF26AE}" type="presParOf" srcId="{00771F87-8F81-B14D-930E-8D9FD793C1F2}" destId="{EBFA4529-EC2A-0743-8ED4-B07522F974A5}" srcOrd="4" destOrd="0" presId="urn:microsoft.com/office/officeart/2005/8/layout/vList4#5"/>
    <dgm:cxn modelId="{D890F735-1439-44B7-836E-BC9F38675111}" type="presParOf" srcId="{EBFA4529-EC2A-0743-8ED4-B07522F974A5}" destId="{4D1F9B71-3108-654D-AFD4-DDD52913058E}" srcOrd="0" destOrd="0" presId="urn:microsoft.com/office/officeart/2005/8/layout/vList4#5"/>
    <dgm:cxn modelId="{21BCB4DB-F8FC-408C-807F-5E410E00E234}" type="presParOf" srcId="{EBFA4529-EC2A-0743-8ED4-B07522F974A5}" destId="{F6452A1B-6DA8-3F40-8E77-EAD55F03D176}" srcOrd="1" destOrd="0" presId="urn:microsoft.com/office/officeart/2005/8/layout/vList4#5"/>
    <dgm:cxn modelId="{B255D9BE-7416-4B71-9ED8-836907EA646A}" type="presParOf" srcId="{EBFA4529-EC2A-0743-8ED4-B07522F974A5}" destId="{71F4EB13-F590-AB41-98DA-8360DB98D579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2DA3AE-E742-DA4A-8F3E-905B80A6F1CA}" type="doc">
      <dgm:prSet loTypeId="urn:microsoft.com/office/officeart/2005/8/layout/hChevron3" loCatId="" qsTypeId="urn:microsoft.com/office/officeart/2005/8/quickstyle/simple1" qsCatId="simple" csTypeId="urn:microsoft.com/office/officeart/2005/8/colors/accent4_2" csCatId="accent4" phldr="1"/>
      <dgm:spPr/>
    </dgm:pt>
    <dgm:pt modelId="{D35FAB25-D255-4B40-AE23-2B1ED02D3439}">
      <dgm:prSet phldrT="[Text]"/>
      <dgm:spPr/>
      <dgm:t>
        <a:bodyPr/>
        <a:lstStyle/>
        <a:p>
          <a:r>
            <a:rPr lang="en-US" dirty="0" smtClean="0"/>
            <a:t>1980</a:t>
          </a:r>
          <a:endParaRPr lang="en-US" dirty="0"/>
        </a:p>
      </dgm:t>
    </dgm:pt>
    <dgm:pt modelId="{38AC773F-0B36-FE46-817E-6531EAC113A2}" type="parTrans" cxnId="{E58AC9AF-F722-EA45-8E9B-ABA48EE5D176}">
      <dgm:prSet/>
      <dgm:spPr/>
      <dgm:t>
        <a:bodyPr/>
        <a:lstStyle/>
        <a:p>
          <a:endParaRPr lang="en-US"/>
        </a:p>
      </dgm:t>
    </dgm:pt>
    <dgm:pt modelId="{22F81606-9063-7047-B9E5-0B029F997DD6}" type="sibTrans" cxnId="{E58AC9AF-F722-EA45-8E9B-ABA48EE5D176}">
      <dgm:prSet/>
      <dgm:spPr/>
      <dgm:t>
        <a:bodyPr/>
        <a:lstStyle/>
        <a:p>
          <a:endParaRPr lang="en-US"/>
        </a:p>
      </dgm:t>
    </dgm:pt>
    <dgm:pt modelId="{7785498B-C578-3549-8586-69EFDDAC0D8F}">
      <dgm:prSet phldrT="[Text]"/>
      <dgm:spPr/>
      <dgm:t>
        <a:bodyPr/>
        <a:lstStyle/>
        <a:p>
          <a:r>
            <a:rPr lang="en-US" dirty="0" smtClean="0"/>
            <a:t>1985</a:t>
          </a:r>
          <a:endParaRPr lang="en-US" dirty="0"/>
        </a:p>
      </dgm:t>
    </dgm:pt>
    <dgm:pt modelId="{3F4F6E2E-F0FD-914A-8010-18B06964707D}" type="parTrans" cxnId="{6AC29BD9-9790-9947-BCEC-705C7E9D68F2}">
      <dgm:prSet/>
      <dgm:spPr/>
      <dgm:t>
        <a:bodyPr/>
        <a:lstStyle/>
        <a:p>
          <a:endParaRPr lang="en-US"/>
        </a:p>
      </dgm:t>
    </dgm:pt>
    <dgm:pt modelId="{352A3FCB-9B6C-B64B-8FCB-3493A47AC327}" type="sibTrans" cxnId="{6AC29BD9-9790-9947-BCEC-705C7E9D68F2}">
      <dgm:prSet/>
      <dgm:spPr/>
      <dgm:t>
        <a:bodyPr/>
        <a:lstStyle/>
        <a:p>
          <a:endParaRPr lang="en-US"/>
        </a:p>
      </dgm:t>
    </dgm:pt>
    <dgm:pt modelId="{3FF49E3A-6E56-D24A-9212-3E1F81F2EA02}">
      <dgm:prSet phldrT="[Text]"/>
      <dgm:spPr/>
      <dgm:t>
        <a:bodyPr/>
        <a:lstStyle/>
        <a:p>
          <a:r>
            <a:rPr lang="en-US" dirty="0" smtClean="0"/>
            <a:t>1995</a:t>
          </a:r>
          <a:endParaRPr lang="en-US" dirty="0"/>
        </a:p>
      </dgm:t>
    </dgm:pt>
    <dgm:pt modelId="{73A74C09-03CD-FC43-86E3-DF8800C8EA25}" type="parTrans" cxnId="{35BFAF43-881B-C242-9CFE-04162E19D0CB}">
      <dgm:prSet/>
      <dgm:spPr/>
      <dgm:t>
        <a:bodyPr/>
        <a:lstStyle/>
        <a:p>
          <a:endParaRPr lang="en-US"/>
        </a:p>
      </dgm:t>
    </dgm:pt>
    <dgm:pt modelId="{992773A9-F3B4-A44A-B7A7-8D9C175C7CAF}" type="sibTrans" cxnId="{35BFAF43-881B-C242-9CFE-04162E19D0CB}">
      <dgm:prSet/>
      <dgm:spPr/>
      <dgm:t>
        <a:bodyPr/>
        <a:lstStyle/>
        <a:p>
          <a:endParaRPr lang="en-US"/>
        </a:p>
      </dgm:t>
    </dgm:pt>
    <dgm:pt modelId="{0D4F2FDB-EEF2-CD49-8571-DC9971B16988}">
      <dgm:prSet phldrT="[Text]"/>
      <dgm:spPr/>
      <dgm:t>
        <a:bodyPr/>
        <a:lstStyle/>
        <a:p>
          <a:r>
            <a:rPr lang="en-US" dirty="0" smtClean="0"/>
            <a:t>2000</a:t>
          </a:r>
          <a:endParaRPr lang="en-US" dirty="0"/>
        </a:p>
      </dgm:t>
    </dgm:pt>
    <dgm:pt modelId="{D59BA895-152F-2A43-854D-BE3EF807F559}" type="parTrans" cxnId="{7848570F-D116-1A41-862C-001C9E3A2B56}">
      <dgm:prSet/>
      <dgm:spPr/>
      <dgm:t>
        <a:bodyPr/>
        <a:lstStyle/>
        <a:p>
          <a:endParaRPr lang="en-US"/>
        </a:p>
      </dgm:t>
    </dgm:pt>
    <dgm:pt modelId="{7A1F8876-2852-F54D-859E-6B23C54E2AA0}" type="sibTrans" cxnId="{7848570F-D116-1A41-862C-001C9E3A2B56}">
      <dgm:prSet/>
      <dgm:spPr/>
      <dgm:t>
        <a:bodyPr/>
        <a:lstStyle/>
        <a:p>
          <a:endParaRPr lang="en-US"/>
        </a:p>
      </dgm:t>
    </dgm:pt>
    <dgm:pt modelId="{494261B0-3DC9-1148-9F4D-514CBB63DBC1}">
      <dgm:prSet phldrT="[Text]"/>
      <dgm:spPr/>
      <dgm:t>
        <a:bodyPr/>
        <a:lstStyle/>
        <a:p>
          <a:r>
            <a:rPr lang="en-US" dirty="0" smtClean="0"/>
            <a:t>2005</a:t>
          </a:r>
          <a:endParaRPr lang="en-US" dirty="0"/>
        </a:p>
      </dgm:t>
    </dgm:pt>
    <dgm:pt modelId="{AD70FBA5-AFD3-0D48-BD25-8FD3F945CFDE}" type="parTrans" cxnId="{93836576-7135-4B42-B62D-791E1D6C88EF}">
      <dgm:prSet/>
      <dgm:spPr/>
      <dgm:t>
        <a:bodyPr/>
        <a:lstStyle/>
        <a:p>
          <a:endParaRPr lang="en-US"/>
        </a:p>
      </dgm:t>
    </dgm:pt>
    <dgm:pt modelId="{DA2849EE-0D64-1646-B5E6-0B9094015546}" type="sibTrans" cxnId="{93836576-7135-4B42-B62D-791E1D6C88EF}">
      <dgm:prSet/>
      <dgm:spPr/>
      <dgm:t>
        <a:bodyPr/>
        <a:lstStyle/>
        <a:p>
          <a:endParaRPr lang="en-US"/>
        </a:p>
      </dgm:t>
    </dgm:pt>
    <dgm:pt modelId="{F18A24DE-407C-4D4F-972A-75FA8E2CF709}">
      <dgm:prSet phldrT="[Text]"/>
      <dgm:spPr/>
      <dgm:t>
        <a:bodyPr/>
        <a:lstStyle/>
        <a:p>
          <a:r>
            <a:rPr lang="en-US" dirty="0" smtClean="0"/>
            <a:t>2010</a:t>
          </a:r>
          <a:endParaRPr lang="en-US" dirty="0"/>
        </a:p>
      </dgm:t>
    </dgm:pt>
    <dgm:pt modelId="{0A14E4CD-AD34-524C-ACB4-432C631F9B94}" type="parTrans" cxnId="{5A3AEFEB-3D53-CB4E-8E2E-DF4366201662}">
      <dgm:prSet/>
      <dgm:spPr/>
      <dgm:t>
        <a:bodyPr/>
        <a:lstStyle/>
        <a:p>
          <a:endParaRPr lang="en-US"/>
        </a:p>
      </dgm:t>
    </dgm:pt>
    <dgm:pt modelId="{C4BE7C59-8D07-B842-AB5A-B4681F4EF666}" type="sibTrans" cxnId="{5A3AEFEB-3D53-CB4E-8E2E-DF4366201662}">
      <dgm:prSet/>
      <dgm:spPr/>
      <dgm:t>
        <a:bodyPr/>
        <a:lstStyle/>
        <a:p>
          <a:endParaRPr lang="en-US"/>
        </a:p>
      </dgm:t>
    </dgm:pt>
    <dgm:pt modelId="{BBD331A8-F73F-DE46-B18F-608480FC9485}">
      <dgm:prSet phldrT="[Text]"/>
      <dgm:spPr/>
      <dgm:t>
        <a:bodyPr/>
        <a:lstStyle/>
        <a:p>
          <a:r>
            <a:rPr lang="en-US" dirty="0" smtClean="0"/>
            <a:t>2015</a:t>
          </a:r>
          <a:endParaRPr lang="en-US" dirty="0"/>
        </a:p>
      </dgm:t>
    </dgm:pt>
    <dgm:pt modelId="{6779589F-596C-FB4C-A44D-6AB54CCB4567}" type="parTrans" cxnId="{2A93A562-69A6-2A48-9813-1652419F7F00}">
      <dgm:prSet/>
      <dgm:spPr/>
      <dgm:t>
        <a:bodyPr/>
        <a:lstStyle/>
        <a:p>
          <a:endParaRPr lang="en-US"/>
        </a:p>
      </dgm:t>
    </dgm:pt>
    <dgm:pt modelId="{97690042-07BE-B24A-A443-4EF0D8C7FE51}" type="sibTrans" cxnId="{2A93A562-69A6-2A48-9813-1652419F7F00}">
      <dgm:prSet/>
      <dgm:spPr/>
      <dgm:t>
        <a:bodyPr/>
        <a:lstStyle/>
        <a:p>
          <a:endParaRPr lang="en-US"/>
        </a:p>
      </dgm:t>
    </dgm:pt>
    <dgm:pt modelId="{16282C59-33C6-A648-8E8D-EF6FD612E931}">
      <dgm:prSet phldrT="[Text]"/>
      <dgm:spPr/>
      <dgm:t>
        <a:bodyPr/>
        <a:lstStyle/>
        <a:p>
          <a:r>
            <a:rPr lang="en-US" dirty="0" smtClean="0"/>
            <a:t>2020</a:t>
          </a:r>
          <a:endParaRPr lang="en-US" dirty="0"/>
        </a:p>
      </dgm:t>
    </dgm:pt>
    <dgm:pt modelId="{0FDDC1F5-A697-D147-8677-C5D971B4CA63}" type="parTrans" cxnId="{AC0897CA-C716-674E-9B69-5E0146D49B23}">
      <dgm:prSet/>
      <dgm:spPr/>
      <dgm:t>
        <a:bodyPr/>
        <a:lstStyle/>
        <a:p>
          <a:endParaRPr lang="en-US"/>
        </a:p>
      </dgm:t>
    </dgm:pt>
    <dgm:pt modelId="{3EB6DCC0-97CE-F742-B780-3FAF49A8A23F}" type="sibTrans" cxnId="{AC0897CA-C716-674E-9B69-5E0146D49B23}">
      <dgm:prSet/>
      <dgm:spPr/>
      <dgm:t>
        <a:bodyPr/>
        <a:lstStyle/>
        <a:p>
          <a:endParaRPr lang="en-US"/>
        </a:p>
      </dgm:t>
    </dgm:pt>
    <dgm:pt modelId="{FD28D417-73F4-CC4C-AB8E-9FD010AA58FB}">
      <dgm:prSet phldrT="[Text]"/>
      <dgm:spPr/>
      <dgm:t>
        <a:bodyPr/>
        <a:lstStyle/>
        <a:p>
          <a:r>
            <a:rPr lang="en-US" dirty="0" smtClean="0"/>
            <a:t>2025</a:t>
          </a:r>
          <a:endParaRPr lang="en-US" dirty="0"/>
        </a:p>
      </dgm:t>
    </dgm:pt>
    <dgm:pt modelId="{8BAA936C-490D-B549-A219-B6E0DA05B8C4}" type="parTrans" cxnId="{21F23B04-5E9A-BF4B-8C26-0B317052EBA4}">
      <dgm:prSet/>
      <dgm:spPr/>
      <dgm:t>
        <a:bodyPr/>
        <a:lstStyle/>
        <a:p>
          <a:endParaRPr lang="en-US"/>
        </a:p>
      </dgm:t>
    </dgm:pt>
    <dgm:pt modelId="{BCAA0C0D-1AD1-C542-ACA0-1E87C031B6DC}" type="sibTrans" cxnId="{21F23B04-5E9A-BF4B-8C26-0B317052EBA4}">
      <dgm:prSet/>
      <dgm:spPr/>
      <dgm:t>
        <a:bodyPr/>
        <a:lstStyle/>
        <a:p>
          <a:endParaRPr lang="en-US"/>
        </a:p>
      </dgm:t>
    </dgm:pt>
    <dgm:pt modelId="{6F897560-FB01-904C-8E68-CFA9A6162309}">
      <dgm:prSet phldrT="[Text]"/>
      <dgm:spPr/>
      <dgm:t>
        <a:bodyPr/>
        <a:lstStyle/>
        <a:p>
          <a:r>
            <a:rPr lang="en-US" dirty="0" smtClean="0"/>
            <a:t>2030</a:t>
          </a:r>
          <a:endParaRPr lang="en-US" dirty="0"/>
        </a:p>
      </dgm:t>
    </dgm:pt>
    <dgm:pt modelId="{3D3EA5BA-DC00-004B-9373-88BFD9EEFC5E}" type="parTrans" cxnId="{FD0AA401-AFCD-9B41-A293-641FD9956DE5}">
      <dgm:prSet/>
      <dgm:spPr/>
      <dgm:t>
        <a:bodyPr/>
        <a:lstStyle/>
        <a:p>
          <a:endParaRPr lang="en-US"/>
        </a:p>
      </dgm:t>
    </dgm:pt>
    <dgm:pt modelId="{C3C1514B-40D6-8D4C-AC53-D2D0C53FF8B5}" type="sibTrans" cxnId="{FD0AA401-AFCD-9B41-A293-641FD9956DE5}">
      <dgm:prSet/>
      <dgm:spPr/>
      <dgm:t>
        <a:bodyPr/>
        <a:lstStyle/>
        <a:p>
          <a:endParaRPr lang="en-US"/>
        </a:p>
      </dgm:t>
    </dgm:pt>
    <dgm:pt modelId="{B3FC8077-BF1D-1C4E-83CB-81B4621A23F0}">
      <dgm:prSet phldrT="[Text]"/>
      <dgm:spPr/>
      <dgm:t>
        <a:bodyPr/>
        <a:lstStyle/>
        <a:p>
          <a:r>
            <a:rPr lang="en-US" dirty="0" smtClean="0"/>
            <a:t>2035</a:t>
          </a:r>
          <a:endParaRPr lang="en-US" dirty="0"/>
        </a:p>
      </dgm:t>
    </dgm:pt>
    <dgm:pt modelId="{687E62C2-BF7E-F44F-898F-AFF614F4BF5E}" type="parTrans" cxnId="{BA1DDF22-1751-424A-9A8B-4E186D41B916}">
      <dgm:prSet/>
      <dgm:spPr/>
      <dgm:t>
        <a:bodyPr/>
        <a:lstStyle/>
        <a:p>
          <a:endParaRPr lang="en-US"/>
        </a:p>
      </dgm:t>
    </dgm:pt>
    <dgm:pt modelId="{649D7704-C80B-634F-BAA0-DBB6DEF4EDCC}" type="sibTrans" cxnId="{BA1DDF22-1751-424A-9A8B-4E186D41B916}">
      <dgm:prSet/>
      <dgm:spPr/>
      <dgm:t>
        <a:bodyPr/>
        <a:lstStyle/>
        <a:p>
          <a:endParaRPr lang="en-US"/>
        </a:p>
      </dgm:t>
    </dgm:pt>
    <dgm:pt modelId="{D86C6FFF-3A00-8F4A-98A7-19F52DC1450D}">
      <dgm:prSet phldrT="[Text]"/>
      <dgm:spPr/>
      <dgm:t>
        <a:bodyPr/>
        <a:lstStyle/>
        <a:p>
          <a:r>
            <a:rPr lang="en-US" dirty="0" smtClean="0"/>
            <a:t>1990</a:t>
          </a:r>
          <a:endParaRPr lang="en-US" dirty="0"/>
        </a:p>
      </dgm:t>
    </dgm:pt>
    <dgm:pt modelId="{839B1897-9C81-414D-ADEE-989C89B9D646}" type="parTrans" cxnId="{6439A3A3-128B-CE4D-B024-1669F0373878}">
      <dgm:prSet/>
      <dgm:spPr/>
      <dgm:t>
        <a:bodyPr/>
        <a:lstStyle/>
        <a:p>
          <a:endParaRPr lang="en-US"/>
        </a:p>
      </dgm:t>
    </dgm:pt>
    <dgm:pt modelId="{CB114D0A-65A3-0144-9589-7C25BEDCB853}" type="sibTrans" cxnId="{6439A3A3-128B-CE4D-B024-1669F0373878}">
      <dgm:prSet/>
      <dgm:spPr/>
      <dgm:t>
        <a:bodyPr/>
        <a:lstStyle/>
        <a:p>
          <a:endParaRPr lang="en-US"/>
        </a:p>
      </dgm:t>
    </dgm:pt>
    <dgm:pt modelId="{7914452B-9B97-6445-A268-78AD45F6F2C9}" type="pres">
      <dgm:prSet presAssocID="{D42DA3AE-E742-DA4A-8F3E-905B80A6F1CA}" presName="Name0" presStyleCnt="0">
        <dgm:presLayoutVars>
          <dgm:dir/>
          <dgm:resizeHandles val="exact"/>
        </dgm:presLayoutVars>
      </dgm:prSet>
      <dgm:spPr/>
    </dgm:pt>
    <dgm:pt modelId="{6BBD79BB-90E5-7848-9248-238C5F24D7D4}" type="pres">
      <dgm:prSet presAssocID="{D35FAB25-D255-4B40-AE23-2B1ED02D3439}" presName="parTxOnly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1188A54-1866-0644-A14D-C0366DCC4696}" type="pres">
      <dgm:prSet presAssocID="{22F81606-9063-7047-B9E5-0B029F997DD6}" presName="parSpace" presStyleCnt="0"/>
      <dgm:spPr/>
    </dgm:pt>
    <dgm:pt modelId="{B35C4208-5602-974B-8760-779E3EFED7AC}" type="pres">
      <dgm:prSet presAssocID="{7785498B-C578-3549-8586-69EFDDAC0D8F}" presName="parTxOnly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51D5A0-D44D-0748-A509-A55563FC2533}" type="pres">
      <dgm:prSet presAssocID="{352A3FCB-9B6C-B64B-8FCB-3493A47AC327}" presName="parSpace" presStyleCnt="0"/>
      <dgm:spPr/>
    </dgm:pt>
    <dgm:pt modelId="{C7DC7F19-9601-8D43-A8D9-CB5383EFFBB4}" type="pres">
      <dgm:prSet presAssocID="{D86C6FFF-3A00-8F4A-98A7-19F52DC1450D}" presName="parTxOnly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5EE48C4-6342-F341-81D6-89385D8B88CB}" type="pres">
      <dgm:prSet presAssocID="{CB114D0A-65A3-0144-9589-7C25BEDCB853}" presName="parSpace" presStyleCnt="0"/>
      <dgm:spPr/>
    </dgm:pt>
    <dgm:pt modelId="{ACE8F057-5345-504A-AB21-FFA35655152D}" type="pres">
      <dgm:prSet presAssocID="{3FF49E3A-6E56-D24A-9212-3E1F81F2EA02}" presName="parTxOnly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D1262F2-C05C-E845-A207-90EED1EFE847}" type="pres">
      <dgm:prSet presAssocID="{992773A9-F3B4-A44A-B7A7-8D9C175C7CAF}" presName="parSpace" presStyleCnt="0"/>
      <dgm:spPr/>
    </dgm:pt>
    <dgm:pt modelId="{D78F976A-79F4-3F47-98D6-B60E8AAA640D}" type="pres">
      <dgm:prSet presAssocID="{0D4F2FDB-EEF2-CD49-8571-DC9971B16988}" presName="parTxOnly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84CF42D-C3A9-0C48-B51E-CFA6A4C42A30}" type="pres">
      <dgm:prSet presAssocID="{7A1F8876-2852-F54D-859E-6B23C54E2AA0}" presName="parSpace" presStyleCnt="0"/>
      <dgm:spPr/>
    </dgm:pt>
    <dgm:pt modelId="{A6650731-7674-7D44-9FE5-CE5C056EB66A}" type="pres">
      <dgm:prSet presAssocID="{494261B0-3DC9-1148-9F4D-514CBB63DBC1}" presName="parTxOnly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47D316-43FF-CA42-B6C4-08341D22C125}" type="pres">
      <dgm:prSet presAssocID="{DA2849EE-0D64-1646-B5E6-0B9094015546}" presName="parSpace" presStyleCnt="0"/>
      <dgm:spPr/>
    </dgm:pt>
    <dgm:pt modelId="{EDC3A6E5-1F5D-0C43-B58F-B8A106DFE77C}" type="pres">
      <dgm:prSet presAssocID="{F18A24DE-407C-4D4F-972A-75FA8E2CF709}" presName="parTxOnly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352F98-C5F8-434F-9A3C-DAA1A9CCD29E}" type="pres">
      <dgm:prSet presAssocID="{C4BE7C59-8D07-B842-AB5A-B4681F4EF666}" presName="parSpace" presStyleCnt="0"/>
      <dgm:spPr/>
    </dgm:pt>
    <dgm:pt modelId="{8B72C8FC-668B-EF42-B48B-D9F6BC326A08}" type="pres">
      <dgm:prSet presAssocID="{BBD331A8-F73F-DE46-B18F-608480FC9485}" presName="parTxOnly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33E805D-94B1-434E-8CA6-FC35B02D6229}" type="pres">
      <dgm:prSet presAssocID="{97690042-07BE-B24A-A443-4EF0D8C7FE51}" presName="parSpace" presStyleCnt="0"/>
      <dgm:spPr/>
    </dgm:pt>
    <dgm:pt modelId="{A4147B64-7D0C-9E45-8939-2FE73234E454}" type="pres">
      <dgm:prSet presAssocID="{16282C59-33C6-A648-8E8D-EF6FD612E931}" presName="parTxOnly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080AA5-BA6F-734C-9429-82C7659FF575}" type="pres">
      <dgm:prSet presAssocID="{3EB6DCC0-97CE-F742-B780-3FAF49A8A23F}" presName="parSpace" presStyleCnt="0"/>
      <dgm:spPr/>
    </dgm:pt>
    <dgm:pt modelId="{AB550ED0-7CA9-DC4F-8AF2-A0D5FD0BA81C}" type="pres">
      <dgm:prSet presAssocID="{FD28D417-73F4-CC4C-AB8E-9FD010AA58FB}" presName="parTxOnly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EC82656-0AD8-9542-AFDB-EBB037813E61}" type="pres">
      <dgm:prSet presAssocID="{BCAA0C0D-1AD1-C542-ACA0-1E87C031B6DC}" presName="parSpace" presStyleCnt="0"/>
      <dgm:spPr/>
    </dgm:pt>
    <dgm:pt modelId="{8F0D88AD-93D2-904F-A399-F1A3F4430C51}" type="pres">
      <dgm:prSet presAssocID="{6F897560-FB01-904C-8E68-CFA9A6162309}" presName="parTxOnly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683756-18BA-4F42-BF63-3FF8EDE73CC7}" type="pres">
      <dgm:prSet presAssocID="{C3C1514B-40D6-8D4C-AC53-D2D0C53FF8B5}" presName="parSpace" presStyleCnt="0"/>
      <dgm:spPr/>
    </dgm:pt>
    <dgm:pt modelId="{03608E6E-7041-B949-B4DD-04E9BB5BDB59}" type="pres">
      <dgm:prSet presAssocID="{B3FC8077-BF1D-1C4E-83CB-81B4621A23F0}" presName="parTxOnly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439A3A3-128B-CE4D-B024-1669F0373878}" srcId="{D42DA3AE-E742-DA4A-8F3E-905B80A6F1CA}" destId="{D86C6FFF-3A00-8F4A-98A7-19F52DC1450D}" srcOrd="2" destOrd="0" parTransId="{839B1897-9C81-414D-ADEE-989C89B9D646}" sibTransId="{CB114D0A-65A3-0144-9589-7C25BEDCB853}"/>
    <dgm:cxn modelId="{6B2F5A2C-7201-4A0E-B59E-C3D289E036D6}" type="presOf" srcId="{F18A24DE-407C-4D4F-972A-75FA8E2CF709}" destId="{EDC3A6E5-1F5D-0C43-B58F-B8A106DFE77C}" srcOrd="0" destOrd="0" presId="urn:microsoft.com/office/officeart/2005/8/layout/hChevron3"/>
    <dgm:cxn modelId="{52C81FFE-F826-4017-99CD-9673C4ECD68A}" type="presOf" srcId="{BBD331A8-F73F-DE46-B18F-608480FC9485}" destId="{8B72C8FC-668B-EF42-B48B-D9F6BC326A08}" srcOrd="0" destOrd="0" presId="urn:microsoft.com/office/officeart/2005/8/layout/hChevron3"/>
    <dgm:cxn modelId="{BFC55CCC-9424-4501-8E0C-E9525D5AD0CE}" type="presOf" srcId="{D86C6FFF-3A00-8F4A-98A7-19F52DC1450D}" destId="{C7DC7F19-9601-8D43-A8D9-CB5383EFFBB4}" srcOrd="0" destOrd="0" presId="urn:microsoft.com/office/officeart/2005/8/layout/hChevron3"/>
    <dgm:cxn modelId="{2A93A562-69A6-2A48-9813-1652419F7F00}" srcId="{D42DA3AE-E742-DA4A-8F3E-905B80A6F1CA}" destId="{BBD331A8-F73F-DE46-B18F-608480FC9485}" srcOrd="7" destOrd="0" parTransId="{6779589F-596C-FB4C-A44D-6AB54CCB4567}" sibTransId="{97690042-07BE-B24A-A443-4EF0D8C7FE51}"/>
    <dgm:cxn modelId="{21F23B04-5E9A-BF4B-8C26-0B317052EBA4}" srcId="{D42DA3AE-E742-DA4A-8F3E-905B80A6F1CA}" destId="{FD28D417-73F4-CC4C-AB8E-9FD010AA58FB}" srcOrd="9" destOrd="0" parTransId="{8BAA936C-490D-B549-A219-B6E0DA05B8C4}" sibTransId="{BCAA0C0D-1AD1-C542-ACA0-1E87C031B6DC}"/>
    <dgm:cxn modelId="{3C4B5E7E-83FC-4885-97A2-18B43A40EFA1}" type="presOf" srcId="{6F897560-FB01-904C-8E68-CFA9A6162309}" destId="{8F0D88AD-93D2-904F-A399-F1A3F4430C51}" srcOrd="0" destOrd="0" presId="urn:microsoft.com/office/officeart/2005/8/layout/hChevron3"/>
    <dgm:cxn modelId="{FD0AA401-AFCD-9B41-A293-641FD9956DE5}" srcId="{D42DA3AE-E742-DA4A-8F3E-905B80A6F1CA}" destId="{6F897560-FB01-904C-8E68-CFA9A6162309}" srcOrd="10" destOrd="0" parTransId="{3D3EA5BA-DC00-004B-9373-88BFD9EEFC5E}" sibTransId="{C3C1514B-40D6-8D4C-AC53-D2D0C53FF8B5}"/>
    <dgm:cxn modelId="{0C7D475C-3862-4344-8FFC-80C88F6BB101}" type="presOf" srcId="{D35FAB25-D255-4B40-AE23-2B1ED02D3439}" destId="{6BBD79BB-90E5-7848-9248-238C5F24D7D4}" srcOrd="0" destOrd="0" presId="urn:microsoft.com/office/officeart/2005/8/layout/hChevron3"/>
    <dgm:cxn modelId="{35BFAF43-881B-C242-9CFE-04162E19D0CB}" srcId="{D42DA3AE-E742-DA4A-8F3E-905B80A6F1CA}" destId="{3FF49E3A-6E56-D24A-9212-3E1F81F2EA02}" srcOrd="3" destOrd="0" parTransId="{73A74C09-03CD-FC43-86E3-DF8800C8EA25}" sibTransId="{992773A9-F3B4-A44A-B7A7-8D9C175C7CAF}"/>
    <dgm:cxn modelId="{93836576-7135-4B42-B62D-791E1D6C88EF}" srcId="{D42DA3AE-E742-DA4A-8F3E-905B80A6F1CA}" destId="{494261B0-3DC9-1148-9F4D-514CBB63DBC1}" srcOrd="5" destOrd="0" parTransId="{AD70FBA5-AFD3-0D48-BD25-8FD3F945CFDE}" sibTransId="{DA2849EE-0D64-1646-B5E6-0B9094015546}"/>
    <dgm:cxn modelId="{F361BD90-B9D5-4E36-8F5F-1D108E3C782B}" type="presOf" srcId="{7785498B-C578-3549-8586-69EFDDAC0D8F}" destId="{B35C4208-5602-974B-8760-779E3EFED7AC}" srcOrd="0" destOrd="0" presId="urn:microsoft.com/office/officeart/2005/8/layout/hChevron3"/>
    <dgm:cxn modelId="{6BA5384F-6B6A-4A02-9407-C616AD4C8ECE}" type="presOf" srcId="{FD28D417-73F4-CC4C-AB8E-9FD010AA58FB}" destId="{AB550ED0-7CA9-DC4F-8AF2-A0D5FD0BA81C}" srcOrd="0" destOrd="0" presId="urn:microsoft.com/office/officeart/2005/8/layout/hChevron3"/>
    <dgm:cxn modelId="{5B45E160-DB87-4A33-BCAA-275078550C5C}" type="presOf" srcId="{494261B0-3DC9-1148-9F4D-514CBB63DBC1}" destId="{A6650731-7674-7D44-9FE5-CE5C056EB66A}" srcOrd="0" destOrd="0" presId="urn:microsoft.com/office/officeart/2005/8/layout/hChevron3"/>
    <dgm:cxn modelId="{5A3AEFEB-3D53-CB4E-8E2E-DF4366201662}" srcId="{D42DA3AE-E742-DA4A-8F3E-905B80A6F1CA}" destId="{F18A24DE-407C-4D4F-972A-75FA8E2CF709}" srcOrd="6" destOrd="0" parTransId="{0A14E4CD-AD34-524C-ACB4-432C631F9B94}" sibTransId="{C4BE7C59-8D07-B842-AB5A-B4681F4EF666}"/>
    <dgm:cxn modelId="{E58AC9AF-F722-EA45-8E9B-ABA48EE5D176}" srcId="{D42DA3AE-E742-DA4A-8F3E-905B80A6F1CA}" destId="{D35FAB25-D255-4B40-AE23-2B1ED02D3439}" srcOrd="0" destOrd="0" parTransId="{38AC773F-0B36-FE46-817E-6531EAC113A2}" sibTransId="{22F81606-9063-7047-B9E5-0B029F997DD6}"/>
    <dgm:cxn modelId="{D580D560-4ED8-421D-9B3D-6FA3C18E6E5B}" type="presOf" srcId="{0D4F2FDB-EEF2-CD49-8571-DC9971B16988}" destId="{D78F976A-79F4-3F47-98D6-B60E8AAA640D}" srcOrd="0" destOrd="0" presId="urn:microsoft.com/office/officeart/2005/8/layout/hChevron3"/>
    <dgm:cxn modelId="{BA1DDF22-1751-424A-9A8B-4E186D41B916}" srcId="{D42DA3AE-E742-DA4A-8F3E-905B80A6F1CA}" destId="{B3FC8077-BF1D-1C4E-83CB-81B4621A23F0}" srcOrd="11" destOrd="0" parTransId="{687E62C2-BF7E-F44F-898F-AFF614F4BF5E}" sibTransId="{649D7704-C80B-634F-BAA0-DBB6DEF4EDCC}"/>
    <dgm:cxn modelId="{2E4E69A7-59B9-4892-91A3-1A0B37B5B804}" type="presOf" srcId="{B3FC8077-BF1D-1C4E-83CB-81B4621A23F0}" destId="{03608E6E-7041-B949-B4DD-04E9BB5BDB59}" srcOrd="0" destOrd="0" presId="urn:microsoft.com/office/officeart/2005/8/layout/hChevron3"/>
    <dgm:cxn modelId="{6AC29BD9-9790-9947-BCEC-705C7E9D68F2}" srcId="{D42DA3AE-E742-DA4A-8F3E-905B80A6F1CA}" destId="{7785498B-C578-3549-8586-69EFDDAC0D8F}" srcOrd="1" destOrd="0" parTransId="{3F4F6E2E-F0FD-914A-8010-18B06964707D}" sibTransId="{352A3FCB-9B6C-B64B-8FCB-3493A47AC327}"/>
    <dgm:cxn modelId="{49418EC8-074C-493B-AFDF-5F13C9AFE8FD}" type="presOf" srcId="{3FF49E3A-6E56-D24A-9212-3E1F81F2EA02}" destId="{ACE8F057-5345-504A-AB21-FFA35655152D}" srcOrd="0" destOrd="0" presId="urn:microsoft.com/office/officeart/2005/8/layout/hChevron3"/>
    <dgm:cxn modelId="{71155BEA-BB6F-4482-85F9-6C0A966DC750}" type="presOf" srcId="{D42DA3AE-E742-DA4A-8F3E-905B80A6F1CA}" destId="{7914452B-9B97-6445-A268-78AD45F6F2C9}" srcOrd="0" destOrd="0" presId="urn:microsoft.com/office/officeart/2005/8/layout/hChevron3"/>
    <dgm:cxn modelId="{6CDB6FCA-3DDD-44EA-A599-90A9513D1E51}" type="presOf" srcId="{16282C59-33C6-A648-8E8D-EF6FD612E931}" destId="{A4147B64-7D0C-9E45-8939-2FE73234E454}" srcOrd="0" destOrd="0" presId="urn:microsoft.com/office/officeart/2005/8/layout/hChevron3"/>
    <dgm:cxn modelId="{7848570F-D116-1A41-862C-001C9E3A2B56}" srcId="{D42DA3AE-E742-DA4A-8F3E-905B80A6F1CA}" destId="{0D4F2FDB-EEF2-CD49-8571-DC9971B16988}" srcOrd="4" destOrd="0" parTransId="{D59BA895-152F-2A43-854D-BE3EF807F559}" sibTransId="{7A1F8876-2852-F54D-859E-6B23C54E2AA0}"/>
    <dgm:cxn modelId="{AC0897CA-C716-674E-9B69-5E0146D49B23}" srcId="{D42DA3AE-E742-DA4A-8F3E-905B80A6F1CA}" destId="{16282C59-33C6-A648-8E8D-EF6FD612E931}" srcOrd="8" destOrd="0" parTransId="{0FDDC1F5-A697-D147-8677-C5D971B4CA63}" sibTransId="{3EB6DCC0-97CE-F742-B780-3FAF49A8A23F}"/>
    <dgm:cxn modelId="{DA1A3FB7-A1CF-4057-82D8-B30500F5A349}" type="presParOf" srcId="{7914452B-9B97-6445-A268-78AD45F6F2C9}" destId="{6BBD79BB-90E5-7848-9248-238C5F24D7D4}" srcOrd="0" destOrd="0" presId="urn:microsoft.com/office/officeart/2005/8/layout/hChevron3"/>
    <dgm:cxn modelId="{803002DB-A006-4A4C-93BC-F17D5BA7F64D}" type="presParOf" srcId="{7914452B-9B97-6445-A268-78AD45F6F2C9}" destId="{C1188A54-1866-0644-A14D-C0366DCC4696}" srcOrd="1" destOrd="0" presId="urn:microsoft.com/office/officeart/2005/8/layout/hChevron3"/>
    <dgm:cxn modelId="{F88CCD82-AE04-492B-9546-07D6E5D8380C}" type="presParOf" srcId="{7914452B-9B97-6445-A268-78AD45F6F2C9}" destId="{B35C4208-5602-974B-8760-779E3EFED7AC}" srcOrd="2" destOrd="0" presId="urn:microsoft.com/office/officeart/2005/8/layout/hChevron3"/>
    <dgm:cxn modelId="{3AC5A589-146B-4D0A-A766-D3BB71B361C1}" type="presParOf" srcId="{7914452B-9B97-6445-A268-78AD45F6F2C9}" destId="{3851D5A0-D44D-0748-A509-A55563FC2533}" srcOrd="3" destOrd="0" presId="urn:microsoft.com/office/officeart/2005/8/layout/hChevron3"/>
    <dgm:cxn modelId="{CA3EB08C-9CFB-400A-B3F3-D3B84DBAFE64}" type="presParOf" srcId="{7914452B-9B97-6445-A268-78AD45F6F2C9}" destId="{C7DC7F19-9601-8D43-A8D9-CB5383EFFBB4}" srcOrd="4" destOrd="0" presId="urn:microsoft.com/office/officeart/2005/8/layout/hChevron3"/>
    <dgm:cxn modelId="{CBE1F791-8769-4987-9D47-25D0EDE73EBB}" type="presParOf" srcId="{7914452B-9B97-6445-A268-78AD45F6F2C9}" destId="{D5EE48C4-6342-F341-81D6-89385D8B88CB}" srcOrd="5" destOrd="0" presId="urn:microsoft.com/office/officeart/2005/8/layout/hChevron3"/>
    <dgm:cxn modelId="{0F334E73-FB67-4194-8555-7383ED0B2F74}" type="presParOf" srcId="{7914452B-9B97-6445-A268-78AD45F6F2C9}" destId="{ACE8F057-5345-504A-AB21-FFA35655152D}" srcOrd="6" destOrd="0" presId="urn:microsoft.com/office/officeart/2005/8/layout/hChevron3"/>
    <dgm:cxn modelId="{0D5A98B5-A22C-4D6F-9B06-E9AACFB719C2}" type="presParOf" srcId="{7914452B-9B97-6445-A268-78AD45F6F2C9}" destId="{ED1262F2-C05C-E845-A207-90EED1EFE847}" srcOrd="7" destOrd="0" presId="urn:microsoft.com/office/officeart/2005/8/layout/hChevron3"/>
    <dgm:cxn modelId="{F5C990F3-05D6-49A3-8299-57375212AA3C}" type="presParOf" srcId="{7914452B-9B97-6445-A268-78AD45F6F2C9}" destId="{D78F976A-79F4-3F47-98D6-B60E8AAA640D}" srcOrd="8" destOrd="0" presId="urn:microsoft.com/office/officeart/2005/8/layout/hChevron3"/>
    <dgm:cxn modelId="{80A32DF2-85D2-47CF-8291-B32910EA611B}" type="presParOf" srcId="{7914452B-9B97-6445-A268-78AD45F6F2C9}" destId="{784CF42D-C3A9-0C48-B51E-CFA6A4C42A30}" srcOrd="9" destOrd="0" presId="urn:microsoft.com/office/officeart/2005/8/layout/hChevron3"/>
    <dgm:cxn modelId="{59DB734E-9102-4379-ABDB-C0EFAB900733}" type="presParOf" srcId="{7914452B-9B97-6445-A268-78AD45F6F2C9}" destId="{A6650731-7674-7D44-9FE5-CE5C056EB66A}" srcOrd="10" destOrd="0" presId="urn:microsoft.com/office/officeart/2005/8/layout/hChevron3"/>
    <dgm:cxn modelId="{D22CF08B-0CB8-4FE4-80EA-85106949EDB3}" type="presParOf" srcId="{7914452B-9B97-6445-A268-78AD45F6F2C9}" destId="{A747D316-43FF-CA42-B6C4-08341D22C125}" srcOrd="11" destOrd="0" presId="urn:microsoft.com/office/officeart/2005/8/layout/hChevron3"/>
    <dgm:cxn modelId="{0A59FC5D-D9C9-46C6-9555-00E82D9CCED9}" type="presParOf" srcId="{7914452B-9B97-6445-A268-78AD45F6F2C9}" destId="{EDC3A6E5-1F5D-0C43-B58F-B8A106DFE77C}" srcOrd="12" destOrd="0" presId="urn:microsoft.com/office/officeart/2005/8/layout/hChevron3"/>
    <dgm:cxn modelId="{50395927-D35C-4C7D-8674-401B78582A68}" type="presParOf" srcId="{7914452B-9B97-6445-A268-78AD45F6F2C9}" destId="{0E352F98-C5F8-434F-9A3C-DAA1A9CCD29E}" srcOrd="13" destOrd="0" presId="urn:microsoft.com/office/officeart/2005/8/layout/hChevron3"/>
    <dgm:cxn modelId="{C284A0A5-09C1-4632-9A38-C1B228038C71}" type="presParOf" srcId="{7914452B-9B97-6445-A268-78AD45F6F2C9}" destId="{8B72C8FC-668B-EF42-B48B-D9F6BC326A08}" srcOrd="14" destOrd="0" presId="urn:microsoft.com/office/officeart/2005/8/layout/hChevron3"/>
    <dgm:cxn modelId="{834057A7-25DE-48A8-B1E9-9887021A7C49}" type="presParOf" srcId="{7914452B-9B97-6445-A268-78AD45F6F2C9}" destId="{E33E805D-94B1-434E-8CA6-FC35B02D6229}" srcOrd="15" destOrd="0" presId="urn:microsoft.com/office/officeart/2005/8/layout/hChevron3"/>
    <dgm:cxn modelId="{7006141F-6549-40C1-B494-392C92888D05}" type="presParOf" srcId="{7914452B-9B97-6445-A268-78AD45F6F2C9}" destId="{A4147B64-7D0C-9E45-8939-2FE73234E454}" srcOrd="16" destOrd="0" presId="urn:microsoft.com/office/officeart/2005/8/layout/hChevron3"/>
    <dgm:cxn modelId="{9B10A95E-BD5E-4CC1-BC04-526275291F38}" type="presParOf" srcId="{7914452B-9B97-6445-A268-78AD45F6F2C9}" destId="{32080AA5-BA6F-734C-9429-82C7659FF575}" srcOrd="17" destOrd="0" presId="urn:microsoft.com/office/officeart/2005/8/layout/hChevron3"/>
    <dgm:cxn modelId="{391A7B3B-1017-48CB-A68A-F2FD8AEAE619}" type="presParOf" srcId="{7914452B-9B97-6445-A268-78AD45F6F2C9}" destId="{AB550ED0-7CA9-DC4F-8AF2-A0D5FD0BA81C}" srcOrd="18" destOrd="0" presId="urn:microsoft.com/office/officeart/2005/8/layout/hChevron3"/>
    <dgm:cxn modelId="{57A5C823-E5AA-4306-B5E2-951C8111C1EA}" type="presParOf" srcId="{7914452B-9B97-6445-A268-78AD45F6F2C9}" destId="{FEC82656-0AD8-9542-AFDB-EBB037813E61}" srcOrd="19" destOrd="0" presId="urn:microsoft.com/office/officeart/2005/8/layout/hChevron3"/>
    <dgm:cxn modelId="{C645CEE4-90CE-4937-86C3-CD95F2E07148}" type="presParOf" srcId="{7914452B-9B97-6445-A268-78AD45F6F2C9}" destId="{8F0D88AD-93D2-904F-A399-F1A3F4430C51}" srcOrd="20" destOrd="0" presId="urn:microsoft.com/office/officeart/2005/8/layout/hChevron3"/>
    <dgm:cxn modelId="{47C0993B-2CC2-421E-80B8-6BFF209A7A64}" type="presParOf" srcId="{7914452B-9B97-6445-A268-78AD45F6F2C9}" destId="{0E683756-18BA-4F42-BF63-3FF8EDE73CC7}" srcOrd="21" destOrd="0" presId="urn:microsoft.com/office/officeart/2005/8/layout/hChevron3"/>
    <dgm:cxn modelId="{334F6970-DE03-412B-8CD7-DCCCBD738004}" type="presParOf" srcId="{7914452B-9B97-6445-A268-78AD45F6F2C9}" destId="{03608E6E-7041-B949-B4DD-04E9BB5BDB59}" srcOrd="2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86523-2AF0-1C48-A0CC-DA9A6A91DBA3}">
      <dsp:nvSpPr>
        <dsp:cNvPr id="0" name=""/>
        <dsp:cNvSpPr/>
      </dsp:nvSpPr>
      <dsp:spPr>
        <a:xfrm>
          <a:off x="0" y="0"/>
          <a:ext cx="6426200" cy="1620497"/>
        </a:xfrm>
        <a:prstGeom prst="roundRect">
          <a:avLst>
            <a:gd name="adj" fmla="val 10000"/>
          </a:avLst>
        </a:prstGeom>
        <a:solidFill>
          <a:srgbClr val="F2F2F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1:  The CLIC accelerator and site facilities (</a:t>
          </a: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H.Schmickler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CLIC concept with exploration over multi-</a:t>
          </a:r>
          <a:r>
            <a:rPr kumimoji="1" lang="en-US" sz="12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energy range up to 3 </a:t>
          </a:r>
          <a:r>
            <a:rPr kumimoji="1" lang="en-US" sz="12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endParaRPr kumimoji="1" lang="en-US" sz="1200" kern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Feasibility study of CLIC parameters optimized at 3 </a:t>
          </a:r>
          <a:r>
            <a:rPr kumimoji="1" lang="en-US" sz="12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(most demanding) 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Consider also 500 </a:t>
          </a:r>
          <a:r>
            <a:rPr kumimoji="1" lang="en-US" sz="12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GeV</a:t>
          </a: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, and intermediate energy range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Complete, presented in SPC in March 2011, in print: </a:t>
          </a: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1"/>
            </a:rPr>
            <a:t>https://edms.cern.ch/document/1234244/</a:t>
          </a:r>
          <a:endParaRPr lang="en-US" sz="1200" kern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</dsp:txBody>
      <dsp:txXfrm>
        <a:off x="1434462" y="0"/>
        <a:ext cx="4991737" cy="1620497"/>
      </dsp:txXfrm>
    </dsp:sp>
    <dsp:sp modelId="{66D6C40F-4E7A-744C-90B0-5757C1146A18}">
      <dsp:nvSpPr>
        <dsp:cNvPr id="0" name=""/>
        <dsp:cNvSpPr/>
      </dsp:nvSpPr>
      <dsp:spPr>
        <a:xfrm>
          <a:off x="149222" y="73757"/>
          <a:ext cx="1285240" cy="147298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CFFD36-F990-8D4D-865E-42483C0B720F}">
      <dsp:nvSpPr>
        <dsp:cNvPr id="0" name=""/>
        <dsp:cNvSpPr/>
      </dsp:nvSpPr>
      <dsp:spPr>
        <a:xfrm>
          <a:off x="0" y="1769719"/>
          <a:ext cx="6426200" cy="1496314"/>
        </a:xfrm>
        <a:prstGeom prst="roundRect">
          <a:avLst>
            <a:gd name="adj" fmla="val 10000"/>
          </a:avLst>
        </a:prstGeom>
        <a:solidFill>
          <a:sysClr val="window" lastClr="FFFFFF">
            <a:lumMod val="9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2: Physics and detectors at CLIC (</a:t>
          </a: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L.Linssen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Physics at a multi-</a:t>
          </a:r>
          <a:r>
            <a:rPr lang="en-US" sz="12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CLIC machine can be measured with high precision,   despite challenging background conditions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External review procedure in October 2011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Completed and printed, presented in SPC in December 2011 </a:t>
          </a:r>
          <a:r>
            <a:rPr kumimoji="1" lang="da-DK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2"/>
            </a:rPr>
            <a:t>http://arxiv.org/pdf/1202.5940v1</a:t>
          </a:r>
          <a:endParaRPr kumimoji="1" lang="da-DK" sz="1200" kern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>
            <a:solidFill>
              <a:srgbClr val="000000"/>
            </a:solidFill>
            <a:latin typeface="Calibri"/>
            <a:ea typeface="+mn-ea"/>
            <a:cs typeface="+mn-cs"/>
          </a:endParaRPr>
        </a:p>
      </dsp:txBody>
      <dsp:txXfrm>
        <a:off x="1434462" y="1769719"/>
        <a:ext cx="4991737" cy="1496314"/>
      </dsp:txXfrm>
    </dsp:sp>
    <dsp:sp modelId="{46DB63EA-232D-0246-9538-1772A3005692}">
      <dsp:nvSpPr>
        <dsp:cNvPr id="0" name=""/>
        <dsp:cNvSpPr/>
      </dsp:nvSpPr>
      <dsp:spPr>
        <a:xfrm>
          <a:off x="149222" y="1825448"/>
          <a:ext cx="1285240" cy="138485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1F9B71-3108-654D-AFD4-DDD52913058E}">
      <dsp:nvSpPr>
        <dsp:cNvPr id="0" name=""/>
        <dsp:cNvSpPr/>
      </dsp:nvSpPr>
      <dsp:spPr>
        <a:xfrm>
          <a:off x="0" y="3415256"/>
          <a:ext cx="6426200" cy="1492225"/>
        </a:xfrm>
        <a:prstGeom prst="roundRect">
          <a:avLst>
            <a:gd name="adj" fmla="val 10000"/>
          </a:avLst>
        </a:prstGeom>
        <a:solidFill>
          <a:sysClr val="window" lastClr="FFFFFF">
            <a:lumMod val="9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3:  “CLIC study summary” (</a:t>
          </a: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S.Stapnes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Summary and available for the European Strategy process, including possible implementation stages for a CLIC machine as well as costing and cost-drives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Proposing objectives and work plan of post CDR phase (2012-16)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Completed and printed, submitted for the European Strategy Open Meeting    </a:t>
          </a:r>
        </a:p>
        <a:p>
          <a:pPr lvl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  in September </a:t>
          </a:r>
          <a:r>
            <a:rPr lang="da-DK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3"/>
            </a:rPr>
            <a:t>http://arxiv.org/pdf/1209.2543v1</a:t>
          </a:r>
          <a:endParaRPr lang="da-DK" sz="1200" kern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solidFill>
              <a:srgbClr val="000000"/>
            </a:solidFill>
            <a:latin typeface="Calibri"/>
            <a:ea typeface="+mn-ea"/>
            <a:cs typeface="+mn-cs"/>
          </a:endParaRPr>
        </a:p>
      </dsp:txBody>
      <dsp:txXfrm>
        <a:off x="1434462" y="3415256"/>
        <a:ext cx="4991737" cy="1492225"/>
      </dsp:txXfrm>
    </dsp:sp>
    <dsp:sp modelId="{F6452A1B-6DA8-3F40-8E77-EAD55F03D176}">
      <dsp:nvSpPr>
        <dsp:cNvPr id="0" name=""/>
        <dsp:cNvSpPr/>
      </dsp:nvSpPr>
      <dsp:spPr>
        <a:xfrm>
          <a:off x="149222" y="3447512"/>
          <a:ext cx="1285240" cy="142771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D79BB-90E5-7848-9248-238C5F24D7D4}">
      <dsp:nvSpPr>
        <dsp:cNvPr id="0" name=""/>
        <dsp:cNvSpPr/>
      </dsp:nvSpPr>
      <dsp:spPr>
        <a:xfrm>
          <a:off x="4420" y="177774"/>
          <a:ext cx="820235" cy="32809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1980</a:t>
          </a:r>
          <a:endParaRPr lang="en-US" sz="1400" kern="1200" dirty="0"/>
        </a:p>
      </dsp:txBody>
      <dsp:txXfrm>
        <a:off x="4420" y="177774"/>
        <a:ext cx="738212" cy="328094"/>
      </dsp:txXfrm>
    </dsp:sp>
    <dsp:sp modelId="{B35C4208-5602-974B-8760-779E3EFED7AC}">
      <dsp:nvSpPr>
        <dsp:cNvPr id="0" name=""/>
        <dsp:cNvSpPr/>
      </dsp:nvSpPr>
      <dsp:spPr>
        <a:xfrm>
          <a:off x="660608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1985</a:t>
          </a:r>
          <a:endParaRPr lang="en-US" sz="1400" kern="1200" dirty="0"/>
        </a:p>
      </dsp:txBody>
      <dsp:txXfrm>
        <a:off x="824655" y="177774"/>
        <a:ext cx="492141" cy="328094"/>
      </dsp:txXfrm>
    </dsp:sp>
    <dsp:sp modelId="{C7DC7F19-9601-8D43-A8D9-CB5383EFFBB4}">
      <dsp:nvSpPr>
        <dsp:cNvPr id="0" name=""/>
        <dsp:cNvSpPr/>
      </dsp:nvSpPr>
      <dsp:spPr>
        <a:xfrm>
          <a:off x="1316796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1990</a:t>
          </a:r>
          <a:endParaRPr lang="en-US" sz="1400" kern="1200" dirty="0"/>
        </a:p>
      </dsp:txBody>
      <dsp:txXfrm>
        <a:off x="1480843" y="177774"/>
        <a:ext cx="492141" cy="328094"/>
      </dsp:txXfrm>
    </dsp:sp>
    <dsp:sp modelId="{ACE8F057-5345-504A-AB21-FFA35655152D}">
      <dsp:nvSpPr>
        <dsp:cNvPr id="0" name=""/>
        <dsp:cNvSpPr/>
      </dsp:nvSpPr>
      <dsp:spPr>
        <a:xfrm>
          <a:off x="1972985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1995</a:t>
          </a:r>
          <a:endParaRPr lang="en-US" sz="1400" kern="1200" dirty="0"/>
        </a:p>
      </dsp:txBody>
      <dsp:txXfrm>
        <a:off x="2137032" y="177774"/>
        <a:ext cx="492141" cy="328094"/>
      </dsp:txXfrm>
    </dsp:sp>
    <dsp:sp modelId="{D78F976A-79F4-3F47-98D6-B60E8AAA640D}">
      <dsp:nvSpPr>
        <dsp:cNvPr id="0" name=""/>
        <dsp:cNvSpPr/>
      </dsp:nvSpPr>
      <dsp:spPr>
        <a:xfrm>
          <a:off x="2629173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2000</a:t>
          </a:r>
          <a:endParaRPr lang="en-US" sz="1400" kern="1200" dirty="0"/>
        </a:p>
      </dsp:txBody>
      <dsp:txXfrm>
        <a:off x="2793220" y="177774"/>
        <a:ext cx="492141" cy="328094"/>
      </dsp:txXfrm>
    </dsp:sp>
    <dsp:sp modelId="{A6650731-7674-7D44-9FE5-CE5C056EB66A}">
      <dsp:nvSpPr>
        <dsp:cNvPr id="0" name=""/>
        <dsp:cNvSpPr/>
      </dsp:nvSpPr>
      <dsp:spPr>
        <a:xfrm>
          <a:off x="3285361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2005</a:t>
          </a:r>
          <a:endParaRPr lang="en-US" sz="1400" kern="1200" dirty="0"/>
        </a:p>
      </dsp:txBody>
      <dsp:txXfrm>
        <a:off x="3449408" y="177774"/>
        <a:ext cx="492141" cy="328094"/>
      </dsp:txXfrm>
    </dsp:sp>
    <dsp:sp modelId="{EDC3A6E5-1F5D-0C43-B58F-B8A106DFE77C}">
      <dsp:nvSpPr>
        <dsp:cNvPr id="0" name=""/>
        <dsp:cNvSpPr/>
      </dsp:nvSpPr>
      <dsp:spPr>
        <a:xfrm>
          <a:off x="3941549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2010</a:t>
          </a:r>
          <a:endParaRPr lang="en-US" sz="1400" kern="1200" dirty="0"/>
        </a:p>
      </dsp:txBody>
      <dsp:txXfrm>
        <a:off x="4105596" y="177774"/>
        <a:ext cx="492141" cy="328094"/>
      </dsp:txXfrm>
    </dsp:sp>
    <dsp:sp modelId="{8B72C8FC-668B-EF42-B48B-D9F6BC326A08}">
      <dsp:nvSpPr>
        <dsp:cNvPr id="0" name=""/>
        <dsp:cNvSpPr/>
      </dsp:nvSpPr>
      <dsp:spPr>
        <a:xfrm>
          <a:off x="4597738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2015</a:t>
          </a:r>
          <a:endParaRPr lang="en-US" sz="1400" kern="1200" dirty="0"/>
        </a:p>
      </dsp:txBody>
      <dsp:txXfrm>
        <a:off x="4761785" y="177774"/>
        <a:ext cx="492141" cy="328094"/>
      </dsp:txXfrm>
    </dsp:sp>
    <dsp:sp modelId="{A4147B64-7D0C-9E45-8939-2FE73234E454}">
      <dsp:nvSpPr>
        <dsp:cNvPr id="0" name=""/>
        <dsp:cNvSpPr/>
      </dsp:nvSpPr>
      <dsp:spPr>
        <a:xfrm>
          <a:off x="5253926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2020</a:t>
          </a:r>
          <a:endParaRPr lang="en-US" sz="1400" kern="1200" dirty="0"/>
        </a:p>
      </dsp:txBody>
      <dsp:txXfrm>
        <a:off x="5417973" y="177774"/>
        <a:ext cx="492141" cy="328094"/>
      </dsp:txXfrm>
    </dsp:sp>
    <dsp:sp modelId="{AB550ED0-7CA9-DC4F-8AF2-A0D5FD0BA81C}">
      <dsp:nvSpPr>
        <dsp:cNvPr id="0" name=""/>
        <dsp:cNvSpPr/>
      </dsp:nvSpPr>
      <dsp:spPr>
        <a:xfrm>
          <a:off x="5910114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2025</a:t>
          </a:r>
          <a:endParaRPr lang="en-US" sz="1400" kern="1200" dirty="0"/>
        </a:p>
      </dsp:txBody>
      <dsp:txXfrm>
        <a:off x="6074161" y="177774"/>
        <a:ext cx="492141" cy="328094"/>
      </dsp:txXfrm>
    </dsp:sp>
    <dsp:sp modelId="{8F0D88AD-93D2-904F-A399-F1A3F4430C51}">
      <dsp:nvSpPr>
        <dsp:cNvPr id="0" name=""/>
        <dsp:cNvSpPr/>
      </dsp:nvSpPr>
      <dsp:spPr>
        <a:xfrm>
          <a:off x="6566302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2030</a:t>
          </a:r>
          <a:endParaRPr lang="en-US" sz="1400" kern="1200" dirty="0"/>
        </a:p>
      </dsp:txBody>
      <dsp:txXfrm>
        <a:off x="6730349" y="177774"/>
        <a:ext cx="492141" cy="328094"/>
      </dsp:txXfrm>
    </dsp:sp>
    <dsp:sp modelId="{03608E6E-7041-B949-B4DD-04E9BB5BDB59}">
      <dsp:nvSpPr>
        <dsp:cNvPr id="0" name=""/>
        <dsp:cNvSpPr/>
      </dsp:nvSpPr>
      <dsp:spPr>
        <a:xfrm>
          <a:off x="7222491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2035</a:t>
          </a:r>
          <a:endParaRPr lang="en-US" sz="1400" kern="1200" dirty="0"/>
        </a:p>
      </dsp:txBody>
      <dsp:txXfrm>
        <a:off x="7386538" y="177774"/>
        <a:ext cx="492141" cy="328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CB310BA0-050A-4997-B1AC-FD3BCC455418}" type="datetimeFigureOut">
              <a:rPr lang="en-GB" smtClean="0"/>
              <a:t>20/04/2015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2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2299761C-D337-4915-A6DD-157470CC0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474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F8632A1A-D26E-42D0-A2DF-B39D9B2C3CCA}" type="datetimeFigureOut">
              <a:rPr lang="en-GB" smtClean="0"/>
              <a:pPr/>
              <a:t>20/04/2015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05604DCD-C511-4B12-9DBB-AC80DD19A4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12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161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40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64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48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27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63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42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66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79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67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79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68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58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69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113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71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2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47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74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9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49B110-86A3-D246-A91B-FA7885A78AEE}" type="slidenum">
              <a:rPr lang="en-US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73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5988" y="744538"/>
            <a:ext cx="4964112" cy="372427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B98D2D27-BB87-F945-B18B-9179217101E6}" type="slidenum">
              <a:rPr lang="en-US" b="0">
                <a:solidFill>
                  <a:prstClr val="black"/>
                </a:solidFill>
              </a:rPr>
              <a:pPr eaLnBrk="1" hangingPunct="1">
                <a:defRPr/>
              </a:pPr>
              <a:t>75</a:t>
            </a:fld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fld id="{D6027290-FA69-DB45-938A-623110D6FDF6}" type="slidenum">
              <a:rPr lang="en-US" b="0">
                <a:solidFill>
                  <a:prstClr val="black"/>
                </a:solidFill>
              </a:rPr>
              <a:pPr algn="r" eaLnBrk="1" fontAlgn="base" hangingPunct="1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t>11</a:t>
            </a:fld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5988" y="744538"/>
            <a:ext cx="4964112" cy="3724275"/>
          </a:xfrm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2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F614-9E61-415D-AC3C-7694CF08669C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37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B496-59C3-4E26-8423-DFD6DFA700CC}" type="slidenum">
              <a:rPr lang="en-GB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7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373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>
                <a:solidFill>
                  <a:prstClr val="black"/>
                </a:solidFill>
              </a:rPr>
              <a:pPr/>
              <a:t>36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08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37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26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1132"/>
            <a:ext cx="91440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540116"/>
      </p:ext>
    </p:extLst>
  </p:cSld>
  <p:clrMapOvr>
    <a:masterClrMapping/>
  </p:clrMapOvr>
  <p:transition spd="slow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11953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9198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6609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FA8C01-0A37-2448-9BA5-7289468EE6BE}" type="datetimeFigureOut">
              <a:rPr lang="en-US" sz="2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4/20/2015</a:t>
            </a:fld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3B2E-1C2D-D240-9120-9C4B082A0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262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44CA5-039B-1F4C-82B1-747DE65259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299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EB26B-7315-9D4C-94E2-051AFB2BEE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98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F250C-C98F-E441-B6B3-A286290287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604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2E618-F6B3-A14B-818C-F8727D99EB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5192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22758-0594-0742-8285-5F72F7CB39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020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E4225-EFC3-0D4A-89C7-CBD0B05A63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5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47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E8DB3-7AA2-334A-9872-06E808E823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295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346F0-B64F-F24C-BE96-E4845FFA3A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4260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748D8-C71E-0A42-81DB-25E9D70834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143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6EAFA-A7BB-E04B-B246-04A58EEFB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538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AAA6D-54E4-B840-9A8D-3C7DADAB16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920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684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2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83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18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10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05586-E4B0-4B6F-B4B6-5D7B6C5E9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143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6860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0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32" y="2420900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49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96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1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97452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9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29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03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69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BCA23-32AC-4B7C-8AE3-3A46E140FA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7828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4312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17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88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89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6818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70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451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739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7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94539-D6C4-43A4-B860-F1DFC8E4DF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138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71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380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02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182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51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161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70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295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759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50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0DC79-7F61-41FF-9316-39EF221566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22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9073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2901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853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5720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2152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0502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014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2386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77502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47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54AE3-93E8-4287-A05B-4B0FBAEEF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8982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989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4206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553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233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326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935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0673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220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7419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03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6520054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552450" y="5962650"/>
            <a:ext cx="14478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808080">
                    <a:lumMod val="75000"/>
                  </a:srgbClr>
                </a:solidFill>
              </a:rPr>
              <a:t>23/07/2014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2133600" y="2933700"/>
            <a:ext cx="46101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808080">
                    <a:lumMod val="75000"/>
                  </a:srgbClr>
                </a:solidFill>
              </a:rPr>
              <a:t>Higgs Hunting 2014 - Paris - J. Wenninger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4E98C2-E612-405D-9D9D-D2D7EB854B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7337161" y="16152"/>
            <a:ext cx="1786338" cy="7296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54" y="0"/>
            <a:ext cx="1822041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96476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866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8010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0075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380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7306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05430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3740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108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21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59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10275-3A49-46CA-A6EE-68DB2BA804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7703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94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45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834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39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11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83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5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63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819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61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BEA62-16F5-4832-A462-CC341ED0F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82688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9827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4688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6838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5247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0751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573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4118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6613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3291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9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C1E19-85E8-4E0E-9136-72C62C7695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4378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0F0F0"/>
                </a:solidFill>
              </a:rPr>
              <a:t>M. Benedikt</a:t>
            </a:r>
            <a:endParaRPr lang="en-GB">
              <a:solidFill>
                <a:srgbClr val="F0F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698FBEFE-EF3C-442C-ADEA-7E54C5213979}" type="slidenum">
              <a:rPr lang="en-GB" smtClean="0">
                <a:solidFill>
                  <a:srgbClr val="F0F0F0"/>
                </a:solidFill>
              </a:rPr>
              <a:pPr/>
              <a:t>‹#›</a:t>
            </a:fld>
            <a:endParaRPr lang="en-GB">
              <a:solidFill>
                <a:srgbClr val="F0F0F0"/>
              </a:solidFill>
            </a:endParaRPr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0F0F0"/>
                </a:solidFill>
              </a:rPr>
              <a:t>EDMS 1411339</a:t>
            </a:r>
            <a:endParaRPr lang="en-GB">
              <a:solidFill>
                <a:srgbClr val="F0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599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686" y="3333751"/>
            <a:ext cx="6432674" cy="1900238"/>
          </a:xfrm>
          <a:prstGeom prst="rect">
            <a:avLst/>
          </a:prstGeom>
        </p:spPr>
        <p:txBody>
          <a:bodyPr lIns="61183" tIns="30591" rIns="61183" bIns="30591"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dist="12700" dir="162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  <a:lvl2pPr marL="58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1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3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4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54668" y="2071688"/>
            <a:ext cx="6429686" cy="11668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58549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09870"/>
            <a:ext cx="9144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spcAft>
                <a:spcPts val="100"/>
              </a:spcAft>
              <a:defRPr/>
            </a:pPr>
            <a:r>
              <a:rPr lang="en-US" sz="44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</a:t>
            </a:r>
            <a:b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2745323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0F0F0"/>
                </a:solidFill>
              </a:rPr>
              <a:t>EDMS 1411339</a:t>
            </a:r>
            <a:endParaRPr lang="en-GB">
              <a:solidFill>
                <a:srgbClr val="F0F0F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>
                <a:solidFill>
                  <a:srgbClr val="F0F0F0"/>
                </a:solidFill>
              </a:rPr>
              <a:t>M. Benedikt</a:t>
            </a:r>
            <a:endParaRPr lang="en-GB">
              <a:solidFill>
                <a:srgbClr val="F0F0F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98FBEFE-EF3C-442C-ADEA-7E54C5213979}" type="slidenum">
              <a:rPr lang="en-GB" smtClean="0">
                <a:solidFill>
                  <a:srgbClr val="F0F0F0"/>
                </a:solidFill>
              </a:rPr>
              <a:pPr/>
              <a:t>‹#›</a:t>
            </a:fld>
            <a:endParaRPr lang="en-GB">
              <a:solidFill>
                <a:srgbClr val="F0F0F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791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44CA5-039B-1F4C-82B1-747DE65259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9627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EB26B-7315-9D4C-94E2-051AFB2BEE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5144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F250C-C98F-E441-B6B3-A286290287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9084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2E618-F6B3-A14B-818C-F8727D99EB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8707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22758-0594-0742-8285-5F72F7CB39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7450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E4225-EFC3-0D4A-89C7-CBD0B05A63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FAF25-BF74-4972-B942-BFED45AA9C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37776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E8DB3-7AA2-334A-9872-06E808E823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19585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346F0-B64F-F24C-BE96-E4845FFA3A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9750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748D8-C71E-0A42-81DB-25E9D70834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72545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6EAFA-A7BB-E04B-B246-04A58EEFB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1858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AAA6D-54E4-B840-9A8D-3C7DADAB16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7653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IAS Workshop, Jan 19-22,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1C9F-A56E-47E4-80F4-FDF2E6462DB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8574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IAS Workshop, Jan 19-22,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1C9F-A56E-47E4-80F4-FDF2E6462DB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1298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IAS Workshop, Jan 19-22,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1C9F-A56E-47E4-80F4-FDF2E6462DB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8212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IAS Workshop, Jan 19-22,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1C9F-A56E-47E4-80F4-FDF2E6462DB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6598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IAS Workshop, Jan 19-22,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1C9F-A56E-47E4-80F4-FDF2E6462DB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74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CDAFE-FB4B-4D61-9057-6D8FF3E9C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7123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IAS Workshop, Jan 19-22,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1C9F-A56E-47E4-80F4-FDF2E6462DB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66142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IAS Workshop, Jan 19-22,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1C9F-A56E-47E4-80F4-FDF2E6462DB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9483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IAS Workshop, Jan 19-22,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1C9F-A56E-47E4-80F4-FDF2E6462DB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0182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IAS Workshop, Jan 19-22,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1C9F-A56E-47E4-80F4-FDF2E6462DB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5481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IAS Workshop, Jan 19-22,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1C9F-A56E-47E4-80F4-FDF2E6462DB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4199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IAS Workshop, Jan 19-22,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1C9F-A56E-47E4-80F4-FDF2E6462DB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9335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8B18-5831-4FC5-ACBF-BF62766AC18E}" type="datetime1">
              <a:rPr lang="zh-CN" altLang="en-US" smtClean="0">
                <a:solidFill>
                  <a:prstClr val="black"/>
                </a:solidFill>
              </a:rPr>
              <a:pPr/>
              <a:t>2015/4/20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3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 smtClean="0"/>
              <a:t> 单击此处编辑母版文本样式</a:t>
            </a:r>
          </a:p>
          <a:p>
            <a:pPr lvl="1"/>
            <a:r>
              <a:rPr lang="zh-CN" altLang="en-US" dirty="0" smtClean="0"/>
              <a:t> 第二级</a:t>
            </a:r>
          </a:p>
          <a:p>
            <a:pPr lvl="2"/>
            <a:r>
              <a:rPr lang="zh-CN" altLang="en-US" dirty="0" smtClean="0"/>
              <a:t> 第三级</a:t>
            </a:r>
          </a:p>
          <a:p>
            <a:pPr lvl="3"/>
            <a:r>
              <a:rPr lang="zh-CN" altLang="en-US" dirty="0" smtClean="0"/>
              <a:t> 第四级</a:t>
            </a:r>
          </a:p>
          <a:p>
            <a:pPr lvl="4"/>
            <a:r>
              <a:rPr lang="zh-CN" altLang="en-US" dirty="0" smtClean="0"/>
              <a:t> 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0BECC-B305-4421-BB2B-423F9244E830}" type="datetime1">
              <a:rPr lang="zh-CN" altLang="en-US" smtClean="0">
                <a:solidFill>
                  <a:prstClr val="black"/>
                </a:solidFill>
              </a:rPr>
              <a:pPr/>
              <a:t>2015/4/20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6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4AE22-CA4B-48AB-91B6-35A768030DC5}" type="datetime1">
              <a:rPr lang="zh-CN" altLang="en-US" smtClean="0">
                <a:solidFill>
                  <a:prstClr val="black"/>
                </a:solidFill>
              </a:rPr>
              <a:pPr/>
              <a:t>2015/4/20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0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2FB0-6670-4A9B-B6B1-977FA90F7DD7}" type="datetime1">
              <a:rPr lang="zh-CN" altLang="en-US" smtClean="0">
                <a:solidFill>
                  <a:prstClr val="black"/>
                </a:solidFill>
              </a:rPr>
              <a:pPr/>
              <a:t>2015/4/20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0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37E95-4F2D-4A84-B9A4-10565D1B41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0367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B999-72E0-43C9-B462-6763C087FC51}" type="datetime1">
              <a:rPr lang="zh-CN" altLang="en-US" smtClean="0">
                <a:solidFill>
                  <a:prstClr val="black"/>
                </a:solidFill>
              </a:rPr>
              <a:pPr/>
              <a:t>2015/4/20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4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9D0C4-1528-4CA8-8623-2729CF98DBB4}" type="datetime1">
              <a:rPr lang="zh-CN" altLang="en-US" smtClean="0">
                <a:solidFill>
                  <a:prstClr val="black"/>
                </a:solidFill>
              </a:rPr>
              <a:pPr/>
              <a:t>2015/4/20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35A4-448E-4687-9CCC-67B70DE67233}" type="datetime1">
              <a:rPr lang="zh-CN" altLang="en-US" smtClean="0">
                <a:solidFill>
                  <a:prstClr val="black"/>
                </a:solidFill>
              </a:rPr>
              <a:pPr/>
              <a:t>2015/4/20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7F77F-D8FA-4631-B9AA-C74979BC5435}" type="datetime1">
              <a:rPr lang="zh-CN" altLang="en-US" smtClean="0">
                <a:solidFill>
                  <a:prstClr val="black"/>
                </a:solidFill>
              </a:rPr>
              <a:pPr/>
              <a:t>2015/4/20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5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07225-D3CA-470B-A2FD-1DBB540ADEEE}" type="datetime1">
              <a:rPr lang="zh-CN" altLang="en-US" smtClean="0">
                <a:solidFill>
                  <a:prstClr val="black"/>
                </a:solidFill>
              </a:rPr>
              <a:pPr/>
              <a:t>2015/4/20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1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DD175-1C4E-4D24-8AB2-64EEACEE9E8F}" type="datetime1">
              <a:rPr lang="zh-CN" altLang="en-US" smtClean="0">
                <a:solidFill>
                  <a:prstClr val="black"/>
                </a:solidFill>
              </a:rPr>
              <a:pPr/>
              <a:t>2015/4/20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748C8-7E48-47F4-AEA7-9271EFE18CEE}" type="datetime1">
              <a:rPr lang="zh-CN" altLang="en-US" smtClean="0">
                <a:solidFill>
                  <a:prstClr val="black"/>
                </a:solidFill>
              </a:rPr>
              <a:pPr/>
              <a:t>2015/4/20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0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W. Chou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IAS Workshop, Jan 19-22, 2015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0426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3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 smtClean="0"/>
              <a:t> 单击此处编辑母版文本样式</a:t>
            </a:r>
          </a:p>
          <a:p>
            <a:pPr lvl="1"/>
            <a:r>
              <a:rPr lang="zh-CN" altLang="en-US" dirty="0" smtClean="0"/>
              <a:t> 第二级</a:t>
            </a:r>
          </a:p>
          <a:p>
            <a:pPr lvl="2"/>
            <a:r>
              <a:rPr lang="zh-CN" altLang="en-US" dirty="0" smtClean="0"/>
              <a:t> 第三级</a:t>
            </a:r>
          </a:p>
          <a:p>
            <a:pPr lvl="3"/>
            <a:r>
              <a:rPr lang="zh-CN" altLang="en-US" dirty="0" smtClean="0"/>
              <a:t> 第四级</a:t>
            </a:r>
          </a:p>
          <a:p>
            <a:pPr lvl="4"/>
            <a:r>
              <a:rPr lang="zh-CN" altLang="en-US" dirty="0" smtClean="0"/>
              <a:t> 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W. Chou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IAS Workshop, Jan 19-22, 2015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5541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W. Chou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IAS Workshop, Jan 19-22, 2015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17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AD134-3581-4776-8AD8-FDC3823BF4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5624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W. Chou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IAS Workshop, Jan 19-22, 2015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3567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W. Chou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IAS Workshop, Jan 19-22, 2015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4004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W. Chou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IAS Workshop, Jan 19-22, 2015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9287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W. Chou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IAS Workshop, Jan 19-22, 2015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28211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W. Chou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IAS Workshop, Jan 19-22, 2015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8418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W. Chou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IAS Workshop, Jan 19-22, 2015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5883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W. Chou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IAS Workshop, Jan 19-22, 2015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71643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W. Chou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/>
                </a:solidFill>
              </a:rPr>
              <a:t>IAS Workshop, Jan 19-22, 2015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06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mlogo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1188" y="0"/>
            <a:ext cx="9128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lhclogo.prev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6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086600" cy="71596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23/07/2014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Higgs Hunting 2014 - Paris - J. Wenninger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242F16B-63E4-4D15-90A6-73E0C1B4E6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46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792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67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6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1010093" y="9347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>
              <a:defRPr sz="32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tabLst>
                <a:tab pos="693738" algn="l"/>
              </a:tabLst>
              <a:defRPr sz="28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245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15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anner-bl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02427-AFE3-4BCF-9038-0FB899F3E4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16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93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398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4362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49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123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5502" y="-1"/>
            <a:ext cx="9258022" cy="90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8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566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6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22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068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28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91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25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2069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856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2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15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211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5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119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540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408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385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12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62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65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002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13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719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4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686" y="3333751"/>
            <a:ext cx="6432674" cy="1900238"/>
          </a:xfrm>
          <a:prstGeom prst="rect">
            <a:avLst/>
          </a:prstGeom>
        </p:spPr>
        <p:txBody>
          <a:bodyPr lIns="61183" tIns="30591" rIns="61183" bIns="30591"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dist="12700" dir="162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  <a:lvl2pPr marL="58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1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3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4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54668" y="2071688"/>
            <a:ext cx="6429686" cy="11668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6137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495300" y="5905500"/>
            <a:ext cx="1447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1981200" y="2971800"/>
            <a:ext cx="4419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6700" y="6400800"/>
            <a:ext cx="9144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05586-E4B0-4B6F-B4B6-5D7B6C5E9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644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495300" y="5905500"/>
            <a:ext cx="1447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1981200" y="2971800"/>
            <a:ext cx="4419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6700" y="6400800"/>
            <a:ext cx="9144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BCA23-32AC-4B7C-8AE3-3A46E140FA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398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495300" y="5905500"/>
            <a:ext cx="1447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1981200" y="2971800"/>
            <a:ext cx="4419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6700" y="6400800"/>
            <a:ext cx="9144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94539-D6C4-43A4-B860-F1DFC8E4DF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616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495300" y="5905500"/>
            <a:ext cx="1447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1981200" y="2971800"/>
            <a:ext cx="4419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6700" y="6400800"/>
            <a:ext cx="9144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0DC79-7F61-41FF-9316-39EF221566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267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495300" y="5905500"/>
            <a:ext cx="1447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1981200" y="2971800"/>
            <a:ext cx="4419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6700" y="6400800"/>
            <a:ext cx="9144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54AE3-93E8-4287-A05B-4B0FBAEEF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508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6520054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552450" y="5962650"/>
            <a:ext cx="1447800" cy="342900"/>
          </a:xfrm>
          <a:prstGeom prst="rect">
            <a:avLst/>
          </a:prstGeo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808080">
                    <a:lumMod val="75000"/>
                  </a:srgbClr>
                </a:solidFill>
              </a:rPr>
              <a:t>23/07/2014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2133600" y="2933700"/>
            <a:ext cx="4610100" cy="342900"/>
          </a:xfrm>
          <a:prstGeom prst="rect">
            <a:avLst/>
          </a:prstGeo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808080">
                    <a:lumMod val="75000"/>
                  </a:srgbClr>
                </a:solidFill>
              </a:rPr>
              <a:t>Higgs Hunting 2014 - Paris - J. Wenninger</a:t>
            </a:r>
          </a:p>
        </p:txBody>
      </p:sp>
      <p:sp>
        <p:nvSpPr>
          <p:cNvPr id="8" name="Slide Number Placeholder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6700" y="6400800"/>
            <a:ext cx="9144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4E98C2-E612-405D-9D9D-D2D7EB854B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7337161" y="16152"/>
            <a:ext cx="1786338" cy="7296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54" y="0"/>
            <a:ext cx="1822041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66679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495300" y="5905500"/>
            <a:ext cx="1447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1981200" y="2971800"/>
            <a:ext cx="4419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6700" y="6400800"/>
            <a:ext cx="9144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10275-3A49-46CA-A6EE-68DB2BA804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79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495300" y="5905500"/>
            <a:ext cx="1447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1981200" y="2971800"/>
            <a:ext cx="4419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6700" y="6400800"/>
            <a:ext cx="9144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BEA62-16F5-4832-A462-CC341ED0F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65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495300" y="5905500"/>
            <a:ext cx="1447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1981200" y="2971800"/>
            <a:ext cx="4419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6700" y="6400800"/>
            <a:ext cx="9144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C1E19-85E8-4E0E-9136-72C62C7695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7371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495300" y="5905500"/>
            <a:ext cx="1447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1981200" y="2971800"/>
            <a:ext cx="4419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6700" y="6400800"/>
            <a:ext cx="9144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FAF25-BF74-4972-B942-BFED45AA9C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3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09870"/>
            <a:ext cx="9144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spcAft>
                <a:spcPts val="100"/>
              </a:spcAft>
              <a:defRPr/>
            </a:pPr>
            <a:r>
              <a:rPr lang="en-US" sz="44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</a:t>
            </a:r>
            <a:b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160603396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495300" y="5905500"/>
            <a:ext cx="1447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1981200" y="2971800"/>
            <a:ext cx="4419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6700" y="6400800"/>
            <a:ext cx="9144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CDAFE-FB4B-4D61-9057-6D8FF3E9C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161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495300" y="5905500"/>
            <a:ext cx="1447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1981200" y="2971800"/>
            <a:ext cx="4419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6700" y="6400800"/>
            <a:ext cx="9144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37E95-4F2D-4A84-B9A4-10565D1B41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201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495300" y="5905500"/>
            <a:ext cx="1447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1981200" y="2971800"/>
            <a:ext cx="4419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6700" y="6400800"/>
            <a:ext cx="9144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AD134-3581-4776-8AD8-FDC3823BF4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789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mlogo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1188" y="0"/>
            <a:ext cx="9128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lhclogo.prev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6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086600" cy="71596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495300" y="5905500"/>
            <a:ext cx="1447800" cy="457200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23/07/2014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1981200" y="2971800"/>
            <a:ext cx="4419600" cy="457200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Higgs Hunting 2014 - Paris - J. Wenninger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6700" y="6400800"/>
            <a:ext cx="9144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242F16B-63E4-4D15-90A6-73E0C1B4E6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2020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669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8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1010093" y="9347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>
              <a:defRPr sz="32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tabLst>
                <a:tab pos="693738" algn="l"/>
              </a:tabLst>
              <a:defRPr sz="28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55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18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anner-bl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495300" y="5905500"/>
            <a:ext cx="1447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1981200" y="2971800"/>
            <a:ext cx="4419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6700" y="6400800"/>
            <a:ext cx="9144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3F02427-AFE3-4BCF-9038-0FB899F3E4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80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12096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4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</a:t>
            </a:r>
            <a:b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Company Name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930" y="2409871"/>
            <a:ext cx="4571070" cy="212059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</a:lstStyle>
          <a:p>
            <a:pPr defTabSz="585593">
              <a:spcBef>
                <a:spcPts val="0"/>
              </a:spcBef>
              <a:defRPr/>
            </a:pPr>
            <a:r>
              <a:rPr lang="en-US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  <a:t>Title</a:t>
            </a:r>
            <a:b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2823650624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430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7546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5770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75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95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011647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686" y="3333751"/>
            <a:ext cx="6432674" cy="1900238"/>
          </a:xfrm>
          <a:prstGeom prst="rect">
            <a:avLst/>
          </a:prstGeom>
        </p:spPr>
        <p:txBody>
          <a:bodyPr lIns="61183" tIns="30591" rIns="61183" bIns="30591"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dist="12700" dir="162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  <a:lvl2pPr marL="58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1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3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4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54668" y="2071688"/>
            <a:ext cx="6429686" cy="11668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0716456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09870"/>
            <a:ext cx="9144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spcAft>
                <a:spcPts val="100"/>
              </a:spcAft>
              <a:defRPr/>
            </a:pPr>
            <a:r>
              <a:rPr lang="en-US" sz="44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</a:t>
            </a:r>
            <a:b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2961743459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12096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4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</a:t>
            </a:r>
            <a:b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Company Name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930" y="2409871"/>
            <a:ext cx="4571070" cy="212059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</a:lstStyle>
          <a:p>
            <a:pPr defTabSz="585593">
              <a:spcBef>
                <a:spcPts val="0"/>
              </a:spcBef>
              <a:defRPr/>
            </a:pPr>
            <a:r>
              <a:rPr lang="en-US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  <a:t>Title</a:t>
            </a:r>
            <a:b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4105941498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3079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2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625710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42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42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2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601669"/>
            <a:ext cx="9144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0000"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988049318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3079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2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625710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42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42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2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601669"/>
            <a:ext cx="9144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0000"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1536977698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1132"/>
            <a:ext cx="91440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045187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190500"/>
            <a:ext cx="9144000" cy="9763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264285"/>
            <a:ext cx="8275320" cy="5045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84534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6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491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037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40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613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841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926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715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13.jpeg"/><Relationship Id="rId5" Type="http://schemas.openxmlformats.org/officeDocument/2006/relationships/image" Target="../media/image1.emf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40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79.xml"/><Relationship Id="rId7" Type="http://schemas.openxmlformats.org/officeDocument/2006/relationships/theme" Target="../theme/theme19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85.xml"/><Relationship Id="rId7" Type="http://schemas.openxmlformats.org/officeDocument/2006/relationships/theme" Target="../theme/theme20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3.png"/><Relationship Id="rId5" Type="http://schemas.openxmlformats.org/officeDocument/2006/relationships/theme" Target="../theme/theme22.xml"/><Relationship Id="rId4" Type="http://schemas.openxmlformats.org/officeDocument/2006/relationships/slideLayout" Target="../slideLayouts/slideLayout20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88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Future</a:t>
            </a:r>
            <a:r>
              <a:rPr lang="en-GB" sz="1000" b="1" baseline="0" dirty="0" smtClean="0">
                <a:solidFill>
                  <a:schemeClr val="bg1"/>
                </a:solidFill>
              </a:rPr>
              <a:t> Circular Collider Study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Frank Zimmermann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FCC-</a:t>
            </a:r>
            <a:r>
              <a:rPr lang="en-GB" sz="1000" b="0" baseline="0" dirty="0" err="1" smtClean="0">
                <a:solidFill>
                  <a:schemeClr val="bg1"/>
                </a:solidFill>
              </a:rPr>
              <a:t>ee</a:t>
            </a:r>
            <a:r>
              <a:rPr lang="en-GB" sz="1000" b="0" baseline="0" dirty="0" smtClean="0">
                <a:solidFill>
                  <a:schemeClr val="bg1"/>
                </a:solidFill>
              </a:rPr>
              <a:t> Physics Meeting  3 February</a:t>
            </a:r>
            <a:r>
              <a:rPr lang="en-GB" sz="1000" b="0" dirty="0" smtClean="0">
                <a:solidFill>
                  <a:schemeClr val="bg1"/>
                </a:solidFill>
              </a:rPr>
              <a:t> 2015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4" r:id="rId2"/>
    <p:sldLayoutId id="2147483689" r:id="rId3"/>
    <p:sldLayoutId id="2147483693" r:id="rId4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Future Circular Collider Study</a:t>
            </a:r>
            <a:br>
              <a:rPr lang="en-GB" sz="1000" b="1" dirty="0" smtClean="0">
                <a:solidFill>
                  <a:srgbClr val="FFFFFF"/>
                </a:solidFill>
              </a:rPr>
            </a:br>
            <a:r>
              <a:rPr lang="en-US" sz="1000" dirty="0" smtClean="0">
                <a:solidFill>
                  <a:srgbClr val="FFFFFF"/>
                </a:solidFill>
              </a:rPr>
              <a:t>Frank Zimmermann</a:t>
            </a:r>
          </a:p>
          <a:p>
            <a:pPr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FCC-</a:t>
            </a:r>
            <a:r>
              <a:rPr lang="en-GB" sz="1000" dirty="0" err="1" smtClean="0">
                <a:solidFill>
                  <a:srgbClr val="FFFFFF"/>
                </a:solidFill>
              </a:rPr>
              <a:t>ee</a:t>
            </a:r>
            <a:r>
              <a:rPr lang="en-GB" sz="1000" dirty="0" smtClean="0">
                <a:solidFill>
                  <a:srgbClr val="FFFFFF"/>
                </a:solidFill>
              </a:rPr>
              <a:t> Physics Meeting  3 February 2015</a:t>
            </a:r>
          </a:p>
        </p:txBody>
      </p:sp>
    </p:spTree>
    <p:extLst>
      <p:ext uri="{BB962C8B-B14F-4D97-AF65-F5344CB8AC3E}">
        <p14:creationId xmlns:p14="http://schemas.microsoft.com/office/powerpoint/2010/main" val="376513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2" y="6356834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62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6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Future Circular Collider Study</a:t>
            </a:r>
            <a:br>
              <a:rPr lang="en-GB" sz="1000" b="1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Michael Benedikt</a:t>
            </a:r>
          </a:p>
          <a:p>
            <a:pPr>
              <a:defRPr/>
            </a:pPr>
            <a:r>
              <a:rPr lang="en-GB" sz="1000" dirty="0">
                <a:solidFill>
                  <a:srgbClr val="FFFFFF"/>
                </a:solidFill>
              </a:rPr>
              <a:t>Aspen Winter Conference 27 January 2015</a:t>
            </a:r>
          </a:p>
        </p:txBody>
      </p:sp>
    </p:spTree>
    <p:extLst>
      <p:ext uri="{BB962C8B-B14F-4D97-AF65-F5344CB8AC3E}">
        <p14:creationId xmlns:p14="http://schemas.microsoft.com/office/powerpoint/2010/main" val="49602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Future Circular Collider Study</a:t>
            </a:r>
            <a:br>
              <a:rPr lang="en-GB" sz="1000" b="1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Michael Benedikt</a:t>
            </a:r>
          </a:p>
          <a:p>
            <a:pPr>
              <a:defRPr/>
            </a:pPr>
            <a:r>
              <a:rPr lang="en-GB" sz="1000" dirty="0">
                <a:solidFill>
                  <a:srgbClr val="FFFFFF"/>
                </a:solidFill>
              </a:rPr>
              <a:t>Aspen Winter Conference 27 January 2015</a:t>
            </a:r>
          </a:p>
        </p:txBody>
      </p:sp>
    </p:spTree>
    <p:extLst>
      <p:ext uri="{BB962C8B-B14F-4D97-AF65-F5344CB8AC3E}">
        <p14:creationId xmlns:p14="http://schemas.microsoft.com/office/powerpoint/2010/main" val="146575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Future Circular Collider Study</a:t>
            </a:r>
            <a:br>
              <a:rPr lang="en-GB" sz="1000" b="1" dirty="0" smtClean="0">
                <a:solidFill>
                  <a:srgbClr val="FFFFFF"/>
                </a:solidFill>
              </a:rPr>
            </a:br>
            <a:r>
              <a:rPr lang="en-US" sz="1000" dirty="0" smtClean="0">
                <a:solidFill>
                  <a:srgbClr val="FFFFFF"/>
                </a:solidFill>
              </a:rPr>
              <a:t>Frank Zimmermann</a:t>
            </a:r>
          </a:p>
          <a:p>
            <a:pPr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FCC-</a:t>
            </a:r>
            <a:r>
              <a:rPr lang="en-GB" sz="1000" dirty="0" err="1" smtClean="0">
                <a:solidFill>
                  <a:srgbClr val="FFFFFF"/>
                </a:solidFill>
              </a:rPr>
              <a:t>ee</a:t>
            </a:r>
            <a:r>
              <a:rPr lang="en-GB" sz="1000" dirty="0" smtClean="0">
                <a:solidFill>
                  <a:srgbClr val="FFFFFF"/>
                </a:solidFill>
              </a:rPr>
              <a:t> Physics Meeting  3 February 2015</a:t>
            </a:r>
          </a:p>
        </p:txBody>
      </p:sp>
    </p:spTree>
    <p:extLst>
      <p:ext uri="{BB962C8B-B14F-4D97-AF65-F5344CB8AC3E}">
        <p14:creationId xmlns:p14="http://schemas.microsoft.com/office/powerpoint/2010/main" val="345532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1" y="6356824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2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691680" y="6165304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err="1">
                <a:solidFill>
                  <a:srgbClr val="FFFFFF"/>
                </a:solidFill>
              </a:rPr>
              <a:t>EuroCirCol</a:t>
            </a:r>
            <a:endParaRPr lang="en-GB" sz="1000" b="1" dirty="0">
              <a:solidFill>
                <a:srgbClr val="FFFFFF"/>
              </a:solidFill>
            </a:endParaRPr>
          </a:p>
          <a:p>
            <a:r>
              <a:rPr lang="en-US" sz="1000" dirty="0">
                <a:solidFill>
                  <a:srgbClr val="FFFFFF"/>
                </a:solidFill>
              </a:rPr>
              <a:t>Daniel Schulte</a:t>
            </a:r>
          </a:p>
          <a:p>
            <a:r>
              <a:rPr lang="en-US" sz="1000" dirty="0">
                <a:solidFill>
                  <a:srgbClr val="FFFFFF"/>
                </a:solidFill>
              </a:rPr>
              <a:t>Preparatory Collaboration Board Meeting, September 2014</a:t>
            </a:r>
          </a:p>
        </p:txBody>
      </p:sp>
      <p:pic>
        <p:nvPicPr>
          <p:cNvPr id="2" name="Picture 1" descr="logo-FCC-04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5304"/>
            <a:ext cx="1598960" cy="66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8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Future Circular Collider Study</a:t>
            </a:r>
            <a:br>
              <a:rPr lang="en-GB" sz="1000" b="1" dirty="0" smtClean="0">
                <a:solidFill>
                  <a:srgbClr val="FFFFFF"/>
                </a:solidFill>
              </a:rPr>
            </a:br>
            <a:r>
              <a:rPr lang="en-US" sz="1000" dirty="0" smtClean="0">
                <a:solidFill>
                  <a:srgbClr val="FFFFFF"/>
                </a:solidFill>
              </a:rPr>
              <a:t>Frank Zimmermann</a:t>
            </a:r>
          </a:p>
          <a:p>
            <a:pPr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FCC-</a:t>
            </a:r>
            <a:r>
              <a:rPr lang="en-GB" sz="1000" dirty="0" err="1" smtClean="0">
                <a:solidFill>
                  <a:srgbClr val="FFFFFF"/>
                </a:solidFill>
              </a:rPr>
              <a:t>ee</a:t>
            </a:r>
            <a:r>
              <a:rPr lang="en-GB" sz="1000" dirty="0" smtClean="0">
                <a:solidFill>
                  <a:srgbClr val="FFFFFF"/>
                </a:solidFill>
              </a:rPr>
              <a:t> Physics Meeting  3 February 2015</a:t>
            </a:r>
          </a:p>
        </p:txBody>
      </p:sp>
    </p:spTree>
    <p:extLst>
      <p:ext uri="{BB962C8B-B14F-4D97-AF65-F5344CB8AC3E}">
        <p14:creationId xmlns:p14="http://schemas.microsoft.com/office/powerpoint/2010/main" val="275884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39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9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2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Future Circular Collider Study</a:t>
            </a:r>
            <a:br>
              <a:rPr lang="en-GB" sz="1000" b="1" dirty="0" smtClean="0">
                <a:solidFill>
                  <a:srgbClr val="FFFFFF"/>
                </a:solidFill>
              </a:rPr>
            </a:br>
            <a:r>
              <a:rPr lang="en-US" sz="1000" dirty="0" smtClean="0">
                <a:solidFill>
                  <a:srgbClr val="FFFFFF"/>
                </a:solidFill>
              </a:rPr>
              <a:t>Frank Zimmermann</a:t>
            </a:r>
          </a:p>
          <a:p>
            <a:pPr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FCC-</a:t>
            </a:r>
            <a:r>
              <a:rPr lang="en-GB" sz="1000" dirty="0" err="1" smtClean="0">
                <a:solidFill>
                  <a:srgbClr val="FFFFFF"/>
                </a:solidFill>
              </a:rPr>
              <a:t>ee</a:t>
            </a:r>
            <a:r>
              <a:rPr lang="en-GB" sz="1000" dirty="0" smtClean="0">
                <a:solidFill>
                  <a:srgbClr val="FFFFFF"/>
                </a:solidFill>
              </a:rPr>
              <a:t> Physics Meeting  3 February 2015</a:t>
            </a:r>
          </a:p>
        </p:txBody>
      </p:sp>
    </p:spTree>
    <p:extLst>
      <p:ext uri="{BB962C8B-B14F-4D97-AF65-F5344CB8AC3E}">
        <p14:creationId xmlns:p14="http://schemas.microsoft.com/office/powerpoint/2010/main" val="325110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4782" y="2899410"/>
            <a:ext cx="8229786" cy="1143742"/>
          </a:xfrm>
          <a:prstGeom prst="rect">
            <a:avLst/>
          </a:prstGeom>
        </p:spPr>
        <p:txBody>
          <a:bodyPr vert="horz" lIns="117119" tIns="58559" rIns="117119" bIns="58559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51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4" r:id="rId7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584200" rtl="0" fontAlgn="base">
        <a:spcBef>
          <a:spcPct val="0"/>
        </a:spcBef>
        <a:spcAft>
          <a:spcPct val="0"/>
        </a:spcAft>
        <a:defRPr sz="5400" kern="1200" spc="-134">
          <a:solidFill>
            <a:srgbClr val="FAF032"/>
          </a:solidFill>
          <a:effectLst>
            <a:outerShdw dist="25400" dir="5400000" algn="tl" rotWithShape="0">
              <a:schemeClr val="tx2">
                <a:lumMod val="75000"/>
                <a:alpha val="50000"/>
              </a:schemeClr>
            </a:outerShdw>
          </a:effectLst>
          <a:latin typeface="Univers LT Std 45 Light"/>
          <a:ea typeface="ＭＳ Ｐゴシック" charset="0"/>
          <a:cs typeface="Univers LT Std 55"/>
        </a:defRPr>
      </a:lvl1pPr>
      <a:lvl2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2pPr>
      <a:lvl3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3pPr>
      <a:lvl4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4pPr>
      <a:lvl5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5pPr>
      <a:lvl6pPr marL="4572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6pPr>
      <a:lvl7pPr marL="9144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7pPr>
      <a:lvl8pPr marL="13716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8pPr>
      <a:lvl9pPr marL="18288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9pPr>
    </p:titleStyle>
    <p:bodyStyle>
      <a:lvl1pPr marL="438150" indent="-43815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4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1pPr>
      <a:lvl2pPr marL="950913" indent="-365125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2pPr>
      <a:lvl3pPr marL="1463675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3pPr>
      <a:lvl4pPr marL="20494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4pPr>
      <a:lvl5pPr marL="26336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5pPr>
      <a:lvl6pPr marL="3220765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359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1954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7547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59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187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6781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375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7969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356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99156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475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Future Circular Collider Study</a:t>
            </a:r>
            <a:br>
              <a:rPr lang="en-GB" sz="1000" b="1" dirty="0" smtClean="0">
                <a:solidFill>
                  <a:srgbClr val="FFFFFF"/>
                </a:solidFill>
              </a:rPr>
            </a:br>
            <a:r>
              <a:rPr lang="en-US" sz="1000" dirty="0" smtClean="0">
                <a:solidFill>
                  <a:srgbClr val="FFFFFF"/>
                </a:solidFill>
              </a:rPr>
              <a:t>Frank Zimmermann</a:t>
            </a:r>
          </a:p>
          <a:p>
            <a:pPr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FCC-</a:t>
            </a:r>
            <a:r>
              <a:rPr lang="en-GB" sz="1000" dirty="0" err="1" smtClean="0">
                <a:solidFill>
                  <a:srgbClr val="FFFFFF"/>
                </a:solidFill>
              </a:rPr>
              <a:t>ee</a:t>
            </a:r>
            <a:r>
              <a:rPr lang="en-GB" sz="1000" dirty="0" smtClean="0">
                <a:solidFill>
                  <a:srgbClr val="FFFFFF"/>
                </a:solidFill>
              </a:rPr>
              <a:t> Physics Meeting  3 February 2015</a:t>
            </a:r>
          </a:p>
        </p:txBody>
      </p:sp>
    </p:spTree>
    <p:extLst>
      <p:ext uri="{BB962C8B-B14F-4D97-AF65-F5344CB8AC3E}">
        <p14:creationId xmlns:p14="http://schemas.microsoft.com/office/powerpoint/2010/main" val="413929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3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4782" y="2899410"/>
            <a:ext cx="8229786" cy="1143742"/>
          </a:xfrm>
          <a:prstGeom prst="rect">
            <a:avLst/>
          </a:prstGeom>
        </p:spPr>
        <p:txBody>
          <a:bodyPr vert="horz" lIns="117119" tIns="58559" rIns="117119" bIns="58559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0F0F0"/>
                </a:solidFill>
                <a:ea typeface="ＭＳ Ｐゴシック" charset="0"/>
              </a:rPr>
              <a:t>M. Benedikt</a:t>
            </a:r>
            <a:endParaRPr lang="en-GB">
              <a:solidFill>
                <a:srgbClr val="F0F0F0"/>
              </a:solidFill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fld id="{698FBEFE-EF3C-442C-ADEA-7E54C5213979}" type="slidenum">
              <a:rPr lang="en-GB" smtClean="0">
                <a:solidFill>
                  <a:srgbClr val="F0F0F0"/>
                </a:solidFill>
                <a:ea typeface="ＭＳ Ｐゴシック" charset="0"/>
              </a:rPr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0F0F0"/>
              </a:solidFill>
              <a:ea typeface="ＭＳ Ｐゴシック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0F0F0"/>
                </a:solidFill>
                <a:ea typeface="ＭＳ Ｐゴシック" charset="0"/>
              </a:rPr>
              <a:t>EDMS 1411339</a:t>
            </a:r>
            <a:endParaRPr lang="en-GB">
              <a:solidFill>
                <a:srgbClr val="F0F0F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5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</p:sldLayoutIdLst>
  <p:transition spd="slow"/>
  <p:timing>
    <p:tnLst>
      <p:par>
        <p:cTn id="1" dur="indefinite" restart="never" nodeType="tmRoot"/>
      </p:par>
    </p:tnLst>
  </p:timing>
  <p:hf hdr="0"/>
  <p:txStyles>
    <p:titleStyle>
      <a:lvl1pPr algn="ctr" defTabSz="584200" rtl="0" fontAlgn="base">
        <a:spcBef>
          <a:spcPct val="0"/>
        </a:spcBef>
        <a:spcAft>
          <a:spcPct val="0"/>
        </a:spcAft>
        <a:defRPr sz="5400" kern="1200" spc="-134">
          <a:solidFill>
            <a:srgbClr val="FAF032"/>
          </a:solidFill>
          <a:effectLst>
            <a:outerShdw dist="25400" dir="5400000" algn="tl" rotWithShape="0">
              <a:schemeClr val="tx2">
                <a:lumMod val="75000"/>
                <a:alpha val="50000"/>
              </a:schemeClr>
            </a:outerShdw>
          </a:effectLst>
          <a:latin typeface="Univers LT Std 45 Light"/>
          <a:ea typeface="ＭＳ Ｐゴシック" charset="0"/>
          <a:cs typeface="Univers LT Std 55"/>
        </a:defRPr>
      </a:lvl1pPr>
      <a:lvl2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2pPr>
      <a:lvl3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3pPr>
      <a:lvl4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4pPr>
      <a:lvl5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5pPr>
      <a:lvl6pPr marL="4572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6pPr>
      <a:lvl7pPr marL="9144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7pPr>
      <a:lvl8pPr marL="13716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8pPr>
      <a:lvl9pPr marL="18288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9pPr>
    </p:titleStyle>
    <p:bodyStyle>
      <a:lvl1pPr marL="438150" indent="-43815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4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1pPr>
      <a:lvl2pPr marL="950913" indent="-365125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2pPr>
      <a:lvl3pPr marL="1463675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3pPr>
      <a:lvl4pPr marL="20494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4pPr>
      <a:lvl5pPr marL="26336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5pPr>
      <a:lvl6pPr marL="3220765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359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1954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7547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59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187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6781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375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7969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356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99156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475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>
                <a:latin typeface="+mn-lt"/>
                <a:cs typeface="Times New Roman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>
                <a:latin typeface="+mn-lt"/>
                <a:cs typeface="Times New Roman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>
                <a:latin typeface="+mn-lt"/>
                <a:cs typeface="Times New Roman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E84045E8-60A1-0646-AA5D-38547FB7152D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5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IAS Workshop, Jan 19-22,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D1C9F-A56E-47E4-80F4-FDF2E6462DB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2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17686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664260"/>
            <a:ext cx="7886700" cy="5057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8C61FC-DDCE-4902-ABE9-48E558E91A25}" type="datetime1">
              <a:rPr lang="zh-CN" altLang="en-US" smtClean="0">
                <a:solidFill>
                  <a:prstClr val="black"/>
                </a:solidFill>
              </a:rPr>
              <a:pPr/>
              <a:t>2015/4/20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4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25200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17686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664260"/>
            <a:ext cx="7886700" cy="5057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>
                <a:solidFill>
                  <a:prstClr val="black"/>
                </a:solidFill>
              </a:rPr>
              <a:t>W. Chou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>
                <a:solidFill>
                  <a:prstClr val="black"/>
                </a:solidFill>
              </a:rPr>
              <a:t>IAS Workshop, Jan 19-22, 2015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9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25200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53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16200000">
            <a:off x="-495300" y="5905500"/>
            <a:ext cx="14478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 rot="16200000">
            <a:off x="-1981200" y="2971800"/>
            <a:ext cx="44196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6700" y="6400800"/>
            <a:ext cx="914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C8C17-11B6-4841-AA6C-480BD23B0372}" type="slidenum">
              <a:rPr lang="en-US">
                <a:solidFill>
                  <a:srgbClr val="000000"/>
                </a:solidFill>
                <a:latin typeface="Comic Sans MS" pitchFamily="66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46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q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20/04/2015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2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53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768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q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4782" y="2899410"/>
            <a:ext cx="8229786" cy="1143742"/>
          </a:xfrm>
          <a:prstGeom prst="rect">
            <a:avLst/>
          </a:prstGeom>
        </p:spPr>
        <p:txBody>
          <a:bodyPr vert="horz" lIns="117119" tIns="58559" rIns="117119" bIns="58559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34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584200" rtl="0" fontAlgn="base">
        <a:spcBef>
          <a:spcPct val="0"/>
        </a:spcBef>
        <a:spcAft>
          <a:spcPct val="0"/>
        </a:spcAft>
        <a:defRPr sz="5400" kern="1200" spc="-134">
          <a:solidFill>
            <a:srgbClr val="FAF032"/>
          </a:solidFill>
          <a:effectLst>
            <a:outerShdw dist="25400" dir="5400000" algn="tl" rotWithShape="0">
              <a:schemeClr val="tx2">
                <a:lumMod val="75000"/>
                <a:alpha val="50000"/>
              </a:schemeClr>
            </a:outerShdw>
          </a:effectLst>
          <a:latin typeface="Univers LT Std 45 Light"/>
          <a:ea typeface="ＭＳ Ｐゴシック" charset="0"/>
          <a:cs typeface="Univers LT Std 55"/>
        </a:defRPr>
      </a:lvl1pPr>
      <a:lvl2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2pPr>
      <a:lvl3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3pPr>
      <a:lvl4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4pPr>
      <a:lvl5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5pPr>
      <a:lvl6pPr marL="4572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6pPr>
      <a:lvl7pPr marL="9144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7pPr>
      <a:lvl8pPr marL="13716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8pPr>
      <a:lvl9pPr marL="18288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9pPr>
    </p:titleStyle>
    <p:bodyStyle>
      <a:lvl1pPr marL="438150" indent="-43815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4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1pPr>
      <a:lvl2pPr marL="950913" indent="-365125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2pPr>
      <a:lvl3pPr marL="1463675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3pPr>
      <a:lvl4pPr marL="20494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4pPr>
      <a:lvl5pPr marL="26336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5pPr>
      <a:lvl6pPr marL="3220765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359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1954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7547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59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187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6781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375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7969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356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99156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475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CERN / January 2011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D80EBE-9844-8249-A766-B820430A37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1042"/>
          <p:cNvSpPr>
            <a:spLocks noChangeArrowheads="1"/>
          </p:cNvSpPr>
          <p:nvPr userDrawn="1"/>
        </p:nvSpPr>
        <p:spPr bwMode="auto">
          <a:xfrm>
            <a:off x="0" y="317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430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>
                <a:latin typeface="+mn-lt"/>
                <a:cs typeface="Times New Roman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>
                <a:latin typeface="+mn-lt"/>
                <a:cs typeface="Times New Roman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>
                <a:latin typeface="+mn-lt"/>
                <a:cs typeface="Times New Roman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E84045E8-60A1-0646-AA5D-38547FB7152D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14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earcollider.org/ILC/Publications/Technical-Design-Report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cds.cern.ch/record/1567258/files/esc-e-106.pdf" TargetMode="External"/><Relationship Id="rId1" Type="http://schemas.openxmlformats.org/officeDocument/2006/relationships/slideLayout" Target="../slideLayouts/slideLayout1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pdf/1208.1402v1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17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cern.ch/fccw2015" TargetMode="Externa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5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9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0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597" y="-36909"/>
            <a:ext cx="9277109" cy="6917447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>
            <a:off x="-940534" y="4113292"/>
            <a:ext cx="5870973" cy="1358292"/>
          </a:xfrm>
          <a:prstGeom prst="arc">
            <a:avLst>
              <a:gd name="adj1" fmla="val 11568746"/>
              <a:gd name="adj2" fmla="val 488561"/>
            </a:avLst>
          </a:prstGeom>
          <a:ln w="381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1663800" y="4113292"/>
            <a:ext cx="2884972" cy="617406"/>
          </a:xfrm>
          <a:prstGeom prst="ellipse">
            <a:avLst/>
          </a:prstGeom>
          <a:noFill/>
          <a:ln w="38100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4548772" y="4196753"/>
            <a:ext cx="381668" cy="107375"/>
          </a:xfrm>
          <a:prstGeom prst="ellipse">
            <a:avLst/>
          </a:prstGeom>
          <a:noFill/>
          <a:ln w="28575">
            <a:solidFill>
              <a:srgbClr val="33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982" t="49603" r="58034" b="47152"/>
          <a:stretch/>
        </p:blipFill>
        <p:spPr>
          <a:xfrm>
            <a:off x="2227764" y="3403811"/>
            <a:ext cx="1575650" cy="224475"/>
          </a:xfrm>
          <a:prstGeom prst="snip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38100"/>
          </a:effectLst>
        </p:spPr>
      </p:pic>
      <p:sp>
        <p:nvSpPr>
          <p:cNvPr id="15" name="Arc 14"/>
          <p:cNvSpPr/>
          <p:nvPr/>
        </p:nvSpPr>
        <p:spPr>
          <a:xfrm>
            <a:off x="1954183" y="2987530"/>
            <a:ext cx="9962633" cy="1638687"/>
          </a:xfrm>
          <a:prstGeom prst="arc">
            <a:avLst>
              <a:gd name="adj1" fmla="val 1086642"/>
              <a:gd name="adj2" fmla="val 11036784"/>
            </a:avLst>
          </a:prstGeom>
          <a:ln w="28575" cap="rnd" cmpd="sng">
            <a:solidFill>
              <a:srgbClr val="800000"/>
            </a:solidFill>
            <a:prstDash val="sysDash"/>
            <a:headEnd type="none"/>
            <a:tailEnd type="non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16532" y="81186"/>
            <a:ext cx="94330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Calibri" panose="020F0502020204030204" pitchFamily="34" charset="0"/>
              </a:rPr>
              <a:t>Future </a:t>
            </a:r>
            <a:r>
              <a:rPr lang="en-GB" sz="5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High-Energy Colliders   </a:t>
            </a:r>
            <a:r>
              <a:rPr lang="en-GB" sz="5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Charting the Unknown</a:t>
            </a:r>
            <a:endParaRPr lang="en-GB" sz="5400" b="1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2664583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F. Zimmermann</a:t>
            </a:r>
          </a:p>
          <a:p>
            <a:pPr algn="ctr"/>
            <a:r>
              <a:rPr lang="en-GB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CERN, Beams Department</a:t>
            </a:r>
            <a:endParaRPr lang="en-GB" sz="3600" dirty="0" smtClean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0" y="5344159"/>
            <a:ext cx="1512168" cy="13011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494" y="5664462"/>
            <a:ext cx="2307485" cy="9650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42636" y="6167815"/>
            <a:ext cx="462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accent6"/>
                </a:solidFill>
              </a:rPr>
              <a:t>OIST, </a:t>
            </a:r>
            <a:r>
              <a:rPr lang="en-GB" sz="2400" dirty="0" err="1" smtClean="0">
                <a:solidFill>
                  <a:schemeClr val="accent6"/>
                </a:solidFill>
              </a:rPr>
              <a:t>Tancha</a:t>
            </a:r>
            <a:r>
              <a:rPr lang="en-GB" sz="2400" dirty="0" smtClean="0">
                <a:solidFill>
                  <a:schemeClr val="accent6"/>
                </a:solidFill>
              </a:rPr>
              <a:t>, 18 February 2015</a:t>
            </a:r>
            <a:endParaRPr lang="en-GB" sz="2400" dirty="0">
              <a:solidFill>
                <a:schemeClr val="accent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60498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Work supported by the </a:t>
            </a:r>
            <a:r>
              <a:rPr lang="en-US" sz="1400" b="1" i="1" kern="0" dirty="0">
                <a:solidFill>
                  <a:srgbClr val="0000CC"/>
                </a:solidFill>
                <a:latin typeface="Calibri"/>
              </a:rPr>
              <a:t>European Commission </a:t>
            </a: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under Capacities 7th Framework Programme, Grant Agreement 312453</a:t>
            </a:r>
            <a:endParaRPr lang="en-GB" sz="1400" i="1" kern="0" dirty="0">
              <a:solidFill>
                <a:srgbClr val="0000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59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Higgs boson – portal to New Physics?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841795"/>
            <a:ext cx="8305928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never before seen a </a:t>
            </a:r>
            <a:r>
              <a:rPr lang="en-GB" sz="3200" b="1" dirty="0" smtClean="0">
                <a:solidFill>
                  <a:srgbClr val="FF3300"/>
                </a:solidFill>
              </a:rPr>
              <a:t>point-like scalar particle</a:t>
            </a:r>
          </a:p>
          <a:p>
            <a:pPr marL="457200" indent="-457200">
              <a:buFontTx/>
              <a:buChar char="-"/>
            </a:pPr>
            <a:r>
              <a:rPr lang="en-GB" sz="3200" dirty="0" smtClean="0"/>
              <a:t>how point-like is it?</a:t>
            </a:r>
          </a:p>
          <a:p>
            <a:r>
              <a:rPr lang="en-GB" sz="3200" dirty="0" smtClean="0">
                <a:latin typeface="Calibri"/>
              </a:rPr>
              <a:t>→</a:t>
            </a:r>
            <a:r>
              <a:rPr lang="en-GB" sz="3200" i="1" dirty="0" smtClean="0">
                <a:latin typeface="Calibri"/>
              </a:rPr>
              <a:t> </a:t>
            </a:r>
            <a:r>
              <a:rPr lang="en-GB" sz="3200" i="1" dirty="0" err="1" smtClean="0">
                <a:latin typeface="Calibri"/>
              </a:rPr>
              <a:t>e</a:t>
            </a:r>
            <a:r>
              <a:rPr lang="en-GB" sz="3200" i="1" baseline="30000" dirty="0" err="1" smtClean="0">
                <a:latin typeface="Calibri"/>
              </a:rPr>
              <a:t>+</a:t>
            </a:r>
            <a:r>
              <a:rPr lang="en-GB" sz="3200" i="1" dirty="0" err="1" smtClean="0">
                <a:latin typeface="Calibri"/>
              </a:rPr>
              <a:t>e</a:t>
            </a:r>
            <a:r>
              <a:rPr lang="en-GB" sz="3200" i="1" baseline="30000" dirty="0" smtClean="0">
                <a:latin typeface="Calibri"/>
              </a:rPr>
              <a:t>-</a:t>
            </a:r>
            <a:r>
              <a:rPr lang="en-GB" sz="3200" i="1" dirty="0" smtClean="0">
                <a:latin typeface="Calibri"/>
              </a:rPr>
              <a:t> </a:t>
            </a:r>
            <a:r>
              <a:rPr lang="en-GB" sz="3200" dirty="0" smtClean="0">
                <a:latin typeface="Calibri"/>
              </a:rPr>
              <a:t>Higgs factory</a:t>
            </a:r>
            <a:endParaRPr lang="en-GB" sz="3200" dirty="0"/>
          </a:p>
          <a:p>
            <a:r>
              <a:rPr lang="en-GB" sz="3200" dirty="0" smtClean="0"/>
              <a:t> </a:t>
            </a:r>
          </a:p>
          <a:p>
            <a:endParaRPr lang="en-GB" sz="3200" dirty="0"/>
          </a:p>
          <a:p>
            <a:endParaRPr lang="en-GB" sz="3200" dirty="0" smtClean="0"/>
          </a:p>
          <a:p>
            <a:endParaRPr lang="en-GB" sz="3200" dirty="0" smtClean="0"/>
          </a:p>
          <a:p>
            <a:r>
              <a:rPr lang="en-GB" sz="3200" dirty="0" smtClean="0"/>
              <a:t>never before seen </a:t>
            </a:r>
            <a:r>
              <a:rPr lang="en-GB" sz="3200" b="1" dirty="0" smtClean="0">
                <a:solidFill>
                  <a:srgbClr val="FF3300"/>
                </a:solidFill>
              </a:rPr>
              <a:t>self-interacting fundamental </a:t>
            </a:r>
          </a:p>
          <a:p>
            <a:r>
              <a:rPr lang="en-GB" sz="3200" b="1" dirty="0" smtClean="0">
                <a:solidFill>
                  <a:srgbClr val="FF3300"/>
                </a:solidFill>
              </a:rPr>
              <a:t>particle</a:t>
            </a:r>
          </a:p>
          <a:p>
            <a:r>
              <a:rPr lang="en-GB" sz="3200" dirty="0" smtClean="0">
                <a:latin typeface="Calibri"/>
              </a:rPr>
              <a:t>→ </a:t>
            </a:r>
          </a:p>
          <a:p>
            <a:r>
              <a:rPr lang="en-GB" sz="3200" dirty="0" smtClean="0">
                <a:latin typeface="Calibri"/>
              </a:rPr>
              <a:t>100 </a:t>
            </a:r>
            <a:r>
              <a:rPr lang="en-GB" sz="3200" dirty="0" err="1" smtClean="0">
                <a:latin typeface="Calibri"/>
              </a:rPr>
              <a:t>TeV</a:t>
            </a:r>
            <a:r>
              <a:rPr lang="en-GB" sz="3200" dirty="0" smtClean="0">
                <a:latin typeface="Calibri"/>
              </a:rPr>
              <a:t> </a:t>
            </a:r>
          </a:p>
          <a:p>
            <a:r>
              <a:rPr lang="en-GB" sz="3200" i="1" dirty="0" smtClean="0">
                <a:latin typeface="Calibri"/>
              </a:rPr>
              <a:t>pp</a:t>
            </a:r>
            <a:r>
              <a:rPr lang="en-GB" sz="3200" dirty="0" smtClean="0">
                <a:latin typeface="Calibri"/>
              </a:rPr>
              <a:t> collider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12" y="4794091"/>
            <a:ext cx="6876288" cy="203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783720"/>
            <a:ext cx="5294920" cy="22067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01220" y="6524753"/>
            <a:ext cx="1609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N. </a:t>
            </a:r>
            <a:r>
              <a:rPr lang="en-GB" sz="1600" dirty="0" err="1" smtClean="0"/>
              <a:t>Arkani-Hamed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1309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-World-Is-Not-Enough-po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5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19872" y="432810"/>
            <a:ext cx="4897438" cy="3960812"/>
          </a:xfrm>
          <a:solidFill>
            <a:srgbClr val="BBE0E3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dirty="0" smtClean="0">
                <a:latin typeface="Times New Roman" charset="0"/>
                <a:ea typeface="ＭＳ Ｐゴシック" charset="0"/>
              </a:rPr>
              <a:t>« </a:t>
            </a:r>
            <a:r>
              <a:rPr lang="fr-FR" sz="28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Empty</a:t>
            </a:r>
            <a:r>
              <a:rPr lang="fr-FR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 » </a:t>
            </a:r>
            <a:r>
              <a:rPr lang="fr-FR" sz="28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space</a:t>
            </a:r>
            <a:r>
              <a:rPr lang="fr-FR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is</a:t>
            </a:r>
            <a:r>
              <a:rPr lang="fr-FR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unstable</a:t>
            </a:r>
            <a:endParaRPr lang="fr-FR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 err="1">
                <a:latin typeface="Times New Roman" charset="0"/>
                <a:ea typeface="ＭＳ Ｐゴシック" charset="0"/>
                <a:cs typeface="ＭＳ Ｐゴシック" charset="0"/>
              </a:rPr>
              <a:t>Dark</a:t>
            </a:r>
            <a:r>
              <a:rPr lang="fr-FR" sz="28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 dirty="0" err="1">
                <a:latin typeface="Times New Roman" charset="0"/>
                <a:ea typeface="ＭＳ Ｐゴシック" charset="0"/>
                <a:cs typeface="ＭＳ Ｐゴシック" charset="0"/>
              </a:rPr>
              <a:t>matter</a:t>
            </a:r>
            <a:endParaRPr lang="fr-FR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Origin</a:t>
            </a:r>
            <a:r>
              <a:rPr lang="fr-FR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 of </a:t>
            </a:r>
            <a:r>
              <a:rPr lang="fr-FR" sz="28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matter</a:t>
            </a:r>
            <a:endParaRPr lang="fr-FR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 smtClean="0">
                <a:latin typeface="Times New Roman" charset="0"/>
                <a:ea typeface="ＭＳ Ｐゴシック" charset="0"/>
              </a:rPr>
              <a:t>M</a:t>
            </a:r>
            <a:r>
              <a:rPr lang="fr-FR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asses of neutrinos</a:t>
            </a:r>
            <a:endParaRPr lang="fr-FR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 err="1" smtClean="0">
                <a:latin typeface="Times New Roman" charset="0"/>
                <a:ea typeface="ＭＳ Ｐゴシック" charset="0"/>
              </a:rPr>
              <a:t>Hierarchy</a:t>
            </a:r>
            <a:r>
              <a:rPr lang="fr-FR" sz="2800" dirty="0" smtClean="0">
                <a:latin typeface="Times New Roman" charset="0"/>
                <a:ea typeface="ＭＳ Ｐゴシック" charset="0"/>
              </a:rPr>
              <a:t> </a:t>
            </a:r>
            <a:r>
              <a:rPr lang="fr-FR" sz="2800" dirty="0" err="1" smtClean="0">
                <a:latin typeface="Times New Roman" charset="0"/>
                <a:ea typeface="ＭＳ Ｐゴシック" charset="0"/>
              </a:rPr>
              <a:t>problem</a:t>
            </a:r>
            <a:endParaRPr lang="fr-FR" sz="2800" dirty="0">
              <a:latin typeface="Times New Roman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Inflation</a:t>
            </a:r>
            <a:endParaRPr lang="fr-FR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Quantum </a:t>
            </a:r>
            <a:r>
              <a:rPr lang="fr-FR" sz="2800" dirty="0" err="1">
                <a:latin typeface="Times New Roman" charset="0"/>
                <a:ea typeface="ＭＳ Ｐゴシック" charset="0"/>
                <a:cs typeface="ＭＳ Ｐゴシック" charset="0"/>
              </a:rPr>
              <a:t>gravity</a:t>
            </a:r>
            <a:endParaRPr lang="fr-FR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>
                <a:latin typeface="Times New Roman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99792" y="4581128"/>
            <a:ext cx="3384376" cy="368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r-FR" sz="1600" b="0" i="1" baseline="30000" dirty="0">
                <a:solidFill>
                  <a:srgbClr val="FFFF00"/>
                </a:solidFill>
                <a:latin typeface="BlairMdITC TT-Medium" charset="0"/>
                <a:cs typeface="BlairMdITC TT-Medium" charset="0"/>
              </a:rPr>
              <a:t>The</a:t>
            </a:r>
            <a:r>
              <a:rPr lang="fr-FR" sz="1600" b="0" i="1" dirty="0">
                <a:solidFill>
                  <a:srgbClr val="FFFF00"/>
                </a:solidFill>
                <a:latin typeface="BlairMdITC TT-Medium" charset="0"/>
                <a:cs typeface="BlairMdITC TT-Medium" charset="0"/>
              </a:rPr>
              <a:t> </a:t>
            </a:r>
            <a:r>
              <a:rPr lang="fr-FR" sz="1800" b="0" i="1" dirty="0">
                <a:solidFill>
                  <a:srgbClr val="FFFF00"/>
                </a:solidFill>
                <a:latin typeface="BlairMdITC TT-Medium" charset="0"/>
                <a:cs typeface="BlairMdITC TT-Medium" charset="0"/>
              </a:rPr>
              <a:t>Standard </a:t>
            </a:r>
            <a:r>
              <a:rPr lang="fr-FR" sz="1800" b="0" i="1" dirty="0" smtClean="0">
                <a:solidFill>
                  <a:srgbClr val="FFFF00"/>
                </a:solidFill>
                <a:latin typeface="BlairMdITC TT-Medium" charset="0"/>
                <a:cs typeface="BlairMdITC TT-Medium" charset="0"/>
              </a:rPr>
              <a:t>Model</a:t>
            </a:r>
            <a:endParaRPr lang="fr-FR" sz="1800" b="0" i="1" dirty="0">
              <a:solidFill>
                <a:srgbClr val="FFFF00"/>
              </a:solidFill>
              <a:latin typeface="BlairMdITC TT-Medium" charset="0"/>
              <a:cs typeface="BlairMdITC TT-Medium" charset="0"/>
            </a:endParaRPr>
          </a:p>
        </p:txBody>
      </p:sp>
      <p:pic>
        <p:nvPicPr>
          <p:cNvPr id="48134" name="Picture 4" descr="Higg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71438"/>
            <a:ext cx="995363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00392" y="404664"/>
            <a:ext cx="1109599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00"/>
                </a:solidFill>
                <a:latin typeface="Times New Roman" charset="0"/>
              </a:rPr>
              <a:t>SUSY?</a:t>
            </a:r>
            <a:endParaRPr lang="en-US" sz="24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0392" y="879103"/>
            <a:ext cx="1109599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00"/>
                </a:solidFill>
                <a:latin typeface="Times New Roman" charset="0"/>
              </a:rPr>
              <a:t>SUSY?</a:t>
            </a:r>
            <a:endParaRPr lang="en-US" sz="24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0392" y="1311151"/>
            <a:ext cx="1109599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00"/>
                </a:solidFill>
                <a:latin typeface="Times New Roman" charset="0"/>
              </a:rPr>
              <a:t>SUSY?</a:t>
            </a:r>
            <a:endParaRPr lang="en-US" sz="24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9565" y="2276872"/>
            <a:ext cx="1109599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00"/>
                </a:solidFill>
                <a:latin typeface="Times New Roman" charset="0"/>
              </a:rPr>
              <a:t>SUSY?</a:t>
            </a:r>
            <a:endParaRPr lang="en-US" sz="24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69565" y="2751311"/>
            <a:ext cx="1109599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00"/>
                </a:solidFill>
                <a:latin typeface="Times New Roman" charset="0"/>
              </a:rPr>
              <a:t>SUSY?</a:t>
            </a:r>
            <a:endParaRPr lang="en-US" sz="24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9565" y="3212976"/>
            <a:ext cx="1109599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00"/>
                </a:solidFill>
                <a:latin typeface="Times New Roman" charset="0"/>
              </a:rPr>
              <a:t>SUSY?</a:t>
            </a:r>
            <a:endParaRPr lang="en-US" sz="24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43807" y="632120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J. Ellis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4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457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45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45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4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4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4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4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4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4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5" grpId="0" build="p" animBg="1"/>
      <p:bldP spid="8" grpId="0" animBg="1"/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677687"/>
            <a:ext cx="9217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Rotation curve of the typical spiral galaxy M 33 (yellow and blue points </a:t>
            </a:r>
            <a:r>
              <a:rPr lang="en-GB" sz="3600" dirty="0" smtClean="0"/>
              <a:t>…)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96" y="-243408"/>
            <a:ext cx="9144000" cy="606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7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3343" y="3789300"/>
            <a:ext cx="93603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At </a:t>
            </a:r>
            <a:r>
              <a:rPr lang="en-GB" sz="3200" dirty="0"/>
              <a:t>high energy levels (left) the ball settles in the </a:t>
            </a:r>
            <a:r>
              <a:rPr lang="en-GB" sz="3200" dirty="0" err="1"/>
              <a:t>center</a:t>
            </a:r>
            <a:r>
              <a:rPr lang="en-GB" sz="3200" dirty="0"/>
              <a:t>, and the result is symmetrical. At lower energy levels (right), the overall "rules" remain symmetrical, but the "Mexican hat" potential comes into effect: "local" symmetry inevitably becomes broken since eventually the ball must at </a:t>
            </a:r>
            <a:r>
              <a:rPr lang="en-GB" sz="3200" dirty="0" smtClean="0"/>
              <a:t>random </a:t>
            </a:r>
            <a:r>
              <a:rPr lang="en-GB" sz="3200" dirty="0"/>
              <a:t>roll one way or another.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77" y="980988"/>
            <a:ext cx="8777609" cy="2808312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43343" y="0"/>
            <a:ext cx="9293888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electroweak phase transition / symmetry breaking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577" y="796322"/>
            <a:ext cx="2373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</a:t>
            </a:r>
            <a:r>
              <a:rPr lang="en-GB" sz="2400" dirty="0" smtClean="0"/>
              <a:t>igh temperature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228184" y="796322"/>
            <a:ext cx="2286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low temperature</a:t>
            </a:r>
            <a:endParaRPr lang="en-GB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61504" y="1772816"/>
            <a:ext cx="4968552" cy="1296144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48432" y="1643953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1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st</a:t>
            </a:r>
            <a:r>
              <a:rPr lang="en-GB" sz="2400" b="1" dirty="0" smtClean="0">
                <a:solidFill>
                  <a:srgbClr val="FF0000"/>
                </a:solidFill>
              </a:rPr>
              <a:t> or 2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GB" sz="2400" b="1" dirty="0" smtClean="0">
                <a:solidFill>
                  <a:srgbClr val="FF0000"/>
                </a:solidFill>
              </a:rPr>
              <a:t> order phase transition?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796136" y="3068960"/>
            <a:ext cx="3024336" cy="720340"/>
          </a:xfrm>
          <a:prstGeom prst="ellipse">
            <a:avLst/>
          </a:prstGeom>
          <a:noFill/>
          <a:ln w="508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165923" y="2367747"/>
            <a:ext cx="397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8000"/>
                </a:solidFill>
              </a:rPr>
              <a:t>true shape of Higgs potential?</a:t>
            </a:r>
            <a:endParaRPr lang="en-GB" sz="2400" b="1" dirty="0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5189" y="584775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33CC"/>
                </a:solidFill>
              </a:rPr>
              <a:t>t</a:t>
            </a:r>
            <a:r>
              <a:rPr lang="en-GB" b="1" dirty="0" smtClean="0">
                <a:solidFill>
                  <a:srgbClr val="0033CC"/>
                </a:solidFill>
              </a:rPr>
              <a:t>he Higgs  </a:t>
            </a:r>
            <a:r>
              <a:rPr lang="en-GB" b="1" dirty="0">
                <a:solidFill>
                  <a:srgbClr val="0033CC"/>
                </a:solidFill>
              </a:rPr>
              <a:t>field was not present at high temperatures in the early universe</a:t>
            </a:r>
          </a:p>
        </p:txBody>
      </p:sp>
    </p:spTree>
    <p:extLst>
      <p:ext uri="{BB962C8B-B14F-4D97-AF65-F5344CB8AC3E}">
        <p14:creationId xmlns:p14="http://schemas.microsoft.com/office/powerpoint/2010/main" val="28980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68" y="908720"/>
            <a:ext cx="8773145" cy="40324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42720" y="0"/>
            <a:ext cx="9252520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 smtClean="0">
                <a:solidFill>
                  <a:schemeClr val="bg1"/>
                </a:solidFill>
              </a:rPr>
              <a:t>Supersymmetry</a:t>
            </a:r>
            <a:r>
              <a:rPr lang="en-GB" sz="4400" dirty="0" smtClean="0">
                <a:solidFill>
                  <a:schemeClr val="bg1"/>
                </a:solidFill>
              </a:rPr>
              <a:t> (SUSY)? 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716" y="4985750"/>
            <a:ext cx="81031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   … could explain many open questions</a:t>
            </a:r>
          </a:p>
          <a:p>
            <a:r>
              <a:rPr lang="en-GB" sz="3200" dirty="0" smtClean="0"/>
              <a:t>    &amp; also is necessary ingredient of string theory</a:t>
            </a:r>
          </a:p>
          <a:p>
            <a:r>
              <a:rPr lang="en-GB" sz="3200" dirty="0"/>
              <a:t>  (</a:t>
            </a:r>
            <a:r>
              <a:rPr lang="en-GB" sz="3200" dirty="0" smtClean="0"/>
              <a:t>only candidate </a:t>
            </a:r>
            <a:r>
              <a:rPr lang="en-GB" sz="3200" dirty="0"/>
              <a:t>for quantum theory of </a:t>
            </a:r>
            <a:r>
              <a:rPr lang="en-GB" sz="3200" dirty="0" smtClean="0"/>
              <a:t>gravity)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9832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9453"/>
            <a:ext cx="9252520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SUSY would solve “hierarchy problem”</a:t>
            </a:r>
            <a:endParaRPr lang="en-GB" sz="4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230" y="908720"/>
                <a:ext cx="92742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36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GB" sz="3600" b="0" i="1" smtClean="0">
                              <a:latin typeface="Cambria Math"/>
                            </a:rPr>
                            <m:t>𝐻</m:t>
                          </m:r>
                        </m:sub>
                      </m:sSub>
                      <m:r>
                        <a:rPr lang="en-GB" sz="3600" b="0" i="1" smtClean="0"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GB" sz="3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36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GB" sz="3600" b="0" i="1" smtClean="0">
                              <a:latin typeface="Cambria Math"/>
                            </a:rPr>
                            <m:t>11</m:t>
                          </m:r>
                        </m:sup>
                      </m:sSup>
                      <m:r>
                        <a:rPr lang="en-GB" sz="3600" b="0" i="1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3600" b="0" i="0" smtClean="0">
                          <a:latin typeface="Cambria Math"/>
                        </a:rPr>
                        <m:t>eV</m:t>
                      </m:r>
                      <m:r>
                        <a:rPr lang="en-GB" sz="3600" b="0" i="1" smtClean="0">
                          <a:latin typeface="Cambria Math"/>
                          <a:ea typeface="Cambria Math"/>
                        </a:rPr>
                        <m:t>&lt;&lt;</m:t>
                      </m:r>
                      <m:r>
                        <a:rPr lang="en-GB" sz="3600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GB" sz="3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36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GB" sz="3600" b="0" i="1" smtClean="0">
                              <a:latin typeface="Cambria Math"/>
                            </a:rPr>
                            <m:t>𝑃𝑙𝑎𝑛𝑐𝑘</m:t>
                          </m:r>
                        </m:sub>
                      </m:sSub>
                      <m:r>
                        <a:rPr lang="en-GB" sz="3600" b="0" i="1" smtClean="0"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GB" sz="3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36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GB" sz="3600" b="0" i="1" smtClean="0">
                              <a:latin typeface="Cambria Math"/>
                            </a:rPr>
                            <m:t>28</m:t>
                          </m:r>
                        </m:sup>
                      </m:sSup>
                      <m:r>
                        <a:rPr lang="en-GB" sz="3600" b="0" i="1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3600" b="0" i="0" smtClean="0">
                          <a:latin typeface="Cambria Math"/>
                        </a:rPr>
                        <m:t>eV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0" y="908720"/>
                <a:ext cx="9274297" cy="64633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44824"/>
            <a:ext cx="5715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5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80" y="916360"/>
            <a:ext cx="7530720" cy="5481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3156" y="0"/>
            <a:ext cx="9167156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b</a:t>
            </a:r>
            <a:r>
              <a:rPr lang="en-GB" sz="4400" dirty="0" smtClean="0">
                <a:solidFill>
                  <a:schemeClr val="bg1"/>
                </a:solidFill>
              </a:rPr>
              <a:t>ut: no sign of SUSY at the LHC so far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4227" y="1302374"/>
            <a:ext cx="16066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exclusion </a:t>
            </a:r>
            <a:r>
              <a:rPr lang="en-GB" sz="2000" dirty="0"/>
              <a:t>limits at 95% CL for 8 </a:t>
            </a:r>
            <a:r>
              <a:rPr lang="en-GB" sz="2000" dirty="0" err="1"/>
              <a:t>TeV</a:t>
            </a:r>
            <a:r>
              <a:rPr lang="en-GB" sz="2000" dirty="0"/>
              <a:t> analyses in the (m</a:t>
            </a:r>
            <a:r>
              <a:rPr lang="en-GB" sz="2000" baseline="-25000" dirty="0"/>
              <a:t>0</a:t>
            </a:r>
            <a:r>
              <a:rPr lang="en-GB" sz="2000" dirty="0"/>
              <a:t>, m</a:t>
            </a:r>
            <a:r>
              <a:rPr lang="en-GB" sz="2000" baseline="-25000" dirty="0"/>
              <a:t>1/2</a:t>
            </a:r>
            <a:r>
              <a:rPr lang="en-GB" sz="2000" dirty="0"/>
              <a:t>) plane for the MSUGRA</a:t>
            </a:r>
            <a:r>
              <a:rPr lang="en-GB" sz="2000" dirty="0" smtClean="0"/>
              <a:t>/</a:t>
            </a:r>
          </a:p>
          <a:p>
            <a:r>
              <a:rPr lang="en-GB" sz="2000" dirty="0" smtClean="0"/>
              <a:t>CMSSM </a:t>
            </a:r>
            <a:r>
              <a:rPr lang="en-GB" sz="2000" dirty="0"/>
              <a:t>model with the remaining parameters set to tan(β) = 30, </a:t>
            </a:r>
            <a:endParaRPr lang="en-GB" sz="2000" dirty="0" smtClean="0"/>
          </a:p>
          <a:p>
            <a:r>
              <a:rPr lang="en-GB" sz="2000" dirty="0" smtClean="0"/>
              <a:t>A</a:t>
            </a:r>
            <a:r>
              <a:rPr lang="en-GB" sz="2000" baseline="-25000" dirty="0" smtClean="0"/>
              <a:t>0</a:t>
            </a:r>
            <a:r>
              <a:rPr lang="en-GB" sz="2000" dirty="0" smtClean="0"/>
              <a:t> </a:t>
            </a:r>
            <a:r>
              <a:rPr lang="en-GB" sz="2000" dirty="0"/>
              <a:t>= -2m</a:t>
            </a:r>
            <a:r>
              <a:rPr lang="en-GB" sz="2000" baseline="-25000" dirty="0"/>
              <a:t>0</a:t>
            </a:r>
            <a:r>
              <a:rPr lang="en-GB" sz="2000" dirty="0"/>
              <a:t>, </a:t>
            </a:r>
            <a:endParaRPr lang="en-GB" sz="2000" dirty="0" smtClean="0"/>
          </a:p>
          <a:p>
            <a:r>
              <a:rPr lang="en-GB" sz="2000" dirty="0" smtClean="0"/>
              <a:t>μ </a:t>
            </a:r>
            <a:r>
              <a:rPr lang="en-GB" sz="2000" dirty="0"/>
              <a:t>&gt; 0.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528" y="6211669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0033CC"/>
                </a:solidFill>
                <a:latin typeface="Times New Roman"/>
              </a:rPr>
              <a:t>m</a:t>
            </a:r>
            <a:r>
              <a:rPr lang="en-GB" baseline="-25000" dirty="0" smtClean="0">
                <a:solidFill>
                  <a:srgbClr val="0033CC"/>
                </a:solidFill>
                <a:latin typeface="Times New Roman"/>
              </a:rPr>
              <a:t>0</a:t>
            </a:r>
            <a:r>
              <a:rPr lang="en-GB" dirty="0" smtClean="0">
                <a:solidFill>
                  <a:srgbClr val="0033CC"/>
                </a:solidFill>
                <a:latin typeface="Times New Roman"/>
              </a:rPr>
              <a:t> </a:t>
            </a:r>
            <a:r>
              <a:rPr lang="en-GB" dirty="0" smtClean="0">
                <a:solidFill>
                  <a:srgbClr val="0033CC"/>
                </a:solidFill>
                <a:latin typeface="Arial"/>
              </a:rPr>
              <a:t>– </a:t>
            </a:r>
            <a:r>
              <a:rPr lang="en-GB" dirty="0">
                <a:solidFill>
                  <a:srgbClr val="0033CC"/>
                </a:solidFill>
                <a:latin typeface="Arial"/>
              </a:rPr>
              <a:t>common mass of scalars (</a:t>
            </a:r>
            <a:r>
              <a:rPr lang="en-GB" dirty="0" err="1" smtClean="0">
                <a:solidFill>
                  <a:srgbClr val="0033CC"/>
                </a:solidFill>
                <a:latin typeface="Arial"/>
              </a:rPr>
              <a:t>squarks</a:t>
            </a:r>
            <a:r>
              <a:rPr lang="en-GB" dirty="0" smtClean="0">
                <a:solidFill>
                  <a:srgbClr val="0033CC"/>
                </a:solidFill>
                <a:latin typeface="Arial"/>
              </a:rPr>
              <a:t>, </a:t>
            </a:r>
            <a:r>
              <a:rPr lang="en-GB" dirty="0" err="1" smtClean="0">
                <a:solidFill>
                  <a:srgbClr val="0033CC"/>
                </a:solidFill>
                <a:latin typeface="Arial"/>
              </a:rPr>
              <a:t>sleptons</a:t>
            </a:r>
            <a:r>
              <a:rPr lang="en-GB" dirty="0" smtClean="0">
                <a:solidFill>
                  <a:srgbClr val="0033CC"/>
                </a:solidFill>
                <a:latin typeface="Arial"/>
              </a:rPr>
              <a:t>,…)</a:t>
            </a:r>
            <a:endParaRPr lang="en-GB" dirty="0">
              <a:solidFill>
                <a:srgbClr val="0033CC"/>
              </a:solidFill>
              <a:latin typeface="Arial"/>
            </a:endParaRPr>
          </a:p>
          <a:p>
            <a:r>
              <a:rPr lang="en-GB" i="1" dirty="0" smtClean="0">
                <a:solidFill>
                  <a:srgbClr val="0033CC"/>
                </a:solidFill>
                <a:latin typeface="Times New Roman"/>
              </a:rPr>
              <a:t>m</a:t>
            </a:r>
            <a:r>
              <a:rPr lang="en-GB" baseline="-25000" dirty="0" smtClean="0">
                <a:solidFill>
                  <a:srgbClr val="0033CC"/>
                </a:solidFill>
                <a:latin typeface="Times New Roman"/>
              </a:rPr>
              <a:t>1</a:t>
            </a:r>
            <a:r>
              <a:rPr lang="en-GB" baseline="-25000" dirty="0" smtClean="0">
                <a:solidFill>
                  <a:srgbClr val="0033CC"/>
                </a:solidFill>
                <a:latin typeface="Arial"/>
              </a:rPr>
              <a:t>/</a:t>
            </a:r>
            <a:r>
              <a:rPr lang="en-GB" baseline="-25000" dirty="0" smtClean="0">
                <a:solidFill>
                  <a:srgbClr val="0033CC"/>
                </a:solidFill>
                <a:latin typeface="Times New Roman"/>
              </a:rPr>
              <a:t>2</a:t>
            </a:r>
            <a:r>
              <a:rPr lang="en-GB" dirty="0" smtClean="0">
                <a:solidFill>
                  <a:srgbClr val="0033CC"/>
                </a:solidFill>
                <a:latin typeface="Times New Roman"/>
              </a:rPr>
              <a:t> </a:t>
            </a:r>
            <a:r>
              <a:rPr lang="en-GB" dirty="0" smtClean="0">
                <a:solidFill>
                  <a:srgbClr val="0033CC"/>
                </a:solidFill>
                <a:latin typeface="Arial"/>
              </a:rPr>
              <a:t>– </a:t>
            </a:r>
            <a:r>
              <a:rPr lang="en-GB" dirty="0">
                <a:solidFill>
                  <a:srgbClr val="0033CC"/>
                </a:solidFill>
                <a:latin typeface="Arial"/>
              </a:rPr>
              <a:t>common mass of </a:t>
            </a:r>
            <a:r>
              <a:rPr lang="en-GB" dirty="0" err="1">
                <a:solidFill>
                  <a:srgbClr val="0033CC"/>
                </a:solidFill>
                <a:latin typeface="Arial"/>
              </a:rPr>
              <a:t>gauginos</a:t>
            </a:r>
            <a:r>
              <a:rPr lang="en-GB" dirty="0">
                <a:solidFill>
                  <a:srgbClr val="0033CC"/>
                </a:solidFill>
                <a:latin typeface="Arial"/>
              </a:rPr>
              <a:t> and </a:t>
            </a:r>
            <a:r>
              <a:rPr lang="en-GB" dirty="0" err="1">
                <a:solidFill>
                  <a:srgbClr val="0033CC"/>
                </a:solidFill>
                <a:latin typeface="Arial"/>
              </a:rPr>
              <a:t>higgsinos</a:t>
            </a:r>
            <a:endParaRPr lang="en-GB" dirty="0">
              <a:solidFill>
                <a:srgbClr val="0033CC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7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48396" y="284165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Run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36813" y="284165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Run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6693" y="428538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Run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4565" y="284165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LS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27948" y="428538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LS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6133" y="571003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LS 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34141" y="571003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LS 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6165" y="571003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Run 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7009" y="864135"/>
            <a:ext cx="618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  <a:tab pos="2963863" algn="l"/>
                <a:tab pos="3311525" algn="l"/>
              </a:tabLst>
            </a:pPr>
            <a:r>
              <a:rPr lang="en-GB" dirty="0">
                <a:solidFill>
                  <a:srgbClr val="0C377B"/>
                </a:solidFill>
              </a:rPr>
              <a:t>LS2 	starting in </a:t>
            </a:r>
            <a:r>
              <a:rPr lang="en-GB" dirty="0">
                <a:solidFill>
                  <a:srgbClr val="FF0000"/>
                </a:solidFill>
              </a:rPr>
              <a:t>2018 (July)	</a:t>
            </a:r>
            <a:r>
              <a:rPr lang="en-GB" dirty="0">
                <a:solidFill>
                  <a:srgbClr val="0C377B"/>
                </a:solidFill>
              </a:rPr>
              <a:t>=&gt; 	</a:t>
            </a:r>
            <a:r>
              <a:rPr lang="en-GB" dirty="0">
                <a:solidFill>
                  <a:srgbClr val="FF0000"/>
                </a:solidFill>
              </a:rPr>
              <a:t>18 </a:t>
            </a:r>
            <a:r>
              <a:rPr lang="en-GB" dirty="0">
                <a:solidFill>
                  <a:srgbClr val="0C377B"/>
                </a:solidFill>
              </a:rPr>
              <a:t>months + 3 months BC </a:t>
            </a:r>
          </a:p>
          <a:p>
            <a:pPr>
              <a:tabLst>
                <a:tab pos="536575" algn="l"/>
                <a:tab pos="2963863" algn="l"/>
                <a:tab pos="3311525" algn="l"/>
              </a:tabLst>
            </a:pPr>
            <a:r>
              <a:rPr lang="en-GB" dirty="0">
                <a:solidFill>
                  <a:srgbClr val="0C377B"/>
                </a:solidFill>
              </a:rPr>
              <a:t>LS3	LHC: starting in 2023 	=&gt;	</a:t>
            </a:r>
            <a:r>
              <a:rPr lang="en-GB" dirty="0">
                <a:solidFill>
                  <a:srgbClr val="FF0000"/>
                </a:solidFill>
              </a:rPr>
              <a:t>30</a:t>
            </a:r>
            <a:r>
              <a:rPr lang="en-GB" dirty="0">
                <a:solidFill>
                  <a:srgbClr val="0C377B"/>
                </a:solidFill>
              </a:rPr>
              <a:t> months + 3 months BC</a:t>
            </a:r>
          </a:p>
          <a:p>
            <a:pPr>
              <a:tabLst>
                <a:tab pos="536575" algn="l"/>
                <a:tab pos="2963863" algn="l"/>
                <a:tab pos="3311525" algn="l"/>
              </a:tabLst>
            </a:pPr>
            <a:r>
              <a:rPr lang="en-GB" dirty="0">
                <a:solidFill>
                  <a:srgbClr val="0C377B"/>
                </a:solidFill>
              </a:rPr>
              <a:t>	Injectors: in 2024	=&gt;	</a:t>
            </a:r>
            <a:r>
              <a:rPr lang="en-GB" dirty="0">
                <a:solidFill>
                  <a:srgbClr val="FF0000"/>
                </a:solidFill>
              </a:rPr>
              <a:t>13</a:t>
            </a:r>
            <a:r>
              <a:rPr lang="en-GB" dirty="0">
                <a:solidFill>
                  <a:srgbClr val="0C377B"/>
                </a:solidFill>
              </a:rPr>
              <a:t> months + 3 months BC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-18710"/>
            <a:ext cx="9144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</a:rPr>
              <a:t>LHC roadmap: schedule </a:t>
            </a:r>
            <a:r>
              <a:rPr lang="en-GB" sz="3600" b="1" dirty="0" smtClean="0">
                <a:solidFill>
                  <a:srgbClr val="FFFF00"/>
                </a:solidFill>
              </a:rPr>
              <a:t>until 2035</a:t>
            </a:r>
            <a:endParaRPr lang="en-GB" sz="3600" b="1" dirty="0">
              <a:solidFill>
                <a:srgbClr val="FFFF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681022" y="749377"/>
            <a:ext cx="2355474" cy="1152846"/>
            <a:chOff x="6988333" y="1114770"/>
            <a:chExt cx="2025247" cy="903687"/>
          </a:xfrm>
        </p:grpSpPr>
        <p:grpSp>
          <p:nvGrpSpPr>
            <p:cNvPr id="18" name="Group 17"/>
            <p:cNvGrpSpPr/>
            <p:nvPr/>
          </p:nvGrpSpPr>
          <p:grpSpPr>
            <a:xfrm>
              <a:off x="7067911" y="1141217"/>
              <a:ext cx="1866091" cy="850793"/>
              <a:chOff x="7236296" y="15245"/>
              <a:chExt cx="1866091" cy="85079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236296" y="68139"/>
                <a:ext cx="224295" cy="15094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236296" y="256825"/>
                <a:ext cx="224295" cy="15094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236296" y="461945"/>
                <a:ext cx="224295" cy="15094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236296" y="671934"/>
                <a:ext cx="224295" cy="15094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7460591" y="15245"/>
                <a:ext cx="1641796" cy="850793"/>
                <a:chOff x="7460591" y="68139"/>
                <a:chExt cx="1641796" cy="850793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7460591" y="440642"/>
                  <a:ext cx="164179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C377B"/>
                      </a:solidFill>
                    </a:rPr>
                    <a:t>Beam commissioning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7460591" y="641933"/>
                  <a:ext cx="115666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C377B"/>
                      </a:solidFill>
                    </a:rPr>
                    <a:t>Technical stop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7460591" y="246120"/>
                  <a:ext cx="8659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C377B"/>
                      </a:solidFill>
                    </a:rPr>
                    <a:t>Shutdown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7460591" y="68139"/>
                  <a:ext cx="71365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C377B"/>
                      </a:solidFill>
                    </a:rPr>
                    <a:t>Physics</a:t>
                  </a:r>
                </a:p>
              </p:txBody>
            </p:sp>
          </p:grpSp>
        </p:grpSp>
        <p:sp>
          <p:nvSpPr>
            <p:cNvPr id="19" name="Rectangle 18"/>
            <p:cNvSpPr/>
            <p:nvPr/>
          </p:nvSpPr>
          <p:spPr>
            <a:xfrm>
              <a:off x="6988333" y="1114770"/>
              <a:ext cx="2025247" cy="903687"/>
            </a:xfrm>
            <a:prstGeom prst="rect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108520" y="1871163"/>
            <a:ext cx="8688471" cy="4464496"/>
            <a:chOff x="349395" y="2018457"/>
            <a:chExt cx="8262087" cy="4464496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95" y="2018457"/>
              <a:ext cx="8262087" cy="4464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2740253" y="289379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Run 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714627" y="289379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Run 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88224" y="4227302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Run 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36096" y="278356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LS 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59479" y="422730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LS 3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47664" y="565195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LS 4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65672" y="565195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LS 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737696" y="5651956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Run 5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34457" y="1740358"/>
            <a:ext cx="3249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0C377B"/>
                </a:solidFill>
              </a:rPr>
              <a:t>(Extended) Year End Technical Stop: (E)YETS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0804" y="2616576"/>
            <a:ext cx="6030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EYETS</a:t>
            </a:r>
          </a:p>
        </p:txBody>
      </p:sp>
      <p:sp>
        <p:nvSpPr>
          <p:cNvPr id="3" name="Rectangle 2"/>
          <p:cNvSpPr/>
          <p:nvPr/>
        </p:nvSpPr>
        <p:spPr>
          <a:xfrm>
            <a:off x="6772717" y="3162247"/>
            <a:ext cx="332933" cy="250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175288" y="2622440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YETS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75913" y="2614604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YETS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377767" y="2633654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YETS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72766" y="4067863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0C377B"/>
                </a:solidFill>
              </a:rPr>
              <a:t>Y</a:t>
            </a:r>
            <a:r>
              <a:rPr lang="en-GB" sz="1000" b="1" dirty="0">
                <a:solidFill>
                  <a:srgbClr val="FFFFFF"/>
                </a:solidFill>
              </a:rPr>
              <a:t>ETS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156684" y="4314084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YETS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8190" y="454413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C377B">
                    <a:lumMod val="60000"/>
                    <a:lumOff val="40000"/>
                  </a:srgbClr>
                </a:solidFill>
              </a:rPr>
              <a:t>300 fb</a:t>
            </a:r>
            <a:r>
              <a:rPr lang="fr-CH" b="1" baseline="30000" dirty="0">
                <a:solidFill>
                  <a:srgbClr val="0C377B">
                    <a:lumMod val="60000"/>
                    <a:lumOff val="40000"/>
                  </a:srgbClr>
                </a:solidFill>
              </a:rPr>
              <a:t>-1</a:t>
            </a:r>
            <a:endParaRPr lang="fr-FR" b="1" baseline="30000" dirty="0">
              <a:solidFill>
                <a:srgbClr val="0C377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67204" y="5951021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00066"/>
                </a:solidFill>
              </a:rPr>
              <a:t>3’000 fb</a:t>
            </a:r>
            <a:r>
              <a:rPr lang="fr-CH" b="1" baseline="30000" dirty="0">
                <a:solidFill>
                  <a:srgbClr val="000066"/>
                </a:solidFill>
              </a:rPr>
              <a:t>-1</a:t>
            </a:r>
            <a:endParaRPr lang="fr-FR" b="1" baseline="30000" dirty="0">
              <a:solidFill>
                <a:srgbClr val="000066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3162247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C377B">
                    <a:lumMod val="60000"/>
                    <a:lumOff val="40000"/>
                  </a:srgbClr>
                </a:solidFill>
              </a:rPr>
              <a:t>30 fb</a:t>
            </a:r>
            <a:r>
              <a:rPr lang="fr-CH" b="1" baseline="30000" dirty="0">
                <a:solidFill>
                  <a:srgbClr val="0C377B">
                    <a:lumMod val="60000"/>
                    <a:lumOff val="40000"/>
                  </a:srgbClr>
                </a:solidFill>
              </a:rPr>
              <a:t>-1</a:t>
            </a:r>
            <a:endParaRPr lang="fr-FR" b="1" baseline="30000" dirty="0">
              <a:solidFill>
                <a:srgbClr val="0C377B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910133" y="3284366"/>
            <a:ext cx="7660661" cy="3231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761077" y="4722886"/>
            <a:ext cx="3809717" cy="1"/>
          </a:xfrm>
          <a:prstGeom prst="straightConnector1">
            <a:avLst/>
          </a:prstGeom>
          <a:ln w="28575">
            <a:solidFill>
              <a:srgbClr val="000066"/>
            </a:solidFill>
            <a:headEnd type="oval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984287" y="6158688"/>
            <a:ext cx="6911571" cy="1"/>
          </a:xfrm>
          <a:prstGeom prst="straightConnector1">
            <a:avLst/>
          </a:prstGeom>
          <a:ln w="28575">
            <a:solidFill>
              <a:srgbClr val="000066"/>
            </a:solidFill>
            <a:headEnd type="oval" w="med" len="med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984287" y="4722885"/>
            <a:ext cx="971519" cy="1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oval" w="med" len="med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953844" y="3135831"/>
            <a:ext cx="10599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3399FF"/>
                </a:solidFill>
              </a:rPr>
              <a:t>PHASE 1</a:t>
            </a:r>
            <a:endParaRPr lang="fr-FR" sz="1600" b="1" dirty="0">
              <a:solidFill>
                <a:srgbClr val="3399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374056" y="4560305"/>
            <a:ext cx="10599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000066"/>
                </a:solidFill>
              </a:rPr>
              <a:t>PHASE 2</a:t>
            </a:r>
            <a:endParaRPr lang="fr-FR" sz="1600" b="1" dirty="0">
              <a:solidFill>
                <a:srgbClr val="00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431" y="6381375"/>
            <a:ext cx="101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F</a:t>
            </a:r>
            <a:r>
              <a:rPr lang="en-GB" dirty="0" smtClean="0">
                <a:solidFill>
                  <a:prstClr val="black"/>
                </a:solidFill>
              </a:rPr>
              <a:t>. Bordry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52527" y="6363531"/>
            <a:ext cx="222849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99"/>
                </a:solidFill>
              </a:rPr>
              <a:t>Phase 2: HL-LHC</a:t>
            </a:r>
            <a:endParaRPr lang="en-GB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9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7560840" cy="58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347864" y="2204864"/>
            <a:ext cx="2016224" cy="0"/>
          </a:xfrm>
          <a:prstGeom prst="straightConnector1">
            <a:avLst/>
          </a:prstGeom>
          <a:ln w="730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0" y="-170264"/>
            <a:ext cx="9143999" cy="100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prstClr val="white"/>
                </a:solidFill>
              </a:rPr>
              <a:t>HL-LHC technology transition: </a:t>
            </a:r>
            <a:r>
              <a:rPr lang="en-US" sz="4800" i="1" dirty="0" err="1" smtClean="0">
                <a:solidFill>
                  <a:prstClr val="white"/>
                </a:solidFill>
              </a:rPr>
              <a:t>Nb-Ti</a:t>
            </a:r>
            <a:r>
              <a:rPr lang="en-US" sz="4800" dirty="0" smtClean="0">
                <a:solidFill>
                  <a:prstClr val="white"/>
                </a:solidFill>
              </a:rPr>
              <a:t> →</a:t>
            </a:r>
            <a:r>
              <a:rPr lang="en-US" sz="4800" i="1" dirty="0" smtClean="0">
                <a:solidFill>
                  <a:prstClr val="white"/>
                </a:solidFill>
              </a:rPr>
              <a:t>Nb</a:t>
            </a:r>
            <a:r>
              <a:rPr lang="en-US" sz="4800" baseline="-25000" dirty="0" smtClean="0">
                <a:solidFill>
                  <a:prstClr val="white"/>
                </a:solidFill>
              </a:rPr>
              <a:t>3</a:t>
            </a:r>
            <a:r>
              <a:rPr lang="en-US" sz="4800" i="1" dirty="0" smtClean="0">
                <a:solidFill>
                  <a:prstClr val="white"/>
                </a:solidFill>
              </a:rPr>
              <a:t>Sn</a:t>
            </a:r>
            <a:endParaRPr lang="en-US" sz="4800" i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40354" y="6509861"/>
            <a:ext cx="117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O. </a:t>
            </a:r>
            <a:r>
              <a:rPr lang="en-GB" dirty="0" err="1">
                <a:solidFill>
                  <a:prstClr val="black"/>
                </a:solidFill>
              </a:rPr>
              <a:t>Bruning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43086" y="1354760"/>
                <a:ext cx="8867667" cy="2354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ts val="600"/>
                  </a:spcAft>
                  <a:defRPr/>
                </a:pPr>
                <a:r>
                  <a:rPr lang="en-US" sz="3200" b="1" dirty="0" smtClean="0">
                    <a:solidFill>
                      <a:srgbClr val="0000FF"/>
                    </a:solidFill>
                  </a:rPr>
                  <a:t>1983: </a:t>
                </a:r>
                <a:r>
                  <a:rPr lang="en-US" sz="3200" dirty="0">
                    <a:solidFill>
                      <a:srgbClr val="000000"/>
                    </a:solidFill>
                  </a:rPr>
                  <a:t>1</a:t>
                </a:r>
                <a:r>
                  <a:rPr lang="en-US" sz="3200" dirty="0" smtClean="0">
                    <a:solidFill>
                      <a:srgbClr val="000000"/>
                    </a:solidFill>
                  </a:rPr>
                  <a:t>st </a:t>
                </a:r>
                <a:r>
                  <a:rPr lang="en-US" sz="3200" dirty="0">
                    <a:solidFill>
                      <a:srgbClr val="000000"/>
                    </a:solidFill>
                  </a:rPr>
                  <a:t>LHC </a:t>
                </a:r>
                <a:r>
                  <a:rPr lang="en-US" sz="3200" dirty="0" smtClean="0">
                    <a:solidFill>
                      <a:srgbClr val="000000"/>
                    </a:solidFill>
                  </a:rPr>
                  <a:t>proposal, start design </a:t>
                </a:r>
                <a:r>
                  <a:rPr lang="en-US" sz="3200" dirty="0">
                    <a:solidFill>
                      <a:srgbClr val="000000"/>
                    </a:solidFill>
                  </a:rPr>
                  <a:t>study</a:t>
                </a:r>
              </a:p>
              <a:p>
                <a:pPr fontAlgn="base">
                  <a:spcBef>
                    <a:spcPct val="0"/>
                  </a:spcBef>
                  <a:spcAft>
                    <a:spcPts val="600"/>
                  </a:spcAft>
                  <a:defRPr/>
                </a:pPr>
                <a:r>
                  <a:rPr lang="en-US" sz="3200" b="1" dirty="0" smtClean="0">
                    <a:solidFill>
                      <a:srgbClr val="0000FF"/>
                    </a:solidFill>
                  </a:rPr>
                  <a:t>1994: 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CERN Council: LHC approval</a:t>
                </a:r>
              </a:p>
              <a:p>
                <a:pPr fontAlgn="base">
                  <a:spcBef>
                    <a:spcPct val="0"/>
                  </a:spcBef>
                  <a:spcAft>
                    <a:spcPts val="600"/>
                  </a:spcAft>
                  <a:defRPr/>
                </a:pPr>
                <a:r>
                  <a:rPr lang="en-US" sz="3200" b="1" dirty="0" smtClean="0">
                    <a:solidFill>
                      <a:srgbClr val="0000FF"/>
                    </a:solidFill>
                  </a:rPr>
                  <a:t>2010: 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first collisions at 3.5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TeV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beam energy </a:t>
                </a:r>
              </a:p>
              <a:p>
                <a:pPr fontAlgn="base">
                  <a:spcBef>
                    <a:spcPct val="0"/>
                  </a:spcBef>
                  <a:spcAft>
                    <a:spcPts val="600"/>
                  </a:spcAft>
                  <a:defRPr/>
                </a:pPr>
                <a:r>
                  <a:rPr lang="en-US" sz="3200" b="1" dirty="0" smtClean="0">
                    <a:solidFill>
                      <a:srgbClr val="BBE0E3">
                        <a:lumMod val="50000"/>
                      </a:srgbClr>
                    </a:solidFill>
                  </a:rPr>
                  <a:t>2015: </a:t>
                </a:r>
                <a:r>
                  <a:rPr lang="en-US" sz="3200" b="1" dirty="0">
                    <a:solidFill>
                      <a:srgbClr val="BBE0E3">
                        <a:lumMod val="50000"/>
                      </a:srgbClr>
                    </a:solidFill>
                  </a:rPr>
                  <a:t>collisions at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BBE0E3">
                            <a:lumMod val="50000"/>
                          </a:srgbClr>
                        </a:solidFill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en-US" sz="3200" b="1" dirty="0">
                    <a:solidFill>
                      <a:srgbClr val="BBE0E3">
                        <a:lumMod val="50000"/>
                      </a:srgbClr>
                    </a:solidFill>
                  </a:rPr>
                  <a:t>design energy (plan)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86" y="1354760"/>
                <a:ext cx="8867667" cy="2354491"/>
              </a:xfrm>
              <a:prstGeom prst="rect">
                <a:avLst/>
              </a:prstGeom>
              <a:blipFill rotWithShape="1">
                <a:blip r:embed="rId2"/>
                <a:stretch>
                  <a:fillRect l="-1787" t="-3368" r="-756" b="-49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 rot="21442522">
            <a:off x="110845" y="4855521"/>
            <a:ext cx="8856852" cy="76944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C00000"/>
                </a:solidFill>
              </a:rPr>
              <a:t>now is the time to plan for 2040!</a:t>
            </a:r>
            <a:endParaRPr lang="en-GB" sz="4400" i="1" dirty="0">
              <a:solidFill>
                <a:srgbClr val="0000CC"/>
              </a:solidFill>
              <a:ea typeface="Cambria Math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1800" y="0"/>
            <a:ext cx="3132589" cy="76944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4400" kern="0" dirty="0" smtClean="0">
                <a:solidFill>
                  <a:srgbClr val="FFFFFF"/>
                </a:solidFill>
              </a:rPr>
              <a:t>LHC history</a:t>
            </a:r>
          </a:p>
        </p:txBody>
      </p:sp>
    </p:spTree>
    <p:extLst>
      <p:ext uri="{BB962C8B-B14F-4D97-AF65-F5344CB8AC3E}">
        <p14:creationId xmlns:p14="http://schemas.microsoft.com/office/powerpoint/2010/main" val="421852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3" y="980728"/>
            <a:ext cx="9006489" cy="56118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14068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en-US" sz="4000" dirty="0">
                <a:solidFill>
                  <a:srgbClr val="FFFF00"/>
                </a:solidFill>
              </a:rPr>
              <a:t>LEP – </a:t>
            </a:r>
            <a:r>
              <a:rPr lang="en-US" altLang="en-US" sz="4000" dirty="0" smtClean="0">
                <a:solidFill>
                  <a:srgbClr val="FFFF00"/>
                </a:solidFill>
              </a:rPr>
              <a:t>highest energy </a:t>
            </a:r>
            <a:r>
              <a:rPr lang="en-US" altLang="en-US" sz="4000" i="1" dirty="0" err="1" smtClean="0">
                <a:solidFill>
                  <a:srgbClr val="FFFF00"/>
                </a:solidFill>
              </a:rPr>
              <a:t>e</a:t>
            </a:r>
            <a:r>
              <a:rPr lang="en-US" altLang="en-US" sz="4000" baseline="30000" dirty="0" err="1" smtClean="0">
                <a:solidFill>
                  <a:srgbClr val="FFFF00"/>
                </a:solidFill>
              </a:rPr>
              <a:t>+</a:t>
            </a:r>
            <a:r>
              <a:rPr lang="en-US" altLang="en-US" sz="4000" i="1" dirty="0" err="1" smtClean="0">
                <a:solidFill>
                  <a:srgbClr val="FFFF00"/>
                </a:solidFill>
              </a:rPr>
              <a:t>e</a:t>
            </a:r>
            <a:r>
              <a:rPr lang="en-US" altLang="en-US" sz="4000" baseline="30000" dirty="0" smtClean="0">
                <a:solidFill>
                  <a:srgbClr val="FFFF00"/>
                </a:solidFill>
              </a:rPr>
              <a:t>-</a:t>
            </a:r>
            <a:r>
              <a:rPr lang="en-US" altLang="en-US" sz="4000" dirty="0" smtClean="0">
                <a:solidFill>
                  <a:srgbClr val="FFFF00"/>
                </a:solidFill>
              </a:rPr>
              <a:t> </a:t>
            </a:r>
            <a:r>
              <a:rPr lang="en-US" altLang="en-US" sz="4000" dirty="0">
                <a:solidFill>
                  <a:srgbClr val="FFFF00"/>
                </a:solidFill>
              </a:rPr>
              <a:t>collider so far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7584" y="1268760"/>
            <a:ext cx="71960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prstClr val="white"/>
                </a:solidFill>
              </a:rPr>
              <a:t>i</a:t>
            </a:r>
            <a:r>
              <a:rPr lang="en-GB" sz="2800" b="1" dirty="0" smtClean="0">
                <a:solidFill>
                  <a:prstClr val="white"/>
                </a:solidFill>
              </a:rPr>
              <a:t>n operation from 1989 to 2000</a:t>
            </a:r>
          </a:p>
          <a:p>
            <a:r>
              <a:rPr lang="en-GB" sz="2800" b="1" dirty="0" smtClean="0">
                <a:solidFill>
                  <a:prstClr val="white"/>
                </a:solidFill>
              </a:rPr>
              <a:t>maximum </a:t>
            </a:r>
            <a:r>
              <a:rPr lang="en-GB" sz="2800" b="1" dirty="0" err="1" smtClean="0">
                <a:solidFill>
                  <a:prstClr val="white"/>
                </a:solidFill>
              </a:rPr>
              <a:t>c.m</a:t>
            </a:r>
            <a:r>
              <a:rPr lang="en-GB" sz="2800" b="1" dirty="0" smtClean="0">
                <a:solidFill>
                  <a:prstClr val="white"/>
                </a:solidFill>
              </a:rPr>
              <a:t>. energy 209 </a:t>
            </a:r>
            <a:r>
              <a:rPr lang="en-GB" sz="2800" b="1" dirty="0" err="1" smtClean="0">
                <a:solidFill>
                  <a:prstClr val="white"/>
                </a:solidFill>
              </a:rPr>
              <a:t>GeV</a:t>
            </a:r>
            <a:endParaRPr lang="en-GB" sz="2800" b="1" dirty="0" smtClean="0">
              <a:solidFill>
                <a:prstClr val="white"/>
              </a:solidFill>
            </a:endParaRPr>
          </a:p>
          <a:p>
            <a:r>
              <a:rPr lang="en-GB" sz="2800" b="1" dirty="0">
                <a:solidFill>
                  <a:prstClr val="white"/>
                </a:solidFill>
              </a:rPr>
              <a:t>m</a:t>
            </a:r>
            <a:r>
              <a:rPr lang="en-GB" sz="2800" b="1" dirty="0" smtClean="0">
                <a:solidFill>
                  <a:prstClr val="white"/>
                </a:solidFill>
              </a:rPr>
              <a:t>aximum synchrotron radiation power 23 MW</a:t>
            </a:r>
            <a:endParaRPr lang="en-GB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2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79"/>
            <a:ext cx="3950887" cy="395833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43" y="-54042"/>
            <a:ext cx="5354593" cy="385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LC-Candidate-Area2.jpg"/>
          <p:cNvPicPr/>
          <p:nvPr/>
        </p:nvPicPr>
        <p:blipFill>
          <a:blip r:embed="rId4">
            <a:extLst/>
          </a:blip>
          <a:srcRect t="12581" r="23206" b="6853"/>
          <a:stretch>
            <a:fillRect/>
          </a:stretch>
        </p:blipFill>
        <p:spPr>
          <a:xfrm>
            <a:off x="4427984" y="3676727"/>
            <a:ext cx="4716016" cy="3212976"/>
          </a:xfrm>
          <a:prstGeom prst="rect">
            <a:avLst/>
          </a:prstGeom>
          <a:ln w="12700">
            <a:rou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41" y="3728435"/>
            <a:ext cx="4470025" cy="31612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51952" y="3292006"/>
            <a:ext cx="4608954" cy="769441"/>
          </a:xfrm>
          <a:prstGeom prst="rect">
            <a:avLst/>
          </a:prstGeom>
          <a:solidFill>
            <a:srgbClr val="0080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4400" i="1" kern="0" dirty="0">
                <a:solidFill>
                  <a:schemeClr val="bg1"/>
                </a:solidFill>
              </a:rPr>
              <a:t>s</a:t>
            </a:r>
            <a:r>
              <a:rPr lang="en-GB" sz="4400" i="1" kern="0" dirty="0" smtClean="0">
                <a:solidFill>
                  <a:schemeClr val="bg1"/>
                </a:solidFill>
              </a:rPr>
              <a:t>everal proposals</a:t>
            </a:r>
          </a:p>
        </p:txBody>
      </p:sp>
    </p:spTree>
    <p:extLst>
      <p:ext uri="{BB962C8B-B14F-4D97-AF65-F5344CB8AC3E}">
        <p14:creationId xmlns:p14="http://schemas.microsoft.com/office/powerpoint/2010/main" val="176767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4417" y="0"/>
            <a:ext cx="6425157" cy="76944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4400" kern="0" dirty="0">
                <a:solidFill>
                  <a:schemeClr val="bg1"/>
                </a:solidFill>
              </a:rPr>
              <a:t>c</a:t>
            </a:r>
            <a:r>
              <a:rPr lang="en-GB" sz="4400" kern="0" dirty="0" smtClean="0">
                <a:solidFill>
                  <a:schemeClr val="bg1"/>
                </a:solidFill>
                <a:latin typeface="+mn-lt"/>
              </a:rPr>
              <a:t>ircular or linear colliders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467544" y="1052736"/>
            <a:ext cx="2952328" cy="2448272"/>
          </a:xfrm>
          <a:prstGeom prst="ellipse">
            <a:avLst/>
          </a:prstGeom>
          <a:noFill/>
          <a:ln w="476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67544" y="4437112"/>
            <a:ext cx="8208912" cy="0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0" y="4629698"/>
            <a:ext cx="9289032" cy="222830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800" kern="0" dirty="0" smtClean="0">
                <a:solidFill>
                  <a:srgbClr val="008000"/>
                </a:solidFill>
              </a:rPr>
              <a:t>straight </a:t>
            </a:r>
            <a:r>
              <a:rPr lang="en-GB" sz="2800" kern="0" dirty="0" err="1" smtClean="0">
                <a:solidFill>
                  <a:srgbClr val="008000"/>
                </a:solidFill>
              </a:rPr>
              <a:t>linacs</a:t>
            </a:r>
            <a:r>
              <a:rPr lang="en-GB" sz="2800" kern="0" dirty="0" smtClean="0">
                <a:solidFill>
                  <a:srgbClr val="008000"/>
                </a:solidFill>
              </a:rPr>
              <a:t> for future </a:t>
            </a:r>
            <a:r>
              <a:rPr lang="en-GB" sz="2800" i="1" kern="0" dirty="0" err="1" smtClean="0">
                <a:solidFill>
                  <a:srgbClr val="008000"/>
                </a:solidFill>
              </a:rPr>
              <a:t>e</a:t>
            </a:r>
            <a:r>
              <a:rPr lang="en-GB" sz="2800" kern="0" baseline="30000" dirty="0" err="1" smtClean="0">
                <a:solidFill>
                  <a:srgbClr val="008000"/>
                </a:solidFill>
              </a:rPr>
              <a:t>+</a:t>
            </a:r>
            <a:r>
              <a:rPr lang="en-GB" sz="2800" i="1" kern="0" dirty="0" err="1" smtClean="0">
                <a:solidFill>
                  <a:srgbClr val="008000"/>
                </a:solidFill>
              </a:rPr>
              <a:t>e</a:t>
            </a:r>
            <a:r>
              <a:rPr lang="en-GB" sz="2800" kern="0" baseline="30000" dirty="0" smtClean="0">
                <a:solidFill>
                  <a:srgbClr val="008000"/>
                </a:solidFill>
              </a:rPr>
              <a:t>-</a:t>
            </a:r>
            <a:r>
              <a:rPr lang="en-GB" sz="2800" kern="0" dirty="0" smtClean="0">
                <a:solidFill>
                  <a:srgbClr val="008000"/>
                </a:solidFill>
              </a:rPr>
              <a:t> colliders</a:t>
            </a:r>
            <a:r>
              <a:rPr lang="en-GB" sz="2800" kern="0" dirty="0">
                <a:solidFill>
                  <a:srgbClr val="008000"/>
                </a:solidFill>
              </a:rPr>
              <a:t>?</a:t>
            </a:r>
            <a:endParaRPr lang="en-GB" sz="2800" kern="0" dirty="0" smtClean="0">
              <a:solidFill>
                <a:srgbClr val="008000"/>
              </a:solidFill>
            </a:endParaRPr>
          </a:p>
          <a:p>
            <a:pPr marL="457200" indent="-45720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8000"/>
                </a:solidFill>
              </a:rPr>
              <a:t>n</a:t>
            </a:r>
            <a:r>
              <a:rPr lang="en-GB" sz="2800" kern="0" dirty="0" smtClean="0">
                <a:solidFill>
                  <a:srgbClr val="008000"/>
                </a:solidFill>
              </a:rPr>
              <a:t>o energy loss from synchrotron radiation</a:t>
            </a:r>
          </a:p>
          <a:p>
            <a:pPr marL="457200" indent="-45720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8000"/>
                </a:solidFill>
              </a:rPr>
              <a:t>b</a:t>
            </a:r>
            <a:r>
              <a:rPr lang="en-GB" sz="2800" kern="0" dirty="0" smtClean="0">
                <a:solidFill>
                  <a:srgbClr val="008000"/>
                </a:solidFill>
              </a:rPr>
              <a:t>ut only one collision per particle</a:t>
            </a:r>
          </a:p>
          <a:p>
            <a:pPr marL="457200" indent="-45720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8000"/>
                </a:solidFill>
              </a:rPr>
              <a:t>r</a:t>
            </a:r>
            <a:r>
              <a:rPr lang="en-GB" sz="2800" kern="0" dirty="0" smtClean="0">
                <a:solidFill>
                  <a:srgbClr val="008000"/>
                </a:solidFill>
              </a:rPr>
              <a:t>equires a large accelerating system &amp; small spot size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7904" y="1052736"/>
            <a:ext cx="5292079" cy="26591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33CC"/>
                </a:solidFill>
              </a:rPr>
              <a:t>h</a:t>
            </a:r>
            <a:r>
              <a:rPr lang="en-GB" sz="2800" kern="0" dirty="0" smtClean="0">
                <a:solidFill>
                  <a:srgbClr val="0033CC"/>
                </a:solidFill>
              </a:rPr>
              <a:t>adron (proton) colliders</a:t>
            </a:r>
          </a:p>
          <a:p>
            <a:pPr marL="457200" indent="-45720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33CC"/>
                </a:solidFill>
              </a:rPr>
              <a:t>a</a:t>
            </a:r>
            <a:r>
              <a:rPr lang="en-GB" sz="2800" kern="0" dirty="0" smtClean="0">
                <a:solidFill>
                  <a:srgbClr val="0033CC"/>
                </a:solidFill>
              </a:rPr>
              <a:t>lmost all </a:t>
            </a:r>
            <a:r>
              <a:rPr lang="en-GB" sz="2800" i="1" kern="0" dirty="0" err="1">
                <a:solidFill>
                  <a:srgbClr val="0033CC"/>
                </a:solidFill>
              </a:rPr>
              <a:t>e</a:t>
            </a:r>
            <a:r>
              <a:rPr lang="en-GB" sz="2800" kern="0" baseline="30000" dirty="0" err="1">
                <a:solidFill>
                  <a:srgbClr val="0033CC"/>
                </a:solidFill>
              </a:rPr>
              <a:t>+</a:t>
            </a:r>
            <a:r>
              <a:rPr lang="en-GB" sz="2800" i="1" kern="0" dirty="0" err="1">
                <a:solidFill>
                  <a:srgbClr val="0033CC"/>
                </a:solidFill>
              </a:rPr>
              <a:t>e</a:t>
            </a:r>
            <a:r>
              <a:rPr lang="en-GB" sz="2800" kern="0" baseline="30000" dirty="0">
                <a:solidFill>
                  <a:srgbClr val="0033CC"/>
                </a:solidFill>
              </a:rPr>
              <a:t>-</a:t>
            </a:r>
            <a:r>
              <a:rPr lang="en-GB" sz="2800" kern="0" dirty="0" smtClean="0">
                <a:solidFill>
                  <a:srgbClr val="0033CC"/>
                </a:solidFill>
              </a:rPr>
              <a:t> colliders so far</a:t>
            </a:r>
          </a:p>
          <a:p>
            <a:pPr marL="457200" indent="-45720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800" kern="0" dirty="0" smtClean="0">
                <a:solidFill>
                  <a:srgbClr val="0033CC"/>
                </a:solidFill>
              </a:rPr>
              <a:t>particles collide many times</a:t>
            </a:r>
          </a:p>
          <a:p>
            <a:pPr marL="457200" indent="-45720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800" i="1" kern="0" dirty="0" err="1">
                <a:solidFill>
                  <a:srgbClr val="0033CC"/>
                </a:solidFill>
              </a:rPr>
              <a:t>e</a:t>
            </a:r>
            <a:r>
              <a:rPr lang="en-GB" sz="2800" kern="0" baseline="30000" dirty="0" err="1" smtClean="0">
                <a:solidFill>
                  <a:srgbClr val="0033CC"/>
                </a:solidFill>
              </a:rPr>
              <a:t>+</a:t>
            </a:r>
            <a:r>
              <a:rPr lang="en-GB" sz="2800" i="1" kern="0" dirty="0" err="1" smtClean="0">
                <a:solidFill>
                  <a:srgbClr val="0033CC"/>
                </a:solidFill>
              </a:rPr>
              <a:t>e</a:t>
            </a:r>
            <a:r>
              <a:rPr lang="en-GB" sz="2800" kern="0" baseline="30000" dirty="0" smtClean="0">
                <a:solidFill>
                  <a:srgbClr val="0033CC"/>
                </a:solidFill>
              </a:rPr>
              <a:t>-</a:t>
            </a:r>
            <a:r>
              <a:rPr lang="en-GB" sz="2800" kern="0" dirty="0" smtClean="0">
                <a:solidFill>
                  <a:srgbClr val="0033CC"/>
                </a:solidFill>
              </a:rPr>
              <a:t> lose energy due to synchrotron radiation ~</a:t>
            </a:r>
            <a:r>
              <a:rPr lang="en-GB" sz="2800" i="1" kern="0" dirty="0" smtClean="0">
                <a:solidFill>
                  <a:srgbClr val="0033CC"/>
                </a:solidFill>
              </a:rPr>
              <a:t>E</a:t>
            </a:r>
            <a:r>
              <a:rPr lang="en-GB" sz="2800" kern="0" baseline="30000" dirty="0" smtClean="0">
                <a:solidFill>
                  <a:srgbClr val="0033CC"/>
                </a:solidFill>
              </a:rPr>
              <a:t>4</a:t>
            </a:r>
            <a:r>
              <a:rPr lang="en-GB" sz="2800" kern="0" dirty="0" smtClean="0">
                <a:solidFill>
                  <a:srgbClr val="0033CC"/>
                </a:solidFill>
              </a:rPr>
              <a:t>/</a:t>
            </a:r>
            <a:r>
              <a:rPr lang="en-GB" sz="2800" kern="0" dirty="0" smtClean="0">
                <a:solidFill>
                  <a:srgbClr val="0033CC"/>
                </a:solidFill>
                <a:latin typeface="Symbol" panose="05050102010706020507" pitchFamily="18" charset="2"/>
              </a:rPr>
              <a:t>r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089013" y="4293096"/>
            <a:ext cx="93610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4824028" y="4292098"/>
            <a:ext cx="93610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807200" y="1378446"/>
            <a:ext cx="385042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FF0000"/>
                </a:solidFill>
              </a:rPr>
              <a:t>e</a:t>
            </a:r>
            <a:r>
              <a:rPr lang="en-GB" sz="2000" kern="0" baseline="30000" dirty="0" smtClean="0">
                <a:solidFill>
                  <a:srgbClr val="FF0000"/>
                </a:solidFill>
                <a:latin typeface="+mn-lt"/>
              </a:rPr>
              <a:t>-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07038" y="3936284"/>
            <a:ext cx="42672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 smtClean="0">
                <a:solidFill>
                  <a:srgbClr val="FF0000"/>
                </a:solidFill>
              </a:rPr>
              <a:t>e</a:t>
            </a:r>
            <a:r>
              <a:rPr lang="en-GB" sz="2000" kern="0" baseline="30000" dirty="0" smtClean="0">
                <a:solidFill>
                  <a:srgbClr val="FF0000"/>
                </a:solidFill>
                <a:latin typeface="+mn-lt"/>
              </a:rPr>
              <a:t>+</a:t>
            </a:r>
          </a:p>
        </p:txBody>
      </p:sp>
      <p:sp>
        <p:nvSpPr>
          <p:cNvPr id="22" name="Arc 21"/>
          <p:cNvSpPr/>
          <p:nvPr/>
        </p:nvSpPr>
        <p:spPr bwMode="auto">
          <a:xfrm>
            <a:off x="1361052" y="1340768"/>
            <a:ext cx="1703367" cy="1512168"/>
          </a:xfrm>
          <a:prstGeom prst="arc">
            <a:avLst/>
          </a:prstGeom>
          <a:noFill/>
          <a:ln w="412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c 22"/>
          <p:cNvSpPr/>
          <p:nvPr/>
        </p:nvSpPr>
        <p:spPr bwMode="auto">
          <a:xfrm flipV="1">
            <a:off x="1253538" y="1570493"/>
            <a:ext cx="1703367" cy="1512168"/>
          </a:xfrm>
          <a:prstGeom prst="arc">
            <a:avLst/>
          </a:prstGeom>
          <a:noFill/>
          <a:ln w="412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3500100" y="3891988"/>
            <a:ext cx="385042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FF0000"/>
                </a:solidFill>
              </a:rPr>
              <a:t>e</a:t>
            </a:r>
            <a:r>
              <a:rPr lang="en-GB" sz="2000" kern="0" baseline="30000" dirty="0" smtClean="0">
                <a:solidFill>
                  <a:srgbClr val="FF0000"/>
                </a:solidFill>
                <a:latin typeface="+mn-lt"/>
              </a:rPr>
              <a:t>-</a:t>
            </a:r>
          </a:p>
        </p:txBody>
      </p:sp>
      <p:sp>
        <p:nvSpPr>
          <p:cNvPr id="25" name="TextBox 24"/>
          <p:cNvSpPr txBox="1"/>
          <p:nvPr/>
        </p:nvSpPr>
        <p:spPr>
          <a:xfrm flipH="1">
            <a:off x="1625111" y="2852936"/>
            <a:ext cx="4135021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 smtClean="0">
                <a:solidFill>
                  <a:srgbClr val="FF0000"/>
                </a:solidFill>
              </a:rPr>
              <a:t>e</a:t>
            </a:r>
            <a:r>
              <a:rPr lang="en-GB" sz="2000" kern="0" baseline="30000" dirty="0" smtClean="0">
                <a:solidFill>
                  <a:srgbClr val="FF0000"/>
                </a:solidFill>
                <a:latin typeface="+mn-lt"/>
              </a:rPr>
              <a:t>+</a:t>
            </a:r>
          </a:p>
        </p:txBody>
      </p:sp>
      <p:sp>
        <p:nvSpPr>
          <p:cNvPr id="26" name="6-Point Star 25"/>
          <p:cNvSpPr/>
          <p:nvPr/>
        </p:nvSpPr>
        <p:spPr bwMode="auto">
          <a:xfrm>
            <a:off x="4251295" y="4229667"/>
            <a:ext cx="228600" cy="371759"/>
          </a:xfrm>
          <a:prstGeom prst="star6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6-Point Star 28"/>
          <p:cNvSpPr/>
          <p:nvPr/>
        </p:nvSpPr>
        <p:spPr bwMode="auto">
          <a:xfrm>
            <a:off x="3271500" y="2078350"/>
            <a:ext cx="228600" cy="371759"/>
          </a:xfrm>
          <a:prstGeom prst="star6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0" name="6-Point Star 29"/>
          <p:cNvSpPr/>
          <p:nvPr/>
        </p:nvSpPr>
        <p:spPr bwMode="auto">
          <a:xfrm>
            <a:off x="353244" y="2140697"/>
            <a:ext cx="228600" cy="371759"/>
          </a:xfrm>
          <a:prstGeom prst="star6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1" name="6-Point Star 30"/>
          <p:cNvSpPr/>
          <p:nvPr/>
        </p:nvSpPr>
        <p:spPr bwMode="auto">
          <a:xfrm>
            <a:off x="1778076" y="866856"/>
            <a:ext cx="228600" cy="371759"/>
          </a:xfrm>
          <a:prstGeom prst="star6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" name="6-Point Star 31"/>
          <p:cNvSpPr/>
          <p:nvPr/>
        </p:nvSpPr>
        <p:spPr bwMode="auto">
          <a:xfrm>
            <a:off x="1829408" y="3340167"/>
            <a:ext cx="228600" cy="371759"/>
          </a:xfrm>
          <a:prstGeom prst="star6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3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4" grpId="0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7955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4248" y="980728"/>
            <a:ext cx="1721946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 smtClean="0">
                <a:solidFill>
                  <a:schemeClr val="bg1"/>
                </a:solidFill>
                <a:latin typeface="+mn-lt"/>
              </a:rPr>
              <a:t>H. Murayama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2533" y="-86618"/>
            <a:ext cx="5878532" cy="92333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5400" i="1" kern="0" dirty="0">
                <a:solidFill>
                  <a:schemeClr val="bg1"/>
                </a:solidFill>
              </a:rPr>
              <a:t>p</a:t>
            </a:r>
            <a:r>
              <a:rPr lang="en-GB" sz="5400" i="1" kern="0" dirty="0" smtClean="0">
                <a:solidFill>
                  <a:schemeClr val="bg1"/>
                </a:solidFill>
              </a:rPr>
              <a:t>p</a:t>
            </a:r>
            <a:r>
              <a:rPr lang="en-GB" sz="5400" kern="0" dirty="0" smtClean="0">
                <a:solidFill>
                  <a:schemeClr val="bg1"/>
                </a:solidFill>
              </a:rPr>
              <a:t> or </a:t>
            </a:r>
            <a:r>
              <a:rPr lang="en-GB" sz="5400" kern="0" dirty="0" err="1" smtClean="0">
                <a:solidFill>
                  <a:schemeClr val="bg1"/>
                </a:solidFill>
              </a:rPr>
              <a:t>e</a:t>
            </a:r>
            <a:r>
              <a:rPr lang="en-GB" sz="5400" kern="0" baseline="30000" dirty="0" err="1" smtClean="0">
                <a:solidFill>
                  <a:schemeClr val="bg1"/>
                </a:solidFill>
              </a:rPr>
              <a:t>+</a:t>
            </a:r>
            <a:r>
              <a:rPr lang="en-GB" sz="5400" i="1" kern="0" dirty="0" err="1" smtClean="0">
                <a:solidFill>
                  <a:schemeClr val="bg1"/>
                </a:solidFill>
              </a:rPr>
              <a:t>e</a:t>
            </a:r>
            <a:r>
              <a:rPr lang="en-GB" sz="5400" kern="0" baseline="30000" dirty="0" smtClean="0">
                <a:solidFill>
                  <a:schemeClr val="bg1"/>
                </a:solidFill>
              </a:rPr>
              <a:t>-</a:t>
            </a:r>
            <a:r>
              <a:rPr lang="en-GB" sz="5400" kern="0" dirty="0" smtClean="0">
                <a:solidFill>
                  <a:schemeClr val="bg1"/>
                </a:solidFill>
              </a:rPr>
              <a:t> colliders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3069"/>
            <a:ext cx="8337539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400" b="1" i="1" kern="0" dirty="0" smtClean="0">
                <a:solidFill>
                  <a:schemeClr val="bg1"/>
                </a:solidFill>
              </a:rPr>
              <a:t>(however, proton colliders can reach higher energies…)</a:t>
            </a:r>
          </a:p>
        </p:txBody>
      </p:sp>
    </p:spTree>
    <p:extLst>
      <p:ext uri="{BB962C8B-B14F-4D97-AF65-F5344CB8AC3E}">
        <p14:creationId xmlns:p14="http://schemas.microsoft.com/office/powerpoint/2010/main" val="346535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5498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International Linear Collider (ILC)</a:t>
            </a:r>
            <a:endParaRPr lang="en-GB" sz="36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0126" y="1243220"/>
            <a:ext cx="7312749" cy="4224046"/>
          </a:xfrm>
          <a:prstGeom prst="rect">
            <a:avLst/>
          </a:prstGeom>
          <a:ln w="12700">
            <a:round/>
          </a:ln>
        </p:spPr>
      </p:pic>
      <p:sp>
        <p:nvSpPr>
          <p:cNvPr id="6" name="Shape 566"/>
          <p:cNvSpPr txBox="1">
            <a:spLocks/>
          </p:cNvSpPr>
          <p:nvPr/>
        </p:nvSpPr>
        <p:spPr>
          <a:xfrm>
            <a:off x="1399" y="5805264"/>
            <a:ext cx="9144000" cy="765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333716" marR="57799" indent="-293076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696277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1109027" marR="57799" indent="-317499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1439227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1728152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40640" indent="0">
              <a:spcBef>
                <a:spcPts val="0"/>
              </a:spcBef>
              <a:buFontTx/>
              <a:buNone/>
              <a:defRPr sz="1800">
                <a:uFillTx/>
              </a:defRPr>
            </a:pPr>
            <a:endParaRPr lang="en-GB" sz="1800" kern="0" dirty="0">
              <a:solidFill>
                <a:sysClr val="windowText" lastClr="000000"/>
              </a:solidFill>
              <a:uFillTx/>
              <a:latin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484" y="720000"/>
            <a:ext cx="6395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total length ~30 (500 </a:t>
            </a:r>
            <a:r>
              <a:rPr lang="en-GB" sz="2800" dirty="0" err="1">
                <a:solidFill>
                  <a:prstClr val="black"/>
                </a:solidFill>
              </a:rPr>
              <a:t>GeV</a:t>
            </a:r>
            <a:r>
              <a:rPr lang="en-GB" sz="2800" dirty="0">
                <a:solidFill>
                  <a:prstClr val="black"/>
                </a:solidFill>
              </a:rPr>
              <a:t>) - 50 km (1 </a:t>
            </a:r>
            <a:r>
              <a:rPr lang="en-GB" sz="2800" dirty="0" err="1">
                <a:solidFill>
                  <a:prstClr val="black"/>
                </a:solidFill>
              </a:rPr>
              <a:t>TeV</a:t>
            </a:r>
            <a:r>
              <a:rPr lang="en-GB" sz="28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-5499" y="5661225"/>
            <a:ext cx="9011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" marR="57799" defTabSz="1295400">
              <a:buSzPct val="130000"/>
              <a:defRPr sz="1800">
                <a:uFillTx/>
              </a:defRPr>
            </a:pP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SC acceleration structures ~ 30 MV/m; </a:t>
            </a:r>
            <a:r>
              <a:rPr lang="en-GB" sz="2400" b="1" kern="0" dirty="0">
                <a:solidFill>
                  <a:srgbClr val="000099"/>
                </a:solidFill>
                <a:latin typeface="Helvetica Neue"/>
              </a:rPr>
              <a:t>TDR </a:t>
            </a:r>
            <a:r>
              <a:rPr lang="en-GB" sz="2400" b="1" kern="0" dirty="0">
                <a:solidFill>
                  <a:srgbClr val="000099"/>
                </a:solidFill>
                <a:latin typeface="Helvetica Neue"/>
                <a:sym typeface="Helvetica Neue"/>
              </a:rPr>
              <a:t>completed in </a:t>
            </a:r>
            <a:r>
              <a:rPr lang="en-GB" sz="2400" b="1" kern="0" dirty="0" smtClean="0">
                <a:solidFill>
                  <a:srgbClr val="000099"/>
                </a:solidFill>
                <a:latin typeface="Helvetica Neue"/>
                <a:sym typeface="Helvetica Neue"/>
              </a:rPr>
              <a:t>2013</a:t>
            </a:r>
            <a:r>
              <a:rPr lang="en-GB" sz="2400" kern="0" dirty="0" smtClean="0">
                <a:solidFill>
                  <a:sysClr val="windowText" lastClr="000000"/>
                </a:solidFill>
                <a:latin typeface="Helvetica Neue"/>
                <a:sym typeface="Helvetica Neue"/>
              </a:rPr>
              <a:t>, 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ILC technology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</a:rPr>
              <a:t> 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used for XFEL at DESY; </a:t>
            </a:r>
            <a:r>
              <a:rPr lang="en-GB" sz="2400" kern="0" dirty="0" smtClean="0">
                <a:solidFill>
                  <a:sysClr val="windowText" lastClr="000000"/>
                </a:solidFill>
                <a:latin typeface="Helvetica Neue"/>
                <a:sym typeface="Helvetica Neue"/>
              </a:rPr>
              <a:t>present optimistic 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time line:  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</a:rPr>
              <a:t>c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onstruction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</a:rPr>
              <a:t> 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start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</a:rPr>
              <a:t> 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in 2018 &amp; 1</a:t>
            </a:r>
            <a:r>
              <a:rPr lang="en-GB" sz="2400" kern="0" baseline="3000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st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 physics in 2027? </a:t>
            </a:r>
          </a:p>
        </p:txBody>
      </p:sp>
    </p:spTree>
    <p:extLst>
      <p:ext uri="{BB962C8B-B14F-4D97-AF65-F5344CB8AC3E}">
        <p14:creationId xmlns:p14="http://schemas.microsoft.com/office/powerpoint/2010/main" val="298621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2438400"/>
            <a:ext cx="299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Text about TDR and picture 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94" y="598361"/>
            <a:ext cx="6248400" cy="581083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04800" y="6477000"/>
            <a:ext cx="85344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hlinkClick r:id="rId3"/>
              </a:rPr>
              <a:t>http://www.linearcollider.org/ILC/Publications/Technical-Design-Report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0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 smtClean="0">
                <a:solidFill>
                  <a:srgbClr val="FFFF00"/>
                </a:solidFill>
                <a:cs typeface="Calibri" pitchFamily="34" charset="0"/>
              </a:rPr>
              <a:t>ILC – TDR (2013)</a:t>
            </a:r>
            <a:endParaRPr lang="en-GB" sz="36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9131" y="738703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S. Stapnes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67562" y="1915180"/>
            <a:ext cx="1813317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kern="0" dirty="0" smtClean="0">
                <a:solidFill>
                  <a:srgbClr val="0000CC"/>
                </a:solidFill>
              </a:rPr>
              <a:t>2399 </a:t>
            </a:r>
          </a:p>
          <a:p>
            <a:r>
              <a:rPr lang="en-GB" sz="2800" b="1" kern="0" dirty="0">
                <a:solidFill>
                  <a:srgbClr val="0000CC"/>
                </a:solidFill>
              </a:rPr>
              <a:t>s</a:t>
            </a:r>
            <a:r>
              <a:rPr lang="en-GB" sz="2800" b="1" kern="0" dirty="0" smtClean="0">
                <a:solidFill>
                  <a:srgbClr val="0000CC"/>
                </a:solidFill>
              </a:rPr>
              <a:t>ignatories</a:t>
            </a:r>
          </a:p>
          <a:p>
            <a:endParaRPr lang="en-GB" sz="2800" b="1" kern="0" dirty="0">
              <a:solidFill>
                <a:srgbClr val="0000CC"/>
              </a:solidFill>
            </a:endParaRPr>
          </a:p>
          <a:p>
            <a:endParaRPr lang="en-GB" sz="2800" b="1" kern="0" dirty="0" smtClean="0">
              <a:solidFill>
                <a:srgbClr val="0000CC"/>
              </a:solidFill>
            </a:endParaRPr>
          </a:p>
          <a:p>
            <a:r>
              <a:rPr lang="en-GB" sz="2800" b="1" kern="0" dirty="0" smtClean="0">
                <a:solidFill>
                  <a:srgbClr val="0000CC"/>
                </a:solidFill>
              </a:rPr>
              <a:t>5 volumes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2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3693" r="17461" b="19933"/>
          <a:stretch>
            <a:fillRect/>
          </a:stretch>
        </p:blipFill>
        <p:spPr bwMode="auto">
          <a:xfrm>
            <a:off x="590550" y="1223963"/>
            <a:ext cx="8020050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85800" y="1066800"/>
            <a:ext cx="4283075" cy="1787525"/>
            <a:chOff x="685799" y="1066800"/>
            <a:chExt cx="4282969" cy="1786870"/>
          </a:xfrm>
        </p:grpSpPr>
        <p:sp>
          <p:nvSpPr>
            <p:cNvPr id="30740" name="Rectangle 14"/>
            <p:cNvSpPr>
              <a:spLocks noChangeArrowheads="1"/>
            </p:cNvSpPr>
            <p:nvPr/>
          </p:nvSpPr>
          <p:spPr bwMode="auto">
            <a:xfrm>
              <a:off x="2471183" y="1066800"/>
              <a:ext cx="2497585" cy="1756611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ts val="1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</a:pPr>
              <a:r>
                <a:rPr lang="de-DE" altLang="en-US" sz="1600" smtClean="0">
                  <a:solidFill>
                    <a:srgbClr val="000000"/>
                  </a:solidFill>
                </a:rPr>
                <a:t>Scientific instruments and instrumentation</a:t>
              </a:r>
              <a:endParaRPr lang="de-DE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6" name="Bent Arrow 15"/>
            <p:cNvSpPr/>
            <p:nvPr/>
          </p:nvSpPr>
          <p:spPr bwMode="auto">
            <a:xfrm rot="5400000" flipV="1">
              <a:off x="1045541" y="1427519"/>
              <a:ext cx="1066409" cy="1785894"/>
            </a:xfrm>
            <a:prstGeom prst="bentArrow">
              <a:avLst>
                <a:gd name="adj1" fmla="val 46837"/>
                <a:gd name="adj2" fmla="val 32906"/>
                <a:gd name="adj3" fmla="val 35257"/>
                <a:gd name="adj4" fmla="val 60194"/>
              </a:avLst>
            </a:prstGeom>
            <a:solidFill>
              <a:srgbClr val="D7D7D7"/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de-DE" sz="900" b="1">
                <a:solidFill>
                  <a:srgbClr val="261748"/>
                </a:solidFill>
                <a:cs typeface="ＭＳ Ｐゴシック" charset="0"/>
              </a:endParaRPr>
            </a:p>
          </p:txBody>
        </p:sp>
        <p:pic>
          <p:nvPicPr>
            <p:cNvPr id="30742" name="Picture 3" descr="C:\Users\piergros\Desktop\2013-07-30_004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6755" y="1611336"/>
              <a:ext cx="1766440" cy="117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69863" y="3771900"/>
            <a:ext cx="2992437" cy="2044700"/>
            <a:chOff x="169415" y="3772031"/>
            <a:chExt cx="2992998" cy="2044012"/>
          </a:xfrm>
        </p:grpSpPr>
        <p:sp>
          <p:nvSpPr>
            <p:cNvPr id="30737" name="Right Arrow 20"/>
            <p:cNvSpPr>
              <a:spLocks noChangeArrowheads="1"/>
            </p:cNvSpPr>
            <p:nvPr/>
          </p:nvSpPr>
          <p:spPr bwMode="auto">
            <a:xfrm rot="-1007387">
              <a:off x="2045974" y="3772031"/>
              <a:ext cx="1116439" cy="517358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</a:pPr>
              <a:endParaRPr lang="en-US" altLang="en-US" sz="900" b="1" smtClean="0">
                <a:solidFill>
                  <a:srgbClr val="261748"/>
                </a:solidFill>
              </a:endParaRPr>
            </a:p>
          </p:txBody>
        </p:sp>
        <p:sp>
          <p:nvSpPr>
            <p:cNvPr id="30738" name="Rectangle 22"/>
            <p:cNvSpPr>
              <a:spLocks noChangeArrowheads="1"/>
            </p:cNvSpPr>
            <p:nvPr/>
          </p:nvSpPr>
          <p:spPr bwMode="auto">
            <a:xfrm>
              <a:off x="169415" y="4066003"/>
              <a:ext cx="1960159" cy="1750040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ts val="1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</a:pPr>
              <a:r>
                <a:rPr lang="de-DE" altLang="en-US" sz="1600" smtClean="0">
                  <a:solidFill>
                    <a:srgbClr val="000000"/>
                  </a:solidFill>
                </a:rPr>
                <a:t>Undulator systems</a:t>
              </a:r>
              <a:endParaRPr lang="de-DE" altLang="en-US" sz="1800" smtClean="0">
                <a:solidFill>
                  <a:srgbClr val="000000"/>
                </a:solidFill>
              </a:endParaRPr>
            </a:p>
          </p:txBody>
        </p:sp>
        <p:pic>
          <p:nvPicPr>
            <p:cNvPr id="30739" name="Picture 4" descr="C:\Users\piergros\Desktop\2011-11-16_010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75" y="4439610"/>
              <a:ext cx="1822450" cy="1212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553200" y="2543175"/>
            <a:ext cx="2501900" cy="3440113"/>
            <a:chOff x="6553200" y="2543847"/>
            <a:chExt cx="2502572" cy="3439585"/>
          </a:xfrm>
        </p:grpSpPr>
        <p:sp>
          <p:nvSpPr>
            <p:cNvPr id="7" name="Bent Arrow 6"/>
            <p:cNvSpPr/>
            <p:nvPr/>
          </p:nvSpPr>
          <p:spPr bwMode="auto">
            <a:xfrm flipH="1" flipV="1">
              <a:off x="8077609" y="4439031"/>
              <a:ext cx="862245" cy="1544401"/>
            </a:xfrm>
            <a:prstGeom prst="bentArrow">
              <a:avLst>
                <a:gd name="adj1" fmla="val 35096"/>
                <a:gd name="adj2" fmla="val 40823"/>
                <a:gd name="adj3" fmla="val 28439"/>
                <a:gd name="adj4" fmla="val 42584"/>
              </a:avLst>
            </a:prstGeom>
            <a:solidFill>
              <a:srgbClr val="D7D7D7"/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de-DE" sz="900" b="1">
                <a:solidFill>
                  <a:srgbClr val="261748"/>
                </a:solidFill>
                <a:cs typeface="ＭＳ Ｐゴシック" charset="0"/>
              </a:endParaRPr>
            </a:p>
          </p:txBody>
        </p:sp>
        <p:sp>
          <p:nvSpPr>
            <p:cNvPr id="30735" name="Rectangle 8"/>
            <p:cNvSpPr>
              <a:spLocks noChangeArrowheads="1"/>
            </p:cNvSpPr>
            <p:nvPr/>
          </p:nvSpPr>
          <p:spPr bwMode="auto">
            <a:xfrm>
              <a:off x="6553200" y="2543847"/>
              <a:ext cx="2502572" cy="1923596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ts val="1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</a:pPr>
              <a:r>
                <a:rPr lang="de-DE" altLang="en-US" sz="1600" smtClean="0">
                  <a:solidFill>
                    <a:srgbClr val="000000"/>
                  </a:solidFill>
                </a:rPr>
                <a:t>Electron injector</a:t>
              </a:r>
              <a:endParaRPr lang="de-DE" altLang="en-US" sz="1800" smtClean="0">
                <a:solidFill>
                  <a:srgbClr val="000000"/>
                </a:solidFill>
              </a:endParaRPr>
            </a:p>
          </p:txBody>
        </p:sp>
        <p:pic>
          <p:nvPicPr>
            <p:cNvPr id="30736" name="Picture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372" y="2853667"/>
              <a:ext cx="2269960" cy="1513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738438" y="4575175"/>
            <a:ext cx="3814762" cy="1825625"/>
            <a:chOff x="2737833" y="4575731"/>
            <a:chExt cx="3815366" cy="1825069"/>
          </a:xfrm>
        </p:grpSpPr>
        <p:sp>
          <p:nvSpPr>
            <p:cNvPr id="30731" name="Rectangle 33"/>
            <p:cNvSpPr>
              <a:spLocks noChangeArrowheads="1"/>
            </p:cNvSpPr>
            <p:nvPr/>
          </p:nvSpPr>
          <p:spPr bwMode="auto">
            <a:xfrm>
              <a:off x="2737833" y="4575731"/>
              <a:ext cx="2291367" cy="1825069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ts val="1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</a:pPr>
              <a:r>
                <a:rPr lang="de-DE" altLang="en-US" sz="1600" smtClean="0">
                  <a:solidFill>
                    <a:srgbClr val="000000"/>
                  </a:solidFill>
                </a:rPr>
                <a:t>Superconducting electron accelerator</a:t>
              </a:r>
              <a:endParaRPr lang="de-DE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6" name="Bent Arrow 35"/>
            <p:cNvSpPr/>
            <p:nvPr/>
          </p:nvSpPr>
          <p:spPr bwMode="auto">
            <a:xfrm rot="16200000" flipV="1">
              <a:off x="5352264" y="4687259"/>
              <a:ext cx="858576" cy="1543294"/>
            </a:xfrm>
            <a:prstGeom prst="bentArrow">
              <a:avLst>
                <a:gd name="adj1" fmla="val 35096"/>
                <a:gd name="adj2" fmla="val 40823"/>
                <a:gd name="adj3" fmla="val 28439"/>
                <a:gd name="adj4" fmla="val 42584"/>
              </a:avLst>
            </a:prstGeom>
            <a:solidFill>
              <a:srgbClr val="D7D7D7"/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de-DE" sz="900" b="1">
                <a:solidFill>
                  <a:srgbClr val="261748"/>
                </a:solidFill>
                <a:cs typeface="ＭＳ Ｐゴシック" charset="0"/>
              </a:endParaRPr>
            </a:p>
          </p:txBody>
        </p:sp>
        <p:pic>
          <p:nvPicPr>
            <p:cNvPr id="30733" name="Picture 2" descr="C:\Users\piergros\Desktop\2013-08-26_AMTF_IMG_4879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1542" y="5121968"/>
              <a:ext cx="1803948" cy="1202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7" name="Fußzeilenplatzhalter 1"/>
          <p:cNvSpPr txBox="1">
            <a:spLocks/>
          </p:cNvSpPr>
          <p:nvPr/>
        </p:nvSpPr>
        <p:spPr bwMode="auto">
          <a:xfrm>
            <a:off x="269875" y="65436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en-GB" altLang="en-US" sz="1200" smtClean="0">
                <a:solidFill>
                  <a:srgbClr val="000000"/>
                </a:solidFill>
              </a:rPr>
              <a:t>S.L. Molodtsov, European XFEL</a:t>
            </a:r>
          </a:p>
        </p:txBody>
      </p:sp>
      <p:sp>
        <p:nvSpPr>
          <p:cNvPr id="30730" name="Rectangle 125"/>
          <p:cNvSpPr txBox="1">
            <a:spLocks noChangeArrowheads="1"/>
          </p:cNvSpPr>
          <p:nvPr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2000" bIns="0" anchor="b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GB" altLang="en-US" sz="1100" b="1" smtClean="0">
                <a:solidFill>
                  <a:srgbClr val="FFFFFF"/>
                </a:solidFill>
                <a:cs typeface="Arial" charset="0"/>
              </a:rPr>
              <a:t>Status of the European XFEL, TAC ISAC Meeting, Istanbul, 7-8 July, 2014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0"/>
            <a:ext cx="9143999" cy="720000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3200" kern="0" dirty="0" smtClean="0">
                <a:solidFill>
                  <a:srgbClr val="FFFF00"/>
                </a:solidFill>
              </a:rPr>
              <a:t>ILC </a:t>
            </a:r>
            <a:r>
              <a:rPr lang="en-US" altLang="en-US" sz="3200" kern="0" dirty="0" err="1">
                <a:solidFill>
                  <a:srgbClr val="FFFF00"/>
                </a:solidFill>
              </a:rPr>
              <a:t>l</a:t>
            </a:r>
            <a:r>
              <a:rPr lang="en-US" altLang="en-US" sz="3200" kern="0" dirty="0" err="1" smtClean="0">
                <a:solidFill>
                  <a:srgbClr val="FFFF00"/>
                </a:solidFill>
              </a:rPr>
              <a:t>inac</a:t>
            </a:r>
            <a:r>
              <a:rPr lang="en-US" altLang="en-US" sz="3200" kern="0" dirty="0" smtClean="0">
                <a:solidFill>
                  <a:srgbClr val="FFFF00"/>
                </a:solidFill>
              </a:rPr>
              <a:t> “demonstrator” - European XFEL in Hamburg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093788" y="3356992"/>
            <a:ext cx="6983412" cy="2626296"/>
          </a:xfrm>
          <a:prstGeom prst="straightConnector1">
            <a:avLst/>
          </a:prstGeom>
          <a:ln w="47625">
            <a:solidFill>
              <a:schemeClr val="bg1"/>
            </a:solidFill>
            <a:headEnd type="triangl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57274" y="4580325"/>
            <a:ext cx="1192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prstClr val="white"/>
                </a:solidFill>
              </a:rPr>
              <a:t>3.5 km</a:t>
            </a:r>
            <a:endParaRPr lang="en-GB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88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International Linear Collider (ILC) - 2</a:t>
            </a:r>
            <a:endParaRPr lang="en-GB" sz="36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3" name="Shape 496"/>
          <p:cNvSpPr txBox="1">
            <a:spLocks/>
          </p:cNvSpPr>
          <p:nvPr/>
        </p:nvSpPr>
        <p:spPr>
          <a:xfrm>
            <a:off x="168380" y="737683"/>
            <a:ext cx="8975620" cy="1778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333716" marR="57799" indent="-293076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696277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1109027" marR="57799" indent="-317499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1439227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1728152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40640" indent="0">
              <a:buFontTx/>
              <a:buNone/>
              <a:defRPr sz="1800">
                <a:uFillTx/>
              </a:defRPr>
            </a:pPr>
            <a:endParaRPr lang="en-GB" sz="1800" kern="0" dirty="0" smtClean="0">
              <a:solidFill>
                <a:sysClr val="windowText" lastClr="000000"/>
              </a:solidFill>
              <a:uFillTx/>
              <a:latin typeface="Helvetica Neue"/>
            </a:endParaRPr>
          </a:p>
          <a:p>
            <a:pPr marL="40640" indent="0">
              <a:buFontTx/>
              <a:buNone/>
              <a:defRPr sz="1800">
                <a:uFillTx/>
              </a:defRPr>
            </a:pPr>
            <a:endParaRPr lang="en-GB" sz="1800" kern="0" dirty="0">
              <a:solidFill>
                <a:sysClr val="windowText" lastClr="000000"/>
              </a:solidFill>
              <a:uFillTx/>
              <a:latin typeface="Helvetica Neue"/>
            </a:endParaRPr>
          </a:p>
        </p:txBody>
      </p:sp>
      <p:pic>
        <p:nvPicPr>
          <p:cNvPr id="4" name="ILC-Candidate-Area2.jpg"/>
          <p:cNvPicPr/>
          <p:nvPr/>
        </p:nvPicPr>
        <p:blipFill>
          <a:blip r:embed="rId2">
            <a:extLst/>
          </a:blip>
          <a:srcRect t="12581" r="23206" b="6853"/>
          <a:stretch>
            <a:fillRect/>
          </a:stretch>
        </p:blipFill>
        <p:spPr>
          <a:xfrm>
            <a:off x="3420594" y="2492896"/>
            <a:ext cx="5516288" cy="4176464"/>
          </a:xfrm>
          <a:prstGeom prst="rect">
            <a:avLst/>
          </a:prstGeom>
          <a:ln w="12700">
            <a:round/>
          </a:ln>
        </p:spPr>
      </p:pic>
      <p:pic>
        <p:nvPicPr>
          <p:cNvPr id="5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176" y="2681536"/>
            <a:ext cx="2532790" cy="1899592"/>
          </a:xfrm>
          <a:prstGeom prst="rect">
            <a:avLst/>
          </a:prstGeom>
          <a:ln w="12700">
            <a:rou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25144"/>
            <a:ext cx="270288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409" y="677014"/>
            <a:ext cx="914399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">
              <a:spcBef>
                <a:spcPts val="600"/>
              </a:spcBef>
              <a:defRPr sz="1800">
                <a:uFillTx/>
              </a:defRPr>
            </a:pPr>
            <a:r>
              <a:rPr lang="en-GB" sz="28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Japanese HEP community expressed interest in hosting the ILC. 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Site chosen: </a:t>
            </a:r>
            <a:r>
              <a:rPr lang="en-GB" sz="2800" kern="0" dirty="0" err="1">
                <a:solidFill>
                  <a:sysClr val="windowText" lastClr="000000"/>
                </a:solidFill>
                <a:latin typeface="Helvetica Neue"/>
                <a:sym typeface="Helvetica Neue"/>
              </a:rPr>
              <a:t>北上市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 (</a:t>
            </a:r>
            <a:r>
              <a:rPr lang="en-GB" sz="2800" kern="0" dirty="0" err="1">
                <a:solidFill>
                  <a:sysClr val="windowText" lastClr="000000"/>
                </a:solidFill>
                <a:latin typeface="Helvetica Neue"/>
                <a:sym typeface="Helvetica Neue"/>
              </a:rPr>
              <a:t>Kitakami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) in 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Northern Japan. </a:t>
            </a:r>
            <a:r>
              <a:rPr lang="en-GB" sz="2800" kern="0" dirty="0" smtClean="0">
                <a:solidFill>
                  <a:sysClr val="windowText" lastClr="000000"/>
                </a:solidFill>
                <a:latin typeface="Helvetica Neue"/>
              </a:rPr>
              <a:t>Under review by 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Japanese </a:t>
            </a:r>
            <a:r>
              <a:rPr lang="en-GB" sz="2800" kern="0" dirty="0" smtClean="0">
                <a:solidFill>
                  <a:sysClr val="windowText" lastClr="000000"/>
                </a:solidFill>
                <a:latin typeface="Helvetica Neue"/>
              </a:rPr>
              <a:t>ministry MEXT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.</a:t>
            </a:r>
          </a:p>
          <a:p>
            <a:pPr marL="40640">
              <a:defRPr sz="1800">
                <a:uFillTx/>
              </a:defRPr>
            </a:pPr>
            <a:r>
              <a:rPr lang="en-GB" sz="2000" kern="0" dirty="0">
                <a:solidFill>
                  <a:srgbClr val="000099"/>
                </a:solidFill>
                <a:latin typeface="Helvetica Neue"/>
              </a:rPr>
              <a:t>MEXT has issued a call for tender for a company to investigate technology spin-off </a:t>
            </a:r>
            <a:r>
              <a:rPr lang="en-GB" sz="2000" kern="0" dirty="0" smtClean="0">
                <a:solidFill>
                  <a:srgbClr val="000099"/>
                </a:solidFill>
                <a:latin typeface="Helvetica Neue"/>
              </a:rPr>
              <a:t>&amp;</a:t>
            </a:r>
            <a:r>
              <a:rPr lang="en-GB" sz="2000" kern="0" dirty="0">
                <a:solidFill>
                  <a:srgbClr val="000099"/>
                </a:solidFill>
                <a:latin typeface="Helvetica Neue"/>
              </a:rPr>
              <a:t> </a:t>
            </a:r>
            <a:r>
              <a:rPr lang="en-GB" sz="2000" kern="0" dirty="0" smtClean="0">
                <a:solidFill>
                  <a:srgbClr val="000099"/>
                </a:solidFill>
                <a:latin typeface="Helvetica Neue"/>
              </a:rPr>
              <a:t>economic ripple </a:t>
            </a:r>
            <a:r>
              <a:rPr lang="en-GB" sz="2000" kern="0" dirty="0">
                <a:solidFill>
                  <a:srgbClr val="000099"/>
                </a:solidFill>
                <a:latin typeface="Helvetica Neue"/>
              </a:rPr>
              <a:t>effects from ILC</a:t>
            </a:r>
          </a:p>
        </p:txBody>
      </p:sp>
      <p:sp>
        <p:nvSpPr>
          <p:cNvPr id="8" name="Rectangle 7"/>
          <p:cNvSpPr/>
          <p:nvPr/>
        </p:nvSpPr>
        <p:spPr>
          <a:xfrm>
            <a:off x="318346" y="6448194"/>
            <a:ext cx="1903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Courtesy </a:t>
            </a:r>
            <a:r>
              <a:rPr lang="en-GB" dirty="0" smtClean="0">
                <a:solidFill>
                  <a:prstClr val="black"/>
                </a:solidFill>
              </a:rPr>
              <a:t>F. Simon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636912"/>
            <a:ext cx="82089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i="1" dirty="0" smtClean="0">
                <a:solidFill>
                  <a:srgbClr val="0C377B"/>
                </a:solidFill>
              </a:rPr>
              <a:t>with </a:t>
            </a:r>
            <a:r>
              <a:rPr lang="en-GB" sz="2000" i="1" dirty="0">
                <a:solidFill>
                  <a:srgbClr val="0C377B"/>
                </a:solidFill>
              </a:rPr>
              <a:t>emphasis on </a:t>
            </a:r>
            <a:r>
              <a:rPr lang="en-GB" sz="2000" b="1" i="1" dirty="0">
                <a:solidFill>
                  <a:srgbClr val="0C377B"/>
                </a:solidFill>
              </a:rPr>
              <a:t>proton-proton and </a:t>
            </a:r>
            <a:r>
              <a:rPr lang="en-GB" sz="2000" b="1" i="1" dirty="0" smtClean="0">
                <a:solidFill>
                  <a:srgbClr val="0C377B"/>
                </a:solidFill>
              </a:rPr>
              <a:t>electron-positron</a:t>
            </a:r>
            <a:r>
              <a:rPr lang="en-GB" sz="2000" b="1" i="1" dirty="0">
                <a:solidFill>
                  <a:srgbClr val="0C377B"/>
                </a:solidFill>
              </a:rPr>
              <a:t> </a:t>
            </a:r>
            <a:r>
              <a:rPr lang="en-GB" sz="2000" b="1" i="1" dirty="0" smtClean="0">
                <a:solidFill>
                  <a:srgbClr val="0C377B"/>
                </a:solidFill>
              </a:rPr>
              <a:t>high-energy </a:t>
            </a:r>
            <a:r>
              <a:rPr lang="en-GB" sz="2000" b="1" i="1" dirty="0">
                <a:solidFill>
                  <a:srgbClr val="0C377B"/>
                </a:solidFill>
              </a:rPr>
              <a:t>frontier machines</a:t>
            </a:r>
            <a:r>
              <a:rPr lang="en-GB" sz="2000" i="1" dirty="0">
                <a:solidFill>
                  <a:srgbClr val="0C377B"/>
                </a:solidFill>
              </a:rPr>
              <a:t>. </a:t>
            </a:r>
            <a:endParaRPr lang="en-GB" sz="2000" i="1" dirty="0" smtClean="0">
              <a:solidFill>
                <a:srgbClr val="0C377B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i="1" dirty="0" smtClean="0">
                <a:solidFill>
                  <a:srgbClr val="0C377B"/>
                </a:solidFill>
              </a:rPr>
              <a:t>These </a:t>
            </a:r>
            <a:r>
              <a:rPr lang="en-GB" sz="2000" i="1" dirty="0">
                <a:solidFill>
                  <a:srgbClr val="0C377B"/>
                </a:solidFill>
              </a:rPr>
              <a:t>design studies should be coupled to a </a:t>
            </a:r>
            <a:r>
              <a:rPr lang="en-GB" sz="2000" i="1" dirty="0" smtClean="0">
                <a:solidFill>
                  <a:srgbClr val="0C377B"/>
                </a:solidFill>
              </a:rPr>
              <a:t>vigorous accelerator </a:t>
            </a:r>
            <a:r>
              <a:rPr lang="en-GB" sz="2000" b="1" i="1" dirty="0">
                <a:solidFill>
                  <a:srgbClr val="002060"/>
                </a:solidFill>
              </a:rPr>
              <a:t>R&amp;D programme, including high-field magnets and high-gradient </a:t>
            </a:r>
            <a:r>
              <a:rPr lang="en-GB" sz="2000" b="1" i="1" dirty="0" smtClean="0">
                <a:solidFill>
                  <a:srgbClr val="002060"/>
                </a:solidFill>
              </a:rPr>
              <a:t>accelerating structures</a:t>
            </a:r>
            <a:r>
              <a:rPr lang="en-GB" sz="2000" i="1" dirty="0">
                <a:solidFill>
                  <a:srgbClr val="002060"/>
                </a:solidFill>
              </a:rPr>
              <a:t>, </a:t>
            </a:r>
            <a:endParaRPr lang="en-GB" sz="2000" i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b="1" i="1" dirty="0" smtClean="0">
                <a:solidFill>
                  <a:srgbClr val="FF0000"/>
                </a:solidFill>
              </a:rPr>
              <a:t>in </a:t>
            </a:r>
            <a:r>
              <a:rPr lang="en-GB" sz="2000" b="1" i="1" dirty="0">
                <a:solidFill>
                  <a:srgbClr val="FF0000"/>
                </a:solidFill>
              </a:rPr>
              <a:t>collaboration with national institutes, laboratories and universities worldwide</a:t>
            </a:r>
            <a:r>
              <a:rPr lang="en-GB" sz="2000" b="1" i="1" dirty="0" smtClean="0">
                <a:solidFill>
                  <a:srgbClr val="FF0000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100" b="1" i="1" dirty="0">
              <a:solidFill>
                <a:srgbClr val="CC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b="1" u="sng" dirty="0">
                <a:solidFill>
                  <a:srgbClr val="000000"/>
                </a:solidFill>
                <a:hlinkClick r:id="rId2"/>
              </a:rPr>
              <a:t>http://cds.cern.ch/record/1567258/files/esc-e-106.pdf</a:t>
            </a:r>
            <a:endParaRPr lang="fr-FR" sz="20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957" y="908720"/>
            <a:ext cx="85483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C377B"/>
                </a:solidFill>
                <a:latin typeface="Times-Roman"/>
              </a:rPr>
              <a:t>….“to </a:t>
            </a:r>
            <a:r>
              <a:rPr lang="en-GB" sz="2400" dirty="0">
                <a:solidFill>
                  <a:srgbClr val="0C377B"/>
                </a:solidFill>
                <a:latin typeface="Times-Roman"/>
              </a:rPr>
              <a:t>propose an ambitious </a:t>
            </a:r>
            <a:r>
              <a:rPr lang="en-GB" sz="2400" b="1" dirty="0">
                <a:solidFill>
                  <a:srgbClr val="0C377B"/>
                </a:solidFill>
                <a:latin typeface="Times-Roman"/>
              </a:rPr>
              <a:t>post-LHC accelerator project at CERN </a:t>
            </a:r>
            <a:r>
              <a:rPr lang="en-GB" sz="2400" dirty="0">
                <a:solidFill>
                  <a:srgbClr val="0C377B"/>
                </a:solidFill>
                <a:latin typeface="Times-Roman"/>
              </a:rPr>
              <a:t>by the time of the next Strategy </a:t>
            </a:r>
            <a:r>
              <a:rPr lang="en-GB" sz="2400" dirty="0" smtClean="0">
                <a:solidFill>
                  <a:srgbClr val="0C377B"/>
                </a:solidFill>
                <a:latin typeface="Times-Roman"/>
              </a:rPr>
              <a:t>update”:</a:t>
            </a:r>
            <a:endParaRPr lang="en-GB" sz="2400" dirty="0">
              <a:solidFill>
                <a:srgbClr val="0C377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639" y="1772816"/>
            <a:ext cx="7705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/>
            <a:r>
              <a:rPr lang="en-GB" sz="2400" b="1" dirty="0" smtClean="0">
                <a:solidFill>
                  <a:srgbClr val="FF0000"/>
                </a:solidFill>
              </a:rPr>
              <a:t>d) </a:t>
            </a:r>
            <a:r>
              <a:rPr lang="en-GB" sz="2400" b="1" i="1" dirty="0" smtClean="0">
                <a:solidFill>
                  <a:srgbClr val="FF0000"/>
                </a:solidFill>
              </a:rPr>
              <a:t>CERN </a:t>
            </a:r>
            <a:r>
              <a:rPr lang="en-GB" sz="2400" b="1" i="1" dirty="0">
                <a:solidFill>
                  <a:srgbClr val="FF0000"/>
                </a:solidFill>
              </a:rPr>
              <a:t>should undertake </a:t>
            </a:r>
            <a:r>
              <a:rPr lang="en-GB" sz="2400" b="1" i="1" dirty="0" smtClean="0">
                <a:solidFill>
                  <a:srgbClr val="FF0000"/>
                </a:solidFill>
              </a:rPr>
              <a:t>design studies </a:t>
            </a:r>
            <a:r>
              <a:rPr lang="en-GB" sz="2400" b="1" i="1" dirty="0">
                <a:solidFill>
                  <a:srgbClr val="FF0000"/>
                </a:solidFill>
              </a:rPr>
              <a:t>for </a:t>
            </a:r>
            <a:r>
              <a:rPr lang="en-GB" sz="2400" b="1" i="1" dirty="0" smtClean="0">
                <a:solidFill>
                  <a:srgbClr val="FF0000"/>
                </a:solidFill>
              </a:rPr>
              <a:t>    accelerator </a:t>
            </a:r>
            <a:r>
              <a:rPr lang="en-GB" sz="2400" b="1" i="1" dirty="0">
                <a:solidFill>
                  <a:srgbClr val="FF0000"/>
                </a:solidFill>
              </a:rPr>
              <a:t>projects in a global context,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-16234"/>
            <a:ext cx="9143999" cy="100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cs typeface="Calibri" pitchFamily="34" charset="0"/>
              </a:rPr>
              <a:t>Summary: European Strategy Update 2013</a:t>
            </a:r>
          </a:p>
          <a:p>
            <a:pPr algn="ctr"/>
            <a:r>
              <a:rPr lang="en-US" sz="2400" b="1" i="1" dirty="0" smtClean="0">
                <a:solidFill>
                  <a:srgbClr val="FFFF00"/>
                </a:solidFill>
                <a:cs typeface="Calibri" pitchFamily="34" charset="0"/>
              </a:rPr>
              <a:t>Design studies and R&amp;D at the energy frontier</a:t>
            </a:r>
            <a:endParaRPr lang="en-GB" sz="2400" b="1" i="1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720" y="5425968"/>
            <a:ext cx="7992888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</a:rPr>
              <a:t>s</a:t>
            </a:r>
            <a:r>
              <a:rPr lang="en-GB" sz="2000" dirty="0" smtClean="0">
                <a:solidFill>
                  <a:prstClr val="black"/>
                </a:solidFill>
              </a:rPr>
              <a:t>trategy adopted at Brussels in </a:t>
            </a:r>
            <a:r>
              <a:rPr lang="en-GB" sz="2000" dirty="0">
                <a:solidFill>
                  <a:prstClr val="black"/>
                </a:solidFill>
              </a:rPr>
              <a:t>May </a:t>
            </a:r>
            <a:r>
              <a:rPr lang="en-GB" sz="2000" dirty="0" smtClean="0">
                <a:solidFill>
                  <a:prstClr val="black"/>
                </a:solidFill>
              </a:rPr>
              <a:t>2013, during </a:t>
            </a:r>
            <a:r>
              <a:rPr lang="en-GB" sz="2000" dirty="0">
                <a:solidFill>
                  <a:prstClr val="black"/>
                </a:solidFill>
              </a:rPr>
              <a:t>exceptional session of the CERN Council </a:t>
            </a:r>
            <a:r>
              <a:rPr lang="en-GB" sz="2000" dirty="0" smtClean="0">
                <a:solidFill>
                  <a:prstClr val="black"/>
                </a:solidFill>
              </a:rPr>
              <a:t>in </a:t>
            </a:r>
            <a:r>
              <a:rPr lang="en-GB" sz="2000" dirty="0">
                <a:solidFill>
                  <a:prstClr val="black"/>
                </a:solidFill>
              </a:rPr>
              <a:t>presence of the European </a:t>
            </a:r>
            <a:r>
              <a:rPr lang="en-GB" sz="2000" dirty="0" smtClean="0">
                <a:solidFill>
                  <a:prstClr val="black"/>
                </a:solidFill>
              </a:rPr>
              <a:t>Commission</a:t>
            </a:r>
            <a:endParaRPr lang="en-GB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1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C20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34" y="1139906"/>
            <a:ext cx="7347935" cy="51947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616686"/>
            <a:ext cx="807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total length (main </a:t>
            </a:r>
            <a:r>
              <a:rPr lang="en-GB" sz="2800" dirty="0" err="1">
                <a:solidFill>
                  <a:prstClr val="black"/>
                </a:solidFill>
              </a:rPr>
              <a:t>linac</a:t>
            </a:r>
            <a:r>
              <a:rPr lang="en-GB" sz="2800" dirty="0">
                <a:solidFill>
                  <a:prstClr val="black"/>
                </a:solidFill>
              </a:rPr>
              <a:t>) ~11 (500 </a:t>
            </a:r>
            <a:r>
              <a:rPr lang="en-GB" sz="2800" dirty="0" err="1">
                <a:solidFill>
                  <a:prstClr val="black"/>
                </a:solidFill>
              </a:rPr>
              <a:t>GeV</a:t>
            </a:r>
            <a:r>
              <a:rPr lang="en-GB" sz="2800" dirty="0">
                <a:solidFill>
                  <a:prstClr val="black"/>
                </a:solidFill>
              </a:rPr>
              <a:t>) - 48 km (3 </a:t>
            </a:r>
            <a:r>
              <a:rPr lang="en-GB" sz="2800" dirty="0" err="1">
                <a:solidFill>
                  <a:prstClr val="black"/>
                </a:solidFill>
              </a:rPr>
              <a:t>TeV</a:t>
            </a:r>
            <a:r>
              <a:rPr lang="en-GB" sz="28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-31819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 smtClean="0">
                <a:solidFill>
                  <a:srgbClr val="FFFF00"/>
                </a:solidFill>
                <a:cs typeface="Calibri" pitchFamily="34" charset="0"/>
              </a:rPr>
              <a:t>Compact Linear Collider (CLIC)</a:t>
            </a:r>
            <a:endParaRPr lang="en-GB" sz="36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6144" y="3865317"/>
            <a:ext cx="3319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0099"/>
                </a:solidFill>
              </a:rPr>
              <a:t>a</a:t>
            </a:r>
            <a:r>
              <a:rPr lang="en-GB" sz="2800" dirty="0" smtClean="0">
                <a:solidFill>
                  <a:srgbClr val="000099"/>
                </a:solidFill>
              </a:rPr>
              <a:t>ccelerating gradient </a:t>
            </a:r>
          </a:p>
          <a:p>
            <a:r>
              <a:rPr lang="en-GB" sz="2800" dirty="0" smtClean="0">
                <a:solidFill>
                  <a:srgbClr val="000099"/>
                </a:solidFill>
              </a:rPr>
              <a:t>~100 MV/m</a:t>
            </a:r>
            <a:endParaRPr lang="en-GB" sz="2800" dirty="0">
              <a:solidFill>
                <a:srgbClr val="000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171" y="6334780"/>
            <a:ext cx="912094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00CC"/>
                </a:solidFill>
              </a:rPr>
              <a:t>key </a:t>
            </a:r>
            <a:r>
              <a:rPr lang="en-GB" sz="2800" b="1" dirty="0">
                <a:solidFill>
                  <a:srgbClr val="0000CC"/>
                </a:solidFill>
              </a:rPr>
              <a:t>technologies: 2-beam </a:t>
            </a:r>
            <a:r>
              <a:rPr lang="en-GB" sz="2800" b="1" dirty="0" err="1">
                <a:solidFill>
                  <a:srgbClr val="0000CC"/>
                </a:solidFill>
              </a:rPr>
              <a:t>accel</a:t>
            </a:r>
            <a:r>
              <a:rPr lang="en-GB" sz="2800" b="1" dirty="0">
                <a:solidFill>
                  <a:srgbClr val="0000CC"/>
                </a:solidFill>
              </a:rPr>
              <a:t>., drive-beam , X-band RF</a:t>
            </a:r>
          </a:p>
        </p:txBody>
      </p:sp>
    </p:spTree>
    <p:extLst>
      <p:ext uri="{BB962C8B-B14F-4D97-AF65-F5344CB8AC3E}">
        <p14:creationId xmlns:p14="http://schemas.microsoft.com/office/powerpoint/2010/main" val="126329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3813" y="0"/>
            <a:ext cx="9144000" cy="1143001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en-US" sz="40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22" y="-37864"/>
            <a:ext cx="9229937" cy="8377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8775">
              <a:spcBef>
                <a:spcPts val="0"/>
              </a:spcBef>
            </a:pPr>
            <a:r>
              <a:rPr lang="en-US" dirty="0" smtClean="0">
                <a:solidFill>
                  <a:srgbClr val="FFFF00"/>
                </a:solidFill>
              </a:rPr>
              <a:t>CLIC </a:t>
            </a:r>
            <a:r>
              <a:rPr lang="en-US" dirty="0">
                <a:solidFill>
                  <a:srgbClr val="FFFF00"/>
                </a:solidFill>
              </a:rPr>
              <a:t>Conceptual Design </a:t>
            </a:r>
            <a:r>
              <a:rPr lang="en-US" dirty="0" smtClean="0">
                <a:solidFill>
                  <a:srgbClr val="FFFF00"/>
                </a:solidFill>
              </a:rPr>
              <a:t>Report 2012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171" y="6334780"/>
            <a:ext cx="912094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kern="0" dirty="0" smtClean="0">
                <a:solidFill>
                  <a:srgbClr val="0000CC"/>
                </a:solidFill>
              </a:rPr>
              <a:t>~1400 authors, ~1200 pages</a:t>
            </a:r>
            <a:endParaRPr lang="en-GB" sz="2800" b="1" kern="0" dirty="0">
              <a:solidFill>
                <a:srgbClr val="0000CC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36749699"/>
              </p:ext>
            </p:extLst>
          </p:nvPr>
        </p:nvGraphicFramePr>
        <p:xfrm>
          <a:off x="304800" y="1157292"/>
          <a:ext cx="6426200" cy="4913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46316" y="2020669"/>
            <a:ext cx="18833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kern="0" dirty="0">
                <a:solidFill>
                  <a:prstClr val="black"/>
                </a:solidFill>
              </a:rPr>
              <a:t>In addition a shorter overview document was submitted as input to the European Strategy update, available at:</a:t>
            </a:r>
          </a:p>
          <a:p>
            <a:pPr defTabSz="457200">
              <a:defRPr/>
            </a:pPr>
            <a:r>
              <a:rPr lang="da-DK" sz="1600" u="sng" kern="0" dirty="0">
                <a:solidFill>
                  <a:prstClr val="black"/>
                </a:solidFill>
                <a:hlinkClick r:id="rId8"/>
              </a:rPr>
              <a:t>http://arxiv.org/pdf/1208.1402v1</a:t>
            </a:r>
            <a:endParaRPr lang="en-US" sz="1600" kern="0" dirty="0">
              <a:solidFill>
                <a:prstClr val="black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7544" y="1208563"/>
            <a:ext cx="1285240" cy="1472981"/>
          </a:xfrm>
          <a:prstGeom prst="roundRect">
            <a:avLst>
              <a:gd name="adj" fmla="val 10000"/>
            </a:avLst>
          </a:prstGeom>
          <a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ounded Rectangle 12"/>
          <p:cNvSpPr/>
          <p:nvPr/>
        </p:nvSpPr>
        <p:spPr>
          <a:xfrm>
            <a:off x="467544" y="3001148"/>
            <a:ext cx="1285240" cy="1384856"/>
          </a:xfrm>
          <a:prstGeom prst="roundRect">
            <a:avLst>
              <a:gd name="adj" fmla="val 10000"/>
            </a:avLst>
          </a:prstGeom>
          <a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ounded Rectangle 13"/>
          <p:cNvSpPr/>
          <p:nvPr/>
        </p:nvSpPr>
        <p:spPr>
          <a:xfrm>
            <a:off x="467544" y="4601976"/>
            <a:ext cx="1285240" cy="1427713"/>
          </a:xfrm>
          <a:prstGeom prst="roundRect">
            <a:avLst>
              <a:gd name="adj" fmla="val 10000"/>
            </a:avLst>
          </a:prstGeom>
          <a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50835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5502" y="-29074"/>
            <a:ext cx="9143999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cs typeface="Calibri" pitchFamily="34" charset="0"/>
              </a:rPr>
              <a:t>Large Hadron Collider (LHC)</a:t>
            </a:r>
            <a:endParaRPr lang="en-GB" sz="3200" i="1" dirty="0">
              <a:solidFill>
                <a:srgbClr val="FFFF00"/>
              </a:solidFill>
              <a:cs typeface="Calibri" pitchFamily="34" charset="0"/>
            </a:endParaRPr>
          </a:p>
        </p:txBody>
      </p:sp>
      <p:pic>
        <p:nvPicPr>
          <p:cNvPr id="9" name="Picture 3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" y="875536"/>
            <a:ext cx="5749644" cy="598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804248" y="908720"/>
            <a:ext cx="214824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design: </a:t>
            </a:r>
            <a:endParaRPr lang="en-US" sz="2800" dirty="0" smtClean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/>
              </a:rPr>
              <a:t>c.m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. energy 14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TeV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(</a:t>
            </a:r>
            <a:r>
              <a:rPr lang="en-US" sz="2800" i="1" dirty="0">
                <a:solidFill>
                  <a:srgbClr val="000000"/>
                </a:solidFill>
                <a:latin typeface="Arial"/>
              </a:rPr>
              <a:t>pp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);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luminosity 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10</a:t>
            </a:r>
            <a:r>
              <a:rPr lang="en-US" sz="2800" baseline="30000" dirty="0">
                <a:solidFill>
                  <a:srgbClr val="000000"/>
                </a:solidFill>
                <a:latin typeface="Arial"/>
              </a:rPr>
              <a:t>34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cm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</a:rPr>
              <a:t>-2</a:t>
            </a: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</a:rPr>
              <a:t>-1</a:t>
            </a: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 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476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-173"/>
          <a:stretch/>
        </p:blipFill>
        <p:spPr>
          <a:xfrm>
            <a:off x="4248000" y="966072"/>
            <a:ext cx="4896000" cy="51849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920" y="980728"/>
            <a:ext cx="4147504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400" b="1" kern="0" dirty="0" smtClean="0">
                <a:solidFill>
                  <a:srgbClr val="0C377B"/>
                </a:solidFill>
                <a:cs typeface="Calibri" pitchFamily="34" charset="0"/>
              </a:rPr>
              <a:t>Forming an international collaboration to study: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 smtClean="0">
                <a:solidFill>
                  <a:srgbClr val="0C377B"/>
                </a:solidFill>
                <a:cs typeface="Calibri" pitchFamily="34" charset="0"/>
              </a:rPr>
              <a:t>pp</a:t>
            </a:r>
            <a:r>
              <a:rPr lang="en-US" sz="2400" b="1" kern="0" dirty="0" smtClean="0">
                <a:solidFill>
                  <a:srgbClr val="0C377B"/>
                </a:solidFill>
                <a:cs typeface="Calibri" pitchFamily="34" charset="0"/>
              </a:rPr>
              <a:t>-collider (</a:t>
            </a:r>
            <a:r>
              <a:rPr lang="en-US" sz="2400" b="1" i="1" kern="0" dirty="0" smtClean="0">
                <a:solidFill>
                  <a:srgbClr val="0C377B"/>
                </a:solidFill>
                <a:cs typeface="Calibri" pitchFamily="34" charset="0"/>
              </a:rPr>
              <a:t>FCC-</a:t>
            </a:r>
            <a:r>
              <a:rPr lang="en-US" sz="2400" b="1" i="1" kern="0" dirty="0" err="1" smtClean="0">
                <a:solidFill>
                  <a:srgbClr val="0C377B"/>
                </a:solidFill>
                <a:cs typeface="Calibri" pitchFamily="34" charset="0"/>
              </a:rPr>
              <a:t>hh</a:t>
            </a:r>
            <a:r>
              <a:rPr lang="en-US" sz="2400" b="1" kern="0" dirty="0" smtClean="0">
                <a:solidFill>
                  <a:srgbClr val="0C377B"/>
                </a:solidFill>
                <a:cs typeface="Calibri" pitchFamily="34" charset="0"/>
              </a:rPr>
              <a:t>)       </a:t>
            </a:r>
            <a:r>
              <a:rPr lang="en-US" sz="2400" kern="0" dirty="0" smtClean="0">
                <a:solidFill>
                  <a:srgbClr val="0C377B"/>
                </a:solidFill>
                <a:cs typeface="Calibri" pitchFamily="34" charset="0"/>
                <a:sym typeface="Wingdings" panose="05000000000000000000" pitchFamily="2" charset="2"/>
              </a:rPr>
              <a:t> main emphasis, </a:t>
            </a:r>
            <a:r>
              <a:rPr lang="en-US" sz="2400" kern="0" dirty="0" smtClean="0">
                <a:solidFill>
                  <a:srgbClr val="0C377B"/>
                </a:solidFill>
                <a:cs typeface="Calibri" pitchFamily="34" charset="0"/>
              </a:rPr>
              <a:t>defining infrastructure requirements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2000" b="1" i="1" kern="0" dirty="0" smtClean="0">
              <a:solidFill>
                <a:srgbClr val="0C377B"/>
              </a:solidFill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rgbClr val="0C377B"/>
                </a:solidFill>
                <a:cs typeface="Calibri" pitchFamily="34" charset="0"/>
              </a:rPr>
              <a:t>80-100 km infrastructure </a:t>
            </a:r>
            <a:r>
              <a:rPr lang="en-US" sz="2400" kern="0" dirty="0">
                <a:solidFill>
                  <a:srgbClr val="0C377B"/>
                </a:solidFill>
                <a:cs typeface="Calibri" pitchFamily="34" charset="0"/>
              </a:rPr>
              <a:t>in Geneva area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 err="1" smtClean="0">
                <a:solidFill>
                  <a:srgbClr val="0C377B"/>
                </a:solidFill>
                <a:cs typeface="Calibri" pitchFamily="34" charset="0"/>
              </a:rPr>
              <a:t>e</a:t>
            </a:r>
            <a:r>
              <a:rPr lang="en-US" sz="2400" b="1" kern="0" baseline="30000" dirty="0" err="1" smtClean="0">
                <a:solidFill>
                  <a:srgbClr val="0C377B"/>
                </a:solidFill>
                <a:cs typeface="Calibri" pitchFamily="34" charset="0"/>
              </a:rPr>
              <a:t>+</a:t>
            </a:r>
            <a:r>
              <a:rPr lang="en-US" sz="2400" b="1" i="1" kern="0" dirty="0" err="1" smtClean="0">
                <a:solidFill>
                  <a:srgbClr val="0C377B"/>
                </a:solidFill>
                <a:cs typeface="Calibri" pitchFamily="34" charset="0"/>
              </a:rPr>
              <a:t>e</a:t>
            </a:r>
            <a:r>
              <a:rPr lang="en-US" sz="2400" b="1" kern="0" baseline="30000" dirty="0" smtClean="0">
                <a:solidFill>
                  <a:srgbClr val="0C377B"/>
                </a:solidFill>
                <a:cs typeface="Calibri" pitchFamily="34" charset="0"/>
              </a:rPr>
              <a:t>-</a:t>
            </a:r>
            <a:r>
              <a:rPr lang="en-US" sz="2400" b="1" kern="0" dirty="0" smtClean="0">
                <a:solidFill>
                  <a:srgbClr val="0C377B"/>
                </a:solidFill>
                <a:cs typeface="Calibri" pitchFamily="34" charset="0"/>
              </a:rPr>
              <a:t> </a:t>
            </a:r>
            <a:r>
              <a:rPr lang="en-US" sz="2400" b="1" kern="0" dirty="0">
                <a:solidFill>
                  <a:srgbClr val="0C377B"/>
                </a:solidFill>
                <a:cs typeface="Calibri" pitchFamily="34" charset="0"/>
              </a:rPr>
              <a:t>collider </a:t>
            </a:r>
            <a:r>
              <a:rPr lang="en-US" sz="2400" b="1" kern="0" dirty="0" smtClean="0">
                <a:solidFill>
                  <a:srgbClr val="0C377B"/>
                </a:solidFill>
                <a:cs typeface="Calibri" pitchFamily="34" charset="0"/>
              </a:rPr>
              <a:t>(</a:t>
            </a:r>
            <a:r>
              <a:rPr lang="en-US" sz="2400" b="1" i="1" kern="0" dirty="0" smtClean="0">
                <a:solidFill>
                  <a:srgbClr val="0C377B"/>
                </a:solidFill>
                <a:cs typeface="Calibri" pitchFamily="34" charset="0"/>
              </a:rPr>
              <a:t>FCC-</a:t>
            </a:r>
            <a:r>
              <a:rPr lang="en-US" sz="2400" b="1" i="1" kern="0" dirty="0" err="1" smtClean="0">
                <a:solidFill>
                  <a:srgbClr val="0C377B"/>
                </a:solidFill>
                <a:cs typeface="Calibri" pitchFamily="34" charset="0"/>
              </a:rPr>
              <a:t>ee</a:t>
            </a:r>
            <a:r>
              <a:rPr lang="en-US" sz="2400" b="1" kern="0" dirty="0" smtClean="0">
                <a:solidFill>
                  <a:srgbClr val="0C377B"/>
                </a:solidFill>
                <a:cs typeface="Calibri" pitchFamily="34" charset="0"/>
              </a:rPr>
              <a:t>) </a:t>
            </a:r>
            <a:r>
              <a:rPr lang="en-US" sz="2400" kern="0" dirty="0" smtClean="0">
                <a:solidFill>
                  <a:srgbClr val="0C377B"/>
                </a:solidFill>
                <a:cs typeface="Calibri" pitchFamily="34" charset="0"/>
              </a:rPr>
              <a:t>as potential intermediate step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 smtClean="0">
                <a:solidFill>
                  <a:srgbClr val="0C377B"/>
                </a:solidFill>
                <a:cs typeface="Calibri" pitchFamily="34" charset="0"/>
              </a:rPr>
              <a:t>p-e</a:t>
            </a:r>
            <a:r>
              <a:rPr lang="en-US" sz="2400" b="1" kern="0" dirty="0" smtClean="0">
                <a:solidFill>
                  <a:srgbClr val="0C377B"/>
                </a:solidFill>
                <a:cs typeface="Calibri" pitchFamily="34" charset="0"/>
              </a:rPr>
              <a:t> (</a:t>
            </a:r>
            <a:r>
              <a:rPr lang="en-US" sz="2400" b="1" i="1" kern="0" dirty="0" smtClean="0">
                <a:solidFill>
                  <a:srgbClr val="0C377B"/>
                </a:solidFill>
                <a:cs typeface="Calibri" pitchFamily="34" charset="0"/>
              </a:rPr>
              <a:t>FCC-he</a:t>
            </a:r>
            <a:r>
              <a:rPr lang="en-US" sz="2400" b="1" kern="0" dirty="0" smtClean="0">
                <a:solidFill>
                  <a:srgbClr val="0C377B"/>
                </a:solidFill>
                <a:cs typeface="Calibri" pitchFamily="34" charset="0"/>
              </a:rPr>
              <a:t>) option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3136" y="3123384"/>
            <a:ext cx="3833552" cy="707886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000" b="1" kern="0" dirty="0" smtClean="0">
                <a:solidFill>
                  <a:srgbClr val="FF0000"/>
                </a:solidFill>
              </a:rPr>
              <a:t>~16 T </a:t>
            </a:r>
            <a:r>
              <a:rPr lang="fr-CH" sz="2000" b="1" kern="0" dirty="0" smtClean="0">
                <a:solidFill>
                  <a:srgbClr val="FF0000"/>
                </a:solidFill>
                <a:sym typeface="Symbol"/>
              </a:rPr>
              <a:t> 100 </a:t>
            </a:r>
            <a:r>
              <a:rPr lang="fr-CH" sz="2000" b="1" kern="0" dirty="0" err="1" smtClean="0">
                <a:solidFill>
                  <a:srgbClr val="FF0000"/>
                </a:solidFill>
                <a:sym typeface="Symbol"/>
              </a:rPr>
              <a:t>TeV</a:t>
            </a:r>
            <a:r>
              <a:rPr lang="fr-CH" sz="2000" b="1" kern="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CH" sz="2000" b="1" i="1" kern="0" dirty="0" smtClean="0">
                <a:solidFill>
                  <a:srgbClr val="FF0000"/>
                </a:solidFill>
                <a:sym typeface="Symbol"/>
              </a:rPr>
              <a:t>pp</a:t>
            </a:r>
            <a:r>
              <a:rPr lang="fr-CH" sz="2000" b="1" kern="0" dirty="0" smtClean="0">
                <a:solidFill>
                  <a:srgbClr val="FF0000"/>
                </a:solidFill>
                <a:sym typeface="Symbol"/>
              </a:rPr>
              <a:t> in 100 km</a:t>
            </a:r>
          </a:p>
          <a:p>
            <a:pPr>
              <a:defRPr/>
            </a:pPr>
            <a:r>
              <a:rPr lang="fr-CH" sz="2000" kern="0" dirty="0" smtClean="0">
                <a:solidFill>
                  <a:srgbClr val="FF0000"/>
                </a:solidFill>
                <a:sym typeface="Symbol"/>
              </a:rPr>
              <a:t>~20 T  100 </a:t>
            </a:r>
            <a:r>
              <a:rPr lang="fr-CH" sz="2000" kern="0" dirty="0" err="1" smtClean="0">
                <a:solidFill>
                  <a:srgbClr val="FF0000"/>
                </a:solidFill>
                <a:sym typeface="Symbol"/>
              </a:rPr>
              <a:t>TeV</a:t>
            </a:r>
            <a:r>
              <a:rPr lang="fr-CH" sz="2000" kern="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CH" sz="2000" i="1" kern="0" dirty="0" smtClean="0">
                <a:solidFill>
                  <a:srgbClr val="FF0000"/>
                </a:solidFill>
                <a:sym typeface="Symbol"/>
              </a:rPr>
              <a:t>pp</a:t>
            </a:r>
            <a:r>
              <a:rPr lang="fr-CH" sz="2000" kern="0" dirty="0" smtClean="0">
                <a:solidFill>
                  <a:srgbClr val="FF0000"/>
                </a:solidFill>
                <a:sym typeface="Symbol"/>
              </a:rPr>
              <a:t> in 80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-27384"/>
            <a:ext cx="9143999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cs typeface="Calibri" pitchFamily="34" charset="0"/>
              </a:rPr>
              <a:t>Future Circular Collider Study - SCOPE </a:t>
            </a:r>
          </a:p>
          <a:p>
            <a:pPr algn="ctr">
              <a:defRPr/>
            </a:pPr>
            <a:r>
              <a:rPr lang="en-GB" sz="2800" b="1" kern="0" dirty="0">
                <a:solidFill>
                  <a:srgbClr val="FFFF00"/>
                </a:solidFill>
                <a:cs typeface="Calibri" pitchFamily="34" charset="0"/>
              </a:rPr>
              <a:t>CDR and cost review for the next ESU (2018)</a:t>
            </a:r>
            <a:endParaRPr lang="en-GB" sz="2000" b="1" i="1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84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6" y="908725"/>
            <a:ext cx="8307040" cy="590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-3059" y="3336"/>
            <a:ext cx="9150188" cy="899034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             geological </a:t>
            </a:r>
            <a:r>
              <a:rPr lang="en-US" sz="3200" dirty="0"/>
              <a:t>tunnel optimization tool,          </a:t>
            </a:r>
          </a:p>
          <a:p>
            <a:r>
              <a:rPr lang="en-US" sz="3200" dirty="0" smtClean="0"/>
              <a:t>                   example: site study 93 km</a:t>
            </a:r>
            <a:endParaRPr lang="en-US" sz="3200" dirty="0"/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" y="520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9616957">
            <a:off x="-69961" y="1845347"/>
            <a:ext cx="2346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PRELIMINARY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0600" y="5938339"/>
            <a:ext cx="2520280" cy="307777"/>
          </a:xfrm>
          <a:prstGeom prst="rect">
            <a:avLst/>
          </a:prstGeom>
          <a:noFill/>
          <a:ln>
            <a:solidFill>
              <a:srgbClr val="0066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66CC"/>
                </a:solidFill>
              </a:rPr>
              <a:t>J. Osborne &amp; C. Cook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3928" y="3501014"/>
            <a:ext cx="4800600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377B"/>
                </a:solidFill>
              </a:rPr>
              <a:t>Preliminary conclusions:</a:t>
            </a:r>
          </a:p>
          <a:p>
            <a:endParaRPr lang="en-US" b="1" dirty="0">
              <a:solidFill>
                <a:srgbClr val="0C377B"/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>
                <a:solidFill>
                  <a:srgbClr val="0C377B"/>
                </a:solidFill>
              </a:rPr>
              <a:t> </a:t>
            </a:r>
            <a:r>
              <a:rPr lang="en-US" b="1" dirty="0" smtClean="0">
                <a:solidFill>
                  <a:srgbClr val="0C377B"/>
                </a:solidFill>
              </a:rPr>
              <a:t>93 km </a:t>
            </a:r>
            <a:r>
              <a:rPr lang="en-US" b="1" dirty="0">
                <a:solidFill>
                  <a:srgbClr val="0C377B"/>
                </a:solidFill>
              </a:rPr>
              <a:t>fits geological situation really well,    better than a smaller ring size.</a:t>
            </a:r>
          </a:p>
          <a:p>
            <a:pPr>
              <a:buFont typeface="Arial"/>
              <a:buChar char="•"/>
            </a:pPr>
            <a:endParaRPr lang="en-US" b="1" dirty="0">
              <a:solidFill>
                <a:srgbClr val="0C377B"/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>
                <a:solidFill>
                  <a:srgbClr val="0C377B"/>
                </a:solidFill>
              </a:rPr>
              <a:t> </a:t>
            </a:r>
            <a:r>
              <a:rPr lang="en-US" b="1" dirty="0" smtClean="0">
                <a:solidFill>
                  <a:srgbClr val="0C377B"/>
                </a:solidFill>
              </a:rPr>
              <a:t>100 km </a:t>
            </a:r>
            <a:r>
              <a:rPr lang="en-US" b="1" dirty="0">
                <a:solidFill>
                  <a:srgbClr val="0C377B"/>
                </a:solidFill>
              </a:rPr>
              <a:t>tunnel seems also well compatible with geological considerations.</a:t>
            </a:r>
          </a:p>
          <a:p>
            <a:pPr>
              <a:buFont typeface="Arial"/>
              <a:buChar char="•"/>
            </a:pPr>
            <a:endParaRPr lang="en-US" b="1" dirty="0">
              <a:solidFill>
                <a:srgbClr val="0C377B"/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>
                <a:solidFill>
                  <a:srgbClr val="0C377B"/>
                </a:solidFill>
              </a:rPr>
              <a:t> The LHC could be used as an </a:t>
            </a:r>
            <a:r>
              <a:rPr lang="en-US" b="1" dirty="0" smtClean="0">
                <a:solidFill>
                  <a:srgbClr val="0C377B"/>
                </a:solidFill>
              </a:rPr>
              <a:t>injector</a:t>
            </a:r>
            <a:endParaRPr lang="en-US" b="1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1412776"/>
            <a:ext cx="799288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 for future-generation accelerators must be the Science 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Drivers”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“A 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very high-energy proton-proton collider</a:t>
            </a:r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is the most powerful future tool for direct discovery of new particles and interactions under any scenario of physics results that can be acquired in the P5 time window</a:t>
            </a:r>
            <a:r>
              <a:rPr lang="en-US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.”</a:t>
            </a:r>
            <a:endParaRPr lang="en-US" sz="3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6" y="188640"/>
            <a:ext cx="91393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cs typeface="Calibri" pitchFamily="34" charset="0"/>
              </a:rPr>
              <a:t>US P5 Recommendations (2014)</a:t>
            </a:r>
            <a:endParaRPr lang="en-US" sz="3200" b="1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9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          FCC hadron collider motivation: </a:t>
            </a:r>
          </a:p>
          <a:p>
            <a:r>
              <a:rPr lang="en-US" sz="3200" dirty="0" smtClean="0"/>
              <a:t>             pushing the energy frontier</a:t>
            </a:r>
            <a:endParaRPr lang="en-US" sz="3200" dirty="0"/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3022" y="2858160"/>
            <a:ext cx="882047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energy reach</a:t>
            </a:r>
          </a:p>
          <a:p>
            <a:endParaRPr lang="en-GB" sz="2400" b="1" dirty="0" smtClean="0">
              <a:solidFill>
                <a:srgbClr val="FF0000"/>
              </a:solidFill>
            </a:endParaRPr>
          </a:p>
          <a:p>
            <a:endParaRPr lang="en-GB" sz="2400" b="1" dirty="0">
              <a:solidFill>
                <a:srgbClr val="0C377B"/>
              </a:solidFill>
            </a:endParaRPr>
          </a:p>
          <a:p>
            <a:endParaRPr lang="en-GB" sz="2400" b="1" dirty="0" smtClean="0">
              <a:solidFill>
                <a:srgbClr val="0C377B"/>
              </a:solidFill>
            </a:endParaRPr>
          </a:p>
          <a:p>
            <a:endParaRPr lang="en-GB" sz="2400" b="1" dirty="0">
              <a:solidFill>
                <a:srgbClr val="0C377B"/>
              </a:solidFill>
            </a:endParaRPr>
          </a:p>
          <a:p>
            <a:r>
              <a:rPr lang="en-GB" sz="2400" b="1" dirty="0" smtClean="0">
                <a:solidFill>
                  <a:srgbClr val="0C377B"/>
                </a:solidFill>
              </a:rPr>
              <a:t>Cf. LHC: 	</a:t>
            </a:r>
            <a:r>
              <a:rPr lang="en-GB" sz="2400" b="1" dirty="0" smtClean="0">
                <a:solidFill>
                  <a:srgbClr val="0C377B"/>
                </a:solidFill>
                <a:sym typeface="Wingdings" panose="05000000000000000000" pitchFamily="2" charset="2"/>
              </a:rPr>
              <a:t> </a:t>
            </a:r>
            <a:r>
              <a:rPr lang="en-GB" sz="2400" b="1" dirty="0" smtClean="0">
                <a:solidFill>
                  <a:srgbClr val="0C377B"/>
                </a:solidFill>
              </a:rPr>
              <a:t>factor 3.5-4 in radius, </a:t>
            </a:r>
            <a:r>
              <a:rPr lang="en-GB" sz="2400" b="1" dirty="0" smtClean="0">
                <a:solidFill>
                  <a:srgbClr val="0C377B"/>
                </a:solidFill>
                <a:sym typeface="Wingdings" panose="05000000000000000000" pitchFamily="2" charset="2"/>
              </a:rPr>
              <a:t> </a:t>
            </a:r>
            <a:r>
              <a:rPr lang="en-GB" sz="2400" b="1" dirty="0" smtClean="0">
                <a:solidFill>
                  <a:srgbClr val="0C377B"/>
                </a:solidFill>
              </a:rPr>
              <a:t>factor 2 in field </a:t>
            </a:r>
          </a:p>
          <a:p>
            <a:endParaRPr lang="en-GB" sz="1050" b="1" dirty="0">
              <a:solidFill>
                <a:srgbClr val="0C377B"/>
              </a:solidFill>
            </a:endParaRPr>
          </a:p>
          <a:p>
            <a:r>
              <a:rPr lang="en-GB" sz="2400" b="1" dirty="0" smtClean="0">
                <a:solidFill>
                  <a:srgbClr val="0C377B"/>
                </a:solidFill>
                <a:sym typeface="Wingdings" panose="05000000000000000000" pitchFamily="2" charset="2"/>
              </a:rPr>
              <a:t>		</a:t>
            </a:r>
            <a:r>
              <a:rPr lang="en-GB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factor 7-8 in energy</a:t>
            </a:r>
            <a:endParaRPr lang="en-GB" sz="2400" dirty="0">
              <a:solidFill>
                <a:srgbClr val="0C377B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33714" y="3573016"/>
                <a:ext cx="4986558" cy="849784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i="1" smtClean="0">
                          <a:solidFill>
                            <a:srgbClr val="0C377B"/>
                          </a:solidFill>
                          <a:latin typeface="Cambria Math"/>
                        </a:rPr>
                        <m:t>𝐸</m:t>
                      </m:r>
                      <m:r>
                        <a:rPr lang="en-GB" sz="4000" i="1" smtClean="0">
                          <a:solidFill>
                            <a:srgbClr val="0C377B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sSub>
                        <m:sSubPr>
                          <m:ctrlPr>
                            <a:rPr lang="en-GB" sz="4000" i="1" smtClean="0">
                              <a:solidFill>
                                <a:srgbClr val="0C377B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4000" i="1" smtClean="0">
                              <a:solidFill>
                                <a:srgbClr val="0C377B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GB" sz="4000" i="1" smtClean="0">
                              <a:solidFill>
                                <a:srgbClr val="0C377B"/>
                              </a:solidFill>
                              <a:latin typeface="Cambria Math"/>
                              <a:ea typeface="Cambria Math"/>
                            </a:rPr>
                            <m:t>𝑑𝑖𝑝𝑜𝑙𝑒</m:t>
                          </m:r>
                        </m:sub>
                      </m:sSub>
                      <m:sSub>
                        <m:sSubPr>
                          <m:ctrlPr>
                            <a:rPr lang="en-GB" sz="4000" i="1" smtClean="0">
                              <a:solidFill>
                                <a:srgbClr val="0C377B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4000" i="1" smtClean="0">
                              <a:solidFill>
                                <a:srgbClr val="0C377B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GB" sz="4000" i="1">
                              <a:solidFill>
                                <a:srgbClr val="0C377B"/>
                              </a:solidFill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GB" sz="4000" i="1" smtClean="0">
                              <a:solidFill>
                                <a:srgbClr val="0C377B"/>
                              </a:solidFill>
                              <a:latin typeface="Cambria Math"/>
                              <a:ea typeface="Cambria Math"/>
                            </a:rPr>
                            <m:t>𝑏𝑒𝑛𝑑𝑖𝑛𝑔</m:t>
                          </m:r>
                        </m:sub>
                      </m:sSub>
                    </m:oMath>
                  </m:oMathPara>
                </a14:m>
                <a:endParaRPr lang="en-GB" sz="1600" dirty="0" smtClean="0">
                  <a:solidFill>
                    <a:srgbClr val="0C377B"/>
                  </a:solidFill>
                  <a:latin typeface="Unicode M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714" y="3573016"/>
                <a:ext cx="4986558" cy="8497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94754" y="1484784"/>
            <a:ext cx="88456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C377B"/>
                </a:solidFill>
              </a:rPr>
              <a:t>h</a:t>
            </a:r>
            <a:r>
              <a:rPr lang="en-GB" sz="2800" dirty="0" smtClean="0">
                <a:solidFill>
                  <a:srgbClr val="0C377B"/>
                </a:solidFill>
              </a:rPr>
              <a:t>adron collider: presently and for coming decades </a:t>
            </a:r>
            <a:r>
              <a:rPr lang="en-GB" sz="2800" dirty="0">
                <a:solidFill>
                  <a:srgbClr val="0C377B"/>
                </a:solidFill>
              </a:rPr>
              <a:t>t</a:t>
            </a:r>
            <a:r>
              <a:rPr lang="en-GB" sz="2800" dirty="0" smtClean="0">
                <a:solidFill>
                  <a:srgbClr val="0C377B"/>
                </a:solidFill>
              </a:rPr>
              <a:t>he </a:t>
            </a:r>
          </a:p>
          <a:p>
            <a:r>
              <a:rPr lang="en-GB" sz="2800" dirty="0" smtClean="0">
                <a:solidFill>
                  <a:srgbClr val="0C377B"/>
                </a:solidFill>
              </a:rPr>
              <a:t>only option for exploring energy scale at 10’s of </a:t>
            </a:r>
            <a:r>
              <a:rPr lang="en-GB" sz="2800" dirty="0" err="1" smtClean="0">
                <a:solidFill>
                  <a:srgbClr val="0C377B"/>
                </a:solidFill>
              </a:rPr>
              <a:t>TeV</a:t>
            </a:r>
            <a:endParaRPr lang="en-GB" sz="2800" dirty="0" smtClean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038215"/>
            <a:ext cx="89727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1" dirty="0">
                <a:solidFill>
                  <a:srgbClr val="0C377B"/>
                </a:solidFill>
              </a:rPr>
              <a:t>FCC-</a:t>
            </a:r>
            <a:r>
              <a:rPr lang="en-GB" sz="2000" b="1" dirty="0" err="1">
                <a:solidFill>
                  <a:srgbClr val="0C377B"/>
                </a:solidFill>
              </a:rPr>
              <a:t>hh</a:t>
            </a:r>
            <a:r>
              <a:rPr lang="en-GB" sz="2000" b="1" dirty="0">
                <a:solidFill>
                  <a:srgbClr val="0C377B"/>
                </a:solidFill>
              </a:rPr>
              <a:t> general considerations (assuming operation over 25 years)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000" b="1" dirty="0">
                <a:solidFill>
                  <a:srgbClr val="0C377B"/>
                </a:solidFill>
              </a:rPr>
              <a:t>Initial luminosity </a:t>
            </a:r>
            <a:r>
              <a:rPr lang="en-GB" sz="2000" dirty="0">
                <a:solidFill>
                  <a:srgbClr val="0C377B"/>
                </a:solidFill>
              </a:rPr>
              <a:t>should be equal to final HL LHC luminosity </a:t>
            </a:r>
          </a:p>
          <a:p>
            <a:pPr lvl="2"/>
            <a:r>
              <a:rPr lang="en-GB" sz="2000" b="1" dirty="0">
                <a:solidFill>
                  <a:srgbClr val="0C377B"/>
                </a:solidFill>
                <a:sym typeface="Wingdings" panose="05000000000000000000" pitchFamily="2" charset="2"/>
              </a:rPr>
              <a:t></a:t>
            </a:r>
            <a:r>
              <a:rPr lang="en-GB" sz="2000" b="1" dirty="0">
                <a:solidFill>
                  <a:srgbClr val="0C377B"/>
                </a:solidFill>
              </a:rPr>
              <a:t> 5x10</a:t>
            </a:r>
            <a:r>
              <a:rPr lang="en-GB" sz="2000" b="1" baseline="30000" dirty="0">
                <a:solidFill>
                  <a:srgbClr val="0C377B"/>
                </a:solidFill>
              </a:rPr>
              <a:t>34</a:t>
            </a:r>
            <a:r>
              <a:rPr lang="en-GB" sz="2000" b="1" dirty="0">
                <a:solidFill>
                  <a:srgbClr val="0C377B"/>
                </a:solidFill>
              </a:rPr>
              <a:t> </a:t>
            </a:r>
            <a:r>
              <a:rPr lang="en-GB" sz="2000" b="1" dirty="0" smtClean="0">
                <a:solidFill>
                  <a:srgbClr val="0C377B"/>
                </a:solidFill>
              </a:rPr>
              <a:t>cm</a:t>
            </a:r>
            <a:r>
              <a:rPr lang="en-GB" sz="2000" b="1" baseline="30000" dirty="0" smtClean="0">
                <a:solidFill>
                  <a:srgbClr val="0C377B"/>
                </a:solidFill>
              </a:rPr>
              <a:t>-2</a:t>
            </a:r>
            <a:r>
              <a:rPr lang="en-GB" sz="2000" b="1" dirty="0" smtClean="0">
                <a:solidFill>
                  <a:srgbClr val="0C377B"/>
                </a:solidFill>
              </a:rPr>
              <a:t>s</a:t>
            </a:r>
            <a:r>
              <a:rPr lang="en-GB" sz="2000" b="1" baseline="30000" dirty="0" smtClean="0">
                <a:solidFill>
                  <a:srgbClr val="0C377B"/>
                </a:solidFill>
              </a:rPr>
              <a:t>-1</a:t>
            </a:r>
            <a:endParaRPr lang="en-GB" sz="2000" b="1" dirty="0">
              <a:solidFill>
                <a:srgbClr val="0C377B"/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000" b="1" dirty="0">
                <a:solidFill>
                  <a:srgbClr val="0C377B"/>
                </a:solidFill>
              </a:rPr>
              <a:t>Integrated luminosity </a:t>
            </a:r>
            <a:r>
              <a:rPr lang="en-GB" sz="2000" dirty="0" smtClean="0">
                <a:solidFill>
                  <a:srgbClr val="0C377B"/>
                </a:solidFill>
              </a:rPr>
              <a:t>(over first 10 years) </a:t>
            </a:r>
            <a:r>
              <a:rPr lang="en-GB" sz="2000" dirty="0">
                <a:solidFill>
                  <a:srgbClr val="0C377B"/>
                </a:solidFill>
              </a:rPr>
              <a:t>should be ~ equal to LHC total luminosity </a:t>
            </a:r>
            <a:r>
              <a:rPr lang="en-GB" sz="2000" b="1" dirty="0">
                <a:solidFill>
                  <a:srgbClr val="0C377B"/>
                </a:solidFill>
                <a:sym typeface="Wingdings" panose="05000000000000000000" pitchFamily="2" charset="2"/>
              </a:rPr>
              <a:t></a:t>
            </a:r>
            <a:r>
              <a:rPr lang="en-GB" sz="2000" b="1" dirty="0">
                <a:solidFill>
                  <a:srgbClr val="0C377B"/>
                </a:solidFill>
              </a:rPr>
              <a:t> O(3000 fb</a:t>
            </a:r>
            <a:r>
              <a:rPr lang="en-GB" sz="2000" b="1" baseline="30000" dirty="0">
                <a:solidFill>
                  <a:srgbClr val="0C377B"/>
                </a:solidFill>
              </a:rPr>
              <a:t>-1</a:t>
            </a:r>
            <a:r>
              <a:rPr lang="en-GB" sz="2000" b="1" dirty="0">
                <a:solidFill>
                  <a:srgbClr val="0C377B"/>
                </a:solidFill>
              </a:rPr>
              <a:t>).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000" b="1" dirty="0">
                <a:solidFill>
                  <a:srgbClr val="0C377B"/>
                </a:solidFill>
              </a:rPr>
              <a:t>FCC total luminosity </a:t>
            </a:r>
            <a:r>
              <a:rPr lang="en-GB" sz="2000" dirty="0">
                <a:solidFill>
                  <a:srgbClr val="0C377B"/>
                </a:solidFill>
              </a:rPr>
              <a:t>should be one order higher than LHC total      </a:t>
            </a:r>
            <a:r>
              <a:rPr lang="en-GB" sz="2000" dirty="0">
                <a:solidFill>
                  <a:srgbClr val="0C377B"/>
                </a:solidFill>
                <a:sym typeface="Wingdings" panose="05000000000000000000" pitchFamily="2" charset="2"/>
              </a:rPr>
              <a:t></a:t>
            </a:r>
            <a:r>
              <a:rPr lang="en-GB" sz="2000" dirty="0">
                <a:solidFill>
                  <a:srgbClr val="0C377B"/>
                </a:solidFill>
              </a:rPr>
              <a:t> </a:t>
            </a:r>
            <a:r>
              <a:rPr lang="en-GB" sz="2000" b="1" dirty="0">
                <a:solidFill>
                  <a:srgbClr val="0C377B"/>
                </a:solidFill>
              </a:rPr>
              <a:t>O(30,000 fb</a:t>
            </a:r>
            <a:r>
              <a:rPr lang="en-GB" sz="2000" b="1" baseline="30000" dirty="0">
                <a:solidFill>
                  <a:srgbClr val="0C377B"/>
                </a:solidFill>
              </a:rPr>
              <a:t>-1</a:t>
            </a:r>
            <a:r>
              <a:rPr lang="en-GB" sz="2000" b="1" dirty="0">
                <a:solidFill>
                  <a:srgbClr val="0C377B"/>
                </a:solidFill>
              </a:rPr>
              <a:t>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FF00"/>
                </a:solidFill>
              </a:rPr>
              <a:t>               FCC-</a:t>
            </a:r>
            <a:r>
              <a:rPr lang="en-US" sz="3200" b="1" dirty="0" err="1" smtClean="0">
                <a:solidFill>
                  <a:srgbClr val="FFFF00"/>
                </a:solidFill>
              </a:rPr>
              <a:t>hh</a:t>
            </a:r>
            <a:r>
              <a:rPr lang="en-US" sz="3200" b="1" dirty="0" smtClean="0">
                <a:solidFill>
                  <a:srgbClr val="FFFF00"/>
                </a:solidFill>
              </a:rPr>
              <a:t> luminosity goals &amp; phases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87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3501008"/>
            <a:ext cx="89727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b="1" dirty="0">
                <a:solidFill>
                  <a:srgbClr val="0C377B"/>
                </a:solidFill>
              </a:rPr>
              <a:t>Present parameter sets for the two operation phases: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phase 1 (baseline): </a:t>
            </a:r>
          </a:p>
          <a:p>
            <a:pPr marL="1371600" lvl="2" indent="-457200">
              <a:buFont typeface="Arial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5x10</a:t>
            </a:r>
            <a:r>
              <a:rPr lang="en-GB" sz="2000" b="1" baseline="30000" dirty="0">
                <a:solidFill>
                  <a:srgbClr val="FF0000"/>
                </a:solidFill>
              </a:rPr>
              <a:t>34</a:t>
            </a:r>
            <a:r>
              <a:rPr lang="en-GB" sz="2000" b="1" dirty="0">
                <a:solidFill>
                  <a:srgbClr val="FF0000"/>
                </a:solidFill>
              </a:rPr>
              <a:t> cm</a:t>
            </a:r>
            <a:r>
              <a:rPr lang="en-GB" sz="2000" b="1" baseline="30000" dirty="0">
                <a:solidFill>
                  <a:srgbClr val="FF0000"/>
                </a:solidFill>
              </a:rPr>
              <a:t>-2</a:t>
            </a:r>
            <a:r>
              <a:rPr lang="en-GB" sz="2000" b="1" dirty="0">
                <a:solidFill>
                  <a:srgbClr val="FF0000"/>
                </a:solidFill>
              </a:rPr>
              <a:t>s</a:t>
            </a:r>
            <a:r>
              <a:rPr lang="en-GB" sz="2000" b="1" baseline="30000" dirty="0">
                <a:solidFill>
                  <a:srgbClr val="FF0000"/>
                </a:solidFill>
              </a:rPr>
              <a:t>-1</a:t>
            </a:r>
            <a:r>
              <a:rPr lang="en-GB" sz="2000" b="1" dirty="0">
                <a:solidFill>
                  <a:srgbClr val="FF0000"/>
                </a:solidFill>
              </a:rPr>
              <a:t> (peak), </a:t>
            </a:r>
            <a:r>
              <a:rPr lang="en-GB" sz="2000" dirty="0">
                <a:solidFill>
                  <a:srgbClr val="0C377B"/>
                </a:solidFill>
              </a:rPr>
              <a:t>average 250 fb</a:t>
            </a:r>
            <a:r>
              <a:rPr lang="en-GB" sz="2000" baseline="30000" dirty="0">
                <a:solidFill>
                  <a:srgbClr val="0C377B"/>
                </a:solidFill>
              </a:rPr>
              <a:t>-1</a:t>
            </a:r>
            <a:r>
              <a:rPr lang="en-GB" sz="2000" dirty="0">
                <a:solidFill>
                  <a:srgbClr val="0C377B"/>
                </a:solidFill>
              </a:rPr>
              <a:t>/year (stops incl.)         </a:t>
            </a:r>
          </a:p>
          <a:p>
            <a:pPr lvl="2"/>
            <a:r>
              <a:rPr lang="en-GB" sz="2000" dirty="0">
                <a:solidFill>
                  <a:srgbClr val="0C377B"/>
                </a:solidFill>
                <a:sym typeface="Wingdings" panose="05000000000000000000" pitchFamily="2" charset="2"/>
              </a:rPr>
              <a:t>       </a:t>
            </a:r>
            <a:r>
              <a:rPr lang="en-GB" sz="2000" dirty="0">
                <a:solidFill>
                  <a:srgbClr val="0C377B"/>
                </a:solidFill>
              </a:rPr>
              <a:t> 2500 fb</a:t>
            </a:r>
            <a:r>
              <a:rPr lang="en-GB" sz="2000" baseline="30000" dirty="0">
                <a:solidFill>
                  <a:srgbClr val="0C377B"/>
                </a:solidFill>
              </a:rPr>
              <a:t>-1</a:t>
            </a:r>
            <a:r>
              <a:rPr lang="en-GB" sz="2000" dirty="0">
                <a:solidFill>
                  <a:srgbClr val="0C377B"/>
                </a:solidFill>
              </a:rPr>
              <a:t> within total of 10 years (~HL LHC total luminosity)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phase 2 (ultimate): </a:t>
            </a:r>
          </a:p>
          <a:p>
            <a:pPr marL="1371600" lvl="2" indent="-457200">
              <a:buFont typeface="Arial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2.5x10</a:t>
            </a:r>
            <a:r>
              <a:rPr lang="en-GB" sz="2000" b="1" baseline="30000" dirty="0">
                <a:solidFill>
                  <a:srgbClr val="FF0000"/>
                </a:solidFill>
              </a:rPr>
              <a:t>35</a:t>
            </a:r>
            <a:r>
              <a:rPr lang="en-GB" sz="2000" b="1" dirty="0">
                <a:solidFill>
                  <a:srgbClr val="FF0000"/>
                </a:solidFill>
              </a:rPr>
              <a:t> cm</a:t>
            </a:r>
            <a:r>
              <a:rPr lang="en-GB" sz="2000" b="1" baseline="30000" dirty="0">
                <a:solidFill>
                  <a:srgbClr val="FF0000"/>
                </a:solidFill>
              </a:rPr>
              <a:t>-2</a:t>
            </a:r>
            <a:r>
              <a:rPr lang="en-GB" sz="2000" b="1" dirty="0">
                <a:solidFill>
                  <a:srgbClr val="FF0000"/>
                </a:solidFill>
              </a:rPr>
              <a:t>s</a:t>
            </a:r>
            <a:r>
              <a:rPr lang="en-GB" sz="2000" b="1" baseline="30000" dirty="0">
                <a:solidFill>
                  <a:srgbClr val="FF0000"/>
                </a:solidFill>
              </a:rPr>
              <a:t>-1</a:t>
            </a:r>
            <a:r>
              <a:rPr lang="en-GB" sz="2000" b="1" dirty="0">
                <a:solidFill>
                  <a:srgbClr val="FF0000"/>
                </a:solidFill>
              </a:rPr>
              <a:t> (peak)</a:t>
            </a:r>
            <a:r>
              <a:rPr lang="en-GB" sz="2000" b="1" dirty="0">
                <a:solidFill>
                  <a:srgbClr val="0C377B"/>
                </a:solidFill>
              </a:rPr>
              <a:t>, </a:t>
            </a:r>
            <a:r>
              <a:rPr lang="en-GB" sz="2000" dirty="0">
                <a:solidFill>
                  <a:srgbClr val="0C377B"/>
                </a:solidFill>
              </a:rPr>
              <a:t>average</a:t>
            </a:r>
            <a:r>
              <a:rPr lang="en-GB" sz="2000" b="1" dirty="0">
                <a:solidFill>
                  <a:srgbClr val="0C377B"/>
                </a:solidFill>
              </a:rPr>
              <a:t> </a:t>
            </a:r>
            <a:r>
              <a:rPr lang="en-GB" sz="2000" dirty="0">
                <a:solidFill>
                  <a:srgbClr val="0C377B"/>
                </a:solidFill>
              </a:rPr>
              <a:t>1000 fb</a:t>
            </a:r>
            <a:r>
              <a:rPr lang="en-GB" sz="2000" baseline="30000" dirty="0">
                <a:solidFill>
                  <a:srgbClr val="0C377B"/>
                </a:solidFill>
              </a:rPr>
              <a:t>-1</a:t>
            </a:r>
            <a:r>
              <a:rPr lang="en-GB" sz="2000" dirty="0">
                <a:solidFill>
                  <a:srgbClr val="0C377B"/>
                </a:solidFill>
              </a:rPr>
              <a:t>/year (stops incl.)    </a:t>
            </a:r>
          </a:p>
          <a:p>
            <a:pPr lvl="3"/>
            <a:r>
              <a:rPr lang="en-GB" sz="2000" dirty="0">
                <a:solidFill>
                  <a:srgbClr val="0C377B"/>
                </a:solidFill>
                <a:sym typeface="Wingdings" panose="05000000000000000000" pitchFamily="2" charset="2"/>
              </a:rPr>
              <a:t></a:t>
            </a:r>
            <a:r>
              <a:rPr lang="en-GB" sz="2000" dirty="0">
                <a:solidFill>
                  <a:srgbClr val="0C377B"/>
                </a:solidFill>
              </a:rPr>
              <a:t> 15,000 fb</a:t>
            </a:r>
            <a:r>
              <a:rPr lang="en-GB" sz="2000" baseline="30000" dirty="0">
                <a:solidFill>
                  <a:srgbClr val="0C377B"/>
                </a:solidFill>
              </a:rPr>
              <a:t>-1</a:t>
            </a:r>
            <a:r>
              <a:rPr lang="en-GB" sz="2000" dirty="0">
                <a:solidFill>
                  <a:srgbClr val="0C377B"/>
                </a:solidFill>
              </a:rPr>
              <a:t> within 15 years (~6x HL-LHC total luminosity).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yielding total luminosity ~17,500 fb</a:t>
            </a:r>
            <a:r>
              <a:rPr lang="en-GB" sz="2000" b="1" baseline="30000" dirty="0">
                <a:solidFill>
                  <a:srgbClr val="FF0000"/>
                </a:solidFill>
              </a:rPr>
              <a:t>-1</a:t>
            </a:r>
            <a:r>
              <a:rPr lang="en-GB" sz="2000" b="1" dirty="0">
                <a:solidFill>
                  <a:srgbClr val="FF0000"/>
                </a:solidFill>
              </a:rPr>
              <a:t> over 25 years of operation</a:t>
            </a:r>
          </a:p>
        </p:txBody>
      </p:sp>
    </p:spTree>
    <p:extLst>
      <p:ext uri="{BB962C8B-B14F-4D97-AF65-F5344CB8AC3E}">
        <p14:creationId xmlns:p14="http://schemas.microsoft.com/office/powerpoint/2010/main" val="54836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	      luminosity evolution over 24 h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4" y="5685761"/>
            <a:ext cx="4222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phase 1: </a:t>
            </a:r>
            <a:r>
              <a:rPr lang="en-GB" b="1" dirty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GB" b="1" dirty="0">
                <a:solidFill>
                  <a:srgbClr val="C00000"/>
                </a:solidFill>
              </a:rPr>
              <a:t>*=1.1 m,</a:t>
            </a:r>
            <a:r>
              <a:rPr lang="en-GB" b="1" dirty="0">
                <a:solidFill>
                  <a:srgbClr val="C00000"/>
                </a:solidFill>
                <a:latin typeface="Symbol" panose="05050102010706020507" pitchFamily="18" charset="2"/>
              </a:rPr>
              <a:t> </a:t>
            </a:r>
            <a:r>
              <a:rPr lang="en-GB" sz="2000" b="1" dirty="0" err="1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en-GB" sz="2000" b="1" i="1" dirty="0" err="1">
                <a:solidFill>
                  <a:srgbClr val="C00000"/>
                </a:solidFill>
              </a:rPr>
              <a:t>Q</a:t>
            </a:r>
            <a:r>
              <a:rPr lang="en-GB" sz="2000" b="1" baseline="-25000" dirty="0" err="1">
                <a:solidFill>
                  <a:srgbClr val="C00000"/>
                </a:solidFill>
              </a:rPr>
              <a:t>tot</a:t>
            </a:r>
            <a:r>
              <a:rPr lang="en-GB" sz="2000" b="1" dirty="0">
                <a:solidFill>
                  <a:srgbClr val="C00000"/>
                </a:solidFill>
                <a:latin typeface="Symbol" panose="05050102010706020507" pitchFamily="18" charset="2"/>
              </a:rPr>
              <a:t>=0.01</a:t>
            </a:r>
            <a:r>
              <a:rPr lang="en-GB" b="1" dirty="0">
                <a:solidFill>
                  <a:srgbClr val="C00000"/>
                </a:solidFill>
              </a:rPr>
              <a:t>, </a:t>
            </a:r>
            <a:r>
              <a:rPr lang="en-GB" b="1" i="1" dirty="0" err="1">
                <a:solidFill>
                  <a:srgbClr val="C00000"/>
                </a:solidFill>
              </a:rPr>
              <a:t>t</a:t>
            </a:r>
            <a:r>
              <a:rPr lang="en-GB" b="1" i="1" baseline="-25000" dirty="0" err="1">
                <a:solidFill>
                  <a:srgbClr val="C00000"/>
                </a:solidFill>
              </a:rPr>
              <a:t>ta</a:t>
            </a:r>
            <a:r>
              <a:rPr lang="en-GB" b="1" dirty="0">
                <a:solidFill>
                  <a:srgbClr val="C00000"/>
                </a:solidFill>
              </a:rPr>
              <a:t>=5 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6016" y="5693162"/>
            <a:ext cx="4536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6600"/>
                </a:solidFill>
              </a:rPr>
              <a:t>phase 2: </a:t>
            </a:r>
            <a:r>
              <a:rPr lang="en-GB" sz="2000" b="1" dirty="0">
                <a:solidFill>
                  <a:srgbClr val="FF6600"/>
                </a:solidFill>
                <a:latin typeface="Symbol" panose="05050102010706020507" pitchFamily="18" charset="2"/>
              </a:rPr>
              <a:t>b</a:t>
            </a:r>
            <a:r>
              <a:rPr lang="en-GB" sz="2000" b="1" dirty="0">
                <a:solidFill>
                  <a:srgbClr val="FF6600"/>
                </a:solidFill>
              </a:rPr>
              <a:t>*=0.3 m,</a:t>
            </a:r>
            <a:r>
              <a:rPr lang="en-GB" sz="2000" b="1" dirty="0">
                <a:solidFill>
                  <a:srgbClr val="FF6600"/>
                </a:solidFill>
                <a:latin typeface="Symbol" panose="05050102010706020507" pitchFamily="18" charset="2"/>
              </a:rPr>
              <a:t> </a:t>
            </a:r>
            <a:r>
              <a:rPr lang="en-GB" sz="2000" b="1" dirty="0" err="1">
                <a:solidFill>
                  <a:srgbClr val="FF6600"/>
                </a:solidFill>
                <a:latin typeface="Symbol" panose="05050102010706020507" pitchFamily="18" charset="2"/>
              </a:rPr>
              <a:t>D</a:t>
            </a:r>
            <a:r>
              <a:rPr lang="en-GB" sz="2000" b="1" i="1" dirty="0" err="1">
                <a:solidFill>
                  <a:srgbClr val="FF6600"/>
                </a:solidFill>
              </a:rPr>
              <a:t>Q</a:t>
            </a:r>
            <a:r>
              <a:rPr lang="en-GB" sz="2000" b="1" baseline="-25000" dirty="0" err="1">
                <a:solidFill>
                  <a:srgbClr val="FF6600"/>
                </a:solidFill>
              </a:rPr>
              <a:t>tot</a:t>
            </a:r>
            <a:r>
              <a:rPr lang="en-GB" sz="2000" b="1" dirty="0">
                <a:solidFill>
                  <a:srgbClr val="FF6600"/>
                </a:solidFill>
                <a:latin typeface="Symbol" panose="05050102010706020507" pitchFamily="18" charset="2"/>
              </a:rPr>
              <a:t>=0.03</a:t>
            </a:r>
            <a:r>
              <a:rPr lang="en-GB" sz="2000" b="1" dirty="0">
                <a:solidFill>
                  <a:srgbClr val="FF6600"/>
                </a:solidFill>
              </a:rPr>
              <a:t>, </a:t>
            </a:r>
            <a:r>
              <a:rPr lang="en-GB" sz="2000" b="1" i="1" dirty="0" err="1">
                <a:solidFill>
                  <a:srgbClr val="FF6600"/>
                </a:solidFill>
              </a:rPr>
              <a:t>t</a:t>
            </a:r>
            <a:r>
              <a:rPr lang="en-GB" sz="2000" b="1" i="1" baseline="-25000" dirty="0" err="1">
                <a:solidFill>
                  <a:srgbClr val="FF6600"/>
                </a:solidFill>
              </a:rPr>
              <a:t>ta</a:t>
            </a:r>
            <a:r>
              <a:rPr lang="en-GB" sz="2000" b="1" dirty="0">
                <a:solidFill>
                  <a:srgbClr val="FF6600"/>
                </a:solidFill>
              </a:rPr>
              <a:t>=4 h</a:t>
            </a: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82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45" y="926670"/>
            <a:ext cx="7059938" cy="46979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19341" y="1412776"/>
            <a:ext cx="209528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1"/>
            <a:r>
              <a:rPr lang="en-GB" sz="2000" dirty="0">
                <a:solidFill>
                  <a:srgbClr val="000000"/>
                </a:solidFill>
              </a:rPr>
              <a:t>for both phases:</a:t>
            </a:r>
          </a:p>
          <a:p>
            <a:pPr marL="268288" lvl="1"/>
            <a:endParaRPr lang="en-GB" sz="2000" dirty="0">
              <a:solidFill>
                <a:srgbClr val="000000"/>
              </a:solidFill>
            </a:endParaRPr>
          </a:p>
          <a:p>
            <a:pPr marL="268288" lvl="1"/>
            <a:r>
              <a:rPr lang="en-GB" sz="2000" b="1" dirty="0">
                <a:solidFill>
                  <a:srgbClr val="000000"/>
                </a:solidFill>
              </a:rPr>
              <a:t>beam current 0.5 A unchanged!</a:t>
            </a:r>
          </a:p>
          <a:p>
            <a:pPr marL="268288" lvl="1"/>
            <a:endParaRPr lang="en-GB" sz="2000" dirty="0">
              <a:solidFill>
                <a:srgbClr val="000000"/>
              </a:solidFill>
            </a:endParaRPr>
          </a:p>
          <a:p>
            <a:pPr marL="268288" lvl="1"/>
            <a:r>
              <a:rPr lang="en-GB" sz="2000" dirty="0">
                <a:solidFill>
                  <a:srgbClr val="000000"/>
                </a:solidFill>
              </a:rPr>
              <a:t>total synchrotron radiation power ~5 MW.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4375" y="5646995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Calibri"/>
              </a:rPr>
              <a:t>→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35" y="885188"/>
            <a:ext cx="27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C377B"/>
                </a:solidFill>
              </a:rPr>
              <a:t>radiation damping: </a:t>
            </a:r>
            <a:r>
              <a:rPr lang="en-GB" dirty="0">
                <a:solidFill>
                  <a:srgbClr val="0C377B"/>
                </a:solidFill>
                <a:latin typeface="Symbol" panose="05050102010706020507" pitchFamily="18" charset="2"/>
              </a:rPr>
              <a:t>t</a:t>
            </a:r>
            <a:r>
              <a:rPr lang="en-GB" dirty="0">
                <a:solidFill>
                  <a:srgbClr val="0C377B"/>
                </a:solidFill>
              </a:rPr>
              <a:t>~1 h</a:t>
            </a:r>
          </a:p>
        </p:txBody>
      </p:sp>
    </p:spTree>
    <p:extLst>
      <p:ext uri="{BB962C8B-B14F-4D97-AF65-F5344CB8AC3E}">
        <p14:creationId xmlns:p14="http://schemas.microsoft.com/office/powerpoint/2010/main" val="341498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3157" y="0"/>
            <a:ext cx="9144000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FCC Horizon 2020 Design Study Proposal</a:t>
            </a:r>
          </a:p>
          <a:p>
            <a:pPr algn="ctr"/>
            <a:r>
              <a:rPr lang="en-GB" sz="900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GB" sz="3200" dirty="0" smtClean="0">
                <a:solidFill>
                  <a:srgbClr val="FFC000"/>
                </a:solidFill>
              </a:rPr>
              <a:t>approved by European Commission on 28 January 2015, at maximum rating (15/15)</a:t>
            </a:r>
            <a:endParaRPr lang="en-GB" sz="2400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98239" y="5805264"/>
            <a:ext cx="8441208" cy="319177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rgbClr val="DDDDDD"/>
              </a:buClr>
              <a:buFont typeface="Arial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key aspects of 100 </a:t>
            </a:r>
            <a:r>
              <a:rPr lang="en-GB" dirty="0" err="1" smtClean="0">
                <a:solidFill>
                  <a:srgbClr val="FFFFFF"/>
                </a:solidFill>
              </a:rPr>
              <a:t>TeV</a:t>
            </a:r>
            <a:r>
              <a:rPr lang="en-GB" dirty="0" smtClean="0">
                <a:solidFill>
                  <a:srgbClr val="FFFFFF"/>
                </a:solidFill>
              </a:rPr>
              <a:t> energy frontier hadron collider:</a:t>
            </a:r>
          </a:p>
          <a:p>
            <a:pPr marL="36576" indent="0">
              <a:buClr>
                <a:srgbClr val="DDDDDD"/>
              </a:buClr>
              <a:buFont typeface="Arial"/>
              <a:buNone/>
              <a:defRPr/>
            </a:pPr>
            <a:r>
              <a:rPr lang="en-GB" dirty="0">
                <a:solidFill>
                  <a:srgbClr val="FFFFFF"/>
                </a:solidFill>
              </a:rPr>
              <a:t>c</a:t>
            </a:r>
            <a:r>
              <a:rPr lang="en-GB" dirty="0" smtClean="0">
                <a:solidFill>
                  <a:srgbClr val="FFFFFF"/>
                </a:solidFill>
              </a:rPr>
              <a:t>onceptual design, feasibility, implementation scenario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860358"/>
            <a:ext cx="6048672" cy="360140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045" y="1769715"/>
            <a:ext cx="3957955" cy="4035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22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" y="654335"/>
            <a:ext cx="8967563" cy="62238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" y="-6773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i="1" kern="0" dirty="0" err="1">
                <a:solidFill>
                  <a:srgbClr val="FFFF00"/>
                </a:solidFill>
                <a:cs typeface="Calibri" pitchFamily="34" charset="0"/>
              </a:rPr>
              <a:t>e</a:t>
            </a:r>
            <a:r>
              <a:rPr lang="en-GB" sz="4000" b="1" kern="0" baseline="30000" dirty="0" err="1">
                <a:solidFill>
                  <a:srgbClr val="FFFF00"/>
                </a:solidFill>
                <a:cs typeface="Calibri" pitchFamily="34" charset="0"/>
              </a:rPr>
              <a:t>+</a:t>
            </a:r>
            <a:r>
              <a:rPr lang="en-GB" sz="4000" b="1" i="1" kern="0" dirty="0" err="1">
                <a:solidFill>
                  <a:srgbClr val="FFFF00"/>
                </a:solidFill>
                <a:cs typeface="Calibri" pitchFamily="34" charset="0"/>
              </a:rPr>
              <a:t>e</a:t>
            </a:r>
            <a:r>
              <a:rPr lang="en-GB" sz="4000" b="1" kern="0" baseline="30000" dirty="0">
                <a:solidFill>
                  <a:srgbClr val="FFFF00"/>
                </a:solidFill>
                <a:cs typeface="Calibri" pitchFamily="34" charset="0"/>
              </a:rPr>
              <a:t>- </a:t>
            </a: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luminosity vs energy</a:t>
            </a:r>
          </a:p>
        </p:txBody>
      </p:sp>
      <p:sp>
        <p:nvSpPr>
          <p:cNvPr id="3" name="Rectangle 2"/>
          <p:cNvSpPr/>
          <p:nvPr/>
        </p:nvSpPr>
        <p:spPr>
          <a:xfrm>
            <a:off x="1747478" y="4046824"/>
            <a:ext cx="144016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7480" y="4055208"/>
            <a:ext cx="144016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1653" y="2606664"/>
            <a:ext cx="3435556" cy="76944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ILC upgrades</a:t>
            </a:r>
          </a:p>
          <a:p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(Harrison, Ross, Walker, 2013)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891494" y="3022162"/>
            <a:ext cx="1368152" cy="1024662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50725" y="1611672"/>
            <a:ext cx="5497659" cy="76944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FCC-</a:t>
            </a:r>
            <a:r>
              <a:rPr lang="en-GB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r>
              <a:rPr lang="en-GB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crab waist / improved optics</a:t>
            </a:r>
          </a:p>
          <a:p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(Bogomyagkov, Levichev, </a:t>
            </a:r>
            <a:r>
              <a:rPr lang="en-GB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Piminov</a:t>
            </a: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Shatilov</a:t>
            </a: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2014)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359818" y="1532488"/>
            <a:ext cx="1215752" cy="204512"/>
          </a:xfrm>
          <a:prstGeom prst="straightConnector1">
            <a:avLst/>
          </a:prstGeom>
          <a:ln w="349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amond 11"/>
          <p:cNvSpPr/>
          <p:nvPr/>
        </p:nvSpPr>
        <p:spPr>
          <a:xfrm>
            <a:off x="1108683" y="1430232"/>
            <a:ext cx="188404" cy="204512"/>
          </a:xfrm>
          <a:prstGeom prst="diamon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1282083" y="2169207"/>
            <a:ext cx="188404" cy="204512"/>
          </a:xfrm>
          <a:prstGeom prst="diamon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567480" y="1889400"/>
            <a:ext cx="1160490" cy="279807"/>
          </a:xfrm>
          <a:prstGeom prst="straightConnector1">
            <a:avLst/>
          </a:prstGeom>
          <a:ln w="349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amond 15"/>
          <p:cNvSpPr/>
          <p:nvPr/>
        </p:nvSpPr>
        <p:spPr>
          <a:xfrm>
            <a:off x="1447669" y="2919906"/>
            <a:ext cx="188404" cy="204512"/>
          </a:xfrm>
          <a:prstGeom prst="diamon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Diamond 16"/>
          <p:cNvSpPr/>
          <p:nvPr/>
        </p:nvSpPr>
        <p:spPr>
          <a:xfrm>
            <a:off x="1653276" y="3561755"/>
            <a:ext cx="188404" cy="204512"/>
          </a:xfrm>
          <a:prstGeom prst="diamon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711496" y="2041800"/>
            <a:ext cx="1016474" cy="878106"/>
          </a:xfrm>
          <a:prstGeom prst="straightConnector1">
            <a:avLst/>
          </a:prstGeom>
          <a:ln w="34925">
            <a:solidFill>
              <a:srgbClr val="0000CC">
                <a:alpha val="5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891494" y="2271463"/>
            <a:ext cx="859231" cy="1263030"/>
          </a:xfrm>
          <a:prstGeom prst="straightConnector1">
            <a:avLst/>
          </a:prstGeom>
          <a:ln w="349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46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11998"/>
            <a:ext cx="5688632" cy="229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971397"/>
            <a:ext cx="8315014" cy="18928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400" kern="0" dirty="0">
                <a:solidFill>
                  <a:srgbClr val="000000"/>
                </a:solidFill>
              </a:rPr>
              <a:t>B</a:t>
            </a:r>
            <a:r>
              <a:rPr lang="en-US" sz="2400" kern="0" dirty="0" smtClean="0">
                <a:solidFill>
                  <a:srgbClr val="000000"/>
                </a:solidFill>
              </a:rPr>
              <a:t>eside </a:t>
            </a:r>
            <a:r>
              <a:rPr lang="en-US" sz="2400" kern="0" dirty="0">
                <a:solidFill>
                  <a:srgbClr val="000000"/>
                </a:solidFill>
              </a:rPr>
              <a:t>the collider ring(s), a booster of the same size (same tunnel) must provide beams for top-up </a:t>
            </a:r>
            <a:r>
              <a:rPr lang="en-US" sz="2400" kern="0" dirty="0" smtClean="0">
                <a:solidFill>
                  <a:srgbClr val="000000"/>
                </a:solidFill>
              </a:rPr>
              <a:t>injection to sustain short beam lifetime due to the extremely high luminosity</a:t>
            </a:r>
            <a:endParaRPr lang="en-US" sz="2400" kern="0" dirty="0">
              <a:solidFill>
                <a:srgbClr val="000000"/>
              </a:solidFill>
            </a:endParaRPr>
          </a:p>
          <a:p>
            <a:pPr marL="555625" lvl="1" indent="-285750" eaLnBrk="0" fontAlgn="base" hangingPunct="0">
              <a:spcAft>
                <a:spcPts val="2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C377B"/>
                </a:solidFill>
              </a:rPr>
              <a:t>booster </a:t>
            </a:r>
            <a:r>
              <a:rPr lang="en-US" sz="2000" b="1" dirty="0">
                <a:solidFill>
                  <a:srgbClr val="0C377B"/>
                </a:solidFill>
              </a:rPr>
              <a:t>injection energy ~5-20 </a:t>
            </a:r>
            <a:r>
              <a:rPr lang="en-US" sz="2000" b="1" dirty="0" err="1">
                <a:solidFill>
                  <a:srgbClr val="0C377B"/>
                </a:solidFill>
              </a:rPr>
              <a:t>GeV</a:t>
            </a:r>
            <a:endParaRPr lang="en-US" sz="2000" b="1" dirty="0">
              <a:solidFill>
                <a:srgbClr val="0C377B"/>
              </a:solidFill>
            </a:endParaRPr>
          </a:p>
          <a:p>
            <a:pPr marL="555625" lvl="1" indent="-285750" eaLnBrk="0" fontAlgn="base" hangingPunct="0">
              <a:spcAft>
                <a:spcPts val="2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C377B"/>
                </a:solidFill>
              </a:rPr>
              <a:t>bypass around the experiments</a:t>
            </a:r>
            <a:endParaRPr lang="en-GB" sz="2000" b="1" dirty="0">
              <a:solidFill>
                <a:srgbClr val="0C377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425" y="5344566"/>
            <a:ext cx="8315014" cy="82073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400" kern="0" dirty="0">
                <a:solidFill>
                  <a:srgbClr val="000000"/>
                </a:solidFill>
              </a:rPr>
              <a:t>injector complex for e</a:t>
            </a:r>
            <a:r>
              <a:rPr lang="en-US" sz="2400" kern="0" baseline="30000" dirty="0">
                <a:solidFill>
                  <a:srgbClr val="000000"/>
                </a:solidFill>
              </a:rPr>
              <a:t>+</a:t>
            </a:r>
            <a:r>
              <a:rPr lang="en-US" sz="2400" kern="0" dirty="0">
                <a:solidFill>
                  <a:srgbClr val="000000"/>
                </a:solidFill>
              </a:rPr>
              <a:t> and e</a:t>
            </a:r>
            <a:r>
              <a:rPr lang="en-US" sz="2400" kern="0" baseline="30000" dirty="0">
                <a:solidFill>
                  <a:srgbClr val="000000"/>
                </a:solidFill>
              </a:rPr>
              <a:t>-</a:t>
            </a:r>
            <a:r>
              <a:rPr lang="en-US" sz="2400" kern="0" dirty="0">
                <a:solidFill>
                  <a:srgbClr val="000000"/>
                </a:solidFill>
              </a:rPr>
              <a:t> beams of 10-20 </a:t>
            </a:r>
            <a:r>
              <a:rPr lang="en-US" sz="2400" kern="0" dirty="0" err="1">
                <a:solidFill>
                  <a:srgbClr val="000000"/>
                </a:solidFill>
              </a:rPr>
              <a:t>GeV</a:t>
            </a:r>
            <a:endParaRPr lang="en-US" sz="2400" kern="0" dirty="0">
              <a:solidFill>
                <a:srgbClr val="000000"/>
              </a:solidFill>
            </a:endParaRPr>
          </a:p>
          <a:p>
            <a:pPr marL="555625" lvl="1" indent="-285750" eaLnBrk="0" fontAlgn="base" hangingPunct="0">
              <a:spcAft>
                <a:spcPts val="2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C377B"/>
                </a:solidFill>
              </a:rPr>
              <a:t>Super-KEKB injector ~ almost suitable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52320" y="4653136"/>
            <a:ext cx="1354858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A. </a:t>
            </a:r>
            <a:r>
              <a:rPr lang="en-GB" sz="2000" kern="0" dirty="0" err="1">
                <a:solidFill>
                  <a:srgbClr val="000000"/>
                </a:solidFill>
              </a:rPr>
              <a:t>Blondel</a:t>
            </a:r>
            <a:endParaRPr lang="en-GB" sz="2000" kern="0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3059" y="1522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                 FCC-</a:t>
            </a:r>
            <a:r>
              <a:rPr lang="en-US" sz="4000" dirty="0" err="1" smtClean="0"/>
              <a:t>ee</a:t>
            </a:r>
            <a:r>
              <a:rPr lang="en-US" sz="4000" dirty="0" smtClean="0"/>
              <a:t> top-up injector</a:t>
            </a:r>
            <a:endParaRPr lang="en-US" sz="4000" dirty="0"/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815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0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4796650" y="512672"/>
            <a:ext cx="4054022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FFFF00"/>
                </a:solidFill>
                <a:ea typeface="ＭＳ Ｐゴシック" charset="0"/>
              </a:rPr>
              <a:t>First FCC Week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Conference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 smtClean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FF00"/>
                </a:solidFill>
                <a:ea typeface="ＭＳ Ｐゴシック" charset="0"/>
              </a:rPr>
              <a:t> </a:t>
            </a: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Washington DC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23-27 March 2015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0F0F0"/>
                </a:solidFill>
                <a:ea typeface="ＭＳ Ｐゴシック" charset="0"/>
                <a:hlinkClick r:id="rId2"/>
              </a:rPr>
              <a:t>http://cern.ch/fccw2015</a:t>
            </a:r>
            <a:endParaRPr lang="en-GB" sz="2400" b="1" dirty="0">
              <a:solidFill>
                <a:srgbClr val="F0F0F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46" y="2313165"/>
            <a:ext cx="694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92A55"/>
                </a:solidFill>
              </a:rPr>
              <a:t>++...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" y="0"/>
            <a:ext cx="4850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8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9850" y="-3158"/>
            <a:ext cx="7148111" cy="92333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5400" kern="0" dirty="0">
                <a:solidFill>
                  <a:schemeClr val="bg1"/>
                </a:solidFill>
              </a:rPr>
              <a:t>c</a:t>
            </a:r>
            <a:r>
              <a:rPr lang="en-GB" sz="5400" kern="0" dirty="0" smtClean="0">
                <a:solidFill>
                  <a:schemeClr val="bg1"/>
                </a:solidFill>
              </a:rPr>
              <a:t>ollider figures of merit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6700" y="991090"/>
                <a:ext cx="8854412" cy="5658985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GB" sz="3600" kern="0" dirty="0" smtClean="0"/>
                  <a:t>particle type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kern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3600" b="0" i="1" kern="0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GB" sz="3600" b="0" i="1" kern="0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3600" i="1" kern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3600" b="0" i="1" kern="0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GB" sz="3600" b="0" i="1" kern="0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GB" sz="3600" b="0" i="1" kern="0" smtClean="0">
                        <a:latin typeface="Cambria Math"/>
                      </a:rPr>
                      <m:t>,</m:t>
                    </m:r>
                  </m:oMath>
                </a14:m>
                <a:r>
                  <a:rPr lang="en-GB" sz="3600" kern="0" dirty="0" smtClean="0"/>
                  <a:t> </a:t>
                </a:r>
                <a14:m>
                  <m:oMath xmlns:m="http://schemas.openxmlformats.org/officeDocument/2006/math">
                    <m:r>
                      <a:rPr lang="en-GB" sz="3600" b="0" i="1" kern="0" smtClean="0">
                        <a:latin typeface="Cambria Math"/>
                      </a:rPr>
                      <m:t>𝑝𝑝</m:t>
                    </m:r>
                  </m:oMath>
                </a14:m>
                <a:r>
                  <a:rPr lang="en-GB" sz="3600" kern="0" dirty="0" smtClean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3600" i="1" kern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GB" sz="3600" b="0" i="1" kern="0" smtClean="0">
                            <a:latin typeface="Cambria Math"/>
                          </a:rPr>
                          <m:t>𝑝</m:t>
                        </m:r>
                      </m:e>
                    </m:acc>
                    <m:r>
                      <a:rPr lang="en-GB" sz="3600" b="0" i="1" kern="0" smtClean="0">
                        <a:latin typeface="Cambria Math"/>
                      </a:rPr>
                      <m:t>𝑝</m:t>
                    </m:r>
                  </m:oMath>
                </a14:m>
                <a:r>
                  <a:rPr lang="en-GB" sz="3600" kern="0" dirty="0" smtClean="0"/>
                  <a:t>, heavy ions,… )</a:t>
                </a:r>
              </a:p>
              <a:p>
                <a:pPr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GB" sz="3600" kern="0" dirty="0" smtClean="0"/>
                  <a:t>centre-of-mass energy </a:t>
                </a:r>
                <a:r>
                  <a:rPr lang="en-GB" sz="3600" i="1" kern="0" dirty="0" smtClean="0"/>
                  <a:t>E</a:t>
                </a:r>
                <a:r>
                  <a:rPr lang="en-GB" sz="3600" kern="0" baseline="-25000" dirty="0" smtClean="0"/>
                  <a:t>CM</a:t>
                </a:r>
                <a:r>
                  <a:rPr lang="en-GB" sz="3600" kern="0" dirty="0" smtClean="0"/>
                  <a:t>=2 </a:t>
                </a:r>
                <a:r>
                  <a:rPr lang="en-GB" sz="3600" i="1" kern="0" dirty="0" err="1" smtClean="0"/>
                  <a:t>E</a:t>
                </a:r>
                <a:r>
                  <a:rPr lang="en-GB" sz="3600" kern="0" baseline="-25000" dirty="0" err="1" smtClean="0"/>
                  <a:t>beam</a:t>
                </a:r>
                <a:endParaRPr lang="en-GB" sz="3600" kern="0" baseline="-25000" dirty="0" smtClean="0"/>
              </a:p>
              <a:p>
                <a:pPr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GB" sz="3600" kern="0" dirty="0"/>
                  <a:t>l</a:t>
                </a:r>
                <a:r>
                  <a:rPr lang="en-GB" sz="3600" kern="0" dirty="0" smtClean="0"/>
                  <a:t>uminosity</a:t>
                </a:r>
                <a:r>
                  <a:rPr lang="en-GB" sz="3600" i="1" kern="0" dirty="0" smtClean="0"/>
                  <a:t> </a:t>
                </a:r>
              </a:p>
              <a:p>
                <a:pPr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endParaRPr lang="en-GB" sz="3600" kern="0" dirty="0" smtClean="0"/>
              </a:p>
              <a:p>
                <a:pPr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endParaRPr lang="en-GB" sz="3600" kern="0" dirty="0" smtClean="0"/>
              </a:p>
              <a:p>
                <a:pPr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endParaRPr lang="en-GB" sz="3600" kern="0" dirty="0"/>
              </a:p>
              <a:p>
                <a:pPr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endParaRPr lang="en-GB" sz="3600" kern="0" dirty="0" smtClean="0"/>
              </a:p>
              <a:p>
                <a:pPr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GB" sz="3600" kern="0" dirty="0" smtClean="0"/>
                  <a:t>polarization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00" y="991090"/>
                <a:ext cx="8854412" cy="5658985"/>
              </a:xfrm>
              <a:prstGeom prst="rect">
                <a:avLst/>
              </a:prstGeom>
              <a:blipFill rotWithShape="1">
                <a:blip r:embed="rId3"/>
                <a:stretch>
                  <a:fillRect l="-2135" t="-1616" r="-1171" b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644611" y="3208873"/>
            <a:ext cx="23439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reaction rate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378411" y="3056473"/>
            <a:ext cx="19816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luminosity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7211" y="2446873"/>
            <a:ext cx="2297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  <a:latin typeface="Calibri"/>
              </a:rPr>
              <a:t>R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= </a:t>
            </a:r>
            <a:r>
              <a:rPr lang="en-US" sz="6000" dirty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i="1" dirty="0">
                <a:solidFill>
                  <a:srgbClr val="0000FF"/>
                </a:solidFill>
                <a:latin typeface="Calibri"/>
              </a:rPr>
              <a:t>L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083011" y="3361273"/>
            <a:ext cx="25042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cross section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830" y="3866927"/>
            <a:ext cx="8956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s</a:t>
            </a:r>
            <a:r>
              <a:rPr lang="en-GB" sz="2400" i="1" baseline="-25000" dirty="0" err="1" smtClean="0">
                <a:solidFill>
                  <a:prstClr val="black"/>
                </a:solidFill>
              </a:rPr>
              <a:t>pp</a:t>
            </a:r>
            <a:r>
              <a:rPr lang="en-GB" sz="2400" baseline="-25000" dirty="0" err="1" smtClean="0">
                <a:solidFill>
                  <a:prstClr val="black"/>
                </a:solidFill>
                <a:latin typeface="Calibri"/>
              </a:rPr>
              <a:t>→Higgs</a:t>
            </a:r>
            <a:r>
              <a:rPr lang="en-GB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~ 30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pb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   →    with 300 fb</a:t>
            </a:r>
            <a:r>
              <a:rPr lang="en-GB" sz="2400" baseline="30000" dirty="0">
                <a:solidFill>
                  <a:prstClr val="black"/>
                </a:solidFill>
                <a:latin typeface="Calibri"/>
              </a:rPr>
              <a:t>-1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LHC produces ~ 10 million Higgs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707876"/>
              </p:ext>
            </p:extLst>
          </p:nvPr>
        </p:nvGraphicFramePr>
        <p:xfrm>
          <a:off x="1547664" y="4437112"/>
          <a:ext cx="2597150" cy="135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4" imgW="939600" imgH="482400" progId="Equation.3">
                  <p:embed/>
                </p:oleObj>
              </mc:Choice>
              <mc:Fallback>
                <p:oleObj name="Equation" r:id="rId4" imgW="939600" imgH="482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4437112"/>
                        <a:ext cx="2597150" cy="1354137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631439"/>
              </p:ext>
            </p:extLst>
          </p:nvPr>
        </p:nvGraphicFramePr>
        <p:xfrm>
          <a:off x="4367827" y="5166715"/>
          <a:ext cx="4643285" cy="1483360"/>
        </p:xfrm>
        <a:graphic>
          <a:graphicData uri="http://schemas.openxmlformats.org/drawingml/2006/table">
            <a:tbl>
              <a:tblPr bandRow="1"/>
              <a:tblGrid>
                <a:gridCol w="691553"/>
                <a:gridCol w="3951732"/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i="1" dirty="0" err="1" smtClean="0"/>
                        <a:t>N</a:t>
                      </a:r>
                      <a:r>
                        <a:rPr lang="en-US" sz="1800" i="1" baseline="-25000" dirty="0" err="1" smtClean="0"/>
                        <a:t>b</a:t>
                      </a:r>
                      <a:endParaRPr lang="en-US" sz="1800" i="1" baseline="-25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Number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of particles per bunch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i="1" dirty="0" err="1" smtClean="0"/>
                        <a:t>f</a:t>
                      </a:r>
                      <a:r>
                        <a:rPr lang="en-US" sz="1800" i="1" baseline="-25000" dirty="0" err="1" smtClean="0"/>
                        <a:t>coll</a:t>
                      </a:r>
                      <a:endParaRPr lang="en-US" sz="1800" i="1" baseline="-25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/>
                        <a:t>Collision frequency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l-GR" sz="1800" dirty="0" smtClean="0"/>
                        <a:t>σ</a:t>
                      </a:r>
                      <a:r>
                        <a:rPr lang="de-DE" sz="1800" dirty="0" smtClean="0"/>
                        <a:t>*</a:t>
                      </a:r>
                      <a:endParaRPr lang="en-US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</a:rPr>
                        <a:t>Rms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b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eam size at interaction point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i="1" dirty="0" smtClean="0"/>
                        <a:t>F</a:t>
                      </a:r>
                      <a:endParaRPr lang="en-US" sz="1800" i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/>
                        <a:t>Reduction</a:t>
                      </a:r>
                      <a:r>
                        <a:rPr lang="en-US" sz="1800" baseline="0" dirty="0" smtClean="0"/>
                        <a:t> factor due to crossing angle</a:t>
                      </a:r>
                      <a:endParaRPr lang="en-US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397211" y="4725144"/>
            <a:ext cx="883575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 smtClean="0">
                <a:latin typeface="+mn-lt"/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4123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44" y="1073846"/>
            <a:ext cx="8091780" cy="566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椭圆 5"/>
          <p:cNvSpPr/>
          <p:nvPr/>
        </p:nvSpPr>
        <p:spPr>
          <a:xfrm>
            <a:off x="688552" y="3182042"/>
            <a:ext cx="2896636" cy="3106151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椭圆 6"/>
          <p:cNvSpPr/>
          <p:nvPr/>
        </p:nvSpPr>
        <p:spPr>
          <a:xfrm>
            <a:off x="2988942" y="2703578"/>
            <a:ext cx="1803136" cy="1883926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2534" y="1073846"/>
            <a:ext cx="4003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Qinhuangdao (</a:t>
            </a:r>
            <a:r>
              <a:rPr lang="zh-CN" altLang="en-US" sz="28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秦皇岛）</a:t>
            </a:r>
            <a:endParaRPr lang="en-GB" kern="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14113" y="3460875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50 km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59751" y="5285349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70 km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24128" y="3907607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easy access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300 km from Beijing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3 h by car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1 h by train </a:t>
            </a:r>
            <a:endParaRPr lang="zh-CN" altLang="en-US" sz="2000" kern="0" dirty="0">
              <a:solidFill>
                <a:prstClr val="white"/>
              </a:solidFill>
              <a:latin typeface="Arial"/>
              <a:ea typeface="黑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64092" y="6372036"/>
            <a:ext cx="134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Yifang Wang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2382" y="2411190"/>
            <a:ext cx="1858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800" b="1" dirty="0" err="1">
                <a:solidFill>
                  <a:srgbClr val="FF0000"/>
                </a:solidFill>
              </a:rPr>
              <a:t>CepC</a:t>
            </a:r>
            <a:r>
              <a:rPr lang="en-GB" sz="2800" b="1" dirty="0">
                <a:solidFill>
                  <a:srgbClr val="FF0000"/>
                </a:solidFill>
              </a:rPr>
              <a:t>, </a:t>
            </a:r>
            <a:r>
              <a:rPr lang="en-GB" sz="2800" b="1" dirty="0" err="1">
                <a:solidFill>
                  <a:srgbClr val="FF0000"/>
                </a:solidFill>
              </a:rPr>
              <a:t>SppC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-4802"/>
            <a:ext cx="9143999" cy="92333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CepC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/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SppC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study (CAS-IHEP),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CepC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CDR </a:t>
            </a:r>
            <a:r>
              <a:rPr lang="en-GB" sz="28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Feb. 2015, </a:t>
            </a:r>
            <a:r>
              <a:rPr lang="en-GB" sz="28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e</a:t>
            </a:r>
            <a:r>
              <a:rPr lang="en-GB" sz="2800" b="1" kern="0" baseline="3000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+</a:t>
            </a:r>
            <a:r>
              <a:rPr lang="en-GB" sz="28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e</a:t>
            </a:r>
            <a:r>
              <a:rPr lang="en-GB" sz="2800" b="1" kern="0" baseline="30000" dirty="0">
                <a:solidFill>
                  <a:srgbClr val="FFFF00"/>
                </a:solidFill>
                <a:latin typeface="Arial"/>
                <a:cs typeface="Calibri" pitchFamily="34" charset="0"/>
              </a:rPr>
              <a:t>-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collisions ~2028; </a:t>
            </a:r>
            <a:r>
              <a:rPr lang="en-GB" sz="28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pp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collisions ~2042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0112" y="5439237"/>
            <a:ext cx="252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FFC000"/>
                </a:solidFill>
              </a:rPr>
              <a:t>“Chinese Toscana”</a:t>
            </a:r>
          </a:p>
        </p:txBody>
      </p:sp>
    </p:spTree>
    <p:extLst>
      <p:ext uri="{BB962C8B-B14F-4D97-AF65-F5344CB8AC3E}">
        <p14:creationId xmlns:p14="http://schemas.microsoft.com/office/powerpoint/2010/main" val="107477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5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5" y="2518019"/>
            <a:ext cx="9048407" cy="432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24" y="0"/>
            <a:ext cx="4586376" cy="2846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4501788" cy="1661993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6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CepC</a:t>
            </a:r>
            <a:r>
              <a:rPr lang="en-GB" sz="36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/</a:t>
            </a:r>
            <a:r>
              <a:rPr lang="en-GB" sz="36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SppC</a:t>
            </a:r>
            <a:r>
              <a:rPr lang="en-GB" sz="36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project – </a:t>
            </a:r>
            <a:r>
              <a:rPr lang="en-GB" sz="36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last summer in </a:t>
            </a:r>
            <a:r>
              <a:rPr lang="en-GB" sz="36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Nature</a:t>
            </a:r>
            <a:endParaRPr lang="en-GB" sz="3200" b="1" i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742914"/>
            <a:ext cx="4431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</a:rPr>
              <a:t>24 J U LY 2014 | VO L 511 | NAT U R E | 3</a:t>
            </a:r>
          </a:p>
        </p:txBody>
      </p:sp>
    </p:spTree>
    <p:extLst>
      <p:ext uri="{BB962C8B-B14F-4D97-AF65-F5344CB8AC3E}">
        <p14:creationId xmlns:p14="http://schemas.microsoft.com/office/powerpoint/2010/main" val="418515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46" y="5293419"/>
            <a:ext cx="8892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 </a:t>
            </a:r>
            <a:r>
              <a:rPr lang="en-GB" sz="2400" b="1" dirty="0" err="1">
                <a:solidFill>
                  <a:srgbClr val="0033CC"/>
                </a:solidFill>
              </a:rPr>
              <a:t>Center</a:t>
            </a:r>
            <a:r>
              <a:rPr lang="en-GB" sz="2400" b="1" dirty="0">
                <a:solidFill>
                  <a:srgbClr val="0033CC"/>
                </a:solidFill>
              </a:rPr>
              <a:t> for Future High Energy Physics (CFHEP) </a:t>
            </a:r>
            <a:r>
              <a:rPr lang="en-GB" sz="2400" dirty="0"/>
              <a:t>was inaugurated in Beijing on December 17, 2013. The director of CFHEP, </a:t>
            </a:r>
            <a:r>
              <a:rPr lang="en-GB" sz="2400" dirty="0" err="1"/>
              <a:t>Prof.</a:t>
            </a:r>
            <a:r>
              <a:rPr lang="en-GB" sz="2400" dirty="0"/>
              <a:t> </a:t>
            </a:r>
            <a:r>
              <a:rPr lang="en-GB" sz="2400" dirty="0" err="1"/>
              <a:t>Nima</a:t>
            </a:r>
            <a:r>
              <a:rPr lang="en-GB" sz="2400" dirty="0"/>
              <a:t> </a:t>
            </a:r>
            <a:r>
              <a:rPr lang="en-GB" sz="2400" dirty="0" err="1"/>
              <a:t>Arkani-Hamed</a:t>
            </a:r>
            <a:r>
              <a:rPr lang="en-GB" sz="2400" dirty="0"/>
              <a:t> and the head of IHEP, </a:t>
            </a:r>
            <a:r>
              <a:rPr lang="en-GB" sz="2400" dirty="0" err="1"/>
              <a:t>Prof.</a:t>
            </a:r>
            <a:r>
              <a:rPr lang="en-GB" sz="2400" dirty="0"/>
              <a:t> Wang Yifang unveiled the </a:t>
            </a:r>
            <a:r>
              <a:rPr lang="en-GB" sz="2400" dirty="0" smtClean="0"/>
              <a:t>foundation </a:t>
            </a:r>
            <a:r>
              <a:rPr lang="en-GB" sz="2400" dirty="0"/>
              <a:t>of the </a:t>
            </a:r>
            <a:r>
              <a:rPr lang="en-GB" sz="2400" dirty="0" err="1"/>
              <a:t>center</a:t>
            </a:r>
            <a:r>
              <a:rPr lang="en-GB" sz="24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3" y="0"/>
            <a:ext cx="8118648" cy="538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8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ghigjff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"/>
            <a:ext cx="9144000" cy="68580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altLang="zh-CN" sz="3000" b="1" dirty="0" smtClean="0">
                <a:solidFill>
                  <a:srgbClr val="0070C0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CEPC-SPPC Timeline (preliminary) </a:t>
            </a:r>
            <a:endParaRPr lang="zh-CN" altLang="en-US" sz="3000" b="1" dirty="0">
              <a:solidFill>
                <a:srgbClr val="0070C0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00034" y="114298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1C9F-A56E-47E4-80F4-FDF2E6462DB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>
          <a:xfrm>
            <a:off x="2514600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800000"/>
                </a:solidFill>
              </a:rPr>
              <a:t>Aspen Winter Conference, Jan 26 – Feb 1, 2015</a:t>
            </a:r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00034" y="6356370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8" descr="http://www.ihep.cas.cn/cxwh/yjsbs/200907/W020090722524685304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285728"/>
            <a:ext cx="1135856" cy="764381"/>
          </a:xfrm>
          <a:prstGeom prst="rect">
            <a:avLst/>
          </a:prstGeom>
          <a:noFill/>
        </p:spPr>
      </p:pic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500034" y="1714488"/>
          <a:ext cx="8215370" cy="42862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</a:tblGrid>
              <a:tr h="428628"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2030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2035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</a:tr>
            </a:tbl>
          </a:graphicData>
        </a:graphic>
      </p:graphicFrame>
      <p:cxnSp>
        <p:nvCxnSpPr>
          <p:cNvPr id="18" name="直接箭头连接符 17"/>
          <p:cNvCxnSpPr/>
          <p:nvPr/>
        </p:nvCxnSpPr>
        <p:spPr>
          <a:xfrm>
            <a:off x="500034" y="2143116"/>
            <a:ext cx="8215370" cy="1588"/>
          </a:xfrm>
          <a:prstGeom prst="straightConnector1">
            <a:avLst/>
          </a:prstGeom>
          <a:ln w="15875" cmpd="sng">
            <a:solidFill>
              <a:srgbClr val="002060"/>
            </a:solidFill>
            <a:bevel/>
            <a:headEnd type="none" w="sm" len="lg"/>
            <a:tailEnd type="triangle" w="sm" len="lg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表格 24"/>
          <p:cNvGraphicFramePr>
            <a:graphicFrameLocks noGrp="1"/>
          </p:cNvGraphicFramePr>
          <p:nvPr/>
        </p:nvGraphicFramePr>
        <p:xfrm>
          <a:off x="1571604" y="2214554"/>
          <a:ext cx="178595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50"/>
              </a:tblGrid>
              <a:tr h="285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R&amp;D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Engineering</a:t>
                      </a:r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Design</a:t>
                      </a:r>
                    </a:p>
                    <a:p>
                      <a:pPr algn="ctr"/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(2016-2020)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表格 25"/>
          <p:cNvGraphicFramePr>
            <a:graphicFrameLocks noGrp="1"/>
          </p:cNvGraphicFramePr>
          <p:nvPr/>
        </p:nvGraphicFramePr>
        <p:xfrm>
          <a:off x="3357554" y="2214554"/>
          <a:ext cx="2500330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30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Construction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(2021-2027)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/>
        </p:nvGraphicFramePr>
        <p:xfrm>
          <a:off x="5857884" y="2214554"/>
          <a:ext cx="2857520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20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Data</a:t>
                      </a:r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taking</a:t>
                      </a:r>
                    </a:p>
                    <a:p>
                      <a:pPr algn="ctr"/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(2028-2035)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表格 28"/>
          <p:cNvGraphicFramePr>
            <a:graphicFrameLocks noGrp="1"/>
          </p:cNvGraphicFramePr>
          <p:nvPr/>
        </p:nvGraphicFramePr>
        <p:xfrm>
          <a:off x="500034" y="2214554"/>
          <a:ext cx="1071570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570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Pre-studies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(2013-2015)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表格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61291"/>
              </p:ext>
            </p:extLst>
          </p:nvPr>
        </p:nvGraphicFramePr>
        <p:xfrm>
          <a:off x="500034" y="3257552"/>
          <a:ext cx="785818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8180"/>
              </a:tblGrid>
              <a:tr h="285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altLang="zh-CN" sz="1200" baseline="30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st</a:t>
                      </a:r>
                      <a:r>
                        <a:rPr lang="en-US" altLang="zh-CN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Milestone</a:t>
                      </a: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: Pre-CDR (by the end of 2014)</a:t>
                      </a:r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→</a:t>
                      </a: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R&amp;D funding request to Chinese government in 2015 (China’s 13</a:t>
                      </a:r>
                      <a:r>
                        <a:rPr lang="en-US" altLang="zh-CN" sz="12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th</a:t>
                      </a: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Five-Year Plan 2016-2020)</a:t>
                      </a:r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32" name="直接箭头连接符 31"/>
          <p:cNvCxnSpPr/>
          <p:nvPr/>
        </p:nvCxnSpPr>
        <p:spPr>
          <a:xfrm rot="5400000" flipH="1" flipV="1">
            <a:off x="679423" y="2678107"/>
            <a:ext cx="1071570" cy="1588"/>
          </a:xfrm>
          <a:prstGeom prst="straightConnector1">
            <a:avLst/>
          </a:prstGeom>
          <a:ln w="15875">
            <a:solidFill>
              <a:schemeClr val="accent3">
                <a:lumMod val="50000"/>
              </a:schemeClr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28596" y="135729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CEPC</a:t>
            </a:r>
            <a:endParaRPr lang="zh-CN" alt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1" name="表格 40"/>
          <p:cNvGraphicFramePr>
            <a:graphicFrameLocks noGrp="1"/>
          </p:cNvGraphicFramePr>
          <p:nvPr/>
        </p:nvGraphicFramePr>
        <p:xfrm>
          <a:off x="500034" y="4500570"/>
          <a:ext cx="8215370" cy="42862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</a:tblGrid>
              <a:tr h="428628"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zh-CN" altLang="en-US" sz="12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2030</a:t>
                      </a:r>
                      <a:endParaRPr lang="zh-CN" altLang="en-US" sz="12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2040</a:t>
                      </a:r>
                      <a:endParaRPr lang="zh-CN" altLang="en-US" sz="12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43" name="直接箭头连接符 42"/>
          <p:cNvCxnSpPr/>
          <p:nvPr/>
        </p:nvCxnSpPr>
        <p:spPr>
          <a:xfrm>
            <a:off x="500034" y="4929198"/>
            <a:ext cx="8215370" cy="1588"/>
          </a:xfrm>
          <a:prstGeom prst="straightConnector1">
            <a:avLst/>
          </a:prstGeom>
          <a:ln w="15875" cmpd="sng">
            <a:solidFill>
              <a:srgbClr val="002060"/>
            </a:solidFill>
            <a:bevel/>
            <a:headEnd type="none" w="sm" len="lg"/>
            <a:tailEnd type="triangle" w="sm" len="lg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表格 45"/>
          <p:cNvGraphicFramePr>
            <a:graphicFrameLocks noGrp="1"/>
          </p:cNvGraphicFramePr>
          <p:nvPr/>
        </p:nvGraphicFramePr>
        <p:xfrm>
          <a:off x="500034" y="5000636"/>
          <a:ext cx="3357586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586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R&amp;D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(2014-2030)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表格 46"/>
          <p:cNvGraphicFramePr>
            <a:graphicFrameLocks noGrp="1"/>
          </p:cNvGraphicFramePr>
          <p:nvPr/>
        </p:nvGraphicFramePr>
        <p:xfrm>
          <a:off x="3857620" y="5000636"/>
          <a:ext cx="1643074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Engineering Design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(2030-2035)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" name="表格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630948"/>
              </p:ext>
            </p:extLst>
          </p:nvPr>
        </p:nvGraphicFramePr>
        <p:xfrm>
          <a:off x="5500694" y="5000636"/>
          <a:ext cx="1857388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88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Construction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(2035-2042)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" name="表格 48"/>
          <p:cNvGraphicFramePr>
            <a:graphicFrameLocks noGrp="1"/>
          </p:cNvGraphicFramePr>
          <p:nvPr/>
        </p:nvGraphicFramePr>
        <p:xfrm>
          <a:off x="7358082" y="5000636"/>
          <a:ext cx="1785918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18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Data taking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(2042-2055)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428596" y="414338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SPPC</a:t>
            </a:r>
            <a:endParaRPr lang="zh-CN" alt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28596" y="3113314"/>
            <a:ext cx="8286808" cy="623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2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820"/>
            <a:ext cx="8887663" cy="6654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02" y="6454567"/>
            <a:ext cx="96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W. Chou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" y="5283824"/>
            <a:ext cx="9144001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</a:rPr>
              <a:t>to be submitted </a:t>
            </a:r>
            <a:r>
              <a:rPr lang="en-GB" sz="3600" b="1" dirty="0">
                <a:solidFill>
                  <a:srgbClr val="FF0000"/>
                </a:solidFill>
              </a:rPr>
              <a:t>t</a:t>
            </a:r>
            <a:r>
              <a:rPr lang="en-GB" sz="3600" b="1" dirty="0" smtClean="0">
                <a:solidFill>
                  <a:srgbClr val="FF0000"/>
                </a:solidFill>
              </a:rPr>
              <a:t>his month (!) for inclusion in the Chinese government’s next 5-year plan</a:t>
            </a:r>
            <a:endParaRPr lang="en-GB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5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直接箭头连接符 62"/>
          <p:cNvCxnSpPr>
            <a:stCxn id="36" idx="2"/>
          </p:cNvCxnSpPr>
          <p:nvPr/>
        </p:nvCxnSpPr>
        <p:spPr>
          <a:xfrm>
            <a:off x="4600876" y="3725300"/>
            <a:ext cx="0" cy="18691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211866"/>
              </p:ext>
            </p:extLst>
          </p:nvPr>
        </p:nvGraphicFramePr>
        <p:xfrm>
          <a:off x="4541997" y="1815913"/>
          <a:ext cx="4198278" cy="642942"/>
        </p:xfrm>
        <a:graphic>
          <a:graphicData uri="http://schemas.openxmlformats.org/drawingml/2006/table">
            <a:tbl>
              <a:tblPr firstRow="1" bandRow="1"/>
              <a:tblGrid>
                <a:gridCol w="4198278"/>
              </a:tblGrid>
              <a:tr h="64294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Construction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(2021-2027, 7 yrs.)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7526" y="369878"/>
            <a:ext cx="7886700" cy="71767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SRF R&amp;D Program on CEPC Timeline</a:t>
            </a:r>
            <a:endParaRPr lang="zh-CN" altLang="en-US" dirty="0"/>
          </a:p>
        </p:txBody>
      </p:sp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087551"/>
              </p:ext>
            </p:extLst>
          </p:nvPr>
        </p:nvGraphicFramePr>
        <p:xfrm>
          <a:off x="538054" y="1316483"/>
          <a:ext cx="8215370" cy="428628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</a:tblGrid>
              <a:tr h="42862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altLang="zh-CN" sz="1200" kern="0" spc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0" spc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zh-CN" altLang="en-US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200" kern="0" spc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altLang="zh-CN" sz="1200" kern="0" spc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200" kern="0" spc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2027</a:t>
                      </a:r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200" kern="0" spc="0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21" name="直接箭头连接符 20"/>
          <p:cNvCxnSpPr/>
          <p:nvPr/>
        </p:nvCxnSpPr>
        <p:spPr>
          <a:xfrm>
            <a:off x="538054" y="1745111"/>
            <a:ext cx="8215370" cy="1588"/>
          </a:xfrm>
          <a:prstGeom prst="straightConnector1">
            <a:avLst/>
          </a:prstGeom>
          <a:noFill/>
          <a:ln w="15875" cap="flat" cmpd="sng" algn="ctr">
            <a:solidFill>
              <a:srgbClr val="002060"/>
            </a:solidFill>
            <a:prstDash val="solid"/>
            <a:bevel/>
            <a:headEnd type="none" w="sm" len="lg"/>
            <a:tailEnd type="triangle" w="sm" len="lg"/>
          </a:ln>
          <a:effectLst>
            <a:outerShdw blurRad="50800" dist="50800" dir="5400000" algn="ctr" rotWithShape="0">
              <a:sysClr val="window" lastClr="FFFFFF"/>
            </a:outerShdw>
          </a:effectLst>
        </p:spPr>
      </p:cxnSp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271735"/>
              </p:ext>
            </p:extLst>
          </p:nvPr>
        </p:nvGraphicFramePr>
        <p:xfrm>
          <a:off x="1609624" y="1816549"/>
          <a:ext cx="2923394" cy="640080"/>
        </p:xfrm>
        <a:graphic>
          <a:graphicData uri="http://schemas.openxmlformats.org/drawingml/2006/table">
            <a:tbl>
              <a:tblPr firstRow="1" bandRow="1"/>
              <a:tblGrid>
                <a:gridCol w="2923394"/>
              </a:tblGrid>
              <a:tr h="28575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R&amp;D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Engineering</a:t>
                      </a:r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Design</a:t>
                      </a:r>
                    </a:p>
                    <a:p>
                      <a:pPr algn="ctr"/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(2016-2020, 5 yrs.)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表格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851959"/>
              </p:ext>
            </p:extLst>
          </p:nvPr>
        </p:nvGraphicFramePr>
        <p:xfrm>
          <a:off x="538054" y="1816549"/>
          <a:ext cx="1071570" cy="642942"/>
        </p:xfrm>
        <a:graphic>
          <a:graphicData uri="http://schemas.openxmlformats.org/drawingml/2006/table">
            <a:tbl>
              <a:tblPr firstRow="1" bandRow="1"/>
              <a:tblGrid>
                <a:gridCol w="1071570"/>
              </a:tblGrid>
              <a:tr h="64294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Pre-studies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(2013-2015)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表格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767771"/>
              </p:ext>
            </p:extLst>
          </p:nvPr>
        </p:nvGraphicFramePr>
        <p:xfrm>
          <a:off x="534878" y="2445473"/>
          <a:ext cx="1075147" cy="642942"/>
        </p:xfrm>
        <a:graphic>
          <a:graphicData uri="http://schemas.openxmlformats.org/drawingml/2006/table">
            <a:tbl>
              <a:tblPr firstRow="1" bandRow="1"/>
              <a:tblGrid>
                <a:gridCol w="1075147"/>
              </a:tblGrid>
              <a:tr h="64294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SRF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Pre-design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表格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731192"/>
              </p:ext>
            </p:extLst>
          </p:nvPr>
        </p:nvGraphicFramePr>
        <p:xfrm>
          <a:off x="1610024" y="2445473"/>
          <a:ext cx="2921002" cy="642942"/>
        </p:xfrm>
        <a:graphic>
          <a:graphicData uri="http://schemas.openxmlformats.org/drawingml/2006/table">
            <a:tbl>
              <a:tblPr firstRow="1" bandRow="1"/>
              <a:tblGrid>
                <a:gridCol w="2921002"/>
              </a:tblGrid>
              <a:tr h="64294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SRF </a:t>
                      </a: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Initial</a:t>
                      </a:r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Technology R&amp;D</a:t>
                      </a:r>
                    </a:p>
                    <a:p>
                      <a:pPr algn="ctr"/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(2016-2020, 5 yrs.)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表格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062303"/>
              </p:ext>
            </p:extLst>
          </p:nvPr>
        </p:nvGraphicFramePr>
        <p:xfrm>
          <a:off x="5810015" y="3080176"/>
          <a:ext cx="2934942" cy="642942"/>
        </p:xfrm>
        <a:graphic>
          <a:graphicData uri="http://schemas.openxmlformats.org/drawingml/2006/table">
            <a:tbl>
              <a:tblPr firstRow="1" bandRow="1"/>
              <a:tblGrid>
                <a:gridCol w="2934942"/>
              </a:tblGrid>
              <a:tr h="64294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SRF Production and Installation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(2023-2027, 5 yrs.)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EE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表格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470773"/>
              </p:ext>
            </p:extLst>
          </p:nvPr>
        </p:nvGraphicFramePr>
        <p:xfrm>
          <a:off x="3395618" y="3082358"/>
          <a:ext cx="2410516" cy="642942"/>
        </p:xfrm>
        <a:graphic>
          <a:graphicData uri="http://schemas.openxmlformats.org/drawingml/2006/table">
            <a:tbl>
              <a:tblPr firstRow="1" bandRow="1"/>
              <a:tblGrid>
                <a:gridCol w="2410516"/>
              </a:tblGrid>
              <a:tr h="64294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SRF Pre-Production R&amp;D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(2019-2022, 4 yrs.)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CDDD"/>
                    </a:solidFill>
                  </a:tcPr>
                </a:tc>
              </a:tr>
            </a:tbl>
          </a:graphicData>
        </a:graphic>
      </p:graphicFrame>
      <p:sp>
        <p:nvSpPr>
          <p:cNvPr id="47" name="文本框 46"/>
          <p:cNvSpPr txBox="1"/>
          <p:nvPr/>
        </p:nvSpPr>
        <p:spPr>
          <a:xfrm>
            <a:off x="5659475" y="5257168"/>
            <a:ext cx="3084324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100" u="sng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altLang="zh-CN" b="1" u="none" dirty="0">
                <a:solidFill>
                  <a:prstClr val="black"/>
                </a:solidFill>
              </a:rPr>
              <a:t>Booster SRF in three years (2023-2025): </a:t>
            </a:r>
          </a:p>
          <a:p>
            <a:r>
              <a:rPr lang="en-GB" altLang="zh-CN" u="none" dirty="0">
                <a:solidFill>
                  <a:prstClr val="black"/>
                </a:solidFill>
              </a:rPr>
              <a:t>test two 1300 MHz cavities per week</a:t>
            </a:r>
          </a:p>
          <a:p>
            <a:r>
              <a:rPr lang="en-GB" altLang="zh-CN" u="none" dirty="0">
                <a:solidFill>
                  <a:prstClr val="black"/>
                </a:solidFill>
              </a:rPr>
              <a:t>assemble and test one cryomodule per month</a:t>
            </a:r>
          </a:p>
          <a:p>
            <a:r>
              <a:rPr lang="en-GB" altLang="zh-CN" b="1" u="none" dirty="0">
                <a:solidFill>
                  <a:prstClr val="black"/>
                </a:solidFill>
              </a:rPr>
              <a:t>Main ring SRF in four years (2023-2025): </a:t>
            </a:r>
          </a:p>
          <a:p>
            <a:r>
              <a:rPr lang="en-GB" altLang="zh-CN" u="none" dirty="0">
                <a:solidFill>
                  <a:prstClr val="black"/>
                </a:solidFill>
              </a:rPr>
              <a:t>test two </a:t>
            </a:r>
            <a:r>
              <a:rPr lang="en-GB" altLang="zh-CN" u="none" dirty="0" smtClean="0">
                <a:solidFill>
                  <a:prstClr val="black"/>
                </a:solidFill>
              </a:rPr>
              <a:t>650 </a:t>
            </a:r>
            <a:r>
              <a:rPr lang="en-GB" altLang="zh-CN" u="none" dirty="0">
                <a:solidFill>
                  <a:prstClr val="black"/>
                </a:solidFill>
              </a:rPr>
              <a:t>MHz cavities per week</a:t>
            </a:r>
          </a:p>
          <a:p>
            <a:r>
              <a:rPr lang="en-GB" altLang="zh-CN" u="none" dirty="0">
                <a:solidFill>
                  <a:prstClr val="black"/>
                </a:solidFill>
              </a:rPr>
              <a:t>assemble and test two cryomodules per month</a:t>
            </a:r>
            <a:endParaRPr lang="zh-CN" altLang="en-US" u="none" dirty="0">
              <a:solidFill>
                <a:prstClr val="black"/>
              </a:solidFill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>
            <a:off x="3035136" y="3061818"/>
            <a:ext cx="15703" cy="166191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>
            <a:endCxn id="47" idx="0"/>
          </p:cNvCxnSpPr>
          <p:nvPr/>
        </p:nvCxnSpPr>
        <p:spPr>
          <a:xfrm>
            <a:off x="7201637" y="3705389"/>
            <a:ext cx="0" cy="155177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>
          <a:xfrm>
            <a:off x="3969940" y="4343593"/>
            <a:ext cx="4764334" cy="28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SRF ~ 200 FTEs (start from 2020), engineers </a:t>
            </a:r>
            <a:r>
              <a:rPr lang="en-GB" altLang="zh-CN" sz="1200" b="1" dirty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and </a:t>
            </a:r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technicians</a:t>
            </a:r>
            <a:endParaRPr lang="zh-CN" alt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553295" y="3727068"/>
            <a:ext cx="1981625" cy="2880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IHEP site infrastructure</a:t>
            </a:r>
            <a:endParaRPr lang="zh-CN" alt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32258" y="4369983"/>
            <a:ext cx="230063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Facility upgrade, additional space</a:t>
            </a:r>
          </a:p>
        </p:txBody>
      </p:sp>
      <p:cxnSp>
        <p:nvCxnSpPr>
          <p:cNvPr id="57" name="直接箭头连接符 56"/>
          <p:cNvCxnSpPr/>
          <p:nvPr/>
        </p:nvCxnSpPr>
        <p:spPr>
          <a:xfrm>
            <a:off x="1508676" y="4004485"/>
            <a:ext cx="0" cy="36549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2266949" y="4030105"/>
            <a:ext cx="6476849" cy="28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CEPC SRF Core </a:t>
            </a:r>
            <a:r>
              <a:rPr lang="en-GB" altLang="zh-CN" sz="1200" b="1" dirty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Team </a:t>
            </a:r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(</a:t>
            </a:r>
            <a:r>
              <a:rPr lang="en-GB" altLang="zh-CN" sz="1200" b="1" dirty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main </a:t>
            </a:r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ring 10 + </a:t>
            </a:r>
            <a:r>
              <a:rPr lang="en-GB" altLang="zh-CN" sz="1200" b="1" dirty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booster </a:t>
            </a:r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10 in parallel) (start from 2017)</a:t>
            </a:r>
            <a:endParaRPr lang="zh-CN" alt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32258" y="5595723"/>
            <a:ext cx="5030342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zh-CN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altLang="zh-CN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emonstrate </a:t>
            </a:r>
            <a:r>
              <a:rPr lang="en-GB" altLang="zh-CN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GB" altLang="zh-CN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obustness </a:t>
            </a:r>
            <a:r>
              <a:rPr lang="en-GB" altLang="zh-CN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GB" altLang="zh-CN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Fabrication </a:t>
            </a:r>
            <a:r>
              <a:rPr lang="en-GB" altLang="zh-CN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GB" altLang="zh-CN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Assembly </a:t>
            </a:r>
            <a:r>
              <a:rPr lang="en-GB" altLang="zh-CN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GB" altLang="zh-CN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rocesses of Cryomodule </a:t>
            </a:r>
            <a:r>
              <a:rPr lang="en-GB" altLang="zh-CN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its </a:t>
            </a:r>
            <a:r>
              <a:rPr lang="en-GB" altLang="zh-CN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Components</a:t>
            </a:r>
            <a:r>
              <a:rPr lang="en-GB" altLang="zh-CN" sz="1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GB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Establish </a:t>
            </a:r>
            <a:r>
              <a:rPr lang="en-GB" altLang="zh-CN" sz="1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procedures, quality control steps, test set ups, assembly sequences, etc. for the production </a:t>
            </a:r>
            <a:r>
              <a:rPr lang="en-GB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run. </a:t>
            </a:r>
            <a:r>
              <a:rPr lang="en-GB" altLang="zh-CN" sz="1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Build and test </a:t>
            </a:r>
            <a:r>
              <a:rPr lang="en-GB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two </a:t>
            </a:r>
            <a:r>
              <a:rPr lang="en-GB" altLang="zh-CN" sz="1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booster cryomodules and </a:t>
            </a:r>
            <a:r>
              <a:rPr lang="en-GB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three </a:t>
            </a:r>
            <a:r>
              <a:rPr lang="en-GB" altLang="zh-CN" sz="1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main ring </a:t>
            </a:r>
            <a:r>
              <a:rPr lang="en-GB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cryomodules.</a:t>
            </a:r>
            <a:endParaRPr lang="zh-CN" altLang="zh-CN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32257" y="4723737"/>
            <a:ext cx="397174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Components Prototyping &amp; Performance </a:t>
            </a:r>
            <a:r>
              <a:rPr lang="en-US" altLang="zh-CN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Demonstration:</a:t>
            </a:r>
          </a:p>
          <a:p>
            <a:r>
              <a:rPr lang="en-US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Cavity (four for each), helium vessel, vertical test</a:t>
            </a:r>
          </a:p>
          <a:p>
            <a:r>
              <a:rPr lang="en-US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Power coupler (four for each), HOM dampers, tuners</a:t>
            </a:r>
          </a:p>
          <a:p>
            <a:r>
              <a:rPr lang="en-US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Short (two-cavity) module for each type, horizontal test</a:t>
            </a:r>
            <a:endParaRPr lang="en-US" altLang="zh-CN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2550795" y="3728127"/>
            <a:ext cx="6183479" cy="2880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Large scale SRF lab (infrastructure) on CEPC site and in industry (2018)</a:t>
            </a:r>
            <a:endParaRPr lang="zh-CN" alt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553295" y="4030105"/>
            <a:ext cx="1697146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CEPC SRF Team (~6)</a:t>
            </a:r>
            <a:endParaRPr lang="zh-CN" alt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32257" y="3138582"/>
            <a:ext cx="2018538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HOM damping, high Q</a:t>
            </a:r>
            <a:r>
              <a:rPr lang="en-US" altLang="zh-CN" sz="1100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en-US" altLang="zh-CN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cavity, coupler window, heat load</a:t>
            </a:r>
            <a:endParaRPr lang="en-US" altLang="zh-CN" sz="1100" baseline="-25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5" name="直接箭头连接符 74"/>
          <p:cNvCxnSpPr/>
          <p:nvPr/>
        </p:nvCxnSpPr>
        <p:spPr>
          <a:xfrm>
            <a:off x="1033379" y="3066582"/>
            <a:ext cx="0" cy="720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752600" y="4057650"/>
            <a:ext cx="6477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267201" y="4029074"/>
            <a:ext cx="2084906" cy="2859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533900" y="4343593"/>
            <a:ext cx="876300" cy="3046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7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4802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CEPC Upgrade to SPPC</a:t>
            </a:r>
            <a:endParaRPr lang="en-US" sz="28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5562600" cy="4724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6453336"/>
            <a:ext cx="96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W. Chou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17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5265" y="761505"/>
            <a:ext cx="7344816" cy="549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14131" y="761505"/>
            <a:ext cx="3231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beam commissioning will start in 2015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848747"/>
            <a:ext cx="5005673" cy="3046988"/>
          </a:xfrm>
          <a:prstGeom prst="rect">
            <a:avLst/>
          </a:prstGeom>
          <a:solidFill>
            <a:schemeClr val="tx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top up injection at high current</a:t>
            </a:r>
          </a:p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* </a:t>
            </a:r>
            <a:r>
              <a:rPr lang="en-US" sz="2400" dirty="0">
                <a:solidFill>
                  <a:srgbClr val="FF0000"/>
                </a:solidFill>
              </a:rPr>
              <a:t>=300 </a:t>
            </a:r>
            <a:r>
              <a:rPr lang="en-US" sz="2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400" dirty="0">
                <a:solidFill>
                  <a:srgbClr val="FF0000"/>
                </a:solidFill>
              </a:rPr>
              <a:t>m (FCC-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 1 mm)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lifetime </a:t>
            </a:r>
            <a:r>
              <a:rPr lang="en-US" sz="2400" dirty="0">
                <a:solidFill>
                  <a:srgbClr val="FF0000"/>
                </a:solidFill>
              </a:rPr>
              <a:t>5 min (FCC-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≥20 min)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 err="1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</a:rPr>
              <a:t>x </a:t>
            </a:r>
            <a:r>
              <a:rPr lang="en-US" sz="2400" i="1" dirty="0">
                <a:solidFill>
                  <a:srgbClr val="FF0000"/>
                </a:solidFill>
              </a:rPr>
              <a:t>=</a:t>
            </a:r>
            <a:r>
              <a:rPr lang="en-US" sz="2400" dirty="0">
                <a:solidFill>
                  <a:srgbClr val="FF0000"/>
                </a:solidFill>
              </a:rPr>
              <a:t>0.25% (similar to 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pPr defTabSz="354013"/>
            <a:r>
              <a:rPr lang="en-US" sz="2400" b="1" dirty="0">
                <a:solidFill>
                  <a:srgbClr val="FF0000"/>
                </a:solidFill>
              </a:rPr>
              <a:t>off momentum acceptance 	</a:t>
            </a:r>
            <a:r>
              <a:rPr lang="en-US" sz="2400" dirty="0">
                <a:solidFill>
                  <a:srgbClr val="FF0000"/>
                </a:solidFill>
              </a:rPr>
              <a:t>(±1.5%, similar to 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pPr defTabSz="354013"/>
            <a:r>
              <a:rPr lang="en-US" sz="2400" b="1" i="1" dirty="0">
                <a:solidFill>
                  <a:srgbClr val="FF0000"/>
                </a:solidFill>
              </a:rPr>
              <a:t>e</a:t>
            </a:r>
            <a:r>
              <a:rPr lang="en-US" sz="2400" b="1" baseline="30000" dirty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 production rate </a:t>
            </a:r>
            <a:r>
              <a:rPr lang="en-US" sz="2400" dirty="0">
                <a:solidFill>
                  <a:srgbClr val="FF0000"/>
                </a:solidFill>
              </a:rPr>
              <a:t>(2.5x10</a:t>
            </a:r>
            <a:r>
              <a:rPr lang="en-US" sz="2400" baseline="30000" dirty="0">
                <a:solidFill>
                  <a:srgbClr val="FF0000"/>
                </a:solidFill>
              </a:rPr>
              <a:t>12</a:t>
            </a:r>
            <a:r>
              <a:rPr lang="en-US" sz="2400" dirty="0">
                <a:solidFill>
                  <a:srgbClr val="FF0000"/>
                </a:solidFill>
              </a:rPr>
              <a:t>/s, 	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&lt;1.5x10</a:t>
            </a:r>
            <a:r>
              <a:rPr lang="en-US" sz="2400" baseline="30000" dirty="0">
                <a:solidFill>
                  <a:srgbClr val="FF0000"/>
                </a:solidFill>
              </a:rPr>
              <a:t>12</a:t>
            </a:r>
            <a:r>
              <a:rPr lang="en-US" sz="2400" dirty="0">
                <a:solidFill>
                  <a:srgbClr val="FF0000"/>
                </a:solidFill>
              </a:rPr>
              <a:t>/s (</a:t>
            </a:r>
            <a:r>
              <a:rPr lang="en-US" sz="2400" i="1" dirty="0">
                <a:solidFill>
                  <a:srgbClr val="FF0000"/>
                </a:solidFill>
              </a:rPr>
              <a:t>Z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cr.waist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79344" y="5561076"/>
            <a:ext cx="4164656" cy="1384995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800" i="1" dirty="0" err="1">
                <a:solidFill>
                  <a:srgbClr val="0000CC"/>
                </a:solidFill>
              </a:rPr>
              <a:t>SuperKEKB</a:t>
            </a:r>
            <a:r>
              <a:rPr lang="en-GB" sz="2800" i="1" dirty="0">
                <a:solidFill>
                  <a:srgbClr val="0000CC"/>
                </a:solidFill>
              </a:rPr>
              <a:t> </a:t>
            </a:r>
            <a:r>
              <a:rPr lang="en-GB" sz="2800" dirty="0">
                <a:solidFill>
                  <a:srgbClr val="0000CC"/>
                </a:solidFill>
              </a:rPr>
              <a:t>goes beyond </a:t>
            </a:r>
            <a:r>
              <a:rPr lang="en-GB" sz="2800" i="1" dirty="0">
                <a:solidFill>
                  <a:srgbClr val="0000CC"/>
                </a:solidFill>
              </a:rPr>
              <a:t>FCC-</a:t>
            </a:r>
            <a:r>
              <a:rPr lang="en-GB" sz="2800" i="1" dirty="0" err="1">
                <a:solidFill>
                  <a:srgbClr val="0000CC"/>
                </a:solidFill>
              </a:rPr>
              <a:t>ee</a:t>
            </a:r>
            <a:r>
              <a:rPr lang="en-GB" sz="2800" dirty="0">
                <a:solidFill>
                  <a:srgbClr val="0000CC"/>
                </a:solidFill>
              </a:rPr>
              <a:t>, testing all concepts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 err="1">
                <a:latin typeface="Arial"/>
                <a:ea typeface="+mn-ea"/>
                <a:cs typeface="Calibri" pitchFamily="34" charset="0"/>
              </a:rPr>
              <a:t>SuperKEKB</a:t>
            </a:r>
            <a:r>
              <a:rPr lang="en-GB" sz="2800" dirty="0">
                <a:latin typeface="Arial"/>
                <a:ea typeface="+mn-ea"/>
                <a:cs typeface="Calibri" pitchFamily="34" charset="0"/>
              </a:rPr>
              <a:t> = </a:t>
            </a:r>
            <a:r>
              <a:rPr lang="en-GB" sz="2800" i="1" dirty="0">
                <a:latin typeface="Arial"/>
                <a:ea typeface="+mn-ea"/>
                <a:cs typeface="Calibri" pitchFamily="34" charset="0"/>
              </a:rPr>
              <a:t>FCC-</a:t>
            </a:r>
            <a:r>
              <a:rPr lang="en-GB" sz="2800" i="1" dirty="0" err="1">
                <a:latin typeface="Arial"/>
                <a:ea typeface="+mn-ea"/>
                <a:cs typeface="Calibri" pitchFamily="34" charset="0"/>
              </a:rPr>
              <a:t>ee</a:t>
            </a:r>
            <a:r>
              <a:rPr lang="en-GB" sz="2800" dirty="0">
                <a:latin typeface="Arial"/>
                <a:ea typeface="+mn-ea"/>
                <a:cs typeface="Calibri" pitchFamily="34" charset="0"/>
              </a:rPr>
              <a:t> </a:t>
            </a:r>
            <a:r>
              <a:rPr lang="en-GB" sz="2800" dirty="0" smtClean="0">
                <a:latin typeface="Arial"/>
                <a:ea typeface="+mn-ea"/>
                <a:cs typeface="Calibri" pitchFamily="34" charset="0"/>
              </a:rPr>
              <a:t>demonstrator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415327" y="3140968"/>
            <a:ext cx="196239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</a:rPr>
              <a:t>K. Oide et al.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9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820" y="9346"/>
            <a:ext cx="9144000" cy="976312"/>
          </a:xfrm>
        </p:spPr>
        <p:txBody>
          <a:bodyPr/>
          <a:lstStyle/>
          <a:p>
            <a:r>
              <a:rPr lang="en-US" sz="4800" dirty="0" smtClean="0"/>
              <a:t>High Energy Physics time scale</a:t>
            </a:r>
            <a:endParaRPr lang="en-US" sz="48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32673834"/>
              </p:ext>
            </p:extLst>
          </p:nvPr>
        </p:nvGraphicFramePr>
        <p:xfrm>
          <a:off x="103434" y="855747"/>
          <a:ext cx="8047147" cy="683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" name="Rectangle 43"/>
          <p:cNvSpPr/>
          <p:nvPr/>
        </p:nvSpPr>
        <p:spPr>
          <a:xfrm>
            <a:off x="7523253" y="4034226"/>
            <a:ext cx="1620747" cy="529137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0F0F0"/>
                </a:solidFill>
                <a:effectLst>
                  <a:outerShdw blurRad="25400" dist="25400" dir="2700000" algn="tl" rotWithShape="0">
                    <a:srgbClr val="0067A3">
                      <a:lumMod val="75000"/>
                      <a:alpha val="45000"/>
                    </a:srgbClr>
                  </a:outerShdw>
                </a:effectLst>
                <a:latin typeface="Univers LT Std 45 Light"/>
              </a:rPr>
              <a:t>Physics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0072" y="1732604"/>
            <a:ext cx="3297887" cy="531573"/>
            <a:chOff x="827583" y="2040959"/>
            <a:chExt cx="3297887" cy="531573"/>
          </a:xfrm>
        </p:grpSpPr>
        <p:sp>
          <p:nvSpPr>
            <p:cNvPr id="13" name="Rectangle 12"/>
            <p:cNvSpPr/>
            <p:nvPr/>
          </p:nvSpPr>
          <p:spPr>
            <a:xfrm>
              <a:off x="827583" y="2040959"/>
              <a:ext cx="965977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Construc-tion</a:t>
              </a:r>
              <a:endParaRPr lang="en-US" sz="1400" dirty="0">
                <a:solidFill>
                  <a:srgbClr val="F0F0F0"/>
                </a:solidFill>
                <a:effectLst>
                  <a:outerShdw blurRad="25400" dist="25400" dir="2700000" algn="tl" rotWithShape="0">
                    <a:srgbClr val="0067A3">
                      <a:lumMod val="75000"/>
                      <a:alpha val="45000"/>
                    </a:srgbClr>
                  </a:outerShdw>
                </a:effectLst>
                <a:latin typeface="Univers LT Std 45 Ligh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30758" y="2042177"/>
              <a:ext cx="898103" cy="529137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Physics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82144" y="2043395"/>
              <a:ext cx="575999" cy="529137"/>
            </a:xfrm>
            <a:prstGeom prst="rect">
              <a:avLst/>
            </a:prstGeom>
            <a:solidFill>
              <a:srgbClr val="00FF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Upgr</a:t>
              </a:r>
              <a:endParaRPr lang="en-US" sz="1400" dirty="0">
                <a:solidFill>
                  <a:srgbClr val="F0F0F0"/>
                </a:solidFill>
                <a:effectLst>
                  <a:outerShdw blurRad="25400" dist="25400" dir="2700000" algn="tl" rotWithShape="0">
                    <a:srgbClr val="0067A3">
                      <a:lumMod val="75000"/>
                      <a:alpha val="45000"/>
                    </a:srgbClr>
                  </a:outerShdw>
                </a:effectLst>
                <a:latin typeface="Univers LT Std 45 Ligh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66929" y="2082678"/>
              <a:ext cx="75854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LEP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74271" y="2489733"/>
            <a:ext cx="5443145" cy="530355"/>
            <a:chOff x="1181782" y="2798088"/>
            <a:chExt cx="5443145" cy="530355"/>
          </a:xfrm>
        </p:grpSpPr>
        <p:sp>
          <p:nvSpPr>
            <p:cNvPr id="24" name="Rectangle 23"/>
            <p:cNvSpPr/>
            <p:nvPr/>
          </p:nvSpPr>
          <p:spPr>
            <a:xfrm>
              <a:off x="3236945" y="2798088"/>
              <a:ext cx="1186586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Construction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62888" y="2799306"/>
              <a:ext cx="1358431" cy="529137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Physics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04131" y="2799306"/>
              <a:ext cx="786256" cy="529137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Proto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81782" y="2799306"/>
              <a:ext cx="1186586" cy="529137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Design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34326" y="2834395"/>
              <a:ext cx="79060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LHC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22945" y="3246862"/>
            <a:ext cx="5755301" cy="530355"/>
            <a:chOff x="3430456" y="3555217"/>
            <a:chExt cx="5755301" cy="530355"/>
          </a:xfrm>
        </p:grpSpPr>
        <p:sp>
          <p:nvSpPr>
            <p:cNvPr id="37" name="Rectangle 36"/>
            <p:cNvSpPr/>
            <p:nvPr/>
          </p:nvSpPr>
          <p:spPr>
            <a:xfrm>
              <a:off x="5059852" y="3555217"/>
              <a:ext cx="1073545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Construct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152627" y="3556435"/>
              <a:ext cx="1752010" cy="529137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Physics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30456" y="3556435"/>
              <a:ext cx="1599160" cy="529137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Design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04637" y="3566436"/>
              <a:ext cx="128112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HL-LHC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41922" y="4033008"/>
            <a:ext cx="4255204" cy="530355"/>
            <a:chOff x="3649433" y="4341363"/>
            <a:chExt cx="4255204" cy="530355"/>
          </a:xfrm>
        </p:grpSpPr>
        <p:sp>
          <p:nvSpPr>
            <p:cNvPr id="43" name="Rectangle 42"/>
            <p:cNvSpPr/>
            <p:nvPr/>
          </p:nvSpPr>
          <p:spPr>
            <a:xfrm>
              <a:off x="6663573" y="4341363"/>
              <a:ext cx="1241064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Construction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876118" y="4342581"/>
              <a:ext cx="761681" cy="529137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Proto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798422" y="4342581"/>
              <a:ext cx="1041933" cy="529137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Design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49433" y="4387444"/>
              <a:ext cx="11500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FCC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6621121" y="4699099"/>
            <a:ext cx="2522879" cy="529137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0F0F0"/>
                </a:solidFill>
                <a:effectLst>
                  <a:outerShdw blurRad="25400" dist="25400" dir="2700000" algn="tl" rotWithShape="0">
                    <a:srgbClr val="0067A3">
                      <a:lumMod val="75000"/>
                      <a:alpha val="45000"/>
                    </a:srgbClr>
                  </a:outerShdw>
                </a:effectLst>
                <a:latin typeface="Univers LT Std 45 Light"/>
              </a:rPr>
              <a:t>Physics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251794" y="4697881"/>
            <a:ext cx="3369327" cy="530355"/>
            <a:chOff x="3649433" y="4341363"/>
            <a:chExt cx="3431437" cy="530355"/>
          </a:xfrm>
        </p:grpSpPr>
        <p:sp>
          <p:nvSpPr>
            <p:cNvPr id="36" name="Rectangle 35"/>
            <p:cNvSpPr/>
            <p:nvPr/>
          </p:nvSpPr>
          <p:spPr>
            <a:xfrm>
              <a:off x="5892373" y="4341363"/>
              <a:ext cx="1188497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Construction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798422" y="4342581"/>
              <a:ext cx="1093951" cy="529137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R&amp;D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49433" y="4387444"/>
              <a:ext cx="11500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 err="1">
                  <a:solidFill>
                    <a:srgbClr val="F0F0F0"/>
                  </a:solidFill>
                  <a:ea typeface="ＭＳ Ｐゴシック" charset="0"/>
                </a:rPr>
                <a:t>CepC</a:t>
              </a:r>
              <a:endParaRPr lang="en-GB" sz="2300" b="1" dirty="0">
                <a:solidFill>
                  <a:srgbClr val="F0F0F0"/>
                </a:solidFill>
                <a:ea typeface="ＭＳ Ｐゴシック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8465337" y="5491113"/>
            <a:ext cx="678663" cy="529137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0F0F0"/>
                </a:solidFill>
                <a:effectLst>
                  <a:outerShdw blurRad="25400" dist="25400" dir="2700000" algn="tl" rotWithShape="0">
                    <a:srgbClr val="0067A3">
                      <a:lumMod val="75000"/>
                      <a:alpha val="45000"/>
                    </a:srgbClr>
                  </a:outerShdw>
                </a:effectLst>
                <a:latin typeface="Univers LT Std 45 Light"/>
              </a:rPr>
              <a:t>Physics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3251794" y="5489895"/>
            <a:ext cx="5213543" cy="530355"/>
            <a:chOff x="2691094" y="4341363"/>
            <a:chExt cx="5213543" cy="530355"/>
          </a:xfrm>
        </p:grpSpPr>
        <p:sp>
          <p:nvSpPr>
            <p:cNvPr id="50" name="Rectangle 49"/>
            <p:cNvSpPr/>
            <p:nvPr/>
          </p:nvSpPr>
          <p:spPr>
            <a:xfrm>
              <a:off x="6663573" y="4341363"/>
              <a:ext cx="1241064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Construction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831278" y="4342581"/>
              <a:ext cx="2832295" cy="529137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R&amp;D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91094" y="4411008"/>
              <a:ext cx="11500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SPPC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995855" y="1047637"/>
            <a:ext cx="820235" cy="328094"/>
            <a:chOff x="7222491" y="177774"/>
            <a:chExt cx="820235" cy="328094"/>
          </a:xfrm>
        </p:grpSpPr>
        <p:sp>
          <p:nvSpPr>
            <p:cNvPr id="58" name="Chevron 57"/>
            <p:cNvSpPr/>
            <p:nvPr/>
          </p:nvSpPr>
          <p:spPr>
            <a:xfrm>
              <a:off x="7222491" y="177774"/>
              <a:ext cx="820235" cy="328094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Chevron 4"/>
            <p:cNvSpPr/>
            <p:nvPr/>
          </p:nvSpPr>
          <p:spPr>
            <a:xfrm>
              <a:off x="7386538" y="177774"/>
              <a:ext cx="492141" cy="3280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37338" rIns="18669" bIns="3733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>
                  <a:solidFill>
                    <a:srgbClr val="F0F0F0"/>
                  </a:solidFill>
                </a:rPr>
                <a:t>2040</a:t>
              </a:r>
            </a:p>
          </p:txBody>
        </p:sp>
      </p:grpSp>
      <p:sp>
        <p:nvSpPr>
          <p:cNvPr id="60" name="Rectangle 59"/>
          <p:cNvSpPr/>
          <p:nvPr/>
        </p:nvSpPr>
        <p:spPr>
          <a:xfrm>
            <a:off x="6583365" y="6165304"/>
            <a:ext cx="2522879" cy="529137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0F0F0"/>
                </a:solidFill>
                <a:effectLst>
                  <a:outerShdw blurRad="25400" dist="25400" dir="2700000" algn="tl" rotWithShape="0">
                    <a:srgbClr val="0067A3">
                      <a:lumMod val="75000"/>
                      <a:alpha val="45000"/>
                    </a:srgbClr>
                  </a:outerShdw>
                </a:effectLst>
                <a:latin typeface="Univers LT Std 45 Light"/>
              </a:rPr>
              <a:t>Physics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1653230" y="6164086"/>
            <a:ext cx="4930137" cy="530355"/>
            <a:chOff x="2059853" y="4341363"/>
            <a:chExt cx="5021018" cy="530355"/>
          </a:xfrm>
        </p:grpSpPr>
        <p:sp>
          <p:nvSpPr>
            <p:cNvPr id="64" name="Rectangle 63"/>
            <p:cNvSpPr/>
            <p:nvPr/>
          </p:nvSpPr>
          <p:spPr>
            <a:xfrm>
              <a:off x="5660916" y="4341363"/>
              <a:ext cx="1419955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Construction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454818" y="4342581"/>
              <a:ext cx="2206098" cy="529137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R&amp;D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059853" y="4425442"/>
              <a:ext cx="11500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 ILC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44156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4" grpId="0" animBg="1"/>
      <p:bldP spid="47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5" y="1412776"/>
            <a:ext cx="8462772" cy="5239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16" y="188640"/>
            <a:ext cx="8776762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3600" kern="0" dirty="0" smtClean="0">
                <a:solidFill>
                  <a:schemeClr val="bg1"/>
                </a:solidFill>
                <a:latin typeface="+mn-lt"/>
              </a:rPr>
              <a:t>Forces of Nature &amp; Fundamental Particles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16" y="6449888"/>
            <a:ext cx="1380506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 smtClean="0">
                <a:latin typeface="+mn-lt"/>
              </a:rPr>
              <a:t>M. </a:t>
            </a:r>
            <a:r>
              <a:rPr lang="en-GB" sz="2000" kern="0" dirty="0" err="1" smtClean="0">
                <a:latin typeface="+mn-lt"/>
              </a:rPr>
              <a:t>Carena</a:t>
            </a:r>
            <a:endParaRPr lang="en-GB" sz="2000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14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001"/>
            <a:ext cx="8964488" cy="6200999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342965" y="1541048"/>
            <a:ext cx="3442447" cy="3872752"/>
          </a:xfrm>
          <a:custGeom>
            <a:avLst/>
            <a:gdLst>
              <a:gd name="connsiteX0" fmla="*/ 0 w 3442447"/>
              <a:gd name="connsiteY0" fmla="*/ 3872752 h 3872752"/>
              <a:gd name="connsiteX1" fmla="*/ 2043953 w 3442447"/>
              <a:gd name="connsiteY1" fmla="*/ 878541 h 3872752"/>
              <a:gd name="connsiteX2" fmla="*/ 3442447 w 3442447"/>
              <a:gd name="connsiteY2" fmla="*/ 0 h 3872752"/>
              <a:gd name="connsiteX3" fmla="*/ 3442447 w 3442447"/>
              <a:gd name="connsiteY3" fmla="*/ 0 h 3872752"/>
              <a:gd name="connsiteX4" fmla="*/ 3442447 w 3442447"/>
              <a:gd name="connsiteY4" fmla="*/ 0 h 3872752"/>
              <a:gd name="connsiteX5" fmla="*/ 3442447 w 3442447"/>
              <a:gd name="connsiteY5" fmla="*/ 0 h 387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2447" h="3872752">
                <a:moveTo>
                  <a:pt x="0" y="3872752"/>
                </a:moveTo>
                <a:cubicBezTo>
                  <a:pt x="735106" y="2698376"/>
                  <a:pt x="1470212" y="1524000"/>
                  <a:pt x="2043953" y="878541"/>
                </a:cubicBezTo>
                <a:cubicBezTo>
                  <a:pt x="2617694" y="233082"/>
                  <a:pt x="3442447" y="0"/>
                  <a:pt x="3442447" y="0"/>
                </a:cubicBezTo>
                <a:lnTo>
                  <a:pt x="3442447" y="0"/>
                </a:lnTo>
                <a:lnTo>
                  <a:pt x="3442447" y="0"/>
                </a:lnTo>
                <a:lnTo>
                  <a:pt x="3442447" y="0"/>
                </a:lnTo>
              </a:path>
            </a:pathLst>
          </a:custGeom>
          <a:noFill/>
          <a:ln w="476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326534" y="1033344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CEPC/</a:t>
            </a:r>
            <a:r>
              <a:rPr lang="en-GB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SppC</a:t>
            </a:r>
            <a:endParaRPr lang="en-GB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4368" y="1101813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ILC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151" y="5615790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C000"/>
                </a:solidFill>
              </a:rPr>
              <a:t>CEPC/</a:t>
            </a:r>
            <a:r>
              <a:rPr lang="en-GB" sz="2400" b="1" dirty="0" err="1" smtClean="0">
                <a:solidFill>
                  <a:srgbClr val="FFC000"/>
                </a:solidFill>
              </a:rPr>
              <a:t>SppC</a:t>
            </a:r>
            <a:r>
              <a:rPr lang="en-GB" sz="2400" b="1" dirty="0" smtClean="0">
                <a:solidFill>
                  <a:srgbClr val="FFC000"/>
                </a:solidFill>
              </a:rPr>
              <a:t> #2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213836" y="3441565"/>
            <a:ext cx="774588" cy="2043953"/>
          </a:xfrm>
          <a:custGeom>
            <a:avLst/>
            <a:gdLst>
              <a:gd name="connsiteX0" fmla="*/ 164988 w 774588"/>
              <a:gd name="connsiteY0" fmla="*/ 2043953 h 2043953"/>
              <a:gd name="connsiteX1" fmla="*/ 39482 w 774588"/>
              <a:gd name="connsiteY1" fmla="*/ 466165 h 2043953"/>
              <a:gd name="connsiteX2" fmla="*/ 774588 w 774588"/>
              <a:gd name="connsiteY2" fmla="*/ 0 h 2043953"/>
              <a:gd name="connsiteX3" fmla="*/ 774588 w 774588"/>
              <a:gd name="connsiteY3" fmla="*/ 0 h 204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4588" h="2043953">
                <a:moveTo>
                  <a:pt x="164988" y="2043953"/>
                </a:moveTo>
                <a:cubicBezTo>
                  <a:pt x="51435" y="1425388"/>
                  <a:pt x="-62118" y="806824"/>
                  <a:pt x="39482" y="466165"/>
                </a:cubicBezTo>
                <a:cubicBezTo>
                  <a:pt x="141082" y="125506"/>
                  <a:pt x="774588" y="0"/>
                  <a:pt x="774588" y="0"/>
                </a:cubicBezTo>
                <a:lnTo>
                  <a:pt x="774588" y="0"/>
                </a:lnTo>
              </a:path>
            </a:pathLst>
          </a:custGeom>
          <a:noFill/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601130" y="371717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C000"/>
                </a:solidFill>
              </a:rPr>
              <a:t>ILC #2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0" y="2617520"/>
            <a:ext cx="5109882" cy="2616986"/>
          </a:xfrm>
          <a:custGeom>
            <a:avLst/>
            <a:gdLst>
              <a:gd name="connsiteX0" fmla="*/ 4858870 w 4858870"/>
              <a:gd name="connsiteY0" fmla="*/ 1862055 h 1862055"/>
              <a:gd name="connsiteX1" fmla="*/ 878541 w 4858870"/>
              <a:gd name="connsiteY1" fmla="*/ 176691 h 1862055"/>
              <a:gd name="connsiteX2" fmla="*/ 0 w 4858870"/>
              <a:gd name="connsiteY2" fmla="*/ 51185 h 1862055"/>
              <a:gd name="connsiteX3" fmla="*/ 0 w 4858870"/>
              <a:gd name="connsiteY3" fmla="*/ 51185 h 1862055"/>
              <a:gd name="connsiteX4" fmla="*/ 35859 w 4858870"/>
              <a:gd name="connsiteY4" fmla="*/ 51185 h 1862055"/>
              <a:gd name="connsiteX5" fmla="*/ 35859 w 4858870"/>
              <a:gd name="connsiteY5" fmla="*/ 51185 h 186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58870" h="1862055">
                <a:moveTo>
                  <a:pt x="4858870" y="1862055"/>
                </a:moveTo>
                <a:cubicBezTo>
                  <a:pt x="3273611" y="1170279"/>
                  <a:pt x="1688353" y="478503"/>
                  <a:pt x="878541" y="176691"/>
                </a:cubicBezTo>
                <a:cubicBezTo>
                  <a:pt x="68729" y="-125121"/>
                  <a:pt x="0" y="51185"/>
                  <a:pt x="0" y="51185"/>
                </a:cubicBezTo>
                <a:lnTo>
                  <a:pt x="0" y="51185"/>
                </a:lnTo>
                <a:lnTo>
                  <a:pt x="35859" y="51185"/>
                </a:lnTo>
                <a:lnTo>
                  <a:pt x="35859" y="51185"/>
                </a:lnTo>
              </a:path>
            </a:pathLst>
          </a:custGeom>
          <a:noFill/>
          <a:ln w="4762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48513" y="1897440"/>
            <a:ext cx="2013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FCC or CLIC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i</a:t>
            </a:r>
            <a:r>
              <a:rPr lang="en-GB" sz="2400" b="1" dirty="0" smtClean="0">
                <a:solidFill>
                  <a:srgbClr val="FF0000"/>
                </a:solidFill>
              </a:rPr>
              <a:t>n Geneva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006" y="36795"/>
            <a:ext cx="8879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 smtClean="0">
                <a:solidFill>
                  <a:schemeClr val="bg1"/>
                </a:solidFill>
              </a:rPr>
              <a:t>Tancha</a:t>
            </a:r>
            <a:r>
              <a:rPr lang="en-GB" sz="3600" dirty="0" smtClean="0">
                <a:solidFill>
                  <a:schemeClr val="bg1"/>
                </a:solidFill>
              </a:rPr>
              <a:t> Bay soon surrounded by colliders?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907704" y="5413800"/>
            <a:ext cx="3383624" cy="967528"/>
          </a:xfrm>
          <a:custGeom>
            <a:avLst/>
            <a:gdLst>
              <a:gd name="connsiteX0" fmla="*/ 3304032 w 3304032"/>
              <a:gd name="connsiteY0" fmla="*/ 72736 h 853024"/>
              <a:gd name="connsiteX1" fmla="*/ 1414272 w 3304032"/>
              <a:gd name="connsiteY1" fmla="*/ 72736 h 853024"/>
              <a:gd name="connsiteX2" fmla="*/ 0 w 3304032"/>
              <a:gd name="connsiteY2" fmla="*/ 828640 h 853024"/>
              <a:gd name="connsiteX3" fmla="*/ 0 w 3304032"/>
              <a:gd name="connsiteY3" fmla="*/ 828640 h 853024"/>
              <a:gd name="connsiteX4" fmla="*/ 24384 w 3304032"/>
              <a:gd name="connsiteY4" fmla="*/ 853024 h 853024"/>
              <a:gd name="connsiteX5" fmla="*/ 24384 w 3304032"/>
              <a:gd name="connsiteY5" fmla="*/ 853024 h 85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4032" h="853024">
                <a:moveTo>
                  <a:pt x="3304032" y="72736"/>
                </a:moveTo>
                <a:cubicBezTo>
                  <a:pt x="2634488" y="9744"/>
                  <a:pt x="1964944" y="-53248"/>
                  <a:pt x="1414272" y="72736"/>
                </a:cubicBezTo>
                <a:cubicBezTo>
                  <a:pt x="863600" y="198720"/>
                  <a:pt x="0" y="828640"/>
                  <a:pt x="0" y="828640"/>
                </a:cubicBezTo>
                <a:lnTo>
                  <a:pt x="0" y="828640"/>
                </a:lnTo>
                <a:lnTo>
                  <a:pt x="24384" y="853024"/>
                </a:lnTo>
                <a:lnTo>
                  <a:pt x="24384" y="853024"/>
                </a:lnTo>
              </a:path>
            </a:pathLst>
          </a:custGeom>
          <a:noFill/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1558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1" grpId="0"/>
      <p:bldP spid="12" grpId="0" animBg="1"/>
      <p:bldP spid="13" grpId="0"/>
      <p:bldP spid="14" grpId="0" animBg="1"/>
      <p:bldP spid="15" grpId="0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" y="0"/>
            <a:ext cx="914280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4248" y="11596"/>
            <a:ext cx="147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prstClr val="white"/>
                </a:solidFill>
              </a:rPr>
              <a:t>H. Murayama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95477" y="667762"/>
            <a:ext cx="607859" cy="92333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5400" b="1" kern="0" dirty="0">
                <a:solidFill>
                  <a:schemeClr val="bg1"/>
                </a:solidFill>
              </a:rPr>
              <a:t>?</a:t>
            </a:r>
            <a:endParaRPr lang="en-GB" sz="5400" b="1" kern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9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1260" y="826602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smtClean="0">
                <a:solidFill>
                  <a:srgbClr val="FF0000"/>
                </a:solidFill>
                <a:latin typeface="Calibri"/>
              </a:rPr>
              <a:t>“e</a:t>
            </a:r>
            <a:r>
              <a:rPr lang="en-US" sz="4000" i="1" baseline="30000" dirty="0" smtClean="0">
                <a:solidFill>
                  <a:srgbClr val="FF0000"/>
                </a:solidFill>
                <a:latin typeface="Calibri"/>
              </a:rPr>
              <a:t>±</a:t>
            </a:r>
            <a:r>
              <a:rPr lang="en-US" sz="40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000" i="1" dirty="0">
                <a:solidFill>
                  <a:srgbClr val="FF0000"/>
                </a:solidFill>
                <a:latin typeface="Calibri"/>
              </a:rPr>
              <a:t>may soon run out of steam in the </a:t>
            </a:r>
          </a:p>
          <a:p>
            <a:r>
              <a:rPr lang="en-US" sz="4000" i="1" dirty="0">
                <a:solidFill>
                  <a:srgbClr val="FF0000"/>
                </a:solidFill>
                <a:latin typeface="Calibri"/>
              </a:rPr>
              <a:t>high-gradient world</a:t>
            </a:r>
            <a:r>
              <a:rPr lang="en-US" sz="4000" i="1" dirty="0" smtClean="0">
                <a:solidFill>
                  <a:srgbClr val="FF0000"/>
                </a:solidFill>
                <a:latin typeface="Calibri"/>
              </a:rPr>
              <a:t>!” </a:t>
            </a:r>
            <a:r>
              <a:rPr lang="en-US" sz="4000" dirty="0" smtClean="0">
                <a:solidFill>
                  <a:srgbClr val="000000"/>
                </a:solidFill>
                <a:latin typeface="Calibri"/>
              </a:rPr>
              <a:t>V. </a:t>
            </a:r>
            <a:r>
              <a:rPr lang="en-US" sz="4000" dirty="0" err="1" smtClean="0">
                <a:solidFill>
                  <a:srgbClr val="000000"/>
                </a:solidFill>
                <a:latin typeface="Calibri"/>
              </a:rPr>
              <a:t>Shiltsev</a:t>
            </a:r>
            <a:endParaRPr lang="en-GB" sz="4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52394" y="154087"/>
            <a:ext cx="92224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radiation emission due to </a:t>
            </a:r>
            <a:r>
              <a:rPr lang="en-US" sz="3200" b="1" dirty="0" err="1">
                <a:solidFill>
                  <a:srgbClr val="0000CC"/>
                </a:solidFill>
              </a:rPr>
              <a:t>betatron</a:t>
            </a:r>
            <a:r>
              <a:rPr lang="en-US" sz="3200" b="1" dirty="0">
                <a:solidFill>
                  <a:srgbClr val="0000CC"/>
                </a:solidFill>
              </a:rPr>
              <a:t> oscillations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1760" y="2869613"/>
            <a:ext cx="7064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prstClr val="black"/>
                </a:solidFill>
              </a:rPr>
              <a:t> Chen &amp; Noble 1997; </a:t>
            </a:r>
            <a:r>
              <a:rPr lang="en-US" dirty="0" err="1">
                <a:solidFill>
                  <a:prstClr val="black"/>
                </a:solidFill>
              </a:rPr>
              <a:t>Dodin</a:t>
            </a:r>
            <a:r>
              <a:rPr lang="en-US" dirty="0">
                <a:solidFill>
                  <a:prstClr val="black"/>
                </a:solidFill>
              </a:rPr>
              <a:t> &amp; </a:t>
            </a:r>
            <a:r>
              <a:rPr lang="en-US" dirty="0" err="1">
                <a:solidFill>
                  <a:prstClr val="black"/>
                </a:solidFill>
              </a:rPr>
              <a:t>Fisch</a:t>
            </a:r>
            <a:r>
              <a:rPr lang="en-US" dirty="0">
                <a:solidFill>
                  <a:prstClr val="black"/>
                </a:solidFill>
              </a:rPr>
              <a:t> 2008; </a:t>
            </a:r>
            <a:r>
              <a:rPr lang="en-US" dirty="0" err="1">
                <a:solidFill>
                  <a:prstClr val="black"/>
                </a:solidFill>
              </a:rPr>
              <a:t>Shiltsev</a:t>
            </a:r>
            <a:r>
              <a:rPr lang="en-US" dirty="0">
                <a:solidFill>
                  <a:prstClr val="black"/>
                </a:solidFill>
              </a:rPr>
              <a:t> ‘</a:t>
            </a:r>
            <a:r>
              <a:rPr lang="en-US" dirty="0" smtClean="0">
                <a:solidFill>
                  <a:prstClr val="black"/>
                </a:solidFill>
              </a:rPr>
              <a:t>12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294" y="2269903"/>
            <a:ext cx="9113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</a:rPr>
              <a:t>E</a:t>
            </a:r>
            <a:r>
              <a:rPr lang="en-US" sz="3200" b="1" baseline="-25000" dirty="0" err="1">
                <a:solidFill>
                  <a:srgbClr val="FF0000"/>
                </a:solidFill>
              </a:rPr>
              <a:t>max</a:t>
            </a:r>
            <a:r>
              <a:rPr lang="en-US" sz="3200" b="1" baseline="-250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≈300 </a:t>
            </a:r>
            <a:r>
              <a:rPr lang="en-US" sz="3200" dirty="0" err="1">
                <a:solidFill>
                  <a:srgbClr val="FF0000"/>
                </a:solidFill>
              </a:rPr>
              <a:t>GeV</a:t>
            </a:r>
            <a:r>
              <a:rPr lang="en-US" sz="3200" dirty="0">
                <a:solidFill>
                  <a:srgbClr val="FF0000"/>
                </a:solidFill>
              </a:rPr>
              <a:t> for </a:t>
            </a:r>
            <a:r>
              <a:rPr lang="en-US" sz="3200" i="1" dirty="0">
                <a:solidFill>
                  <a:srgbClr val="FF0000"/>
                </a:solidFill>
              </a:rPr>
              <a:t>e</a:t>
            </a:r>
            <a:r>
              <a:rPr lang="en-US" sz="3200" baseline="30000" dirty="0">
                <a:solidFill>
                  <a:srgbClr val="FF0000"/>
                </a:solidFill>
              </a:rPr>
              <a:t>+</a:t>
            </a:r>
            <a:r>
              <a:rPr lang="en-US" sz="3200" dirty="0">
                <a:solidFill>
                  <a:srgbClr val="FF0000"/>
                </a:solidFill>
              </a:rPr>
              <a:t>, 10</a:t>
            </a:r>
            <a:r>
              <a:rPr lang="en-US" sz="3200" baseline="30000" dirty="0">
                <a:solidFill>
                  <a:srgbClr val="FF0000"/>
                </a:solidFill>
              </a:rPr>
              <a:t>4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TeV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3200" i="1" dirty="0">
                <a:solidFill>
                  <a:srgbClr val="FF0000"/>
                </a:solidFill>
              </a:rPr>
              <a:t>, </a:t>
            </a:r>
            <a:r>
              <a:rPr lang="en-US" sz="3200" dirty="0">
                <a:solidFill>
                  <a:srgbClr val="FF0000"/>
                </a:solidFill>
              </a:rPr>
              <a:t>10</a:t>
            </a:r>
            <a:r>
              <a:rPr lang="en-US" sz="3200" baseline="30000" dirty="0">
                <a:solidFill>
                  <a:srgbClr val="FF0000"/>
                </a:solidFill>
              </a:rPr>
              <a:t>6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TeV</a:t>
            </a:r>
            <a:r>
              <a:rPr lang="en-US" sz="3200" dirty="0">
                <a:solidFill>
                  <a:srgbClr val="FF0000"/>
                </a:solidFill>
              </a:rPr>
              <a:t> for </a:t>
            </a:r>
            <a:r>
              <a:rPr lang="en-US" sz="3200" i="1" dirty="0">
                <a:solidFill>
                  <a:srgbClr val="FF0000"/>
                </a:solidFill>
              </a:rPr>
              <a:t>p </a:t>
            </a:r>
            <a:r>
              <a:rPr lang="en-US" sz="3200" dirty="0">
                <a:solidFill>
                  <a:srgbClr val="FF0000"/>
                </a:solidFill>
              </a:rPr>
              <a:t>?! 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4" y="4265712"/>
            <a:ext cx="8870796" cy="259228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64892" y="3031414"/>
            <a:ext cx="8229600" cy="1287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prstClr val="black"/>
                </a:solidFill>
                <a:latin typeface="Calibri"/>
              </a:rPr>
              <a:t>l</a:t>
            </a:r>
            <a:r>
              <a:rPr lang="en-US" sz="4800" dirty="0" smtClean="0">
                <a:solidFill>
                  <a:prstClr val="black"/>
                </a:solidFill>
                <a:latin typeface="Calibri"/>
              </a:rPr>
              <a:t>inear X-ray crystal </a:t>
            </a:r>
            <a:r>
              <a:rPr lang="en-US" sz="4800" dirty="0" smtClean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sz="4800" dirty="0" smtClean="0">
                <a:solidFill>
                  <a:prstClr val="black"/>
                </a:solidFill>
                <a:latin typeface="Calibri"/>
              </a:rPr>
              <a:t> collider?</a:t>
            </a:r>
            <a:endParaRPr lang="en-GB" sz="4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73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</a:t>
            </a:r>
            <a:r>
              <a:rPr lang="en-US" b="1" dirty="0" smtClean="0">
                <a:solidFill>
                  <a:srgbClr val="0070C0"/>
                </a:solidFill>
              </a:rPr>
              <a:t>nother (circular) possibility: use crystals 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as bends: world’s strongest magnets</a:t>
            </a:r>
            <a:endParaRPr lang="en-GB" b="1" i="1" dirty="0">
              <a:solidFill>
                <a:srgbClr val="0070C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9552" y="7239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1" y="1478379"/>
            <a:ext cx="5518503" cy="4623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221" y="6457111"/>
            <a:ext cx="2401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W. Scandale, MPL A (2012)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1893" y="4300687"/>
            <a:ext cx="2076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Symbol" pitchFamily="18" charset="2"/>
              </a:rPr>
              <a:t>l</a:t>
            </a:r>
            <a:r>
              <a:rPr lang="en-US" sz="2000" dirty="0">
                <a:solidFill>
                  <a:prstClr val="black"/>
                </a:solidFill>
              </a:rPr>
              <a:t>=2</a:t>
            </a:r>
            <a:r>
              <a:rPr lang="en-US" sz="2000" dirty="0">
                <a:solidFill>
                  <a:prstClr val="black"/>
                </a:solidFill>
                <a:latin typeface="Symbol" pitchFamily="18" charset="2"/>
              </a:rPr>
              <a:t>pb</a:t>
            </a:r>
            <a:r>
              <a:rPr lang="en-US" sz="2000" dirty="0">
                <a:solidFill>
                  <a:prstClr val="black"/>
                </a:solidFill>
              </a:rPr>
              <a:t>=2</a:t>
            </a:r>
            <a:r>
              <a:rPr lang="en-US" sz="2000" dirty="0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en-US" sz="2000" dirty="0">
                <a:solidFill>
                  <a:prstClr val="black"/>
                </a:solidFill>
              </a:rPr>
              <a:t> (</a:t>
            </a:r>
            <a:r>
              <a:rPr lang="en-US" sz="2000" i="1" dirty="0">
                <a:solidFill>
                  <a:prstClr val="black"/>
                </a:solidFill>
              </a:rPr>
              <a:t>E</a:t>
            </a:r>
            <a:r>
              <a:rPr lang="en-US" sz="2000" dirty="0">
                <a:solidFill>
                  <a:prstClr val="black"/>
                </a:solidFill>
              </a:rPr>
              <a:t>/</a:t>
            </a:r>
            <a:r>
              <a:rPr lang="en-US" sz="2000" dirty="0">
                <a:solidFill>
                  <a:prstClr val="black"/>
                </a:solidFill>
                <a:latin typeface="Symbol" pitchFamily="18" charset="2"/>
              </a:rPr>
              <a:t>f</a:t>
            </a:r>
            <a:r>
              <a:rPr lang="en-US" sz="2000" dirty="0">
                <a:solidFill>
                  <a:prstClr val="black"/>
                </a:solidFill>
              </a:rPr>
              <a:t>)</a:t>
            </a:r>
            <a:r>
              <a:rPr lang="en-US" sz="2000" baseline="30000" dirty="0">
                <a:solidFill>
                  <a:prstClr val="black"/>
                </a:solidFill>
              </a:rPr>
              <a:t>1/2</a:t>
            </a:r>
            <a:endParaRPr lang="en-GB" sz="2000" baseline="300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9156" y="2114541"/>
            <a:ext cx="2295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Symbol" pitchFamily="18" charset="2"/>
              </a:rPr>
              <a:t>f</a:t>
            </a:r>
            <a:r>
              <a:rPr lang="en-US" sz="2800" dirty="0">
                <a:solidFill>
                  <a:prstClr val="black"/>
                </a:solidFill>
              </a:rPr>
              <a:t>~20-60 </a:t>
            </a:r>
            <a:r>
              <a:rPr lang="en-US" sz="2800" dirty="0" err="1">
                <a:solidFill>
                  <a:prstClr val="black"/>
                </a:solidFill>
              </a:rPr>
              <a:t>eV</a:t>
            </a:r>
            <a:r>
              <a:rPr lang="en-US" sz="2800" dirty="0">
                <a:solidFill>
                  <a:prstClr val="black"/>
                </a:solidFill>
              </a:rPr>
              <a:t>/Å</a:t>
            </a:r>
            <a:r>
              <a:rPr lang="en-US" sz="2800" baseline="30000" dirty="0">
                <a:solidFill>
                  <a:prstClr val="black"/>
                </a:solidFill>
              </a:rPr>
              <a:t>2</a:t>
            </a:r>
            <a:endParaRPr lang="en-GB" sz="2800" baseline="300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9156" y="1730763"/>
            <a:ext cx="2715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crystal focusing strength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9745" y="1693694"/>
            <a:ext cx="174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straight crystal</a:t>
            </a:r>
            <a:endParaRPr lang="en-GB" b="1" dirty="0">
              <a:solidFill>
                <a:srgbClr val="00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9404" y="5592072"/>
            <a:ext cx="143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bent crystal</a:t>
            </a:r>
            <a:endParaRPr lang="en-GB" b="1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59309" y="3071792"/>
            <a:ext cx="2708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</a:t>
            </a:r>
            <a:r>
              <a:rPr lang="en-US" sz="3600" baseline="-25000" dirty="0">
                <a:solidFill>
                  <a:srgbClr val="FF0000"/>
                </a:solidFill>
              </a:rPr>
              <a:t>max</a:t>
            </a:r>
            <a:r>
              <a:rPr lang="en-US" sz="3600" dirty="0">
                <a:solidFill>
                  <a:srgbClr val="FF0000"/>
                </a:solidFill>
              </a:rPr>
              <a:t>≈2000 T !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16216" y="6333083"/>
            <a:ext cx="2418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S.A. Bogacz, D. Cline, 1997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38567" y="2999947"/>
            <a:ext cx="3015701" cy="79001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18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146032" y="1058140"/>
            <a:ext cx="19979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schematic layout</a:t>
            </a:r>
          </a:p>
          <a:p>
            <a:r>
              <a:rPr lang="en-US" sz="1600" dirty="0">
                <a:solidFill>
                  <a:prstClr val="black"/>
                </a:solidFill>
              </a:rPr>
              <a:t>of the experimental setup used to</a:t>
            </a:r>
          </a:p>
          <a:p>
            <a:r>
              <a:rPr lang="en-US" sz="1600" dirty="0">
                <a:solidFill>
                  <a:prstClr val="black"/>
                </a:solidFill>
              </a:rPr>
              <a:t>study multiple volume reflection at the H8 beam line of the CERN SPS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3292" y="0"/>
            <a:ext cx="6520054" cy="800100"/>
          </a:xfrm>
        </p:spPr>
        <p:txBody>
          <a:bodyPr/>
          <a:lstStyle/>
          <a:p>
            <a:r>
              <a:rPr lang="en-GB" sz="3600" dirty="0"/>
              <a:t>staging of crystal </a:t>
            </a:r>
            <a:r>
              <a:rPr lang="en-GB" sz="3600" dirty="0" smtClean="0"/>
              <a:t>deflectors</a:t>
            </a:r>
            <a:endParaRPr lang="en-GB" sz="3600" dirty="0"/>
          </a:p>
        </p:txBody>
      </p:sp>
      <p:sp>
        <p:nvSpPr>
          <p:cNvPr id="5" name="Rectangle 4"/>
          <p:cNvSpPr/>
          <p:nvPr/>
        </p:nvSpPr>
        <p:spPr>
          <a:xfrm>
            <a:off x="213826" y="6019547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W. Scandale et al, Observation of Multiple Volume Reflection of </a:t>
            </a:r>
            <a:r>
              <a:rPr lang="en-US" dirty="0" err="1">
                <a:solidFill>
                  <a:prstClr val="black"/>
                </a:solidFill>
              </a:rPr>
              <a:t>Ultrarelativistic</a:t>
            </a:r>
            <a:r>
              <a:rPr lang="en-US" dirty="0">
                <a:solidFill>
                  <a:prstClr val="black"/>
                </a:solidFill>
              </a:rPr>
              <a:t> Protons by a Sequence of Several Bent Silicon Crystals, </a:t>
            </a:r>
            <a:r>
              <a:rPr lang="en-US" dirty="0" err="1">
                <a:solidFill>
                  <a:prstClr val="black"/>
                </a:solidFill>
              </a:rPr>
              <a:t>Phys.Rev.Lett</a:t>
            </a:r>
            <a:r>
              <a:rPr lang="en-US" dirty="0">
                <a:solidFill>
                  <a:prstClr val="black"/>
                </a:solidFill>
              </a:rPr>
              <a:t>. 102 (2009) 084801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03" y="941731"/>
            <a:ext cx="6040423" cy="1833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4" y="2958000"/>
            <a:ext cx="4104456" cy="2802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5885" y="3050622"/>
            <a:ext cx="42881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6 strip crystals in series</a:t>
            </a:r>
          </a:p>
          <a:p>
            <a:r>
              <a:rPr lang="en-US" sz="2800" dirty="0">
                <a:solidFill>
                  <a:prstClr val="black"/>
                </a:solidFill>
              </a:rPr>
              <a:t>(each 2 mm long):</a:t>
            </a:r>
          </a:p>
          <a:p>
            <a:r>
              <a:rPr lang="en-US" sz="2800" b="1" dirty="0">
                <a:solidFill>
                  <a:srgbClr val="0000CC"/>
                </a:solidFill>
              </a:rPr>
              <a:t>400 GeV/</a:t>
            </a:r>
            <a:r>
              <a:rPr lang="en-US" sz="2800" b="1" i="1" dirty="0">
                <a:solidFill>
                  <a:srgbClr val="0000CC"/>
                </a:solidFill>
              </a:rPr>
              <a:t>c</a:t>
            </a:r>
            <a:r>
              <a:rPr lang="en-US" sz="2800" b="1" dirty="0">
                <a:solidFill>
                  <a:srgbClr val="0000CC"/>
                </a:solidFill>
              </a:rPr>
              <a:t> protons</a:t>
            </a:r>
          </a:p>
          <a:p>
            <a:r>
              <a:rPr lang="en-US" sz="2800" b="1" dirty="0">
                <a:solidFill>
                  <a:srgbClr val="0000CC"/>
                </a:solidFill>
              </a:rPr>
              <a:t>reflected by 40±2 </a:t>
            </a:r>
            <a:r>
              <a:rPr lang="en-US" sz="2800" b="1" dirty="0" err="1">
                <a:solidFill>
                  <a:srgbClr val="0000CC"/>
                </a:solidFill>
                <a:latin typeface="Symbol" pitchFamily="18" charset="2"/>
              </a:rPr>
              <a:t>m</a:t>
            </a:r>
            <a:r>
              <a:rPr lang="en-US" sz="2800" b="1" dirty="0" err="1">
                <a:solidFill>
                  <a:srgbClr val="0000CC"/>
                </a:solidFill>
              </a:rPr>
              <a:t>rad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</a:p>
          <a:p>
            <a:r>
              <a:rPr lang="en-US" sz="2800" dirty="0">
                <a:solidFill>
                  <a:prstClr val="black"/>
                </a:solidFill>
              </a:rPr>
              <a:t>[effective field </a:t>
            </a:r>
            <a:r>
              <a:rPr lang="en-US" sz="2800" b="1" dirty="0">
                <a:solidFill>
                  <a:srgbClr val="FF0000"/>
                </a:solidFill>
              </a:rPr>
              <a:t>16 T</a:t>
            </a:r>
            <a:r>
              <a:rPr lang="en-US" sz="2800" dirty="0">
                <a:solidFill>
                  <a:prstClr val="black"/>
                </a:solidFill>
              </a:rPr>
              <a:t>]</a:t>
            </a:r>
            <a:endParaRPr lang="en-US" sz="2800" b="1" dirty="0">
              <a:solidFill>
                <a:srgbClr val="0000CC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</a:rPr>
              <a:t>with </a:t>
            </a:r>
            <a:r>
              <a:rPr lang="en-US" sz="2800" b="1" dirty="0">
                <a:solidFill>
                  <a:srgbClr val="0000CC"/>
                </a:solidFill>
              </a:rPr>
              <a:t>efficiency 0.93±0.04</a:t>
            </a:r>
            <a:endParaRPr lang="en-GB" sz="2800" b="1" dirty="0">
              <a:solidFill>
                <a:srgbClr val="00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7204" y="1365887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quasimosaic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0383" y="2243470"/>
            <a:ext cx="899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strip</a:t>
            </a:r>
          </a:p>
          <a:p>
            <a:r>
              <a:rPr lang="en-US" b="1" dirty="0">
                <a:solidFill>
                  <a:prstClr val="black"/>
                </a:solidFill>
              </a:rPr>
              <a:t>crystals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9546446">
            <a:off x="-246912" y="3055874"/>
            <a:ext cx="8317324" cy="769441"/>
          </a:xfrm>
          <a:prstGeom prst="rect">
            <a:avLst/>
          </a:prstGeom>
          <a:solidFill>
            <a:srgbClr val="0000CC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prstClr val="white"/>
                </a:solidFill>
              </a:rPr>
              <a:t>proof of </a:t>
            </a:r>
            <a:r>
              <a:rPr lang="en-US" sz="4400" i="1" dirty="0" smtClean="0">
                <a:solidFill>
                  <a:prstClr val="white"/>
                </a:solidFill>
              </a:rPr>
              <a:t>principle demonstration</a:t>
            </a:r>
            <a:r>
              <a:rPr lang="en-US" sz="4400" i="1" dirty="0">
                <a:solidFill>
                  <a:prstClr val="white"/>
                </a:solidFill>
              </a:rPr>
              <a:t>!</a:t>
            </a:r>
            <a:endParaRPr lang="en-GB" sz="4400" i="1" dirty="0">
              <a:solidFill>
                <a:prstClr val="white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079540" y="4746913"/>
            <a:ext cx="974182" cy="50405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296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circular crystal collider?</a:t>
            </a:r>
            <a:endParaRPr lang="en-GB" b="1" dirty="0">
              <a:solidFill>
                <a:srgbClr val="0070C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1126136">
            <a:off x="5889684" y="1731237"/>
            <a:ext cx="1431992" cy="370560"/>
            <a:chOff x="779493" y="2350637"/>
            <a:chExt cx="1431992" cy="370560"/>
          </a:xfrm>
        </p:grpSpPr>
        <p:sp>
          <p:nvSpPr>
            <p:cNvPr id="6" name="Rectangle 5"/>
            <p:cNvSpPr/>
            <p:nvPr/>
          </p:nvSpPr>
          <p:spPr>
            <a:xfrm rot="20206609">
              <a:off x="779493" y="2495715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21052568">
              <a:off x="1247740" y="2350637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222769">
              <a:off x="1785624" y="2350637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20107098">
            <a:off x="931893" y="2503037"/>
            <a:ext cx="1431992" cy="370560"/>
            <a:chOff x="779493" y="2350637"/>
            <a:chExt cx="1431992" cy="370560"/>
          </a:xfrm>
        </p:grpSpPr>
        <p:sp>
          <p:nvSpPr>
            <p:cNvPr id="13" name="Rectangle 12"/>
            <p:cNvSpPr/>
            <p:nvPr/>
          </p:nvSpPr>
          <p:spPr>
            <a:xfrm rot="20206609">
              <a:off x="779493" y="2495715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21052568">
              <a:off x="1247740" y="2350637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222769">
              <a:off x="1785624" y="2350637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cxnSp>
        <p:nvCxnSpPr>
          <p:cNvPr id="17" name="Straight Connector 16"/>
          <p:cNvCxnSpPr>
            <a:endCxn id="10" idx="2"/>
          </p:cNvCxnSpPr>
          <p:nvPr/>
        </p:nvCxnSpPr>
        <p:spPr>
          <a:xfrm flipH="1" flipV="1">
            <a:off x="7062224" y="2113871"/>
            <a:ext cx="1758248" cy="1315129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0" idx="2"/>
            <a:endCxn id="9" idx="2"/>
          </p:cNvCxnSpPr>
          <p:nvPr/>
        </p:nvCxnSpPr>
        <p:spPr>
          <a:xfrm flipH="1" flipV="1">
            <a:off x="6577164" y="1947779"/>
            <a:ext cx="485060" cy="16609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2"/>
            <a:endCxn id="6" idx="2"/>
          </p:cNvCxnSpPr>
          <p:nvPr/>
        </p:nvCxnSpPr>
        <p:spPr>
          <a:xfrm flipH="1" flipV="1">
            <a:off x="6114782" y="1935736"/>
            <a:ext cx="462382" cy="12043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6" idx="2"/>
            <a:endCxn id="15" idx="2"/>
          </p:cNvCxnSpPr>
          <p:nvPr/>
        </p:nvCxnSpPr>
        <p:spPr>
          <a:xfrm flipH="1">
            <a:off x="2114452" y="1935736"/>
            <a:ext cx="4000330" cy="58024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5" idx="2"/>
            <a:endCxn id="14" idx="2"/>
          </p:cNvCxnSpPr>
          <p:nvPr/>
        </p:nvCxnSpPr>
        <p:spPr>
          <a:xfrm flipH="1">
            <a:off x="1648835" y="2515981"/>
            <a:ext cx="465617" cy="21464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4" idx="2"/>
            <a:endCxn id="13" idx="2"/>
          </p:cNvCxnSpPr>
          <p:nvPr/>
        </p:nvCxnSpPr>
        <p:spPr>
          <a:xfrm flipH="1">
            <a:off x="1305961" y="2730621"/>
            <a:ext cx="342874" cy="31045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3" idx="2"/>
          </p:cNvCxnSpPr>
          <p:nvPr/>
        </p:nvCxnSpPr>
        <p:spPr>
          <a:xfrm flipH="1">
            <a:off x="323528" y="3041071"/>
            <a:ext cx="982433" cy="1540057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23304" y="1299862"/>
            <a:ext cx="13168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cryogenic?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crystal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bending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stage</a:t>
            </a:r>
            <a:endParaRPr lang="en-GB" sz="2000" b="1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03637" y="868213"/>
            <a:ext cx="13168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cryogenic?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crystal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bending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stage</a:t>
            </a:r>
            <a:endParaRPr lang="en-GB" sz="2000" b="1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7936" y="4437112"/>
            <a:ext cx="212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proton beam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66807" y="2914014"/>
            <a:ext cx="277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tunnel mostly empty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29013" y="5517232"/>
            <a:ext cx="79168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energy ramp using induction </a:t>
            </a:r>
            <a:r>
              <a:rPr lang="en-US" sz="3600" dirty="0" smtClean="0">
                <a:solidFill>
                  <a:prstClr val="black"/>
                </a:solidFill>
              </a:rPr>
              <a:t>acceleration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				(K. </a:t>
            </a:r>
            <a:r>
              <a:rPr lang="en-US" sz="2800" dirty="0" err="1" smtClean="0">
                <a:solidFill>
                  <a:prstClr val="black"/>
                </a:solidFill>
              </a:rPr>
              <a:t>Takayama</a:t>
            </a:r>
            <a:r>
              <a:rPr lang="en-US" sz="2800" dirty="0" smtClean="0">
                <a:solidFill>
                  <a:prstClr val="black"/>
                </a:solidFill>
              </a:rPr>
              <a:t>)</a:t>
            </a:r>
            <a:endParaRPr lang="en-GB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86" y="385467"/>
            <a:ext cx="8229600" cy="1143000"/>
          </a:xfrm>
        </p:spPr>
        <p:txBody>
          <a:bodyPr/>
          <a:lstStyle/>
          <a:p>
            <a:r>
              <a:rPr lang="en-US" dirty="0" smtClean="0"/>
              <a:t>cosmic-ray energy spectrum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9" y="1522972"/>
            <a:ext cx="7193895" cy="4896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12361" y="1700808"/>
            <a:ext cx="1331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P. </a:t>
            </a:r>
            <a:r>
              <a:rPr lang="en-US" sz="1600" dirty="0" err="1">
                <a:solidFill>
                  <a:prstClr val="black"/>
                </a:solidFill>
              </a:rPr>
              <a:t>Blasi</a:t>
            </a:r>
            <a:r>
              <a:rPr lang="en-US" sz="1600" dirty="0">
                <a:solidFill>
                  <a:prstClr val="black"/>
                </a:solidFill>
              </a:rPr>
              <a:t>, UHECR2012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931339" y="5623762"/>
            <a:ext cx="576064" cy="457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31339" y="727218"/>
            <a:ext cx="0" cy="4896544"/>
          </a:xfrm>
          <a:prstGeom prst="straightConnector1">
            <a:avLst/>
          </a:prstGeom>
          <a:ln w="730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3729" y="77865"/>
            <a:ext cx="4891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10</a:t>
            </a:r>
            <a:r>
              <a:rPr lang="en-US" sz="4400" b="1" baseline="30000" dirty="0">
                <a:solidFill>
                  <a:srgbClr val="FF0000"/>
                </a:solidFill>
              </a:rPr>
              <a:t>45 </a:t>
            </a:r>
            <a:r>
              <a:rPr lang="en-US" sz="4400" b="1" dirty="0">
                <a:solidFill>
                  <a:srgbClr val="FF0000"/>
                </a:solidFill>
              </a:rPr>
              <a:t>m</a:t>
            </a:r>
            <a:r>
              <a:rPr lang="en-US" sz="4400" b="1" baseline="30000" dirty="0">
                <a:solidFill>
                  <a:srgbClr val="FF0000"/>
                </a:solidFill>
              </a:rPr>
              <a:t>-2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baseline="30000" dirty="0">
                <a:solidFill>
                  <a:srgbClr val="FF0000"/>
                </a:solidFill>
              </a:rPr>
              <a:t>-1</a:t>
            </a:r>
            <a:r>
              <a:rPr lang="en-US" sz="4400" b="1" dirty="0">
                <a:solidFill>
                  <a:srgbClr val="FF0000"/>
                </a:solidFill>
              </a:rPr>
              <a:t>sr</a:t>
            </a:r>
            <a:r>
              <a:rPr lang="en-US" sz="4400" b="1" baseline="30000" dirty="0">
                <a:solidFill>
                  <a:srgbClr val="FF0000"/>
                </a:solidFill>
              </a:rPr>
              <a:t>-1</a:t>
            </a:r>
            <a:r>
              <a:rPr lang="en-US" sz="4400" b="1" dirty="0">
                <a:solidFill>
                  <a:srgbClr val="FF0000"/>
                </a:solidFill>
              </a:rPr>
              <a:t>GeV</a:t>
            </a:r>
            <a:r>
              <a:rPr lang="en-US" sz="4400" b="1" baseline="30000" dirty="0">
                <a:solidFill>
                  <a:srgbClr val="FF0000"/>
                </a:solidFill>
              </a:rPr>
              <a:t>1.5</a:t>
            </a:r>
            <a:r>
              <a:rPr lang="en-US" sz="4400" b="1" dirty="0">
                <a:solidFill>
                  <a:srgbClr val="FF0000"/>
                </a:solidFill>
              </a:rPr>
              <a:t>!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714" y="5834740"/>
            <a:ext cx="2954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LHC </a:t>
            </a:r>
            <a:r>
              <a:rPr lang="en-US" sz="3600" b="1" i="1" dirty="0">
                <a:solidFill>
                  <a:srgbClr val="FF0000"/>
                </a:solidFill>
              </a:rPr>
              <a:t>p </a:t>
            </a:r>
            <a:r>
              <a:rPr lang="en-US" sz="3600" b="1" dirty="0">
                <a:solidFill>
                  <a:srgbClr val="FF0000"/>
                </a:solidFill>
              </a:rPr>
              <a:t>energy</a:t>
            </a:r>
            <a:endParaRPr lang="en-GB" sz="36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219371" y="6525344"/>
            <a:ext cx="6592989" cy="0"/>
          </a:xfrm>
          <a:prstGeom prst="straightConnector1">
            <a:avLst/>
          </a:prstGeom>
          <a:ln w="73025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78877" y="6065573"/>
            <a:ext cx="2266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          x10</a:t>
            </a:r>
            <a:r>
              <a:rPr lang="en-US" sz="4000" b="1" baseline="30000" dirty="0">
                <a:solidFill>
                  <a:srgbClr val="0000CC"/>
                </a:solidFill>
              </a:rPr>
              <a:t>8</a:t>
            </a:r>
            <a:endParaRPr lang="en-GB" sz="4000" b="1" baseline="30000" dirty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4208" y="3175490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GZK limit</a:t>
            </a:r>
            <a:endParaRPr lang="en-GB" b="1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6804248" y="3544822"/>
            <a:ext cx="1" cy="207894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rot="16200000">
            <a:off x="158345" y="3376085"/>
            <a:ext cx="421028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</a:rPr>
              <a:t>FCC-</a:t>
            </a:r>
            <a:r>
              <a:rPr lang="en-US" sz="3600" dirty="0" err="1">
                <a:solidFill>
                  <a:prstClr val="white"/>
                </a:solidFill>
              </a:rPr>
              <a:t>hh</a:t>
            </a:r>
            <a:endParaRPr lang="en-GB" sz="36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1358857" y="3091358"/>
            <a:ext cx="4133458" cy="996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</a:rPr>
              <a:t>circular crystal collider</a:t>
            </a:r>
            <a:endParaRPr lang="en-GB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2" grpId="0"/>
      <p:bldP spid="13" grpId="0"/>
      <p:bldP spid="6" grpId="0" animBg="1"/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32" y="-99392"/>
            <a:ext cx="9479120" cy="69743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417640" y="2492897"/>
            <a:ext cx="180020" cy="108012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04248" y="3573017"/>
            <a:ext cx="792088" cy="1008111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95453" y="4770712"/>
            <a:ext cx="24690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white"/>
                </a:solidFill>
              </a:rPr>
              <a:t>c</a:t>
            </a:r>
            <a:r>
              <a:rPr lang="en-GB" sz="2000" b="1" dirty="0" smtClean="0">
                <a:solidFill>
                  <a:prstClr val="white"/>
                </a:solidFill>
              </a:rPr>
              <a:t>ircular &amp; linear</a:t>
            </a:r>
          </a:p>
          <a:p>
            <a:r>
              <a:rPr lang="en-GB" sz="2000" b="1" dirty="0" smtClean="0">
                <a:solidFill>
                  <a:prstClr val="white"/>
                </a:solidFill>
              </a:rPr>
              <a:t>Planck-scale colliders: </a:t>
            </a:r>
          </a:p>
          <a:p>
            <a:r>
              <a:rPr lang="en-GB" sz="2000" b="1" dirty="0" smtClean="0">
                <a:solidFill>
                  <a:prstClr val="white"/>
                </a:solidFill>
              </a:rPr>
              <a:t>size ~1/10 distance</a:t>
            </a:r>
          </a:p>
          <a:p>
            <a:r>
              <a:rPr lang="en-GB" sz="2000" b="1" dirty="0">
                <a:solidFill>
                  <a:prstClr val="white"/>
                </a:solidFill>
              </a:rPr>
              <a:t>e</a:t>
            </a:r>
            <a:r>
              <a:rPr lang="en-GB" sz="2000" b="1" dirty="0" smtClean="0">
                <a:solidFill>
                  <a:prstClr val="white"/>
                </a:solidFill>
              </a:rPr>
              <a:t>arth-sun</a:t>
            </a:r>
            <a:endParaRPr lang="en-GB" sz="2000" b="1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241" y="16968"/>
            <a:ext cx="102825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u</a:t>
            </a:r>
            <a:r>
              <a:rPr lang="en-US" sz="3200" dirty="0" smtClean="0">
                <a:solidFill>
                  <a:prstClr val="white"/>
                </a:solidFill>
              </a:rPr>
              <a:t>ltimate limit on electromagnetic acceleration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Schwinger critical fields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E</a:t>
            </a:r>
            <a:r>
              <a:rPr lang="en-US" sz="2400" baseline="-25000" dirty="0" err="1">
                <a:solidFill>
                  <a:prstClr val="white"/>
                </a:solidFill>
              </a:rPr>
              <a:t>cr</a:t>
            </a:r>
            <a:r>
              <a:rPr lang="en-US" sz="2400" dirty="0">
                <a:solidFill>
                  <a:prstClr val="white"/>
                </a:solidFill>
              </a:rPr>
              <a:t> ≈10</a:t>
            </a:r>
            <a:r>
              <a:rPr lang="en-US" sz="2400" baseline="30000" dirty="0">
                <a:solidFill>
                  <a:prstClr val="white"/>
                </a:solidFill>
              </a:rPr>
              <a:t>12</a:t>
            </a:r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MV/m, </a:t>
            </a:r>
            <a:r>
              <a:rPr lang="en-US" sz="2400" i="1" dirty="0" err="1" smtClean="0">
                <a:solidFill>
                  <a:prstClr val="white"/>
                </a:solidFill>
              </a:rPr>
              <a:t>B</a:t>
            </a:r>
            <a:r>
              <a:rPr lang="en-US" sz="2400" i="1" baseline="-25000" dirty="0" err="1" smtClean="0">
                <a:solidFill>
                  <a:prstClr val="white"/>
                </a:solidFill>
              </a:rPr>
              <a:t>c</a:t>
            </a:r>
            <a:r>
              <a:rPr lang="en-US" sz="2400" baseline="-25000" dirty="0" err="1" smtClean="0">
                <a:solidFill>
                  <a:prstClr val="white"/>
                </a:solidFill>
              </a:rPr>
              <a:t>r</a:t>
            </a:r>
            <a:r>
              <a:rPr lang="en-US" sz="2400" dirty="0" smtClean="0">
                <a:solidFill>
                  <a:prstClr val="white"/>
                </a:solidFill>
              </a:rPr>
              <a:t>=4.4 </a:t>
            </a:r>
            <a:r>
              <a:rPr lang="en-US" sz="2400" dirty="0">
                <a:solidFill>
                  <a:prstClr val="white"/>
                </a:solidFill>
              </a:rPr>
              <a:t>x10</a:t>
            </a:r>
            <a:r>
              <a:rPr lang="en-US" sz="2400" baseline="30000" dirty="0">
                <a:solidFill>
                  <a:prstClr val="white"/>
                </a:solidFill>
              </a:rPr>
              <a:t>9</a:t>
            </a:r>
            <a:r>
              <a:rPr lang="en-US" sz="2400" dirty="0">
                <a:solidFill>
                  <a:prstClr val="white"/>
                </a:solidFill>
              </a:rPr>
              <a:t> T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Planck scale: 10</a:t>
            </a:r>
            <a:r>
              <a:rPr lang="en-US" sz="2400" baseline="30000" dirty="0" smtClean="0">
                <a:solidFill>
                  <a:prstClr val="white"/>
                </a:solidFill>
              </a:rPr>
              <a:t>28</a:t>
            </a:r>
            <a:r>
              <a:rPr lang="en-US" sz="2400" dirty="0" smtClean="0">
                <a:solidFill>
                  <a:prstClr val="white"/>
                </a:solidFill>
              </a:rPr>
              <a:t> eV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406" y="2790507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“</a:t>
            </a:r>
            <a:r>
              <a:rPr lang="en-US" sz="3600" i="1" dirty="0">
                <a:solidFill>
                  <a:prstClr val="black"/>
                </a:solidFill>
              </a:rPr>
              <a:t>not an inconceivable task for an </a:t>
            </a:r>
            <a:r>
              <a:rPr lang="en-US" sz="3600" i="1" dirty="0" smtClean="0">
                <a:solidFill>
                  <a:prstClr val="black"/>
                </a:solidFill>
              </a:rPr>
              <a:t> advanced </a:t>
            </a:r>
            <a:r>
              <a:rPr lang="en-US" sz="3600" i="1" dirty="0">
                <a:solidFill>
                  <a:prstClr val="black"/>
                </a:solidFill>
              </a:rPr>
              <a:t>technological society</a:t>
            </a:r>
            <a:r>
              <a:rPr lang="en-US" sz="3600" dirty="0">
                <a:solidFill>
                  <a:prstClr val="black"/>
                </a:solidFill>
              </a:rPr>
              <a:t>”</a:t>
            </a:r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</a:rPr>
              <a:t>P. Chen, </a:t>
            </a:r>
            <a:r>
              <a:rPr lang="en-US" sz="2800" dirty="0" smtClean="0">
                <a:solidFill>
                  <a:prstClr val="black"/>
                </a:solidFill>
              </a:rPr>
              <a:t>R. </a:t>
            </a:r>
            <a:r>
              <a:rPr lang="en-US" sz="2800" dirty="0">
                <a:solidFill>
                  <a:prstClr val="black"/>
                </a:solidFill>
              </a:rPr>
              <a:t>Noble, SLAC-PUB-7402, April 1998</a:t>
            </a:r>
          </a:p>
        </p:txBody>
      </p:sp>
    </p:spTree>
    <p:extLst>
      <p:ext uri="{BB962C8B-B14F-4D97-AF65-F5344CB8AC3E}">
        <p14:creationId xmlns:p14="http://schemas.microsoft.com/office/powerpoint/2010/main" val="346704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-27304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 smtClean="0">
                <a:solidFill>
                  <a:srgbClr val="FFFF00"/>
                </a:solidFill>
                <a:cs typeface="Calibri" pitchFamily="34" charset="0"/>
              </a:rPr>
              <a:t>Conclusions - Accelerators  </a:t>
            </a:r>
            <a:endParaRPr lang="en-GB" sz="40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92696"/>
            <a:ext cx="9344225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bright future for accelerator-based HEP! 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ILC is ready to be built in Japan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600" kern="0" dirty="0" smtClean="0">
                <a:solidFill>
                  <a:srgbClr val="006600"/>
                </a:solidFill>
              </a:rPr>
              <a:t>China has ambitious plan &amp; schedule</a:t>
            </a:r>
          </a:p>
          <a:p>
            <a:pPr lvl="1"/>
            <a:r>
              <a:rPr lang="en-US" sz="3600" kern="0" dirty="0">
                <a:solidFill>
                  <a:srgbClr val="006600"/>
                </a:solidFill>
              </a:rPr>
              <a:t>	</a:t>
            </a:r>
            <a:r>
              <a:rPr lang="en-US" sz="3600" kern="0" dirty="0" smtClean="0">
                <a:solidFill>
                  <a:srgbClr val="006600"/>
                </a:solidFill>
              </a:rPr>
              <a:t>(CEPC/</a:t>
            </a:r>
            <a:r>
              <a:rPr lang="en-US" sz="3600" kern="0" dirty="0" err="1" smtClean="0">
                <a:solidFill>
                  <a:srgbClr val="006600"/>
                </a:solidFill>
              </a:rPr>
              <a:t>SppC</a:t>
            </a:r>
            <a:r>
              <a:rPr lang="en-US" sz="3600" kern="0" dirty="0" smtClean="0">
                <a:solidFill>
                  <a:srgbClr val="006600"/>
                </a:solidFill>
              </a:rPr>
              <a:t> – “</a:t>
            </a:r>
            <a:r>
              <a:rPr lang="en-US" sz="3600" i="1" kern="0" dirty="0" smtClean="0">
                <a:solidFill>
                  <a:srgbClr val="006600"/>
                </a:solidFill>
              </a:rPr>
              <a:t>domestic project</a:t>
            </a:r>
            <a:r>
              <a:rPr lang="en-US" sz="3600" kern="0" dirty="0" smtClean="0">
                <a:solidFill>
                  <a:srgbClr val="006600"/>
                </a:solidFill>
              </a:rPr>
              <a:t>”) 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HL-LHC </a:t>
            </a:r>
            <a:r>
              <a:rPr lang="en-US" sz="3600" kern="0" dirty="0" err="1" smtClean="0">
                <a:solidFill>
                  <a:srgbClr val="006600"/>
                </a:solidFill>
              </a:rPr>
              <a:t>pushe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s high-field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 magnet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 technology 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600" kern="0" dirty="0" smtClean="0">
                <a:solidFill>
                  <a:srgbClr val="006600"/>
                </a:solidFill>
              </a:rPr>
              <a:t>FCC or CLIC possible future projects at CERN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several different routes to 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PeV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collisions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e.g. linear &amp; circular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path;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crystals key for both: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	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bending and/or acceleration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eventually outer-space solar-system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accelerator needed to reach Planck mass</a:t>
            </a:r>
          </a:p>
        </p:txBody>
      </p:sp>
    </p:spTree>
    <p:extLst>
      <p:ext uri="{BB962C8B-B14F-4D97-AF65-F5344CB8AC3E}">
        <p14:creationId xmlns:p14="http://schemas.microsoft.com/office/powerpoint/2010/main" val="235601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-46427"/>
            <a:ext cx="9143999" cy="615553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 smtClean="0">
                <a:solidFill>
                  <a:srgbClr val="FFFF00"/>
                </a:solidFill>
                <a:cs typeface="Calibri" pitchFamily="34" charset="0"/>
              </a:rPr>
              <a:t>Conclusions - Physics</a:t>
            </a:r>
            <a:endParaRPr lang="en-GB" sz="40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92696"/>
            <a:ext cx="9161482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kern="0" dirty="0">
                <a:solidFill>
                  <a:srgbClr val="006600"/>
                </a:solidFill>
              </a:rPr>
              <a:t>no sign of </a:t>
            </a:r>
            <a:r>
              <a:rPr lang="en-GB" sz="3600" kern="0" dirty="0" err="1">
                <a:solidFill>
                  <a:srgbClr val="006600"/>
                </a:solidFill>
              </a:rPr>
              <a:t>supersymmetry</a:t>
            </a:r>
            <a:r>
              <a:rPr lang="en-GB" sz="3600" kern="0" dirty="0">
                <a:solidFill>
                  <a:srgbClr val="006600"/>
                </a:solidFill>
              </a:rPr>
              <a:t> (</a:t>
            </a:r>
            <a:r>
              <a:rPr lang="en-GB" sz="3600" kern="0" dirty="0" smtClean="0">
                <a:solidFill>
                  <a:srgbClr val="006600"/>
                </a:solidFill>
              </a:rPr>
              <a:t>yet ?)</a:t>
            </a:r>
            <a:endParaRPr lang="en-US" sz="3600" kern="0" dirty="0" smtClean="0">
              <a:solidFill>
                <a:srgbClr val="0066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kern="0" dirty="0" smtClean="0">
                <a:solidFill>
                  <a:srgbClr val="FF0000"/>
                </a:solidFill>
              </a:rPr>
              <a:t>Higgs boson is first of its kind; it could </a:t>
            </a:r>
          </a:p>
          <a:p>
            <a:r>
              <a:rPr lang="en-US" sz="3600" b="1" kern="0" dirty="0">
                <a:solidFill>
                  <a:srgbClr val="FF0000"/>
                </a:solidFill>
              </a:rPr>
              <a:t>	</a:t>
            </a:r>
            <a:r>
              <a:rPr lang="en-US" sz="3600" b="1" kern="0" dirty="0" smtClean="0">
                <a:solidFill>
                  <a:srgbClr val="FF0000"/>
                </a:solidFill>
              </a:rPr>
              <a:t>couple to hidden New Physics Sectors</a:t>
            </a:r>
            <a:r>
              <a:rPr lang="en-US" sz="3600" b="1" kern="0" dirty="0">
                <a:solidFill>
                  <a:srgbClr val="FF0000"/>
                </a:solidFill>
              </a:rPr>
              <a:t>;</a:t>
            </a:r>
            <a:r>
              <a:rPr lang="en-US" sz="3600" b="1" kern="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3600" b="1" kern="0" dirty="0">
                <a:solidFill>
                  <a:srgbClr val="FF0000"/>
                </a:solidFill>
              </a:rPr>
              <a:t>	</a:t>
            </a:r>
            <a:r>
              <a:rPr lang="en-US" sz="3600" b="1" kern="0" dirty="0" smtClean="0">
                <a:solidFill>
                  <a:srgbClr val="FF0000"/>
                </a:solidFill>
              </a:rPr>
              <a:t>must be examined closely</a:t>
            </a:r>
          </a:p>
          <a:p>
            <a:pPr marL="444500" indent="-444500">
              <a:buFont typeface="Arial" panose="020B0604020202020204" pitchFamily="34" charset="0"/>
              <a:buChar char="•"/>
            </a:pPr>
            <a:r>
              <a:rPr lang="en-US" sz="3600" b="1" kern="0" dirty="0" smtClean="0">
                <a:solidFill>
                  <a:srgbClr val="006600"/>
                </a:solidFill>
              </a:rPr>
              <a:t>“issues at stake are the most difficult &amp; </a:t>
            </a:r>
          </a:p>
          <a:p>
            <a:pPr lvl="1"/>
            <a:r>
              <a:rPr lang="en-US" sz="3600" b="1" kern="0" dirty="0">
                <a:solidFill>
                  <a:srgbClr val="006600"/>
                </a:solidFill>
              </a:rPr>
              <a:t>	</a:t>
            </a:r>
            <a:r>
              <a:rPr lang="en-US" sz="3600" b="1" kern="0" dirty="0" smtClean="0">
                <a:solidFill>
                  <a:srgbClr val="006600"/>
                </a:solidFill>
              </a:rPr>
              <a:t>profound</a:t>
            </a:r>
            <a:r>
              <a:rPr lang="en-US" sz="3600" b="1" kern="0" dirty="0">
                <a:solidFill>
                  <a:srgbClr val="006600"/>
                </a:solidFill>
              </a:rPr>
              <a:t> </a:t>
            </a:r>
            <a:r>
              <a:rPr lang="en-US" sz="3600" b="1" kern="0" dirty="0" smtClean="0">
                <a:solidFill>
                  <a:srgbClr val="006600"/>
                </a:solidFill>
              </a:rPr>
              <a:t>ones we have faced since the</a:t>
            </a:r>
          </a:p>
          <a:p>
            <a:pPr lvl="1"/>
            <a:r>
              <a:rPr lang="en-US" sz="3600" b="1" kern="0" dirty="0">
                <a:solidFill>
                  <a:srgbClr val="006600"/>
                </a:solidFill>
              </a:rPr>
              <a:t>	</a:t>
            </a:r>
            <a:r>
              <a:rPr lang="en-US" sz="3600" b="1" kern="0" dirty="0" smtClean="0">
                <a:solidFill>
                  <a:srgbClr val="006600"/>
                </a:solidFill>
              </a:rPr>
              <a:t>1930’s” </a:t>
            </a:r>
            <a:r>
              <a:rPr lang="en-US" sz="3600" kern="0" dirty="0" smtClean="0">
                <a:solidFill>
                  <a:srgbClr val="006600"/>
                </a:solidFill>
              </a:rPr>
              <a:t>(N. </a:t>
            </a:r>
            <a:r>
              <a:rPr lang="en-US" sz="3600" kern="0" dirty="0" err="1" smtClean="0">
                <a:solidFill>
                  <a:srgbClr val="006600"/>
                </a:solidFill>
              </a:rPr>
              <a:t>Arkani-Hamed</a:t>
            </a:r>
            <a:r>
              <a:rPr lang="en-US" sz="3600" kern="0" dirty="0">
                <a:solidFill>
                  <a:srgbClr val="006600"/>
                </a:solidFill>
              </a:rPr>
              <a:t>)</a:t>
            </a:r>
            <a:endParaRPr lang="en-US" sz="3600" kern="0" dirty="0" smtClean="0">
              <a:solidFill>
                <a:srgbClr val="0066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rgbClr val="006600"/>
                </a:solidFill>
              </a:rPr>
              <a:t>p</a:t>
            </a:r>
            <a:r>
              <a:rPr lang="en-US" sz="3600" kern="0" dirty="0" smtClean="0">
                <a:solidFill>
                  <a:srgbClr val="006600"/>
                </a:solidFill>
              </a:rPr>
              <a:t>article physics of the 21</a:t>
            </a:r>
            <a:r>
              <a:rPr lang="en-US" sz="3600" kern="0" baseline="30000" dirty="0" smtClean="0">
                <a:solidFill>
                  <a:srgbClr val="006600"/>
                </a:solidFill>
              </a:rPr>
              <a:t>st</a:t>
            </a:r>
            <a:r>
              <a:rPr lang="en-US" sz="3600" kern="0" dirty="0" smtClean="0">
                <a:solidFill>
                  <a:srgbClr val="006600"/>
                </a:solidFill>
              </a:rPr>
              <a:t> century expected </a:t>
            </a:r>
          </a:p>
          <a:p>
            <a:r>
              <a:rPr lang="en-US" sz="3600" kern="0" dirty="0">
                <a:solidFill>
                  <a:srgbClr val="006600"/>
                </a:solidFill>
              </a:rPr>
              <a:t>	</a:t>
            </a:r>
            <a:r>
              <a:rPr lang="en-US" sz="3600" kern="0" dirty="0" smtClean="0">
                <a:solidFill>
                  <a:srgbClr val="006600"/>
                </a:solidFill>
              </a:rPr>
              <a:t>to be revolutionary; it may profoundly  </a:t>
            </a:r>
          </a:p>
          <a:p>
            <a:r>
              <a:rPr lang="en-US" sz="3600" kern="0" dirty="0">
                <a:solidFill>
                  <a:srgbClr val="006600"/>
                </a:solidFill>
              </a:rPr>
              <a:t>	</a:t>
            </a:r>
            <a:r>
              <a:rPr lang="en-US" sz="3600" kern="0" dirty="0" smtClean="0">
                <a:solidFill>
                  <a:srgbClr val="006600"/>
                </a:solidFill>
              </a:rPr>
              <a:t>change our view of the world</a:t>
            </a:r>
          </a:p>
          <a:p>
            <a:r>
              <a:rPr lang="en-US" sz="2800" kern="0" dirty="0">
                <a:solidFill>
                  <a:srgbClr val="006600"/>
                </a:solidFill>
              </a:rPr>
              <a:t>	</a:t>
            </a:r>
            <a:r>
              <a:rPr lang="en-US" sz="2800" kern="0" dirty="0" smtClean="0">
                <a:solidFill>
                  <a:srgbClr val="006600"/>
                </a:solidFill>
              </a:rPr>
              <a:t>(space-time loses its meaning at the Planck scale, …)</a:t>
            </a:r>
          </a:p>
        </p:txBody>
      </p:sp>
    </p:spTree>
    <p:extLst>
      <p:ext uri="{BB962C8B-B14F-4D97-AF65-F5344CB8AC3E}">
        <p14:creationId xmlns:p14="http://schemas.microsoft.com/office/powerpoint/2010/main" val="281219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61" r="8784" b="30569"/>
          <a:stretch/>
        </p:blipFill>
        <p:spPr>
          <a:xfrm>
            <a:off x="611560" y="703389"/>
            <a:ext cx="7878073" cy="4237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44624"/>
            <a:ext cx="89289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FF"/>
                </a:solidFill>
                <a:ea typeface="ＭＳ Ｐゴシック" charset="-128"/>
              </a:rPr>
              <a:t>Discovery 2012, Nobel Prize in Physics 2013</a:t>
            </a:r>
            <a:endParaRPr lang="en-US" sz="320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87041"/>
            <a:ext cx="77048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ea typeface="ＭＳ Ｐゴシック" charset="-128"/>
              </a:rPr>
              <a:t>The Nobel Prize in Physics 2013 was awarded jointly to François Englert and Peter W. Higgs </a:t>
            </a:r>
            <a:r>
              <a:rPr lang="en-US" i="1" dirty="0">
                <a:solidFill>
                  <a:srgbClr val="FFFFFF"/>
                </a:solidFill>
                <a:ea typeface="ＭＳ Ｐゴシック" charset="-128"/>
              </a:rPr>
              <a:t>"for the theoretical discovery of a mechanism that contributes to our understanding of the origin of mass of subatomic particles, and which recently was </a:t>
            </a:r>
            <a:r>
              <a:rPr lang="en-US" i="1" dirty="0">
                <a:solidFill>
                  <a:srgbClr val="00FF00"/>
                </a:solidFill>
                <a:ea typeface="ＭＳ Ｐゴシック" charset="-128"/>
              </a:rPr>
              <a:t>confirmed through the discovery of the predicted fundamental particle, by the ATLAS and CMS experiments at CERN's Large Hadron </a:t>
            </a:r>
            <a:r>
              <a:rPr lang="en-US" i="1" dirty="0" smtClean="0">
                <a:solidFill>
                  <a:srgbClr val="00FF00"/>
                </a:solidFill>
                <a:ea typeface="ＭＳ Ｐゴシック" charset="-128"/>
              </a:rPr>
              <a:t>Collider”.</a:t>
            </a:r>
            <a:endParaRPr lang="en-US" dirty="0">
              <a:solidFill>
                <a:srgbClr val="00FF00"/>
              </a:solidFill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682654"/>
            <a:ext cx="1772816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-8293"/>
            <a:ext cx="9139136" cy="1143000"/>
          </a:xfrm>
          <a:solidFill>
            <a:srgbClr val="002060"/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No New Physics Beyond the Standard Model? Beware Historical Hubris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316" y="1268760"/>
            <a:ext cx="9128684" cy="3844577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sz="4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"So many centuries after the Creation, it is unlikely that anyone could find hitherto unknown lands of any 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value”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- Spanish 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Royal Commission, rejecting Christopher 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Columbus’ proposal to sail west, &lt; 1492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839" y="6453336"/>
            <a:ext cx="727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J. Ellis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279" y="4536867"/>
            <a:ext cx="3049857" cy="22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9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2687060"/>
            <a:ext cx="3089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i="1" dirty="0"/>
              <a:t>s</a:t>
            </a:r>
            <a:r>
              <a:rPr lang="en-GB" sz="4800" i="1" dirty="0" smtClean="0"/>
              <a:t>pare slides</a:t>
            </a:r>
            <a:endParaRPr lang="en-GB" sz="4800" i="1" dirty="0"/>
          </a:p>
        </p:txBody>
      </p:sp>
    </p:spTree>
    <p:extLst>
      <p:ext uri="{BB962C8B-B14F-4D97-AF65-F5344CB8AC3E}">
        <p14:creationId xmlns:p14="http://schemas.microsoft.com/office/powerpoint/2010/main" val="178631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88640"/>
            <a:ext cx="9144000" cy="976312"/>
          </a:xfrm>
        </p:spPr>
        <p:txBody>
          <a:bodyPr/>
          <a:lstStyle/>
          <a:p>
            <a:r>
              <a:rPr lang="en-GB" sz="4800" i="1" dirty="0" smtClean="0"/>
              <a:t>FCC-</a:t>
            </a:r>
            <a:r>
              <a:rPr lang="en-GB" sz="4800" i="1" dirty="0" err="1" smtClean="0"/>
              <a:t>hh</a:t>
            </a:r>
            <a:r>
              <a:rPr lang="en-GB" sz="4800" dirty="0" smtClean="0"/>
              <a:t> key </a:t>
            </a:r>
            <a:r>
              <a:rPr lang="en-GB" sz="4800" dirty="0"/>
              <a:t>p</a:t>
            </a:r>
            <a:r>
              <a:rPr lang="en-GB" sz="4800" dirty="0" smtClean="0"/>
              <a:t>arameters</a:t>
            </a:r>
            <a:endParaRPr lang="en-GB" sz="4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802054"/>
              </p:ext>
            </p:extLst>
          </p:nvPr>
        </p:nvGraphicFramePr>
        <p:xfrm>
          <a:off x="395536" y="1412776"/>
          <a:ext cx="8424935" cy="397764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291418"/>
                <a:gridCol w="2323685"/>
                <a:gridCol w="2809832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parameter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FCC-</a:t>
                      </a:r>
                      <a:r>
                        <a:rPr lang="en-GB" dirty="0" err="1" smtClean="0"/>
                        <a:t>hh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/>
                        <a:t>LHC</a:t>
                      </a:r>
                      <a:endParaRPr lang="en-GB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energy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100 </a:t>
                      </a:r>
                      <a:r>
                        <a:rPr lang="en-GB" b="1" dirty="0" err="1" smtClean="0">
                          <a:solidFill>
                            <a:srgbClr val="C00000"/>
                          </a:solidFill>
                        </a:rPr>
                        <a:t>TeV</a:t>
                      </a:r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GB" b="1" dirty="0" err="1" smtClean="0">
                          <a:solidFill>
                            <a:srgbClr val="C00000"/>
                          </a:solidFill>
                        </a:rPr>
                        <a:t>c.m</a:t>
                      </a:r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.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14 </a:t>
                      </a:r>
                      <a:r>
                        <a:rPr lang="en-GB" dirty="0" err="1" smtClean="0"/>
                        <a:t>TeV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c.m</a:t>
                      </a:r>
                      <a:r>
                        <a:rPr lang="en-GB" dirty="0" smtClean="0"/>
                        <a:t>.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dipole field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16 T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8.33 T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# IP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 main,</a:t>
                      </a:r>
                      <a:r>
                        <a:rPr lang="en-GB" baseline="0" dirty="0" smtClean="0"/>
                        <a:t> +2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 smtClean="0">
                          <a:latin typeface="+mn-lt"/>
                        </a:rPr>
                        <a:t>normalized </a:t>
                      </a:r>
                      <a:r>
                        <a:rPr lang="en-GB" baseline="0" dirty="0" err="1" smtClean="0">
                          <a:latin typeface="+mn-lt"/>
                        </a:rPr>
                        <a:t>emittance</a:t>
                      </a:r>
                      <a:r>
                        <a:rPr lang="en-GB" baseline="0" dirty="0" smtClean="0">
                          <a:latin typeface="+mn-lt"/>
                        </a:rPr>
                        <a:t> </a:t>
                      </a:r>
                      <a:endParaRPr lang="en-GB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aseline="0" dirty="0" smtClean="0"/>
                        <a:t>2.2 </a:t>
                      </a:r>
                      <a:r>
                        <a:rPr kumimoji="0" lang="en-GB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92A55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GB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92A5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/>
                        <a:t>3.75 </a:t>
                      </a:r>
                      <a:r>
                        <a:rPr kumimoji="0" lang="en-GB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92A55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GB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92A5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GB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luminosity/</a:t>
                      </a:r>
                      <a:r>
                        <a:rPr lang="en-GB" dirty="0" err="1" smtClean="0"/>
                        <a:t>IP</a:t>
                      </a:r>
                      <a:r>
                        <a:rPr lang="en-GB" baseline="-25000" dirty="0" err="1" smtClean="0"/>
                        <a:t>main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5 x 10</a:t>
                      </a:r>
                      <a:r>
                        <a:rPr lang="en-GB" b="1" baseline="30000" dirty="0" smtClean="0">
                          <a:solidFill>
                            <a:srgbClr val="C00000"/>
                          </a:solidFill>
                        </a:rPr>
                        <a:t>34</a:t>
                      </a:r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GB" dirty="0" smtClean="0"/>
                        <a:t>cm</a:t>
                      </a:r>
                      <a:r>
                        <a:rPr lang="en-GB" baseline="30000" dirty="0" smtClean="0"/>
                        <a:t>-2</a:t>
                      </a:r>
                      <a:r>
                        <a:rPr lang="en-GB" dirty="0" smtClean="0"/>
                        <a:t>s</a:t>
                      </a:r>
                      <a:r>
                        <a:rPr lang="en-GB" baseline="30000" dirty="0" smtClean="0"/>
                        <a:t>-1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 x 10</a:t>
                      </a:r>
                      <a:r>
                        <a:rPr lang="en-GB" baseline="30000" dirty="0" smtClean="0"/>
                        <a:t>34</a:t>
                      </a:r>
                      <a:r>
                        <a:rPr lang="en-GB" dirty="0" smtClean="0"/>
                        <a:t> cm</a:t>
                      </a:r>
                      <a:r>
                        <a:rPr lang="en-GB" baseline="30000" dirty="0" smtClean="0"/>
                        <a:t>-2</a:t>
                      </a:r>
                      <a:r>
                        <a:rPr lang="en-GB" dirty="0" smtClean="0"/>
                        <a:t>s</a:t>
                      </a:r>
                      <a:r>
                        <a:rPr lang="en-GB" baseline="30000" dirty="0" smtClean="0"/>
                        <a:t>-1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energy/beam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8.4 GJ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0.39 GJ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synchr</a:t>
                      </a:r>
                      <a:r>
                        <a:rPr lang="en-GB" dirty="0" smtClean="0"/>
                        <a:t>. rad.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28.4</a:t>
                      </a:r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W/m/</a:t>
                      </a:r>
                      <a:r>
                        <a:rPr lang="en-GB" b="1" dirty="0" err="1" smtClean="0">
                          <a:solidFill>
                            <a:srgbClr val="FF0000"/>
                          </a:solidFill>
                        </a:rPr>
                        <a:t>apert</a:t>
                      </a:r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0.17 W/m/</a:t>
                      </a:r>
                      <a:r>
                        <a:rPr lang="en-GB" dirty="0" err="1" smtClean="0"/>
                        <a:t>apert</a:t>
                      </a:r>
                      <a:r>
                        <a:rPr lang="en-GB" dirty="0" smtClean="0"/>
                        <a:t>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bunch spacing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 ns (5</a:t>
                      </a:r>
                      <a:r>
                        <a:rPr lang="en-GB" baseline="0" dirty="0" smtClean="0"/>
                        <a:t> ns)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 ns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6005036"/>
            <a:ext cx="82788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300" dirty="0">
                <a:solidFill>
                  <a:srgbClr val="F0F0F0"/>
                </a:solidFill>
                <a:ea typeface="ＭＳ Ｐゴシック" charset="0"/>
              </a:rPr>
              <a:t>Preliminary, subject to </a:t>
            </a:r>
            <a:r>
              <a:rPr lang="en-GB" sz="2300" dirty="0" smtClean="0">
                <a:solidFill>
                  <a:srgbClr val="F0F0F0"/>
                </a:solidFill>
                <a:ea typeface="ＭＳ Ｐゴシック" charset="0"/>
              </a:rPr>
              <a:t>evolution (several luminosity scenarios)</a:t>
            </a:r>
            <a:endParaRPr lang="en-GB" sz="2300" dirty="0">
              <a:solidFill>
                <a:srgbClr val="F0F0F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0181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23776"/>
              </p:ext>
            </p:extLst>
          </p:nvPr>
        </p:nvGraphicFramePr>
        <p:xfrm>
          <a:off x="1524000" y="139700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Cms</a:t>
                      </a:r>
                      <a:r>
                        <a:rPr lang="en-US" baseline="0" dirty="0" smtClean="0"/>
                        <a:t>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Luminosity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199506"/>
              </p:ext>
            </p:extLst>
          </p:nvPr>
        </p:nvGraphicFramePr>
        <p:xfrm>
          <a:off x="19455" y="42183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5976"/>
                <a:gridCol w="1296144"/>
                <a:gridCol w="1706750"/>
                <a:gridCol w="1785130"/>
              </a:tblGrid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parameter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LHC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HL-LHC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FCC-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hh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+mn-lt"/>
                        </a:rPr>
                        <a:t>c.m</a:t>
                      </a:r>
                      <a:r>
                        <a:rPr lang="en-US" sz="2400" dirty="0" smtClean="0">
                          <a:latin typeface="+mn-lt"/>
                        </a:rPr>
                        <a:t>. energy [</a:t>
                      </a:r>
                      <a:r>
                        <a:rPr lang="en-US" sz="2400" dirty="0" err="1" smtClean="0">
                          <a:latin typeface="+mn-lt"/>
                        </a:rPr>
                        <a:t>TeV</a:t>
                      </a:r>
                      <a:r>
                        <a:rPr lang="en-US" sz="240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14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100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133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dirty="0" smtClean="0">
                          <a:latin typeface="+mn-lt"/>
                        </a:rPr>
                        <a:t>dipole magnet</a:t>
                      </a:r>
                      <a:r>
                        <a:rPr lang="en-US" sz="2400" baseline="0" dirty="0" smtClean="0">
                          <a:latin typeface="+mn-lt"/>
                        </a:rPr>
                        <a:t> field </a:t>
                      </a:r>
                      <a:r>
                        <a:rPr lang="en-US" sz="2400" dirty="0" smtClean="0">
                          <a:latin typeface="+mn-lt"/>
                        </a:rPr>
                        <a:t> [T]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8.33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16 (20)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circumference [km]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36.7 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100 (83)</a:t>
                      </a: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luminosity [10</a:t>
                      </a:r>
                      <a:r>
                        <a:rPr lang="en-US" sz="2400" baseline="30000" dirty="0" smtClean="0">
                          <a:latin typeface="+mn-lt"/>
                        </a:rPr>
                        <a:t>34 </a:t>
                      </a:r>
                      <a:r>
                        <a:rPr lang="en-US" sz="2400" baseline="0" dirty="0" smtClean="0">
                          <a:latin typeface="+mn-lt"/>
                        </a:rPr>
                        <a:t>cm</a:t>
                      </a:r>
                      <a:r>
                        <a:rPr lang="en-US" sz="2400" baseline="30000" dirty="0" smtClean="0">
                          <a:latin typeface="+mn-lt"/>
                        </a:rPr>
                        <a:t>-2</a:t>
                      </a:r>
                      <a:r>
                        <a:rPr lang="en-US" sz="2400" baseline="0" dirty="0" smtClean="0">
                          <a:latin typeface="+mn-lt"/>
                        </a:rPr>
                        <a:t>s</a:t>
                      </a:r>
                      <a:r>
                        <a:rPr lang="en-US" sz="2400" baseline="30000" dirty="0" smtClean="0">
                          <a:latin typeface="+mn-lt"/>
                        </a:rPr>
                        <a:t>-1</a:t>
                      </a:r>
                      <a:r>
                        <a:rPr lang="en-US" sz="240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5 [→20?]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bunch spacing</a:t>
                      </a:r>
                      <a:r>
                        <a:rPr lang="en-US" sz="2400" baseline="0" dirty="0" smtClean="0">
                          <a:latin typeface="+mn-lt"/>
                        </a:rPr>
                        <a:t> [ns]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25 {5}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events / bunch crossing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27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135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170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{34}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dirty="0" smtClean="0">
                          <a:latin typeface="+mn-lt"/>
                        </a:rPr>
                        <a:t>bunch population [10</a:t>
                      </a:r>
                      <a:r>
                        <a:rPr lang="en-US" sz="2400" baseline="30000" dirty="0" smtClean="0">
                          <a:latin typeface="+mn-lt"/>
                        </a:rPr>
                        <a:t>11</a:t>
                      </a:r>
                      <a:r>
                        <a:rPr lang="en-US" sz="240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1.15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2.2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baseline="0" dirty="0" smtClean="0">
                          <a:latin typeface="+mn-lt"/>
                        </a:rPr>
                        <a:t>1 {0.2}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baseline="0" dirty="0" smtClean="0">
                          <a:latin typeface="+mn-lt"/>
                        </a:rPr>
                        <a:t>norm. transverse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emitt</a:t>
                      </a:r>
                      <a:r>
                        <a:rPr lang="en-US" sz="2400" baseline="0" dirty="0" smtClean="0">
                          <a:latin typeface="+mn-lt"/>
                        </a:rPr>
                        <a:t>. [</a:t>
                      </a:r>
                      <a:r>
                        <a:rPr lang="en-US" sz="2400" baseline="0" dirty="0" smtClean="0">
                          <a:latin typeface="Symbol" panose="05050102010706020507" pitchFamily="18" charset="2"/>
                          <a:cs typeface="Symbol" charset="2"/>
                        </a:rPr>
                        <a:t>m</a:t>
                      </a:r>
                      <a:r>
                        <a:rPr lang="en-US" sz="2400" baseline="0" dirty="0" smtClean="0">
                          <a:latin typeface="+mn-lt"/>
                          <a:cs typeface="Symbol" charset="2"/>
                        </a:rPr>
                        <a:t>m</a:t>
                      </a:r>
                      <a:r>
                        <a:rPr lang="en-US" sz="2400" baseline="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3.75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2.5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2.2 {0.44}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dirty="0" smtClean="0">
                          <a:latin typeface="+mn-lt"/>
                        </a:rPr>
                        <a:t>IP beta-function [m]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0.55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0.15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1.1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n-lt"/>
                        </a:rPr>
                        <a:t>IP beam size [</a:t>
                      </a:r>
                      <a:r>
                        <a:rPr lang="en-US" sz="2400" baseline="0" dirty="0" smtClean="0">
                          <a:latin typeface="Symbol" panose="05050102010706020507" pitchFamily="18" charset="2"/>
                          <a:cs typeface="Symbol" charset="2"/>
                        </a:rPr>
                        <a:t>m</a:t>
                      </a:r>
                      <a:r>
                        <a:rPr lang="en-US" sz="2400" baseline="0" dirty="0" smtClean="0">
                          <a:latin typeface="+mn-lt"/>
                          <a:cs typeface="Symbol" charset="2"/>
                        </a:rPr>
                        <a:t>m</a:t>
                      </a:r>
                      <a:r>
                        <a:rPr lang="en-US" sz="2400" baseline="0" dirty="0" smtClean="0">
                          <a:latin typeface="+mn-lt"/>
                        </a:rPr>
                        <a:t>]</a:t>
                      </a:r>
                      <a:endParaRPr lang="en-US" sz="2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16.7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7.1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6.8</a:t>
                      </a:r>
                      <a:r>
                        <a:rPr lang="en-US" sz="2400" baseline="0" dirty="0" smtClean="0">
                          <a:latin typeface="+mn-lt"/>
                        </a:rPr>
                        <a:t> {3}</a:t>
                      </a:r>
                      <a:endParaRPr lang="en-US" sz="2400" dirty="0" smtClean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synchrotron rad. [W/m/aperture]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0.33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 (44)</a:t>
                      </a:r>
                      <a:endParaRPr lang="en-US" sz="2400" dirty="0"/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critical energy [</a:t>
                      </a:r>
                      <a:r>
                        <a:rPr lang="en-US" sz="2400" baseline="0" dirty="0" err="1" smtClean="0"/>
                        <a:t>keV</a:t>
                      </a:r>
                      <a:r>
                        <a:rPr lang="en-US" sz="2400" baseline="0" dirty="0" smtClean="0"/>
                        <a:t>]</a:t>
                      </a:r>
                      <a:endParaRPr lang="en-US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0.044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4.3 (5.5)</a:t>
                      </a:r>
                      <a:endParaRPr lang="en-US" sz="2400" dirty="0"/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total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syn.rad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. power [MW]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0.0072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0.0146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4.8 (5.8)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CC"/>
                          </a:solidFill>
                        </a:rPr>
                        <a:t>long</a:t>
                      </a:r>
                      <a:r>
                        <a:rPr lang="en-US" sz="2400" b="1" baseline="0" dirty="0" smtClean="0">
                          <a:solidFill>
                            <a:srgbClr val="0000CC"/>
                          </a:solidFill>
                        </a:rPr>
                        <a:t>itudinal damping time [h]</a:t>
                      </a:r>
                      <a:endParaRPr lang="en-US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12.9</a:t>
                      </a:r>
                      <a:endParaRPr lang="en-US" sz="24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0.54 (0.32)</a:t>
                      </a:r>
                      <a:endParaRPr lang="en-US" sz="24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20523686">
            <a:off x="1309192" y="1407387"/>
            <a:ext cx="6113459" cy="1754326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 smtClean="0">
                <a:solidFill>
                  <a:prstClr val="black"/>
                </a:solidFill>
              </a:rPr>
              <a:t>FCC-</a:t>
            </a:r>
            <a:r>
              <a:rPr lang="en-GB" sz="3600" i="1" dirty="0" err="1" smtClean="0">
                <a:solidFill>
                  <a:prstClr val="black"/>
                </a:solidFill>
              </a:rPr>
              <a:t>hh</a:t>
            </a:r>
            <a:r>
              <a:rPr lang="en-GB" sz="3600" dirty="0" smtClean="0">
                <a:solidFill>
                  <a:prstClr val="black"/>
                </a:solidFill>
              </a:rPr>
              <a:t> baseline parameters defined in EDMS No. 1342402, FCC-ACC-SPC-0001</a:t>
            </a:r>
            <a:endParaRPr lang="en-GB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79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797563"/>
              </p:ext>
            </p:extLst>
          </p:nvPr>
        </p:nvGraphicFramePr>
        <p:xfrm>
          <a:off x="0" y="1484784"/>
          <a:ext cx="9036496" cy="4663440"/>
        </p:xfrm>
        <a:graphic>
          <a:graphicData uri="http://schemas.openxmlformats.org/drawingml/2006/table">
            <a:tbl>
              <a:tblPr firstRow="1" bandRow="1"/>
              <a:tblGrid>
                <a:gridCol w="2977233"/>
                <a:gridCol w="1860771"/>
                <a:gridCol w="1563047"/>
                <a:gridCol w="1042032"/>
                <a:gridCol w="1593413"/>
              </a:tblGrid>
              <a:tr h="4287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bg1"/>
                          </a:solidFill>
                        </a:rPr>
                        <a:t>Unit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LHC</a:t>
                      </a:r>
                      <a:r>
                        <a:rPr lang="en-GB" sz="2000" baseline="0" dirty="0" smtClean="0"/>
                        <a:t> </a:t>
                      </a:r>
                      <a:r>
                        <a:rPr lang="en-GB" sz="2000" dirty="0" smtClean="0"/>
                        <a:t>Design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FCC-</a:t>
                      </a:r>
                      <a:r>
                        <a:rPr lang="en-GB" sz="2000" dirty="0" err="1" smtClean="0"/>
                        <a:t>hh</a:t>
                      </a:r>
                      <a:endParaRPr lang="en-GB" sz="2000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FCC-</a:t>
                      </a:r>
                      <a:r>
                        <a:rPr lang="en-GB" sz="2000" dirty="0" err="1" smtClean="0"/>
                        <a:t>hh</a:t>
                      </a:r>
                      <a:endParaRPr lang="en-GB" sz="2000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operation mode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i="1" dirty="0" err="1" smtClean="0">
                          <a:solidFill>
                            <a:schemeClr val="tx1"/>
                          </a:solidFill>
                        </a:rPr>
                        <a:t>Pb-Pb</a:t>
                      </a:r>
                      <a:endParaRPr lang="en-GB" sz="20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1" dirty="0" err="1" smtClean="0">
                          <a:solidFill>
                            <a:schemeClr val="tx1"/>
                          </a:solidFill>
                        </a:rPr>
                        <a:t>Pb-Pb</a:t>
                      </a:r>
                      <a:endParaRPr lang="en-GB" sz="20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1" dirty="0" smtClean="0">
                          <a:solidFill>
                            <a:srgbClr val="008000"/>
                          </a:solidFill>
                        </a:rPr>
                        <a:t>p</a:t>
                      </a:r>
                      <a:r>
                        <a:rPr lang="en-GB" sz="2000" i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GB" sz="2000" i="1" dirty="0" err="1" smtClean="0">
                          <a:solidFill>
                            <a:schemeClr val="tx1"/>
                          </a:solidFill>
                        </a:rPr>
                        <a:t>Pb</a:t>
                      </a:r>
                      <a:endParaRPr lang="en-GB" sz="20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number of bunches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592	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432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432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part. /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bunch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[10</a:t>
                      </a:r>
                      <a:r>
                        <a:rPr lang="en-GB" sz="2000" baseline="30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0.7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1.4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rgbClr val="008000"/>
                          </a:solidFill>
                        </a:rPr>
                        <a:t>115(1.4)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/1.4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l-GR" sz="2000" dirty="0" smtClean="0">
                          <a:solidFill>
                            <a:schemeClr val="tx1"/>
                          </a:solidFill>
                        </a:rPr>
                        <a:t>β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GB" sz="2000" baseline="0" dirty="0" err="1" smtClean="0">
                          <a:solidFill>
                            <a:schemeClr val="tx1"/>
                          </a:solidFill>
                        </a:rPr>
                        <a:t>functionat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 IP 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[m]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RMS beam size at IP 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0" dirty="0" smtClean="0"/>
                        <a:t>[um</a:t>
                      </a:r>
                      <a:r>
                        <a:rPr lang="en-GB" sz="2000" dirty="0" smtClean="0"/>
                        <a:t>]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15.9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8.8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8.8 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initial luminosity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[10</a:t>
                      </a:r>
                      <a:r>
                        <a:rPr lang="en-GB" sz="2000" baseline="30000" dirty="0" smtClean="0"/>
                        <a:t>27</a:t>
                      </a:r>
                      <a:r>
                        <a:rPr lang="en-GB" sz="2000" baseline="0" dirty="0" smtClean="0"/>
                        <a:t>cm</a:t>
                      </a:r>
                      <a:r>
                        <a:rPr lang="en-GB" sz="2000" baseline="30000" dirty="0" smtClean="0"/>
                        <a:t>-2</a:t>
                      </a:r>
                      <a:r>
                        <a:rPr lang="en-GB" sz="2000" baseline="0" dirty="0" smtClean="0"/>
                        <a:t>s</a:t>
                      </a:r>
                      <a:r>
                        <a:rPr lang="en-GB" sz="2000" baseline="30000" dirty="0" smtClean="0"/>
                        <a:t>-1</a:t>
                      </a:r>
                      <a:r>
                        <a:rPr lang="en-GB" sz="2000" dirty="0" smtClean="0"/>
                        <a:t>]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3.2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267</a:t>
                      </a:r>
                      <a:r>
                        <a:rPr lang="en-GB" sz="2000" dirty="0" smtClean="0">
                          <a:solidFill>
                            <a:srgbClr val="0427BC"/>
                          </a:solidFill>
                        </a:rPr>
                        <a:t>(3.2)</a:t>
                      </a:r>
                      <a:endParaRPr lang="en-GB" sz="2000" dirty="0">
                        <a:solidFill>
                          <a:srgbClr val="0427B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peak luminosity 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[10</a:t>
                      </a:r>
                      <a:r>
                        <a:rPr lang="en-GB" sz="2000" baseline="30000" dirty="0" smtClean="0"/>
                        <a:t>27</a:t>
                      </a:r>
                      <a:r>
                        <a:rPr lang="en-GB" sz="2000" baseline="0" dirty="0" smtClean="0"/>
                        <a:t>cm</a:t>
                      </a:r>
                      <a:r>
                        <a:rPr lang="en-GB" sz="2000" baseline="30000" dirty="0" smtClean="0"/>
                        <a:t>-2</a:t>
                      </a:r>
                      <a:r>
                        <a:rPr lang="en-GB" sz="2000" baseline="0" dirty="0" smtClean="0"/>
                        <a:t>s</a:t>
                      </a:r>
                      <a:r>
                        <a:rPr lang="en-GB" sz="2000" baseline="30000" dirty="0" smtClean="0"/>
                        <a:t>-1</a:t>
                      </a:r>
                      <a:r>
                        <a:rPr lang="en-GB" sz="2000" dirty="0" smtClean="0"/>
                        <a:t>]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12.7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5477(3356)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err="1" smtClean="0"/>
                        <a:t>integr</a:t>
                      </a:r>
                      <a:r>
                        <a:rPr lang="en-GB" sz="2000" dirty="0" smtClean="0"/>
                        <a:t>. </a:t>
                      </a:r>
                      <a:r>
                        <a:rPr lang="en-GB" sz="2000" dirty="0" err="1" smtClean="0"/>
                        <a:t>lumi</a:t>
                      </a:r>
                      <a:r>
                        <a:rPr lang="en-GB" sz="2000" dirty="0" smtClean="0"/>
                        <a:t>.</a:t>
                      </a:r>
                      <a:r>
                        <a:rPr lang="en-GB" sz="2000" baseline="0" dirty="0" smtClean="0"/>
                        <a:t> per fill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0" dirty="0" smtClean="0"/>
                        <a:t>[</a:t>
                      </a:r>
                      <a:r>
                        <a:rPr lang="en-GB" sz="2000" i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GB" sz="2000" i="0" dirty="0" smtClean="0">
                          <a:latin typeface="+mn-lt"/>
                          <a:cs typeface="Symbol" charset="2"/>
                        </a:rPr>
                        <a:t>b</a:t>
                      </a:r>
                      <a:r>
                        <a:rPr lang="en-GB" sz="2000" i="0" baseline="30000" dirty="0" smtClean="0">
                          <a:latin typeface="+mn-lt"/>
                          <a:cs typeface="Symbol" charset="2"/>
                        </a:rPr>
                        <a:t>-1</a:t>
                      </a:r>
                      <a:r>
                        <a:rPr lang="en-GB" sz="2000" dirty="0" smtClean="0"/>
                        <a:t>]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&lt;15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83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30240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total cross-section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[b]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515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597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2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initial</a:t>
                      </a:r>
                      <a:r>
                        <a:rPr lang="en-GB" sz="2000" baseline="0" dirty="0" smtClean="0"/>
                        <a:t> l</a:t>
                      </a:r>
                      <a:r>
                        <a:rPr lang="en-GB" sz="2000" dirty="0" smtClean="0"/>
                        <a:t>uminosity</a:t>
                      </a:r>
                      <a:r>
                        <a:rPr lang="en-GB" sz="2000" baseline="0" dirty="0" smtClean="0"/>
                        <a:t> lifetime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[h]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FF0000"/>
                          </a:solidFill>
                        </a:rPr>
                        <a:t>&lt;5.6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3.7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3.2 (10.6)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33164" y="6396335"/>
            <a:ext cx="431713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kern="0" dirty="0">
                <a:solidFill>
                  <a:srgbClr val="000000"/>
                </a:solidFill>
              </a:rPr>
              <a:t>M. Schaumann, J. Jowett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511" y="774698"/>
            <a:ext cx="4373313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3200" kern="0" dirty="0">
                <a:solidFill>
                  <a:srgbClr val="000000"/>
                </a:solidFill>
              </a:rPr>
              <a:t>preliminary parameters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3164" y="205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>
                <a:solidFill>
                  <a:srgbClr val="FFFF00"/>
                </a:solidFill>
                <a:cs typeface="Calibri" pitchFamily="34" charset="0"/>
              </a:rPr>
              <a:t>FCC</a:t>
            </a:r>
            <a:r>
              <a:rPr lang="en-GB" sz="3200" b="1" kern="0" dirty="0">
                <a:solidFill>
                  <a:srgbClr val="FFFF00"/>
                </a:solidFill>
                <a:cs typeface="Calibri" pitchFamily="34" charset="0"/>
              </a:rPr>
              <a:t> as heavy-ion collider</a:t>
            </a:r>
          </a:p>
        </p:txBody>
      </p:sp>
    </p:spTree>
    <p:extLst>
      <p:ext uri="{BB962C8B-B14F-4D97-AF65-F5344CB8AC3E}">
        <p14:creationId xmlns:p14="http://schemas.microsoft.com/office/powerpoint/2010/main" val="362896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234316"/>
              </p:ext>
            </p:extLst>
          </p:nvPr>
        </p:nvGraphicFramePr>
        <p:xfrm>
          <a:off x="251520" y="1052736"/>
          <a:ext cx="8652461" cy="4079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27946"/>
                <a:gridCol w="2238800"/>
                <a:gridCol w="288571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parameter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FCC-</a:t>
                      </a:r>
                      <a:r>
                        <a:rPr lang="en-GB" dirty="0" err="1" smtClean="0"/>
                        <a:t>ee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/>
                        <a:t>LEP2</a:t>
                      </a:r>
                      <a:endParaRPr lang="en-GB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energy/beam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45 – 175 </a:t>
                      </a:r>
                      <a:r>
                        <a:rPr lang="en-GB" dirty="0" err="1" smtClean="0"/>
                        <a:t>GeV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105 </a:t>
                      </a:r>
                      <a:r>
                        <a:rPr lang="en-GB" dirty="0" err="1" smtClean="0"/>
                        <a:t>GeV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bunches/beam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C00000"/>
                          </a:solidFill>
                        </a:rPr>
                        <a:t>98 – 16700</a:t>
                      </a:r>
                      <a:endParaRPr lang="en-GB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4</a:t>
                      </a:r>
                      <a:endParaRPr lang="en-GB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beam</a:t>
                      </a:r>
                      <a:r>
                        <a:rPr lang="en-GB" baseline="0" dirty="0" smtClean="0"/>
                        <a:t> current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C00000"/>
                          </a:solidFill>
                        </a:rPr>
                        <a:t>6.6 – 1450 mA</a:t>
                      </a:r>
                      <a:endParaRPr lang="en-GB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3 mA</a:t>
                      </a:r>
                      <a:endParaRPr lang="en-GB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 smtClean="0"/>
                        <a:t>hor. </a:t>
                      </a:r>
                      <a:r>
                        <a:rPr lang="en-GB" baseline="0" dirty="0" err="1" smtClean="0"/>
                        <a:t>emittance</a:t>
                      </a:r>
                      <a:r>
                        <a:rPr lang="en-GB" baseline="0" dirty="0" smtClean="0"/>
                        <a:t> </a:t>
                      </a: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baseline="0" dirty="0" smtClean="0">
                          <a:solidFill>
                            <a:srgbClr val="C63920"/>
                          </a:solidFill>
                        </a:rPr>
                        <a:t>~2 nm</a:t>
                      </a:r>
                      <a:endParaRPr lang="en-GB" sz="1800" b="1" baseline="0" dirty="0">
                        <a:solidFill>
                          <a:srgbClr val="C6392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baseline="0" dirty="0" smtClean="0"/>
                        <a:t>~22 nm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 err="1" smtClean="0"/>
                        <a:t>emittance</a:t>
                      </a:r>
                      <a:r>
                        <a:rPr lang="en-GB" baseline="0" dirty="0" smtClean="0"/>
                        <a:t> ratio </a:t>
                      </a:r>
                      <a:r>
                        <a:rPr lang="en-GB" baseline="0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GB" baseline="-25000" dirty="0" err="1" smtClean="0"/>
                        <a:t>y</a:t>
                      </a:r>
                      <a:r>
                        <a:rPr lang="en-GB" baseline="0" dirty="0" smtClean="0"/>
                        <a:t>/</a:t>
                      </a:r>
                      <a:r>
                        <a:rPr lang="en-GB" baseline="0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GB" baseline="-25000" dirty="0" err="1" smtClean="0"/>
                        <a:t>y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baseline="0" dirty="0" smtClean="0">
                          <a:solidFill>
                            <a:srgbClr val="C63920"/>
                          </a:solidFill>
                        </a:rPr>
                        <a:t>0.1%</a:t>
                      </a:r>
                      <a:endParaRPr lang="en-GB" sz="1800" b="1" baseline="0" dirty="0">
                        <a:solidFill>
                          <a:srgbClr val="C6392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baseline="0" dirty="0" smtClean="0"/>
                        <a:t>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 smtClean="0"/>
                        <a:t>vert. IP beta function </a:t>
                      </a:r>
                      <a:r>
                        <a:rPr lang="en-GB" baseline="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GB" baseline="-25000" dirty="0" smtClean="0"/>
                        <a:t>y</a:t>
                      </a:r>
                      <a:r>
                        <a:rPr lang="en-GB" baseline="30000" dirty="0" smtClean="0"/>
                        <a:t>*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baseline="0" dirty="0" smtClean="0">
                          <a:solidFill>
                            <a:srgbClr val="C63920"/>
                          </a:solidFill>
                        </a:rPr>
                        <a:t>1 mm </a:t>
                      </a:r>
                      <a:endParaRPr lang="en-GB" sz="1800" b="1" baseline="0" dirty="0">
                        <a:solidFill>
                          <a:srgbClr val="C6392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baseline="0" dirty="0" smtClean="0"/>
                        <a:t>50 mm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luminosity/IP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1.8-28</a:t>
                      </a:r>
                      <a:r>
                        <a:rPr lang="en-GB" dirty="0" smtClean="0"/>
                        <a:t> </a:t>
                      </a:r>
                      <a:r>
                        <a:rPr lang="en-GB" sz="1600" dirty="0" smtClean="0"/>
                        <a:t>x 10</a:t>
                      </a:r>
                      <a:r>
                        <a:rPr lang="en-GB" sz="1600" baseline="30000" dirty="0" smtClean="0"/>
                        <a:t>34</a:t>
                      </a:r>
                      <a:r>
                        <a:rPr lang="en-GB" sz="1600" dirty="0" smtClean="0"/>
                        <a:t> cm</a:t>
                      </a:r>
                      <a:r>
                        <a:rPr lang="en-GB" sz="1600" baseline="30000" dirty="0" smtClean="0"/>
                        <a:t>-2</a:t>
                      </a:r>
                      <a:r>
                        <a:rPr lang="en-GB" sz="1600" dirty="0" smtClean="0"/>
                        <a:t>s</a:t>
                      </a:r>
                      <a:r>
                        <a:rPr lang="en-GB" sz="1600" baseline="30000" dirty="0" smtClean="0"/>
                        <a:t>-1</a:t>
                      </a:r>
                      <a:endParaRPr lang="en-GB" sz="1600" baseline="30000" dirty="0">
                        <a:solidFill>
                          <a:srgbClr val="C6392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0.0012 </a:t>
                      </a:r>
                      <a:r>
                        <a:rPr lang="en-GB" sz="1600" dirty="0" smtClean="0"/>
                        <a:t>x 10</a:t>
                      </a:r>
                      <a:r>
                        <a:rPr lang="en-GB" sz="1600" baseline="30000" dirty="0" smtClean="0"/>
                        <a:t>34</a:t>
                      </a:r>
                      <a:r>
                        <a:rPr lang="en-GB" sz="1600" dirty="0" smtClean="0"/>
                        <a:t> cm</a:t>
                      </a:r>
                      <a:r>
                        <a:rPr lang="en-GB" sz="1600" baseline="30000" dirty="0" smtClean="0"/>
                        <a:t>-2</a:t>
                      </a:r>
                      <a:r>
                        <a:rPr lang="en-GB" sz="1600" dirty="0" smtClean="0"/>
                        <a:t>s</a:t>
                      </a:r>
                      <a:r>
                        <a:rPr lang="en-GB" sz="1600" baseline="30000" dirty="0" smtClean="0"/>
                        <a:t>-1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energy loss/turn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0.03-7.55 </a:t>
                      </a:r>
                      <a:r>
                        <a:rPr lang="en-GB" dirty="0" err="1" smtClean="0"/>
                        <a:t>GeV</a:t>
                      </a:r>
                      <a:endParaRPr lang="en-GB" dirty="0">
                        <a:solidFill>
                          <a:srgbClr val="C6392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3.34 </a:t>
                      </a:r>
                      <a:r>
                        <a:rPr lang="en-GB" dirty="0" err="1" smtClean="0"/>
                        <a:t>GeV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synchrotron</a:t>
                      </a:r>
                      <a:r>
                        <a:rPr lang="en-GB" baseline="0" dirty="0" smtClean="0"/>
                        <a:t> radiation</a:t>
                      </a:r>
                      <a:r>
                        <a:rPr lang="en-GB" dirty="0" smtClean="0"/>
                        <a:t> power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100 MW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23 MW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RF voltage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2.5 – </a:t>
                      </a:r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11 GV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3.5 GV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-14608" y="0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/>
              <a:t>            FCC-</a:t>
            </a:r>
            <a:r>
              <a:rPr lang="en-US" kern="0" dirty="0" err="1" smtClean="0"/>
              <a:t>ee</a:t>
            </a:r>
            <a:r>
              <a:rPr lang="en-US" kern="0" dirty="0" smtClean="0"/>
              <a:t> baseline parameters</a:t>
            </a:r>
            <a:endParaRPr lang="en-US" kern="0" dirty="0"/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" y="57998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250" y="5085184"/>
            <a:ext cx="8928992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Aft>
                <a:spcPts val="400"/>
              </a:spcAft>
              <a:buClr>
                <a:srgbClr val="0C377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0C377B"/>
                </a:solidFill>
              </a:rPr>
              <a:t>Large number of bunches at </a:t>
            </a:r>
            <a:r>
              <a:rPr lang="en-GB" sz="2000" kern="0" dirty="0" smtClean="0">
                <a:solidFill>
                  <a:srgbClr val="0C377B"/>
                </a:solidFill>
              </a:rPr>
              <a:t>Z and WW and H requires </a:t>
            </a:r>
            <a:r>
              <a:rPr lang="en-GB" sz="2000" kern="0" dirty="0">
                <a:solidFill>
                  <a:srgbClr val="0C377B"/>
                </a:solidFill>
              </a:rPr>
              <a:t>2 </a:t>
            </a:r>
            <a:r>
              <a:rPr lang="en-GB" sz="2000" kern="0" dirty="0" smtClean="0">
                <a:solidFill>
                  <a:srgbClr val="0C377B"/>
                </a:solidFill>
              </a:rPr>
              <a:t>rings.</a:t>
            </a:r>
            <a:endParaRPr lang="en-GB" sz="2000" kern="0" dirty="0">
              <a:solidFill>
                <a:srgbClr val="0C377B"/>
              </a:solidFill>
            </a:endParaRPr>
          </a:p>
          <a:p>
            <a:pPr marL="800100" lvl="1" indent="-342900">
              <a:spcAft>
                <a:spcPts val="400"/>
              </a:spcAft>
              <a:buClr>
                <a:srgbClr val="0C377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0C377B"/>
                </a:solidFill>
              </a:rPr>
              <a:t>High </a:t>
            </a:r>
            <a:r>
              <a:rPr lang="en-GB" sz="2000" kern="0" dirty="0" smtClean="0">
                <a:solidFill>
                  <a:srgbClr val="0C377B"/>
                </a:solidFill>
              </a:rPr>
              <a:t>luminosity means short beam lifetime (few </a:t>
            </a:r>
            <a:r>
              <a:rPr lang="en-GB" sz="2000" kern="0" dirty="0" err="1" smtClean="0">
                <a:solidFill>
                  <a:srgbClr val="0C377B"/>
                </a:solidFill>
              </a:rPr>
              <a:t>mins</a:t>
            </a:r>
            <a:r>
              <a:rPr lang="en-GB" sz="2000" kern="0" dirty="0" smtClean="0">
                <a:solidFill>
                  <a:srgbClr val="0C377B"/>
                </a:solidFill>
              </a:rPr>
              <a:t>) and </a:t>
            </a:r>
            <a:r>
              <a:rPr lang="en-GB" sz="2000" kern="0" dirty="0">
                <a:solidFill>
                  <a:srgbClr val="0C377B"/>
                </a:solidFill>
              </a:rPr>
              <a:t>requires continues </a:t>
            </a:r>
            <a:r>
              <a:rPr lang="en-GB" sz="2000" kern="0" dirty="0" smtClean="0">
                <a:solidFill>
                  <a:srgbClr val="0C377B"/>
                </a:solidFill>
              </a:rPr>
              <a:t>injection.</a:t>
            </a:r>
            <a:endParaRPr lang="en-GB" sz="2000" kern="0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003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424608"/>
              </p:ext>
            </p:extLst>
          </p:nvPr>
        </p:nvGraphicFramePr>
        <p:xfrm>
          <a:off x="-26906" y="0"/>
          <a:ext cx="9170907" cy="6879597"/>
        </p:xfrm>
        <a:graphic>
          <a:graphicData uri="http://schemas.openxmlformats.org/drawingml/2006/table">
            <a:tbl>
              <a:tblPr firstRow="1" bandRow="1"/>
              <a:tblGrid>
                <a:gridCol w="2654690"/>
                <a:gridCol w="1080120"/>
                <a:gridCol w="1152128"/>
                <a:gridCol w="1152128"/>
                <a:gridCol w="1037780"/>
                <a:gridCol w="1050452"/>
                <a:gridCol w="1043609"/>
              </a:tblGrid>
              <a:tr h="374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4925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(</a:t>
                      </a:r>
                      <a:r>
                        <a:rPr lang="en-GB" sz="1800" b="1" dirty="0" err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c.w</a:t>
                      </a:r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en-GB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GB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i="1" dirty="0" err="1" smtClean="0">
                          <a:solidFill>
                            <a:srgbClr val="0000CC"/>
                          </a:solidFill>
                        </a:rPr>
                        <a:t>E</a:t>
                      </a:r>
                      <a:r>
                        <a:rPr lang="en-US" b="1" i="0" baseline="-25000" dirty="0" err="1" smtClean="0">
                          <a:solidFill>
                            <a:srgbClr val="0000CC"/>
                          </a:solidFill>
                        </a:rPr>
                        <a:t>beam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 [</a:t>
                      </a:r>
                      <a:r>
                        <a:rPr lang="en-US" b="1" baseline="0" dirty="0" err="1" smtClean="0">
                          <a:solidFill>
                            <a:srgbClr val="0000CC"/>
                          </a:solidFill>
                        </a:rPr>
                        <a:t>GeV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]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45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175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[km]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smtClean="0"/>
                        <a:t>current [mA]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i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b="1" baseline="-250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SR,tot</a:t>
                      </a:r>
                      <a:r>
                        <a:rPr lang="en-GB" b="1" baseline="-25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="1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0" dirty="0" smtClean="0"/>
                        <a:t>no. bunches</a:t>
                      </a:r>
                      <a:endParaRPr lang="en-GB" i="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29791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sz="18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[10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[n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[pm]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x</a:t>
                      </a:r>
                      <a:r>
                        <a:rPr lang="en-US" dirty="0" smtClean="0"/>
                        <a:t> [m]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="1" baseline="3000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y</a:t>
                      </a:r>
                      <a:r>
                        <a:rPr lang="en-US" dirty="0" smtClean="0"/>
                        <a:t> [nm]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z,SR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z,tot</a:t>
                      </a:r>
                      <a:r>
                        <a:rPr lang="en-US" b="1" baseline="-2500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[mm] (w </a:t>
                      </a: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beamstr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.)</a:t>
                      </a:r>
                      <a:endParaRPr lang="en-GB" b="1" baseline="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1730">
                <a:tc>
                  <a:txBody>
                    <a:bodyPr/>
                    <a:lstStyle/>
                    <a:p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hourglass factor </a:t>
                      </a:r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GB" i="1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  <a:endParaRPr lang="en-GB" i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61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L</a:t>
                      </a:r>
                      <a:r>
                        <a:rPr lang="en-US" sz="1800" b="1" dirty="0" smtClean="0">
                          <a:solidFill>
                            <a:srgbClr val="0000CC"/>
                          </a:solidFill>
                        </a:rPr>
                        <a:t>/IP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[10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34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cm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-2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s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-1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]</a:t>
                      </a:r>
                      <a:endParaRPr kumimoji="0" lang="en-GB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1" i="0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en-US" sz="1800" b="1" i="0" baseline="-25000" dirty="0" err="1" smtClean="0">
                          <a:solidFill>
                            <a:srgbClr val="FF0000"/>
                          </a:solidFill>
                        </a:rPr>
                        <a:t>beam</a:t>
                      </a:r>
                      <a:r>
                        <a:rPr lang="en-US" sz="1800" b="1" i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</a:rPr>
                        <a:t>[min]</a:t>
                      </a:r>
                      <a:endParaRPr lang="en-GB" sz="1800" b="1" i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21236343">
            <a:off x="903114" y="2810742"/>
            <a:ext cx="6113459" cy="1754326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>
                <a:solidFill>
                  <a:prstClr val="black"/>
                </a:solidFill>
              </a:rPr>
              <a:t>FCC-</a:t>
            </a:r>
            <a:r>
              <a:rPr lang="en-GB" sz="3600" i="1" dirty="0" err="1">
                <a:solidFill>
                  <a:prstClr val="black"/>
                </a:solidFill>
              </a:rPr>
              <a:t>ee</a:t>
            </a:r>
            <a:r>
              <a:rPr lang="en-GB" sz="3600" i="1" dirty="0">
                <a:solidFill>
                  <a:prstClr val="black"/>
                </a:solidFill>
              </a:rPr>
              <a:t> </a:t>
            </a:r>
            <a:r>
              <a:rPr lang="en-GB" sz="3600" dirty="0">
                <a:solidFill>
                  <a:prstClr val="black"/>
                </a:solidFill>
              </a:rPr>
              <a:t>baseline parameters defined in EDMS No. 1346081, FCC-ACC-SPC-0003 (Rev. 2.0)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2154290" y="1844824"/>
            <a:ext cx="6989710" cy="400110"/>
          </a:xfrm>
          <a:prstGeom prst="rect">
            <a:avLst/>
          </a:prstGeom>
          <a:solidFill>
            <a:srgbClr val="FFFFCC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t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he large number of bunches at </a:t>
            </a:r>
            <a:r>
              <a:rPr lang="en-US" sz="2000" i="1" kern="0" dirty="0" smtClean="0">
                <a:solidFill>
                  <a:srgbClr val="000000"/>
                </a:solidFill>
                <a:latin typeface="Arial"/>
              </a:rPr>
              <a:t>Z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000" i="1" kern="0" dirty="0" smtClean="0">
                <a:solidFill>
                  <a:srgbClr val="000000"/>
                </a:solidFill>
                <a:latin typeface="Arial"/>
              </a:rPr>
              <a:t>W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&amp; </a:t>
            </a:r>
            <a:r>
              <a:rPr lang="en-US" sz="2000" i="1" kern="0" dirty="0" smtClean="0">
                <a:solidFill>
                  <a:srgbClr val="000000"/>
                </a:solidFill>
                <a:latin typeface="Arial"/>
              </a:rPr>
              <a:t>H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requires 2 rings</a:t>
            </a:r>
            <a:endParaRPr lang="en-GB" sz="2000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4607496" y="5373216"/>
            <a:ext cx="4536504" cy="707886"/>
          </a:xfrm>
          <a:prstGeom prst="rect">
            <a:avLst/>
          </a:prstGeom>
          <a:solidFill>
            <a:srgbClr val="FFFFCC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2000" kern="0" dirty="0" err="1" smtClean="0">
                <a:solidFill>
                  <a:srgbClr val="000000"/>
                </a:solidFill>
                <a:latin typeface="Arial"/>
              </a:rPr>
              <a:t>hort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lifetimes due to high luminosity </a:t>
            </a:r>
            <a:r>
              <a:rPr lang="en-US" sz="2000" kern="0" dirty="0" smtClean="0">
                <a:solidFill>
                  <a:srgbClr val="000000"/>
                </a:solidFill>
                <a:latin typeface="Calibri"/>
              </a:rPr>
              <a:t>→</a:t>
            </a:r>
            <a:r>
              <a:rPr lang="en-US" sz="20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continuous injection (top-up)</a:t>
            </a:r>
            <a:endParaRPr lang="en-GB" sz="2000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410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838601"/>
              </p:ext>
            </p:extLst>
          </p:nvPr>
        </p:nvGraphicFramePr>
        <p:xfrm>
          <a:off x="-26906" y="0"/>
          <a:ext cx="9170907" cy="6879597"/>
        </p:xfrm>
        <a:graphic>
          <a:graphicData uri="http://schemas.openxmlformats.org/drawingml/2006/table">
            <a:tbl>
              <a:tblPr firstRow="1" bandRow="1"/>
              <a:tblGrid>
                <a:gridCol w="2654690"/>
                <a:gridCol w="1080120"/>
                <a:gridCol w="1152128"/>
                <a:gridCol w="1152128"/>
                <a:gridCol w="1037780"/>
                <a:gridCol w="1050452"/>
                <a:gridCol w="1043609"/>
              </a:tblGrid>
              <a:tr h="374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4925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(</a:t>
                      </a:r>
                      <a:r>
                        <a:rPr lang="en-GB" sz="1800" b="1" dirty="0" err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c.w</a:t>
                      </a:r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en-GB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GB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i="1" dirty="0" err="1" smtClean="0">
                          <a:solidFill>
                            <a:srgbClr val="0000CC"/>
                          </a:solidFill>
                        </a:rPr>
                        <a:t>E</a:t>
                      </a:r>
                      <a:r>
                        <a:rPr lang="en-US" b="1" i="0" baseline="-25000" dirty="0" err="1" smtClean="0">
                          <a:solidFill>
                            <a:srgbClr val="0000CC"/>
                          </a:solidFill>
                        </a:rPr>
                        <a:t>beam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 [</a:t>
                      </a:r>
                      <a:r>
                        <a:rPr lang="en-US" b="1" baseline="0" dirty="0" err="1" smtClean="0">
                          <a:solidFill>
                            <a:srgbClr val="0000CC"/>
                          </a:solidFill>
                        </a:rPr>
                        <a:t>GeV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]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45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175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beam-beam par. </a:t>
                      </a:r>
                      <a:r>
                        <a:rPr lang="en-GB" b="1" smtClean="0">
                          <a:solidFill>
                            <a:srgbClr val="0000CC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GB" b="1" baseline="-2500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GB" b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/IP</a:t>
                      </a:r>
                      <a:r>
                        <a:rPr lang="en-GB" b="1" smtClean="0">
                          <a:solidFill>
                            <a:srgbClr val="0000CC"/>
                          </a:solidFill>
                        </a:rPr>
                        <a:t> 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.06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0.175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smtClean="0"/>
                        <a:t>current [mA]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i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b="1" baseline="-250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SR,tot</a:t>
                      </a:r>
                      <a:r>
                        <a:rPr lang="en-GB" b="1" baseline="-25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="1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0" dirty="0" smtClean="0"/>
                        <a:t>no. bunches</a:t>
                      </a:r>
                      <a:endParaRPr lang="en-GB" i="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29791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sz="18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[10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[n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[pm]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x</a:t>
                      </a:r>
                      <a:r>
                        <a:rPr lang="en-US" dirty="0" smtClean="0"/>
                        <a:t> [m]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="1" baseline="3000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y</a:t>
                      </a:r>
                      <a:r>
                        <a:rPr lang="en-US" dirty="0" smtClean="0"/>
                        <a:t> [nm]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z,SR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z,tot</a:t>
                      </a:r>
                      <a:r>
                        <a:rPr lang="en-US" b="1" baseline="-2500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[mm] (w </a:t>
                      </a: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beamstr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.)</a:t>
                      </a:r>
                      <a:endParaRPr lang="en-GB" b="1" baseline="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1730">
                <a:tc>
                  <a:txBody>
                    <a:bodyPr/>
                    <a:lstStyle/>
                    <a:p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hourglass factor </a:t>
                      </a:r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GB" i="1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  <a:endParaRPr lang="en-GB" i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61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L</a:t>
                      </a:r>
                      <a:r>
                        <a:rPr lang="en-US" sz="1800" b="1" dirty="0" smtClean="0">
                          <a:solidFill>
                            <a:srgbClr val="0000CC"/>
                          </a:solidFill>
                        </a:rPr>
                        <a:t>/IP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[10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34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cm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-2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s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-1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]</a:t>
                      </a:r>
                      <a:endParaRPr kumimoji="0" lang="en-GB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1" i="0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en-US" sz="1800" b="1" i="0" baseline="-25000" dirty="0" err="1" smtClean="0">
                          <a:solidFill>
                            <a:srgbClr val="FF0000"/>
                          </a:solidFill>
                        </a:rPr>
                        <a:t>beam</a:t>
                      </a:r>
                      <a:r>
                        <a:rPr lang="en-US" sz="1800" b="1" i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</a:rPr>
                        <a:t>[min]</a:t>
                      </a:r>
                      <a:endParaRPr lang="en-GB" sz="1800" b="1" i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-11919" y="1098082"/>
            <a:ext cx="914400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3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086631"/>
              </p:ext>
            </p:extLst>
          </p:nvPr>
        </p:nvGraphicFramePr>
        <p:xfrm>
          <a:off x="420026" y="1103388"/>
          <a:ext cx="8280920" cy="4632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58055"/>
                <a:gridCol w="2322111"/>
                <a:gridCol w="240075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parameter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aseline="0" dirty="0" smtClean="0"/>
                        <a:t>e</a:t>
                      </a:r>
                      <a:r>
                        <a:rPr lang="en-GB" sz="2400" baseline="30000" dirty="0" smtClean="0"/>
                        <a:t>-</a:t>
                      </a:r>
                      <a:endParaRPr lang="en-GB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p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energy/beam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60 GeV (ERL)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50 </a:t>
                      </a:r>
                      <a:r>
                        <a:rPr lang="en-GB" sz="2400" dirty="0" err="1" smtClean="0"/>
                        <a:t>TeV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bunches/beam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-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solidFill>
                            <a:srgbClr val="C00000"/>
                          </a:solidFill>
                        </a:rPr>
                        <a:t>10600</a:t>
                      </a:r>
                      <a:endParaRPr lang="en-GB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bunch intensity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5x10</a:t>
                      </a:r>
                      <a:r>
                        <a:rPr kumimoji="0" lang="en-GB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solidFill>
                            <a:srgbClr val="C00000"/>
                          </a:solidFill>
                        </a:rPr>
                        <a:t>10</a:t>
                      </a:r>
                      <a:r>
                        <a:rPr lang="en-GB" sz="2400" b="1" baseline="30000" dirty="0" smtClean="0">
                          <a:solidFill>
                            <a:srgbClr val="C00000"/>
                          </a:solidFill>
                        </a:rPr>
                        <a:t>11</a:t>
                      </a:r>
                      <a:endParaRPr lang="en-GB" sz="2400" b="1" baseline="30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aseline="0" dirty="0" smtClean="0"/>
                        <a:t>hor. &amp; vert. </a:t>
                      </a:r>
                      <a:r>
                        <a:rPr lang="en-GB" sz="2400" baseline="0" dirty="0" err="1" smtClean="0"/>
                        <a:t>emittance</a:t>
                      </a:r>
                      <a:r>
                        <a:rPr lang="en-GB" sz="2400" baseline="0" dirty="0" smtClean="0"/>
                        <a:t> </a:t>
                      </a:r>
                      <a:endParaRPr lang="en-GB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aseline="0" dirty="0" smtClean="0"/>
                        <a:t>0.17 nm</a:t>
                      </a:r>
                      <a:endParaRPr lang="en-GB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baseline="0" dirty="0" smtClean="0">
                          <a:solidFill>
                            <a:srgbClr val="C63920"/>
                          </a:solidFill>
                        </a:rPr>
                        <a:t>0.04 nm</a:t>
                      </a:r>
                      <a:endParaRPr lang="en-GB" sz="2400" b="1" baseline="0" dirty="0">
                        <a:solidFill>
                          <a:srgbClr val="C6392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aseline="0" dirty="0" err="1" smtClean="0"/>
                        <a:t>emittance</a:t>
                      </a:r>
                      <a:r>
                        <a:rPr lang="en-GB" sz="2400" baseline="0" dirty="0" smtClean="0"/>
                        <a:t> ratio </a:t>
                      </a:r>
                      <a:r>
                        <a:rPr lang="en-GB" sz="2400" baseline="0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GB" sz="2400" baseline="-25000" dirty="0" err="1" smtClean="0"/>
                        <a:t>y</a:t>
                      </a:r>
                      <a:r>
                        <a:rPr lang="en-GB" sz="2400" baseline="0" dirty="0" smtClean="0"/>
                        <a:t>/</a:t>
                      </a:r>
                      <a:r>
                        <a:rPr lang="en-GB" sz="2400" baseline="0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GB" sz="2400" baseline="-25000" dirty="0" err="1" smtClean="0"/>
                        <a:t>y</a:t>
                      </a:r>
                      <a:endParaRPr lang="en-GB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aseline="0" dirty="0" smtClean="0"/>
                        <a:t>1</a:t>
                      </a:r>
                      <a:endParaRPr lang="en-GB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baseline="0" dirty="0" smtClean="0">
                          <a:solidFill>
                            <a:srgbClr val="C63920"/>
                          </a:solidFill>
                        </a:rPr>
                        <a:t>1</a:t>
                      </a:r>
                      <a:endParaRPr lang="en-GB" sz="2400" b="1" baseline="0" dirty="0">
                        <a:solidFill>
                          <a:srgbClr val="C6392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aseline="0" dirty="0" smtClean="0"/>
                        <a:t>IP beta function </a:t>
                      </a:r>
                      <a:r>
                        <a:rPr lang="en-GB" sz="2400" baseline="0" dirty="0" err="1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GB" sz="2400" baseline="-25000" dirty="0" err="1" smtClean="0"/>
                        <a:t>x,y</a:t>
                      </a:r>
                      <a:r>
                        <a:rPr lang="en-GB" sz="2400" baseline="30000" dirty="0" smtClean="0"/>
                        <a:t>*</a:t>
                      </a:r>
                      <a:endParaRPr lang="en-GB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aseline="0" dirty="0" smtClean="0"/>
                        <a:t>100 mm</a:t>
                      </a:r>
                      <a:endParaRPr lang="en-GB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baseline="0" dirty="0" smtClean="0">
                          <a:solidFill>
                            <a:srgbClr val="C63920"/>
                          </a:solidFill>
                        </a:rPr>
                        <a:t>400 mm </a:t>
                      </a:r>
                      <a:endParaRPr lang="en-GB" sz="2400" b="1" baseline="0" dirty="0">
                        <a:solidFill>
                          <a:srgbClr val="C6392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aseline="0" dirty="0" smtClean="0"/>
                        <a:t>IP beta function </a:t>
                      </a:r>
                      <a:r>
                        <a:rPr lang="en-GB" sz="2400" baseline="0" dirty="0" err="1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sz="2400" baseline="-25000" dirty="0" err="1" smtClean="0"/>
                        <a:t>x,y</a:t>
                      </a:r>
                      <a:r>
                        <a:rPr lang="en-GB" sz="2400" baseline="30000" dirty="0" smtClean="0"/>
                        <a:t>*</a:t>
                      </a:r>
                      <a:endParaRPr lang="en-GB" sz="2400" baseline="30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baseline="0" dirty="0" smtClean="0">
                          <a:solidFill>
                            <a:srgbClr val="C63920"/>
                          </a:solidFill>
                        </a:rPr>
                        <a:t>4 </a:t>
                      </a:r>
                      <a:r>
                        <a:rPr lang="en-GB" sz="2400" b="1" baseline="0" dirty="0" smtClean="0">
                          <a:solidFill>
                            <a:srgbClr val="C63920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 sz="2400" b="1" baseline="0" dirty="0" smtClean="0">
                          <a:solidFill>
                            <a:srgbClr val="C63920"/>
                          </a:solidFill>
                        </a:rPr>
                        <a:t>m </a:t>
                      </a:r>
                      <a:endParaRPr lang="en-GB" sz="2400" b="1" baseline="0" dirty="0">
                        <a:solidFill>
                          <a:srgbClr val="C6392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b="1" baseline="0" dirty="0">
                        <a:solidFill>
                          <a:srgbClr val="C6392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luminosity/IP</a:t>
                      </a:r>
                      <a:endParaRPr lang="en-GB" sz="2400" baseline="-25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C00000"/>
                          </a:solidFill>
                        </a:rPr>
                        <a:t>1.0</a:t>
                      </a:r>
                      <a:r>
                        <a:rPr lang="en-GB" sz="2800" dirty="0" smtClean="0">
                          <a:solidFill>
                            <a:srgbClr val="CC0000"/>
                          </a:solidFill>
                        </a:rPr>
                        <a:t> </a:t>
                      </a:r>
                      <a:r>
                        <a:rPr lang="en-GB" sz="2400" b="1" dirty="0" smtClean="0">
                          <a:solidFill>
                            <a:srgbClr val="CC0000"/>
                          </a:solidFill>
                        </a:rPr>
                        <a:t>x 10</a:t>
                      </a:r>
                      <a:r>
                        <a:rPr lang="en-GB" sz="2400" b="1" baseline="30000" dirty="0" smtClean="0">
                          <a:solidFill>
                            <a:srgbClr val="CC0000"/>
                          </a:solidFill>
                        </a:rPr>
                        <a:t>34</a:t>
                      </a:r>
                      <a:r>
                        <a:rPr lang="en-GB" sz="2400" b="1" dirty="0" smtClean="0">
                          <a:solidFill>
                            <a:srgbClr val="CC0000"/>
                          </a:solidFill>
                        </a:rPr>
                        <a:t> cm</a:t>
                      </a:r>
                      <a:r>
                        <a:rPr lang="en-GB" sz="2400" b="1" baseline="30000" dirty="0" smtClean="0">
                          <a:solidFill>
                            <a:srgbClr val="CC0000"/>
                          </a:solidFill>
                        </a:rPr>
                        <a:t>-2</a:t>
                      </a:r>
                      <a:r>
                        <a:rPr lang="en-GB" sz="2400" b="1" dirty="0" smtClean="0">
                          <a:solidFill>
                            <a:srgbClr val="CC0000"/>
                          </a:solidFill>
                        </a:rPr>
                        <a:t>s</a:t>
                      </a:r>
                      <a:r>
                        <a:rPr lang="en-GB" sz="2400" b="1" baseline="30000" dirty="0" smtClean="0">
                          <a:solidFill>
                            <a:srgbClr val="CC0000"/>
                          </a:solidFill>
                        </a:rPr>
                        <a:t>-1</a:t>
                      </a:r>
                      <a:endParaRPr lang="en-GB" sz="2400" b="1" baseline="30000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synchrotron power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~50 MW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solidFill>
                            <a:srgbClr val="C00000"/>
                          </a:solidFill>
                        </a:rPr>
                        <a:t>2.5</a:t>
                      </a:r>
                      <a:r>
                        <a:rPr lang="en-GB" sz="2400" b="1" baseline="0" dirty="0" smtClean="0">
                          <a:solidFill>
                            <a:srgbClr val="C00000"/>
                          </a:solidFill>
                        </a:rPr>
                        <a:t> MW</a:t>
                      </a:r>
                      <a:endParaRPr lang="en-GB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23270" y="5717088"/>
            <a:ext cx="688739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300" dirty="0">
                <a:solidFill>
                  <a:srgbClr val="000000"/>
                </a:solidFill>
                <a:ea typeface="ＭＳ Ｐゴシック" charset="0"/>
              </a:rPr>
              <a:t>Preliminary, subject to evolution (staging scenarios)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4608" y="0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 smtClean="0"/>
              <a:t>	tentative FCC-he parameters</a:t>
            </a:r>
            <a:endParaRPr lang="en-US" kern="0" dirty="0"/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" y="57998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9517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279483"/>
              </p:ext>
            </p:extLst>
          </p:nvPr>
        </p:nvGraphicFramePr>
        <p:xfrm>
          <a:off x="1" y="0"/>
          <a:ext cx="9144000" cy="676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831"/>
                <a:gridCol w="1647926"/>
                <a:gridCol w="1238355"/>
                <a:gridCol w="1168874"/>
                <a:gridCol w="202901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FFFF99"/>
                          </a:solidFill>
                        </a:rPr>
                        <a:t>collider parameter</a:t>
                      </a:r>
                      <a:r>
                        <a:rPr lang="en-GB" sz="2400" baseline="0" dirty="0" smtClean="0">
                          <a:solidFill>
                            <a:srgbClr val="FFFF99"/>
                          </a:solidFill>
                        </a:rPr>
                        <a:t>s</a:t>
                      </a:r>
                      <a:endParaRPr lang="en-GB" sz="2400" dirty="0">
                        <a:solidFill>
                          <a:srgbClr val="FFFF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baseline="0" dirty="0" smtClean="0">
                          <a:latin typeface="+mn-lt"/>
                        </a:rPr>
                        <a:t>FCC ERL</a:t>
                      </a:r>
                      <a:endParaRPr lang="en-GB" sz="2400" i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FCC-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ee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ring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protons</a:t>
                      </a:r>
                      <a:endParaRPr lang="en-GB" sz="2400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species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2400" b="1" i="1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?)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cs typeface="Calibri"/>
                        </a:rPr>
                        <a:t>±</a:t>
                      </a:r>
                      <a:endParaRPr kumimoji="0" lang="en-GB" sz="2400" b="1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400" b="1" i="0" baseline="3000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±</a:t>
                      </a:r>
                      <a:endParaRPr lang="en-GB" sz="24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p</a:t>
                      </a:r>
                      <a:endParaRPr lang="en-GB" sz="24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energy  [GeV]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50000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bunches / beam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10600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1360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10600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</a:t>
                      </a:r>
                      <a:r>
                        <a:rPr lang="en-US" sz="2400" baseline="0" dirty="0" smtClean="0"/>
                        <a:t> intensity [10</a:t>
                      </a:r>
                      <a:r>
                        <a:rPr lang="en-US" sz="2400" baseline="30000" dirty="0" smtClean="0"/>
                        <a:t>11</a:t>
                      </a:r>
                      <a:r>
                        <a:rPr lang="en-US" sz="2400" baseline="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0.05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0.46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current [mA]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25.6 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480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bunch length</a:t>
                      </a:r>
                      <a:r>
                        <a:rPr lang="en-US" sz="2400" baseline="0" dirty="0" smtClean="0"/>
                        <a:t> [cm]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0.02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emittance</a:t>
                      </a:r>
                      <a:r>
                        <a:rPr lang="en-US" sz="2400" dirty="0" smtClean="0"/>
                        <a:t> [</a:t>
                      </a:r>
                      <a:r>
                        <a:rPr lang="en-US" sz="2400" dirty="0" smtClean="0">
                          <a:latin typeface="+mn-lt"/>
                        </a:rPr>
                        <a:t>nm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0.17 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1.9 (</a:t>
                      </a:r>
                      <a:r>
                        <a:rPr lang="en-US" sz="2400" b="0" i="1" baseline="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0.94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400" b="0" i="1" baseline="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0.04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[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0.02 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2400" baseline="-25000" dirty="0" err="1" smtClean="0">
                          <a:latin typeface="+mn-lt"/>
                        </a:rPr>
                        <a:t>x,y</a:t>
                      </a:r>
                      <a:r>
                        <a:rPr lang="en-US" sz="2400" baseline="0" dirty="0" smtClean="0"/>
                        <a:t>*[mm]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8, 4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17, 8.5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400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[200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Symbol" pitchFamily="18" charset="2"/>
                        </a:rPr>
                        <a:t>s</a:t>
                      </a:r>
                      <a:r>
                        <a:rPr lang="en-US" sz="2400" baseline="-25000" dirty="0" err="1" smtClean="0"/>
                        <a:t>x,y</a:t>
                      </a:r>
                      <a:r>
                        <a:rPr lang="en-US" sz="2400" dirty="0" smtClean="0"/>
                        <a:t>* [</a:t>
                      </a:r>
                      <a:r>
                        <a:rPr lang="en-US" sz="24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2400" dirty="0" smtClean="0"/>
                        <a:t>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4.0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4.0, 2.0</a:t>
                      </a:r>
                      <a:endParaRPr kumimoji="0" lang="en-GB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equal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beam-b. parameter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smtClean="0">
                          <a:latin typeface="Symbol" pitchFamily="18" charset="2"/>
                        </a:rPr>
                        <a:t>x</a:t>
                      </a:r>
                      <a:endParaRPr lang="en-GB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2400" b="0" i="0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0.13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0.13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0.022 (0.0002)</a:t>
                      </a:r>
                      <a:endParaRPr lang="en-GB" sz="2400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hourglass reduction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US" sz="2400" b="0" i="1" baseline="-250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=1.35)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~0.21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~0.39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CM energy [</a:t>
                      </a:r>
                      <a:r>
                        <a:rPr lang="en-US" sz="2400" dirty="0" err="1" smtClean="0"/>
                        <a:t>TeV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4.9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13559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luminosity[10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1.0</a:t>
                      </a:r>
                      <a:endParaRPr lang="en-GB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</a:rPr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0.7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20523686">
            <a:off x="2131935" y="1612034"/>
            <a:ext cx="4852271" cy="1754326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prstClr val="black"/>
                </a:solidFill>
              </a:rPr>
              <a:t>preliminary </a:t>
            </a:r>
            <a:r>
              <a:rPr lang="en-GB" sz="3600" i="1" dirty="0">
                <a:solidFill>
                  <a:prstClr val="black"/>
                </a:solidFill>
              </a:rPr>
              <a:t>FCC-h</a:t>
            </a:r>
            <a:r>
              <a:rPr lang="en-GB" sz="3600" dirty="0">
                <a:solidFill>
                  <a:prstClr val="black"/>
                </a:solidFill>
              </a:rPr>
              <a:t>e parameters shown at ICHEP’14</a:t>
            </a:r>
          </a:p>
        </p:txBody>
      </p:sp>
    </p:spTree>
    <p:extLst>
      <p:ext uri="{BB962C8B-B14F-4D97-AF65-F5344CB8AC3E}">
        <p14:creationId xmlns:p14="http://schemas.microsoft.com/office/powerpoint/2010/main" val="387902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7" y="683110"/>
            <a:ext cx="9141873" cy="1446550"/>
          </a:xfrm>
          <a:prstGeom prst="rect">
            <a:avLst/>
          </a:prstGeom>
          <a:solidFill>
            <a:srgbClr val="00009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FFFF"/>
                </a:solidFill>
                <a:ea typeface="ＭＳ Ｐゴシック" charset="0"/>
              </a:rPr>
              <a:t>With the discovery of a Higgs boson in 2012,  we have </a:t>
            </a:r>
            <a:r>
              <a:rPr lang="en-US" sz="3200" b="1" kern="0" dirty="0">
                <a:solidFill>
                  <a:srgbClr val="FFFF00"/>
                </a:solidFill>
                <a:ea typeface="ＭＳ Ｐゴシック" charset="0"/>
              </a:rPr>
              <a:t>completed the Standard Model </a:t>
            </a:r>
            <a:r>
              <a:rPr lang="en-US" sz="2400" kern="0" dirty="0" smtClean="0">
                <a:solidFill>
                  <a:srgbClr val="FFFFFF"/>
                </a:solidFill>
                <a:ea typeface="ＭＳ Ｐゴシック" charset="0"/>
                <a:sym typeface="Wingdings"/>
              </a:rPr>
              <a:t>(concluding almost </a:t>
            </a:r>
            <a:r>
              <a:rPr lang="en-US" sz="2400" kern="0" dirty="0">
                <a:solidFill>
                  <a:srgbClr val="FFFFFF"/>
                </a:solidFill>
                <a:ea typeface="ＭＳ Ｐゴシック" charset="0"/>
                <a:sym typeface="Wingdings"/>
              </a:rPr>
              <a:t>80 years of theoretical and experimental efforts !)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7" y="-55554"/>
            <a:ext cx="9143999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cs typeface="Calibri" pitchFamily="34" charset="0"/>
              </a:rPr>
              <a:t>Standard Model of Particle Physics</a:t>
            </a:r>
            <a:endParaRPr lang="en-GB" sz="3200" b="1" i="1" dirty="0">
              <a:solidFill>
                <a:srgbClr val="FFFF00"/>
              </a:solidFill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75" y="2235086"/>
            <a:ext cx="5184576" cy="46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3156" y="0"/>
            <a:ext cx="9167156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prstClr val="white"/>
                </a:solidFill>
              </a:rPr>
              <a:t>n</a:t>
            </a:r>
            <a:r>
              <a:rPr lang="en-GB" sz="4400" dirty="0" smtClean="0">
                <a:solidFill>
                  <a:prstClr val="white"/>
                </a:solidFill>
              </a:rPr>
              <a:t>o sign of SUSY at the LHC so far</a:t>
            </a:r>
            <a:endParaRPr lang="en-GB" sz="44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97" y="769440"/>
            <a:ext cx="6813475" cy="60885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180" y="2276872"/>
            <a:ext cx="19438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Summary of ATLAS searches for electroweak production of </a:t>
            </a:r>
            <a:r>
              <a:rPr lang="en-GB" sz="2400" dirty="0" err="1">
                <a:solidFill>
                  <a:prstClr val="black"/>
                </a:solidFill>
              </a:rPr>
              <a:t>charginos</a:t>
            </a:r>
            <a:r>
              <a:rPr lang="en-GB" sz="2400" dirty="0">
                <a:solidFill>
                  <a:prstClr val="black"/>
                </a:solidFill>
              </a:rPr>
              <a:t> and </a:t>
            </a:r>
            <a:r>
              <a:rPr lang="en-GB" sz="2400" dirty="0" err="1">
                <a:solidFill>
                  <a:prstClr val="black"/>
                </a:solidFill>
              </a:rPr>
              <a:t>neutralinos</a:t>
            </a:r>
            <a:r>
              <a:rPr lang="en-GB" sz="2400" dirty="0">
                <a:solidFill>
                  <a:prstClr val="black"/>
                </a:solidFill>
              </a:rPr>
              <a:t> based on 20/fb of </a:t>
            </a:r>
            <a:r>
              <a:rPr lang="en-GB" sz="2400" i="1" dirty="0">
                <a:solidFill>
                  <a:prstClr val="black"/>
                </a:solidFill>
              </a:rPr>
              <a:t>pp </a:t>
            </a:r>
            <a:r>
              <a:rPr lang="en-GB" sz="2400" dirty="0">
                <a:solidFill>
                  <a:prstClr val="black"/>
                </a:solidFill>
              </a:rPr>
              <a:t>collision data </a:t>
            </a:r>
          </a:p>
        </p:txBody>
      </p:sp>
    </p:spTree>
    <p:extLst>
      <p:ext uri="{BB962C8B-B14F-4D97-AF65-F5344CB8AC3E}">
        <p14:creationId xmlns:p14="http://schemas.microsoft.com/office/powerpoint/2010/main" val="385641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94523" y="1054477"/>
            <a:ext cx="1872208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 smtClean="0">
                <a:solidFill>
                  <a:prstClr val="black"/>
                </a:solidFill>
              </a:rPr>
              <a:t>SSC</a:t>
            </a:r>
            <a:endParaRPr lang="en-GB" sz="3600" dirty="0">
              <a:solidFill>
                <a:prstClr val="black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23891"/>
            <a:ext cx="2393780" cy="343415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30137" y="1552724"/>
            <a:ext cx="21376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solidFill>
                  <a:srgbClr val="0C377B"/>
                </a:solidFill>
                <a:latin typeface="verdana"/>
              </a:rPr>
              <a:t>Supercolliders </a:t>
            </a:r>
            <a:r>
              <a:rPr lang="en-GB" dirty="0" err="1" smtClean="0">
                <a:solidFill>
                  <a:srgbClr val="0C377B"/>
                </a:solidFill>
                <a:latin typeface="verdana"/>
              </a:rPr>
              <a:t>Superdetectors</a:t>
            </a:r>
            <a:r>
              <a:rPr lang="en-GB" dirty="0" smtClean="0">
                <a:solidFill>
                  <a:srgbClr val="0C377B"/>
                </a:solidFill>
                <a:latin typeface="verdana"/>
              </a:rPr>
              <a:t>: Proceedings of the 19th and 25th Workshops of the INFN </a:t>
            </a:r>
            <a:r>
              <a:rPr lang="en-GB" dirty="0" err="1" smtClean="0">
                <a:solidFill>
                  <a:srgbClr val="0C377B"/>
                </a:solidFill>
                <a:latin typeface="verdana"/>
              </a:rPr>
              <a:t>Eloisatron</a:t>
            </a:r>
            <a:r>
              <a:rPr lang="en-GB" dirty="0" smtClean="0">
                <a:solidFill>
                  <a:srgbClr val="0C377B"/>
                </a:solidFill>
                <a:latin typeface="verdana"/>
              </a:rPr>
              <a:t> Project</a:t>
            </a:r>
            <a:endParaRPr lang="en-GB" dirty="0">
              <a:solidFill>
                <a:srgbClr val="0C377B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1175" y="982469"/>
            <a:ext cx="3926305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 smtClean="0">
                <a:solidFill>
                  <a:prstClr val="black"/>
                </a:solidFill>
              </a:rPr>
              <a:t>ELOISATRON</a:t>
            </a:r>
            <a:endParaRPr lang="en-GB" sz="3600" dirty="0">
              <a:solidFill>
                <a:prstClr val="black"/>
              </a:solidFill>
            </a:endParaRPr>
          </a:p>
        </p:txBody>
      </p:sp>
      <p:pic>
        <p:nvPicPr>
          <p:cNvPr id="4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74" y="980728"/>
            <a:ext cx="2226563" cy="3384376"/>
          </a:xfrm>
        </p:spPr>
      </p:pic>
      <p:grpSp>
        <p:nvGrpSpPr>
          <p:cNvPr id="8" name="Group 7"/>
          <p:cNvGrpSpPr/>
          <p:nvPr/>
        </p:nvGrpSpPr>
        <p:grpSpPr>
          <a:xfrm>
            <a:off x="5093467" y="1556792"/>
            <a:ext cx="1782789" cy="2449083"/>
            <a:chOff x="278692" y="945243"/>
            <a:chExt cx="4147146" cy="537321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92" y="945243"/>
              <a:ext cx="4147146" cy="5373216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69469" y="3569159"/>
              <a:ext cx="2488382" cy="685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00CC"/>
                  </a:solidFill>
                </a:rPr>
                <a:t>SSC CDR 1986</a:t>
              </a:r>
              <a:endParaRPr lang="en-GB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6942947" y="4472228"/>
            <a:ext cx="21653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solidFill>
                  <a:srgbClr val="0C377B"/>
                </a:solidFill>
              </a:rPr>
              <a:t>H. Ulrich Wienands, The SSC Low Energy Booster: Design and Component Prototypes for the First Injector Synchrotron, IEEE Press, 1997 </a:t>
            </a:r>
            <a:endParaRPr lang="en-GB" sz="1400" dirty="0">
              <a:solidFill>
                <a:srgbClr val="0C377B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7504" y="5013176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0C377B"/>
                </a:solidFill>
              </a:rPr>
              <a:t>VLHC Design Study Group Collaboration </a:t>
            </a:r>
          </a:p>
          <a:p>
            <a:r>
              <a:rPr lang="en-GB" sz="1400" b="1" dirty="0" smtClean="0">
                <a:solidFill>
                  <a:srgbClr val="0C377B"/>
                </a:solidFill>
              </a:rPr>
              <a:t>June 2001</a:t>
            </a:r>
            <a:r>
              <a:rPr lang="en-GB" sz="1400" dirty="0" smtClean="0">
                <a:solidFill>
                  <a:srgbClr val="0C377B"/>
                </a:solidFill>
              </a:rPr>
              <a:t>. 271 pp.</a:t>
            </a:r>
          </a:p>
          <a:p>
            <a:r>
              <a:rPr lang="en-GB" sz="1400" dirty="0" smtClean="0">
                <a:solidFill>
                  <a:srgbClr val="0C377B"/>
                </a:solidFill>
              </a:rPr>
              <a:t>SLAC-R-591, SLAC-R-0591, SLAC-591, </a:t>
            </a:r>
          </a:p>
          <a:p>
            <a:r>
              <a:rPr lang="en-GB" sz="1400" dirty="0" smtClean="0">
                <a:solidFill>
                  <a:srgbClr val="0C377B"/>
                </a:solidFill>
              </a:rPr>
              <a:t>SLAC-0591, FERMILAB-TM-2149 </a:t>
            </a:r>
            <a:endParaRPr lang="en-GB" sz="1400" dirty="0">
              <a:solidFill>
                <a:srgbClr val="0C377B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18" y="3140968"/>
            <a:ext cx="2308818" cy="2987882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779912" y="5723964"/>
            <a:ext cx="1967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0C377B"/>
                </a:solidFill>
              </a:rPr>
              <a:t>http://www.vlhc.org</a:t>
            </a:r>
            <a:r>
              <a:rPr lang="en-GB" dirty="0" smtClean="0">
                <a:solidFill>
                  <a:srgbClr val="0C377B"/>
                </a:solidFill>
              </a:rPr>
              <a:t>/</a:t>
            </a:r>
            <a:endParaRPr lang="en-GB" dirty="0">
              <a:solidFill>
                <a:srgbClr val="0C377B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5496" y="4366845"/>
            <a:ext cx="1817549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 smtClean="0">
                <a:solidFill>
                  <a:prstClr val="black"/>
                </a:solidFill>
              </a:rPr>
              <a:t>VLHC</a:t>
            </a:r>
            <a:endParaRPr lang="en-GB" sz="3600" dirty="0">
              <a:solidFill>
                <a:prstClr val="black"/>
              </a:solidFill>
            </a:endParaRPr>
          </a:p>
        </p:txBody>
      </p:sp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1" t="37860" r="1" b="180"/>
          <a:stretch/>
        </p:blipFill>
        <p:spPr>
          <a:xfrm>
            <a:off x="5968727" y="2655962"/>
            <a:ext cx="3168000" cy="34920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121409" y="5174867"/>
            <a:ext cx="360040" cy="36004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24746" y="3629223"/>
            <a:ext cx="1020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Tristan-II</a:t>
            </a:r>
          </a:p>
          <a:p>
            <a:r>
              <a:rPr lang="en-GB" b="1" dirty="0">
                <a:solidFill>
                  <a:srgbClr val="FF0000"/>
                </a:solidFill>
              </a:rPr>
              <a:t>o</a:t>
            </a:r>
            <a:r>
              <a:rPr lang="en-GB" b="1" dirty="0" smtClean="0">
                <a:solidFill>
                  <a:srgbClr val="FF0000"/>
                </a:solidFill>
              </a:rPr>
              <a:t>ption 2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79976" y="2695803"/>
            <a:ext cx="2860783" cy="64633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 smtClean="0">
                <a:solidFill>
                  <a:prstClr val="black"/>
                </a:solidFill>
              </a:rPr>
              <a:t>TRISTAN</a:t>
            </a:r>
            <a:endParaRPr lang="en-GB" sz="3600" dirty="0">
              <a:solidFill>
                <a:prstClr val="black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99694" y="3713161"/>
            <a:ext cx="360040" cy="36004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53457" y="4953942"/>
            <a:ext cx="1146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Tristan-II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option 1</a:t>
            </a:r>
          </a:p>
          <a:p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13497" y="4463347"/>
            <a:ext cx="1195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F. Takasaki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lIns="36000" tIns="0" rIns="3600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sz="3200" dirty="0" smtClean="0"/>
              <a:t>      </a:t>
            </a:r>
            <a:r>
              <a:rPr lang="en-GB" sz="2800" kern="0" dirty="0">
                <a:cs typeface="Calibri" pitchFamily="34" charset="0"/>
              </a:rPr>
              <a:t>Previous studies in Italy (ELOISATRON </a:t>
            </a:r>
            <a:r>
              <a:rPr lang="en-GB" sz="2000" kern="0" dirty="0" smtClean="0">
                <a:cs typeface="Calibri" pitchFamily="34" charset="0"/>
              </a:rPr>
              <a:t>300km</a:t>
            </a:r>
            <a:r>
              <a:rPr lang="en-GB" sz="2800" kern="0" dirty="0">
                <a:cs typeface="Calibri" pitchFamily="34" charset="0"/>
              </a:rPr>
              <a:t>), USA (SSC </a:t>
            </a:r>
            <a:r>
              <a:rPr lang="en-GB" sz="2000" kern="0" dirty="0" smtClean="0">
                <a:cs typeface="Calibri" pitchFamily="34" charset="0"/>
              </a:rPr>
              <a:t>87km</a:t>
            </a:r>
            <a:r>
              <a:rPr lang="en-GB" sz="2800" kern="0" dirty="0">
                <a:cs typeface="Calibri" pitchFamily="34" charset="0"/>
              </a:rPr>
              <a:t>, VLHC </a:t>
            </a:r>
            <a:r>
              <a:rPr lang="en-GB" sz="2000" kern="0" dirty="0" smtClean="0">
                <a:cs typeface="Calibri" pitchFamily="34" charset="0"/>
              </a:rPr>
              <a:t>233km</a:t>
            </a:r>
            <a:r>
              <a:rPr lang="en-GB" sz="2800" kern="0" dirty="0">
                <a:cs typeface="Calibri" pitchFamily="34" charset="0"/>
              </a:rPr>
              <a:t>), Japan (TRISTAN-II </a:t>
            </a:r>
            <a:r>
              <a:rPr lang="en-GB" sz="2000" kern="0" dirty="0" smtClean="0">
                <a:cs typeface="Calibri" pitchFamily="34" charset="0"/>
              </a:rPr>
              <a:t>94km</a:t>
            </a:r>
            <a:r>
              <a:rPr lang="en-GB" sz="2800" kern="0" dirty="0" smtClean="0">
                <a:cs typeface="Calibri" pitchFamily="34" charset="0"/>
              </a:rPr>
              <a:t>)</a:t>
            </a:r>
            <a:endParaRPr lang="en-GB" sz="2800" kern="0" dirty="0"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115" y="3252172"/>
            <a:ext cx="8892480" cy="118494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0C377B"/>
                </a:solidFill>
              </a:rPr>
              <a:t> 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Many aspects of machine design and R&amp;D non-site specific.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GB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Exploit synergies with other projects and prev. studies</a:t>
            </a:r>
          </a:p>
          <a:p>
            <a:pPr marL="342900" indent="-342900">
              <a:buFont typeface="Wingdings" pitchFamily="2" charset="2"/>
              <a:buChar char="à"/>
            </a:pPr>
            <a:endParaRPr lang="en-GB" sz="1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8" grpId="0"/>
      <p:bldP spid="49" grpId="0"/>
      <p:bldP spid="51" grpId="0"/>
      <p:bldP spid="52" grpId="0" animBg="1"/>
      <p:bldP spid="18" grpId="0" animBg="1"/>
      <p:bldP spid="19" grpId="0"/>
      <p:bldP spid="20" grpId="0" animBg="1"/>
      <p:bldP spid="21" grpId="0" animBg="1"/>
      <p:bldP spid="22" grpId="0"/>
      <p:bldP spid="23" grpId="0"/>
      <p:bldP spid="2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3059" y="3119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FCC </a:t>
            </a:r>
            <a:r>
              <a:rPr lang="en-US" dirty="0" err="1" smtClean="0"/>
              <a:t>MoU</a:t>
            </a:r>
            <a:r>
              <a:rPr lang="en-US" dirty="0" smtClean="0"/>
              <a:t> Status</a:t>
            </a:r>
            <a:endParaRPr lang="en-US" dirty="0"/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5815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980728"/>
            <a:ext cx="8568952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2400" b="1" dirty="0" smtClean="0">
                <a:solidFill>
                  <a:srgbClr val="FF3300"/>
                </a:solidFill>
                <a:latin typeface="Calibri"/>
              </a:rPr>
              <a:t>47 collaboration members &amp; CERN as host institute , 17 Feb. 2015</a:t>
            </a:r>
            <a:endParaRPr lang="en-GB" sz="2400" b="1" dirty="0">
              <a:solidFill>
                <a:srgbClr val="FF3300"/>
              </a:solidFill>
              <a:latin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-3059" y="1261799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ALBA/CELLS, 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Spain</a:t>
            </a:r>
          </a:p>
          <a:p>
            <a:pPr algn="l"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U Bern, Switzerland</a:t>
            </a:r>
            <a:endParaRPr lang="en-GB" sz="1600" b="1" dirty="0">
              <a:solidFill>
                <a:srgbClr val="0C377B"/>
              </a:solidFill>
              <a:latin typeface="Calibri"/>
            </a:endParaRP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BINP, Russia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CASE (SUNY/BNL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), USA</a:t>
            </a:r>
            <a:endParaRPr lang="en-GB" sz="1600" b="1" dirty="0">
              <a:solidFill>
                <a:srgbClr val="0C377B"/>
              </a:solidFill>
              <a:latin typeface="Calibri"/>
            </a:endParaRP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CBPF, Brazil </a:t>
            </a:r>
            <a:endParaRPr lang="en-GB" sz="1600" b="1" dirty="0" smtClean="0">
              <a:solidFill>
                <a:srgbClr val="0C377B"/>
              </a:solidFill>
              <a:latin typeface="Calibri"/>
            </a:endParaRPr>
          </a:p>
          <a:p>
            <a:pPr algn="l"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CEA Grenoble, France</a:t>
            </a:r>
            <a:endParaRPr lang="en-GB" sz="1600" b="1" dirty="0">
              <a:solidFill>
                <a:srgbClr val="0C377B"/>
              </a:solidFill>
              <a:latin typeface="Calibri"/>
            </a:endParaRPr>
          </a:p>
          <a:p>
            <a:pPr algn="l"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CIEMAT</a:t>
            </a:r>
            <a:r>
              <a:rPr lang="en-GB" sz="1600" b="1" dirty="0">
                <a:solidFill>
                  <a:srgbClr val="0C377B"/>
                </a:solidFill>
                <a:latin typeface="Calibri"/>
              </a:rPr>
              <a:t>, Spain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CNRS, France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Cockcroft Institute, UK </a:t>
            </a:r>
            <a:endParaRPr lang="en-GB" sz="1600" b="1" dirty="0" smtClean="0">
              <a:solidFill>
                <a:srgbClr val="0C377B"/>
              </a:solidFill>
              <a:latin typeface="Calibri"/>
            </a:endParaRP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U Colima, Mexico 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CSIC/IFIC, 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Spain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TU Darmstadt, 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Germany</a:t>
            </a:r>
            <a:endParaRPr lang="en-GB" sz="1600" b="1" dirty="0">
              <a:solidFill>
                <a:srgbClr val="0C377B"/>
              </a:solidFill>
              <a:latin typeface="Calibri"/>
            </a:endParaRP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DESY, Germany </a:t>
            </a:r>
            <a:endParaRPr lang="en-GB" sz="1600" b="1" dirty="0" smtClean="0">
              <a:solidFill>
                <a:srgbClr val="0C377B"/>
              </a:solidFill>
              <a:latin typeface="Calibri"/>
            </a:endParaRPr>
          </a:p>
          <a:p>
            <a:pPr algn="l"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TU Dresden, Germany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Duke 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U, </a:t>
            </a:r>
            <a:r>
              <a:rPr lang="en-GB" sz="1600" b="1" dirty="0">
                <a:solidFill>
                  <a:srgbClr val="0C377B"/>
                </a:solidFill>
                <a:latin typeface="Calibri"/>
              </a:rPr>
              <a:t>USA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EPFL, Switzerland</a:t>
            </a:r>
          </a:p>
          <a:p>
            <a:pPr algn="l">
              <a:defRPr/>
            </a:pPr>
            <a:endParaRPr lang="en-GB" sz="1600" b="1" dirty="0">
              <a:solidFill>
                <a:srgbClr val="0C377B"/>
              </a:solidFill>
              <a:latin typeface="Calibri"/>
            </a:endParaRPr>
          </a:p>
          <a:p>
            <a:pPr algn="l">
              <a:defRPr/>
            </a:pPr>
            <a:endParaRPr lang="en-GB" sz="1600" b="1" dirty="0">
              <a:solidFill>
                <a:srgbClr val="0C377B"/>
              </a:solidFill>
              <a:latin typeface="Calibri"/>
            </a:endParaRPr>
          </a:p>
          <a:p>
            <a:pPr algn="l">
              <a:defRPr/>
            </a:pPr>
            <a:endParaRPr lang="en-GB" sz="1600" b="1" dirty="0" smtClean="0">
              <a:solidFill>
                <a:srgbClr val="0C377B"/>
              </a:solidFill>
              <a:latin typeface="Calibri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843843" y="1268760"/>
            <a:ext cx="3456384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1600" b="1" dirty="0" err="1" smtClean="0">
                <a:solidFill>
                  <a:srgbClr val="0C377B"/>
                </a:solidFill>
                <a:latin typeface="Calibri"/>
              </a:rPr>
              <a:t>Gangneung-Wonju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 </a:t>
            </a:r>
            <a:r>
              <a:rPr lang="en-GB" sz="1600" b="1" dirty="0">
                <a:solidFill>
                  <a:srgbClr val="0C377B"/>
                </a:solidFill>
                <a:latin typeface="Calibri"/>
              </a:rPr>
              <a:t>Nat. U., Korea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U Geneva, Switzerland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Goethe 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U Frankfurt</a:t>
            </a:r>
            <a:r>
              <a:rPr lang="en-GB" sz="1600" b="1" dirty="0">
                <a:solidFill>
                  <a:srgbClr val="0C377B"/>
                </a:solidFill>
                <a:latin typeface="Calibri"/>
              </a:rPr>
              <a:t>, Germany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GSI, Germany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Hellenic Open U, Greece</a:t>
            </a:r>
          </a:p>
          <a:p>
            <a:pPr algn="l"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HEPHY</a:t>
            </a:r>
            <a:r>
              <a:rPr lang="en-GB" sz="1600" b="1" dirty="0">
                <a:solidFill>
                  <a:srgbClr val="0C377B"/>
                </a:solidFill>
                <a:latin typeface="Calibri"/>
              </a:rPr>
              <a:t>, 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Austria</a:t>
            </a:r>
          </a:p>
          <a:p>
            <a:pPr algn="l"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IFJ </a:t>
            </a:r>
            <a:r>
              <a:rPr lang="en-GB" sz="1600" b="1" dirty="0">
                <a:solidFill>
                  <a:srgbClr val="0C377B"/>
                </a:solidFill>
                <a:latin typeface="Calibri"/>
              </a:rPr>
              <a:t>PAN Krakow, Poland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INFN, Italy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INP Minsk, 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Belarus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U Iowa, 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USA</a:t>
            </a:r>
          </a:p>
          <a:p>
            <a:pPr algn="l"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IPM</a:t>
            </a:r>
            <a:r>
              <a:rPr lang="en-GB" sz="1600" b="1" dirty="0">
                <a:solidFill>
                  <a:srgbClr val="0C377B"/>
                </a:solidFill>
                <a:latin typeface="Calibri"/>
              </a:rPr>
              <a:t>, 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Iran</a:t>
            </a:r>
          </a:p>
          <a:p>
            <a:pPr algn="l"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UC Irvine, USA</a:t>
            </a:r>
            <a:endParaRPr lang="en-GB" sz="1600" b="1" dirty="0">
              <a:solidFill>
                <a:srgbClr val="0C377B"/>
              </a:solidFill>
              <a:latin typeface="Calibri"/>
            </a:endParaRPr>
          </a:p>
          <a:p>
            <a:pPr algn="l"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Istanbul </a:t>
            </a:r>
            <a:r>
              <a:rPr lang="en-GB" sz="1600" b="1" dirty="0">
                <a:solidFill>
                  <a:srgbClr val="0C377B"/>
                </a:solidFill>
                <a:latin typeface="Calibri"/>
              </a:rPr>
              <a:t>Aydin U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., Turkey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JAI/Oxford, UK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JINR </a:t>
            </a:r>
            <a:r>
              <a:rPr lang="en-GB" sz="1600" b="1" dirty="0" err="1">
                <a:solidFill>
                  <a:srgbClr val="0C377B"/>
                </a:solidFill>
                <a:latin typeface="Calibri"/>
              </a:rPr>
              <a:t>Dubna</a:t>
            </a:r>
            <a:r>
              <a:rPr lang="en-GB" sz="1600" b="1" dirty="0">
                <a:solidFill>
                  <a:srgbClr val="0C377B"/>
                </a:solidFill>
                <a:latin typeface="Calibri"/>
              </a:rPr>
              <a:t>, Russia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FZ </a:t>
            </a:r>
            <a:r>
              <a:rPr lang="en-GB" sz="1600" b="1" dirty="0" err="1">
                <a:solidFill>
                  <a:srgbClr val="0C377B"/>
                </a:solidFill>
                <a:latin typeface="Calibri"/>
              </a:rPr>
              <a:t>Jülich</a:t>
            </a:r>
            <a:r>
              <a:rPr lang="en-GB" sz="1600" b="1" dirty="0">
                <a:solidFill>
                  <a:srgbClr val="0C377B"/>
                </a:solidFill>
                <a:latin typeface="Calibri"/>
              </a:rPr>
              <a:t>, Germany</a:t>
            </a:r>
          </a:p>
          <a:p>
            <a:pPr algn="l">
              <a:defRPr/>
            </a:pPr>
            <a:endParaRPr lang="en-GB" sz="1600" b="1" dirty="0">
              <a:solidFill>
                <a:srgbClr val="0C377B"/>
              </a:solidFill>
              <a:latin typeface="Calibri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6285819" y="1268760"/>
            <a:ext cx="2843808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KEK</a:t>
            </a:r>
            <a:r>
              <a:rPr lang="en-GB" sz="1600" b="1" dirty="0">
                <a:solidFill>
                  <a:srgbClr val="0C377B"/>
                </a:solidFill>
                <a:latin typeface="Calibri"/>
              </a:rPr>
              <a:t>, 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Japan</a:t>
            </a:r>
          </a:p>
          <a:p>
            <a:pPr algn="l"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KIAS, Korea</a:t>
            </a:r>
            <a:endParaRPr lang="en-GB" sz="1600" b="1" dirty="0">
              <a:solidFill>
                <a:srgbClr val="0C377B"/>
              </a:solidFill>
              <a:latin typeface="Calibri"/>
            </a:endParaRP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King’s College London, 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UK</a:t>
            </a:r>
          </a:p>
          <a:p>
            <a:pPr algn="l"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KIT Karlsruhe, Germany</a:t>
            </a:r>
            <a:endParaRPr lang="en-GB" sz="1600" b="1" dirty="0">
              <a:solidFill>
                <a:srgbClr val="0C377B"/>
              </a:solidFill>
              <a:latin typeface="Calibri"/>
            </a:endParaRP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Korea 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U </a:t>
            </a:r>
            <a:r>
              <a:rPr lang="en-GB" sz="1600" b="1" dirty="0" err="1">
                <a:solidFill>
                  <a:srgbClr val="0C377B"/>
                </a:solidFill>
                <a:latin typeface="Calibri"/>
              </a:rPr>
              <a:t>Sejong</a:t>
            </a:r>
            <a:r>
              <a:rPr lang="en-GB" sz="1600" b="1" dirty="0">
                <a:solidFill>
                  <a:srgbClr val="0C377B"/>
                </a:solidFill>
                <a:latin typeface="Calibri"/>
              </a:rPr>
              <a:t>, Korea</a:t>
            </a:r>
          </a:p>
          <a:p>
            <a:pPr algn="l">
              <a:defRPr/>
            </a:pPr>
            <a:r>
              <a:rPr lang="en-GB" sz="1600" b="1" dirty="0" err="1">
                <a:solidFill>
                  <a:srgbClr val="0C377B"/>
                </a:solidFill>
                <a:latin typeface="Calibri"/>
              </a:rPr>
              <a:t>MEPhI</a:t>
            </a:r>
            <a:r>
              <a:rPr lang="en-GB" sz="1600" b="1" dirty="0">
                <a:solidFill>
                  <a:srgbClr val="0C377B"/>
                </a:solidFill>
                <a:latin typeface="Calibri"/>
              </a:rPr>
              <a:t>, Russia</a:t>
            </a:r>
          </a:p>
          <a:p>
            <a:pPr algn="l"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MIT, USA</a:t>
            </a:r>
          </a:p>
          <a:p>
            <a:pPr algn="l"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Northern </a:t>
            </a:r>
            <a:r>
              <a:rPr lang="en-GB" sz="1600" b="1" dirty="0">
                <a:solidFill>
                  <a:srgbClr val="0C377B"/>
                </a:solidFill>
                <a:latin typeface="Calibri"/>
              </a:rPr>
              <a:t>Illinois U., USA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NC PHEP Minsk, Belarus</a:t>
            </a:r>
          </a:p>
          <a:p>
            <a:pPr algn="l"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U. Liverpool, UK</a:t>
            </a:r>
          </a:p>
          <a:p>
            <a:pPr algn="l"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PSI</a:t>
            </a:r>
            <a:r>
              <a:rPr lang="en-GB" sz="1600" b="1" dirty="0">
                <a:solidFill>
                  <a:srgbClr val="0C377B"/>
                </a:solidFill>
                <a:latin typeface="Calibri"/>
              </a:rPr>
              <a:t>, Switzerland </a:t>
            </a:r>
          </a:p>
          <a:p>
            <a:pPr algn="l">
              <a:defRPr/>
            </a:pPr>
            <a:r>
              <a:rPr lang="en-GB" sz="1600" b="1" dirty="0" err="1">
                <a:solidFill>
                  <a:srgbClr val="0C377B"/>
                </a:solidFill>
                <a:latin typeface="Calibri"/>
              </a:rPr>
              <a:t>Sapienza</a:t>
            </a:r>
            <a:r>
              <a:rPr lang="en-GB" sz="1600" b="1" dirty="0">
                <a:solidFill>
                  <a:srgbClr val="0C377B"/>
                </a:solidFill>
                <a:latin typeface="Calibri"/>
              </a:rPr>
              <a:t>/Roma, Italy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UC Santa Barbara, 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USA</a:t>
            </a:r>
          </a:p>
          <a:p>
            <a:pPr algn="l">
              <a:defRPr/>
            </a:pPr>
            <a:r>
              <a:rPr lang="en-GB" sz="1600" b="1" dirty="0">
                <a:solidFill>
                  <a:srgbClr val="0C377B"/>
                </a:solidFill>
                <a:latin typeface="Calibri"/>
              </a:rPr>
              <a:t>U Silesia, 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Poland</a:t>
            </a:r>
            <a:endParaRPr lang="en-GB" sz="1600" b="1" dirty="0">
              <a:solidFill>
                <a:srgbClr val="0C377B"/>
              </a:solidFill>
              <a:latin typeface="Calibri"/>
            </a:endParaRPr>
          </a:p>
          <a:p>
            <a:pPr algn="l"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TU </a:t>
            </a:r>
            <a:r>
              <a:rPr lang="en-GB" sz="1600" b="1" dirty="0">
                <a:solidFill>
                  <a:srgbClr val="0C377B"/>
                </a:solidFill>
                <a:latin typeface="Calibri"/>
              </a:rPr>
              <a:t>Tampere, </a:t>
            </a:r>
            <a:r>
              <a:rPr lang="en-GB" sz="1600" b="1" dirty="0" smtClean="0">
                <a:solidFill>
                  <a:srgbClr val="0C377B"/>
                </a:solidFill>
                <a:latin typeface="Calibri"/>
              </a:rPr>
              <a:t>Finland</a:t>
            </a:r>
          </a:p>
          <a:p>
            <a:pPr algn="l">
              <a:defRPr/>
            </a:pPr>
            <a:endParaRPr lang="en-GB" sz="1600" b="1" dirty="0">
              <a:solidFill>
                <a:srgbClr val="0C377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59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FCC Collaboration Board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GB" dirty="0" smtClean="0"/>
              <a:t>reparatory meeting 9-10 September 2014 at CERN (~80 participants, 1 / inst.)</a:t>
            </a:r>
          </a:p>
          <a:p>
            <a:r>
              <a:rPr lang="en-GB" dirty="0" smtClean="0"/>
              <a:t>Leonid “Lenny” </a:t>
            </a:r>
            <a:r>
              <a:rPr lang="en-GB" dirty="0" err="1" smtClean="0"/>
              <a:t>Rivkin</a:t>
            </a:r>
            <a:r>
              <a:rPr lang="en-GB" dirty="0" smtClean="0"/>
              <a:t> (EPFL &amp; PSI) unanimously elected as interim Collaboration Board Chair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806277"/>
            <a:ext cx="3563888" cy="267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806277"/>
            <a:ext cx="2081295" cy="277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267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8" y="764704"/>
            <a:ext cx="7935800" cy="58681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8346" y="6448194"/>
            <a:ext cx="2002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Courtesy V. </a:t>
            </a:r>
            <a:r>
              <a:rPr lang="en-GB" dirty="0" err="1">
                <a:solidFill>
                  <a:prstClr val="black"/>
                </a:solidFill>
              </a:rPr>
              <a:t>Shiltsev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347864" y="1124744"/>
            <a:ext cx="3833410" cy="136815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21242" y="3068960"/>
            <a:ext cx="3427022" cy="240432"/>
          </a:xfrm>
          <a:prstGeom prst="line">
            <a:avLst/>
          </a:prstGeom>
          <a:ln w="3492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57396" y="117055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pp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54342" y="315190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 err="1">
                <a:solidFill>
                  <a:srgbClr val="000066"/>
                </a:solidFill>
              </a:rPr>
              <a:t>+</a:t>
            </a:r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>
                <a:solidFill>
                  <a:srgbClr val="000066"/>
                </a:solidFill>
              </a:rPr>
              <a:t>-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979712" y="2132857"/>
            <a:ext cx="1656184" cy="1872207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475656" y="3189176"/>
            <a:ext cx="2304256" cy="2368706"/>
          </a:xfrm>
          <a:prstGeom prst="line">
            <a:avLst/>
          </a:prstGeom>
          <a:ln w="34925">
            <a:solidFill>
              <a:srgbClr val="00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29582" y="2007510"/>
            <a:ext cx="166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factor 10 every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20-30 years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79009" y="2132857"/>
            <a:ext cx="166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factor 10 every </a:t>
            </a:r>
          </a:p>
          <a:p>
            <a:r>
              <a:rPr lang="en-GB" b="1" dirty="0">
                <a:solidFill>
                  <a:srgbClr val="FF0000"/>
                </a:solidFill>
              </a:rPr>
              <a:t>10 years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75519" y="3309392"/>
            <a:ext cx="2620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0066"/>
                </a:solidFill>
              </a:rPr>
              <a:t>factor 10</a:t>
            </a:r>
            <a:r>
              <a:rPr lang="en-GB" b="1" baseline="30000" dirty="0">
                <a:solidFill>
                  <a:srgbClr val="000066"/>
                </a:solidFill>
              </a:rPr>
              <a:t>5</a:t>
            </a:r>
            <a:r>
              <a:rPr lang="en-GB" b="1" dirty="0">
                <a:solidFill>
                  <a:srgbClr val="000066"/>
                </a:solidFill>
              </a:rPr>
              <a:t>-10</a:t>
            </a:r>
            <a:r>
              <a:rPr lang="en-GB" b="1" baseline="30000" dirty="0">
                <a:solidFill>
                  <a:srgbClr val="000066"/>
                </a:solidFill>
              </a:rPr>
              <a:t>7</a:t>
            </a:r>
            <a:r>
              <a:rPr lang="en-GB" b="1" dirty="0">
                <a:solidFill>
                  <a:srgbClr val="000066"/>
                </a:solidFill>
              </a:rPr>
              <a:t> in </a:t>
            </a:r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 err="1">
                <a:solidFill>
                  <a:srgbClr val="000066"/>
                </a:solidFill>
              </a:rPr>
              <a:t>+</a:t>
            </a:r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>
                <a:solidFill>
                  <a:srgbClr val="000066"/>
                </a:solidFill>
              </a:rPr>
              <a:t>-</a:t>
            </a:r>
          </a:p>
          <a:p>
            <a:pPr algn="ctr"/>
            <a:r>
              <a:rPr lang="en-GB" b="1" dirty="0">
                <a:solidFill>
                  <a:srgbClr val="000066"/>
                </a:solidFill>
              </a:rPr>
              <a:t> luminosity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7621" y="-17608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collider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c.m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. energy  vs. year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93637" y="1355225"/>
            <a:ext cx="213731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3200" b="1" i="1" dirty="0" err="1">
                <a:solidFill>
                  <a:srgbClr val="FF0000"/>
                </a:solidFill>
              </a:rPr>
              <a:t>E</a:t>
            </a:r>
            <a:r>
              <a:rPr lang="en-GB" sz="3200" b="1" i="1" baseline="-25000" dirty="0" err="1">
                <a:solidFill>
                  <a:srgbClr val="FF0000"/>
                </a:solidFill>
              </a:rPr>
              <a:t>cm</a:t>
            </a:r>
            <a:r>
              <a:rPr lang="en-GB" sz="3200" b="1" dirty="0">
                <a:solidFill>
                  <a:srgbClr val="FF0000"/>
                </a:solidFill>
              </a:rPr>
              <a:t>=2</a:t>
            </a:r>
            <a:r>
              <a:rPr lang="en-GB" sz="3200" b="1" i="1" dirty="0">
                <a:solidFill>
                  <a:srgbClr val="FF0000"/>
                </a:solidFill>
              </a:rPr>
              <a:t>ec  B</a:t>
            </a:r>
            <a:r>
              <a:rPr lang="en-GB" sz="3200" b="1" i="1" dirty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</a:p>
        </p:txBody>
      </p:sp>
      <p:sp>
        <p:nvSpPr>
          <p:cNvPr id="3" name="Oval 2"/>
          <p:cNvSpPr/>
          <p:nvPr/>
        </p:nvSpPr>
        <p:spPr>
          <a:xfrm>
            <a:off x="8164040" y="1355225"/>
            <a:ext cx="666913" cy="58477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13963" y="3068960"/>
            <a:ext cx="144016" cy="1202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64466" y="1864036"/>
            <a:ext cx="134870" cy="952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0955" y="1774649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hadron-lepton</a:t>
            </a:r>
          </a:p>
        </p:txBody>
      </p:sp>
      <p:sp>
        <p:nvSpPr>
          <p:cNvPr id="21" name="Rectangle 20"/>
          <p:cNvSpPr/>
          <p:nvPr/>
        </p:nvSpPr>
        <p:spPr>
          <a:xfrm flipH="1">
            <a:off x="7162897" y="2204863"/>
            <a:ext cx="233019" cy="1258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38159" y="230823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FCC-he</a:t>
            </a:r>
          </a:p>
        </p:txBody>
      </p:sp>
      <p:sp>
        <p:nvSpPr>
          <p:cNvPr id="23" name="Rectangle 22"/>
          <p:cNvSpPr/>
          <p:nvPr/>
        </p:nvSpPr>
        <p:spPr>
          <a:xfrm flipH="1">
            <a:off x="6008194" y="2508075"/>
            <a:ext cx="233011" cy="1680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60869" y="253876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LHeC</a:t>
            </a:r>
            <a:endParaRPr lang="en-GB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>
            <a:endCxn id="21" idx="2"/>
          </p:cNvCxnSpPr>
          <p:nvPr/>
        </p:nvCxnSpPr>
        <p:spPr>
          <a:xfrm flipV="1">
            <a:off x="3791574" y="2330674"/>
            <a:ext cx="3487832" cy="798398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46" y="2920950"/>
            <a:ext cx="915619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297476" y="2115439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>
                <a:solidFill>
                  <a:srgbClr val="00B050"/>
                </a:solidFill>
              </a:rPr>
              <a:t>ep</a:t>
            </a:r>
            <a:endParaRPr lang="en-GB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50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260350"/>
            <a:ext cx="8277225" cy="11430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000000"/>
                </a:solidFill>
                <a:latin typeface="Times New Roman" charset="0"/>
                <a:cs typeface="+mj-cs"/>
              </a:rPr>
              <a:t>Instability of Electroweak Vacuum</a:t>
            </a:r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876800"/>
          </a:xfrm>
          <a:solidFill>
            <a:srgbClr val="BBE0E3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Large </a:t>
            </a:r>
            <a:r>
              <a:rPr lang="en-US" dirty="0" err="1" smtClean="0">
                <a:latin typeface="Times New Roman" charset="0"/>
                <a:ea typeface="ＭＳ Ｐゴシック" charset="0"/>
                <a:cs typeface="Times New Roman" charset="0"/>
              </a:rPr>
              <a:t>M</a:t>
            </a:r>
            <a:r>
              <a:rPr lang="en-US" baseline="-25000" dirty="0" err="1" smtClean="0">
                <a:latin typeface="Times New Roman" charset="0"/>
                <a:ea typeface="ＭＳ Ｐゴシック" charset="0"/>
                <a:cs typeface="Times New Roman" charset="0"/>
              </a:rPr>
              <a:t>h</a:t>
            </a:r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→ large self-coupling → blow up at </a:t>
            </a:r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low-energy </a:t>
            </a: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scale </a:t>
            </a:r>
            <a:r>
              <a:rPr lang="el-GR" dirty="0">
                <a:latin typeface="Times New Roman" charset="0"/>
                <a:ea typeface="ＭＳ Ｐゴシック" charset="0"/>
                <a:cs typeface="Times New Roman" charset="0"/>
              </a:rPr>
              <a:t>Λ</a:t>
            </a: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 due to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	renormalization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Small: renormalization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	due to t quark drives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	quartic coupling &lt; 0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	at some scale </a:t>
            </a:r>
            <a:r>
              <a:rPr lang="el-GR" dirty="0">
                <a:latin typeface="Times New Roman" charset="0"/>
                <a:ea typeface="ＭＳ Ｐゴシック" charset="0"/>
                <a:cs typeface="Times New Roman" charset="0"/>
              </a:rPr>
              <a:t>Λ</a:t>
            </a:r>
            <a:endParaRPr lang="en-US" dirty="0">
              <a:latin typeface="Times New Roman" charset="0"/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	→ vacuum unstable</a:t>
            </a:r>
            <a:endParaRPr lang="el-GR" dirty="0">
              <a:latin typeface="Times New Roman" charset="0"/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Vacuum could be stabilized by </a:t>
            </a:r>
            <a:r>
              <a:rPr lang="en-US" b="1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S</a:t>
            </a:r>
            <a:r>
              <a:rPr lang="en-US" b="1" dirty="0" err="1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upersymmetry</a:t>
            </a:r>
            <a:endParaRPr lang="en-US" b="1" dirty="0">
              <a:solidFill>
                <a:srgbClr val="FF00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1747" name="Text Box 10"/>
          <p:cNvSpPr txBox="1">
            <a:spLocks noChangeArrowheads="1"/>
          </p:cNvSpPr>
          <p:nvPr/>
        </p:nvSpPr>
        <p:spPr bwMode="auto">
          <a:xfrm>
            <a:off x="3419475" y="6381750"/>
            <a:ext cx="5611813" cy="307975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400" b="0">
                <a:solidFill>
                  <a:srgbClr val="FFFF00"/>
                </a:solidFill>
                <a:latin typeface="Times" charset="0"/>
              </a:rPr>
              <a:t>Degrassi, Di Vita, Elias-Miro, Giudice, Isodori &amp; Strumia, arXiv:1205.6497</a:t>
            </a:r>
          </a:p>
        </p:txBody>
      </p:sp>
      <p:pic>
        <p:nvPicPr>
          <p:cNvPr id="4" name="Picture 3" descr="runninglambd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8363"/>
            <a:ext cx="45085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anda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133600"/>
            <a:ext cx="3671887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G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205038"/>
            <a:ext cx="38877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407723" y="2276475"/>
            <a:ext cx="2146742" cy="104028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Instability @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10</a:t>
            </a:r>
            <a:r>
              <a:rPr lang="en-US" sz="2800" baseline="30000" dirty="0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11.1±1.3</a:t>
            </a:r>
            <a:r>
              <a:rPr lang="en-US" sz="2800" dirty="0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GeV</a:t>
            </a:r>
            <a:endParaRPr lang="en-US" sz="2800" dirty="0">
              <a:solidFill>
                <a:srgbClr val="FFFF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555" y="64886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</a:t>
            </a:r>
            <a:r>
              <a:rPr lang="en-GB" dirty="0" smtClean="0"/>
              <a:t>, Ellis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782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38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8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38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8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8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8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8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8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8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8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8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8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38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8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8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8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8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8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38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38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8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38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2717"/>
            <a:ext cx="9144000" cy="2552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7" y="-55554"/>
            <a:ext cx="9143999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cs typeface="Calibri" pitchFamily="34" charset="0"/>
              </a:rPr>
              <a:t>Standard Model of Particle Physics</a:t>
            </a:r>
            <a:endParaRPr lang="en-GB" sz="3200" b="1" i="1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122811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err="1" smtClean="0">
                <a:solidFill>
                  <a:schemeClr val="bg1"/>
                </a:solidFill>
              </a:rPr>
              <a:t>Lagrangian</a:t>
            </a:r>
            <a:endParaRPr lang="en-GB" sz="36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7651" y="6036095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G. Servant,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S. Huber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99" y="5374376"/>
            <a:ext cx="56886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FFFF"/>
                </a:solidFill>
              </a:rPr>
              <a:t>We are surrounded by a constant Higgs </a:t>
            </a:r>
            <a:r>
              <a:rPr lang="en-GB" sz="2000" dirty="0" smtClean="0">
                <a:solidFill>
                  <a:srgbClr val="FFFFFF"/>
                </a:solidFill>
              </a:rPr>
              <a:t>field.</a:t>
            </a:r>
            <a:endParaRPr lang="en-GB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  <a:p>
            <a:r>
              <a:rPr lang="en-GB" sz="2000" dirty="0" smtClean="0">
                <a:solidFill>
                  <a:srgbClr val="FFFFFF"/>
                </a:solidFill>
              </a:rPr>
              <a:t>This </a:t>
            </a:r>
            <a:r>
              <a:rPr lang="en-GB" sz="2000" dirty="0">
                <a:solidFill>
                  <a:srgbClr val="FFFFFF"/>
                </a:solidFill>
              </a:rPr>
              <a:t>Higgs field generates </a:t>
            </a:r>
            <a:r>
              <a:rPr lang="en-GB" sz="2000" dirty="0" smtClean="0">
                <a:solidFill>
                  <a:srgbClr val="FFFFFF"/>
                </a:solidFill>
              </a:rPr>
              <a:t>the masses of the </a:t>
            </a:r>
            <a:endParaRPr lang="en-GB" sz="2000" dirty="0">
              <a:solidFill>
                <a:srgbClr val="FFFFFF"/>
              </a:solidFill>
            </a:endParaRPr>
          </a:p>
          <a:p>
            <a:r>
              <a:rPr lang="en-GB" sz="2000" dirty="0">
                <a:solidFill>
                  <a:srgbClr val="FFFFFF"/>
                </a:solidFill>
              </a:rPr>
              <a:t>elementary particles (quarks, leptons, W, Z</a:t>
            </a:r>
            <a:r>
              <a:rPr lang="en-GB" sz="2000" dirty="0" smtClean="0">
                <a:solidFill>
                  <a:srgbClr val="FFFFFF"/>
                </a:solidFill>
              </a:rPr>
              <a:t>). </a:t>
            </a:r>
            <a:endParaRPr lang="en-GB" sz="200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234212" y="4721043"/>
                <a:ext cx="26750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FFFF"/>
                          </a:solidFill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h</m:t>
                          </m:r>
                        </m:e>
                      </m:d>
                      <m:r>
                        <a:rPr lang="en-GB" b="0" i="1" smtClean="0">
                          <a:solidFill>
                            <a:srgbClr val="FFFFFF"/>
                          </a:solidFill>
                          <a:latin typeface="Cambria Math"/>
                        </a:rPr>
                        <m:t>=−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b="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</m:d>
                        </m:e>
                        <m:sup>
                          <m: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rgbClr val="FFFFFF"/>
                          </a:solidFill>
                          <a:latin typeface="Cambria Math"/>
                        </a:rPr>
                        <m:t>+</m:t>
                      </m:r>
                      <m:r>
                        <a:rPr lang="en-GB" b="0" i="1" smtClean="0">
                          <a:solidFill>
                            <a:srgbClr val="FFFFFF"/>
                          </a:solidFill>
                          <a:latin typeface="Cambria Math"/>
                          <a:ea typeface="Cambria Math"/>
                        </a:rPr>
                        <m:t>𝜆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b="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</m:d>
                        </m:e>
                        <m:sup>
                          <m: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212" y="4721043"/>
                <a:ext cx="2675091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959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4"/>
          <p:cNvSpPr>
            <a:spLocks noChangeArrowheads="1"/>
          </p:cNvSpPr>
          <p:nvPr/>
        </p:nvSpPr>
        <p:spPr bwMode="auto">
          <a:xfrm>
            <a:off x="-315913" y="3824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72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5719" y="-71718"/>
            <a:ext cx="9144000" cy="993775"/>
          </a:xfrm>
          <a:solidFill>
            <a:srgbClr val="00206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4000" i="1" dirty="0" smtClean="0">
                <a:solidFill>
                  <a:schemeClr val="bg1"/>
                </a:solidFill>
                <a:latin typeface="Times" charset="0"/>
                <a:cs typeface="+mj-cs"/>
              </a:rPr>
              <a:t>H</a:t>
            </a:r>
            <a:r>
              <a:rPr lang="en-US" sz="4000" dirty="0" smtClean="0">
                <a:solidFill>
                  <a:schemeClr val="bg1"/>
                </a:solidFill>
                <a:latin typeface="Times" charset="0"/>
                <a:cs typeface="+mj-cs"/>
              </a:rPr>
              <a:t> Coupling Measurements at LHC so far</a:t>
            </a:r>
          </a:p>
        </p:txBody>
      </p:sp>
      <p:pic>
        <p:nvPicPr>
          <p:cNvPr id="58372" name="Picture 5" descr="GLOBAL_Combination_Mepsilon_CouplingsVs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95413"/>
            <a:ext cx="7129463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Firstloo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056438" cy="54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12" descr="OldMepsil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316038"/>
            <a:ext cx="4356100" cy="457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20120707_STP004_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3065977"/>
            <a:ext cx="17907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creen Shot 2012-08-19 at 17.54.3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0" y="4495800"/>
            <a:ext cx="189547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211638" y="1268760"/>
            <a:ext cx="2663825" cy="5762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58379" name="Picture 8" descr="Mepsil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05038"/>
            <a:ext cx="3887787" cy="733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81" name="Text Box 10"/>
          <p:cNvSpPr txBox="1">
            <a:spLocks noChangeArrowheads="1"/>
          </p:cNvSpPr>
          <p:nvPr/>
        </p:nvSpPr>
        <p:spPr bwMode="auto">
          <a:xfrm>
            <a:off x="7106381" y="6434336"/>
            <a:ext cx="1989263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0" dirty="0" smtClean="0">
                <a:solidFill>
                  <a:srgbClr val="FFFF00"/>
                </a:solidFill>
                <a:latin typeface="Times" charset="0"/>
              </a:rPr>
              <a:t>John Ellis </a:t>
            </a:r>
            <a:r>
              <a:rPr lang="en-US" sz="1400" b="0" dirty="0">
                <a:solidFill>
                  <a:srgbClr val="FFFF00"/>
                </a:solidFill>
                <a:latin typeface="Times" charset="0"/>
              </a:rPr>
              <a:t>&amp; </a:t>
            </a:r>
            <a:r>
              <a:rPr lang="en-US" sz="1400" b="0" dirty="0" err="1">
                <a:solidFill>
                  <a:srgbClr val="FFFF00"/>
                </a:solidFill>
                <a:latin typeface="Times" charset="0"/>
              </a:rPr>
              <a:t>Tevong</a:t>
            </a:r>
            <a:r>
              <a:rPr lang="en-US" sz="1400" b="0" dirty="0">
                <a:solidFill>
                  <a:srgbClr val="FFFF00"/>
                </a:solidFill>
                <a:latin typeface="Times" charset="0"/>
              </a:rPr>
              <a:t> You</a:t>
            </a:r>
          </a:p>
        </p:txBody>
      </p:sp>
    </p:spTree>
    <p:extLst>
      <p:ext uri="{BB962C8B-B14F-4D97-AF65-F5344CB8AC3E}">
        <p14:creationId xmlns:p14="http://schemas.microsoft.com/office/powerpoint/2010/main" val="67952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2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6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7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8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NI Week 2012_Keynote template 2">
  <a:themeElements>
    <a:clrScheme name="NIWeek 2012">
      <a:dk1>
        <a:srgbClr val="092A55"/>
      </a:dk1>
      <a:lt1>
        <a:srgbClr val="F0F0F0"/>
      </a:lt1>
      <a:dk2>
        <a:srgbClr val="0067A3"/>
      </a:dk2>
      <a:lt2>
        <a:srgbClr val="FAF032"/>
      </a:lt2>
      <a:accent1>
        <a:srgbClr val="32AEBB"/>
      </a:accent1>
      <a:accent2>
        <a:srgbClr val="8AB442"/>
      </a:accent2>
      <a:accent3>
        <a:srgbClr val="E0A92C"/>
      </a:accent3>
      <a:accent4>
        <a:srgbClr val="CB6244"/>
      </a:accent4>
      <a:accent5>
        <a:srgbClr val="2C578E"/>
      </a:accent5>
      <a:accent6>
        <a:srgbClr val="A26B2D"/>
      </a:accent6>
      <a:hlink>
        <a:srgbClr val="8E5287"/>
      </a:hlink>
      <a:folHlink>
        <a:srgbClr val="5C335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75000"/>
            <a:alpha val="39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a:spPr>
      <a:bodyPr rtlCol="0" anchor="ctr"/>
      <a:lstStyle>
        <a:defPPr algn="ctr">
          <a:defRPr sz="2000" dirty="0" smtClean="0">
            <a:solidFill>
              <a:schemeClr val="bg1"/>
            </a:solidFill>
            <a:effectLst>
              <a:outerShdw blurRad="25400" dist="25400" dir="2700000" algn="tl" rotWithShape="0">
                <a:schemeClr val="tx2">
                  <a:lumMod val="75000"/>
                  <a:alpha val="45000"/>
                </a:schemeClr>
              </a:outerShdw>
            </a:effectLst>
            <a:latin typeface="Univers LT Std 45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9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_NI Week 2012_Keynote template 2">
  <a:themeElements>
    <a:clrScheme name="NIWeek 2012">
      <a:dk1>
        <a:srgbClr val="092A55"/>
      </a:dk1>
      <a:lt1>
        <a:srgbClr val="F0F0F0"/>
      </a:lt1>
      <a:dk2>
        <a:srgbClr val="0067A3"/>
      </a:dk2>
      <a:lt2>
        <a:srgbClr val="FAF032"/>
      </a:lt2>
      <a:accent1>
        <a:srgbClr val="32AEBB"/>
      </a:accent1>
      <a:accent2>
        <a:srgbClr val="8AB442"/>
      </a:accent2>
      <a:accent3>
        <a:srgbClr val="E0A92C"/>
      </a:accent3>
      <a:accent4>
        <a:srgbClr val="CB6244"/>
      </a:accent4>
      <a:accent5>
        <a:srgbClr val="2C578E"/>
      </a:accent5>
      <a:accent6>
        <a:srgbClr val="A26B2D"/>
      </a:accent6>
      <a:hlink>
        <a:srgbClr val="8E5287"/>
      </a:hlink>
      <a:folHlink>
        <a:srgbClr val="5C335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75000"/>
            <a:alpha val="39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a:spPr>
      <a:bodyPr rtlCol="0" anchor="ctr"/>
      <a:lstStyle>
        <a:defPPr algn="ctr">
          <a:defRPr sz="2000" dirty="0" smtClean="0">
            <a:solidFill>
              <a:schemeClr val="bg1"/>
            </a:solidFill>
            <a:effectLst>
              <a:outerShdw blurRad="25400" dist="25400" dir="2700000" algn="tl" rotWithShape="0">
                <a:schemeClr val="tx2">
                  <a:lumMod val="75000"/>
                  <a:alpha val="45000"/>
                </a:schemeClr>
              </a:outerShdw>
            </a:effectLst>
            <a:latin typeface="Univers LT Std 45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rgbClr val="009900"/>
          </a:solidFill>
          <a:prstDash val="sysDash"/>
          <a:round/>
          <a:headEnd type="none" w="med" len="med"/>
          <a:tailEnd type="none" w="med" len="med"/>
        </a:ln>
        <a:effectLst/>
      </a:spPr>
      <a:bodyPr/>
      <a:lstStyle/>
    </a:lnDef>
    <a:txDef>
      <a:spPr/>
      <a:bodyPr/>
      <a:lstStyle>
        <a:defPPr marL="227013" indent="-227013">
          <a:spcBef>
            <a:spcPct val="20000"/>
          </a:spcBef>
          <a:spcAft>
            <a:spcPts val="400"/>
          </a:spcAft>
          <a:buClr>
            <a:srgbClr val="0000FF"/>
          </a:buClr>
          <a:buSzPct val="80000"/>
          <a:buFont typeface="Wingdings" pitchFamily="2" charset="2"/>
          <a:buChar char="q"/>
          <a:defRPr sz="2000" kern="0"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rgbClr val="009900"/>
          </a:solidFill>
          <a:prstDash val="sysDash"/>
          <a:round/>
          <a:headEnd type="none" w="med" len="med"/>
          <a:tailEnd type="none" w="med" len="med"/>
        </a:ln>
        <a:effectLst/>
      </a:spPr>
      <a:bodyPr/>
      <a:lstStyle/>
    </a:lnDef>
    <a:txDef>
      <a:spPr/>
      <a:bodyPr/>
      <a:lstStyle>
        <a:defPPr marL="227013" indent="-227013">
          <a:spcBef>
            <a:spcPct val="20000"/>
          </a:spcBef>
          <a:spcAft>
            <a:spcPts val="400"/>
          </a:spcAft>
          <a:buClr>
            <a:srgbClr val="0000FF"/>
          </a:buClr>
          <a:buSzPct val="80000"/>
          <a:buFont typeface="Wingdings" pitchFamily="2" charset="2"/>
          <a:buChar char="q"/>
          <a:defRPr sz="2000" kern="0"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NI Week 2012_Keynote template 2">
  <a:themeElements>
    <a:clrScheme name="NIWeek 2012">
      <a:dk1>
        <a:srgbClr val="092A55"/>
      </a:dk1>
      <a:lt1>
        <a:srgbClr val="F0F0F0"/>
      </a:lt1>
      <a:dk2>
        <a:srgbClr val="0067A3"/>
      </a:dk2>
      <a:lt2>
        <a:srgbClr val="FAF032"/>
      </a:lt2>
      <a:accent1>
        <a:srgbClr val="32AEBB"/>
      </a:accent1>
      <a:accent2>
        <a:srgbClr val="8AB442"/>
      </a:accent2>
      <a:accent3>
        <a:srgbClr val="E0A92C"/>
      </a:accent3>
      <a:accent4>
        <a:srgbClr val="CB6244"/>
      </a:accent4>
      <a:accent5>
        <a:srgbClr val="2C578E"/>
      </a:accent5>
      <a:accent6>
        <a:srgbClr val="A26B2D"/>
      </a:accent6>
      <a:hlink>
        <a:srgbClr val="8E5287"/>
      </a:hlink>
      <a:folHlink>
        <a:srgbClr val="5C335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75000"/>
            <a:alpha val="39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a:spPr>
      <a:bodyPr rtlCol="0" anchor="ctr"/>
      <a:lstStyle>
        <a:defPPr algn="ctr">
          <a:defRPr sz="2000" dirty="0" smtClean="0">
            <a:solidFill>
              <a:schemeClr val="bg1"/>
            </a:solidFill>
            <a:effectLst>
              <a:outerShdw blurRad="25400" dist="25400" dir="2700000" algn="tl" rotWithShape="0">
                <a:schemeClr val="tx2">
                  <a:lumMod val="75000"/>
                  <a:alpha val="45000"/>
                </a:schemeClr>
              </a:outerShdw>
            </a:effectLst>
            <a:latin typeface="Univers LT Std 45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22258</TotalTime>
  <Words>4593</Words>
  <Application>Microsoft Office PowerPoint</Application>
  <PresentationFormat>On-screen Show (4:3)</PresentationFormat>
  <Paragraphs>1218</Paragraphs>
  <Slides>75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26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125" baseType="lpstr">
      <vt:lpstr>Arial</vt:lpstr>
      <vt:lpstr>Wingdings</vt:lpstr>
      <vt:lpstr>SimSun</vt:lpstr>
      <vt:lpstr>Tahoma</vt:lpstr>
      <vt:lpstr>Verdana</vt:lpstr>
      <vt:lpstr>Constantia</vt:lpstr>
      <vt:lpstr>MS PGothic</vt:lpstr>
      <vt:lpstr>Univers LT Std 45 Light</vt:lpstr>
      <vt:lpstr>Calibri</vt:lpstr>
      <vt:lpstr>BlairMdITC TT-Medium</vt:lpstr>
      <vt:lpstr>Unicode MS</vt:lpstr>
      <vt:lpstr>MS Mincho</vt:lpstr>
      <vt:lpstr>Univers LT Std 55</vt:lpstr>
      <vt:lpstr>Symbol</vt:lpstr>
      <vt:lpstr>Times New Roman</vt:lpstr>
      <vt:lpstr>SimHei</vt:lpstr>
      <vt:lpstr>Helvetica</vt:lpstr>
      <vt:lpstr>Cambria Math</vt:lpstr>
      <vt:lpstr>Times</vt:lpstr>
      <vt:lpstr>Helvetica Neue</vt:lpstr>
      <vt:lpstr>Comic Sans MS</vt:lpstr>
      <vt:lpstr>Cambria</vt:lpstr>
      <vt:lpstr>Times-Roman</vt:lpstr>
      <vt:lpstr>FC5643-CERN3027 - Scale of contributions</vt:lpstr>
      <vt:lpstr>1_NI Week 2012_Keynote template 2</vt:lpstr>
      <vt:lpstr>1_Theme1</vt:lpstr>
      <vt:lpstr>Office Theme</vt:lpstr>
      <vt:lpstr>3_Office Theme</vt:lpstr>
      <vt:lpstr>2_Theme1</vt:lpstr>
      <vt:lpstr>2_NI Week 2012_Keynote template 2</vt:lpstr>
      <vt:lpstr>Bold Stripes</vt:lpstr>
      <vt:lpstr>Default Design</vt:lpstr>
      <vt:lpstr>3_FC5643-CERN3027 - Scale of contributions</vt:lpstr>
      <vt:lpstr>4_FC5643-CERN3027 - Scale of contributions</vt:lpstr>
      <vt:lpstr>2_FC5643-CERN3027 - Scale of contributions</vt:lpstr>
      <vt:lpstr>6_FC5643-CERN3027 - Scale of contributions</vt:lpstr>
      <vt:lpstr>1_FC5643-CERN3027 - Scale of contributions</vt:lpstr>
      <vt:lpstr>7_FC5643-CERN3027 - Scale of contributions</vt:lpstr>
      <vt:lpstr>2_Custom Design</vt:lpstr>
      <vt:lpstr>1_Office Theme</vt:lpstr>
      <vt:lpstr>2_Office Theme</vt:lpstr>
      <vt:lpstr>8_FC5643-CERN3027 - Scale of contributions</vt:lpstr>
      <vt:lpstr>9_FC5643-CERN3027 - Scale of contributions</vt:lpstr>
      <vt:lpstr>4_Office Theme</vt:lpstr>
      <vt:lpstr>3_NI Week 2012_Keynote template 2</vt:lpstr>
      <vt:lpstr>1_Default Design</vt:lpstr>
      <vt:lpstr>2_Office 主题</vt:lpstr>
      <vt:lpstr>Office 主题</vt:lpstr>
      <vt:lpstr>3_Office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 Coupling Measurements at LHC so far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CEPC-SPPC Timeline (preliminary) </vt:lpstr>
      <vt:lpstr>PowerPoint Presentation</vt:lpstr>
      <vt:lpstr>SRF R&amp;D Program on CEPC Timeline</vt:lpstr>
      <vt:lpstr>PowerPoint Presentation</vt:lpstr>
      <vt:lpstr>SuperKEKB = FCC-ee demonstrator</vt:lpstr>
      <vt:lpstr>PowerPoint Presentation</vt:lpstr>
      <vt:lpstr>PowerPoint Presentation</vt:lpstr>
      <vt:lpstr>PowerPoint Presentation</vt:lpstr>
      <vt:lpstr>PowerPoint Presentation</vt:lpstr>
      <vt:lpstr>another (circular) possibility: use crystals  as bends: world’s strongest magnets</vt:lpstr>
      <vt:lpstr>staging of crystal deflectors</vt:lpstr>
      <vt:lpstr>circular crystal collider?</vt:lpstr>
      <vt:lpstr>cosmic-ray energy spectrum</vt:lpstr>
      <vt:lpstr>PowerPoint Presentation</vt:lpstr>
      <vt:lpstr>PowerPoint Presentation</vt:lpstr>
      <vt:lpstr>PowerPoint Presentation</vt:lpstr>
      <vt:lpstr>No New Physics Beyond the Standard Model? Beware Historical Hubris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Instability of Electroweak Vacuum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FCC presentation at 6th TLEP WS</dc:title>
  <dc:creator>Michael Benedikt</dc:creator>
  <cp:lastModifiedBy>Frank Zimmermann</cp:lastModifiedBy>
  <cp:revision>772</cp:revision>
  <cp:lastPrinted>2013-12-16T10:56:42Z</cp:lastPrinted>
  <dcterms:created xsi:type="dcterms:W3CDTF">2012-06-07T06:34:51Z</dcterms:created>
  <dcterms:modified xsi:type="dcterms:W3CDTF">2015-04-21T07:14:46Z</dcterms:modified>
</cp:coreProperties>
</file>