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4" r:id="rId5"/>
    <p:sldMasterId id="2147483706" r:id="rId6"/>
  </p:sldMasterIdLst>
  <p:notesMasterIdLst>
    <p:notesMasterId r:id="rId63"/>
  </p:notesMasterIdLst>
  <p:sldIdLst>
    <p:sldId id="257" r:id="rId7"/>
    <p:sldId id="327" r:id="rId8"/>
    <p:sldId id="328" r:id="rId9"/>
    <p:sldId id="329" r:id="rId10"/>
    <p:sldId id="316" r:id="rId11"/>
    <p:sldId id="317" r:id="rId12"/>
    <p:sldId id="318" r:id="rId13"/>
    <p:sldId id="319" r:id="rId14"/>
    <p:sldId id="427" r:id="rId15"/>
    <p:sldId id="396" r:id="rId16"/>
    <p:sldId id="320" r:id="rId17"/>
    <p:sldId id="321" r:id="rId18"/>
    <p:sldId id="322" r:id="rId19"/>
    <p:sldId id="393" r:id="rId20"/>
    <p:sldId id="394" r:id="rId21"/>
    <p:sldId id="391" r:id="rId22"/>
    <p:sldId id="395" r:id="rId23"/>
    <p:sldId id="373" r:id="rId24"/>
    <p:sldId id="336" r:id="rId25"/>
    <p:sldId id="359" r:id="rId26"/>
    <p:sldId id="397" r:id="rId27"/>
    <p:sldId id="339" r:id="rId28"/>
    <p:sldId id="353" r:id="rId29"/>
    <p:sldId id="356" r:id="rId30"/>
    <p:sldId id="414" r:id="rId31"/>
    <p:sldId id="415" r:id="rId32"/>
    <p:sldId id="349" r:id="rId33"/>
    <p:sldId id="423" r:id="rId34"/>
    <p:sldId id="348" r:id="rId35"/>
    <p:sldId id="334" r:id="rId36"/>
    <p:sldId id="357" r:id="rId37"/>
    <p:sldId id="358" r:id="rId38"/>
    <p:sldId id="398" r:id="rId39"/>
    <p:sldId id="400" r:id="rId40"/>
    <p:sldId id="402" r:id="rId41"/>
    <p:sldId id="332" r:id="rId42"/>
    <p:sldId id="376" r:id="rId43"/>
    <p:sldId id="377" r:id="rId44"/>
    <p:sldId id="381" r:id="rId45"/>
    <p:sldId id="379" r:id="rId46"/>
    <p:sldId id="382" r:id="rId47"/>
    <p:sldId id="380" r:id="rId48"/>
    <p:sldId id="383" r:id="rId49"/>
    <p:sldId id="426" r:id="rId50"/>
    <p:sldId id="428" r:id="rId51"/>
    <p:sldId id="385" r:id="rId52"/>
    <p:sldId id="389" r:id="rId53"/>
    <p:sldId id="424" r:id="rId54"/>
    <p:sldId id="372" r:id="rId55"/>
    <p:sldId id="323" r:id="rId56"/>
    <p:sldId id="418" r:id="rId57"/>
    <p:sldId id="419" r:id="rId58"/>
    <p:sldId id="420" r:id="rId59"/>
    <p:sldId id="421" r:id="rId60"/>
    <p:sldId id="422" r:id="rId61"/>
    <p:sldId id="416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28" autoAdjust="0"/>
    <p:restoredTop sz="95978" autoAdjust="0"/>
  </p:normalViewPr>
  <p:slideViewPr>
    <p:cSldViewPr>
      <p:cViewPr varScale="1">
        <p:scale>
          <a:sx n="60" d="100"/>
          <a:sy n="60" d="100"/>
        </p:scale>
        <p:origin x="-12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A10DB-6C62-41F6-AF8F-1EE5A96163A7}" type="datetimeFigureOut">
              <a:rPr lang="en-GB" smtClean="0"/>
              <a:t>09/04/2014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0DBC0-4649-4655-BC08-CA5182FA3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34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90657" y="4343402"/>
            <a:ext cx="6242770" cy="4114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4127D-3868-BE4B-B649-DED5D2B045C8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0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1B973-D3F6-4F02-813A-80257C5A615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439099-0F05-4867-B8D5-BA4E7523FE05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0DBC0-4649-4655-BC08-CA5182FA37E4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41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2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09/04/2014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19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09/04/2014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93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09/04/2014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162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95EE4-93D0-4EED-AD82-0DE603D4C0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F0C5B-A822-40B4-B375-94AF52F87B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55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98CB8-2FBB-498E-9415-3782A4A435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24932-CA91-4D94-892C-31136308D4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69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71223-73B3-4F58-BC58-041352B385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B596B-FD41-411D-9237-45B5198190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83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3FB2D-FE5A-464C-A322-C044EEC6F9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00974-C1A3-4EFF-81DB-EA6869C465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127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A6036-EF84-4BEC-B147-85BA570F22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4B7A7-27E9-425B-BC43-B36D97494B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81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8A351-4828-4562-AF77-58A60BF14E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59AA1-F9EB-4966-A3FB-84494DC8C0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84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19880-DAB8-4DE8-8351-84006C832E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93C14-0CC8-4FE5-A470-147784CD49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30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6CB6E-B461-4D52-B13F-E1636DB132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E0870-D36D-48FE-9BF3-AB4B86ED65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46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09/04/2014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164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3ED8E-8A21-41F9-8556-CF594DFA2B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395E3-7FEC-4EAC-9638-BDF74C04C9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51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7A69-4B17-49F1-B052-E90C0A2EE2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EF972-626D-4B67-9E08-F277028E22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15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FE37E-10B1-4A12-9226-FF92A2B3FC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C7836-BFFB-48C3-A535-832657AB39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06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09/04/2014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01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09/04/2014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48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09/04/2014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00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09/04/2014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75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09/04/2014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99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09/04/2014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09/04/2014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6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09/04/2014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239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09/04/2014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0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09/04/2014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52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09/04/2014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83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09/04/2014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481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0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82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7"/>
            <a:ext cx="7772400" cy="1362075"/>
          </a:xfrm>
        </p:spPr>
        <p:txBody>
          <a:bodyPr anchor="t"/>
          <a:lstStyle>
            <a:lvl1pPr algn="l">
              <a:defRPr sz="4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9785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083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503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6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09/04/2014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334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7601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8597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4203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36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98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573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183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894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538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8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09/04/2014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209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398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288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727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521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8893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37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41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B5B3256-C881-F548-AAE3-C593ED9DDEC6}" type="datetimeFigureOut">
              <a:rPr lang="en-US" smtClean="0">
                <a:solidFill>
                  <a:srgbClr val="0C377B"/>
                </a:solidFill>
              </a:rPr>
              <a:pPr/>
              <a:t>4/9/2014</a:t>
            </a:fld>
            <a:endParaRPr lang="en-US">
              <a:solidFill>
                <a:srgbClr val="0C37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967D-9D41-D640-AA6D-A6437C686B9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528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3335"/>
            <a:ext cx="2133600" cy="26813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C377B"/>
                </a:solidFill>
              </a:rPr>
              <a:t>Ph. Lebrun</a:t>
            </a:r>
            <a:endParaRPr lang="en-US">
              <a:solidFill>
                <a:srgbClr val="0C37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IOP Day on TLEP, UCL, 29 October 2013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06637-E496-4934-8F80-04F2992770E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54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09/04/2014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25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09/04/2014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42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09/04/2014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8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09/04/2014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245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/>
              <a:t>09/04/2014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7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88B8FB-6CCF-4744-AD08-A9EB001178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3C6521-9E20-48DC-B684-748D452B33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4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09/04/2014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1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A2D3A0-4E00-4F23-9D33-3791B773FDE4}" type="slidenum">
              <a:rPr lang="en-US" smtClean="0">
                <a:solidFill>
                  <a:srgbClr val="000000"/>
                </a:solidFill>
                <a:cs typeface="ヒラギノ角ゴ Pro W3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972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8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Future Circular Collider Study</a:t>
            </a:r>
            <a:br>
              <a:rPr lang="en-GB" sz="1000" b="1" dirty="0" smtClean="0">
                <a:solidFill>
                  <a:srgbClr val="FFFFFF"/>
                </a:solidFill>
              </a:rPr>
            </a:br>
            <a:r>
              <a:rPr lang="en-US" sz="1000" dirty="0" smtClean="0">
                <a:solidFill>
                  <a:srgbClr val="FFFFFF"/>
                </a:solidFill>
              </a:rPr>
              <a:t>Michael Benedikt</a:t>
            </a:r>
          </a:p>
          <a:p>
            <a:pPr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P5 Meeting 16 December 2013</a:t>
            </a:r>
          </a:p>
        </p:txBody>
      </p:sp>
    </p:spTree>
    <p:extLst>
      <p:ext uri="{BB962C8B-B14F-4D97-AF65-F5344CB8AC3E}">
        <p14:creationId xmlns:p14="http://schemas.microsoft.com/office/powerpoint/2010/main" val="239280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hyperlink" Target="http://cern.ch/fcc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4.png"/><Relationship Id="rId4" Type="http://schemas.openxmlformats.org/officeDocument/2006/relationships/image" Target="../media/image5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cern.ch/fcc" TargetMode="External"/><Relationship Id="rId2" Type="http://schemas.openxmlformats.org/officeDocument/2006/relationships/hyperlink" Target="http://arxiv.org/abs/1112.2518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Screen Shot 2013-07-02 at 11.52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78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9144000" cy="3573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en-GB" sz="6600" dirty="0" smtClean="0">
                <a:solidFill>
                  <a:schemeClr val="bg1"/>
                </a:solidFill>
              </a:rPr>
              <a:t>The Next-Generation Particle Accelerator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074267" y="2644258"/>
            <a:ext cx="72990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Frank Zimmermann</a:t>
            </a:r>
          </a:p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CERN, BE Department </a:t>
            </a:r>
          </a:p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IOP April Meeting 2014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997927"/>
            <a:ext cx="7918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 “with emphasis on </a:t>
            </a:r>
            <a:r>
              <a:rPr lang="en-GB" sz="3600" i="1" dirty="0" smtClean="0">
                <a:solidFill>
                  <a:schemeClr val="bg1"/>
                </a:solidFill>
              </a:rPr>
              <a:t>TLEP</a:t>
            </a:r>
            <a:r>
              <a:rPr lang="en-GB" sz="3600" dirty="0" smtClean="0">
                <a:solidFill>
                  <a:schemeClr val="bg1"/>
                </a:solidFill>
              </a:rPr>
              <a:t> (</a:t>
            </a:r>
            <a:r>
              <a:rPr lang="en-GB" sz="3600" i="1" dirty="0" smtClean="0">
                <a:solidFill>
                  <a:schemeClr val="bg1"/>
                </a:solidFill>
              </a:rPr>
              <a:t>FCC-</a:t>
            </a:r>
            <a:r>
              <a:rPr lang="en-GB" sz="3600" i="1" dirty="0" err="1" smtClean="0">
                <a:solidFill>
                  <a:schemeClr val="bg1"/>
                </a:solidFill>
              </a:rPr>
              <a:t>ee</a:t>
            </a:r>
            <a:r>
              <a:rPr lang="en-GB" sz="3600" dirty="0" smtClean="0">
                <a:solidFill>
                  <a:schemeClr val="bg1"/>
                </a:solidFill>
              </a:rPr>
              <a:t>)  vs </a:t>
            </a:r>
            <a:r>
              <a:rPr lang="en-GB" sz="3600" i="1" dirty="0" smtClean="0">
                <a:solidFill>
                  <a:schemeClr val="bg1"/>
                </a:solidFill>
              </a:rPr>
              <a:t>ILC</a:t>
            </a:r>
            <a:r>
              <a:rPr lang="en-GB" sz="3600" dirty="0" smtClean="0">
                <a:solidFill>
                  <a:schemeClr val="bg1"/>
                </a:solidFill>
              </a:rPr>
              <a:t>”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79" y="5514312"/>
            <a:ext cx="1158422" cy="7762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20" y="5526860"/>
            <a:ext cx="1124236" cy="73464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660498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chemeClr val="bg1"/>
                </a:solidFill>
              </a:rPr>
              <a:t>Work supported by the </a:t>
            </a:r>
            <a:r>
              <a:rPr lang="en-US" sz="1400" b="1" i="1" kern="0" dirty="0">
                <a:solidFill>
                  <a:schemeClr val="bg1"/>
                </a:solidFill>
              </a:rPr>
              <a:t>European Commission </a:t>
            </a:r>
            <a:r>
              <a:rPr lang="en-US" sz="1400" i="1" kern="0" dirty="0">
                <a:solidFill>
                  <a:schemeClr val="bg1"/>
                </a:solidFill>
              </a:rPr>
              <a:t>under Capacities 7th Framework Programme, Grant Agreement 312453</a:t>
            </a:r>
            <a:endParaRPr lang="en-GB" sz="1400" i="1" kern="0" dirty="0">
              <a:solidFill>
                <a:schemeClr val="bg1"/>
              </a:solidFill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86767" y="5347998"/>
            <a:ext cx="1704488" cy="1331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90" y="5498133"/>
            <a:ext cx="1008113" cy="441049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6" y="5852714"/>
            <a:ext cx="1041228" cy="48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11" y="5517366"/>
            <a:ext cx="765704" cy="7182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0" y="5526860"/>
            <a:ext cx="751169" cy="75116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28" y="5537311"/>
            <a:ext cx="847524" cy="52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" y="4407808"/>
            <a:ext cx="1880380" cy="940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906" y="4365545"/>
            <a:ext cx="1127636" cy="11276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17341" y="5498133"/>
            <a:ext cx="1686646" cy="995297"/>
            <a:chOff x="2165274" y="5543211"/>
            <a:chExt cx="1846535" cy="995297"/>
          </a:xfrm>
        </p:grpSpPr>
        <p:sp>
          <p:nvSpPr>
            <p:cNvPr id="8" name="Rectangle 7"/>
            <p:cNvSpPr/>
            <p:nvPr/>
          </p:nvSpPr>
          <p:spPr>
            <a:xfrm>
              <a:off x="2165274" y="6261509"/>
              <a:ext cx="18465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/>
              <a:r>
                <a:rPr lang="en-GB" sz="1200" dirty="0">
                  <a:solidFill>
                    <a:schemeClr val="bg1"/>
                  </a:solidFill>
                  <a:hlinkClick r:id="rId14"/>
                </a:rPr>
                <a:t>http://cern.ch/fcc</a:t>
              </a:r>
              <a:r>
                <a:rPr lang="en-GB" sz="1200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274" y="5543211"/>
              <a:ext cx="1846535" cy="772243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0" name="TextBox 9"/>
          <p:cNvSpPr txBox="1"/>
          <p:nvPr/>
        </p:nvSpPr>
        <p:spPr>
          <a:xfrm>
            <a:off x="2054676" y="4877903"/>
            <a:ext cx="5697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m</a:t>
            </a:r>
            <a:r>
              <a:rPr lang="en-GB" sz="2000" b="1" dirty="0" smtClean="0">
                <a:solidFill>
                  <a:schemeClr val="bg1"/>
                </a:solidFill>
              </a:rPr>
              <a:t>any thanks for Stewart Boogert &amp; Jocelyn Monroe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2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24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CERNcomplex-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" y="838200"/>
            <a:ext cx="84851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 rot="16200000" flipH="1">
            <a:off x="215106" y="2705100"/>
            <a:ext cx="9144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1224756" y="2686050"/>
            <a:ext cx="8763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5606" y="23622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 flipH="1">
            <a:off x="405606" y="23622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Arc 22"/>
          <p:cNvSpPr/>
          <p:nvPr/>
        </p:nvSpPr>
        <p:spPr>
          <a:xfrm flipH="1" flipV="1">
            <a:off x="939006" y="32004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flipV="1">
            <a:off x="939006" y="32004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0" y="3695700"/>
            <a:ext cx="1645002" cy="292387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ERL </a:t>
            </a:r>
            <a:r>
              <a:rPr lang="en-US" sz="2800" b="1" dirty="0" err="1">
                <a:solidFill>
                  <a:srgbClr val="FF0000"/>
                </a:solidFill>
                <a:latin typeface="Calibri" pitchFamily="34" charset="0"/>
              </a:rPr>
              <a:t>LHeC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recirculating</a:t>
            </a:r>
            <a:endParaRPr lang="en-US" sz="20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Calibri" pitchFamily="34" charset="0"/>
              </a:rPr>
              <a:t>linac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energy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recovery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&amp;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Calibri" pitchFamily="34" charset="0"/>
              </a:rPr>
              <a:t>SAPPHiRE</a:t>
            </a:r>
            <a:endParaRPr lang="en-US" sz="28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0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 collider</a:t>
            </a:r>
            <a:endParaRPr lang="en-US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4606" y="116632"/>
            <a:ext cx="9119394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b="1" dirty="0">
                <a:solidFill>
                  <a:prstClr val="black"/>
                </a:solidFill>
              </a:rPr>
              <a:t>Large Hadron electron Collider (</a:t>
            </a:r>
            <a:r>
              <a:rPr lang="en-US" sz="4800" b="1" dirty="0" err="1">
                <a:solidFill>
                  <a:prstClr val="black"/>
                </a:solidFill>
              </a:rPr>
              <a:t>LHeC</a:t>
            </a:r>
            <a:r>
              <a:rPr lang="en-US" sz="4800" b="1" dirty="0" smtClean="0">
                <a:solidFill>
                  <a:prstClr val="black"/>
                </a:solidFill>
              </a:rPr>
              <a:t>)</a:t>
            </a:r>
            <a:endParaRPr lang="en-US" sz="48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886" y="2373868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≤ 9 km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6600" dirty="0" smtClean="0"/>
              <a:t>ILC</a:t>
            </a:r>
            <a:endParaRPr lang="en-GB" sz="6600" dirty="0"/>
          </a:p>
        </p:txBody>
      </p:sp>
      <p:pic>
        <p:nvPicPr>
          <p:cNvPr id="4" name="図 18" descr="ILC-SchemeTDR-e1345563241776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7" y="1772816"/>
            <a:ext cx="9175299" cy="41665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1298396"/>
            <a:ext cx="807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t</a:t>
            </a:r>
            <a:r>
              <a:rPr lang="en-GB" sz="2800" dirty="0" smtClean="0">
                <a:solidFill>
                  <a:prstClr val="black"/>
                </a:solidFill>
              </a:rPr>
              <a:t>otal length (main </a:t>
            </a:r>
            <a:r>
              <a:rPr lang="en-GB" sz="2800" dirty="0" err="1" smtClean="0">
                <a:solidFill>
                  <a:prstClr val="black"/>
                </a:solidFill>
              </a:rPr>
              <a:t>linac</a:t>
            </a:r>
            <a:r>
              <a:rPr lang="en-GB" sz="2800" dirty="0" smtClean="0">
                <a:solidFill>
                  <a:prstClr val="black"/>
                </a:solidFill>
              </a:rPr>
              <a:t>) ~30 (500 </a:t>
            </a:r>
            <a:r>
              <a:rPr lang="en-GB" sz="2800" dirty="0" err="1" smtClean="0">
                <a:solidFill>
                  <a:prstClr val="black"/>
                </a:solidFill>
              </a:rPr>
              <a:t>GeV</a:t>
            </a:r>
            <a:r>
              <a:rPr lang="en-GB" sz="2800" dirty="0" smtClean="0">
                <a:solidFill>
                  <a:prstClr val="black"/>
                </a:solidFill>
              </a:rPr>
              <a:t>) - 50 km (1 </a:t>
            </a:r>
            <a:r>
              <a:rPr lang="en-GB" sz="2800" dirty="0" err="1" smtClean="0">
                <a:solidFill>
                  <a:prstClr val="black"/>
                </a:solidFill>
              </a:rPr>
              <a:t>TeV</a:t>
            </a:r>
            <a:r>
              <a:rPr lang="en-GB" sz="2800" dirty="0" smtClean="0">
                <a:solidFill>
                  <a:prstClr val="black"/>
                </a:solidFill>
              </a:rPr>
              <a:t>)</a:t>
            </a:r>
            <a:endParaRPr lang="en-GB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6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C20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01516"/>
            <a:ext cx="7710131" cy="545082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6600" dirty="0" smtClean="0"/>
              <a:t>CLIC</a:t>
            </a:r>
            <a:endParaRPr lang="en-GB" sz="66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878296"/>
            <a:ext cx="807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t</a:t>
            </a:r>
            <a:r>
              <a:rPr lang="en-GB" sz="2800" dirty="0" smtClean="0">
                <a:solidFill>
                  <a:prstClr val="black"/>
                </a:solidFill>
              </a:rPr>
              <a:t>otal length (main </a:t>
            </a:r>
            <a:r>
              <a:rPr lang="en-GB" sz="2800" dirty="0" err="1" smtClean="0">
                <a:solidFill>
                  <a:prstClr val="black"/>
                </a:solidFill>
              </a:rPr>
              <a:t>linac</a:t>
            </a:r>
            <a:r>
              <a:rPr lang="en-GB" sz="2800" dirty="0" smtClean="0">
                <a:solidFill>
                  <a:prstClr val="black"/>
                </a:solidFill>
              </a:rPr>
              <a:t>) ~11 (500 </a:t>
            </a:r>
            <a:r>
              <a:rPr lang="en-GB" sz="2800" dirty="0" err="1" smtClean="0">
                <a:solidFill>
                  <a:prstClr val="black"/>
                </a:solidFill>
              </a:rPr>
              <a:t>GeV</a:t>
            </a:r>
            <a:r>
              <a:rPr lang="en-GB" sz="2800" dirty="0" smtClean="0">
                <a:solidFill>
                  <a:prstClr val="black"/>
                </a:solidFill>
              </a:rPr>
              <a:t>) - 48 km (3 </a:t>
            </a:r>
            <a:r>
              <a:rPr lang="en-GB" sz="2800" dirty="0" err="1" smtClean="0">
                <a:solidFill>
                  <a:prstClr val="black"/>
                </a:solidFill>
              </a:rPr>
              <a:t>TeV</a:t>
            </a:r>
            <a:r>
              <a:rPr lang="en-GB" sz="2800" dirty="0" smtClean="0">
                <a:solidFill>
                  <a:prstClr val="black"/>
                </a:solidFill>
              </a:rPr>
              <a:t>)</a:t>
            </a:r>
            <a:endParaRPr lang="en-GB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8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dirty="0" smtClean="0">
                <a:solidFill>
                  <a:prstClr val="black"/>
                </a:solidFill>
              </a:rPr>
              <a:t>TLEP / FCC-</a:t>
            </a:r>
            <a:r>
              <a:rPr lang="en-GB" sz="6600" dirty="0" err="1" smtClean="0">
                <a:solidFill>
                  <a:prstClr val="black"/>
                </a:solidFill>
              </a:rPr>
              <a:t>ee</a:t>
            </a:r>
            <a:endParaRPr lang="en-GB" sz="6600" dirty="0">
              <a:solidFill>
                <a:prstClr val="black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2803" y="2375903"/>
            <a:ext cx="871370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flipH="1">
            <a:off x="7805701" y="2884073"/>
            <a:ext cx="219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A. Blondel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4759" y="2411145"/>
            <a:ext cx="332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</a:t>
            </a:r>
            <a:r>
              <a:rPr lang="en-US" sz="2400" dirty="0" smtClean="0">
                <a:solidFill>
                  <a:srgbClr val="FF0000"/>
                </a:solidFill>
              </a:rPr>
              <a:t>or top up injection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850" y="1066298"/>
            <a:ext cx="84692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c</a:t>
            </a:r>
            <a:r>
              <a:rPr lang="en-GB" sz="2800" dirty="0" smtClean="0">
                <a:solidFill>
                  <a:prstClr val="black"/>
                </a:solidFill>
              </a:rPr>
              <a:t>ircumference 80-100 km 	</a:t>
            </a:r>
          </a:p>
          <a:p>
            <a:r>
              <a:rPr lang="en-GB" sz="2800" dirty="0" smtClean="0">
                <a:solidFill>
                  <a:prstClr val="black"/>
                </a:solidFill>
              </a:rPr>
              <a:t>	- maximum </a:t>
            </a:r>
            <a:r>
              <a:rPr lang="en-GB" sz="2800" i="1" dirty="0" err="1">
                <a:solidFill>
                  <a:prstClr val="black"/>
                </a:solidFill>
              </a:rPr>
              <a:t>e</a:t>
            </a:r>
            <a:r>
              <a:rPr lang="en-GB" sz="2800" baseline="30000" dirty="0" err="1" smtClean="0">
                <a:solidFill>
                  <a:prstClr val="black"/>
                </a:solidFill>
              </a:rPr>
              <a:t>+</a:t>
            </a:r>
            <a:r>
              <a:rPr lang="en-GB" sz="2800" i="1" dirty="0" err="1" smtClean="0">
                <a:solidFill>
                  <a:prstClr val="black"/>
                </a:solidFill>
              </a:rPr>
              <a:t>e</a:t>
            </a:r>
            <a:r>
              <a:rPr lang="en-GB" sz="2800" baseline="30000" dirty="0" smtClean="0">
                <a:solidFill>
                  <a:prstClr val="black"/>
                </a:solidFill>
              </a:rPr>
              <a:t>-</a:t>
            </a:r>
            <a:r>
              <a:rPr lang="en-GB" sz="2800" dirty="0" smtClean="0">
                <a:solidFill>
                  <a:prstClr val="black"/>
                </a:solidFill>
              </a:rPr>
              <a:t> cm energy 350-500 </a:t>
            </a:r>
            <a:r>
              <a:rPr lang="en-GB" sz="2800" dirty="0" err="1" smtClean="0">
                <a:solidFill>
                  <a:prstClr val="black"/>
                </a:solidFill>
              </a:rPr>
              <a:t>GeV</a:t>
            </a:r>
            <a:endParaRPr lang="en-GB" sz="2800" dirty="0">
              <a:solidFill>
                <a:prstClr val="black"/>
              </a:solidFill>
            </a:endParaRPr>
          </a:p>
          <a:p>
            <a:r>
              <a:rPr lang="en-GB" sz="2800" dirty="0" smtClean="0">
                <a:solidFill>
                  <a:prstClr val="black"/>
                </a:solidFill>
              </a:rPr>
              <a:t>	- </a:t>
            </a:r>
            <a:r>
              <a:rPr lang="en-GB" sz="2800" i="1" dirty="0" smtClean="0">
                <a:solidFill>
                  <a:prstClr val="black"/>
                </a:solidFill>
              </a:rPr>
              <a:t>pp </a:t>
            </a:r>
            <a:r>
              <a:rPr lang="en-GB" sz="2800" dirty="0" smtClean="0">
                <a:solidFill>
                  <a:prstClr val="black"/>
                </a:solidFill>
              </a:rPr>
              <a:t>collision energy in same tunnel 80-125 </a:t>
            </a:r>
            <a:r>
              <a:rPr lang="en-GB" sz="2800" dirty="0" err="1" smtClean="0">
                <a:solidFill>
                  <a:prstClr val="black"/>
                </a:solidFill>
              </a:rPr>
              <a:t>TeV</a:t>
            </a:r>
            <a:r>
              <a:rPr lang="en-GB" sz="2800" dirty="0" smtClean="0">
                <a:solidFill>
                  <a:prstClr val="black"/>
                </a:solidFill>
              </a:rPr>
              <a:t> </a:t>
            </a: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657671"/>
            <a:ext cx="8820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00CC"/>
                </a:solidFill>
              </a:rPr>
              <a:t>short beam lifetime  </a:t>
            </a:r>
            <a:r>
              <a:rPr lang="en-US" sz="2400" dirty="0">
                <a:solidFill>
                  <a:prstClr val="black"/>
                </a:solidFill>
              </a:rPr>
              <a:t>(~</a:t>
            </a:r>
            <a:r>
              <a:rPr lang="en-US" sz="2400" dirty="0">
                <a:solidFill>
                  <a:prstClr val="black"/>
                </a:solidFill>
                <a:latin typeface="Symbol" pitchFamily="18" charset="2"/>
              </a:rPr>
              <a:t>t</a:t>
            </a:r>
            <a:r>
              <a:rPr lang="en-US" sz="2400" baseline="-25000" dirty="0">
                <a:solidFill>
                  <a:prstClr val="black"/>
                </a:solidFill>
              </a:rPr>
              <a:t>LEP2</a:t>
            </a:r>
            <a:r>
              <a:rPr lang="en-US" sz="2400" dirty="0">
                <a:solidFill>
                  <a:prstClr val="black"/>
                </a:solidFill>
              </a:rPr>
              <a:t>/40) due to high luminosity </a:t>
            </a:r>
            <a:r>
              <a:rPr lang="en-US" sz="2400" b="1" dirty="0">
                <a:solidFill>
                  <a:srgbClr val="0000CC"/>
                </a:solidFill>
              </a:rPr>
              <a:t>supported by top-up injection </a:t>
            </a:r>
            <a:r>
              <a:rPr lang="en-US" sz="2400" dirty="0">
                <a:solidFill>
                  <a:prstClr val="black"/>
                </a:solidFill>
              </a:rPr>
              <a:t>(used at KEKB, PEP-II, SLS,…); top-up </a:t>
            </a:r>
            <a:r>
              <a:rPr lang="en-US" sz="2400" b="1" dirty="0">
                <a:solidFill>
                  <a:srgbClr val="0000CC"/>
                </a:solidFill>
              </a:rPr>
              <a:t>also avoids ramping &amp; thermal transients, + eases tuning</a:t>
            </a:r>
            <a:endParaRPr lang="en-GB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4316" y="4553153"/>
            <a:ext cx="3015952" cy="1728192"/>
            <a:chOff x="539552" y="4365104"/>
            <a:chExt cx="3015952" cy="1728192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39552" y="4365104"/>
              <a:ext cx="72008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9632" y="4365104"/>
              <a:ext cx="180020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439652" y="4365104"/>
              <a:ext cx="54006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979712" y="6093296"/>
              <a:ext cx="1575792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110268" y="4553153"/>
            <a:ext cx="3015952" cy="1728192"/>
            <a:chOff x="539552" y="4365104"/>
            <a:chExt cx="3015952" cy="1728192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39552" y="4365104"/>
              <a:ext cx="72008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259632" y="4365104"/>
              <a:ext cx="180020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439652" y="4365104"/>
              <a:ext cx="54006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979712" y="6093296"/>
              <a:ext cx="1575792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20" y="4527455"/>
            <a:ext cx="304165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94316" y="6489616"/>
            <a:ext cx="3015952" cy="0"/>
          </a:xfrm>
          <a:prstGeom prst="straightConnector1">
            <a:avLst/>
          </a:prstGeom>
          <a:ln w="349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64446" y="6544816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10 s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94316" y="4176976"/>
            <a:ext cx="0" cy="2312640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5796" y="3609296"/>
            <a:ext cx="3918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energy of accelerator ring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0653" y="4132516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120 GeV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0653" y="593771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 GeV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84906" y="4221147"/>
            <a:ext cx="217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injection into collider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1966" y="5614544"/>
            <a:ext cx="15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injection into </a:t>
            </a:r>
          </a:p>
          <a:p>
            <a:r>
              <a:rPr lang="en-US" dirty="0">
                <a:solidFill>
                  <a:prstClr val="black"/>
                </a:solidFill>
              </a:rPr>
              <a:t>accelerator</a:t>
            </a:r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1030" name="Group 1029"/>
          <p:cNvGrpSpPr/>
          <p:nvPr/>
        </p:nvGrpSpPr>
        <p:grpSpPr>
          <a:xfrm>
            <a:off x="859401" y="1881104"/>
            <a:ext cx="2925942" cy="648072"/>
            <a:chOff x="880536" y="1556792"/>
            <a:chExt cx="2925942" cy="648072"/>
          </a:xfrm>
        </p:grpSpPr>
        <p:cxnSp>
          <p:nvCxnSpPr>
            <p:cNvPr id="1024" name="Straight Connector 1023"/>
            <p:cNvCxnSpPr/>
            <p:nvPr/>
          </p:nvCxnSpPr>
          <p:spPr>
            <a:xfrm>
              <a:off x="880536" y="1556792"/>
              <a:ext cx="288050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806478" y="1556792"/>
              <a:ext cx="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785343" y="1881104"/>
            <a:ext cx="2925942" cy="648072"/>
            <a:chOff x="880536" y="1556792"/>
            <a:chExt cx="2925942" cy="648072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880536" y="1556792"/>
              <a:ext cx="288050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806478" y="1556792"/>
              <a:ext cx="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/>
          <p:cNvCxnSpPr/>
          <p:nvPr/>
        </p:nvCxnSpPr>
        <p:spPr>
          <a:xfrm>
            <a:off x="6711285" y="1881104"/>
            <a:ext cx="2456585" cy="504056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5796" y="2205140"/>
            <a:ext cx="793168" cy="180020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04406" y="1881104"/>
            <a:ext cx="0" cy="504056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94316" y="1558266"/>
            <a:ext cx="0" cy="2051030"/>
          </a:xfrm>
          <a:prstGeom prst="straightConnector1">
            <a:avLst/>
          </a:prstGeom>
          <a:ln w="34925">
            <a:solidFill>
              <a:srgbClr val="00B05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7989" y="1161024"/>
            <a:ext cx="7164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beam current in collider (15 min. beam lifetime)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0045" y="170454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100%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4312" y="229164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99%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036" name="TextBox 1035"/>
          <p:cNvSpPr txBox="1"/>
          <p:nvPr/>
        </p:nvSpPr>
        <p:spPr>
          <a:xfrm>
            <a:off x="4940029" y="2664032"/>
            <a:ext cx="2731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almost constant current 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26220" y="6260875"/>
            <a:ext cx="2607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acceleration  time = 1.6 s </a:t>
            </a:r>
          </a:p>
          <a:p>
            <a:r>
              <a:rPr lang="en-US" b="1" dirty="0">
                <a:solidFill>
                  <a:srgbClr val="FF0000"/>
                </a:solidFill>
              </a:rPr>
              <a:t>(assuming SPS ramp rate)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0" y="-14633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/>
              <a:t>top-up injection: schematic cycle</a:t>
            </a:r>
          </a:p>
        </p:txBody>
      </p:sp>
    </p:spTree>
    <p:extLst>
      <p:ext uri="{BB962C8B-B14F-4D97-AF65-F5344CB8AC3E}">
        <p14:creationId xmlns:p14="http://schemas.microsoft.com/office/powerpoint/2010/main" val="160405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9314" y="1349720"/>
            <a:ext cx="4460875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64747" y="2391961"/>
            <a:ext cx="276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Before Top-Up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5616" y="3567947"/>
            <a:ext cx="2736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After Top-Up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55633" y="5085184"/>
            <a:ext cx="112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J. Seeman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63166"/>
            <a:ext cx="4187980" cy="3578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6547" y="5329753"/>
            <a:ext cx="8098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a</a:t>
            </a:r>
            <a:r>
              <a:rPr lang="en-US" sz="4000" b="1" dirty="0" smtClean="0">
                <a:solidFill>
                  <a:srgbClr val="0000CC"/>
                </a:solidFill>
              </a:rPr>
              <a:t>verage luminosity ≈ peak luminosity</a:t>
            </a:r>
            <a:endParaRPr lang="en-GB" sz="3600" b="1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2014" y="3644890"/>
            <a:ext cx="1794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J. </a:t>
            </a:r>
            <a:r>
              <a:rPr lang="en-US" sz="1800" dirty="0" smtClean="0">
                <a:solidFill>
                  <a:srgbClr val="000000"/>
                </a:solidFill>
              </a:rPr>
              <a:t>Seeman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629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/>
              <a:t>top-up </a:t>
            </a:r>
            <a:r>
              <a:rPr lang="en-GB" sz="5400" dirty="0" smtClean="0"/>
              <a:t>injection at PEP-II</a:t>
            </a:r>
            <a:endParaRPr lang="en-GB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5065934" y="6188888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</a:rPr>
              <a:t>similar results from KEKB</a:t>
            </a:r>
            <a:endParaRPr lang="en-GB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3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9" y="764704"/>
            <a:ext cx="8217328" cy="586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804248" y="1037938"/>
            <a:ext cx="1189398" cy="406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1259468"/>
            <a:ext cx="142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S. Henderson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323702" y="1199105"/>
            <a:ext cx="1336530" cy="1089618"/>
          </a:xfrm>
          <a:prstGeom prst="straightConnector1">
            <a:avLst/>
          </a:prstGeom>
          <a:ln w="60325">
            <a:solidFill>
              <a:srgbClr val="00B05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0" y="1"/>
            <a:ext cx="9219178" cy="7647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8775"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</a:rPr>
              <a:t>p</a:t>
            </a:r>
            <a:r>
              <a:rPr lang="en-US" dirty="0" smtClean="0">
                <a:solidFill>
                  <a:prstClr val="black"/>
                </a:solidFill>
              </a:rPr>
              <a:t>ast, future &amp; proposed </a:t>
            </a:r>
            <a:r>
              <a:rPr lang="en-US" i="1" dirty="0" err="1">
                <a:solidFill>
                  <a:prstClr val="black"/>
                </a:solidFill>
              </a:rPr>
              <a:t>e</a:t>
            </a:r>
            <a:r>
              <a:rPr lang="en-US" baseline="30000" dirty="0" err="1">
                <a:solidFill>
                  <a:prstClr val="black"/>
                </a:solidFill>
              </a:rPr>
              <a:t>+</a:t>
            </a:r>
            <a:r>
              <a:rPr lang="en-US" i="1" dirty="0" err="1">
                <a:solidFill>
                  <a:prstClr val="black"/>
                </a:solidFill>
              </a:rPr>
              <a:t>e</a:t>
            </a:r>
            <a:r>
              <a:rPr lang="en-US" baseline="30000" dirty="0">
                <a:solidFill>
                  <a:prstClr val="black"/>
                </a:solidFill>
              </a:rPr>
              <a:t>- </a:t>
            </a:r>
            <a:r>
              <a:rPr lang="en-US" dirty="0" smtClean="0">
                <a:solidFill>
                  <a:prstClr val="black"/>
                </a:solidFill>
              </a:rPr>
              <a:t>colliders</a:t>
            </a:r>
          </a:p>
        </p:txBody>
      </p:sp>
      <p:sp>
        <p:nvSpPr>
          <p:cNvPr id="2" name="Oval 1"/>
          <p:cNvSpPr/>
          <p:nvPr/>
        </p:nvSpPr>
        <p:spPr>
          <a:xfrm rot="18750173">
            <a:off x="3730093" y="4155618"/>
            <a:ext cx="1625520" cy="628628"/>
          </a:xfrm>
          <a:prstGeom prst="ellipse">
            <a:avLst/>
          </a:prstGeom>
          <a:noFill/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rot="21391884">
            <a:off x="3842399" y="5609378"/>
            <a:ext cx="944515" cy="504056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80584" y="888045"/>
            <a:ext cx="955711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CC00"/>
                </a:solidFill>
                <a:latin typeface="Arial"/>
              </a:rPr>
              <a:t>FCC-Z</a:t>
            </a:r>
            <a:endParaRPr lang="en-GB" sz="2000" b="1" dirty="0">
              <a:solidFill>
                <a:srgbClr val="00CC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91572" y="1383060"/>
            <a:ext cx="1040670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CC00"/>
                </a:solidFill>
                <a:latin typeface="Arial"/>
              </a:rPr>
              <a:t>FCC-W</a:t>
            </a:r>
            <a:endParaRPr lang="en-GB" sz="2000" b="1" dirty="0">
              <a:solidFill>
                <a:srgbClr val="00CC00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47677" y="1814160"/>
            <a:ext cx="984565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CC00"/>
                </a:solidFill>
                <a:latin typeface="Arial"/>
              </a:rPr>
              <a:t>FCC-H</a:t>
            </a:r>
            <a:endParaRPr lang="en-GB" sz="2000" b="1" dirty="0">
              <a:solidFill>
                <a:srgbClr val="00CC00"/>
              </a:solidFill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43398" y="2288722"/>
            <a:ext cx="883575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CC00"/>
                </a:solidFill>
                <a:latin typeface="Arial"/>
              </a:rPr>
              <a:t>FCC-t</a:t>
            </a:r>
            <a:endParaRPr lang="en-GB" sz="2000" b="1" dirty="0">
              <a:solidFill>
                <a:srgbClr val="00CC00"/>
              </a:solidFill>
              <a:latin typeface="Arial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660232" y="1088100"/>
            <a:ext cx="876214" cy="0"/>
          </a:xfrm>
          <a:prstGeom prst="straightConnector1">
            <a:avLst/>
          </a:prstGeom>
          <a:ln w="60325">
            <a:solidFill>
              <a:srgbClr val="00CC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660232" y="1224246"/>
            <a:ext cx="876214" cy="1064476"/>
          </a:xfrm>
          <a:prstGeom prst="straightConnector1">
            <a:avLst/>
          </a:prstGeom>
          <a:ln w="60325">
            <a:solidFill>
              <a:srgbClr val="00CC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606343" y="1107594"/>
            <a:ext cx="1037880" cy="675575"/>
          </a:xfrm>
          <a:prstGeom prst="straightConnector1">
            <a:avLst/>
          </a:prstGeom>
          <a:ln w="60325">
            <a:solidFill>
              <a:srgbClr val="00CC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606343" y="1107594"/>
            <a:ext cx="1037880" cy="396113"/>
          </a:xfrm>
          <a:prstGeom prst="straightConnector1">
            <a:avLst/>
          </a:prstGeom>
          <a:ln w="60325">
            <a:solidFill>
              <a:srgbClr val="00CC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5-Point Star 31"/>
          <p:cNvSpPr/>
          <p:nvPr/>
        </p:nvSpPr>
        <p:spPr bwMode="auto">
          <a:xfrm>
            <a:off x="7536446" y="851630"/>
            <a:ext cx="457200" cy="372616"/>
          </a:xfrm>
          <a:prstGeom prst="star5">
            <a:avLst/>
          </a:prstGeom>
          <a:solidFill>
            <a:srgbClr val="00CC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>
              <a:solidFill>
                <a:srgbClr val="EAEAEA"/>
              </a:solidFill>
              <a:latin typeface="Arial"/>
            </a:endParaRPr>
          </a:p>
        </p:txBody>
      </p:sp>
      <p:sp>
        <p:nvSpPr>
          <p:cNvPr id="34" name="5-Point Star 33"/>
          <p:cNvSpPr/>
          <p:nvPr/>
        </p:nvSpPr>
        <p:spPr bwMode="auto">
          <a:xfrm>
            <a:off x="7536446" y="1827907"/>
            <a:ext cx="457200" cy="372616"/>
          </a:xfrm>
          <a:prstGeom prst="star5">
            <a:avLst/>
          </a:prstGeom>
          <a:solidFill>
            <a:srgbClr val="00CC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>
              <a:solidFill>
                <a:srgbClr val="EAEAEA"/>
              </a:solidFill>
              <a:latin typeface="Arial"/>
            </a:endParaRPr>
          </a:p>
        </p:txBody>
      </p:sp>
      <p:sp>
        <p:nvSpPr>
          <p:cNvPr id="35" name="5-Point Star 34"/>
          <p:cNvSpPr/>
          <p:nvPr/>
        </p:nvSpPr>
        <p:spPr bwMode="auto">
          <a:xfrm>
            <a:off x="7556905" y="1410554"/>
            <a:ext cx="457200" cy="372616"/>
          </a:xfrm>
          <a:prstGeom prst="star5">
            <a:avLst/>
          </a:prstGeom>
          <a:solidFill>
            <a:srgbClr val="00CC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>
              <a:solidFill>
                <a:srgbClr val="EAEAEA"/>
              </a:solidFill>
              <a:latin typeface="Arial"/>
            </a:endParaRPr>
          </a:p>
        </p:txBody>
      </p:sp>
      <p:sp>
        <p:nvSpPr>
          <p:cNvPr id="36" name="5-Point Star 35"/>
          <p:cNvSpPr/>
          <p:nvPr/>
        </p:nvSpPr>
        <p:spPr bwMode="auto">
          <a:xfrm>
            <a:off x="7556905" y="2244934"/>
            <a:ext cx="457200" cy="372616"/>
          </a:xfrm>
          <a:prstGeom prst="star5">
            <a:avLst/>
          </a:prstGeom>
          <a:solidFill>
            <a:srgbClr val="00CC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>
              <a:solidFill>
                <a:srgbClr val="EAEAEA"/>
              </a:solidFill>
              <a:latin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681440" y="954077"/>
            <a:ext cx="1978791" cy="490057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CC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801297" y="2924944"/>
            <a:ext cx="1642911" cy="2756327"/>
          </a:xfrm>
          <a:prstGeom prst="straightConnector1">
            <a:avLst/>
          </a:prstGeom>
          <a:ln w="60325">
            <a:solidFill>
              <a:srgbClr val="0000CC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20125" y="2260949"/>
            <a:ext cx="13724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ILC 500  </a:t>
            </a:r>
          </a:p>
          <a:p>
            <a:r>
              <a:rPr lang="en-GB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ILC 250    </a:t>
            </a:r>
            <a:endParaRPr lang="en-GB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 rot="18750173">
            <a:off x="4873882" y="2267898"/>
            <a:ext cx="613175" cy="465487"/>
          </a:xfrm>
          <a:prstGeom prst="ellipse">
            <a:avLst/>
          </a:prstGeom>
          <a:noFill/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59197" y="2584114"/>
            <a:ext cx="432770" cy="299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 rot="21391884">
            <a:off x="5750851" y="2254471"/>
            <a:ext cx="1386715" cy="673032"/>
          </a:xfrm>
          <a:prstGeom prst="ellipse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3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37" grpId="0" animBg="1"/>
      <p:bldP spid="38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75" y="0"/>
            <a:ext cx="922600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2560" y="565484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de-DE" sz="2400" b="1" dirty="0" smtClean="0">
                <a:solidFill>
                  <a:schemeClr val="bg1"/>
                </a:solidFill>
                <a:latin typeface="Calibri"/>
              </a:rPr>
              <a:t>In 1982, when </a:t>
            </a:r>
            <a:r>
              <a:rPr lang="de-DE" sz="2400" b="1" dirty="0">
                <a:solidFill>
                  <a:schemeClr val="bg1"/>
                </a:solidFill>
                <a:latin typeface="Calibri"/>
              </a:rPr>
              <a:t>Lady Margaret Thatcher visited </a:t>
            </a:r>
            <a:r>
              <a:rPr lang="de-DE" sz="2400" b="1" dirty="0" smtClean="0">
                <a:solidFill>
                  <a:schemeClr val="bg1"/>
                </a:solidFill>
                <a:latin typeface="Calibri"/>
              </a:rPr>
              <a:t>CERN, </a:t>
            </a:r>
            <a:r>
              <a:rPr lang="de-DE" sz="2400" b="1" dirty="0">
                <a:solidFill>
                  <a:schemeClr val="bg1"/>
                </a:solidFill>
                <a:latin typeface="Calibri"/>
              </a:rPr>
              <a:t>she asked the then CERN Director-General Herwig Schopper </a:t>
            </a:r>
            <a:r>
              <a:rPr lang="de-DE" sz="2400" b="1" i="1" dirty="0">
                <a:solidFill>
                  <a:schemeClr val="bg1"/>
                </a:solidFill>
                <a:latin typeface="Calibri"/>
              </a:rPr>
              <a:t>why CERN was building a circular collider rather than a linear one</a:t>
            </a:r>
            <a:endParaRPr lang="en-GB" sz="3200" b="1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36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5190742"/>
            <a:ext cx="4499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u</a:t>
            </a:r>
            <a:r>
              <a:rPr lang="en-GB" sz="2800" b="1" dirty="0" smtClean="0">
                <a:solidFill>
                  <a:srgbClr val="FF0000"/>
                </a:solidFill>
              </a:rPr>
              <a:t>p to a cm energy of at least ~350 </a:t>
            </a:r>
            <a:r>
              <a:rPr lang="en-GB" sz="2800" b="1" dirty="0" err="1" smtClean="0">
                <a:solidFill>
                  <a:srgbClr val="FF0000"/>
                </a:solidFill>
              </a:rPr>
              <a:t>GeV</a:t>
            </a:r>
            <a:r>
              <a:rPr lang="en-GB" sz="2800" b="1" dirty="0" smtClean="0">
                <a:solidFill>
                  <a:srgbClr val="FF0000"/>
                </a:solidFill>
              </a:rPr>
              <a:t> circular collider with </a:t>
            </a:r>
            <a:r>
              <a:rPr lang="en-GB" sz="2800" b="1" dirty="0" err="1" smtClean="0">
                <a:solidFill>
                  <a:srgbClr val="FF0000"/>
                </a:solidFill>
              </a:rPr>
              <a:t>sc</a:t>
            </a:r>
            <a:r>
              <a:rPr lang="en-GB" sz="2800" b="1" dirty="0" smtClean="0">
                <a:solidFill>
                  <a:srgbClr val="FF0000"/>
                </a:solidFill>
              </a:rPr>
              <a:t> RF is cheapest option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" y="651741"/>
            <a:ext cx="6472856" cy="4408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2040" y="4769475"/>
            <a:ext cx="42119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</a:rPr>
              <a:t>Herwig Schopper, LEP - </a:t>
            </a:r>
            <a:r>
              <a:rPr lang="en-GB" sz="2800" dirty="0">
                <a:solidFill>
                  <a:prstClr val="black"/>
                </a:solidFill>
              </a:rPr>
              <a:t>The </a:t>
            </a:r>
            <a:r>
              <a:rPr lang="en-GB" sz="2800" dirty="0" smtClean="0">
                <a:solidFill>
                  <a:prstClr val="black"/>
                </a:solidFill>
              </a:rPr>
              <a:t>Lord</a:t>
            </a:r>
            <a:r>
              <a:rPr lang="en-GB" sz="2800" dirty="0">
                <a:solidFill>
                  <a:prstClr val="black"/>
                </a:solidFill>
              </a:rPr>
              <a:t> </a:t>
            </a:r>
            <a:r>
              <a:rPr lang="en-GB" sz="2800" dirty="0" smtClean="0">
                <a:solidFill>
                  <a:prstClr val="black"/>
                </a:solidFill>
              </a:rPr>
              <a:t>of </a:t>
            </a:r>
            <a:r>
              <a:rPr lang="en-GB" sz="2800" dirty="0">
                <a:solidFill>
                  <a:prstClr val="black"/>
                </a:solidFill>
              </a:rPr>
              <a:t>the </a:t>
            </a:r>
            <a:r>
              <a:rPr lang="en-GB" sz="2800" dirty="0" smtClean="0">
                <a:solidFill>
                  <a:prstClr val="black"/>
                </a:solidFill>
              </a:rPr>
              <a:t>Collider </a:t>
            </a:r>
            <a:r>
              <a:rPr lang="en-GB" sz="2800" dirty="0">
                <a:solidFill>
                  <a:prstClr val="black"/>
                </a:solidFill>
              </a:rPr>
              <a:t>Rings at CERN  </a:t>
            </a:r>
            <a:r>
              <a:rPr lang="en-GB" sz="2800" dirty="0" smtClean="0">
                <a:solidFill>
                  <a:prstClr val="black"/>
                </a:solidFill>
              </a:rPr>
              <a:t>1980 - 2000, Springer 2009</a:t>
            </a:r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dirty="0">
                <a:solidFill>
                  <a:prstClr val="black"/>
                </a:solidFill>
              </a:rPr>
              <a:t>w</a:t>
            </a:r>
            <a:r>
              <a:rPr lang="en-GB" sz="2000" dirty="0" smtClean="0">
                <a:solidFill>
                  <a:prstClr val="black"/>
                </a:solidFill>
              </a:rPr>
              <a:t>ith a foreword by Rolf-Dieter-</a:t>
            </a:r>
            <a:r>
              <a:rPr lang="en-GB" sz="2000" dirty="0" err="1" smtClean="0">
                <a:solidFill>
                  <a:prstClr val="black"/>
                </a:solidFill>
              </a:rPr>
              <a:t>Heuer</a:t>
            </a:r>
            <a:endParaRPr lang="en-GB" sz="2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99" y="943263"/>
            <a:ext cx="2568325" cy="3825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63" y="23026"/>
            <a:ext cx="91709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/>
              <a:t>a</a:t>
            </a:r>
            <a:r>
              <a:rPr lang="en-GB" sz="4000" b="1" dirty="0" smtClean="0"/>
              <a:t>rgument accepted by the Prime Minister:</a:t>
            </a:r>
          </a:p>
          <a:p>
            <a:r>
              <a:rPr lang="en-GB" sz="4000" b="1" dirty="0" smtClean="0"/>
              <a:t>   </a:t>
            </a:r>
            <a:r>
              <a:rPr lang="en-GB" sz="4000" b="1" u="sng" dirty="0" smtClean="0"/>
              <a:t>cost of construction</a:t>
            </a:r>
            <a:endParaRPr lang="en-GB" sz="40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13166"/>
            <a:ext cx="4773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Herwig Schopper, private communication, 2014</a:t>
            </a:r>
            <a:endParaRPr lang="en-GB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8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Arc 267"/>
          <p:cNvSpPr/>
          <p:nvPr/>
        </p:nvSpPr>
        <p:spPr>
          <a:xfrm>
            <a:off x="3628427" y="1389992"/>
            <a:ext cx="144016" cy="792088"/>
          </a:xfrm>
          <a:prstGeom prst="arc">
            <a:avLst/>
          </a:prstGeom>
          <a:ln w="476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5" name="Group 264"/>
          <p:cNvGrpSpPr/>
          <p:nvPr/>
        </p:nvGrpSpPr>
        <p:grpSpPr>
          <a:xfrm flipV="1">
            <a:off x="3634771" y="1512599"/>
            <a:ext cx="181857" cy="792088"/>
            <a:chOff x="1907704" y="1412776"/>
            <a:chExt cx="181857" cy="792088"/>
          </a:xfrm>
        </p:grpSpPr>
        <p:sp>
          <p:nvSpPr>
            <p:cNvPr id="266" name="Arc 265"/>
            <p:cNvSpPr/>
            <p:nvPr/>
          </p:nvSpPr>
          <p:spPr>
            <a:xfrm>
              <a:off x="1907704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7" name="Arc 266"/>
            <p:cNvSpPr/>
            <p:nvPr/>
          </p:nvSpPr>
          <p:spPr>
            <a:xfrm flipH="1">
              <a:off x="1945545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3779478" y="1360199"/>
            <a:ext cx="181857" cy="792088"/>
            <a:chOff x="1907704" y="1412776"/>
            <a:chExt cx="181857" cy="792088"/>
          </a:xfrm>
        </p:grpSpPr>
        <p:sp>
          <p:nvSpPr>
            <p:cNvPr id="262" name="Arc 261"/>
            <p:cNvSpPr/>
            <p:nvPr/>
          </p:nvSpPr>
          <p:spPr>
            <a:xfrm>
              <a:off x="1907704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3" name="Arc 262"/>
            <p:cNvSpPr/>
            <p:nvPr/>
          </p:nvSpPr>
          <p:spPr>
            <a:xfrm flipH="1">
              <a:off x="1945545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9" name="Group 258"/>
          <p:cNvGrpSpPr/>
          <p:nvPr/>
        </p:nvGrpSpPr>
        <p:grpSpPr>
          <a:xfrm flipV="1">
            <a:off x="3772443" y="1512599"/>
            <a:ext cx="181857" cy="792088"/>
            <a:chOff x="1907704" y="1412776"/>
            <a:chExt cx="181857" cy="792088"/>
          </a:xfrm>
        </p:grpSpPr>
        <p:sp>
          <p:nvSpPr>
            <p:cNvPr id="260" name="Arc 259"/>
            <p:cNvSpPr/>
            <p:nvPr/>
          </p:nvSpPr>
          <p:spPr>
            <a:xfrm>
              <a:off x="1907704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Arc 260"/>
            <p:cNvSpPr/>
            <p:nvPr/>
          </p:nvSpPr>
          <p:spPr>
            <a:xfrm flipH="1">
              <a:off x="1945545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5118225" y="1368509"/>
            <a:ext cx="4284455" cy="969040"/>
            <a:chOff x="5086294" y="773187"/>
            <a:chExt cx="4284455" cy="969040"/>
          </a:xfrm>
        </p:grpSpPr>
        <p:grpSp>
          <p:nvGrpSpPr>
            <p:cNvPr id="435" name="Group 434"/>
            <p:cNvGrpSpPr/>
            <p:nvPr/>
          </p:nvGrpSpPr>
          <p:grpSpPr>
            <a:xfrm>
              <a:off x="5385497" y="791601"/>
              <a:ext cx="327913" cy="944488"/>
              <a:chOff x="1922432" y="1565176"/>
              <a:chExt cx="327913" cy="944488"/>
            </a:xfrm>
          </p:grpSpPr>
          <p:grpSp>
            <p:nvGrpSpPr>
              <p:cNvPr id="481" name="Group 480"/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489" name="Group 488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93" name="Arc 492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94" name="Arc 493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90" name="Group 489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91" name="Arc 490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92" name="Arc 491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482" name="Group 481"/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483" name="Group 482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87" name="Arc 486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88" name="Arc 487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84" name="Group 483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85" name="Arc 484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86" name="Arc 485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436" name="Group 435"/>
            <p:cNvGrpSpPr/>
            <p:nvPr/>
          </p:nvGrpSpPr>
          <p:grpSpPr>
            <a:xfrm>
              <a:off x="5656769" y="782394"/>
              <a:ext cx="327913" cy="944488"/>
              <a:chOff x="1922432" y="1565176"/>
              <a:chExt cx="327913" cy="944488"/>
            </a:xfrm>
          </p:grpSpPr>
          <p:grpSp>
            <p:nvGrpSpPr>
              <p:cNvPr id="467" name="Group 466"/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475" name="Group 474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79" name="Arc 478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80" name="Arc 479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76" name="Group 475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77" name="Arc 476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8" name="Arc 477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468" name="Group 467"/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469" name="Group 468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73" name="Arc 472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4" name="Arc 473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70" name="Group 469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71" name="Arc 470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2" name="Arc 471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438" name="Group 437"/>
            <p:cNvGrpSpPr/>
            <p:nvPr/>
          </p:nvGrpSpPr>
          <p:grpSpPr>
            <a:xfrm>
              <a:off x="5086294" y="785463"/>
              <a:ext cx="327913" cy="944488"/>
              <a:chOff x="1922432" y="1565176"/>
              <a:chExt cx="327913" cy="944488"/>
            </a:xfrm>
          </p:grpSpPr>
          <p:grpSp>
            <p:nvGrpSpPr>
              <p:cNvPr id="439" name="Group 438"/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447" name="Group 446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51" name="Arc 450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52" name="Arc 451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48" name="Group 447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49" name="Arc 448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50" name="Arc 449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440" name="Group 439"/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441" name="Group 440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45" name="Arc 444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46" name="Arc 445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42" name="Group 441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443" name="Arc 442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44" name="Arc 443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374" name="Group 373"/>
            <p:cNvGrpSpPr/>
            <p:nvPr/>
          </p:nvGrpSpPr>
          <p:grpSpPr>
            <a:xfrm>
              <a:off x="5955560" y="773187"/>
              <a:ext cx="1169660" cy="953695"/>
              <a:chOff x="2505324" y="1784569"/>
              <a:chExt cx="1169660" cy="953695"/>
            </a:xfrm>
          </p:grpSpPr>
          <p:grpSp>
            <p:nvGrpSpPr>
              <p:cNvPr id="375" name="Group 374"/>
              <p:cNvGrpSpPr/>
              <p:nvPr/>
            </p:nvGrpSpPr>
            <p:grpSpPr>
              <a:xfrm>
                <a:off x="3075799" y="1793776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421" name="Group 420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429" name="Group 428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33" name="Arc 432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34" name="Arc 433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30" name="Group 429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31" name="Arc 430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32" name="Arc 431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422" name="Group 421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423" name="Group 422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27" name="Arc 426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28" name="Arc 427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24" name="Group 423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25" name="Arc 424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26" name="Arc 425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76" name="Group 375"/>
              <p:cNvGrpSpPr/>
              <p:nvPr/>
            </p:nvGrpSpPr>
            <p:grpSpPr>
              <a:xfrm>
                <a:off x="3347071" y="1784569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407" name="Group 406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415" name="Group 414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19" name="Arc 418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20" name="Arc 419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16" name="Group 415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17" name="Arc 416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18" name="Arc 417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408" name="Group 407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409" name="Group 408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13" name="Arc 412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14" name="Arc 413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10" name="Group 409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11" name="Arc 410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12" name="Arc 411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77" name="Group 376"/>
              <p:cNvGrpSpPr/>
              <p:nvPr/>
            </p:nvGrpSpPr>
            <p:grpSpPr>
              <a:xfrm>
                <a:off x="2505324" y="1790707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93" name="Group 392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401" name="Group 400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05" name="Arc 404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06" name="Arc 405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02" name="Group 401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403" name="Arc 402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04" name="Arc 403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94" name="Group 393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95" name="Group 394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99" name="Arc 398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00" name="Arc 399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96" name="Group 395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97" name="Arc 396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98" name="Arc 397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78" name="Group 377"/>
              <p:cNvGrpSpPr/>
              <p:nvPr/>
            </p:nvGrpSpPr>
            <p:grpSpPr>
              <a:xfrm>
                <a:off x="2776596" y="1793776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79" name="Group 378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87" name="Group 386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91" name="Arc 390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92" name="Arc 391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88" name="Group 387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89" name="Arc 388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90" name="Arc 389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80" name="Group 379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81" name="Group 380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85" name="Arc 384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86" name="Arc 385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82" name="Group 381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83" name="Arc 382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84" name="Arc 383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grpSp>
          <p:nvGrpSpPr>
            <p:cNvPr id="495" name="Group 494"/>
            <p:cNvGrpSpPr/>
            <p:nvPr/>
          </p:nvGrpSpPr>
          <p:grpSpPr>
            <a:xfrm>
              <a:off x="7060551" y="785463"/>
              <a:ext cx="2310198" cy="956764"/>
              <a:chOff x="1233085" y="1638307"/>
              <a:chExt cx="2310198" cy="956764"/>
            </a:xfrm>
          </p:grpSpPr>
          <p:grpSp>
            <p:nvGrpSpPr>
              <p:cNvPr id="496" name="Group 495"/>
              <p:cNvGrpSpPr/>
              <p:nvPr/>
            </p:nvGrpSpPr>
            <p:grpSpPr>
              <a:xfrm>
                <a:off x="1233085" y="1641376"/>
                <a:ext cx="1169660" cy="953695"/>
                <a:chOff x="1233085" y="1641376"/>
                <a:chExt cx="1169660" cy="953695"/>
              </a:xfrm>
            </p:grpSpPr>
            <p:grpSp>
              <p:nvGrpSpPr>
                <p:cNvPr id="558" name="Group 557"/>
                <p:cNvGrpSpPr/>
                <p:nvPr/>
              </p:nvGrpSpPr>
              <p:grpSpPr>
                <a:xfrm>
                  <a:off x="1803560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604" name="Group 603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612" name="Group 61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16" name="Arc 61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17" name="Arc 61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613" name="Group 61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14" name="Arc 61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15" name="Arc 61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605" name="Group 604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606" name="Group 605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10" name="Arc 60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11" name="Arc 61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607" name="Group 606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08" name="Arc 60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09" name="Arc 60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559" name="Group 558"/>
                <p:cNvGrpSpPr/>
                <p:nvPr/>
              </p:nvGrpSpPr>
              <p:grpSpPr>
                <a:xfrm>
                  <a:off x="2074832" y="16413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90" name="Group 589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98" name="Group 59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02" name="Arc 60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03" name="Arc 60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99" name="Group 59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00" name="Arc 59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01" name="Arc 60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91" name="Group 590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92" name="Group 59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96" name="Arc 59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97" name="Arc 59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93" name="Group 59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94" name="Arc 59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95" name="Arc 59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560" name="Group 559"/>
                <p:cNvGrpSpPr/>
                <p:nvPr/>
              </p:nvGrpSpPr>
              <p:grpSpPr>
                <a:xfrm>
                  <a:off x="1233085" y="1647514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76" name="Group 575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84" name="Group 58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88" name="Arc 58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89" name="Arc 58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85" name="Group 58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86" name="Arc 58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87" name="Arc 58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77" name="Group 576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78" name="Group 57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82" name="Arc 58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83" name="Arc 58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79" name="Group 57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80" name="Arc 57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81" name="Arc 58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561" name="Group 560"/>
                <p:cNvGrpSpPr/>
                <p:nvPr/>
              </p:nvGrpSpPr>
              <p:grpSpPr>
                <a:xfrm>
                  <a:off x="1504357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62" name="Group 561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70" name="Group 569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74" name="Arc 57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75" name="Arc 57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71" name="Group 570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72" name="Arc 57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73" name="Arc 57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63" name="Group 562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64" name="Group 56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68" name="Arc 56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69" name="Arc 56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65" name="Group 56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66" name="Arc 56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67" name="Arc 56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497" name="Group 496"/>
              <p:cNvGrpSpPr/>
              <p:nvPr/>
            </p:nvGrpSpPr>
            <p:grpSpPr>
              <a:xfrm>
                <a:off x="2373623" y="1638307"/>
                <a:ext cx="1169660" cy="953695"/>
                <a:chOff x="2505324" y="1784569"/>
                <a:chExt cx="1169660" cy="953695"/>
              </a:xfrm>
            </p:grpSpPr>
            <p:grpSp>
              <p:nvGrpSpPr>
                <p:cNvPr id="498" name="Group 497"/>
                <p:cNvGrpSpPr/>
                <p:nvPr/>
              </p:nvGrpSpPr>
              <p:grpSpPr>
                <a:xfrm>
                  <a:off x="3075799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44" name="Group 543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52" name="Group 55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56" name="Arc 55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57" name="Arc 55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53" name="Group 55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54" name="Arc 55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55" name="Arc 55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45" name="Group 544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46" name="Group 545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50" name="Arc 54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51" name="Arc 55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47" name="Group 546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48" name="Arc 54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49" name="Arc 54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499" name="Group 498"/>
                <p:cNvGrpSpPr/>
                <p:nvPr/>
              </p:nvGrpSpPr>
              <p:grpSpPr>
                <a:xfrm>
                  <a:off x="3347071" y="1784569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30" name="Group 529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38" name="Group 53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42" name="Arc 54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43" name="Arc 54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39" name="Group 53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40" name="Arc 53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41" name="Arc 54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31" name="Group 530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32" name="Group 53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36" name="Arc 53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37" name="Arc 53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33" name="Group 53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34" name="Arc 53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35" name="Arc 53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500" name="Group 499"/>
                <p:cNvGrpSpPr/>
                <p:nvPr/>
              </p:nvGrpSpPr>
              <p:grpSpPr>
                <a:xfrm>
                  <a:off x="2505324" y="1790707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16" name="Group 515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24" name="Group 52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28" name="Arc 52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29" name="Arc 52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25" name="Group 52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26" name="Arc 52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27" name="Arc 52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17" name="Group 516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18" name="Group 51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22" name="Arc 52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23" name="Arc 52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19" name="Group 51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20" name="Arc 51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21" name="Arc 52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501" name="Group 500"/>
                <p:cNvGrpSpPr/>
                <p:nvPr/>
              </p:nvGrpSpPr>
              <p:grpSpPr>
                <a:xfrm>
                  <a:off x="2776596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02" name="Group 501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10" name="Group 509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14" name="Arc 51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15" name="Arc 51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11" name="Group 510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12" name="Arc 51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13" name="Arc 51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03" name="Group 502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04" name="Group 50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08" name="Arc 50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09" name="Arc 50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05" name="Group 50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06" name="Arc 50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07" name="Arc 50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224" name="Group 223"/>
          <p:cNvGrpSpPr/>
          <p:nvPr/>
        </p:nvGrpSpPr>
        <p:grpSpPr>
          <a:xfrm>
            <a:off x="-30952" y="1347006"/>
            <a:ext cx="4284455" cy="969040"/>
            <a:chOff x="-62883" y="751684"/>
            <a:chExt cx="4284455" cy="969040"/>
          </a:xfrm>
        </p:grpSpPr>
        <p:grpSp>
          <p:nvGrpSpPr>
            <p:cNvPr id="248" name="Group 247"/>
            <p:cNvGrpSpPr/>
            <p:nvPr/>
          </p:nvGrpSpPr>
          <p:grpSpPr>
            <a:xfrm>
              <a:off x="-62883" y="751684"/>
              <a:ext cx="2310198" cy="956764"/>
              <a:chOff x="1233085" y="1638307"/>
              <a:chExt cx="2310198" cy="956764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1233085" y="1641376"/>
                <a:ext cx="1169660" cy="953695"/>
                <a:chOff x="1233085" y="1641376"/>
                <a:chExt cx="1169660" cy="953695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1803560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" name="Arc 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" name="Arc 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7" name="Group 6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8" name="Arc 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" name="Arc 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11" name="Group 10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2" name="Group 1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6" name="Arc 1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7" name="Arc 1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13" name="Group 1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4" name="Arc 1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5" name="Arc 1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19" name="Group 18"/>
                <p:cNvGrpSpPr/>
                <p:nvPr/>
              </p:nvGrpSpPr>
              <p:grpSpPr>
                <a:xfrm>
                  <a:off x="2074832" y="16413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28" name="Group 2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2" name="Arc 3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3" name="Arc 3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29" name="Group 2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0" name="Arc 2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1" name="Arc 3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22" name="Group 2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26" name="Arc 2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7" name="Arc 2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23" name="Group 2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24" name="Arc 2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5" name="Arc 2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34" name="Group 33"/>
                <p:cNvGrpSpPr/>
                <p:nvPr/>
              </p:nvGrpSpPr>
              <p:grpSpPr>
                <a:xfrm>
                  <a:off x="1233085" y="1647514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3" name="Group 42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7" name="Arc 46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8" name="Arc 47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44" name="Group 43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5" name="Arc 44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6" name="Arc 45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36" name="Group 35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7" name="Group 36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1" name="Arc 40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2" name="Arc 41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38" name="Group 37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9" name="Arc 38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40" name="Arc 39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1504357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0" name="Group 49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8" name="Group 5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2" name="Arc 6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3" name="Arc 6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9" name="Group 5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0" name="Arc 5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1" name="Arc 6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1" name="Group 50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2" name="Group 5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6" name="Arc 5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7" name="Arc 5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3" name="Group 5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4" name="Arc 5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5" name="Arc 5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125" name="Group 124"/>
              <p:cNvGrpSpPr/>
              <p:nvPr/>
            </p:nvGrpSpPr>
            <p:grpSpPr>
              <a:xfrm>
                <a:off x="2373623" y="1638307"/>
                <a:ext cx="1169660" cy="953695"/>
                <a:chOff x="2505324" y="1784569"/>
                <a:chExt cx="1169660" cy="953695"/>
              </a:xfrm>
            </p:grpSpPr>
            <p:grpSp>
              <p:nvGrpSpPr>
                <p:cNvPr id="65" name="Group 64"/>
                <p:cNvGrpSpPr/>
                <p:nvPr/>
              </p:nvGrpSpPr>
              <p:grpSpPr>
                <a:xfrm>
                  <a:off x="3075799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74" name="Group 7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8" name="Arc 7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9" name="Arc 7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75" name="Group 7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6" name="Arc 7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7" name="Arc 7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67" name="Group 66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68" name="Group 6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2" name="Arc 7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3" name="Arc 7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69" name="Group 6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0" name="Arc 6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1" name="Arc 7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80" name="Group 79"/>
                <p:cNvGrpSpPr/>
                <p:nvPr/>
              </p:nvGrpSpPr>
              <p:grpSpPr>
                <a:xfrm>
                  <a:off x="3347071" y="1784569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81" name="Group 80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89" name="Group 88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93" name="Arc 92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4" name="Arc 93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90" name="Group 89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91" name="Arc 90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2" name="Arc 91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83" name="Group 82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87" name="Arc 86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88" name="Arc 87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84" name="Group 83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85" name="Arc 84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86" name="Arc 85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95" name="Group 94"/>
                <p:cNvGrpSpPr/>
                <p:nvPr/>
              </p:nvGrpSpPr>
              <p:grpSpPr>
                <a:xfrm>
                  <a:off x="2505324" y="1790707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96" name="Group 95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04" name="Group 10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08" name="Arc 10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9" name="Arc 10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105" name="Group 10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06" name="Arc 10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7" name="Arc 10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97" name="Group 96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98" name="Group 9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02" name="Arc 10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3" name="Arc 10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99" name="Group 9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00" name="Arc 9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1" name="Arc 10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2776596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111" name="Group 110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19" name="Group 118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23" name="Arc 122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24" name="Arc 123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120" name="Group 119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21" name="Arc 120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22" name="Arc 121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112" name="Group 111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13" name="Group 112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17" name="Arc 116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18" name="Arc 117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114" name="Group 113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15" name="Arc 114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16" name="Arc 115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</p:grpSp>
        </p:grpSp>
        <p:grpSp>
          <p:nvGrpSpPr>
            <p:cNvPr id="250" name="Group 249"/>
            <p:cNvGrpSpPr/>
            <p:nvPr/>
          </p:nvGrpSpPr>
          <p:grpSpPr>
            <a:xfrm>
              <a:off x="2182646" y="767029"/>
              <a:ext cx="1169660" cy="953695"/>
              <a:chOff x="1233085" y="1641376"/>
              <a:chExt cx="1169660" cy="953695"/>
            </a:xfrm>
          </p:grpSpPr>
          <p:grpSp>
            <p:nvGrpSpPr>
              <p:cNvPr id="312" name="Group 311"/>
              <p:cNvGrpSpPr/>
              <p:nvPr/>
            </p:nvGrpSpPr>
            <p:grpSpPr>
              <a:xfrm>
                <a:off x="1803560" y="1650583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58" name="Group 357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66" name="Group 365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70" name="Arc 369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71" name="Arc 370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67" name="Group 366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68" name="Arc 367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69" name="Arc 368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59" name="Group 358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60" name="Group 359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64" name="Arc 363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65" name="Arc 364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61" name="Group 360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62" name="Arc 361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63" name="Arc 362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13" name="Group 312"/>
              <p:cNvGrpSpPr/>
              <p:nvPr/>
            </p:nvGrpSpPr>
            <p:grpSpPr>
              <a:xfrm>
                <a:off x="2074832" y="1641376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44" name="Group 343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52" name="Group 351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56" name="Arc 355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57" name="Arc 356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53" name="Group 352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54" name="Arc 353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55" name="Arc 354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45" name="Group 344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46" name="Group 345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50" name="Arc 349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51" name="Arc 350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47" name="Group 346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48" name="Arc 347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49" name="Arc 348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14" name="Group 313"/>
              <p:cNvGrpSpPr/>
              <p:nvPr/>
            </p:nvGrpSpPr>
            <p:grpSpPr>
              <a:xfrm>
                <a:off x="1233085" y="1647514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30" name="Group 329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38" name="Group 337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42" name="Arc 341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43" name="Arc 342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39" name="Group 338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40" name="Arc 339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41" name="Arc 340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31" name="Group 330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32" name="Group 331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36" name="Arc 335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37" name="Arc 336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33" name="Group 332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34" name="Arc 333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35" name="Arc 334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15" name="Group 314"/>
              <p:cNvGrpSpPr/>
              <p:nvPr/>
            </p:nvGrpSpPr>
            <p:grpSpPr>
              <a:xfrm>
                <a:off x="1504357" y="1650583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16" name="Group 315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24" name="Group 323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28" name="Arc 327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29" name="Arc 328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25" name="Group 324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26" name="Arc 325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27" name="Arc 326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17" name="Group 316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18" name="Group 317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22" name="Arc 321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23" name="Arc 322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19" name="Group 318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20" name="Arc 319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21" name="Arc 320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grpSp>
          <p:nvGrpSpPr>
            <p:cNvPr id="252" name="Group 251"/>
            <p:cNvGrpSpPr/>
            <p:nvPr/>
          </p:nvGrpSpPr>
          <p:grpSpPr>
            <a:xfrm>
              <a:off x="3893659" y="764877"/>
              <a:ext cx="327913" cy="944488"/>
              <a:chOff x="1922432" y="1565176"/>
              <a:chExt cx="327913" cy="944488"/>
            </a:xfrm>
          </p:grpSpPr>
          <p:grpSp>
            <p:nvGrpSpPr>
              <p:cNvPr id="298" name="Group 297"/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306" name="Group 305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310" name="Arc 309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1" name="Arc 310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07" name="Group 306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308" name="Arc 307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9" name="Arc 308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299" name="Group 298"/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300" name="Group 299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304" name="Arc 303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5" name="Arc 304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01" name="Group 300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302" name="Arc 301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3" name="Arc 302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127" name="Group 126"/>
            <p:cNvGrpSpPr/>
            <p:nvPr/>
          </p:nvGrpSpPr>
          <p:grpSpPr>
            <a:xfrm>
              <a:off x="3323184" y="770098"/>
              <a:ext cx="440548" cy="944488"/>
              <a:chOff x="3323184" y="770098"/>
              <a:chExt cx="440548" cy="944488"/>
            </a:xfrm>
          </p:grpSpPr>
          <p:sp>
            <p:nvSpPr>
              <p:cNvPr id="269" name="Arc 268"/>
              <p:cNvSpPr/>
              <p:nvPr/>
            </p:nvSpPr>
            <p:spPr>
              <a:xfrm flipH="1">
                <a:off x="3619716" y="794670"/>
                <a:ext cx="144016" cy="792088"/>
              </a:xfrm>
              <a:prstGeom prst="arc">
                <a:avLst/>
              </a:prstGeom>
              <a:ln w="47625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54" name="Group 253"/>
              <p:cNvGrpSpPr/>
              <p:nvPr/>
            </p:nvGrpSpPr>
            <p:grpSpPr>
              <a:xfrm>
                <a:off x="3323184" y="770098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270" name="Group 269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278" name="Group 277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82" name="Arc 281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83" name="Arc 282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79" name="Group 278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80" name="Arc 279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81" name="Arc 280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271" name="Group 270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272" name="Group 271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76" name="Arc 275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77" name="Arc 276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73" name="Group 272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74" name="Arc 273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75" name="Arc 274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</p:grpSp>
      <p:cxnSp>
        <p:nvCxnSpPr>
          <p:cNvPr id="621" name="Straight Arrow Connector 620"/>
          <p:cNvCxnSpPr/>
          <p:nvPr/>
        </p:nvCxnSpPr>
        <p:spPr>
          <a:xfrm>
            <a:off x="2039315" y="1800784"/>
            <a:ext cx="2624712" cy="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2" name="Straight Arrow Connector 621"/>
          <p:cNvCxnSpPr/>
          <p:nvPr/>
        </p:nvCxnSpPr>
        <p:spPr>
          <a:xfrm flipH="1">
            <a:off x="4723264" y="1803063"/>
            <a:ext cx="2712498" cy="10696"/>
          </a:xfrm>
          <a:prstGeom prst="straightConnector1">
            <a:avLst/>
          </a:prstGeom>
          <a:ln w="476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5" name="TextBox 624"/>
          <p:cNvSpPr txBox="1"/>
          <p:nvPr/>
        </p:nvSpPr>
        <p:spPr>
          <a:xfrm>
            <a:off x="4131511" y="1222295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>
                <a:solidFill>
                  <a:srgbClr val="FF0000"/>
                </a:solidFill>
              </a:rPr>
              <a:t>e</a:t>
            </a:r>
            <a:r>
              <a:rPr lang="en-GB" sz="3600" b="1" i="1" baseline="30000" dirty="0" smtClean="0">
                <a:solidFill>
                  <a:srgbClr val="FF0000"/>
                </a:solidFill>
              </a:rPr>
              <a:t>-</a:t>
            </a:r>
            <a:endParaRPr lang="en-GB" sz="3600" b="1" i="1" baseline="30000" dirty="0">
              <a:solidFill>
                <a:srgbClr val="FF0000"/>
              </a:solidFill>
            </a:endParaRPr>
          </a:p>
        </p:txBody>
      </p:sp>
      <p:sp>
        <p:nvSpPr>
          <p:cNvPr id="626" name="TextBox 625"/>
          <p:cNvSpPr txBox="1"/>
          <p:nvPr/>
        </p:nvSpPr>
        <p:spPr>
          <a:xfrm>
            <a:off x="4664027" y="1895450"/>
            <a:ext cx="56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 smtClean="0">
                <a:solidFill>
                  <a:srgbClr val="006600"/>
                </a:solidFill>
              </a:rPr>
              <a:t>e</a:t>
            </a:r>
            <a:r>
              <a:rPr lang="en-GB" sz="3600" b="1" i="1" baseline="30000" dirty="0" smtClean="0">
                <a:solidFill>
                  <a:srgbClr val="006600"/>
                </a:solidFill>
              </a:rPr>
              <a:t>+</a:t>
            </a:r>
            <a:endParaRPr lang="en-GB" sz="3600" b="1" i="1" baseline="30000" dirty="0">
              <a:solidFill>
                <a:srgbClr val="006600"/>
              </a:solidFill>
            </a:endParaRPr>
          </a:p>
        </p:txBody>
      </p:sp>
      <p:cxnSp>
        <p:nvCxnSpPr>
          <p:cNvPr id="629" name="Curved Connector 628"/>
          <p:cNvCxnSpPr/>
          <p:nvPr/>
        </p:nvCxnSpPr>
        <p:spPr>
          <a:xfrm rot="5400000" flipH="1" flipV="1">
            <a:off x="4600742" y="1285580"/>
            <a:ext cx="580768" cy="454198"/>
          </a:xfrm>
          <a:prstGeom prst="curvedConnector3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Curved Connector 629"/>
          <p:cNvCxnSpPr/>
          <p:nvPr/>
        </p:nvCxnSpPr>
        <p:spPr>
          <a:xfrm rot="5400000">
            <a:off x="4205781" y="1877044"/>
            <a:ext cx="580768" cy="454198"/>
          </a:xfrm>
          <a:prstGeom prst="curvedConnector3">
            <a:avLst/>
          </a:prstGeom>
          <a:ln w="476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2" name="TextBox 631"/>
          <p:cNvSpPr txBox="1"/>
          <p:nvPr/>
        </p:nvSpPr>
        <p:spPr>
          <a:xfrm>
            <a:off x="189524" y="699312"/>
            <a:ext cx="8906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0000CC"/>
                </a:solidFill>
              </a:rPr>
              <a:t>ILC: long RF sections w 2 x 125 (2 x 500 GV) voltage </a:t>
            </a:r>
            <a:endParaRPr lang="en-GB" sz="3200" b="1" dirty="0">
              <a:solidFill>
                <a:srgbClr val="0000CC"/>
              </a:solidFill>
            </a:endParaRPr>
          </a:p>
        </p:txBody>
      </p:sp>
      <p:sp>
        <p:nvSpPr>
          <p:cNvPr id="633" name="TextBox 632"/>
          <p:cNvSpPr txBox="1"/>
          <p:nvPr/>
        </p:nvSpPr>
        <p:spPr>
          <a:xfrm>
            <a:off x="52801" y="2424344"/>
            <a:ext cx="92400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00CC"/>
                </a:solidFill>
              </a:rPr>
              <a:t>b</a:t>
            </a:r>
            <a:r>
              <a:rPr lang="en-GB" sz="3200" b="1" dirty="0" smtClean="0">
                <a:solidFill>
                  <a:srgbClr val="0000CC"/>
                </a:solidFill>
              </a:rPr>
              <a:t>oth beams lost after single collision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rgbClr val="0000CC"/>
                </a:solidFill>
              </a:rPr>
              <a:t>RF must supply full beam energy for each collision </a:t>
            </a:r>
          </a:p>
          <a:p>
            <a:endParaRPr lang="en-GB" sz="3200" b="1" dirty="0">
              <a:solidFill>
                <a:srgbClr val="0000CC"/>
              </a:solidFill>
            </a:endParaRPr>
          </a:p>
        </p:txBody>
      </p:sp>
      <p:grpSp>
        <p:nvGrpSpPr>
          <p:cNvPr id="634" name="Group 633"/>
          <p:cNvGrpSpPr/>
          <p:nvPr/>
        </p:nvGrpSpPr>
        <p:grpSpPr>
          <a:xfrm>
            <a:off x="1984194" y="5326889"/>
            <a:ext cx="327913" cy="944488"/>
            <a:chOff x="1922432" y="1565176"/>
            <a:chExt cx="327913" cy="944488"/>
          </a:xfrm>
        </p:grpSpPr>
        <p:grpSp>
          <p:nvGrpSpPr>
            <p:cNvPr id="635" name="Group 634"/>
            <p:cNvGrpSpPr/>
            <p:nvPr/>
          </p:nvGrpSpPr>
          <p:grpSpPr>
            <a:xfrm>
              <a:off x="1922432" y="1565176"/>
              <a:ext cx="190241" cy="944488"/>
              <a:chOff x="1907704" y="1412776"/>
              <a:chExt cx="190241" cy="944488"/>
            </a:xfrm>
          </p:grpSpPr>
          <p:grpSp>
            <p:nvGrpSpPr>
              <p:cNvPr id="643" name="Group 642"/>
              <p:cNvGrpSpPr/>
              <p:nvPr/>
            </p:nvGrpSpPr>
            <p:grpSpPr>
              <a:xfrm>
                <a:off x="1907704" y="1412776"/>
                <a:ext cx="181857" cy="792088"/>
                <a:chOff x="1907704" y="1412776"/>
                <a:chExt cx="181857" cy="792088"/>
              </a:xfrm>
            </p:grpSpPr>
            <p:sp>
              <p:nvSpPr>
                <p:cNvPr id="647" name="Arc 646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8" name="Arc 647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44" name="Group 643"/>
              <p:cNvGrpSpPr/>
              <p:nvPr/>
            </p:nvGrpSpPr>
            <p:grpSpPr>
              <a:xfrm flipV="1">
                <a:off x="1916088" y="1565176"/>
                <a:ext cx="181857" cy="792088"/>
                <a:chOff x="1907704" y="1412776"/>
                <a:chExt cx="181857" cy="792088"/>
              </a:xfrm>
            </p:grpSpPr>
            <p:sp>
              <p:nvSpPr>
                <p:cNvPr id="645" name="Arc 644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6" name="Arc 645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636" name="Group 635"/>
            <p:cNvGrpSpPr/>
            <p:nvPr/>
          </p:nvGrpSpPr>
          <p:grpSpPr>
            <a:xfrm>
              <a:off x="2060104" y="1565176"/>
              <a:ext cx="190241" cy="944488"/>
              <a:chOff x="1907704" y="1412776"/>
              <a:chExt cx="190241" cy="944488"/>
            </a:xfrm>
          </p:grpSpPr>
          <p:grpSp>
            <p:nvGrpSpPr>
              <p:cNvPr id="637" name="Group 636"/>
              <p:cNvGrpSpPr/>
              <p:nvPr/>
            </p:nvGrpSpPr>
            <p:grpSpPr>
              <a:xfrm>
                <a:off x="1907704" y="1412776"/>
                <a:ext cx="181857" cy="792088"/>
                <a:chOff x="1907704" y="1412776"/>
                <a:chExt cx="181857" cy="792088"/>
              </a:xfrm>
            </p:grpSpPr>
            <p:sp>
              <p:nvSpPr>
                <p:cNvPr id="641" name="Arc 640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2" name="Arc 641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38" name="Group 637"/>
              <p:cNvGrpSpPr/>
              <p:nvPr/>
            </p:nvGrpSpPr>
            <p:grpSpPr>
              <a:xfrm flipV="1">
                <a:off x="1916088" y="1565176"/>
                <a:ext cx="181857" cy="792088"/>
                <a:chOff x="1907704" y="1412776"/>
                <a:chExt cx="181857" cy="792088"/>
              </a:xfrm>
            </p:grpSpPr>
            <p:sp>
              <p:nvSpPr>
                <p:cNvPr id="639" name="Arc 638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0" name="Arc 639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649" name="Oval 648"/>
          <p:cNvSpPr/>
          <p:nvPr/>
        </p:nvSpPr>
        <p:spPr>
          <a:xfrm>
            <a:off x="668847" y="4485906"/>
            <a:ext cx="3022877" cy="1313227"/>
          </a:xfrm>
          <a:prstGeom prst="ellipse">
            <a:avLst/>
          </a:prstGeom>
          <a:noFill/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0" name="Oval 649"/>
          <p:cNvSpPr/>
          <p:nvPr/>
        </p:nvSpPr>
        <p:spPr>
          <a:xfrm>
            <a:off x="427032" y="4533200"/>
            <a:ext cx="3022877" cy="131322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52" name="Straight Arrow Connector 651"/>
          <p:cNvCxnSpPr/>
          <p:nvPr/>
        </p:nvCxnSpPr>
        <p:spPr>
          <a:xfrm>
            <a:off x="1428991" y="5817521"/>
            <a:ext cx="324836" cy="2890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3" name="Straight Arrow Connector 652"/>
          <p:cNvCxnSpPr/>
          <p:nvPr/>
        </p:nvCxnSpPr>
        <p:spPr>
          <a:xfrm flipH="1" flipV="1">
            <a:off x="1131555" y="5574410"/>
            <a:ext cx="270608" cy="148523"/>
          </a:xfrm>
          <a:prstGeom prst="straightConnector1">
            <a:avLst/>
          </a:prstGeom>
          <a:ln w="476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6" name="TextBox 655"/>
          <p:cNvSpPr txBox="1"/>
          <p:nvPr/>
        </p:nvSpPr>
        <p:spPr>
          <a:xfrm>
            <a:off x="375573" y="4210034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>
                <a:solidFill>
                  <a:srgbClr val="FF0000"/>
                </a:solidFill>
              </a:rPr>
              <a:t>e</a:t>
            </a:r>
            <a:r>
              <a:rPr lang="en-GB" sz="3600" b="1" i="1" baseline="30000" dirty="0" smtClean="0">
                <a:solidFill>
                  <a:srgbClr val="FF0000"/>
                </a:solidFill>
              </a:rPr>
              <a:t>-</a:t>
            </a:r>
            <a:endParaRPr lang="en-GB" sz="3600" b="1" i="1" baseline="30000" dirty="0">
              <a:solidFill>
                <a:srgbClr val="FF0000"/>
              </a:solidFill>
            </a:endParaRPr>
          </a:p>
        </p:txBody>
      </p:sp>
      <p:sp>
        <p:nvSpPr>
          <p:cNvPr id="657" name="TextBox 656"/>
          <p:cNvSpPr txBox="1"/>
          <p:nvPr/>
        </p:nvSpPr>
        <p:spPr>
          <a:xfrm>
            <a:off x="3465258" y="4227887"/>
            <a:ext cx="56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 smtClean="0">
                <a:solidFill>
                  <a:srgbClr val="006600"/>
                </a:solidFill>
              </a:rPr>
              <a:t>e</a:t>
            </a:r>
            <a:r>
              <a:rPr lang="en-GB" sz="3600" b="1" i="1" baseline="30000" dirty="0" smtClean="0">
                <a:solidFill>
                  <a:srgbClr val="006600"/>
                </a:solidFill>
              </a:rPr>
              <a:t>+</a:t>
            </a:r>
            <a:endParaRPr lang="en-GB" sz="3600" b="1" i="1" baseline="30000" dirty="0">
              <a:solidFill>
                <a:srgbClr val="006600"/>
              </a:solidFill>
            </a:endParaRPr>
          </a:p>
        </p:txBody>
      </p:sp>
      <p:sp>
        <p:nvSpPr>
          <p:cNvPr id="658" name="TextBox 657"/>
          <p:cNvSpPr txBox="1"/>
          <p:nvPr/>
        </p:nvSpPr>
        <p:spPr>
          <a:xfrm>
            <a:off x="4215834" y="3593721"/>
            <a:ext cx="50932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6600"/>
                </a:solidFill>
              </a:rPr>
              <a:t>FCC-</a:t>
            </a:r>
            <a:r>
              <a:rPr lang="en-GB" sz="3200" b="1" dirty="0" err="1" smtClean="0">
                <a:solidFill>
                  <a:srgbClr val="006600"/>
                </a:solidFill>
              </a:rPr>
              <a:t>ee</a:t>
            </a:r>
            <a:r>
              <a:rPr lang="en-GB" sz="3200" b="1" dirty="0" smtClean="0">
                <a:solidFill>
                  <a:srgbClr val="006600"/>
                </a:solidFill>
              </a:rPr>
              <a:t>/</a:t>
            </a:r>
            <a:r>
              <a:rPr lang="en-GB" sz="3200" b="1" dirty="0" err="1" smtClean="0">
                <a:solidFill>
                  <a:srgbClr val="006600"/>
                </a:solidFill>
              </a:rPr>
              <a:t>CepC</a:t>
            </a:r>
            <a:r>
              <a:rPr lang="en-GB" sz="3200" b="1" dirty="0" smtClean="0">
                <a:solidFill>
                  <a:srgbClr val="006600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6600"/>
                </a:solidFill>
              </a:rPr>
              <a:t>b</a:t>
            </a:r>
            <a:r>
              <a:rPr lang="en-GB" sz="3200" b="1" dirty="0" smtClean="0">
                <a:solidFill>
                  <a:srgbClr val="006600"/>
                </a:solidFill>
              </a:rPr>
              <a:t>eams collide many times, e.g. 4x / turn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rgbClr val="006600"/>
                </a:solidFill>
              </a:rPr>
              <a:t>RF compensates SR loss  </a:t>
            </a:r>
          </a:p>
          <a:p>
            <a:r>
              <a:rPr lang="en-GB" sz="3200" b="1" dirty="0">
                <a:solidFill>
                  <a:srgbClr val="006600"/>
                </a:solidFill>
              </a:rPr>
              <a:t>	</a:t>
            </a:r>
            <a:r>
              <a:rPr lang="en-GB" sz="3200" b="1" dirty="0" smtClean="0">
                <a:solidFill>
                  <a:srgbClr val="006600"/>
                </a:solidFill>
              </a:rPr>
              <a:t>(~1% </a:t>
            </a:r>
            <a:r>
              <a:rPr lang="en-GB" sz="3200" b="1" i="1" dirty="0" err="1" smtClean="0">
                <a:solidFill>
                  <a:srgbClr val="006600"/>
                </a:solidFill>
              </a:rPr>
              <a:t>E</a:t>
            </a:r>
            <a:r>
              <a:rPr lang="en-GB" sz="3200" b="1" baseline="-25000" dirty="0" err="1" smtClean="0">
                <a:solidFill>
                  <a:srgbClr val="006600"/>
                </a:solidFill>
              </a:rPr>
              <a:t>beam</a:t>
            </a:r>
            <a:r>
              <a:rPr lang="en-GB" sz="3200" b="1" baseline="-25000" dirty="0" smtClean="0">
                <a:solidFill>
                  <a:srgbClr val="006600"/>
                </a:solidFill>
              </a:rPr>
              <a:t> </a:t>
            </a:r>
            <a:r>
              <a:rPr lang="en-GB" sz="3200" b="1" dirty="0" smtClean="0">
                <a:solidFill>
                  <a:srgbClr val="006600"/>
                </a:solidFill>
              </a:rPr>
              <a:t>/ turn) </a:t>
            </a:r>
          </a:p>
          <a:p>
            <a:endParaRPr lang="en-GB" sz="3200" b="1" dirty="0">
              <a:solidFill>
                <a:srgbClr val="006600"/>
              </a:solidFill>
            </a:endParaRPr>
          </a:p>
        </p:txBody>
      </p:sp>
      <p:sp>
        <p:nvSpPr>
          <p:cNvPr id="659" name="TextBox 658"/>
          <p:cNvSpPr txBox="1"/>
          <p:nvPr/>
        </p:nvSpPr>
        <p:spPr>
          <a:xfrm>
            <a:off x="-102799" y="6271377"/>
            <a:ext cx="9329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 difference in  #collisions / (beam energy)  ~ 300x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618" name="TextBox 617"/>
          <p:cNvSpPr txBox="1"/>
          <p:nvPr/>
        </p:nvSpPr>
        <p:spPr>
          <a:xfrm>
            <a:off x="56666" y="-30536"/>
            <a:ext cx="8473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prstClr val="black"/>
                </a:solidFill>
              </a:rPr>
              <a:t> energy provided to beam per collision </a:t>
            </a:r>
            <a:endParaRPr lang="en-GB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3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  <p:bldP spid="625" grpId="0"/>
      <p:bldP spid="626" grpId="0"/>
      <p:bldP spid="632" grpId="0"/>
      <p:bldP spid="633" grpId="0"/>
      <p:bldP spid="649" grpId="0" animBg="1"/>
      <p:bldP spid="650" grpId="0" animBg="1"/>
      <p:bldP spid="656" grpId="0"/>
      <p:bldP spid="657" grpId="0"/>
      <p:bldP spid="658" grpId="0"/>
      <p:bldP spid="6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" y="769440"/>
            <a:ext cx="3645691" cy="22716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083" y="0"/>
            <a:ext cx="92085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4400" dirty="0" smtClean="0">
                <a:solidFill>
                  <a:srgbClr val="FF0000"/>
                </a:solidFill>
              </a:rPr>
              <a:t>LEP – largest circular </a:t>
            </a:r>
            <a:r>
              <a:rPr lang="en-US" altLang="en-US" sz="4400" i="1" dirty="0" err="1" smtClean="0">
                <a:solidFill>
                  <a:srgbClr val="FF0000"/>
                </a:solidFill>
              </a:rPr>
              <a:t>e</a:t>
            </a:r>
            <a:r>
              <a:rPr lang="en-US" altLang="en-US" sz="4400" baseline="30000" dirty="0" err="1" smtClean="0">
                <a:solidFill>
                  <a:srgbClr val="FF0000"/>
                </a:solidFill>
              </a:rPr>
              <a:t>+</a:t>
            </a:r>
            <a:r>
              <a:rPr lang="en-US" altLang="en-US" sz="4400" i="1" dirty="0" err="1" smtClean="0">
                <a:solidFill>
                  <a:srgbClr val="FF0000"/>
                </a:solidFill>
              </a:rPr>
              <a:t>e</a:t>
            </a:r>
            <a:r>
              <a:rPr lang="en-US" altLang="en-US" sz="4400" baseline="30000" dirty="0" smtClean="0">
                <a:solidFill>
                  <a:srgbClr val="FF0000"/>
                </a:solidFill>
              </a:rPr>
              <a:t>-</a:t>
            </a:r>
            <a:r>
              <a:rPr lang="en-US" altLang="en-US" sz="4400" dirty="0" smtClean="0">
                <a:solidFill>
                  <a:srgbClr val="FF0000"/>
                </a:solidFill>
              </a:rPr>
              <a:t> collider</a:t>
            </a:r>
            <a:r>
              <a:rPr lang="en-US" altLang="en-US" sz="4400" dirty="0">
                <a:solidFill>
                  <a:srgbClr val="FF0000"/>
                </a:solidFill>
              </a:rPr>
              <a:t> so far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7995" y="2337422"/>
            <a:ext cx="284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R</a:t>
            </a:r>
            <a:r>
              <a:rPr lang="en-GB" dirty="0" smtClean="0">
                <a:solidFill>
                  <a:prstClr val="black"/>
                </a:solidFill>
              </a:rPr>
              <a:t>. </a:t>
            </a:r>
            <a:r>
              <a:rPr lang="en-GB" dirty="0" err="1" smtClean="0">
                <a:solidFill>
                  <a:prstClr val="black"/>
                </a:solidFill>
              </a:rPr>
              <a:t>Assmann</a:t>
            </a:r>
            <a:r>
              <a:rPr lang="en-GB" dirty="0" smtClean="0">
                <a:solidFill>
                  <a:prstClr val="black"/>
                </a:solidFill>
              </a:rPr>
              <a:t>, Chamonix 2001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" y="769440"/>
            <a:ext cx="9006489" cy="56118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48" y="2737586"/>
            <a:ext cx="6763452" cy="41168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79282" y="3556061"/>
            <a:ext cx="33289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prstClr val="black"/>
                </a:solidFill>
              </a:rPr>
              <a:t>1000 pb</a:t>
            </a:r>
            <a:r>
              <a:rPr lang="en-GB" sz="2000" b="1" baseline="30000" dirty="0" smtClean="0">
                <a:solidFill>
                  <a:prstClr val="black"/>
                </a:solidFill>
              </a:rPr>
              <a:t>-1</a:t>
            </a:r>
            <a:r>
              <a:rPr lang="en-GB" sz="2000" b="1" dirty="0" smtClean="0">
                <a:solidFill>
                  <a:prstClr val="black"/>
                </a:solidFill>
              </a:rPr>
              <a:t> from 1989 to 2000</a:t>
            </a:r>
            <a:endParaRPr lang="en-GB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0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505" y="128587"/>
            <a:ext cx="9345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prstClr val="black"/>
                </a:solidFill>
              </a:rPr>
              <a:t>early linear-collider proposals recovered beam energy</a:t>
            </a:r>
            <a:endParaRPr lang="en-GB" sz="3200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52120" y="1124744"/>
            <a:ext cx="32744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prstClr val="black"/>
                </a:solidFill>
              </a:rPr>
              <a:t>Maury Tigner, “</a:t>
            </a:r>
            <a:r>
              <a:rPr lang="en-US" altLang="en-US" sz="2400" i="1" dirty="0">
                <a:solidFill>
                  <a:prstClr val="black"/>
                </a:solidFill>
              </a:rPr>
              <a:t>A Possible Apparatus for Clashing-Beam Experiments</a:t>
            </a:r>
            <a:r>
              <a:rPr lang="en-US" altLang="en-US" sz="2400" dirty="0">
                <a:solidFill>
                  <a:prstClr val="black"/>
                </a:solidFill>
              </a:rPr>
              <a:t>”, </a:t>
            </a:r>
            <a:r>
              <a:rPr lang="en-US" altLang="en-US" sz="2400" dirty="0" err="1">
                <a:solidFill>
                  <a:prstClr val="black"/>
                </a:solidFill>
              </a:rPr>
              <a:t>Nuovo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</a:rPr>
              <a:t>Cimento</a:t>
            </a:r>
            <a:r>
              <a:rPr lang="en-US" altLang="en-US" sz="2400" dirty="0">
                <a:solidFill>
                  <a:prstClr val="black"/>
                </a:solidFill>
              </a:rPr>
              <a:t> 37, 1228 (</a:t>
            </a:r>
            <a:r>
              <a:rPr lang="en-US" altLang="en-US" sz="2400" b="1" dirty="0">
                <a:solidFill>
                  <a:prstClr val="black"/>
                </a:solidFill>
              </a:rPr>
              <a:t>1965</a:t>
            </a:r>
            <a:r>
              <a:rPr lang="en-US" altLang="en-US" sz="2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51508" y="5589240"/>
            <a:ext cx="82089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>
                <a:solidFill>
                  <a:prstClr val="black"/>
                </a:solidFill>
              </a:rPr>
              <a:t> </a:t>
            </a:r>
          </a:p>
          <a:p>
            <a:r>
              <a:rPr lang="en-US" altLang="en-US" sz="2400" dirty="0">
                <a:solidFill>
                  <a:prstClr val="black"/>
                </a:solidFill>
              </a:rPr>
              <a:t>Ugo </a:t>
            </a:r>
            <a:r>
              <a:rPr lang="en-US" altLang="en-US" sz="2400" dirty="0" err="1">
                <a:solidFill>
                  <a:prstClr val="black"/>
                </a:solidFill>
              </a:rPr>
              <a:t>Amaldi</a:t>
            </a:r>
            <a:r>
              <a:rPr lang="en-US" altLang="en-US" sz="2400" dirty="0">
                <a:solidFill>
                  <a:prstClr val="black"/>
                </a:solidFill>
              </a:rPr>
              <a:t>, “</a:t>
            </a:r>
            <a:r>
              <a:rPr lang="en-US" altLang="en-US" sz="2400" i="1" dirty="0">
                <a:solidFill>
                  <a:prstClr val="black"/>
                </a:solidFill>
              </a:rPr>
              <a:t>A possible scheme to obtain e-e- and </a:t>
            </a:r>
            <a:r>
              <a:rPr lang="en-US" altLang="en-US" sz="2400" i="1" dirty="0" err="1">
                <a:solidFill>
                  <a:prstClr val="black"/>
                </a:solidFill>
              </a:rPr>
              <a:t>e+e</a:t>
            </a:r>
            <a:r>
              <a:rPr lang="en-US" altLang="en-US" sz="2400" i="1" dirty="0">
                <a:solidFill>
                  <a:prstClr val="black"/>
                </a:solidFill>
              </a:rPr>
              <a:t>- collisions at energies of </a:t>
            </a:r>
            <a:r>
              <a:rPr lang="en-US" altLang="en-US" sz="2400" i="1" dirty="0"/>
              <a:t>hundreds of </a:t>
            </a:r>
            <a:r>
              <a:rPr lang="en-US" altLang="en-US" sz="2400" i="1" dirty="0" err="1"/>
              <a:t>GeV</a:t>
            </a:r>
            <a:r>
              <a:rPr lang="en-US" altLang="en-US" sz="2400" dirty="0"/>
              <a:t>”, </a:t>
            </a:r>
            <a:r>
              <a:rPr lang="en-US" altLang="en-US" sz="2400" dirty="0">
                <a:solidFill>
                  <a:prstClr val="black"/>
                </a:solidFill>
              </a:rPr>
              <a:t>Physics Letters B61, 313 (</a:t>
            </a:r>
            <a:r>
              <a:rPr lang="en-US" altLang="en-US" sz="2400" b="1" dirty="0">
                <a:solidFill>
                  <a:prstClr val="black"/>
                </a:solidFill>
              </a:rPr>
              <a:t>1976</a:t>
            </a:r>
            <a:r>
              <a:rPr lang="en-US" altLang="en-US" sz="2400" dirty="0">
                <a:solidFill>
                  <a:prstClr val="black"/>
                </a:solidFill>
              </a:rPr>
              <a:t>)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" y="4077072"/>
            <a:ext cx="8769284" cy="1866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2" y="908720"/>
            <a:ext cx="5467158" cy="29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0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974815" y="0"/>
            <a:ext cx="5544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solidFill>
                  <a:prstClr val="black"/>
                </a:solidFill>
              </a:rPr>
              <a:t>c</a:t>
            </a:r>
            <a:r>
              <a:rPr lang="en-GB" sz="4000" b="1" dirty="0" err="1" smtClean="0">
                <a:solidFill>
                  <a:prstClr val="black"/>
                </a:solidFill>
              </a:rPr>
              <a:t>ryo</a:t>
            </a:r>
            <a:r>
              <a:rPr lang="en-GB" sz="4000" b="1" dirty="0" smtClean="0">
                <a:solidFill>
                  <a:prstClr val="black"/>
                </a:solidFill>
              </a:rPr>
              <a:t> power: </a:t>
            </a:r>
            <a:r>
              <a:rPr lang="en-GB" sz="4000" b="1" i="1" dirty="0">
                <a:solidFill>
                  <a:srgbClr val="0000CC"/>
                </a:solidFill>
              </a:rPr>
              <a:t>ILC </a:t>
            </a:r>
            <a:r>
              <a:rPr lang="en-GB" sz="4000" b="1" dirty="0">
                <a:solidFill>
                  <a:prstClr val="black"/>
                </a:solidFill>
              </a:rPr>
              <a:t>vs </a:t>
            </a:r>
            <a:r>
              <a:rPr lang="en-GB" sz="4000" b="1" i="1" dirty="0">
                <a:solidFill>
                  <a:srgbClr val="00B050"/>
                </a:solidFill>
              </a:rPr>
              <a:t>FCC-</a:t>
            </a:r>
            <a:r>
              <a:rPr lang="en-GB" sz="4000" b="1" i="1" dirty="0" err="1">
                <a:solidFill>
                  <a:srgbClr val="00B050"/>
                </a:solidFill>
              </a:rPr>
              <a:t>ee</a:t>
            </a:r>
            <a:endParaRPr lang="en-GB" sz="4000" b="1" i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24922" y="636555"/>
                <a:ext cx="4908203" cy="756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𝑐𝑟𝑦𝑜</m:t>
                          </m:r>
                        </m:sub>
                      </m:sSub>
                      <m:r>
                        <a:rPr lang="en-GB" sz="40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𝑡𝑜𝑡</m:t>
                          </m:r>
                        </m:sub>
                      </m:sSub>
                      <m:sSub>
                        <m:sSubPr>
                          <m:ctrlP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𝑅𝐹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400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D</m:t>
                      </m:r>
                      <m:r>
                        <a:rPr lang="en-GB" sz="400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GB" sz="40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GB" sz="4000" baseline="-2500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en-GB" sz="4000" baseline="-25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22" y="636555"/>
                <a:ext cx="4908203" cy="75655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974815" y="1383780"/>
                <a:ext cx="5568319" cy="1372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𝑐𝑟𝑦𝑜</m:t>
                          </m:r>
                        </m:sub>
                      </m:sSub>
                      <m:r>
                        <a:rPr lang="en-GB" sz="40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40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40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40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𝑅𝐹</m:t>
                              </m:r>
                            </m:sub>
                          </m:sSub>
                          <m: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𝑡𝑜𝑡</m:t>
                          </m:r>
                        </m:sub>
                      </m:sSub>
                      <m:sSub>
                        <m:sSubPr>
                          <m:ctrlP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GB" sz="4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𝑅𝐹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400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D</m:t>
                      </m:r>
                      <m:r>
                        <a:rPr lang="en-GB" sz="400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GB" sz="40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GB" sz="4000" baseline="-2500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en-GB" sz="4000" baseline="-25000" dirty="0">
                  <a:solidFill>
                    <a:prstClr val="black"/>
                  </a:solidFill>
                </a:endParaRPr>
              </a:p>
              <a:p>
                <a:endParaRPr lang="en-GB" sz="4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15" y="1383780"/>
                <a:ext cx="5568319" cy="137210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940152" y="737813"/>
            <a:ext cx="635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prstClr val="black"/>
                </a:solidFill>
              </a:rPr>
              <a:t>or</a:t>
            </a:r>
            <a:endParaRPr lang="en-GB" sz="40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2069833"/>
            <a:ext cx="618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(if SC cavity losses dominated by BCS resistance)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451" y="5705125"/>
            <a:ext cx="82290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GB" sz="2800" dirty="0">
                <a:solidFill>
                  <a:prstClr val="black"/>
                </a:solidFill>
              </a:rPr>
              <a:t>t</a:t>
            </a:r>
            <a:r>
              <a:rPr lang="en-GB" sz="2800" dirty="0" smtClean="0">
                <a:solidFill>
                  <a:prstClr val="black"/>
                </a:solidFill>
              </a:rPr>
              <a:t>otal </a:t>
            </a:r>
            <a:r>
              <a:rPr lang="en-GB" sz="2800" dirty="0" err="1" smtClean="0">
                <a:solidFill>
                  <a:prstClr val="black"/>
                </a:solidFill>
              </a:rPr>
              <a:t>cryo</a:t>
            </a:r>
            <a:r>
              <a:rPr lang="en-GB" sz="2800" dirty="0" smtClean="0">
                <a:solidFill>
                  <a:prstClr val="black"/>
                </a:solidFill>
              </a:rPr>
              <a:t> power </a:t>
            </a:r>
            <a:r>
              <a:rPr lang="en-GB" sz="2800" dirty="0" smtClean="0">
                <a:solidFill>
                  <a:srgbClr val="0000CC"/>
                </a:solidFill>
              </a:rPr>
              <a:t>16 MW (ILC-H), </a:t>
            </a:r>
            <a:r>
              <a:rPr lang="en-GB" sz="2800" dirty="0" smtClean="0">
                <a:solidFill>
                  <a:srgbClr val="00B050"/>
                </a:solidFill>
              </a:rPr>
              <a:t>10-25 MW (FCC-H &amp; t)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563888" y="6423812"/>
            <a:ext cx="5426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total </a:t>
            </a:r>
            <a:r>
              <a:rPr lang="en-GB" sz="2400" b="1" dirty="0" err="1" smtClean="0">
                <a:solidFill>
                  <a:srgbClr val="FF0000"/>
                </a:solidFill>
              </a:rPr>
              <a:t>cryo</a:t>
            </a:r>
            <a:r>
              <a:rPr lang="en-GB" sz="2400" b="1" dirty="0" smtClean="0">
                <a:solidFill>
                  <a:srgbClr val="FF0000"/>
                </a:solidFill>
              </a:rPr>
              <a:t> power similar for both projects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140484"/>
              </p:ext>
            </p:extLst>
          </p:nvPr>
        </p:nvGraphicFramePr>
        <p:xfrm>
          <a:off x="27587" y="2560514"/>
          <a:ext cx="9143999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2070"/>
                <a:gridCol w="2107130"/>
                <a:gridCol w="3964799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i="1" dirty="0" smtClean="0"/>
                        <a:t>ILC-H</a:t>
                      </a:r>
                      <a:endParaRPr lang="en-GB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i="1" dirty="0" smtClean="0"/>
                        <a:t>FCC-</a:t>
                      </a:r>
                      <a:r>
                        <a:rPr lang="en-GB" sz="2400" i="1" dirty="0" err="1" smtClean="0"/>
                        <a:t>ee</a:t>
                      </a:r>
                      <a:r>
                        <a:rPr lang="en-GB" sz="2400" i="1" dirty="0" smtClean="0"/>
                        <a:t>-H</a:t>
                      </a:r>
                      <a:endParaRPr lang="en-GB" sz="24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RF  voltage </a:t>
                      </a:r>
                      <a:r>
                        <a:rPr kumimoji="0" lang="en-GB" sz="2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V</a:t>
                      </a:r>
                      <a:r>
                        <a:rPr kumimoji="0" lang="en-GB" sz="28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to</a:t>
                      </a:r>
                      <a:r>
                        <a:rPr kumimoji="0" lang="en-GB" sz="28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baseline="0" dirty="0" smtClean="0">
                          <a:solidFill>
                            <a:srgbClr val="0000CC"/>
                          </a:solidFill>
                        </a:rPr>
                        <a:t>240 GV</a:t>
                      </a:r>
                      <a:endParaRPr lang="en-GB" sz="2400" b="1" baseline="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i="0" baseline="0" dirty="0" smtClean="0">
                          <a:solidFill>
                            <a:srgbClr val="00B050"/>
                          </a:solidFill>
                        </a:rPr>
                        <a:t>6-12 GV</a:t>
                      </a:r>
                      <a:endParaRPr lang="en-GB" sz="2400" b="1" i="0" baseline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RF  gradient </a:t>
                      </a:r>
                      <a:r>
                        <a:rPr kumimoji="0" lang="en-GB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G</a:t>
                      </a:r>
                      <a:r>
                        <a:rPr kumimoji="0" lang="en-GB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RF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baseline="0" dirty="0" smtClean="0">
                          <a:solidFill>
                            <a:srgbClr val="0000CC"/>
                          </a:solidFill>
                        </a:rPr>
                        <a:t>31.5 MV/m</a:t>
                      </a:r>
                      <a:endParaRPr lang="en-GB" sz="2400" b="1" baseline="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i="0" baseline="0" dirty="0" smtClean="0">
                          <a:solidFill>
                            <a:srgbClr val="00B050"/>
                          </a:solidFill>
                        </a:rPr>
                        <a:t>15-20 MV/m</a:t>
                      </a:r>
                      <a:endParaRPr lang="en-GB" sz="2400" b="1" i="0" baseline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effective</a:t>
                      </a:r>
                      <a:r>
                        <a:rPr lang="en-GB" sz="2400" baseline="0" dirty="0" smtClean="0"/>
                        <a:t> RF </a:t>
                      </a:r>
                      <a:r>
                        <a:rPr lang="en-GB" sz="2400" dirty="0" smtClean="0"/>
                        <a:t>length 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solidFill>
                            <a:srgbClr val="0000CC"/>
                          </a:solidFill>
                        </a:rPr>
                        <a:t>8 km</a:t>
                      </a:r>
                      <a:endParaRPr lang="en-GB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i="0" dirty="0" smtClean="0">
                          <a:solidFill>
                            <a:srgbClr val="00B050"/>
                          </a:solidFill>
                        </a:rPr>
                        <a:t>&lt;800 m</a:t>
                      </a:r>
                      <a:endParaRPr lang="en-GB" sz="2400" b="1" i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RF frequency </a:t>
                      </a:r>
                      <a:r>
                        <a:rPr kumimoji="0" lang="en-GB" sz="2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</a:t>
                      </a:r>
                      <a:r>
                        <a:rPr kumimoji="0" lang="en-GB" sz="28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RF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00CC"/>
                          </a:solidFill>
                        </a:rPr>
                        <a:t>1.3 GHz</a:t>
                      </a:r>
                      <a:endParaRPr lang="en-GB" sz="2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B050"/>
                          </a:solidFill>
                        </a:rPr>
                        <a:t>400 MHz (?)</a:t>
                      </a:r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Q</a:t>
                      </a:r>
                      <a:r>
                        <a:rPr kumimoji="0" lang="en-GB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</a:t>
                      </a: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: unloaded cavity </a:t>
                      </a:r>
                      <a:r>
                        <a:rPr kumimoji="0" lang="en-GB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Q</a:t>
                      </a:r>
                      <a:r>
                        <a:rPr kumimoji="0" lang="en-GB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00CC"/>
                          </a:solidFill>
                        </a:rPr>
                        <a:t>10</a:t>
                      </a:r>
                      <a:r>
                        <a:rPr lang="en-GB" sz="2400" baseline="30000" dirty="0" smtClean="0">
                          <a:solidFill>
                            <a:srgbClr val="0000CC"/>
                          </a:solidFill>
                        </a:rPr>
                        <a:t>10</a:t>
                      </a:r>
                      <a:endParaRPr lang="en-GB" sz="2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2-4x10</a:t>
                      </a:r>
                      <a:r>
                        <a:rPr kumimoji="0" lang="en-GB" sz="2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10</a:t>
                      </a:r>
                      <a:r>
                        <a:rPr kumimoji="0" lang="en-GB" sz="2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(higher at lower </a:t>
                      </a:r>
                      <a:r>
                        <a:rPr kumimoji="0" lang="en-GB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G</a:t>
                      </a:r>
                      <a:r>
                        <a:rPr kumimoji="0" lang="en-GB" sz="24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RF</a:t>
                      </a: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D</a:t>
                      </a: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: RF duty factor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solidFill>
                            <a:srgbClr val="0000CC"/>
                          </a:solidFill>
                        </a:rPr>
                        <a:t>0.75% (pulsed)</a:t>
                      </a:r>
                      <a:endParaRPr lang="en-GB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solidFill>
                            <a:srgbClr val="00B050"/>
                          </a:solidFill>
                        </a:rPr>
                        <a:t>100% (</a:t>
                      </a:r>
                      <a:r>
                        <a:rPr lang="en-GB" sz="2400" b="1" dirty="0" err="1" smtClean="0">
                          <a:solidFill>
                            <a:srgbClr val="00B050"/>
                          </a:solidFill>
                        </a:rPr>
                        <a:t>cw</a:t>
                      </a:r>
                      <a:r>
                        <a:rPr lang="en-GB" sz="2400" b="1" dirty="0" smtClean="0">
                          <a:solidFill>
                            <a:srgbClr val="00B050"/>
                          </a:solidFill>
                        </a:rPr>
                        <a:t>)</a:t>
                      </a:r>
                      <a:endParaRPr lang="en-GB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total </a:t>
                      </a:r>
                      <a:r>
                        <a:rPr lang="en-GB" sz="2400" dirty="0" err="1" smtClean="0"/>
                        <a:t>cryo</a:t>
                      </a:r>
                      <a:r>
                        <a:rPr lang="en-GB" sz="2400" dirty="0" smtClean="0"/>
                        <a:t> power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solidFill>
                            <a:srgbClr val="0000CC"/>
                          </a:solidFill>
                        </a:rPr>
                        <a:t>16 MW</a:t>
                      </a:r>
                      <a:endParaRPr lang="en-GB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solidFill>
                            <a:srgbClr val="00B050"/>
                          </a:solidFill>
                        </a:rPr>
                        <a:t>10-25 MW </a:t>
                      </a:r>
                      <a:r>
                        <a:rPr lang="en-GB" sz="2400" dirty="0" smtClean="0">
                          <a:solidFill>
                            <a:srgbClr val="00B050"/>
                          </a:solidFill>
                        </a:rPr>
                        <a:t>(</a:t>
                      </a: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FCC-H &amp; t)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5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44" y="3903410"/>
            <a:ext cx="4069108" cy="206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sosceles Triangle 5"/>
          <p:cNvSpPr/>
          <p:nvPr/>
        </p:nvSpPr>
        <p:spPr>
          <a:xfrm rot="5400000">
            <a:off x="1567809" y="1054660"/>
            <a:ext cx="1060704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560841" y="1511860"/>
            <a:ext cx="1537320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640961" y="2925724"/>
            <a:ext cx="9144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>
            <a:endCxn id="6" idx="5"/>
          </p:cNvCxnSpPr>
          <p:nvPr/>
        </p:nvCxnSpPr>
        <p:spPr>
          <a:xfrm flipV="1">
            <a:off x="2098161" y="1777036"/>
            <a:ext cx="0" cy="1361537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84977" y="4431542"/>
            <a:ext cx="648072" cy="637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115175" y="3707211"/>
            <a:ext cx="0" cy="1361537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55361" y="1511860"/>
            <a:ext cx="4270176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25537" y="1511860"/>
            <a:ext cx="1537320" cy="0"/>
          </a:xfrm>
          <a:prstGeom prst="line">
            <a:avLst/>
          </a:prstGeom>
          <a:ln w="476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393489" y="1511860"/>
            <a:ext cx="0" cy="1361537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308277" y="2762723"/>
            <a:ext cx="327913" cy="944488"/>
            <a:chOff x="1922432" y="1565176"/>
            <a:chExt cx="327913" cy="944488"/>
          </a:xfrm>
        </p:grpSpPr>
        <p:grpSp>
          <p:nvGrpSpPr>
            <p:cNvPr id="19" name="Group 18"/>
            <p:cNvGrpSpPr/>
            <p:nvPr/>
          </p:nvGrpSpPr>
          <p:grpSpPr>
            <a:xfrm>
              <a:off x="1922432" y="1565176"/>
              <a:ext cx="190241" cy="944488"/>
              <a:chOff x="1907704" y="1412776"/>
              <a:chExt cx="190241" cy="944488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907704" y="1412776"/>
                <a:ext cx="181857" cy="792088"/>
                <a:chOff x="1907704" y="1412776"/>
                <a:chExt cx="181857" cy="792088"/>
              </a:xfrm>
            </p:grpSpPr>
            <p:sp>
              <p:nvSpPr>
                <p:cNvPr id="31" name="Arc 30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Arc 31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 flipV="1">
                <a:off x="1916088" y="1565176"/>
                <a:ext cx="181857" cy="792088"/>
                <a:chOff x="1907704" y="1412776"/>
                <a:chExt cx="181857" cy="792088"/>
              </a:xfrm>
            </p:grpSpPr>
            <p:sp>
              <p:nvSpPr>
                <p:cNvPr id="29" name="Arc 28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Arc 29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0" name="Group 19"/>
            <p:cNvGrpSpPr/>
            <p:nvPr/>
          </p:nvGrpSpPr>
          <p:grpSpPr>
            <a:xfrm>
              <a:off x="2060104" y="1565176"/>
              <a:ext cx="190241" cy="944488"/>
              <a:chOff x="1907704" y="1412776"/>
              <a:chExt cx="190241" cy="944488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907704" y="1412776"/>
                <a:ext cx="181857" cy="792088"/>
                <a:chOff x="1907704" y="1412776"/>
                <a:chExt cx="181857" cy="792088"/>
              </a:xfrm>
            </p:grpSpPr>
            <p:sp>
              <p:nvSpPr>
                <p:cNvPr id="25" name="Arc 24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Arc 25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 flipV="1">
                <a:off x="1916088" y="1565176"/>
                <a:ext cx="181857" cy="792088"/>
                <a:chOff x="1907704" y="1412776"/>
                <a:chExt cx="181857" cy="792088"/>
              </a:xfrm>
            </p:grpSpPr>
            <p:sp>
              <p:nvSpPr>
                <p:cNvPr id="23" name="Arc 22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Arc 23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33" name="Group 32"/>
          <p:cNvGrpSpPr/>
          <p:nvPr/>
        </p:nvGrpSpPr>
        <p:grpSpPr>
          <a:xfrm>
            <a:off x="6578910" y="2762723"/>
            <a:ext cx="327913" cy="944488"/>
            <a:chOff x="1922432" y="1565176"/>
            <a:chExt cx="327913" cy="944488"/>
          </a:xfrm>
        </p:grpSpPr>
        <p:grpSp>
          <p:nvGrpSpPr>
            <p:cNvPr id="34" name="Group 33"/>
            <p:cNvGrpSpPr/>
            <p:nvPr/>
          </p:nvGrpSpPr>
          <p:grpSpPr>
            <a:xfrm>
              <a:off x="1922432" y="1565176"/>
              <a:ext cx="190241" cy="944488"/>
              <a:chOff x="1907704" y="1412776"/>
              <a:chExt cx="190241" cy="944488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907704" y="1412776"/>
                <a:ext cx="181857" cy="792088"/>
                <a:chOff x="1907704" y="1412776"/>
                <a:chExt cx="181857" cy="792088"/>
              </a:xfrm>
            </p:grpSpPr>
            <p:sp>
              <p:nvSpPr>
                <p:cNvPr id="46" name="Arc 45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Arc 46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 flipV="1">
                <a:off x="1916088" y="1565176"/>
                <a:ext cx="181857" cy="792088"/>
                <a:chOff x="1907704" y="1412776"/>
                <a:chExt cx="181857" cy="792088"/>
              </a:xfrm>
            </p:grpSpPr>
            <p:sp>
              <p:nvSpPr>
                <p:cNvPr id="44" name="Arc 43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Arc 44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5" name="Group 34"/>
            <p:cNvGrpSpPr/>
            <p:nvPr/>
          </p:nvGrpSpPr>
          <p:grpSpPr>
            <a:xfrm>
              <a:off x="2060104" y="1565176"/>
              <a:ext cx="190241" cy="944488"/>
              <a:chOff x="1907704" y="1412776"/>
              <a:chExt cx="190241" cy="944488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907704" y="1412776"/>
                <a:ext cx="181857" cy="792088"/>
                <a:chOff x="1907704" y="1412776"/>
                <a:chExt cx="181857" cy="792088"/>
              </a:xfrm>
            </p:grpSpPr>
            <p:sp>
              <p:nvSpPr>
                <p:cNvPr id="40" name="Arc 39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Arc 40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 flipV="1">
                <a:off x="1916088" y="1565176"/>
                <a:ext cx="181857" cy="792088"/>
                <a:chOff x="1907704" y="1412776"/>
                <a:chExt cx="181857" cy="792088"/>
              </a:xfrm>
            </p:grpSpPr>
            <p:sp>
              <p:nvSpPr>
                <p:cNvPr id="38" name="Arc 37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Arc 38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cxnSp>
        <p:nvCxnSpPr>
          <p:cNvPr id="48" name="Straight Connector 47"/>
          <p:cNvCxnSpPr/>
          <p:nvPr/>
        </p:nvCxnSpPr>
        <p:spPr>
          <a:xfrm flipV="1">
            <a:off x="6855150" y="3311168"/>
            <a:ext cx="27664" cy="680767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413415" y="1740905"/>
            <a:ext cx="2928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Klystron (</a:t>
            </a:r>
            <a:r>
              <a:rPr lang="en-GB" b="1" dirty="0" smtClean="0">
                <a:solidFill>
                  <a:srgbClr val="0000CC"/>
                </a:solidFill>
              </a:rPr>
              <a:t>45% </a:t>
            </a:r>
            <a:r>
              <a:rPr lang="en-GB" b="1" dirty="0" smtClean="0"/>
              <a:t>vs </a:t>
            </a:r>
            <a:r>
              <a:rPr lang="en-GB" b="1" dirty="0" smtClean="0">
                <a:solidFill>
                  <a:srgbClr val="00B050"/>
                </a:solidFill>
              </a:rPr>
              <a:t>65%</a:t>
            </a:r>
            <a:r>
              <a:rPr lang="en-GB" b="1" dirty="0" smtClean="0"/>
              <a:t>)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b="1" dirty="0" smtClean="0">
                <a:solidFill>
                  <a:srgbClr val="FF0000"/>
                </a:solidFill>
              </a:rPr>
              <a:t>ynamic margin + pulsed  vs 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b="1" dirty="0" smtClean="0">
                <a:solidFill>
                  <a:srgbClr val="FF0000"/>
                </a:solidFill>
              </a:rPr>
              <a:t>aturation + </a:t>
            </a:r>
            <a:r>
              <a:rPr lang="en-GB" b="1" dirty="0" err="1" smtClean="0">
                <a:solidFill>
                  <a:srgbClr val="FF0000"/>
                </a:solidFill>
              </a:rPr>
              <a:t>cw</a:t>
            </a:r>
            <a:r>
              <a:rPr lang="en-GB" b="1" dirty="0" smtClean="0">
                <a:solidFill>
                  <a:srgbClr val="FF0000"/>
                </a:solidFill>
              </a:rPr>
              <a:t> operation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556198" y="3138573"/>
            <a:ext cx="2622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Modulator (</a:t>
            </a:r>
            <a:r>
              <a:rPr lang="en-GB" b="1" dirty="0" smtClean="0">
                <a:solidFill>
                  <a:srgbClr val="0000CC"/>
                </a:solidFill>
              </a:rPr>
              <a:t>95%? </a:t>
            </a:r>
            <a:r>
              <a:rPr lang="en-GB" b="1" dirty="0" smtClean="0"/>
              <a:t>vs </a:t>
            </a:r>
            <a:r>
              <a:rPr lang="en-GB" b="1" dirty="0" smtClean="0">
                <a:solidFill>
                  <a:srgbClr val="00B050"/>
                </a:solidFill>
              </a:rPr>
              <a:t>95%</a:t>
            </a:r>
            <a:r>
              <a:rPr lang="en-GB" b="1" dirty="0" smtClean="0"/>
              <a:t>)</a:t>
            </a:r>
          </a:p>
          <a:p>
            <a:r>
              <a:rPr lang="en-GB" b="1" dirty="0">
                <a:solidFill>
                  <a:srgbClr val="FF0000"/>
                </a:solidFill>
              </a:rPr>
              <a:t>p</a:t>
            </a:r>
            <a:r>
              <a:rPr lang="en-GB" b="1" dirty="0" smtClean="0">
                <a:solidFill>
                  <a:srgbClr val="FF0000"/>
                </a:solidFill>
              </a:rPr>
              <a:t>ulsed vs </a:t>
            </a:r>
            <a:r>
              <a:rPr lang="en-GB" b="1" dirty="0" err="1" smtClean="0">
                <a:solidFill>
                  <a:srgbClr val="FF0000"/>
                </a:solidFill>
              </a:rPr>
              <a:t>cw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1180" y="1591134"/>
            <a:ext cx="1426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</a:t>
            </a:r>
            <a:r>
              <a:rPr lang="en-GB" b="1" dirty="0" smtClean="0"/>
              <a:t>ow-Level RF</a:t>
            </a:r>
          </a:p>
          <a:p>
            <a:endParaRPr lang="en-GB" b="1" dirty="0">
              <a:solidFill>
                <a:srgbClr val="0000CC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422468" y="1379272"/>
            <a:ext cx="276746" cy="265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/>
          <p:cNvSpPr txBox="1"/>
          <p:nvPr/>
        </p:nvSpPr>
        <p:spPr>
          <a:xfrm>
            <a:off x="7041561" y="2688731"/>
            <a:ext cx="1556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Accelerating</a:t>
            </a:r>
          </a:p>
          <a:p>
            <a:r>
              <a:rPr lang="en-GB" b="1" dirty="0" smtClean="0"/>
              <a:t>cavities </a:t>
            </a:r>
          </a:p>
          <a:p>
            <a:r>
              <a:rPr lang="en-GB" b="1" dirty="0" smtClean="0"/>
              <a:t>(</a:t>
            </a:r>
            <a:r>
              <a:rPr lang="en-GB" b="1" dirty="0" smtClean="0">
                <a:solidFill>
                  <a:srgbClr val="0000CC"/>
                </a:solidFill>
              </a:rPr>
              <a:t>44% </a:t>
            </a:r>
            <a:r>
              <a:rPr lang="en-GB" b="1" dirty="0" smtClean="0"/>
              <a:t>vs </a:t>
            </a:r>
            <a:r>
              <a:rPr lang="en-GB" b="1" dirty="0" smtClean="0">
                <a:solidFill>
                  <a:srgbClr val="00B050"/>
                </a:solidFill>
              </a:rPr>
              <a:t>100%)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pulsed vs </a:t>
            </a:r>
            <a:r>
              <a:rPr lang="en-GB" b="1" dirty="0" err="1" smtClean="0">
                <a:solidFill>
                  <a:srgbClr val="FF0000"/>
                </a:solidFill>
              </a:rPr>
              <a:t>cw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81967" y="981508"/>
            <a:ext cx="289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RF distribution (</a:t>
            </a:r>
            <a:r>
              <a:rPr lang="en-GB" b="1" dirty="0">
                <a:solidFill>
                  <a:srgbClr val="0000CC"/>
                </a:solidFill>
              </a:rPr>
              <a:t>9</a:t>
            </a:r>
            <a:r>
              <a:rPr lang="en-GB" b="1" dirty="0" smtClean="0">
                <a:solidFill>
                  <a:srgbClr val="0000CC"/>
                </a:solidFill>
              </a:rPr>
              <a:t>5% </a:t>
            </a:r>
            <a:r>
              <a:rPr lang="en-GB" b="1" dirty="0" smtClean="0"/>
              <a:t>vs </a:t>
            </a:r>
            <a:r>
              <a:rPr lang="en-GB" b="1" dirty="0" smtClean="0">
                <a:solidFill>
                  <a:srgbClr val="00B050"/>
                </a:solidFill>
              </a:rPr>
              <a:t>93%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47787" y="64381"/>
            <a:ext cx="8555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RF power efficiencies: </a:t>
            </a:r>
            <a:r>
              <a:rPr lang="en-GB" sz="4400" b="1" i="1" dirty="0" smtClean="0">
                <a:solidFill>
                  <a:srgbClr val="0000CC"/>
                </a:solidFill>
              </a:rPr>
              <a:t>ILC </a:t>
            </a:r>
            <a:r>
              <a:rPr lang="en-GB" sz="4400" dirty="0" smtClean="0"/>
              <a:t>vs </a:t>
            </a:r>
            <a:r>
              <a:rPr lang="en-GB" sz="4400" b="1" i="1" dirty="0" smtClean="0">
                <a:solidFill>
                  <a:srgbClr val="00B050"/>
                </a:solidFill>
              </a:rPr>
              <a:t>FCC-</a:t>
            </a:r>
            <a:r>
              <a:rPr lang="en-GB" sz="4400" b="1" i="1" dirty="0" err="1" smtClean="0">
                <a:solidFill>
                  <a:srgbClr val="00B050"/>
                </a:solidFill>
              </a:rPr>
              <a:t>ee</a:t>
            </a:r>
            <a:endParaRPr lang="en-GB" sz="4400" b="1" i="1" dirty="0">
              <a:solidFill>
                <a:srgbClr val="00B05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854993" y="4189505"/>
            <a:ext cx="101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CC"/>
                </a:solidFill>
              </a:rPr>
              <a:t>ILC pulse</a:t>
            </a:r>
            <a:endParaRPr lang="en-GB" b="1" dirty="0">
              <a:solidFill>
                <a:srgbClr val="0000CC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5118965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b="1" dirty="0"/>
              <a:t>efficiency </a:t>
            </a:r>
            <a:r>
              <a:rPr lang="en-GB" sz="2800" b="1" dirty="0" smtClean="0"/>
              <a:t>(RF): wall </a:t>
            </a:r>
            <a:r>
              <a:rPr lang="en-GB" sz="2800" b="1" dirty="0"/>
              <a:t>plug power </a:t>
            </a:r>
            <a:r>
              <a:rPr lang="en-GB" sz="2800" b="1" dirty="0" smtClean="0"/>
              <a:t>to </a:t>
            </a:r>
            <a:r>
              <a:rPr lang="en-GB" sz="2800" b="1" dirty="0"/>
              <a:t>beam </a:t>
            </a:r>
            <a:r>
              <a:rPr lang="en-GB" sz="2800" b="1" dirty="0" smtClean="0"/>
              <a:t>power</a:t>
            </a:r>
          </a:p>
          <a:p>
            <a:pPr lvl="0"/>
            <a:r>
              <a:rPr lang="en-GB" sz="28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ILC</a:t>
            </a:r>
            <a:r>
              <a:rPr lang="en-GB" sz="2800" b="1" dirty="0" smtClean="0">
                <a:solidFill>
                  <a:srgbClr val="0000CC"/>
                </a:solidFill>
                <a:latin typeface="Symbol" panose="05050102010706020507" pitchFamily="18" charset="2"/>
              </a:rPr>
              <a:t>: h</a:t>
            </a:r>
            <a:r>
              <a:rPr lang="en-GB" sz="2800" b="1" dirty="0" smtClean="0">
                <a:solidFill>
                  <a:srgbClr val="0000CC"/>
                </a:solidFill>
              </a:rPr>
              <a:t>~17%</a:t>
            </a:r>
          </a:p>
          <a:p>
            <a:pPr lvl="0"/>
            <a:r>
              <a:rPr lang="en-GB" sz="2800" b="1" dirty="0" smtClean="0">
                <a:solidFill>
                  <a:srgbClr val="006600"/>
                </a:solidFill>
              </a:rPr>
              <a:t>FCC-</a:t>
            </a:r>
            <a:r>
              <a:rPr lang="en-GB" sz="2800" b="1" dirty="0" err="1" smtClean="0">
                <a:solidFill>
                  <a:srgbClr val="006600"/>
                </a:solidFill>
              </a:rPr>
              <a:t>ee</a:t>
            </a:r>
            <a:r>
              <a:rPr lang="en-GB" sz="2800" b="1" dirty="0" smtClean="0">
                <a:solidFill>
                  <a:srgbClr val="006600"/>
                </a:solidFill>
              </a:rPr>
              <a:t>: </a:t>
            </a:r>
            <a:r>
              <a:rPr lang="en-GB" sz="2800" b="1" dirty="0" smtClean="0">
                <a:solidFill>
                  <a:srgbClr val="006600"/>
                </a:solidFill>
                <a:latin typeface="Symbol" panose="05050102010706020507" pitchFamily="18" charset="2"/>
              </a:rPr>
              <a:t>h</a:t>
            </a:r>
            <a:r>
              <a:rPr lang="en-GB" sz="2800" b="1" dirty="0" smtClean="0">
                <a:solidFill>
                  <a:srgbClr val="006600"/>
                </a:solidFill>
              </a:rPr>
              <a:t>~55%</a:t>
            </a:r>
            <a:endParaRPr lang="en-GB" sz="2800" b="1" dirty="0">
              <a:solidFill>
                <a:srgbClr val="006600"/>
              </a:solidFill>
            </a:endParaRPr>
          </a:p>
          <a:p>
            <a:pPr lvl="0"/>
            <a:endParaRPr lang="en-GB" sz="2800" b="1" dirty="0">
              <a:solidFill>
                <a:srgbClr val="0066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56198" y="4145418"/>
            <a:ext cx="1100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</a:t>
            </a:r>
            <a:r>
              <a:rPr lang="en-GB" b="1" dirty="0" smtClean="0"/>
              <a:t>lectrical </a:t>
            </a:r>
          </a:p>
          <a:p>
            <a:r>
              <a:rPr lang="en-GB" b="1" dirty="0"/>
              <a:t>n</a:t>
            </a:r>
            <a:r>
              <a:rPr lang="en-GB" b="1" dirty="0" smtClean="0"/>
              <a:t>etwork</a:t>
            </a:r>
          </a:p>
          <a:p>
            <a:pPr lvl="0"/>
            <a:r>
              <a:rPr lang="en-GB" b="1" dirty="0" smtClean="0"/>
              <a:t>(95%)</a:t>
            </a:r>
            <a:endParaRPr lang="en-GB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3372001" y="6015322"/>
            <a:ext cx="5744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f</a:t>
            </a:r>
            <a:r>
              <a:rPr lang="en-GB" sz="2400" b="1" dirty="0" smtClean="0">
                <a:solidFill>
                  <a:srgbClr val="FF0000"/>
                </a:solidFill>
              </a:rPr>
              <a:t>actor  ~3 difference in efficiency of 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converting wall-plug power to beam energy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" y="4279526"/>
            <a:ext cx="1743797" cy="597685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 rot="21210082">
            <a:off x="560726" y="4748120"/>
            <a:ext cx="590564" cy="318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559502" y="3903371"/>
            <a:ext cx="554776" cy="449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1329551" y="4071814"/>
            <a:ext cx="402376" cy="235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041561" y="2688731"/>
            <a:ext cx="1662158" cy="12003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2413414" y="1766758"/>
            <a:ext cx="2928815" cy="89747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52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60" grpId="0"/>
      <p:bldP spid="2" grpId="0" animBg="1"/>
      <p:bldP spid="6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403648" y="1628800"/>
                <a:ext cx="3524555" cy="10944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e>
                        <m:sub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GB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1628800"/>
                <a:ext cx="3524555" cy="109446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23063" y="3439473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b="1" dirty="0" smtClean="0"/>
              <a:t>1. final </a:t>
            </a:r>
            <a:r>
              <a:rPr lang="en-GB" sz="2800" b="1" dirty="0"/>
              <a:t>focus optics</a:t>
            </a:r>
          </a:p>
          <a:p>
            <a:pPr lvl="0"/>
            <a:r>
              <a:rPr lang="en-GB" sz="2800" b="1" dirty="0" smtClean="0"/>
              <a:t>2. bunch length</a:t>
            </a:r>
            <a:endParaRPr lang="en-GB" sz="2800" b="1" dirty="0" smtClean="0">
              <a:solidFill>
                <a:srgbClr val="0000CC"/>
              </a:solidFill>
            </a:endParaRPr>
          </a:p>
          <a:p>
            <a:pPr lvl="0"/>
            <a:r>
              <a:rPr lang="en-GB" sz="2800" b="1" dirty="0" smtClean="0">
                <a:solidFill>
                  <a:srgbClr val="0000CC"/>
                </a:solidFill>
              </a:rPr>
              <a:t>3. </a:t>
            </a:r>
            <a:r>
              <a:rPr lang="en-GB" sz="2800" b="1" dirty="0" err="1" smtClean="0">
                <a:solidFill>
                  <a:srgbClr val="0000CC"/>
                </a:solidFill>
              </a:rPr>
              <a:t>beamstrahlung</a:t>
            </a:r>
            <a:r>
              <a:rPr lang="en-GB" sz="2800" b="1" dirty="0" smtClean="0">
                <a:solidFill>
                  <a:srgbClr val="0000CC"/>
                </a:solidFill>
              </a:rPr>
              <a:t> </a:t>
            </a:r>
          </a:p>
          <a:p>
            <a:pPr lvl="0"/>
            <a:r>
              <a:rPr lang="en-GB" sz="2800" b="1" dirty="0">
                <a:solidFill>
                  <a:srgbClr val="0000CC"/>
                </a:solidFill>
              </a:rPr>
              <a:t>	</a:t>
            </a:r>
            <a:r>
              <a:rPr lang="en-GB" sz="2800" b="1" dirty="0" smtClean="0">
                <a:solidFill>
                  <a:srgbClr val="0000CC"/>
                </a:solidFill>
              </a:rPr>
              <a:t>(for </a:t>
            </a:r>
            <a:r>
              <a:rPr lang="en-GB" sz="2800" b="1" dirty="0" err="1" smtClean="0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GB" sz="2800" b="1" i="1" baseline="-25000" dirty="0" err="1" smtClean="0">
                <a:solidFill>
                  <a:srgbClr val="0000CC"/>
                </a:solidFill>
              </a:rPr>
              <a:t>x</a:t>
            </a:r>
            <a:r>
              <a:rPr lang="en-GB" sz="2800" b="1" dirty="0" smtClean="0">
                <a:solidFill>
                  <a:srgbClr val="0000CC"/>
                </a:solidFill>
              </a:rPr>
              <a:t>)</a:t>
            </a:r>
            <a:endParaRPr lang="en-GB" sz="2800" b="1" dirty="0">
              <a:solidFill>
                <a:srgbClr val="0000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5616" y="292558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6000" dirty="0" smtClean="0">
                <a:solidFill>
                  <a:prstClr val="black"/>
                </a:solidFill>
              </a:rPr>
              <a:t>	IP spot </a:t>
            </a:r>
            <a:r>
              <a:rPr lang="en-GB" sz="6000" dirty="0">
                <a:solidFill>
                  <a:prstClr val="black"/>
                </a:solidFill>
              </a:rPr>
              <a:t>size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733877" y="2494191"/>
            <a:ext cx="685995" cy="936104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139952" y="2978106"/>
                <a:ext cx="5019640" cy="2769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GB" sz="2800" b="1" dirty="0" smtClean="0">
                    <a:solidFill>
                      <a:srgbClr val="0000CC"/>
                    </a:solidFill>
                  </a:rPr>
                  <a:t>ILC</a:t>
                </a:r>
                <a14:m>
                  <m:oMath xmlns:m="http://schemas.openxmlformats.org/officeDocument/2006/math">
                    <m:r>
                      <a:rPr lang="en-GB" sz="2800" b="1" i="0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: </m:t>
                    </m:r>
                    <m:r>
                      <a:rPr lang="el-GR" sz="2800" b="1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𝛆</m:t>
                    </m:r>
                    <m:r>
                      <a:rPr lang="el-GR" sz="2800" b="1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∝</m:t>
                    </m:r>
                    <m:f>
                      <m:fPr>
                        <m:type m:val="lin"/>
                        <m:ctrlPr>
                          <a:rPr lang="el-GR" sz="2800" b="1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sz="2800" b="1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</m:num>
                      <m:den>
                        <m:r>
                          <a:rPr lang="en-GB" sz="2800" b="1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𝑬</m:t>
                        </m:r>
                      </m:den>
                    </m:f>
                  </m:oMath>
                </a14:m>
                <a:r>
                  <a:rPr lang="en-GB" sz="2800" b="1" dirty="0" smtClean="0">
                    <a:solidFill>
                      <a:srgbClr val="0000CC"/>
                    </a:solidFill>
                  </a:rPr>
                  <a:t> </a:t>
                </a:r>
              </a:p>
              <a:p>
                <a:pPr lvl="0"/>
                <a:r>
                  <a:rPr lang="en-GB" sz="2800" b="1" dirty="0" smtClean="0">
                    <a:solidFill>
                      <a:srgbClr val="0000CC"/>
                    </a:solidFill>
                  </a:rPr>
                  <a:t>(adiabatic damping)</a:t>
                </a:r>
              </a:p>
              <a:p>
                <a:pPr lvl="0"/>
                <a:r>
                  <a:rPr lang="en-GB" sz="2800" b="1" dirty="0">
                    <a:solidFill>
                      <a:srgbClr val="0000CC"/>
                    </a:solidFill>
                  </a:rPr>
                  <a:t>	</a:t>
                </a:r>
                <a:endParaRPr lang="en-GB" sz="2800" b="1" dirty="0" smtClean="0">
                  <a:solidFill>
                    <a:srgbClr val="006600"/>
                  </a:solidFill>
                </a:endParaRPr>
              </a:p>
              <a:p>
                <a:pPr lvl="0"/>
                <a:r>
                  <a:rPr lang="en-GB" sz="2800" b="1" dirty="0" smtClean="0">
                    <a:solidFill>
                      <a:srgbClr val="006600"/>
                    </a:solidFill>
                  </a:rPr>
                  <a:t>FCC-</a:t>
                </a:r>
                <a:r>
                  <a:rPr lang="en-GB" sz="2800" b="1" dirty="0" err="1" smtClean="0">
                    <a:solidFill>
                      <a:srgbClr val="006600"/>
                    </a:solidFill>
                  </a:rPr>
                  <a:t>ee</a:t>
                </a:r>
                <a:r>
                  <a:rPr lang="en-GB" sz="2800" b="1" dirty="0" smtClean="0">
                    <a:solidFill>
                      <a:srgbClr val="006600"/>
                    </a:solidFill>
                  </a:rPr>
                  <a:t>:</a:t>
                </a:r>
                <a:r>
                  <a:rPr lang="el-GR" sz="2800" b="1" dirty="0" smtClean="0">
                    <a:solidFill>
                      <a:srgbClr val="006600"/>
                    </a:solidFill>
                    <a:ea typeface="Cambria Math"/>
                  </a:rPr>
                  <a:t> </a:t>
                </a:r>
                <a:endParaRPr lang="en-GB" sz="2800" b="1" i="1" dirty="0">
                  <a:solidFill>
                    <a:srgbClr val="006600"/>
                  </a:solidFill>
                  <a:latin typeface="Cambria Math"/>
                  <a:ea typeface="Cambria Math"/>
                </a:endParaRPr>
              </a:p>
              <a:p>
                <a:pPr lvl="0"/>
                <a:r>
                  <a:rPr lang="en-GB" sz="2800" b="1" dirty="0" smtClean="0">
                    <a:solidFill>
                      <a:srgbClr val="006600"/>
                    </a:solidFill>
                    <a:latin typeface="Cambria Math"/>
                    <a:ea typeface="Cambria Math"/>
                  </a:rPr>
                  <a:t>1. </a:t>
                </a:r>
                <a14:m>
                  <m:oMath xmlns:m="http://schemas.openxmlformats.org/officeDocument/2006/math">
                    <m:r>
                      <a:rPr lang="el-GR" sz="2800" b="1" i="1">
                        <a:solidFill>
                          <a:srgbClr val="006600"/>
                        </a:solidFill>
                        <a:latin typeface="Cambria Math"/>
                        <a:ea typeface="Cambria Math"/>
                      </a:rPr>
                      <m:t>𝛆</m:t>
                    </m:r>
                    <m:r>
                      <a:rPr lang="el-GR" sz="2800" b="1" i="1">
                        <a:solidFill>
                          <a:srgbClr val="006600"/>
                        </a:solidFill>
                        <a:latin typeface="Cambria Math"/>
                        <a:ea typeface="Cambria Math"/>
                      </a:rPr>
                      <m:t>∝</m:t>
                    </m:r>
                    <m:sSup>
                      <m:sSupPr>
                        <m:ctrlPr>
                          <a:rPr lang="el-GR" sz="2800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GB" sz="2800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</a:rPr>
                          <m:t>𝑬</m:t>
                        </m:r>
                      </m:e>
                      <m:sup>
                        <m:r>
                          <a:rPr lang="en-GB" sz="2800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l-GR" sz="2800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l-GR" sz="2800" b="1" i="1">
                                <a:solidFill>
                                  <a:srgbClr val="0066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l-GR" sz="2800" b="1" i="1">
                                <a:solidFill>
                                  <a:srgbClr val="006600"/>
                                </a:solidFill>
                                <a:latin typeface="Cambria Math"/>
                                <a:ea typeface="Cambria Math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006600"/>
                                </a:solidFill>
                                <a:latin typeface="Cambria Math"/>
                                <a:ea typeface="Cambria Math"/>
                              </a:rPr>
                              <m:t>𝒅𝒊𝒑</m:t>
                            </m:r>
                          </m:sub>
                        </m:sSub>
                      </m:e>
                      <m:sup>
                        <m:r>
                          <a:rPr lang="en-GB" sz="2800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GB" sz="2800" b="1" dirty="0" smtClean="0">
                    <a:solidFill>
                      <a:srgbClr val="006600"/>
                    </a:solidFill>
                    <a:ea typeface="Cambria Math"/>
                  </a:rPr>
                  <a:t> (</a:t>
                </a:r>
                <a:r>
                  <a:rPr lang="en-GB" sz="2800" b="1" dirty="0" err="1" smtClean="0">
                    <a:solidFill>
                      <a:srgbClr val="006600"/>
                    </a:solidFill>
                    <a:ea typeface="Cambria Math"/>
                  </a:rPr>
                  <a:t>synchr</a:t>
                </a:r>
                <a:r>
                  <a:rPr lang="en-GB" sz="2800" b="1" dirty="0" smtClean="0">
                    <a:solidFill>
                      <a:srgbClr val="006600"/>
                    </a:solidFill>
                    <a:ea typeface="Cambria Math"/>
                  </a:rPr>
                  <a:t>. </a:t>
                </a:r>
                <a:r>
                  <a:rPr lang="en-GB" sz="2800" b="1" dirty="0">
                    <a:solidFill>
                      <a:srgbClr val="006600"/>
                    </a:solidFill>
                    <a:ea typeface="Cambria Math"/>
                  </a:rPr>
                  <a:t>r</a:t>
                </a:r>
                <a:r>
                  <a:rPr lang="en-GB" sz="2800" b="1" dirty="0" smtClean="0">
                    <a:solidFill>
                      <a:srgbClr val="006600"/>
                    </a:solidFill>
                    <a:ea typeface="Cambria Math"/>
                  </a:rPr>
                  <a:t>ad.)</a:t>
                </a:r>
              </a:p>
              <a:p>
                <a:pPr lvl="0"/>
                <a:r>
                  <a:rPr lang="en-GB" sz="2800" b="1" dirty="0" smtClean="0">
                    <a:solidFill>
                      <a:srgbClr val="006600"/>
                    </a:solidFill>
                  </a:rPr>
                  <a:t>2. beam-beam tune shift</a:t>
                </a:r>
                <a:endParaRPr lang="en-GB" sz="28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2978106"/>
                <a:ext cx="5019640" cy="2769604"/>
              </a:xfrm>
              <a:prstGeom prst="rect">
                <a:avLst/>
              </a:prstGeom>
              <a:blipFill rotWithShape="1">
                <a:blip r:embed="rId3"/>
                <a:stretch>
                  <a:fillRect l="-2427" t="-1982" b="-55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H="1" flipV="1">
            <a:off x="4644009" y="2494192"/>
            <a:ext cx="845133" cy="468051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629853" y="5877272"/>
            <a:ext cx="41236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</a:rPr>
              <a:t>s</a:t>
            </a:r>
            <a:r>
              <a:rPr lang="en-GB" sz="2800" b="1" i="1" dirty="0" smtClean="0">
                <a:solidFill>
                  <a:srgbClr val="FF0000"/>
                </a:solidFill>
              </a:rPr>
              <a:t>maller </a:t>
            </a:r>
            <a:r>
              <a:rPr lang="en-GB" sz="2800" b="1" i="1" dirty="0" err="1" smtClean="0">
                <a:solidFill>
                  <a:srgbClr val="FF0000"/>
                </a:solidFill>
              </a:rPr>
              <a:t>emittances</a:t>
            </a:r>
            <a:r>
              <a:rPr lang="en-GB" sz="2800" b="1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sz="2800" b="1" i="1" dirty="0" smtClean="0">
                <a:solidFill>
                  <a:srgbClr val="FF0000"/>
                </a:solidFill>
              </a:rPr>
              <a:t>needed for linear colliders </a:t>
            </a:r>
          </a:p>
          <a:p>
            <a:endParaRPr lang="en-GB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2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9" y="1272448"/>
            <a:ext cx="8972236" cy="445193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7299" y="-5127"/>
            <a:ext cx="9219178" cy="8635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8775">
              <a:spcBef>
                <a:spcPts val="0"/>
              </a:spcBef>
            </a:pPr>
            <a:r>
              <a:rPr lang="en-US" dirty="0">
                <a:latin typeface="+mn-lt"/>
              </a:rPr>
              <a:t>v</a:t>
            </a:r>
            <a:r>
              <a:rPr lang="en-US" dirty="0" smtClean="0">
                <a:latin typeface="+mn-lt"/>
              </a:rPr>
              <a:t>ertical</a:t>
            </a:r>
            <a:r>
              <a:rPr lang="en-US" dirty="0" smtClean="0">
                <a:latin typeface="Symbol" panose="05050102010706020507" pitchFamily="18" charset="2"/>
              </a:rPr>
              <a:t> b</a:t>
            </a:r>
            <a:r>
              <a:rPr lang="en-US" baseline="30000" dirty="0" smtClean="0"/>
              <a:t>*</a:t>
            </a:r>
            <a:r>
              <a:rPr lang="en-US" dirty="0" smtClean="0"/>
              <a:t> history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11144" y="877362"/>
            <a:ext cx="909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year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57" y="847353"/>
            <a:ext cx="1338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US" sz="3200" dirty="0" smtClean="0">
                <a:solidFill>
                  <a:prstClr val="black"/>
                </a:solidFill>
              </a:rPr>
              <a:t>* [m]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5049" y="2596262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PETRA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0345" y="2060848"/>
            <a:ext cx="7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SPEAR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6808" y="2411596"/>
            <a:ext cx="153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PEP, BEPC, LEP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3104" y="3313751"/>
            <a:ext cx="64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CESR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7920" y="281281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DORIS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2274" y="2648563"/>
            <a:ext cx="96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TRISTAN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85350" y="3498417"/>
            <a:ext cx="82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DAFNE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0433" y="2952969"/>
            <a:ext cx="14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CESR-c, PEP-II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1293" y="3782697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KEKB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7044" y="3022712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BEPC-II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4262" y="5013176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</a:rPr>
              <a:t>SuperKEKB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463654" y="4920843"/>
            <a:ext cx="228600" cy="18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79374" y="4448193"/>
            <a:ext cx="1056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FCC-</a:t>
            </a:r>
            <a:r>
              <a:rPr lang="en-US" sz="2400" b="1" dirty="0" err="1" smtClean="0">
                <a:solidFill>
                  <a:srgbClr val="00B050"/>
                </a:solidFill>
              </a:rPr>
              <a:t>ee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405875" y="4437112"/>
            <a:ext cx="228600" cy="18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>
            <a:endCxn id="20" idx="0"/>
          </p:cNvCxnSpPr>
          <p:nvPr/>
        </p:nvCxnSpPr>
        <p:spPr>
          <a:xfrm>
            <a:off x="5433654" y="3383216"/>
            <a:ext cx="1144300" cy="1537627"/>
          </a:xfrm>
          <a:prstGeom prst="line">
            <a:avLst/>
          </a:prstGeom>
          <a:ln w="4762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78899" y="5875844"/>
                <a:ext cx="2399055" cy="763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sz="3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p>
                          <m:r>
                            <a:rPr lang="en-US" sz="3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sz="36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6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6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𝜀𝛽</m:t>
                              </m:r>
                            </m:e>
                            <m:sup>
                              <m:r>
                                <a:rPr lang="en-US" sz="36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sz="3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899" y="5875844"/>
                <a:ext cx="2399055" cy="7632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3713535" y="4141273"/>
            <a:ext cx="195787" cy="2100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3620" y="4473078"/>
            <a:ext cx="620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SLC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8453776" y="4803161"/>
            <a:ext cx="195787" cy="2100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64189" y="4934743"/>
            <a:ext cx="555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ILC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5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/>
      <p:bldP spid="23" grpId="0" animBg="1"/>
      <p:bldP spid="27" grpId="0" animBg="1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h2fig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" y="1899329"/>
            <a:ext cx="7391400" cy="4229100"/>
          </a:xfrm>
          <a:prstGeom prst="rect">
            <a:avLst/>
          </a:prstGeom>
          <a:noFill/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81000" y="766372"/>
            <a:ext cx="84439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schematic of </a:t>
            </a:r>
            <a:r>
              <a:rPr lang="en-US" sz="2800" dirty="0" err="1">
                <a:solidFill>
                  <a:prstClr val="black"/>
                </a:solidFill>
              </a:rPr>
              <a:t>betatron</a:t>
            </a:r>
            <a:r>
              <a:rPr lang="en-US" sz="2800" dirty="0">
                <a:solidFill>
                  <a:prstClr val="black"/>
                </a:solidFill>
              </a:rPr>
              <a:t> oscillation around storage ring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81000" y="1231455"/>
            <a:ext cx="74975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tune </a:t>
            </a:r>
            <a:r>
              <a:rPr lang="en-US" sz="2800" i="1" dirty="0" err="1" smtClean="0">
                <a:solidFill>
                  <a:srgbClr val="0000FF"/>
                </a:solidFill>
              </a:rPr>
              <a:t>Q</a:t>
            </a:r>
            <a:r>
              <a:rPr lang="en-US" sz="2800" i="1" baseline="-25000" dirty="0" err="1" smtClean="0">
                <a:solidFill>
                  <a:srgbClr val="0000FF"/>
                </a:solidFill>
              </a:rPr>
              <a:t>x,y</a:t>
            </a:r>
            <a:r>
              <a:rPr lang="en-US" sz="2800" dirty="0" smtClean="0">
                <a:solidFill>
                  <a:srgbClr val="0000FF"/>
                </a:solidFill>
              </a:rPr>
              <a:t>= </a:t>
            </a:r>
            <a:r>
              <a:rPr lang="en-US" sz="2800" dirty="0">
                <a:solidFill>
                  <a:srgbClr val="0000FF"/>
                </a:solidFill>
              </a:rPr>
              <a:t>number of </a:t>
            </a:r>
            <a:r>
              <a:rPr lang="en-US" sz="2800" dirty="0" smtClean="0">
                <a:solidFill>
                  <a:srgbClr val="0000FF"/>
                </a:solidFill>
              </a:rPr>
              <a:t>(</a:t>
            </a:r>
            <a:r>
              <a:rPr lang="en-US" sz="2800" dirty="0" err="1" smtClean="0">
                <a:solidFill>
                  <a:srgbClr val="0000FF"/>
                </a:solidFill>
              </a:rPr>
              <a:t>x,y</a:t>
            </a:r>
            <a:r>
              <a:rPr lang="en-US" sz="2800" dirty="0" smtClean="0">
                <a:solidFill>
                  <a:srgbClr val="0000FF"/>
                </a:solidFill>
              </a:rPr>
              <a:t>) oscillations </a:t>
            </a:r>
            <a:r>
              <a:rPr lang="en-US" sz="2800" dirty="0">
                <a:solidFill>
                  <a:srgbClr val="0000FF"/>
                </a:solidFill>
              </a:rPr>
              <a:t>per turn</a:t>
            </a:r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4708540"/>
              </p:ext>
            </p:extLst>
          </p:nvPr>
        </p:nvGraphicFramePr>
        <p:xfrm>
          <a:off x="220717" y="5573403"/>
          <a:ext cx="3581400" cy="1110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Equation" r:id="rId5" imgW="1473200" imgH="457200" progId="Equation.3">
                  <p:embed/>
                </p:oleObj>
              </mc:Choice>
              <mc:Fallback>
                <p:oleObj name="Equation" r:id="rId5" imgW="1473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717" y="5573403"/>
                        <a:ext cx="3581400" cy="11100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19600" y="5805264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focusing elements:</a:t>
            </a:r>
          </a:p>
          <a:p>
            <a:r>
              <a:rPr lang="en-US" dirty="0" err="1" smtClean="0">
                <a:solidFill>
                  <a:prstClr val="black"/>
                </a:solidFill>
              </a:rPr>
              <a:t>quadrupole</a:t>
            </a:r>
            <a:r>
              <a:rPr lang="en-US" dirty="0" smtClean="0">
                <a:solidFill>
                  <a:prstClr val="black"/>
                </a:solidFill>
              </a:rPr>
              <a:t> magnets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38500" y="1691148"/>
            <a:ext cx="3810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3700" y="3367548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quadrupole</a:t>
            </a:r>
            <a:r>
              <a:rPr lang="en-US" b="1" dirty="0" smtClean="0">
                <a:solidFill>
                  <a:prstClr val="black"/>
                </a:solidFill>
              </a:rPr>
              <a:t> magnet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(many)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061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3061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942410"/>
              </p:ext>
            </p:extLst>
          </p:nvPr>
        </p:nvGraphicFramePr>
        <p:xfrm>
          <a:off x="7025949" y="5805264"/>
          <a:ext cx="185763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Equation" r:id="rId7" imgW="1041120" imgH="469800" progId="Equation.3">
                  <p:embed/>
                </p:oleObj>
              </mc:Choice>
              <mc:Fallback>
                <p:oleObj name="Equation" r:id="rId7" imgW="10411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5949" y="5805264"/>
                        <a:ext cx="1857632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61336" y="41158"/>
            <a:ext cx="6683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charset="0"/>
              </a:rPr>
              <a:t>b</a:t>
            </a:r>
            <a:r>
              <a:rPr lang="en-US" sz="4400" dirty="0" err="1" smtClean="0">
                <a:solidFill>
                  <a:srgbClr val="000000"/>
                </a:solidFill>
                <a:latin typeface="Arial" charset="0"/>
              </a:rPr>
              <a:t>etatron</a:t>
            </a:r>
            <a:r>
              <a:rPr lang="en-US" sz="4400" dirty="0" smtClean="0">
                <a:solidFill>
                  <a:srgbClr val="000000"/>
                </a:solidFill>
                <a:latin typeface="Arial" charset="0"/>
              </a:rPr>
              <a:t> oscillation &amp; tune</a:t>
            </a:r>
            <a:endParaRPr lang="en-US" sz="4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30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nimBg="1" autoUpdateAnimBg="0"/>
      <p:bldP spid="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43608" y="833191"/>
            <a:ext cx="5685268" cy="4140583"/>
            <a:chOff x="7217182" y="846189"/>
            <a:chExt cx="2102346" cy="1834775"/>
          </a:xfrm>
        </p:grpSpPr>
        <p:pic>
          <p:nvPicPr>
            <p:cNvPr id="13" name="Picture 6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182" y="846189"/>
              <a:ext cx="2102346" cy="183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 bwMode="auto">
            <a:xfrm>
              <a:off x="7682805" y="1854395"/>
              <a:ext cx="537670" cy="49926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447492" name="Text Box 4"/>
          <p:cNvSpPr txBox="1">
            <a:spLocks noChangeArrowheads="1"/>
          </p:cNvSpPr>
          <p:nvPr/>
        </p:nvSpPr>
        <p:spPr bwMode="auto">
          <a:xfrm>
            <a:off x="1805516" y="0"/>
            <a:ext cx="564609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000000"/>
                </a:solidFill>
                <a:latin typeface="Arial" charset="0"/>
              </a:rPr>
              <a:t>beam-beam tune shift</a:t>
            </a:r>
            <a:endParaRPr lang="en-US" sz="4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7495" name="Line 7"/>
          <p:cNvSpPr>
            <a:spLocks noChangeShapeType="1"/>
          </p:cNvSpPr>
          <p:nvPr/>
        </p:nvSpPr>
        <p:spPr bwMode="auto">
          <a:xfrm flipV="1">
            <a:off x="4263950" y="2752130"/>
            <a:ext cx="0" cy="10668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7496" name="Text Box 8"/>
          <p:cNvSpPr txBox="1">
            <a:spLocks noChangeArrowheads="1"/>
          </p:cNvSpPr>
          <p:nvPr/>
        </p:nvSpPr>
        <p:spPr bwMode="auto">
          <a:xfrm>
            <a:off x="2843808" y="2895600"/>
            <a:ext cx="12875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center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opposing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beam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7499" name="Text Box 11"/>
          <p:cNvSpPr txBox="1">
            <a:spLocks noChangeArrowheads="1"/>
          </p:cNvSpPr>
          <p:nvPr/>
        </p:nvSpPr>
        <p:spPr bwMode="auto">
          <a:xfrm>
            <a:off x="0" y="49530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at small amplitude similar to effect of focusing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quadrupole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30720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164394"/>
              </p:ext>
            </p:extLst>
          </p:nvPr>
        </p:nvGraphicFramePr>
        <p:xfrm>
          <a:off x="1349375" y="5394325"/>
          <a:ext cx="6030913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Equation" r:id="rId5" imgW="2222280" imgH="469800" progId="Equation.3">
                  <p:embed/>
                </p:oleObj>
              </mc:Choice>
              <mc:Fallback>
                <p:oleObj name="Equation" r:id="rId5" imgW="22222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5394325"/>
                        <a:ext cx="6030913" cy="1274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06537" y="6309320"/>
            <a:ext cx="2298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(for head-on collision)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923" y="5414665"/>
            <a:ext cx="3025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r>
              <a:rPr lang="en-GB" sz="2400" b="1" dirty="0" smtClean="0">
                <a:solidFill>
                  <a:srgbClr val="FF0000"/>
                </a:solidFill>
              </a:rPr>
              <a:t>eam-beam tune shift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8123" y="1124744"/>
            <a:ext cx="1794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r>
              <a:rPr lang="en-GB" sz="2400" b="1" dirty="0" smtClean="0">
                <a:solidFill>
                  <a:srgbClr val="FF0000"/>
                </a:solidFill>
              </a:rPr>
              <a:t>eam-beam 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deflection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9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7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47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47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0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5" grpId="0" animBg="1"/>
      <p:bldP spid="447496" grpId="0"/>
      <p:bldP spid="447499" grpId="0"/>
      <p:bldP spid="12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9080" y="255062"/>
            <a:ext cx="8884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>
                <a:solidFill>
                  <a:srgbClr val="002060"/>
                </a:solidFill>
              </a:rPr>
              <a:t>beam-beam tune shift for FCC-</a:t>
            </a:r>
            <a:r>
              <a:rPr lang="en-GB" sz="4000" dirty="0" err="1" smtClean="0">
                <a:solidFill>
                  <a:srgbClr val="002060"/>
                </a:solidFill>
              </a:rPr>
              <a:t>ee</a:t>
            </a: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414" y="1241669"/>
            <a:ext cx="8725082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800" kern="0" dirty="0">
                <a:solidFill>
                  <a:srgbClr val="000000"/>
                </a:solidFill>
                <a:latin typeface="Arial"/>
              </a:rPr>
              <a:t>t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une shift limits empirically scaled from LEP data </a:t>
            </a:r>
            <a:r>
              <a:rPr lang="en-US" sz="2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(also 4 IPs like FCC-</a:t>
            </a:r>
            <a:r>
              <a:rPr lang="en-US" sz="2800" kern="0" dirty="0" err="1" smtClean="0">
                <a:solidFill>
                  <a:srgbClr val="000000"/>
                </a:solidFill>
                <a:latin typeface="Arial"/>
              </a:rPr>
              <a:t>ee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/TLEP)</a:t>
            </a:r>
            <a:endParaRPr lang="en-GB" sz="2800" kern="0" dirty="0" smtClean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720302"/>
              </p:ext>
            </p:extLst>
          </p:nvPr>
        </p:nvGraphicFramePr>
        <p:xfrm>
          <a:off x="473359" y="2420888"/>
          <a:ext cx="3196158" cy="2161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Equation" r:id="rId3" imgW="1320480" imgH="888840" progId="Equation.3">
                  <p:embed/>
                </p:oleObj>
              </mc:Choice>
              <mc:Fallback>
                <p:oleObj name="Equation" r:id="rId3" imgW="132048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59" y="2420888"/>
                        <a:ext cx="3196158" cy="21610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05" y="3200324"/>
            <a:ext cx="4641170" cy="314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71438" y="5270566"/>
            <a:ext cx="2122451" cy="830997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solidFill>
                  <a:srgbClr val="000000"/>
                </a:solidFill>
                <a:latin typeface="Arial"/>
              </a:rPr>
              <a:t>in reasonable agreement  with simulations</a:t>
            </a:r>
            <a:endParaRPr lang="en-GB" sz="1600" b="1" i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484" y="4819218"/>
            <a:ext cx="357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R. </a:t>
            </a:r>
            <a:r>
              <a:rPr lang="en-GB" dirty="0" err="1" smtClean="0">
                <a:solidFill>
                  <a:prstClr val="black"/>
                </a:solidFill>
              </a:rPr>
              <a:t>Assmann</a:t>
            </a:r>
            <a:r>
              <a:rPr lang="en-GB" dirty="0" smtClean="0">
                <a:solidFill>
                  <a:prstClr val="black"/>
                </a:solidFill>
              </a:rPr>
              <a:t> &amp; K. </a:t>
            </a:r>
            <a:r>
              <a:rPr lang="en-GB" dirty="0" err="1" smtClean="0">
                <a:solidFill>
                  <a:prstClr val="black"/>
                </a:solidFill>
              </a:rPr>
              <a:t>Cornelis</a:t>
            </a:r>
            <a:r>
              <a:rPr lang="en-GB" dirty="0" smtClean="0">
                <a:solidFill>
                  <a:prstClr val="black"/>
                </a:solidFill>
              </a:rPr>
              <a:t>, EPAC2000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92280" y="2869889"/>
            <a:ext cx="140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J. </a:t>
            </a:r>
            <a:r>
              <a:rPr lang="en-GB" dirty="0" err="1" smtClean="0"/>
              <a:t>Wenninger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883148" y="6101563"/>
            <a:ext cx="970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dirty="0" smtClean="0"/>
              <a:t>. White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602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3" y="2278844"/>
            <a:ext cx="5662766" cy="38729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833" y="763035"/>
            <a:ext cx="8928992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</a:rPr>
              <a:t>synchrotron radiation in the strong field of opposing beam</a:t>
            </a:r>
          </a:p>
          <a:p>
            <a:r>
              <a:rPr lang="en-US" sz="800" dirty="0" smtClean="0">
                <a:solidFill>
                  <a:prstClr val="black"/>
                </a:solidFill>
              </a:rPr>
              <a:t>  </a:t>
            </a:r>
            <a:endParaRPr lang="en-GB" sz="800" dirty="0" smtClean="0">
              <a:solidFill>
                <a:prstClr val="black"/>
              </a:solidFill>
            </a:endParaRPr>
          </a:p>
          <a:p>
            <a:r>
              <a:rPr lang="en-GB" sz="2800" dirty="0" smtClean="0">
                <a:solidFill>
                  <a:srgbClr val="FF0000"/>
                </a:solidFill>
              </a:rPr>
              <a:t>some </a:t>
            </a:r>
            <a:r>
              <a:rPr lang="en-GB" sz="2800" i="1" dirty="0" smtClean="0">
                <a:solidFill>
                  <a:srgbClr val="FF0000"/>
                </a:solidFill>
              </a:rPr>
              <a:t>e</a:t>
            </a:r>
            <a:r>
              <a:rPr lang="en-GB" sz="2800" baseline="30000" dirty="0" smtClean="0">
                <a:solidFill>
                  <a:srgbClr val="FF0000"/>
                </a:solidFill>
              </a:rPr>
              <a:t>±</a:t>
            </a:r>
            <a:r>
              <a:rPr lang="en-GB" sz="2800" dirty="0" smtClean="0">
                <a:solidFill>
                  <a:srgbClr val="FF0000"/>
                </a:solidFill>
              </a:rPr>
              <a:t> emit significant part of their energy</a:t>
            </a:r>
          </a:p>
          <a:p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100" dirty="0">
                <a:solidFill>
                  <a:prstClr val="black"/>
                </a:solidFill>
              </a:rPr>
              <a:t> </a:t>
            </a:r>
            <a:r>
              <a:rPr lang="en-US" sz="100" dirty="0" smtClean="0">
                <a:solidFill>
                  <a:prstClr val="black"/>
                </a:solidFill>
              </a:rPr>
              <a:t> </a:t>
            </a:r>
            <a:endParaRPr lang="en-US" sz="1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  <a:latin typeface="Symbol" panose="05050102010706020507" pitchFamily="18" charset="2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Symbol" panose="05050102010706020507" pitchFamily="18" charset="2"/>
              </a:rPr>
              <a:t>		</a:t>
            </a:r>
            <a:r>
              <a:rPr lang="en-US" sz="1400" dirty="0" smtClean="0">
                <a:solidFill>
                  <a:srgbClr val="0000CC"/>
                </a:solidFill>
                <a:latin typeface="Symbol" panose="05050102010706020507" pitchFamily="18" charset="2"/>
              </a:rPr>
              <a:t>	</a:t>
            </a:r>
            <a:r>
              <a:rPr lang="en-US" sz="600" dirty="0" smtClean="0">
                <a:solidFill>
                  <a:srgbClr val="0000CC"/>
                </a:solidFill>
                <a:latin typeface="Symbol" panose="05050102010706020507" pitchFamily="18" charset="2"/>
              </a:rPr>
              <a:t>  </a:t>
            </a:r>
          </a:p>
          <a:p>
            <a:r>
              <a:rPr lang="en-US" dirty="0">
                <a:solidFill>
                  <a:srgbClr val="0000CC"/>
                </a:solidFill>
                <a:latin typeface="Symbol" panose="05050102010706020507" pitchFamily="18" charset="2"/>
              </a:rPr>
              <a:t>	</a:t>
            </a:r>
            <a:r>
              <a:rPr lang="en-US" dirty="0" smtClean="0">
                <a:solidFill>
                  <a:srgbClr val="0000CC"/>
                </a:solidFill>
                <a:latin typeface="Symbol" panose="05050102010706020507" pitchFamily="18" charset="2"/>
              </a:rPr>
              <a:t>			  </a:t>
            </a:r>
          </a:p>
          <a:p>
            <a:r>
              <a:rPr lang="en-US" sz="1400" dirty="0">
                <a:solidFill>
                  <a:srgbClr val="0000CC"/>
                </a:solidFill>
                <a:latin typeface="Symbol" panose="05050102010706020507" pitchFamily="18" charset="2"/>
              </a:rPr>
              <a:t>	</a:t>
            </a:r>
            <a:r>
              <a:rPr lang="en-US" sz="1400" dirty="0" smtClean="0">
                <a:solidFill>
                  <a:srgbClr val="0000CC"/>
                </a:solidFill>
                <a:latin typeface="Symbol" panose="05050102010706020507" pitchFamily="18" charset="2"/>
              </a:rPr>
              <a:t>			  </a:t>
            </a:r>
            <a:endParaRPr lang="en-US" sz="1400" dirty="0">
              <a:solidFill>
                <a:srgbClr val="0000CC"/>
              </a:solidFill>
              <a:latin typeface="Symbol" panose="05050102010706020507" pitchFamily="18" charset="2"/>
            </a:endParaRPr>
          </a:p>
          <a:p>
            <a:r>
              <a:rPr lang="en-US" sz="2800" dirty="0" smtClean="0">
                <a:solidFill>
                  <a:srgbClr val="0000CC"/>
                </a:solidFill>
                <a:latin typeface="Symbol" panose="05050102010706020507" pitchFamily="18" charset="2"/>
              </a:rPr>
              <a:t>				</a:t>
            </a:r>
            <a:endParaRPr lang="en-US" sz="32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501015" y="2959341"/>
                <a:ext cx="3642985" cy="931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𝐵𝑆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20</m:t>
                          </m:r>
                          <m:rad>
                            <m:radPr>
                              <m:degHide m:val="on"/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6</m:t>
                              </m:r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𝐼𝑃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𝐶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</m:t>
                          </m:r>
                        </m:den>
                      </m:f>
                      <m:f>
                        <m:f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𝜂</m:t>
                          </m:r>
                        </m:den>
                      </m:f>
                      <m:sSup>
                        <m:sSup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3/2</m:t>
                          </m:r>
                        </m:sup>
                      </m:sSup>
                      <m:sSup>
                        <m:sSup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𝑢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015" y="2959341"/>
                <a:ext cx="3642985" cy="9319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401774" y="3929355"/>
                <a:ext cx="2742226" cy="84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𝑢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GB" sz="2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𝜂</m:t>
                      </m:r>
                      <m:f>
                        <m:fPr>
                          <m:ctrlPr>
                            <a:rPr lang="en-GB" sz="2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  <m:sup/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GB" sz="2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2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GB" sz="2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/>
                          </m:sSub>
                        </m:den>
                      </m:f>
                    </m:oMath>
                  </m:oMathPara>
                </a14:m>
                <a:endParaRPr lang="en-GB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774" y="3929355"/>
                <a:ext cx="2742226" cy="84965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540818" y="4201473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with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06030" y="3929355"/>
            <a:ext cx="360040" cy="443246"/>
          </a:xfrm>
          <a:prstGeom prst="rect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49846" y="4160187"/>
            <a:ext cx="360040" cy="424828"/>
          </a:xfrm>
          <a:prstGeom prst="rect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69367" y="3194469"/>
            <a:ext cx="360040" cy="46166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63345" y="2798931"/>
            <a:ext cx="2969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V. Telnov, PRL 110 </a:t>
            </a:r>
            <a:r>
              <a:rPr lang="en-GB" sz="1600" dirty="0">
                <a:solidFill>
                  <a:srgbClr val="FF0000"/>
                </a:solidFill>
              </a:rPr>
              <a:t>(2013) 114801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-17140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 smtClean="0"/>
              <a:t>beamstrahlung</a:t>
            </a:r>
            <a:r>
              <a:rPr lang="en-US" sz="5400" dirty="0" smtClean="0"/>
              <a:t> (BS)</a:t>
            </a:r>
            <a:endParaRPr lang="en-GB" sz="5400" dirty="0"/>
          </a:p>
        </p:txBody>
      </p:sp>
      <p:sp>
        <p:nvSpPr>
          <p:cNvPr id="17" name="Rectangle 16"/>
          <p:cNvSpPr/>
          <p:nvPr/>
        </p:nvSpPr>
        <p:spPr>
          <a:xfrm>
            <a:off x="339429" y="1907014"/>
            <a:ext cx="8396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00CC"/>
                </a:solidFill>
              </a:rPr>
              <a:t>degraded luminosity spectrum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49818" y="472293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000" dirty="0">
                <a:solidFill>
                  <a:srgbClr val="0000CC"/>
                </a:solidFill>
                <a:latin typeface="Symbol" panose="05050102010706020507" pitchFamily="18" charset="2"/>
              </a:rPr>
              <a:t>h</a:t>
            </a:r>
            <a:r>
              <a:rPr lang="en-US" sz="2000" dirty="0">
                <a:solidFill>
                  <a:srgbClr val="0000CC"/>
                </a:solidFill>
              </a:rPr>
              <a:t>: momentum </a:t>
            </a:r>
            <a:r>
              <a:rPr lang="en-US" sz="2000" dirty="0" smtClean="0">
                <a:solidFill>
                  <a:srgbClr val="0000CC"/>
                </a:solidFill>
              </a:rPr>
              <a:t>acceptance</a:t>
            </a:r>
          </a:p>
          <a:p>
            <a:pPr lvl="0"/>
            <a:r>
              <a:rPr lang="en-US" sz="2000" dirty="0" err="1" smtClean="0">
                <a:solidFill>
                  <a:srgbClr val="0000CC"/>
                </a:solidFill>
                <a:latin typeface="Symbol" panose="05050102010706020507" pitchFamily="18" charset="2"/>
              </a:rPr>
              <a:t>s</a:t>
            </a:r>
            <a:r>
              <a:rPr lang="en-US" sz="2000" baseline="-25000" dirty="0" err="1" smtClean="0">
                <a:solidFill>
                  <a:srgbClr val="0000CC"/>
                </a:solidFill>
              </a:rPr>
              <a:t>z</a:t>
            </a:r>
            <a:r>
              <a:rPr lang="en-US" sz="2000" dirty="0" smtClean="0">
                <a:solidFill>
                  <a:srgbClr val="0000CC"/>
                </a:solidFill>
              </a:rPr>
              <a:t>: </a:t>
            </a:r>
            <a:r>
              <a:rPr lang="en-US" sz="2000" dirty="0" err="1" smtClean="0">
                <a:solidFill>
                  <a:srgbClr val="0000CC"/>
                </a:solidFill>
              </a:rPr>
              <a:t>rms</a:t>
            </a:r>
            <a:r>
              <a:rPr lang="en-US" sz="2000" dirty="0" smtClean="0">
                <a:solidFill>
                  <a:srgbClr val="0000CC"/>
                </a:solidFill>
              </a:rPr>
              <a:t> bunch length</a:t>
            </a:r>
          </a:p>
          <a:p>
            <a:pPr lvl="0"/>
            <a:r>
              <a:rPr lang="en-US" sz="2000" dirty="0" err="1" smtClean="0">
                <a:solidFill>
                  <a:srgbClr val="0000CC"/>
                </a:solidFill>
                <a:latin typeface="Symbol" panose="05050102010706020507" pitchFamily="18" charset="2"/>
              </a:rPr>
              <a:t>s</a:t>
            </a:r>
            <a:r>
              <a:rPr lang="en-US" sz="2000" baseline="-25000" dirty="0" err="1" smtClean="0">
                <a:solidFill>
                  <a:srgbClr val="0000CC"/>
                </a:solidFill>
              </a:rPr>
              <a:t>x</a:t>
            </a:r>
            <a:r>
              <a:rPr lang="en-US" sz="2000" dirty="0">
                <a:solidFill>
                  <a:srgbClr val="0000CC"/>
                </a:solidFill>
              </a:rPr>
              <a:t>: horizontal beam size at IP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40818" y="195318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b="1" dirty="0">
                <a:solidFill>
                  <a:srgbClr val="006600"/>
                </a:solidFill>
              </a:rPr>
              <a:t>limit on beam lifetime  (circular collider) </a:t>
            </a:r>
            <a:endParaRPr lang="en-GB" b="1" dirty="0">
              <a:solidFill>
                <a:srgbClr val="00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8463" y="3564386"/>
            <a:ext cx="1229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(at 240 </a:t>
            </a:r>
            <a:r>
              <a:rPr lang="en-GB" sz="1600" dirty="0" err="1" smtClean="0">
                <a:solidFill>
                  <a:prstClr val="black"/>
                </a:solidFill>
              </a:rPr>
              <a:t>GeV</a:t>
            </a:r>
            <a:r>
              <a:rPr lang="en-GB" sz="1600" dirty="0" smtClean="0">
                <a:solidFill>
                  <a:prstClr val="black"/>
                </a:solidFill>
              </a:rPr>
              <a:t>)</a:t>
            </a:r>
            <a:endParaRPr lang="en-GB" sz="16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-16130" y="5986746"/>
                <a:ext cx="4160385" cy="1156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0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𝑝𝑒𝑎𝑘</m:t>
                              </m:r>
                            </m:sub>
                          </m:sSub>
                        </m:num>
                        <m:den>
                          <m:r>
                            <a:rPr lang="en-GB" sz="2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𝐿</m:t>
                          </m:r>
                        </m:den>
                      </m:f>
                      <m:r>
                        <a:rPr lang="en-GB" sz="2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≃</m:t>
                      </m:r>
                      <m:sSup>
                        <m:sSupPr>
                          <m:ctrlPr>
                            <a:rPr lang="en-GB" sz="2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20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GB" sz="20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20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  <m:sup/>
                                  </m:sSubSup>
                                </m:den>
                              </m:f>
                              <m:d>
                                <m:dPr>
                                  <m:ctrlPr>
                                    <a:rPr lang="en-GB" sz="2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GB" sz="20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0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sz="20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sz="20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𝛾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GB" sz="2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i="1" dirty="0" smtClean="0">
                  <a:solidFill>
                    <a:srgbClr val="FF0000"/>
                  </a:solidFill>
                  <a:latin typeface="Cambria Math"/>
                  <a:ea typeface="Cambria Math"/>
                </a:endParaRPr>
              </a:p>
              <a:p>
                <a:endParaRPr lang="en-GB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130" y="5986746"/>
                <a:ext cx="4160385" cy="115647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755450" y="6030283"/>
                <a:ext cx="1564403" cy="72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sz="2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en-GB" sz="2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≃</m:t>
                      </m:r>
                      <m:f>
                        <m:fPr>
                          <m:ctrlPr>
                            <a:rPr lang="en-GB" sz="2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GB" sz="2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GB" sz="20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0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0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sz="2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0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0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450" y="6030283"/>
                <a:ext cx="1564403" cy="72244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892746" y="6206838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where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49818" y="6131877"/>
            <a:ext cx="2581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denotes average number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of BS photons per e</a:t>
            </a:r>
            <a:r>
              <a:rPr lang="en-GB" baseline="30000" dirty="0" smtClean="0">
                <a:solidFill>
                  <a:srgbClr val="FF0000"/>
                </a:solidFill>
              </a:rPr>
              <a:t>-</a:t>
            </a:r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31640" y="3864769"/>
            <a:ext cx="1800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400" i="1" dirty="0" smtClean="0">
                <a:solidFill>
                  <a:prstClr val="black"/>
                </a:solidFill>
              </a:rPr>
              <a:t>L</a:t>
            </a:r>
            <a:r>
              <a:rPr lang="en-GB" sz="1400" baseline="-25000" dirty="0" smtClean="0">
                <a:solidFill>
                  <a:prstClr val="black"/>
                </a:solidFill>
              </a:rPr>
              <a:t>0.01 </a:t>
            </a:r>
            <a:r>
              <a:rPr lang="en-GB" sz="1400" dirty="0" smtClean="0">
                <a:solidFill>
                  <a:prstClr val="black"/>
                </a:solidFill>
              </a:rPr>
              <a:t> </a:t>
            </a:r>
            <a:r>
              <a:rPr lang="en-GB" sz="1400" dirty="0">
                <a:solidFill>
                  <a:prstClr val="black"/>
                </a:solidFill>
              </a:rPr>
              <a:t>is </a:t>
            </a:r>
            <a:r>
              <a:rPr lang="en-GB" sz="1400" dirty="0" smtClean="0">
                <a:solidFill>
                  <a:prstClr val="black"/>
                </a:solidFill>
              </a:rPr>
              <a:t>luminosity within </a:t>
            </a:r>
            <a:r>
              <a:rPr lang="en-GB" sz="1400" dirty="0">
                <a:solidFill>
                  <a:prstClr val="black"/>
                </a:solidFill>
              </a:rPr>
              <a:t>1% </a:t>
            </a:r>
            <a:r>
              <a:rPr lang="en-GB" sz="1400" dirty="0" smtClean="0">
                <a:solidFill>
                  <a:prstClr val="black"/>
                </a:solidFill>
              </a:rPr>
              <a:t>of </a:t>
            </a:r>
            <a:r>
              <a:rPr lang="en-GB" sz="1400" dirty="0">
                <a:solidFill>
                  <a:prstClr val="black"/>
                </a:solidFill>
              </a:rPr>
              <a:t>nominal </a:t>
            </a:r>
            <a:r>
              <a:rPr lang="en-GB" sz="1400" dirty="0" err="1" smtClean="0">
                <a:solidFill>
                  <a:prstClr val="black"/>
                </a:solidFill>
              </a:rPr>
              <a:t>c.m</a:t>
            </a:r>
            <a:r>
              <a:rPr lang="en-GB" sz="1400" dirty="0" smtClean="0">
                <a:solidFill>
                  <a:prstClr val="black"/>
                </a:solidFill>
              </a:rPr>
              <a:t>. energy</a:t>
            </a:r>
            <a:r>
              <a:rPr lang="en-GB" sz="14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86281" y="1199128"/>
            <a:ext cx="649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→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75835" y="3927841"/>
            <a:ext cx="360040" cy="443246"/>
          </a:xfrm>
          <a:prstGeom prst="rect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0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2" grpId="0"/>
      <p:bldP spid="17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3688" y="-26204"/>
            <a:ext cx="5931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 smtClean="0">
                <a:solidFill>
                  <a:prstClr val="black"/>
                </a:solidFill>
              </a:rPr>
              <a:t>collider luminosity</a:t>
            </a:r>
            <a:endParaRPr lang="en-GB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5013" y="1124744"/>
                <a:ext cx="8470656" cy="185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𝐿</m:t>
                      </m:r>
                      <m:r>
                        <a:rPr lang="en-GB" sz="36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b>
                        <m:sSubPr>
                          <m:ctrlPr>
                            <a:rPr lang="en-GB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GB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𝐼𝑃</m:t>
                          </m:r>
                        </m:sub>
                      </m:sSub>
                      <m:f>
                        <m:fPr>
                          <m:ctrlPr>
                            <a:rPr lang="en-GB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𝑐𝑜𝑙𝑙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en-GB" sz="36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GB" sz="3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8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28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n-GB" sz="280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π</m:t>
                          </m:r>
                        </m:den>
                      </m:f>
                      <m:f>
                        <m:fPr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8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8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wall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8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8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beam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GB" sz="2800">
                          <a:solidFill>
                            <a:srgbClr val="00B050"/>
                          </a:solidFill>
                          <a:latin typeface="Cambria Math"/>
                        </a:rPr>
                        <m:t>N</m:t>
                      </m:r>
                      <m:r>
                        <m:rPr>
                          <m:sty m:val="p"/>
                        </m:rPr>
                        <a:rPr lang="en-GB" sz="280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</a:rPr>
                        <m:t>η</m:t>
                      </m:r>
                      <m:f>
                        <m:fPr>
                          <m:ctrlPr>
                            <a:rPr lang="en-GB" sz="2800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800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m:rPr>
                                  <m:sty m:val="p"/>
                                </m:rPr>
                                <a:rPr lang="en-GB" sz="2800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800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beam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GB" sz="2800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IP</m:t>
                          </m:r>
                        </m:den>
                      </m:f>
                      <m:f>
                        <m:fPr>
                          <m:ctrlPr>
                            <a:rPr lang="en-GB" sz="2800" i="1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80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80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80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x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80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80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y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360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endParaRPr lang="en-GB" sz="3200" dirty="0">
                  <a:solidFill>
                    <a:srgbClr val="0000CC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13" y="1124744"/>
                <a:ext cx="8470656" cy="18518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7856" y="2338202"/>
            <a:ext cx="90911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B050"/>
                </a:solidFill>
              </a:rPr>
              <a:t>FCC-</a:t>
            </a:r>
            <a:r>
              <a:rPr lang="en-GB" sz="2800" dirty="0" err="1" smtClean="0">
                <a:solidFill>
                  <a:srgbClr val="00B050"/>
                </a:solidFill>
              </a:rPr>
              <a:t>ee</a:t>
            </a:r>
            <a:r>
              <a:rPr lang="en-GB" sz="2800" dirty="0" smtClean="0">
                <a:solidFill>
                  <a:srgbClr val="00B050"/>
                </a:solidFill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B050"/>
                </a:solidFill>
              </a:rPr>
              <a:t>higher bunch charge </a:t>
            </a:r>
            <a:r>
              <a:rPr lang="en-GB" sz="2800" i="1" dirty="0" smtClean="0">
                <a:solidFill>
                  <a:srgbClr val="00B050"/>
                </a:solidFill>
              </a:rPr>
              <a:t>N</a:t>
            </a:r>
            <a:r>
              <a:rPr lang="en-GB" sz="2800" dirty="0" smtClean="0">
                <a:solidFill>
                  <a:srgbClr val="00B050"/>
                </a:solidFill>
              </a:rPr>
              <a:t> (FCC-</a:t>
            </a:r>
            <a:r>
              <a:rPr lang="en-GB" sz="2800" dirty="0" err="1" smtClean="0">
                <a:solidFill>
                  <a:srgbClr val="00B050"/>
                </a:solidFill>
              </a:rPr>
              <a:t>ee</a:t>
            </a:r>
            <a:r>
              <a:rPr lang="en-GB" sz="2800" dirty="0" smtClean="0">
                <a:solidFill>
                  <a:srgbClr val="00B050"/>
                </a:solidFill>
              </a:rPr>
              <a:t> ~2.5x ILC charge / bunch)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50"/>
                </a:solidFill>
              </a:rPr>
              <a:t>s</a:t>
            </a:r>
            <a:r>
              <a:rPr lang="en-GB" sz="2800" dirty="0" smtClean="0">
                <a:solidFill>
                  <a:srgbClr val="00B050"/>
                </a:solidFill>
              </a:rPr>
              <a:t>everal IPs (</a:t>
            </a:r>
            <a:r>
              <a:rPr lang="en-GB" sz="2800" i="1" dirty="0" err="1" smtClean="0">
                <a:solidFill>
                  <a:srgbClr val="00B050"/>
                </a:solidFill>
              </a:rPr>
              <a:t>n</a:t>
            </a:r>
            <a:r>
              <a:rPr lang="en-GB" sz="2800" baseline="-25000" dirty="0" err="1" smtClean="0">
                <a:solidFill>
                  <a:srgbClr val="00B050"/>
                </a:solidFill>
              </a:rPr>
              <a:t>IP</a:t>
            </a:r>
            <a:r>
              <a:rPr lang="en-GB" sz="2800" dirty="0" smtClean="0">
                <a:solidFill>
                  <a:srgbClr val="00B050"/>
                </a:solidFill>
              </a:rPr>
              <a:t>=4)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B050"/>
                </a:solidFill>
              </a:rPr>
              <a:t>3-4 times higher wall-plug power to beam efficiency </a:t>
            </a:r>
            <a:r>
              <a:rPr lang="en-GB" sz="2800" i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h</a:t>
            </a:r>
            <a:r>
              <a:rPr lang="en-GB" sz="2800" dirty="0" smtClean="0">
                <a:solidFill>
                  <a:srgbClr val="00B05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 smtClean="0">
                <a:solidFill>
                  <a:srgbClr val="00B050"/>
                </a:solidFill>
                <a:latin typeface="Symbol" panose="05050102010706020507" pitchFamily="18" charset="2"/>
              </a:rPr>
              <a:t>D</a:t>
            </a:r>
            <a:r>
              <a:rPr lang="en-GB" sz="2800" i="1" dirty="0" err="1" smtClean="0">
                <a:solidFill>
                  <a:srgbClr val="00B050"/>
                </a:solidFill>
              </a:rPr>
              <a:t>E</a:t>
            </a:r>
            <a:r>
              <a:rPr lang="en-GB" sz="2800" baseline="-25000" dirty="0" err="1" smtClean="0">
                <a:solidFill>
                  <a:srgbClr val="00B050"/>
                </a:solidFill>
              </a:rPr>
              <a:t>beam</a:t>
            </a:r>
            <a:r>
              <a:rPr lang="en-GB" sz="2800" dirty="0" smtClean="0">
                <a:solidFill>
                  <a:srgbClr val="00B050"/>
                </a:solidFill>
              </a:rPr>
              <a:t>/IP ~300 (instead of 1) </a:t>
            </a:r>
          </a:p>
          <a:p>
            <a:r>
              <a:rPr lang="en-GB" sz="2800" dirty="0" smtClean="0">
                <a:solidFill>
                  <a:srgbClr val="00B050"/>
                </a:solidFill>
              </a:rPr>
              <a:t>		→ total factor 2.5x4x300~3000 </a:t>
            </a:r>
            <a:r>
              <a:rPr lang="en-GB" sz="1200" dirty="0" smtClean="0">
                <a:solidFill>
                  <a:srgbClr val="0000CC"/>
                </a:solidFill>
              </a:rPr>
              <a:t> </a:t>
            </a:r>
            <a:endParaRPr lang="en-GB" sz="1200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75" y="5838376"/>
            <a:ext cx="91907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→ for equal wall plug power </a:t>
            </a:r>
            <a:r>
              <a:rPr lang="en-GB" sz="3200" i="1" dirty="0" smtClean="0">
                <a:solidFill>
                  <a:srgbClr val="FF0000"/>
                </a:solidFill>
              </a:rPr>
              <a:t>FCC-</a:t>
            </a:r>
            <a:r>
              <a:rPr lang="en-GB" sz="3200" i="1" dirty="0" err="1" smtClean="0">
                <a:solidFill>
                  <a:srgbClr val="FF0000"/>
                </a:solidFill>
              </a:rPr>
              <a:t>ee</a:t>
            </a:r>
            <a:r>
              <a:rPr lang="en-GB" sz="3200" i="1" dirty="0" smtClean="0">
                <a:solidFill>
                  <a:srgbClr val="FF0000"/>
                </a:solidFill>
              </a:rPr>
              <a:t>-H</a:t>
            </a:r>
            <a:r>
              <a:rPr lang="en-GB" sz="3200" dirty="0" smtClean="0">
                <a:solidFill>
                  <a:srgbClr val="FF0000"/>
                </a:solidFill>
              </a:rPr>
              <a:t> has ~15x times </a:t>
            </a:r>
          </a:p>
          <a:p>
            <a:r>
              <a:rPr lang="en-GB" sz="3200" dirty="0">
                <a:solidFill>
                  <a:srgbClr val="FF0000"/>
                </a:solidFill>
              </a:rPr>
              <a:t>	</a:t>
            </a:r>
            <a:r>
              <a:rPr lang="en-GB" sz="3200" dirty="0" smtClean="0">
                <a:solidFill>
                  <a:srgbClr val="FF0000"/>
                </a:solidFill>
              </a:rPr>
              <a:t>more luminosity than </a:t>
            </a:r>
            <a:r>
              <a:rPr lang="en-GB" sz="3200" i="1" dirty="0" smtClean="0">
                <a:solidFill>
                  <a:srgbClr val="FF0000"/>
                </a:solidFill>
              </a:rPr>
              <a:t>ILC-H</a:t>
            </a:r>
            <a:endParaRPr lang="en-GB" sz="3200" i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555" y="4725144"/>
            <a:ext cx="9147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rgbClr val="0000CC"/>
                </a:solidFill>
              </a:rPr>
              <a:t>ILC: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CC"/>
                </a:solidFill>
              </a:rPr>
              <a:t>~200x smaller IP spot size (smaller </a:t>
            </a:r>
            <a:r>
              <a:rPr lang="en-GB" sz="2800" dirty="0" err="1">
                <a:solidFill>
                  <a:srgbClr val="0000CC"/>
                </a:solidFill>
              </a:rPr>
              <a:t>emittances</a:t>
            </a:r>
            <a:r>
              <a:rPr lang="en-GB" sz="2800" dirty="0">
                <a:solidFill>
                  <a:srgbClr val="0000CC"/>
                </a:solidFill>
              </a:rPr>
              <a:t> and </a:t>
            </a:r>
            <a:r>
              <a:rPr lang="en-GB" sz="2800" dirty="0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GB" sz="2800" baseline="30000" dirty="0" smtClean="0">
                <a:solidFill>
                  <a:srgbClr val="0000CC"/>
                </a:solidFill>
              </a:rPr>
              <a:t>*’</a:t>
            </a:r>
            <a:r>
              <a:rPr lang="en-GB" sz="2800" dirty="0" smtClean="0">
                <a:solidFill>
                  <a:srgbClr val="0000CC"/>
                </a:solidFill>
              </a:rPr>
              <a:t>s</a:t>
            </a:r>
            <a:r>
              <a:rPr lang="en-GB" sz="2800" dirty="0">
                <a:solidFill>
                  <a:srgbClr val="0000C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630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707" y="7934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“An </a:t>
            </a:r>
            <a:r>
              <a:rPr lang="en-GB" sz="2800" b="1" i="1" dirty="0">
                <a:solidFill>
                  <a:srgbClr val="0000CC"/>
                </a:solidFill>
                <a:latin typeface="Times New Roman"/>
              </a:rPr>
              <a:t>e</a:t>
            </a:r>
            <a:r>
              <a:rPr lang="en-GB" sz="2800" b="1" baseline="30000" dirty="0">
                <a:solidFill>
                  <a:srgbClr val="0000CC"/>
                </a:solidFill>
                <a:latin typeface="Times New Roman"/>
              </a:rPr>
              <a:t>+</a:t>
            </a:r>
            <a:r>
              <a:rPr lang="en-GB" sz="2800" b="1" dirty="0">
                <a:solidFill>
                  <a:srgbClr val="0000CC"/>
                </a:solidFill>
                <a:latin typeface="Times New Roman"/>
              </a:rPr>
              <a:t>-</a:t>
            </a:r>
            <a:r>
              <a:rPr lang="en-GB" sz="2800" b="1" i="1" dirty="0">
                <a:solidFill>
                  <a:srgbClr val="0000CC"/>
                </a:solidFill>
                <a:latin typeface="Times New Roman"/>
              </a:rPr>
              <a:t>e</a:t>
            </a:r>
            <a:r>
              <a:rPr lang="en-GB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GB" sz="2800" b="1" baseline="30000" dirty="0">
                <a:solidFill>
                  <a:srgbClr val="0000CC"/>
                </a:solidFill>
                <a:latin typeface="Times New Roman"/>
              </a:rPr>
              <a:t>-</a:t>
            </a:r>
            <a:r>
              <a:rPr lang="en-GB" sz="2800" b="1" dirty="0">
                <a:solidFill>
                  <a:srgbClr val="0000CC"/>
                </a:solidFill>
                <a:latin typeface="Times New Roman"/>
              </a:rPr>
              <a:t> storage ring in the range of a few </a:t>
            </a:r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hundred </a:t>
            </a:r>
            <a:r>
              <a:rPr lang="en-GB" sz="2800" b="1" dirty="0" err="1" smtClean="0">
                <a:solidFill>
                  <a:srgbClr val="0000CC"/>
                </a:solidFill>
                <a:latin typeface="Times New Roman"/>
              </a:rPr>
              <a:t>GeV</a:t>
            </a:r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GB" sz="2800" b="1" dirty="0">
                <a:solidFill>
                  <a:srgbClr val="0000CC"/>
                </a:solidFill>
                <a:latin typeface="Times New Roman"/>
              </a:rPr>
              <a:t>in the centre of mass can be built with </a:t>
            </a:r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present technology</a:t>
            </a:r>
            <a:r>
              <a:rPr lang="en-GB" sz="2800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GB" sz="2800" dirty="0" smtClean="0">
                <a:solidFill>
                  <a:prstClr val="black"/>
                </a:solidFill>
                <a:latin typeface="Times New Roman"/>
              </a:rPr>
              <a:t>...</a:t>
            </a:r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would seem </a:t>
            </a:r>
            <a:r>
              <a:rPr lang="en-GB" sz="2800" b="1" dirty="0">
                <a:solidFill>
                  <a:srgbClr val="0000CC"/>
                </a:solidFill>
                <a:latin typeface="Times New Roman"/>
              </a:rPr>
              <a:t>to </a:t>
            </a:r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be </a:t>
            </a:r>
            <a:r>
              <a:rPr lang="en-GB" sz="2800" dirty="0" smtClean="0">
                <a:solidFill>
                  <a:srgbClr val="0000CC"/>
                </a:solidFill>
                <a:latin typeface="Times New Roman"/>
              </a:rPr>
              <a:t>...</a:t>
            </a:r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 most useful project </a:t>
            </a:r>
            <a:r>
              <a:rPr lang="en-GB" sz="2800" b="1" dirty="0">
                <a:solidFill>
                  <a:srgbClr val="0000CC"/>
                </a:solidFill>
                <a:latin typeface="Times New Roman"/>
              </a:rPr>
              <a:t>on the </a:t>
            </a:r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horizon.”</a:t>
            </a:r>
            <a:endParaRPr lang="en-GB" sz="2800" b="1" dirty="0">
              <a:solidFill>
                <a:srgbClr val="0000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84" y="5225651"/>
            <a:ext cx="5616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B. Richter, </a:t>
            </a:r>
            <a:r>
              <a:rPr lang="en-GB" sz="2400" i="1" dirty="0" smtClean="0">
                <a:solidFill>
                  <a:prstClr val="black"/>
                </a:solidFill>
              </a:rPr>
              <a:t>Very High Energy Electron-Positron Colliding Beams for the Study of </a:t>
            </a:r>
            <a:r>
              <a:rPr lang="en-GB" sz="2400" i="1" dirty="0">
                <a:solidFill>
                  <a:prstClr val="black"/>
                </a:solidFill>
              </a:rPr>
              <a:t>Weak Interactions</a:t>
            </a:r>
            <a:r>
              <a:rPr lang="en-GB" sz="2400" dirty="0">
                <a:solidFill>
                  <a:prstClr val="black"/>
                </a:solidFill>
              </a:rPr>
              <a:t>, </a:t>
            </a:r>
            <a:r>
              <a:rPr lang="en-GB" sz="2400" dirty="0" smtClean="0">
                <a:solidFill>
                  <a:prstClr val="black"/>
                </a:solidFill>
              </a:rPr>
              <a:t>NIM 136 (</a:t>
            </a:r>
            <a:r>
              <a:rPr lang="en-GB" sz="2400" b="1" dirty="0" smtClean="0">
                <a:solidFill>
                  <a:prstClr val="black"/>
                </a:solidFill>
              </a:rPr>
              <a:t>1976</a:t>
            </a:r>
            <a:r>
              <a:rPr lang="en-GB" sz="2400" dirty="0">
                <a:solidFill>
                  <a:prstClr val="black"/>
                </a:solidFill>
              </a:rPr>
              <a:t>) </a:t>
            </a:r>
            <a:r>
              <a:rPr lang="en-GB" sz="2400" dirty="0" smtClean="0">
                <a:solidFill>
                  <a:prstClr val="black"/>
                </a:solidFill>
              </a:rPr>
              <a:t>47-60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480"/>
            <a:ext cx="5224342" cy="343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3845" y="1520924"/>
            <a:ext cx="315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(original LEP proposal, 1976)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56" y="2585783"/>
            <a:ext cx="1715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prstClr val="white"/>
                </a:solidFill>
              </a:rPr>
              <a:t>Burt Richter</a:t>
            </a:r>
          </a:p>
          <a:p>
            <a:r>
              <a:rPr lang="en-GB" sz="2400" b="1" dirty="0" smtClean="0">
                <a:solidFill>
                  <a:prstClr val="white"/>
                </a:solidFill>
              </a:rPr>
              <a:t>1976</a:t>
            </a:r>
            <a:endParaRPr lang="en-GB" sz="2400" b="1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46" y="2144355"/>
            <a:ext cx="3720100" cy="40233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37176" y="3584548"/>
            <a:ext cx="20723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350 </a:t>
            </a:r>
            <a:r>
              <a:rPr lang="en-GB" sz="2400" b="1" dirty="0" err="1" smtClean="0">
                <a:solidFill>
                  <a:srgbClr val="FF0000"/>
                </a:solidFill>
              </a:rPr>
              <a:t>GeV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c.m</a:t>
            </a:r>
            <a:r>
              <a:rPr lang="en-GB" sz="24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↔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~90 km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cost-optimized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circumference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</a:t>
            </a:r>
            <a:r>
              <a:rPr lang="en-GB" dirty="0" smtClean="0"/>
              <a:t>omparison of key design parameters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006775"/>
              </p:ext>
            </p:extLst>
          </p:nvPr>
        </p:nvGraphicFramePr>
        <p:xfrm>
          <a:off x="0" y="692696"/>
          <a:ext cx="9144000" cy="6223000"/>
        </p:xfrm>
        <a:graphic>
          <a:graphicData uri="http://schemas.openxmlformats.org/drawingml/2006/table">
            <a:tbl>
              <a:tblPr firstRow="1" bandRow="1"/>
              <a:tblGrid>
                <a:gridCol w="1619672"/>
                <a:gridCol w="1080120"/>
                <a:gridCol w="1008112"/>
                <a:gridCol w="1008112"/>
                <a:gridCol w="1008112"/>
                <a:gridCol w="1224136"/>
                <a:gridCol w="1080120"/>
                <a:gridCol w="1115616"/>
              </a:tblGrid>
              <a:tr h="28803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D6009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ILC</a:t>
                      </a:r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0840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H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b="1" baseline="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="1" baseline="0" dirty="0" err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TeV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E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45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175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125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&lt;I</a:t>
                      </a:r>
                      <a:r>
                        <a:rPr lang="en-US" baseline="0" dirty="0" smtClean="0"/>
                        <a:t> (mA)&gt;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4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1400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30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7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0.000021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.000021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.000027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SR/</a:t>
                      </a:r>
                      <a:r>
                        <a:rPr lang="en-GB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b,tot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i="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</a:t>
                      </a:r>
                      <a:r>
                        <a:rPr lang="en-GB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~260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~270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~129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~163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err="1" smtClean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GB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wall→beam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[%]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1" dirty="0" err="1" smtClean="0"/>
                        <a:t>N</a:t>
                      </a:r>
                      <a:r>
                        <a:rPr lang="en-US" baseline="-25000" dirty="0" err="1" smtClean="0"/>
                        <a:t>bunch</a:t>
                      </a:r>
                      <a:r>
                        <a:rPr lang="en-US" baseline="-25000" dirty="0" smtClean="0"/>
                        <a:t>/ring (pulse)</a:t>
                      </a:r>
                      <a:endParaRPr lang="en-GB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16’700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1’330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98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1312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kumimoji="0" lang="en-US" sz="18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(kHz)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dirty="0" smtClean="0"/>
                        <a:t>*</a:t>
                      </a:r>
                      <a:r>
                        <a:rPr lang="en-US" baseline="-25000" dirty="0" smtClean="0"/>
                        <a:t>x/y</a:t>
                      </a:r>
                      <a:r>
                        <a:rPr lang="en-US" dirty="0" smtClean="0"/>
                        <a:t> (mm)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1500/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500 / 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500 /1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1000/1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13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aseline="-25000" dirty="0" smtClean="0"/>
                        <a:t>x</a:t>
                      </a:r>
                      <a:r>
                        <a:rPr lang="en-US" dirty="0" smtClean="0"/>
                        <a:t> (nm)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30-50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29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0.04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aseline="-25000" dirty="0" err="1" smtClean="0"/>
                        <a:t>y</a:t>
                      </a:r>
                      <a:r>
                        <a:rPr lang="en-US" dirty="0" smtClean="0"/>
                        <a:t> (pm)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~250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60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0.14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x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(ILC: 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en-GB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0.07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0.03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(1.12)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(1.72)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(2.12)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GB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</a:t>
                      </a:r>
                      <a:endParaRPr lang="en-GB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1800" b="0" i="0" baseline="-25000" dirty="0" smtClean="0">
                          <a:solidFill>
                            <a:schemeClr val="tx1"/>
                          </a:solidFill>
                        </a:rPr>
                        <a:t>0.01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/IP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0.012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6.0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1.8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0.65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1800" b="0" i="0" baseline="-25000" dirty="0" smtClean="0">
                          <a:solidFill>
                            <a:schemeClr val="tx1"/>
                          </a:solidFill>
                        </a:rPr>
                        <a:t>0.01,</a:t>
                      </a:r>
                      <a:r>
                        <a:rPr lang="en-US" sz="1800" b="0" baseline="-25000" dirty="0" smtClean="0">
                          <a:solidFill>
                            <a:schemeClr val="tx1"/>
                          </a:solidFill>
                        </a:rPr>
                        <a:t>tot </a:t>
                      </a:r>
                    </a:p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(10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cm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0.048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112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 smtClean="0">
                          <a:solidFill>
                            <a:srgbClr val="0000CC"/>
                          </a:solidFill>
                        </a:rPr>
                        <a:t>24</a:t>
                      </a:r>
                      <a:endParaRPr lang="en-GB" sz="2000" b="1" i="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7.2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0.65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896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5528" y="-13787"/>
            <a:ext cx="77885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dirty="0" smtClean="0">
                <a:solidFill>
                  <a:prstClr val="black"/>
                </a:solidFill>
              </a:rPr>
              <a:t> scaling with energy</a:t>
            </a:r>
            <a:endParaRPr lang="en-GB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43608" y="1268760"/>
                <a:ext cx="8133184" cy="1557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5400" i="1" smtClean="0">
                        <a:solidFill>
                          <a:srgbClr val="002060"/>
                        </a:solidFill>
                        <a:latin typeface="Cambria Math"/>
                      </a:rPr>
                      <m:t>𝐿</m:t>
                    </m:r>
                    <m:r>
                      <a:rPr lang="en-GB" sz="540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∝</m:t>
                    </m:r>
                    <m:f>
                      <m:fPr>
                        <m:ctrlPr>
                          <a:rPr lang="en-GB" sz="540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𝜂</m:t>
                            </m:r>
                            <m: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𝑤𝑎𝑙𝑙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  <m:sup>
                            <m: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GB" sz="540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𝜉</m:t>
                            </m:r>
                          </m:e>
                          <m:sub>
                            <m: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sub>
                        </m:sSub>
                      </m:den>
                    </m:f>
                    <m:r>
                      <a:rPr lang="en-GB" sz="540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GB" sz="5400" dirty="0">
                    <a:solidFill>
                      <a:srgbClr val="00206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54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𝜂</m:t>
                            </m:r>
                            <m:r>
                              <m:rPr>
                                <m:sty m:val="p"/>
                              </m:rPr>
                              <a:rPr lang="en-GB" sz="5400" baseline="-25000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ring</m:t>
                            </m:r>
                            <m:r>
                              <a:rPr lang="en-GB" sz="5400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𝑤𝑎𝑙𝑙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GB" sz="5400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GB" sz="5400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  <m:sup>
                            <m:r>
                              <a:rPr lang="en-GB" sz="5400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1.8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GB" sz="54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sz="540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GB" sz="5400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GB" sz="5400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GB" sz="5400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sub>
                        </m:sSub>
                      </m:den>
                    </m:f>
                  </m:oMath>
                </a14:m>
                <a:endParaRPr lang="en-GB" sz="5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1268760"/>
                <a:ext cx="8133184" cy="155767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27303" y="951989"/>
            <a:ext cx="2473369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c</a:t>
            </a:r>
            <a:r>
              <a:rPr lang="en-GB" sz="2800" b="1" dirty="0" smtClean="0">
                <a:solidFill>
                  <a:srgbClr val="002060"/>
                </a:solidFill>
              </a:rPr>
              <a:t>ircular collider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r>
              <a:rPr lang="en-GB" sz="2000" i="1" dirty="0" smtClean="0">
                <a:solidFill>
                  <a:srgbClr val="002060"/>
                </a:solidFill>
              </a:rPr>
              <a:t>limited by</a:t>
            </a:r>
          </a:p>
          <a:p>
            <a:r>
              <a:rPr lang="en-GB" sz="2000" b="1" i="1" dirty="0" smtClean="0">
                <a:solidFill>
                  <a:srgbClr val="002060"/>
                </a:solidFill>
              </a:rPr>
              <a:t>beam-beam </a:t>
            </a:r>
          </a:p>
          <a:p>
            <a:r>
              <a:rPr lang="en-GB" sz="2000" b="1" i="1" dirty="0" smtClean="0">
                <a:solidFill>
                  <a:srgbClr val="002060"/>
                </a:solidFill>
              </a:rPr>
              <a:t>tune shift</a:t>
            </a:r>
            <a:endParaRPr lang="en-GB" sz="20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80730" y="2826431"/>
                <a:ext cx="2104422" cy="907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  <m:sub>
                          <m:r>
                            <a:rPr lang="en-GB" sz="24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GB" sz="2400" i="1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≃</m:t>
                      </m:r>
                      <m:f>
                        <m:fPr>
                          <m:ctrlPr>
                            <a:rPr lang="en-GB" sz="240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GB" sz="240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40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sz="240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𝑁</m:t>
                          </m:r>
                        </m:num>
                        <m:den>
                          <m:r>
                            <a:rPr lang="en-GB" sz="240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GB" sz="240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  <m:t>𝛾𝜎</m:t>
                              </m:r>
                            </m:e>
                            <m:sub>
                              <m:r>
                                <a:rPr lang="en-GB" sz="240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40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730" y="2826431"/>
                <a:ext cx="2104422" cy="90742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49728" y="2820736"/>
                <a:ext cx="2901371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GB" sz="24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GB" sz="2400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max</m:t>
                          </m:r>
                        </m:sub>
                      </m:sSub>
                      <m:r>
                        <a:rPr lang="en-GB" sz="240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GB" sz="240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40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sz="240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sz="240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GB" sz="240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/>
                                </a:rPr>
                                <m:t>0.4</m:t>
                              </m:r>
                            </m:sup>
                          </m:sSup>
                        </m:den>
                      </m:f>
                      <m:r>
                        <a:rPr lang="en-GB" sz="240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GB" sz="240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sz="240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GB" sz="240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</a:rPr>
                            <m:t>1.2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728" y="2820736"/>
                <a:ext cx="2901371" cy="7861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11760" y="4077072"/>
                <a:ext cx="6732240" cy="1703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48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𝐿</m:t>
                      </m:r>
                      <m:r>
                        <a:rPr lang="en-GB" sz="48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GB" sz="48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48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48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𝜂</m:t>
                              </m:r>
                              <m:r>
                                <m:rPr>
                                  <m:sty m:val="p"/>
                                </m:rPr>
                                <a:rPr lang="en-GB" sz="4800" baseline="-25000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linac</m:t>
                              </m:r>
                              <m:r>
                                <a:rPr lang="en-GB" sz="48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48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𝑤𝑎𝑙𝑙</m:t>
                              </m:r>
                            </m:sub>
                          </m:sSub>
                        </m:num>
                        <m:den>
                          <m:r>
                            <a:rPr lang="en-GB" sz="48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den>
                      </m:f>
                      <m:f>
                        <m:fPr>
                          <m:ctrlPr>
                            <a:rPr lang="en-GB" sz="48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48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48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48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48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48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48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4077072"/>
                <a:ext cx="6732240" cy="170315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74594" y="5803855"/>
                <a:ext cx="1839350" cy="848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en-GB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≃</m:t>
                      </m:r>
                      <m:f>
                        <m:fPr>
                          <m:ctrlP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4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4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594" y="5803855"/>
                <a:ext cx="1839350" cy="84863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921" y="4077072"/>
            <a:ext cx="2229969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linear collider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endParaRPr lang="en-GB" sz="2400" dirty="0" smtClean="0">
              <a:solidFill>
                <a:srgbClr val="FF0000"/>
              </a:solidFill>
            </a:endParaRPr>
          </a:p>
          <a:p>
            <a:endParaRPr lang="en-GB" sz="2000" dirty="0" smtClean="0">
              <a:solidFill>
                <a:srgbClr val="FF0000"/>
              </a:solidFill>
            </a:endParaRPr>
          </a:p>
          <a:p>
            <a:r>
              <a:rPr lang="en-GB" sz="2000" i="1" dirty="0" smtClean="0">
                <a:solidFill>
                  <a:srgbClr val="FF0000"/>
                </a:solidFill>
              </a:rPr>
              <a:t>limited by</a:t>
            </a:r>
          </a:p>
          <a:p>
            <a:r>
              <a:rPr lang="en-GB" sz="2000" b="1" i="1" dirty="0" smtClean="0">
                <a:solidFill>
                  <a:srgbClr val="FF0000"/>
                </a:solidFill>
              </a:rPr>
              <a:t>#BS photons </a:t>
            </a:r>
          </a:p>
          <a:p>
            <a:r>
              <a:rPr lang="en-GB" sz="2000" b="1" i="1" dirty="0">
                <a:solidFill>
                  <a:srgbClr val="FF0000"/>
                </a:solidFill>
              </a:rPr>
              <a:t>p</a:t>
            </a:r>
            <a:r>
              <a:rPr lang="en-GB" sz="2000" b="1" i="1" dirty="0" smtClean="0">
                <a:solidFill>
                  <a:srgbClr val="FF0000"/>
                </a:solidFill>
              </a:rPr>
              <a:t>er e</a:t>
            </a:r>
            <a:r>
              <a:rPr lang="en-GB" sz="2000" b="1" i="1" baseline="30000" dirty="0" smtClean="0">
                <a:solidFill>
                  <a:srgbClr val="FF0000"/>
                </a:solidFill>
              </a:rPr>
              <a:t>±</a:t>
            </a:r>
            <a:r>
              <a:rPr lang="en-GB" sz="2000" b="1" i="1" dirty="0" smtClean="0">
                <a:solidFill>
                  <a:srgbClr val="FF0000"/>
                </a:solidFill>
              </a:rPr>
              <a:t> 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3262" y="6003910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(luminosity spectrum)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6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frankz\LHeC\Higgs factory\6th TLEP day\Tlepupgrade5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05" y="764704"/>
            <a:ext cx="8712968" cy="587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47567" y="1087396"/>
            <a:ext cx="2489053" cy="175432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ultimate precision</a:t>
            </a:r>
          </a:p>
          <a:p>
            <a:r>
              <a:rPr lang="en-US" b="1" dirty="0">
                <a:solidFill>
                  <a:srgbClr val="FF0000"/>
                </a:solidFill>
              </a:rPr>
              <a:t>at </a:t>
            </a:r>
            <a:r>
              <a:rPr lang="en-US" b="1" i="1" dirty="0">
                <a:solidFill>
                  <a:srgbClr val="FF0000"/>
                </a:solidFill>
              </a:rPr>
              <a:t>Z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r>
              <a:rPr lang="en-US" b="1" i="1" dirty="0">
                <a:solidFill>
                  <a:srgbClr val="FF0000"/>
                </a:solidFill>
              </a:rPr>
              <a:t> WW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r>
              <a:rPr lang="en-US" b="1" i="1" dirty="0">
                <a:solidFill>
                  <a:srgbClr val="FF0000"/>
                </a:solidFill>
              </a:rPr>
              <a:t> ZH </a:t>
            </a:r>
            <a:r>
              <a:rPr lang="en-US" b="1" dirty="0">
                <a:solidFill>
                  <a:srgbClr val="FF0000"/>
                </a:solidFill>
              </a:rPr>
              <a:t>;</a:t>
            </a:r>
          </a:p>
          <a:p>
            <a:r>
              <a:rPr lang="en-US" b="1" dirty="0">
                <a:solidFill>
                  <a:srgbClr val="FF0000"/>
                </a:solidFill>
              </a:rPr>
              <a:t>sensitive to New </a:t>
            </a:r>
          </a:p>
          <a:p>
            <a:r>
              <a:rPr lang="en-US" b="1" dirty="0">
                <a:solidFill>
                  <a:srgbClr val="FF0000"/>
                </a:solidFill>
              </a:rPr>
              <a:t>Physics in multi-</a:t>
            </a:r>
            <a:r>
              <a:rPr lang="en-US" b="1" dirty="0" err="1">
                <a:solidFill>
                  <a:srgbClr val="FF0000"/>
                </a:solidFill>
              </a:rPr>
              <a:t>TeV</a:t>
            </a:r>
            <a:r>
              <a:rPr lang="en-US" b="1" dirty="0">
                <a:solidFill>
                  <a:srgbClr val="FF0000"/>
                </a:solidFill>
              </a:rPr>
              <a:t>  range &amp; to SM closure → </a:t>
            </a:r>
            <a:r>
              <a:rPr lang="en-US" b="1" i="1" dirty="0">
                <a:solidFill>
                  <a:srgbClr val="FF0000"/>
                </a:solidFill>
              </a:rPr>
              <a:t>case for VHE-LHC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8184" y="3908955"/>
            <a:ext cx="233051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ultimate energy reach </a:t>
            </a:r>
          </a:p>
          <a:p>
            <a:r>
              <a:rPr lang="en-US" b="1" dirty="0">
                <a:solidFill>
                  <a:srgbClr val="00B050"/>
                </a:solidFill>
              </a:rPr>
              <a:t>up to 1 or 3 </a:t>
            </a:r>
            <a:r>
              <a:rPr lang="en-US" b="1" dirty="0" err="1">
                <a:solidFill>
                  <a:srgbClr val="00B050"/>
                </a:solidFill>
              </a:rPr>
              <a:t>TeV</a:t>
            </a:r>
            <a:r>
              <a:rPr lang="en-US" b="1" dirty="0">
                <a:solidFill>
                  <a:srgbClr val="00B050"/>
                </a:solidFill>
              </a:rPr>
              <a:t> ;</a:t>
            </a:r>
          </a:p>
          <a:p>
            <a:r>
              <a:rPr lang="en-US" b="1" dirty="0">
                <a:solidFill>
                  <a:srgbClr val="00B050"/>
                </a:solidFill>
              </a:rPr>
              <a:t>direct searches</a:t>
            </a:r>
          </a:p>
          <a:p>
            <a:r>
              <a:rPr lang="en-US" b="1" dirty="0">
                <a:solidFill>
                  <a:srgbClr val="00B050"/>
                </a:solidFill>
              </a:rPr>
              <a:t>for New Physics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555776" y="4005064"/>
            <a:ext cx="1152128" cy="504056"/>
          </a:xfrm>
          <a:prstGeom prst="line">
            <a:avLst/>
          </a:prstGeom>
          <a:ln w="7302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330232" y="3861048"/>
            <a:ext cx="225544" cy="432048"/>
          </a:xfrm>
          <a:prstGeom prst="line">
            <a:avLst/>
          </a:prstGeom>
          <a:ln w="7302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708176" y="4509120"/>
            <a:ext cx="999728" cy="0"/>
          </a:xfrm>
          <a:prstGeom prst="line">
            <a:avLst/>
          </a:prstGeom>
          <a:ln w="7302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19872" y="3399383"/>
            <a:ext cx="2992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2x power ILC500, ½ </a:t>
            </a:r>
            <a:r>
              <a:rPr lang="en-GB" sz="2400" b="1" dirty="0" err="1" smtClean="0">
                <a:solidFill>
                  <a:srgbClr val="0000CC"/>
                </a:solidFill>
                <a:latin typeface="Symbol" panose="05050102010706020507" pitchFamily="18" charset="2"/>
              </a:rPr>
              <a:t>s</a:t>
            </a:r>
            <a:r>
              <a:rPr lang="en-GB" sz="2400" b="1" baseline="-25000" dirty="0" err="1" smtClean="0">
                <a:solidFill>
                  <a:srgbClr val="0000CC"/>
                </a:solidFill>
              </a:rPr>
              <a:t>y</a:t>
            </a:r>
            <a:endParaRPr lang="en-GB" sz="2400" b="1" baseline="-25000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78130" y="4077072"/>
            <a:ext cx="2426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1x power ILC500, </a:t>
            </a:r>
          </a:p>
          <a:p>
            <a:r>
              <a:rPr lang="en-GB" sz="2400" b="1" dirty="0" smtClean="0">
                <a:solidFill>
                  <a:srgbClr val="0000CC"/>
                </a:solidFill>
              </a:rPr>
              <a:t>½ </a:t>
            </a:r>
            <a:r>
              <a:rPr lang="en-GB" sz="2400" b="1" dirty="0" err="1" smtClean="0">
                <a:solidFill>
                  <a:srgbClr val="0000CC"/>
                </a:solidFill>
                <a:latin typeface="Symbol" panose="05050102010706020507" pitchFamily="18" charset="2"/>
              </a:rPr>
              <a:t>s</a:t>
            </a:r>
            <a:r>
              <a:rPr lang="en-GB" sz="2400" b="1" baseline="-25000" dirty="0" err="1" smtClean="0">
                <a:solidFill>
                  <a:srgbClr val="0000CC"/>
                </a:solidFill>
              </a:rPr>
              <a:t>y</a:t>
            </a:r>
            <a:endParaRPr lang="en-GB" sz="2400" b="1" baseline="-25000" dirty="0">
              <a:solidFill>
                <a:srgbClr val="0000CC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708176" y="4569989"/>
            <a:ext cx="999728" cy="415499"/>
          </a:xfrm>
          <a:prstGeom prst="line">
            <a:avLst/>
          </a:prstGeom>
          <a:ln w="73025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57069" y="4893618"/>
            <a:ext cx="2426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1x power ILC500, </a:t>
            </a:r>
          </a:p>
          <a:p>
            <a:r>
              <a:rPr lang="en-GB" sz="2400" b="1" dirty="0" smtClean="0">
                <a:solidFill>
                  <a:srgbClr val="0000CC"/>
                </a:solidFill>
              </a:rPr>
              <a:t>same </a:t>
            </a:r>
            <a:r>
              <a:rPr lang="en-GB" sz="2400" b="1" dirty="0" err="1" smtClean="0">
                <a:solidFill>
                  <a:srgbClr val="0000CC"/>
                </a:solidFill>
                <a:latin typeface="Symbol" panose="05050102010706020507" pitchFamily="18" charset="2"/>
              </a:rPr>
              <a:t>s</a:t>
            </a:r>
            <a:r>
              <a:rPr lang="en-GB" sz="2400" b="1" baseline="-25000" dirty="0" err="1" smtClean="0">
                <a:solidFill>
                  <a:srgbClr val="0000CC"/>
                </a:solidFill>
              </a:rPr>
              <a:t>y</a:t>
            </a:r>
            <a:endParaRPr lang="en-GB" sz="2400" b="1" baseline="-25000" dirty="0">
              <a:solidFill>
                <a:srgbClr val="0000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0707" y="2832049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constant power (≤2 x ILC500) 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constant </a:t>
            </a:r>
            <a:r>
              <a:rPr lang="en-GB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sz="2400" b="1" baseline="-25000" dirty="0" smtClean="0">
                <a:solidFill>
                  <a:srgbClr val="FF0000"/>
                </a:solidFill>
              </a:rPr>
              <a:t>y</a:t>
            </a:r>
            <a:endParaRPr lang="en-GB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11279" y="5350783"/>
            <a:ext cx="1805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00CC"/>
                </a:solidFill>
              </a:rPr>
              <a:t>l</a:t>
            </a:r>
            <a:r>
              <a:rPr lang="en-GB" sz="2400" b="1" dirty="0" smtClean="0">
                <a:solidFill>
                  <a:srgbClr val="0000CC"/>
                </a:solidFill>
              </a:rPr>
              <a:t>ower power</a:t>
            </a:r>
            <a:endParaRPr lang="en-GB" sz="2400" b="1" baseline="-25000" dirty="0">
              <a:solidFill>
                <a:srgbClr val="0000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617" y="0"/>
            <a:ext cx="8885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>
                <a:solidFill>
                  <a:prstClr val="black"/>
                </a:solidFill>
              </a:rPr>
              <a:t>actual design luminosity vs. energy</a:t>
            </a:r>
            <a:endParaRPr lang="en-GB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1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8" grpId="0"/>
      <p:bldP spid="13" grpId="0"/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7504" y="332656"/>
            <a:ext cx="8640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commissioning times &amp; performance of circular </a:t>
            </a:r>
            <a:r>
              <a:rPr lang="en-GB" sz="4000" i="1" dirty="0" err="1"/>
              <a:t>e</a:t>
            </a:r>
            <a:r>
              <a:rPr lang="en-GB" sz="4000" baseline="30000" dirty="0" err="1" smtClean="0"/>
              <a:t>+</a:t>
            </a:r>
            <a:r>
              <a:rPr lang="en-GB" sz="4000" i="1" dirty="0" err="1" smtClean="0"/>
              <a:t>e</a:t>
            </a:r>
            <a:r>
              <a:rPr lang="en-GB" sz="4000" baseline="30000" dirty="0" smtClean="0"/>
              <a:t>-</a:t>
            </a:r>
            <a:r>
              <a:rPr lang="en-GB" sz="4000" dirty="0" smtClean="0"/>
              <a:t> colliders</a:t>
            </a:r>
            <a:endParaRPr lang="en-GB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94728"/>
            <a:ext cx="4102180" cy="26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79" y="1586716"/>
            <a:ext cx="4211570" cy="277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2" y="4986444"/>
            <a:ext cx="5256584" cy="173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101" y="5081769"/>
            <a:ext cx="3203848" cy="154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79154" y="1988840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PEP-II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5894" y="470835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KEKB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26782" y="4618224"/>
            <a:ext cx="114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DA</a:t>
            </a:r>
            <a:r>
              <a:rPr lang="en-GB" sz="2400" b="1" dirty="0" smtClean="0">
                <a:solidFill>
                  <a:srgbClr val="0000CC"/>
                </a:solidFill>
                <a:latin typeface="Symbol" panose="05050102010706020507" pitchFamily="18" charset="2"/>
              </a:rPr>
              <a:t>F</a:t>
            </a:r>
            <a:r>
              <a:rPr lang="en-GB" sz="2400" b="1" dirty="0" smtClean="0">
                <a:solidFill>
                  <a:srgbClr val="0000CC"/>
                </a:solidFill>
              </a:rPr>
              <a:t>NE</a:t>
            </a:r>
            <a:endParaRPr lang="en-GB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5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7843" y="116632"/>
            <a:ext cx="8640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prstClr val="black"/>
                </a:solidFill>
              </a:rPr>
              <a:t>commissioning time &amp; performance of  the first linear collider</a:t>
            </a:r>
            <a:endParaRPr lang="en-GB" sz="4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25" y="1432977"/>
            <a:ext cx="7062107" cy="4286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3804" y="5719227"/>
            <a:ext cx="5551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CERN-SL-2002- 009 (OP</a:t>
            </a:r>
            <a:r>
              <a:rPr lang="en-GB" dirty="0" smtClean="0">
                <a:solidFill>
                  <a:prstClr val="black"/>
                </a:solidFill>
              </a:rPr>
              <a:t>), SLAC–PUB–8042 [K. </a:t>
            </a:r>
            <a:r>
              <a:rPr lang="en-GB" dirty="0" err="1" smtClean="0">
                <a:solidFill>
                  <a:prstClr val="black"/>
                </a:solidFill>
              </a:rPr>
              <a:t>Oide</a:t>
            </a:r>
            <a:r>
              <a:rPr lang="en-GB" dirty="0" smtClean="0">
                <a:solidFill>
                  <a:prstClr val="black"/>
                </a:solidFill>
              </a:rPr>
              <a:t>, 2013]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1" y="4348642"/>
            <a:ext cx="836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006600"/>
                </a:solidFill>
              </a:rPr>
              <a:t>SLC</a:t>
            </a:r>
            <a:endParaRPr lang="en-GB" sz="3600" b="1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3" y="1793017"/>
            <a:ext cx="15905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LEP1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(</a:t>
            </a:r>
            <a:r>
              <a:rPr lang="en-GB" sz="3600" b="1" dirty="0" smtClean="0">
                <a:solidFill>
                  <a:srgbClr val="FF0000"/>
                </a:solidFill>
              </a:rPr>
              <a:t>per IP)</a:t>
            </a:r>
            <a:endParaRPr lang="en-GB" sz="3600" b="1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03647" y="4386651"/>
            <a:ext cx="6264696" cy="0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98238" y="3886976"/>
            <a:ext cx="1519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SLC design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9176" y="5903893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6600"/>
                </a:solidFill>
              </a:rPr>
              <a:t>SLC</a:t>
            </a:r>
            <a:endParaRPr lang="en-GB" sz="2800" b="1" dirty="0">
              <a:solidFill>
                <a:srgbClr val="0066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800" b="1" dirty="0" smtClean="0">
                <a:solidFill>
                  <a:srgbClr val="006600"/>
                </a:solidFill>
              </a:rPr>
              <a:t>½ design value reached after 11 years</a:t>
            </a:r>
            <a:endParaRPr lang="en-GB" sz="2800" b="1" dirty="0">
              <a:solidFill>
                <a:srgbClr val="0066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445975" y="3717032"/>
            <a:ext cx="6264696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25304" y="3017113"/>
            <a:ext cx="1683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LEP1 design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3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785927"/>
              </p:ext>
            </p:extLst>
          </p:nvPr>
        </p:nvGraphicFramePr>
        <p:xfrm>
          <a:off x="6323" y="5301208"/>
          <a:ext cx="91440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1641"/>
                <a:gridCol w="1584176"/>
                <a:gridCol w="2232248"/>
                <a:gridCol w="2167135"/>
                <a:gridCol w="1828800"/>
              </a:tblGrid>
              <a:tr h="380361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80361"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00CC"/>
                          </a:solidFill>
                        </a:rPr>
                        <a:t>ATF-2</a:t>
                      </a:r>
                      <a:endParaRPr lang="en-GB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1.28 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0.000001(eff.)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00CC"/>
                          </a:solidFill>
                        </a:rPr>
                        <a:t> 0.005 (eff.)</a:t>
                      </a:r>
                      <a:endParaRPr lang="en-GB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smtClean="0">
                          <a:solidFill>
                            <a:srgbClr val="0000CC"/>
                          </a:solidFill>
                        </a:rPr>
                        <a:t>- [&gt;4*]</a:t>
                      </a:r>
                      <a:endParaRPr lang="en-GB" sz="2800" b="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257843" y="116632"/>
            <a:ext cx="8640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prstClr val="black"/>
                </a:solidFill>
              </a:rPr>
              <a:t>c</a:t>
            </a:r>
            <a:r>
              <a:rPr lang="en-GB" sz="4000" dirty="0" smtClean="0">
                <a:solidFill>
                  <a:prstClr val="black"/>
                </a:solidFill>
              </a:rPr>
              <a:t>omparing commissioning times &amp; performance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622951"/>
              </p:ext>
            </p:extLst>
          </p:nvPr>
        </p:nvGraphicFramePr>
        <p:xfrm>
          <a:off x="6322" y="1340768"/>
          <a:ext cx="91440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1641"/>
                <a:gridCol w="1584176"/>
                <a:gridCol w="2232248"/>
                <a:gridCol w="2167135"/>
                <a:gridCol w="1828800"/>
              </a:tblGrid>
              <a:tr h="937876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beam</a:t>
                      </a:r>
                      <a:r>
                        <a:rPr lang="en-GB" sz="2800" baseline="0" dirty="0" smtClean="0"/>
                        <a:t> </a:t>
                      </a:r>
                      <a:r>
                        <a:rPr lang="en-GB" sz="2800" dirty="0" smtClean="0"/>
                        <a:t>energy [</a:t>
                      </a:r>
                      <a:r>
                        <a:rPr lang="en-GB" sz="2800" dirty="0" err="1" smtClean="0"/>
                        <a:t>GeV</a:t>
                      </a:r>
                      <a:r>
                        <a:rPr lang="en-GB" sz="2800" dirty="0" smtClean="0"/>
                        <a:t>]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design luminosity</a:t>
                      </a:r>
                    </a:p>
                    <a:p>
                      <a:r>
                        <a:rPr lang="en-GB" sz="2800" dirty="0" smtClean="0"/>
                        <a:t>[10</a:t>
                      </a:r>
                      <a:r>
                        <a:rPr lang="en-GB" sz="2800" baseline="30000" dirty="0" smtClean="0"/>
                        <a:t>32</a:t>
                      </a:r>
                      <a:r>
                        <a:rPr lang="en-GB" sz="2800" dirty="0" smtClean="0"/>
                        <a:t> cm</a:t>
                      </a:r>
                      <a:r>
                        <a:rPr lang="en-GB" sz="2800" baseline="30000" dirty="0" smtClean="0"/>
                        <a:t>-2</a:t>
                      </a:r>
                      <a:r>
                        <a:rPr lang="en-GB" sz="2800" dirty="0" smtClean="0"/>
                        <a:t>s</a:t>
                      </a:r>
                      <a:r>
                        <a:rPr lang="en-GB" sz="2800" baseline="30000" dirty="0" smtClean="0"/>
                        <a:t>-1</a:t>
                      </a:r>
                      <a:r>
                        <a:rPr lang="en-GB" sz="2800" dirty="0" smtClean="0"/>
                        <a:t>]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peak luminosity</a:t>
                      </a:r>
                      <a:r>
                        <a:rPr lang="en-GB" sz="2800" baseline="0" dirty="0" smtClean="0"/>
                        <a:t> /</a:t>
                      </a:r>
                      <a:r>
                        <a:rPr lang="en-GB" sz="2800" dirty="0" smtClean="0"/>
                        <a:t>design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time to</a:t>
                      </a:r>
                      <a:r>
                        <a:rPr lang="en-GB" sz="2800" baseline="0" dirty="0" smtClean="0"/>
                        <a:t> achieve design [y]</a:t>
                      </a:r>
                      <a:endParaRPr lang="en-GB" sz="2800" dirty="0"/>
                    </a:p>
                  </a:txBody>
                  <a:tcPr/>
                </a:tc>
              </a:tr>
              <a:tr h="380361"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B050"/>
                          </a:solidFill>
                        </a:rPr>
                        <a:t>LEP1</a:t>
                      </a:r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45 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0.13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B050"/>
                          </a:solidFill>
                        </a:rPr>
                        <a:t>5 </a:t>
                      </a:r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80361"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00CC"/>
                          </a:solidFill>
                        </a:rPr>
                        <a:t>SLC</a:t>
                      </a:r>
                      <a:endParaRPr lang="en-GB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45 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0.06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00CC"/>
                          </a:solidFill>
                        </a:rPr>
                        <a:t>0.5</a:t>
                      </a:r>
                      <a:endParaRPr lang="en-GB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00CC"/>
                          </a:solidFill>
                        </a:rPr>
                        <a:t>- (&gt;10 )</a:t>
                      </a:r>
                      <a:endParaRPr lang="en-GB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80361">
                <a:tc>
                  <a:txBody>
                    <a:bodyPr/>
                    <a:lstStyle/>
                    <a:p>
                      <a:r>
                        <a:rPr lang="en-GB" sz="2800" b="1" smtClean="0">
                          <a:solidFill>
                            <a:srgbClr val="00B050"/>
                          </a:solidFill>
                        </a:rPr>
                        <a:t>LEP2</a:t>
                      </a:r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60-104.5 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0.26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B050"/>
                          </a:solidFill>
                        </a:rPr>
                        <a:t>&lt;0.5</a:t>
                      </a:r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80361"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B050"/>
                          </a:solidFill>
                        </a:rPr>
                        <a:t>DAFNE</a:t>
                      </a:r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0.5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5.0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B050"/>
                          </a:solidFill>
                        </a:rPr>
                        <a:t>0.9</a:t>
                      </a:r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B050"/>
                          </a:solidFill>
                        </a:rPr>
                        <a:t>- (&gt;10)</a:t>
                      </a:r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80361"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B050"/>
                          </a:solidFill>
                        </a:rPr>
                        <a:t>PEP-II</a:t>
                      </a:r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9,</a:t>
                      </a:r>
                      <a:r>
                        <a:rPr lang="en-GB" sz="2800" baseline="0" dirty="0" smtClean="0"/>
                        <a:t> 3.1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30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B050"/>
                          </a:solidFill>
                        </a:rPr>
                        <a:t>1.5</a:t>
                      </a:r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80361"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B050"/>
                          </a:solidFill>
                        </a:rPr>
                        <a:t>KEKB</a:t>
                      </a:r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8, 3.5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100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00B050"/>
                          </a:solidFill>
                        </a:rPr>
                        <a:t>3.5</a:t>
                      </a:r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723" y="6484694"/>
            <a:ext cx="9064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 not counting the year of the earthquake; ATF-2 operating only for fraction of calendar time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672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0159" y="1338587"/>
            <a:ext cx="7344816" cy="549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6456322" y="4199219"/>
            <a:ext cx="2695154" cy="930936"/>
            <a:chOff x="0" y="35"/>
            <a:chExt cx="2192" cy="665"/>
          </a:xfrm>
        </p:grpSpPr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0" y="77"/>
              <a:ext cx="2192" cy="555"/>
              <a:chOff x="0" y="0"/>
              <a:chExt cx="2192" cy="554"/>
            </a:xfrm>
          </p:grpSpPr>
          <p:sp>
            <p:nvSpPr>
              <p:cNvPr id="7" name="Rectangle 26"/>
              <p:cNvSpPr>
                <a:spLocks/>
              </p:cNvSpPr>
              <p:nvPr/>
            </p:nvSpPr>
            <p:spPr bwMode="auto">
              <a:xfrm>
                <a:off x="0" y="0"/>
                <a:ext cx="2192" cy="453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kumimoji="1" lang="ja-JP" altLang="en-US" kern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8" name="Picture 2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4" y="20"/>
                <a:ext cx="2047" cy="5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Oval 28"/>
            <p:cNvSpPr>
              <a:spLocks/>
            </p:cNvSpPr>
            <p:nvPr/>
          </p:nvSpPr>
          <p:spPr bwMode="auto">
            <a:xfrm>
              <a:off x="1218" y="35"/>
              <a:ext cx="557" cy="665"/>
            </a:xfrm>
            <a:prstGeom prst="ellipse">
              <a:avLst/>
            </a:prstGeom>
            <a:noFill/>
            <a:ln w="50800">
              <a:solidFill>
                <a:srgbClr val="FF050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kumimoji="1" lang="ja-JP" altLang="en-US" kern="0">
                <a:solidFill>
                  <a:prstClr val="black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4422" y="1153295"/>
            <a:ext cx="3231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beam commissioning will start in early 2015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391" y="4005064"/>
            <a:ext cx="4248472" cy="2677656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*=300 </a:t>
            </a:r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400" b="1" dirty="0">
                <a:solidFill>
                  <a:srgbClr val="FF0000"/>
                </a:solidFill>
              </a:rPr>
              <a:t>m (TLEP:  1 mm)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lifetime 5 min (TLEP: ~15min)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24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 err="1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=0.25% ! (TLEP: 0.2%)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off momentum acceptance (±1.5%, TLEP: ±2%)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baseline="30000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 production rate (2.5x10</a:t>
            </a:r>
            <a:r>
              <a:rPr lang="en-US" sz="2400" b="1" baseline="30000" dirty="0">
                <a:solidFill>
                  <a:srgbClr val="FF0000"/>
                </a:solidFill>
              </a:rPr>
              <a:t>12</a:t>
            </a:r>
            <a:r>
              <a:rPr lang="en-US" sz="2400" b="1" dirty="0">
                <a:solidFill>
                  <a:srgbClr val="FF0000"/>
                </a:solidFill>
              </a:rPr>
              <a:t>/s, TLEP: &lt;1x10</a:t>
            </a:r>
            <a:r>
              <a:rPr lang="en-US" sz="2400" b="1" baseline="30000" dirty="0">
                <a:solidFill>
                  <a:srgbClr val="FF0000"/>
                </a:solidFill>
              </a:rPr>
              <a:t>11</a:t>
            </a:r>
            <a:r>
              <a:rPr lang="en-US" sz="2400" b="1" dirty="0">
                <a:solidFill>
                  <a:srgbClr val="FF0000"/>
                </a:solidFill>
              </a:rPr>
              <a:t>/s)</a:t>
            </a:r>
          </a:p>
        </p:txBody>
      </p:sp>
      <p:sp>
        <p:nvSpPr>
          <p:cNvPr id="2" name="Rectangle 1"/>
          <p:cNvSpPr/>
          <p:nvPr/>
        </p:nvSpPr>
        <p:spPr>
          <a:xfrm>
            <a:off x="24295" y="103053"/>
            <a:ext cx="80971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58775"/>
            <a:r>
              <a:rPr lang="en-US" sz="4400" dirty="0" err="1">
                <a:solidFill>
                  <a:prstClr val="black"/>
                </a:solidFill>
              </a:rPr>
              <a:t>SuperKEKB</a:t>
            </a:r>
            <a:r>
              <a:rPr lang="en-US" sz="4400" dirty="0">
                <a:solidFill>
                  <a:prstClr val="black"/>
                </a:solidFill>
              </a:rPr>
              <a:t> – </a:t>
            </a:r>
            <a:r>
              <a:rPr lang="en-US" sz="4400" i="1" dirty="0" smtClean="0">
                <a:solidFill>
                  <a:prstClr val="black"/>
                </a:solidFill>
              </a:rPr>
              <a:t>FCC-</a:t>
            </a:r>
            <a:r>
              <a:rPr lang="en-US" sz="4400" i="1" dirty="0" err="1" smtClean="0">
                <a:solidFill>
                  <a:prstClr val="black"/>
                </a:solidFill>
              </a:rPr>
              <a:t>ee</a:t>
            </a:r>
            <a:r>
              <a:rPr lang="en-US" sz="4400" dirty="0" smtClean="0">
                <a:solidFill>
                  <a:prstClr val="black"/>
                </a:solidFill>
              </a:rPr>
              <a:t> demonstrator</a:t>
            </a:r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5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" y="3481252"/>
            <a:ext cx="8725191" cy="2631267"/>
          </a:xfrm>
          <a:prstGeom prst="rect">
            <a:avLst/>
          </a:prstGeom>
        </p:spPr>
      </p:pic>
      <p:graphicFrame>
        <p:nvGraphicFramePr>
          <p:cNvPr id="410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78855"/>
              </p:ext>
            </p:extLst>
          </p:nvPr>
        </p:nvGraphicFramePr>
        <p:xfrm>
          <a:off x="115016" y="714281"/>
          <a:ext cx="8979876" cy="772130"/>
        </p:xfrm>
        <a:graphic>
          <a:graphicData uri="http://schemas.openxmlformats.org/drawingml/2006/table">
            <a:tbl>
              <a:tblPr/>
              <a:tblGrid>
                <a:gridCol w="1732645"/>
                <a:gridCol w="1418139"/>
                <a:gridCol w="1194222"/>
                <a:gridCol w="1567416"/>
                <a:gridCol w="1447783"/>
                <a:gridCol w="1619671"/>
              </a:tblGrid>
              <a:tr h="375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S-KEKB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SLC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CLIC (3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TeV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ILC (</a:t>
                      </a: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H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FCC-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ee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 (</a:t>
                      </a: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H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e</a:t>
                      </a:r>
                      <a:r>
                        <a:rPr kumimoji="0" lang="en-GB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+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 / second</a:t>
                      </a: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2.5 x 10</a:t>
                      </a:r>
                      <a:r>
                        <a:rPr kumimoji="0" lang="en-GB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6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110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200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0.05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56" name="Rectangle 2"/>
          <p:cNvSpPr txBox="1">
            <a:spLocks noChangeArrowheads="1"/>
          </p:cNvSpPr>
          <p:nvPr/>
        </p:nvSpPr>
        <p:spPr bwMode="auto">
          <a:xfrm>
            <a:off x="755576" y="1"/>
            <a:ext cx="792088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e</a:t>
            </a:r>
            <a:r>
              <a:rPr lang="en-US" sz="3600" baseline="30000" dirty="0" smtClean="0">
                <a:solidFill>
                  <a:srgbClr val="0000FF"/>
                </a:solidFill>
              </a:rPr>
              <a:t>+ </a:t>
            </a:r>
            <a:r>
              <a:rPr lang="en-US" sz="3600" dirty="0" smtClean="0">
                <a:solidFill>
                  <a:srgbClr val="0000FF"/>
                </a:solidFill>
              </a:rPr>
              <a:t>source – rate requirements</a:t>
            </a:r>
            <a:endParaRPr lang="en-US" sz="3500" dirty="0">
              <a:solidFill>
                <a:srgbClr val="0000FF"/>
              </a:solidFill>
              <a:latin typeface="Garamond" pitchFamily="84" charset="0"/>
            </a:endParaRPr>
          </a:p>
        </p:txBody>
      </p:sp>
      <p:sp>
        <p:nvSpPr>
          <p:cNvPr id="4157" name="Rectangle 110"/>
          <p:cNvSpPr>
            <a:spLocks noChangeArrowheads="1"/>
          </p:cNvSpPr>
          <p:nvPr/>
        </p:nvSpPr>
        <p:spPr bwMode="auto">
          <a:xfrm>
            <a:off x="3270355" y="242157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>
              <a:solidFill>
                <a:prstClr val="black"/>
              </a:solidFill>
              <a:latin typeface="MS Mincho" pitchFamily="49" charset="-128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750849" y="1337345"/>
            <a:ext cx="1908675" cy="777875"/>
            <a:chOff x="3340228" y="4816516"/>
            <a:chExt cx="2043415" cy="778167"/>
          </a:xfrm>
        </p:grpSpPr>
        <p:sp>
          <p:nvSpPr>
            <p:cNvPr id="4159" name="AutoShape 107"/>
            <p:cNvSpPr>
              <a:spLocks noChangeArrowheads="1"/>
            </p:cNvSpPr>
            <p:nvPr/>
          </p:nvSpPr>
          <p:spPr bwMode="auto">
            <a:xfrm rot="11004793" flipH="1">
              <a:off x="3340228" y="4816516"/>
              <a:ext cx="1828800" cy="7781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75" y="11167"/>
                  </a:moveTo>
                  <a:cubicBezTo>
                    <a:pt x="16982" y="11045"/>
                    <a:pt x="16986" y="10922"/>
                    <a:pt x="16986" y="10800"/>
                  </a:cubicBezTo>
                  <a:cubicBezTo>
                    <a:pt x="16986" y="7383"/>
                    <a:pt x="14216" y="4614"/>
                    <a:pt x="10800" y="4614"/>
                  </a:cubicBezTo>
                  <a:cubicBezTo>
                    <a:pt x="7383" y="4614"/>
                    <a:pt x="4614" y="7383"/>
                    <a:pt x="4614" y="10800"/>
                  </a:cubicBezTo>
                  <a:cubicBezTo>
                    <a:pt x="4613" y="11116"/>
                    <a:pt x="4638" y="11432"/>
                    <a:pt x="4686" y="11744"/>
                  </a:cubicBezTo>
                  <a:lnTo>
                    <a:pt x="126" y="12449"/>
                  </a:lnTo>
                  <a:cubicBezTo>
                    <a:pt x="42" y="11903"/>
                    <a:pt x="0" y="1135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14"/>
                    <a:pt x="21593" y="11228"/>
                    <a:pt x="21580" y="11442"/>
                  </a:cubicBezTo>
                  <a:lnTo>
                    <a:pt x="24276" y="11602"/>
                  </a:lnTo>
                  <a:lnTo>
                    <a:pt x="18979" y="16303"/>
                  </a:lnTo>
                  <a:lnTo>
                    <a:pt x="14279" y="11007"/>
                  </a:lnTo>
                  <a:lnTo>
                    <a:pt x="16975" y="11167"/>
                  </a:lnTo>
                  <a:close/>
                </a:path>
              </a:pathLst>
            </a:custGeom>
            <a:solidFill>
              <a:srgbClr val="008000">
                <a:alpha val="0"/>
              </a:srgbClr>
            </a:solidFill>
            <a:ln w="25400">
              <a:solidFill>
                <a:srgbClr val="26CE7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60" name="Text Box 108"/>
            <p:cNvSpPr txBox="1">
              <a:spLocks noChangeArrowheads="1"/>
            </p:cNvSpPr>
            <p:nvPr/>
          </p:nvSpPr>
          <p:spPr bwMode="auto">
            <a:xfrm>
              <a:off x="4607364" y="5038902"/>
              <a:ext cx="776279" cy="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1" dirty="0">
                  <a:solidFill>
                    <a:srgbClr val="FF0000"/>
                  </a:solidFill>
                  <a:latin typeface="Times New Roman" pitchFamily="84" charset="0"/>
                </a:rPr>
                <a:t>X </a:t>
              </a:r>
              <a:r>
                <a:rPr lang="en-US" b="1" dirty="0">
                  <a:solidFill>
                    <a:srgbClr val="FF0000"/>
                  </a:solidFill>
                  <a:latin typeface="Times New Roman" pitchFamily="84" charset="0"/>
                </a:rPr>
                <a:t>18</a:t>
              </a:r>
              <a:endParaRPr lang="en-US" sz="1800" dirty="0">
                <a:solidFill>
                  <a:srgbClr val="FF0000"/>
                </a:solidFill>
                <a:latin typeface="MS Mincho" pitchFamily="49" charset="-128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455087" y="1368475"/>
            <a:ext cx="3925718" cy="777875"/>
            <a:chOff x="2234236" y="5349416"/>
            <a:chExt cx="4983060" cy="778167"/>
          </a:xfrm>
        </p:grpSpPr>
        <p:sp>
          <p:nvSpPr>
            <p:cNvPr id="4162" name="AutoShape 107"/>
            <p:cNvSpPr>
              <a:spLocks noChangeArrowheads="1"/>
            </p:cNvSpPr>
            <p:nvPr/>
          </p:nvSpPr>
          <p:spPr bwMode="auto">
            <a:xfrm rot="10800000" flipH="1">
              <a:off x="2234236" y="5349416"/>
              <a:ext cx="4983060" cy="7781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75" y="11167"/>
                  </a:moveTo>
                  <a:cubicBezTo>
                    <a:pt x="16982" y="11045"/>
                    <a:pt x="16986" y="10922"/>
                    <a:pt x="16986" y="10800"/>
                  </a:cubicBezTo>
                  <a:cubicBezTo>
                    <a:pt x="16986" y="7383"/>
                    <a:pt x="14216" y="4614"/>
                    <a:pt x="10800" y="4614"/>
                  </a:cubicBezTo>
                  <a:cubicBezTo>
                    <a:pt x="7383" y="4614"/>
                    <a:pt x="4614" y="7383"/>
                    <a:pt x="4614" y="10800"/>
                  </a:cubicBezTo>
                  <a:cubicBezTo>
                    <a:pt x="4613" y="11116"/>
                    <a:pt x="4638" y="11432"/>
                    <a:pt x="4686" y="11744"/>
                  </a:cubicBezTo>
                  <a:lnTo>
                    <a:pt x="126" y="12449"/>
                  </a:lnTo>
                  <a:cubicBezTo>
                    <a:pt x="42" y="11903"/>
                    <a:pt x="0" y="1135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14"/>
                    <a:pt x="21593" y="11228"/>
                    <a:pt x="21580" y="11442"/>
                  </a:cubicBezTo>
                  <a:lnTo>
                    <a:pt x="24276" y="11602"/>
                  </a:lnTo>
                  <a:lnTo>
                    <a:pt x="18979" y="16303"/>
                  </a:lnTo>
                  <a:lnTo>
                    <a:pt x="14279" y="11007"/>
                  </a:lnTo>
                  <a:lnTo>
                    <a:pt x="16975" y="11167"/>
                  </a:lnTo>
                  <a:close/>
                </a:path>
              </a:pathLst>
            </a:custGeom>
            <a:solidFill>
              <a:srgbClr val="008000">
                <a:alpha val="0"/>
              </a:srgbClr>
            </a:solidFill>
            <a:ln w="25400">
              <a:solidFill>
                <a:srgbClr val="26CE7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63" name="Text Box 108"/>
            <p:cNvSpPr txBox="1">
              <a:spLocks noChangeArrowheads="1"/>
            </p:cNvSpPr>
            <p:nvPr/>
          </p:nvSpPr>
          <p:spPr bwMode="auto">
            <a:xfrm>
              <a:off x="6001212" y="5470798"/>
              <a:ext cx="1187717" cy="646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FF0000"/>
                  </a:solidFill>
                  <a:latin typeface="Times New Roman" pitchFamily="84" charset="0"/>
                </a:rPr>
                <a:t>X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84" charset="0"/>
                </a:rPr>
                <a:t>33</a:t>
              </a:r>
              <a:endParaRPr lang="en-US" sz="2800" dirty="0">
                <a:solidFill>
                  <a:srgbClr val="FF0000"/>
                </a:solidFill>
                <a:latin typeface="MS Mincho" pitchFamily="49" charset="-128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411181" y="1671600"/>
            <a:ext cx="5479073" cy="777875"/>
            <a:chOff x="2234236" y="5349416"/>
            <a:chExt cx="4983060" cy="778167"/>
          </a:xfrm>
        </p:grpSpPr>
        <p:sp>
          <p:nvSpPr>
            <p:cNvPr id="4165" name="AutoShape 107"/>
            <p:cNvSpPr>
              <a:spLocks noChangeArrowheads="1"/>
            </p:cNvSpPr>
            <p:nvPr/>
          </p:nvSpPr>
          <p:spPr bwMode="auto">
            <a:xfrm rot="10800000" flipH="1">
              <a:off x="2234236" y="5349416"/>
              <a:ext cx="4983060" cy="7781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75" y="11167"/>
                  </a:moveTo>
                  <a:cubicBezTo>
                    <a:pt x="16982" y="11045"/>
                    <a:pt x="16986" y="10922"/>
                    <a:pt x="16986" y="10800"/>
                  </a:cubicBezTo>
                  <a:cubicBezTo>
                    <a:pt x="16986" y="7383"/>
                    <a:pt x="14216" y="4614"/>
                    <a:pt x="10800" y="4614"/>
                  </a:cubicBezTo>
                  <a:cubicBezTo>
                    <a:pt x="7383" y="4614"/>
                    <a:pt x="4614" y="7383"/>
                    <a:pt x="4614" y="10800"/>
                  </a:cubicBezTo>
                  <a:cubicBezTo>
                    <a:pt x="4613" y="11116"/>
                    <a:pt x="4638" y="11432"/>
                    <a:pt x="4686" y="11744"/>
                  </a:cubicBezTo>
                  <a:lnTo>
                    <a:pt x="126" y="12449"/>
                  </a:lnTo>
                  <a:cubicBezTo>
                    <a:pt x="42" y="11903"/>
                    <a:pt x="0" y="1135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14"/>
                    <a:pt x="21593" y="11228"/>
                    <a:pt x="21580" y="11442"/>
                  </a:cubicBezTo>
                  <a:lnTo>
                    <a:pt x="24276" y="11602"/>
                  </a:lnTo>
                  <a:lnTo>
                    <a:pt x="18979" y="16303"/>
                  </a:lnTo>
                  <a:lnTo>
                    <a:pt x="14279" y="11007"/>
                  </a:lnTo>
                  <a:lnTo>
                    <a:pt x="16975" y="11167"/>
                  </a:lnTo>
                  <a:close/>
                </a:path>
              </a:pathLst>
            </a:custGeom>
            <a:solidFill>
              <a:srgbClr val="008000">
                <a:alpha val="0"/>
              </a:srgbClr>
            </a:solidFill>
            <a:ln w="25400">
              <a:solidFill>
                <a:srgbClr val="26CE7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66" name="Text Box 108"/>
            <p:cNvSpPr txBox="1">
              <a:spLocks noChangeArrowheads="1"/>
            </p:cNvSpPr>
            <p:nvPr/>
          </p:nvSpPr>
          <p:spPr bwMode="auto">
            <a:xfrm>
              <a:off x="6133991" y="5478412"/>
              <a:ext cx="735067" cy="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 dirty="0" smtClean="0">
                  <a:solidFill>
                    <a:srgbClr val="FF0000"/>
                  </a:solidFill>
                  <a:latin typeface="Times New Roman" pitchFamily="84" charset="0"/>
                </a:rPr>
                <a:t>/ 120</a:t>
              </a:r>
              <a:endParaRPr lang="en-US" dirty="0">
                <a:solidFill>
                  <a:srgbClr val="FF0000"/>
                </a:solidFill>
                <a:latin typeface="MS Mincho" pitchFamily="49" charset="-128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2434" y="154161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L. </a:t>
            </a:r>
            <a:r>
              <a:rPr lang="en-US" dirty="0" err="1" smtClean="0">
                <a:solidFill>
                  <a:prstClr val="black"/>
                </a:solidFill>
              </a:rPr>
              <a:t>Rinolfi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79324" y="3857110"/>
            <a:ext cx="898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  <a:latin typeface="Arial" charset="0"/>
                <a:ea typeface="ＭＳ Ｐゴシック" pitchFamily="84" charset="-128"/>
              </a:rPr>
              <a:t>20x10</a:t>
            </a:r>
            <a:r>
              <a:rPr lang="en-GB" baseline="30000" dirty="0">
                <a:solidFill>
                  <a:prstClr val="black"/>
                </a:solidFill>
                <a:latin typeface="Arial" charset="0"/>
                <a:ea typeface="ＭＳ Ｐゴシック" pitchFamily="84" charset="-128"/>
              </a:rPr>
              <a:t>6</a:t>
            </a:r>
            <a:endParaRPr lang="en-GB" b="1" dirty="0">
              <a:solidFill>
                <a:prstClr val="black"/>
              </a:solidFill>
              <a:latin typeface="Arial" charset="0"/>
              <a:ea typeface="ＭＳ Ｐゴシック" pitchFamily="8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686" y="5903893"/>
            <a:ext cx="9167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 smtClean="0">
                <a:solidFill>
                  <a:srgbClr val="FF0000"/>
                </a:solidFill>
              </a:rPr>
              <a:t>ILC e+ source has </a:t>
            </a:r>
            <a:r>
              <a:rPr lang="en-GB" sz="2800" dirty="0">
                <a:solidFill>
                  <a:srgbClr val="FF0000"/>
                </a:solidFill>
              </a:rPr>
              <a:t>no </a:t>
            </a:r>
            <a:r>
              <a:rPr lang="en-GB" sz="2800" dirty="0" smtClean="0">
                <a:solidFill>
                  <a:srgbClr val="FF0000"/>
                </a:solidFill>
              </a:rPr>
              <a:t>precedent; </a:t>
            </a:r>
            <a:r>
              <a:rPr lang="en-GB" sz="2800" dirty="0">
                <a:solidFill>
                  <a:srgbClr val="FF0000"/>
                </a:solidFill>
              </a:rPr>
              <a:t>its </a:t>
            </a:r>
            <a:r>
              <a:rPr lang="en-GB" sz="2800" dirty="0" smtClean="0">
                <a:solidFill>
                  <a:srgbClr val="FF0000"/>
                </a:solidFill>
              </a:rPr>
              <a:t>performance can </a:t>
            </a:r>
            <a:r>
              <a:rPr lang="en-GB" sz="2800" dirty="0">
                <a:solidFill>
                  <a:srgbClr val="FF0000"/>
                </a:solidFill>
              </a:rPr>
              <a:t>be verified only after ILC construction </a:t>
            </a:r>
            <a:r>
              <a:rPr lang="en-GB" sz="2800" dirty="0" smtClean="0">
                <a:solidFill>
                  <a:srgbClr val="FF0000"/>
                </a:solidFill>
              </a:rPr>
              <a:t>(needs &gt;150 </a:t>
            </a:r>
            <a:r>
              <a:rPr lang="en-GB" sz="2800" dirty="0" err="1">
                <a:solidFill>
                  <a:srgbClr val="FF0000"/>
                </a:solidFill>
              </a:rPr>
              <a:t>GeV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i="1" dirty="0" smtClean="0">
                <a:solidFill>
                  <a:srgbClr val="FF0000"/>
                </a:solidFill>
              </a:rPr>
              <a:t>e</a:t>
            </a:r>
            <a:r>
              <a:rPr lang="en-GB" sz="2800" baseline="30000" dirty="0" smtClean="0">
                <a:solidFill>
                  <a:srgbClr val="FF0000"/>
                </a:solidFill>
              </a:rPr>
              <a:t>-</a:t>
            </a:r>
            <a:r>
              <a:rPr lang="en-GB" sz="2800" dirty="0" smtClean="0">
                <a:solidFill>
                  <a:srgbClr val="FF0000"/>
                </a:solidFill>
              </a:rPr>
              <a:t> beam) 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620" y="3260009"/>
            <a:ext cx="3108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00CC"/>
                </a:solidFill>
              </a:rPr>
              <a:t>ILC </a:t>
            </a:r>
            <a:r>
              <a:rPr lang="en-GB" sz="2800" b="1" i="1" dirty="0" smtClean="0">
                <a:solidFill>
                  <a:srgbClr val="0000CC"/>
                </a:solidFill>
              </a:rPr>
              <a:t>e</a:t>
            </a:r>
            <a:r>
              <a:rPr lang="en-GB" sz="2800" b="1" baseline="30000" dirty="0" smtClean="0">
                <a:solidFill>
                  <a:srgbClr val="0000CC"/>
                </a:solidFill>
              </a:rPr>
              <a:t>+</a:t>
            </a:r>
            <a:r>
              <a:rPr lang="en-GB" sz="2800" b="1" dirty="0" smtClean="0">
                <a:solidFill>
                  <a:srgbClr val="0000CC"/>
                </a:solidFill>
              </a:rPr>
              <a:t> source design</a:t>
            </a:r>
            <a:endParaRPr lang="en-GB" sz="2800" b="1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9523" y="2529298"/>
            <a:ext cx="201208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00CC"/>
                </a:solidFill>
              </a:rPr>
              <a:t>5x10</a:t>
            </a:r>
            <a:r>
              <a:rPr lang="en-GB" sz="2800" b="1" baseline="30000" dirty="0" smtClean="0">
                <a:solidFill>
                  <a:srgbClr val="0000CC"/>
                </a:solidFill>
              </a:rPr>
              <a:t>-5</a:t>
            </a:r>
            <a:r>
              <a:rPr lang="en-GB" sz="2800" b="1" dirty="0" smtClean="0">
                <a:solidFill>
                  <a:srgbClr val="0000CC"/>
                </a:solidFill>
              </a:rPr>
              <a:t> b</a:t>
            </a:r>
            <a:r>
              <a:rPr lang="en-GB" sz="2800" b="1" baseline="30000" dirty="0" smtClean="0">
                <a:solidFill>
                  <a:srgbClr val="0000CC"/>
                </a:solidFill>
              </a:rPr>
              <a:t>-1</a:t>
            </a:r>
            <a:r>
              <a:rPr lang="en-GB" sz="2800" b="1" dirty="0" smtClean="0">
                <a:solidFill>
                  <a:srgbClr val="0000CC"/>
                </a:solidFill>
              </a:rPr>
              <a:t>/</a:t>
            </a:r>
            <a:r>
              <a:rPr lang="en-GB" sz="2800" b="1" i="1" dirty="0" smtClean="0">
                <a:solidFill>
                  <a:srgbClr val="0000CC"/>
                </a:solidFill>
              </a:rPr>
              <a:t>e</a:t>
            </a:r>
            <a:r>
              <a:rPr lang="en-GB" sz="2800" b="1" baseline="30000" dirty="0" smtClean="0">
                <a:solidFill>
                  <a:srgbClr val="0000CC"/>
                </a:solidFill>
              </a:rPr>
              <a:t>+</a:t>
            </a:r>
            <a:endParaRPr lang="en-GB" sz="2800" b="1" baseline="30000" dirty="0">
              <a:solidFill>
                <a:srgbClr val="0000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46915" y="2529298"/>
            <a:ext cx="128592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6600"/>
                </a:solidFill>
              </a:rPr>
              <a:t>1</a:t>
            </a:r>
            <a:r>
              <a:rPr lang="en-GB" sz="2800" b="1" dirty="0" smtClean="0">
                <a:solidFill>
                  <a:srgbClr val="006600"/>
                </a:solidFill>
              </a:rPr>
              <a:t> b</a:t>
            </a:r>
            <a:r>
              <a:rPr lang="en-GB" sz="2800" b="1" baseline="30000" dirty="0" smtClean="0">
                <a:solidFill>
                  <a:srgbClr val="006600"/>
                </a:solidFill>
              </a:rPr>
              <a:t>-1</a:t>
            </a:r>
            <a:r>
              <a:rPr lang="en-GB" sz="2800" b="1" dirty="0" smtClean="0">
                <a:solidFill>
                  <a:srgbClr val="006600"/>
                </a:solidFill>
              </a:rPr>
              <a:t>/</a:t>
            </a:r>
            <a:r>
              <a:rPr lang="en-GB" sz="2800" b="1" i="1" dirty="0" smtClean="0">
                <a:solidFill>
                  <a:srgbClr val="006600"/>
                </a:solidFill>
              </a:rPr>
              <a:t>e</a:t>
            </a:r>
            <a:r>
              <a:rPr lang="en-GB" sz="2800" b="1" baseline="30000" dirty="0" smtClean="0">
                <a:solidFill>
                  <a:srgbClr val="006600"/>
                </a:solidFill>
              </a:rPr>
              <a:t>+</a:t>
            </a:r>
            <a:endParaRPr lang="en-GB" sz="2800" b="1" baseline="30000" dirty="0">
              <a:solidFill>
                <a:srgbClr val="0066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97576" y="2529298"/>
            <a:ext cx="341785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b="1" dirty="0"/>
              <a:t>e</a:t>
            </a:r>
            <a:r>
              <a:rPr lang="en-GB" sz="2800" b="1" dirty="0" smtClean="0"/>
              <a:t>fficiency of </a:t>
            </a:r>
            <a:r>
              <a:rPr lang="en-GB" sz="2800" b="1" i="1" dirty="0" smtClean="0"/>
              <a:t>e</a:t>
            </a:r>
            <a:r>
              <a:rPr lang="en-GB" sz="2800" b="1" baseline="30000" dirty="0" smtClean="0"/>
              <a:t>+</a:t>
            </a:r>
            <a:r>
              <a:rPr lang="en-GB" sz="2800" b="1" dirty="0" smtClean="0"/>
              <a:t> usage:</a:t>
            </a:r>
            <a:endParaRPr lang="en-GB" sz="2800" b="1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6807655" y="2957997"/>
            <a:ext cx="178292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0000"/>
                </a:solidFill>
              </a:rPr>
              <a:t>factor </a:t>
            </a:r>
            <a:r>
              <a:rPr lang="en-GB" sz="2400" b="1" dirty="0" smtClean="0">
                <a:solidFill>
                  <a:srgbClr val="FF0000"/>
                </a:solidFill>
              </a:rPr>
              <a:t>20000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1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7" grpId="0" animBg="1"/>
      <p:bldP spid="20" grpId="0" animBg="1"/>
      <p:bldP spid="21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972" y="-20920"/>
            <a:ext cx="6451957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ertical </a:t>
            </a:r>
            <a:r>
              <a:rPr lang="en-US" dirty="0" err="1" smtClean="0">
                <a:solidFill>
                  <a:srgbClr val="0000FF"/>
                </a:solidFill>
              </a:rPr>
              <a:t>rms</a:t>
            </a:r>
            <a:r>
              <a:rPr lang="en-US" dirty="0" smtClean="0">
                <a:solidFill>
                  <a:srgbClr val="0000FF"/>
                </a:solidFill>
              </a:rPr>
              <a:t> IP spot size</a:t>
            </a:r>
            <a:endParaRPr lang="en-GB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7245266"/>
                  </p:ext>
                </p:extLst>
              </p:nvPr>
            </p:nvGraphicFramePr>
            <p:xfrm>
              <a:off x="449772" y="999226"/>
              <a:ext cx="6211805" cy="53689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49602"/>
                    <a:gridCol w="2662203"/>
                  </a:tblGrid>
                  <a:tr h="657531">
                    <a:tc>
                      <a:txBody>
                        <a:bodyPr/>
                        <a:lstStyle/>
                        <a:p>
                          <a:r>
                            <a:rPr lang="en-GB" sz="3200" b="0" dirty="0" smtClean="0">
                              <a:solidFill>
                                <a:schemeClr val="bg1"/>
                              </a:solidFill>
                            </a:rPr>
                            <a:t>collider</a:t>
                          </a:r>
                          <a:r>
                            <a:rPr lang="en-GB" sz="3200" b="0" baseline="0" dirty="0" smtClean="0">
                              <a:solidFill>
                                <a:schemeClr val="bg1"/>
                              </a:solidFill>
                            </a:rPr>
                            <a:t> / test facility</a:t>
                          </a:r>
                          <a:endParaRPr lang="en-GB" sz="32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GB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kumimoji="0" lang="en-GB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kumimoji="0" lang="en-GB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kumimoji="0" lang="en-GB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3200" b="0" dirty="0" smtClean="0">
                              <a:solidFill>
                                <a:schemeClr val="bg1"/>
                              </a:solidFill>
                            </a:rPr>
                            <a:t> [nm]</a:t>
                          </a:r>
                          <a:endParaRPr lang="en-GB" sz="32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</a:tr>
                  <a:tr h="657531">
                    <a:tc>
                      <a:txBody>
                        <a:bodyPr/>
                        <a:lstStyle/>
                        <a:p>
                          <a:r>
                            <a:rPr lang="en-US" sz="3200" b="0" dirty="0" smtClean="0">
                              <a:solidFill>
                                <a:srgbClr val="006600"/>
                              </a:solidFill>
                            </a:rPr>
                            <a:t>LEP2</a:t>
                          </a:r>
                          <a:endParaRPr lang="en-GB" sz="3200" b="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0" dirty="0" smtClean="0">
                              <a:solidFill>
                                <a:srgbClr val="006600"/>
                              </a:solidFill>
                            </a:rPr>
                            <a:t>3500</a:t>
                          </a:r>
                          <a:endParaRPr lang="en-GB" sz="3200" b="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</a:tr>
                  <a:tr h="524551"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B050"/>
                              </a:solidFill>
                            </a:rPr>
                            <a:t>KEKB</a:t>
                          </a:r>
                          <a:endParaRPr lang="en-GB" sz="3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B050"/>
                              </a:solidFill>
                            </a:rPr>
                            <a:t>940</a:t>
                          </a:r>
                          <a:endParaRPr lang="en-GB" sz="3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</a:tr>
                  <a:tr h="524551"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SLC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700 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  <a:tr h="524551"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ATF2, FFTB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65 (</a:t>
                          </a:r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35</a:t>
                          </a:r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), 77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  <a:tr h="524551">
                    <a:tc>
                      <a:txBody>
                        <a:bodyPr/>
                        <a:lstStyle/>
                        <a:p>
                          <a:r>
                            <a:rPr lang="en-US" sz="3200" b="1" i="1" dirty="0" err="1" smtClean="0">
                              <a:solidFill>
                                <a:srgbClr val="00B050"/>
                              </a:solidFill>
                            </a:rPr>
                            <a:t>SuperKEKB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50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</a:tr>
                  <a:tr h="524551">
                    <a:tc>
                      <a:txBody>
                        <a:bodyPr/>
                        <a:lstStyle/>
                        <a:p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FCC-</a:t>
                          </a:r>
                          <a:r>
                            <a:rPr lang="en-US" sz="3200" b="1" i="1" dirty="0" err="1" smtClean="0">
                              <a:solidFill>
                                <a:srgbClr val="00B050"/>
                              </a:solidFill>
                            </a:rPr>
                            <a:t>ee</a:t>
                          </a:r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-H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44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</a:tr>
                  <a:tr h="524551"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ILC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5 – 8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  <a:tr h="524551"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CLIC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1 – 2 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7245266"/>
                  </p:ext>
                </p:extLst>
              </p:nvPr>
            </p:nvGraphicFramePr>
            <p:xfrm>
              <a:off x="449772" y="999226"/>
              <a:ext cx="6211805" cy="53689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49602"/>
                    <a:gridCol w="2662203"/>
                  </a:tblGrid>
                  <a:tr h="657531">
                    <a:tc>
                      <a:txBody>
                        <a:bodyPr/>
                        <a:lstStyle/>
                        <a:p>
                          <a:r>
                            <a:rPr lang="en-GB" sz="3200" b="0" dirty="0" smtClean="0">
                              <a:solidFill>
                                <a:schemeClr val="bg1"/>
                              </a:solidFill>
                            </a:rPr>
                            <a:t>collider</a:t>
                          </a:r>
                          <a:r>
                            <a:rPr lang="en-GB" sz="3200" b="0" baseline="0" dirty="0" smtClean="0">
                              <a:solidFill>
                                <a:schemeClr val="bg1"/>
                              </a:solidFill>
                            </a:rPr>
                            <a:t> / test facility</a:t>
                          </a:r>
                          <a:endParaRPr lang="en-GB" sz="32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33410" t="-12037" b="-746296"/>
                          </a:stretch>
                        </a:blipFill>
                      </a:tcPr>
                    </a:tc>
                  </a:tr>
                  <a:tr h="657531">
                    <a:tc>
                      <a:txBody>
                        <a:bodyPr/>
                        <a:lstStyle/>
                        <a:p>
                          <a:r>
                            <a:rPr lang="en-US" sz="3200" b="0" dirty="0" smtClean="0">
                              <a:solidFill>
                                <a:srgbClr val="006600"/>
                              </a:solidFill>
                            </a:rPr>
                            <a:t>LEP2</a:t>
                          </a:r>
                          <a:endParaRPr lang="en-GB" sz="3200" b="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0" dirty="0" smtClean="0">
                              <a:solidFill>
                                <a:srgbClr val="006600"/>
                              </a:solidFill>
                            </a:rPr>
                            <a:t>3500</a:t>
                          </a:r>
                          <a:endParaRPr lang="en-GB" sz="3200" b="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B050"/>
                              </a:solidFill>
                            </a:rPr>
                            <a:t>KEKB</a:t>
                          </a:r>
                          <a:endParaRPr lang="en-GB" sz="3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B050"/>
                              </a:solidFill>
                            </a:rPr>
                            <a:t>940</a:t>
                          </a:r>
                          <a:endParaRPr lang="en-GB" sz="3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SLC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700 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ATF2, FFTB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65 (</a:t>
                          </a:r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35</a:t>
                          </a:r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), 77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b="1" i="1" dirty="0" err="1" smtClean="0">
                              <a:solidFill>
                                <a:srgbClr val="00B050"/>
                              </a:solidFill>
                            </a:rPr>
                            <a:t>SuperKEKB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50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FCC-</a:t>
                          </a:r>
                          <a:r>
                            <a:rPr lang="en-US" sz="3200" b="1" i="1" dirty="0" err="1" smtClean="0">
                              <a:solidFill>
                                <a:srgbClr val="00B050"/>
                              </a:solidFill>
                            </a:rPr>
                            <a:t>ee</a:t>
                          </a:r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-H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44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ILC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5 – 8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CLIC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1 – 2 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TextBox 3"/>
          <p:cNvSpPr txBox="1"/>
          <p:nvPr/>
        </p:nvSpPr>
        <p:spPr>
          <a:xfrm>
            <a:off x="2728962" y="1711274"/>
            <a:ext cx="10793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 regular</a:t>
            </a:r>
          </a:p>
          <a:p>
            <a:r>
              <a:rPr lang="en-US" dirty="0">
                <a:solidFill>
                  <a:prstClr val="black"/>
                </a:solidFill>
              </a:rPr>
              <a:t>font:</a:t>
            </a:r>
          </a:p>
          <a:p>
            <a:r>
              <a:rPr lang="en-US" dirty="0">
                <a:solidFill>
                  <a:prstClr val="black"/>
                </a:solidFill>
              </a:rPr>
              <a:t>achieved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in italics:</a:t>
            </a:r>
          </a:p>
          <a:p>
            <a:r>
              <a:rPr lang="en-US" dirty="0">
                <a:solidFill>
                  <a:prstClr val="black"/>
                </a:solidFill>
              </a:rPr>
              <a:t>design</a:t>
            </a:r>
          </a:p>
          <a:p>
            <a:r>
              <a:rPr lang="en-US" dirty="0">
                <a:solidFill>
                  <a:prstClr val="black"/>
                </a:solidFill>
              </a:rPr>
              <a:t>values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666349" y="2014887"/>
            <a:ext cx="493161" cy="2736696"/>
          </a:xfrm>
          <a:custGeom>
            <a:avLst/>
            <a:gdLst>
              <a:gd name="connsiteX0" fmla="*/ 0 w 690621"/>
              <a:gd name="connsiteY0" fmla="*/ 0 h 1948070"/>
              <a:gd name="connsiteX1" fmla="*/ 689113 w 690621"/>
              <a:gd name="connsiteY1" fmla="*/ 649357 h 1948070"/>
              <a:gd name="connsiteX2" fmla="*/ 198783 w 690621"/>
              <a:gd name="connsiteY2" fmla="*/ 1881809 h 1948070"/>
              <a:gd name="connsiteX3" fmla="*/ 198783 w 690621"/>
              <a:gd name="connsiteY3" fmla="*/ 1881809 h 1948070"/>
              <a:gd name="connsiteX4" fmla="*/ 172278 w 690621"/>
              <a:gd name="connsiteY4" fmla="*/ 1948070 h 194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621" h="1948070">
                <a:moveTo>
                  <a:pt x="0" y="0"/>
                </a:moveTo>
                <a:cubicBezTo>
                  <a:pt x="327991" y="167861"/>
                  <a:pt x="655983" y="335722"/>
                  <a:pt x="689113" y="649357"/>
                </a:cubicBezTo>
                <a:cubicBezTo>
                  <a:pt x="722243" y="962992"/>
                  <a:pt x="198783" y="1881809"/>
                  <a:pt x="198783" y="1881809"/>
                </a:cubicBezTo>
                <a:lnTo>
                  <a:pt x="198783" y="1881809"/>
                </a:lnTo>
                <a:lnTo>
                  <a:pt x="172278" y="1948070"/>
                </a:lnTo>
              </a:path>
            </a:pathLst>
          </a:custGeom>
          <a:noFill/>
          <a:ln w="50800">
            <a:solidFill>
              <a:srgbClr val="0066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8919" y="1288080"/>
            <a:ext cx="141417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Symbol" pitchFamily="18" charset="2"/>
              </a:rPr>
              <a:t>b</a:t>
            </a:r>
            <a:r>
              <a:rPr lang="en-US" sz="2400" b="1" baseline="-25000" dirty="0">
                <a:solidFill>
                  <a:srgbClr val="006600"/>
                </a:solidFill>
              </a:rPr>
              <a:t>y</a:t>
            </a:r>
            <a:r>
              <a:rPr lang="en-US" sz="2400" b="1" baseline="30000" dirty="0">
                <a:solidFill>
                  <a:srgbClr val="006600"/>
                </a:solidFill>
              </a:rPr>
              <a:t>*</a:t>
            </a:r>
            <a:r>
              <a:rPr lang="en-US" sz="2400" b="1" dirty="0">
                <a:solidFill>
                  <a:srgbClr val="006600"/>
                </a:solidFill>
              </a:rPr>
              <a:t>:</a:t>
            </a:r>
          </a:p>
          <a:p>
            <a:r>
              <a:rPr lang="en-US" sz="2400" b="1" dirty="0">
                <a:solidFill>
                  <a:srgbClr val="006600"/>
                </a:solidFill>
              </a:rPr>
              <a:t>5 cm→</a:t>
            </a:r>
          </a:p>
          <a:p>
            <a:r>
              <a:rPr lang="en-US" sz="2400" b="1" dirty="0">
                <a:solidFill>
                  <a:srgbClr val="006600"/>
                </a:solidFill>
              </a:rPr>
              <a:t>1 </a:t>
            </a:r>
            <a:r>
              <a:rPr lang="en-US" sz="2400" b="1" dirty="0" smtClean="0">
                <a:solidFill>
                  <a:srgbClr val="006600"/>
                </a:solidFill>
              </a:rPr>
              <a:t>mm</a:t>
            </a:r>
          </a:p>
          <a:p>
            <a:pPr lvl="0"/>
            <a:r>
              <a:rPr lang="en-US" sz="2400" b="1" dirty="0" err="1">
                <a:solidFill>
                  <a:srgbClr val="006600"/>
                </a:solidFill>
                <a:latin typeface="Symbol" pitchFamily="18" charset="2"/>
              </a:rPr>
              <a:t>e</a:t>
            </a:r>
            <a:r>
              <a:rPr lang="en-US" sz="2400" b="1" baseline="-25000" dirty="0" err="1">
                <a:solidFill>
                  <a:srgbClr val="006600"/>
                </a:solidFill>
              </a:rPr>
              <a:t>y</a:t>
            </a:r>
            <a:r>
              <a:rPr lang="en-US" sz="2400" b="1" dirty="0">
                <a:solidFill>
                  <a:srgbClr val="006600"/>
                </a:solidFill>
              </a:rPr>
              <a:t>:</a:t>
            </a:r>
          </a:p>
          <a:p>
            <a:pPr lvl="0"/>
            <a:r>
              <a:rPr lang="en-US" sz="2400" b="1" dirty="0" smtClean="0">
                <a:solidFill>
                  <a:srgbClr val="006600"/>
                </a:solidFill>
              </a:rPr>
              <a:t>250 </a:t>
            </a:r>
            <a:r>
              <a:rPr lang="en-US" sz="2400" b="1" dirty="0">
                <a:solidFill>
                  <a:srgbClr val="006600"/>
                </a:solidFill>
              </a:rPr>
              <a:t>pm→</a:t>
            </a:r>
          </a:p>
          <a:p>
            <a:pPr lvl="0"/>
            <a:r>
              <a:rPr lang="en-US" sz="2400" b="1" dirty="0" smtClean="0">
                <a:solidFill>
                  <a:srgbClr val="006600"/>
                </a:solidFill>
              </a:rPr>
              <a:t>2 </a:t>
            </a:r>
            <a:r>
              <a:rPr lang="en-US" sz="2400" b="1" dirty="0">
                <a:solidFill>
                  <a:srgbClr val="006600"/>
                </a:solidFill>
              </a:rPr>
              <a:t>pm</a:t>
            </a:r>
            <a:endParaRPr lang="en-GB" sz="2400" b="1" dirty="0">
              <a:solidFill>
                <a:srgbClr val="006600"/>
              </a:solidFill>
            </a:endParaRPr>
          </a:p>
          <a:p>
            <a:endParaRPr lang="en-GB" sz="2400" b="1" dirty="0">
              <a:solidFill>
                <a:srgbClr val="00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9770" y="4077072"/>
            <a:ext cx="6216580" cy="1085220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771" y="5156928"/>
            <a:ext cx="6216580" cy="1108092"/>
          </a:xfrm>
          <a:prstGeom prst="rect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506369">
            <a:off x="6491227" y="3293282"/>
            <a:ext cx="1282537" cy="2336223"/>
          </a:xfrm>
          <a:custGeom>
            <a:avLst/>
            <a:gdLst>
              <a:gd name="connsiteX0" fmla="*/ 0 w 690621"/>
              <a:gd name="connsiteY0" fmla="*/ 0 h 1948070"/>
              <a:gd name="connsiteX1" fmla="*/ 689113 w 690621"/>
              <a:gd name="connsiteY1" fmla="*/ 649357 h 1948070"/>
              <a:gd name="connsiteX2" fmla="*/ 198783 w 690621"/>
              <a:gd name="connsiteY2" fmla="*/ 1881809 h 1948070"/>
              <a:gd name="connsiteX3" fmla="*/ 198783 w 690621"/>
              <a:gd name="connsiteY3" fmla="*/ 1881809 h 1948070"/>
              <a:gd name="connsiteX4" fmla="*/ 172278 w 690621"/>
              <a:gd name="connsiteY4" fmla="*/ 1948070 h 194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621" h="1948070">
                <a:moveTo>
                  <a:pt x="0" y="0"/>
                </a:moveTo>
                <a:cubicBezTo>
                  <a:pt x="327991" y="167861"/>
                  <a:pt x="655983" y="335722"/>
                  <a:pt x="689113" y="649357"/>
                </a:cubicBezTo>
                <a:cubicBezTo>
                  <a:pt x="722243" y="962992"/>
                  <a:pt x="198783" y="1881809"/>
                  <a:pt x="198783" y="1881809"/>
                </a:cubicBezTo>
                <a:lnTo>
                  <a:pt x="198783" y="1881809"/>
                </a:lnTo>
                <a:lnTo>
                  <a:pt x="172278" y="1948070"/>
                </a:lnTo>
              </a:path>
            </a:pathLst>
          </a:custGeom>
          <a:noFill/>
          <a:ln w="50800">
            <a:solidFill>
              <a:srgbClr val="0000CC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4246" y="4437641"/>
            <a:ext cx="14253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>
                <a:solidFill>
                  <a:srgbClr val="0000CC"/>
                </a:solidFill>
                <a:latin typeface="Symbol" pitchFamily="18" charset="2"/>
              </a:rPr>
              <a:t>b</a:t>
            </a:r>
            <a:r>
              <a:rPr lang="en-US" sz="2400" b="1" baseline="-25000" dirty="0">
                <a:solidFill>
                  <a:srgbClr val="0000CC"/>
                </a:solidFill>
              </a:rPr>
              <a:t>y</a:t>
            </a:r>
            <a:r>
              <a:rPr lang="en-US" sz="2400" b="1" baseline="30000" dirty="0">
                <a:solidFill>
                  <a:srgbClr val="0000CC"/>
                </a:solidFill>
              </a:rPr>
              <a:t>*</a:t>
            </a:r>
            <a:r>
              <a:rPr lang="en-US" sz="2400" b="1" dirty="0">
                <a:solidFill>
                  <a:srgbClr val="0000CC"/>
                </a:solidFill>
              </a:rPr>
              <a:t>:</a:t>
            </a:r>
          </a:p>
          <a:p>
            <a:pPr lvl="0"/>
            <a:r>
              <a:rPr lang="en-US" sz="2400" b="1" dirty="0" smtClean="0">
                <a:solidFill>
                  <a:srgbClr val="0000CC"/>
                </a:solidFill>
              </a:rPr>
              <a:t>1.5 mm</a:t>
            </a:r>
            <a:r>
              <a:rPr lang="en-US" sz="2400" b="1" dirty="0">
                <a:solidFill>
                  <a:srgbClr val="0000CC"/>
                </a:solidFill>
              </a:rPr>
              <a:t>→</a:t>
            </a:r>
          </a:p>
          <a:p>
            <a:pPr lvl="0"/>
            <a:r>
              <a:rPr lang="en-US" sz="2400" b="1" dirty="0" smtClean="0">
                <a:solidFill>
                  <a:srgbClr val="0000CC"/>
                </a:solidFill>
              </a:rPr>
              <a:t>0.5 </a:t>
            </a:r>
            <a:r>
              <a:rPr lang="en-US" sz="2400" b="1" dirty="0">
                <a:solidFill>
                  <a:srgbClr val="0000CC"/>
                </a:solidFill>
              </a:rPr>
              <a:t>mm</a:t>
            </a:r>
            <a:endParaRPr lang="en-GB" sz="2400" b="1" dirty="0">
              <a:solidFill>
                <a:srgbClr val="0000CC"/>
              </a:solidFill>
            </a:endParaRPr>
          </a:p>
          <a:p>
            <a:r>
              <a:rPr lang="en-US" sz="2400" b="1" dirty="0" err="1" smtClean="0">
                <a:solidFill>
                  <a:srgbClr val="0000CC"/>
                </a:solidFill>
                <a:latin typeface="Symbol" pitchFamily="18" charset="2"/>
              </a:rPr>
              <a:t>e</a:t>
            </a:r>
            <a:r>
              <a:rPr lang="en-US" sz="2400" b="1" baseline="-25000" dirty="0" err="1" smtClean="0">
                <a:solidFill>
                  <a:srgbClr val="0000CC"/>
                </a:solidFill>
              </a:rPr>
              <a:t>y</a:t>
            </a:r>
            <a:r>
              <a:rPr lang="en-US" sz="2400" b="1" dirty="0" smtClean="0">
                <a:solidFill>
                  <a:srgbClr val="0000CC"/>
                </a:solidFill>
              </a:rPr>
              <a:t>:</a:t>
            </a:r>
            <a:endParaRPr lang="en-US" sz="2400" b="1" dirty="0">
              <a:solidFill>
                <a:srgbClr val="0000CC"/>
              </a:solidFill>
            </a:endParaRPr>
          </a:p>
          <a:p>
            <a:r>
              <a:rPr lang="en-US" sz="2400" b="1" dirty="0">
                <a:solidFill>
                  <a:srgbClr val="0000CC"/>
                </a:solidFill>
              </a:rPr>
              <a:t>9</a:t>
            </a:r>
            <a:r>
              <a:rPr lang="en-US" sz="2400" b="1" dirty="0" smtClean="0">
                <a:solidFill>
                  <a:srgbClr val="0000CC"/>
                </a:solidFill>
              </a:rPr>
              <a:t>0 pm→</a:t>
            </a:r>
            <a:endParaRPr lang="en-US" sz="2400" b="1" dirty="0">
              <a:solidFill>
                <a:srgbClr val="0000CC"/>
              </a:solidFill>
            </a:endParaRPr>
          </a:p>
          <a:p>
            <a:r>
              <a:rPr lang="en-US" sz="2400" b="1" dirty="0" smtClean="0">
                <a:solidFill>
                  <a:srgbClr val="0000CC"/>
                </a:solidFill>
              </a:rPr>
              <a:t>0.1 pm</a:t>
            </a:r>
            <a:endParaRPr lang="en-GB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1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0" grpId="0" animBg="1"/>
      <p:bldP spid="11" grpId="0" animBg="1"/>
      <p:bldP spid="12" grpId="0" animBg="1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80531" y="2470718"/>
            <a:ext cx="0" cy="2952328"/>
          </a:xfrm>
          <a:prstGeom prst="line">
            <a:avLst/>
          </a:prstGeom>
          <a:ln w="476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0531" y="2485790"/>
            <a:ext cx="16225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ILC</a:t>
            </a:r>
          </a:p>
          <a:p>
            <a:r>
              <a:rPr lang="en-US" sz="2400" b="1" dirty="0" smtClean="0">
                <a:solidFill>
                  <a:srgbClr val="0000CC"/>
                </a:solidFill>
              </a:rPr>
              <a:t>500 GeV</a:t>
            </a:r>
          </a:p>
          <a:p>
            <a:r>
              <a:rPr lang="en-US" sz="2400" b="1" dirty="0" smtClean="0">
                <a:solidFill>
                  <a:srgbClr val="0000CC"/>
                </a:solidFill>
              </a:rPr>
              <a:t>SC 1.3 GHz</a:t>
            </a:r>
          </a:p>
          <a:p>
            <a:r>
              <a:rPr lang="en-US" sz="2400" b="1" dirty="0" smtClean="0">
                <a:solidFill>
                  <a:srgbClr val="0000CC"/>
                </a:solidFill>
              </a:rPr>
              <a:t>klystrons</a:t>
            </a:r>
          </a:p>
          <a:p>
            <a:r>
              <a:rPr lang="en-US" sz="2400" b="1" dirty="0" smtClean="0">
                <a:solidFill>
                  <a:srgbClr val="0000CC"/>
                </a:solidFill>
              </a:rPr>
              <a:t>31.5 MV/m</a:t>
            </a:r>
          </a:p>
          <a:p>
            <a:r>
              <a:rPr lang="en-US" sz="2400" b="1" dirty="0" smtClean="0">
                <a:solidFill>
                  <a:srgbClr val="0000CC"/>
                </a:solidFill>
              </a:rPr>
              <a:t>31 km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1811" y="129751"/>
            <a:ext cx="6628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</a:rPr>
              <a:t>linear scenario (example)</a:t>
            </a:r>
            <a:endParaRPr lang="en-GB" sz="4800" b="1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203848" y="1848142"/>
            <a:ext cx="0" cy="4041357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03848" y="1848142"/>
            <a:ext cx="15359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ILC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1 </a:t>
            </a:r>
            <a:r>
              <a:rPr lang="en-US" sz="2400" b="1" dirty="0" err="1" smtClean="0">
                <a:solidFill>
                  <a:srgbClr val="00B050"/>
                </a:solidFill>
              </a:rPr>
              <a:t>TeV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r>
              <a:rPr lang="en-US" sz="2400" b="1" dirty="0" smtClean="0">
                <a:solidFill>
                  <a:srgbClr val="00B050"/>
                </a:solidFill>
              </a:rPr>
              <a:t>SC 1.3 GHz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klystrons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36 MV/m?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48 km</a:t>
            </a:r>
            <a:endParaRPr lang="en-GB" sz="2400" b="1" dirty="0">
              <a:solidFill>
                <a:srgbClr val="00B05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486734" y="1267632"/>
            <a:ext cx="25973" cy="4896199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65107" y="1690307"/>
            <a:ext cx="16244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CLIC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3 </a:t>
            </a:r>
            <a:r>
              <a:rPr lang="en-US" sz="2400" b="1" dirty="0" err="1" smtClean="0">
                <a:solidFill>
                  <a:srgbClr val="FF0000"/>
                </a:solidFill>
              </a:rPr>
              <a:t>TeV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  <a:r>
              <a:rPr lang="en-US" sz="2400" b="1" dirty="0" smtClean="0">
                <a:solidFill>
                  <a:srgbClr val="FF0000"/>
                </a:solidFill>
              </a:rPr>
              <a:t>rive beam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NC 12 GHz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100 MV/m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48 km</a:t>
            </a:r>
            <a:endParaRPr lang="en-GB" sz="2400" b="1" dirty="0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652120" y="1267631"/>
            <a:ext cx="25973" cy="4896199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79513" y="6163830"/>
            <a:ext cx="9576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0000CC"/>
                </a:solidFill>
              </a:rPr>
              <a:t>≥ 50 years of </a:t>
            </a:r>
            <a:r>
              <a:rPr lang="en-US" sz="3200" b="1" i="1" dirty="0" err="1" smtClean="0">
                <a:solidFill>
                  <a:srgbClr val="0000CC"/>
                </a:solidFill>
              </a:rPr>
              <a:t>e</a:t>
            </a:r>
            <a:r>
              <a:rPr lang="en-US" sz="3200" b="1" i="1" baseline="30000" dirty="0" err="1" smtClean="0">
                <a:solidFill>
                  <a:srgbClr val="0000CC"/>
                </a:solidFill>
              </a:rPr>
              <a:t>+</a:t>
            </a:r>
            <a:r>
              <a:rPr lang="en-US" sz="3200" b="1" i="1" dirty="0" err="1" smtClean="0">
                <a:solidFill>
                  <a:srgbClr val="0000CC"/>
                </a:solidFill>
                <a:cs typeface="Calibri"/>
              </a:rPr>
              <a:t>e</a:t>
            </a:r>
            <a:r>
              <a:rPr lang="en-US" sz="3200" b="1" i="1" baseline="30000" dirty="0" smtClean="0">
                <a:solidFill>
                  <a:srgbClr val="0000CC"/>
                </a:solidFill>
                <a:cs typeface="Calibri"/>
              </a:rPr>
              <a:t>-  </a:t>
            </a:r>
            <a:r>
              <a:rPr lang="en-US" sz="3200" b="1" i="1" dirty="0" smtClean="0">
                <a:solidFill>
                  <a:srgbClr val="0000CC"/>
                </a:solidFill>
                <a:cs typeface="Calibri"/>
              </a:rPr>
              <a:t>(e</a:t>
            </a:r>
            <a:r>
              <a:rPr lang="en-US" sz="3200" b="1" i="1" baseline="30000" dirty="0" smtClean="0">
                <a:solidFill>
                  <a:srgbClr val="0000CC"/>
                </a:solidFill>
                <a:cs typeface="Calibri"/>
              </a:rPr>
              <a:t>-</a:t>
            </a:r>
            <a:r>
              <a:rPr lang="en-US" sz="3200" b="1" i="1" dirty="0" smtClean="0">
                <a:solidFill>
                  <a:srgbClr val="0000CC"/>
                </a:solidFill>
                <a:cs typeface="Calibri"/>
              </a:rPr>
              <a:t>e</a:t>
            </a:r>
            <a:r>
              <a:rPr lang="en-US" sz="3200" b="1" i="1" baseline="30000" dirty="0" smtClean="0">
                <a:solidFill>
                  <a:srgbClr val="0000CC"/>
                </a:solidFill>
                <a:cs typeface="Calibri"/>
              </a:rPr>
              <a:t>-</a:t>
            </a:r>
            <a:r>
              <a:rPr lang="en-US" sz="3200" b="1" i="1" dirty="0" smtClean="0">
                <a:solidFill>
                  <a:srgbClr val="0000CC"/>
                </a:solidFill>
                <a:cs typeface="Calibri"/>
              </a:rPr>
              <a:t>, </a:t>
            </a:r>
            <a:r>
              <a:rPr lang="en-US" sz="3200" b="1" i="1" dirty="0" err="1" smtClean="0">
                <a:solidFill>
                  <a:srgbClr val="0000CC"/>
                </a:solidFill>
                <a:latin typeface="Symbol" panose="05050102010706020507" pitchFamily="18" charset="2"/>
                <a:cs typeface="Calibri"/>
              </a:rPr>
              <a:t>gg</a:t>
            </a:r>
            <a:r>
              <a:rPr lang="en-US" sz="3200" b="1" i="1" dirty="0" smtClean="0">
                <a:solidFill>
                  <a:srgbClr val="0000CC"/>
                </a:solidFill>
                <a:cs typeface="Calibri"/>
              </a:rPr>
              <a:t>) collisions up to </a:t>
            </a:r>
            <a:r>
              <a:rPr lang="en-US" sz="3200" b="1" i="1" dirty="0">
                <a:solidFill>
                  <a:srgbClr val="0000CC"/>
                </a:solidFill>
                <a:cs typeface="Calibri"/>
              </a:rPr>
              <a:t>3</a:t>
            </a:r>
            <a:r>
              <a:rPr lang="en-US" sz="3200" b="1" i="1" dirty="0" smtClean="0">
                <a:solidFill>
                  <a:srgbClr val="0000CC"/>
                </a:solidFill>
                <a:cs typeface="Calibri"/>
              </a:rPr>
              <a:t> </a:t>
            </a:r>
            <a:r>
              <a:rPr lang="en-US" sz="3200" b="1" i="1" dirty="0" err="1" smtClean="0">
                <a:solidFill>
                  <a:srgbClr val="0000CC"/>
                </a:solidFill>
                <a:cs typeface="Calibri"/>
              </a:rPr>
              <a:t>TeV</a:t>
            </a:r>
            <a:r>
              <a:rPr lang="en-US" sz="3200" b="1" i="1" dirty="0" smtClean="0">
                <a:solidFill>
                  <a:srgbClr val="0000CC"/>
                </a:solidFill>
                <a:cs typeface="Calibri"/>
              </a:rPr>
              <a:t> </a:t>
            </a:r>
            <a:r>
              <a:rPr lang="en-US" sz="3200" b="1" i="1" dirty="0" err="1" smtClean="0">
                <a:solidFill>
                  <a:srgbClr val="0000CC"/>
                </a:solidFill>
                <a:cs typeface="Calibri"/>
              </a:rPr>
              <a:t>c.m</a:t>
            </a:r>
            <a:r>
              <a:rPr lang="en-US" sz="3200" b="1" i="1" dirty="0" smtClean="0">
                <a:solidFill>
                  <a:srgbClr val="0000CC"/>
                </a:solidFill>
                <a:cs typeface="Calibri"/>
              </a:rPr>
              <a:t>.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endParaRPr lang="en-GB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26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1" y="898649"/>
            <a:ext cx="3670305" cy="2347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6" y="864369"/>
            <a:ext cx="7837764" cy="50129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2098" y="78552"/>
            <a:ext cx="65587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4400" dirty="0" smtClean="0">
                <a:solidFill>
                  <a:srgbClr val="FF0000"/>
                </a:solidFill>
              </a:rPr>
              <a:t>SLC </a:t>
            </a:r>
            <a:r>
              <a:rPr lang="en-US" altLang="en-US" sz="4400" dirty="0">
                <a:solidFill>
                  <a:srgbClr val="FF0000"/>
                </a:solidFill>
              </a:rPr>
              <a:t>– </a:t>
            </a:r>
            <a:r>
              <a:rPr lang="en-US" altLang="en-US" sz="4400" dirty="0" smtClean="0">
                <a:solidFill>
                  <a:srgbClr val="FF0000"/>
                </a:solidFill>
              </a:rPr>
              <a:t>the </a:t>
            </a:r>
            <a:r>
              <a:rPr lang="en-US" altLang="en-US" sz="4400" dirty="0">
                <a:solidFill>
                  <a:srgbClr val="FF0000"/>
                </a:solidFill>
              </a:rPr>
              <a:t>f</a:t>
            </a:r>
            <a:r>
              <a:rPr lang="en-US" altLang="en-US" sz="4400" dirty="0" smtClean="0">
                <a:solidFill>
                  <a:srgbClr val="FF0000"/>
                </a:solidFill>
              </a:rPr>
              <a:t>irst linear collider</a:t>
            </a:r>
            <a:endParaRPr lang="en-US" altLang="en-US" sz="4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9464" y="6027003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prstClr val="black"/>
                </a:solidFill>
              </a:rPr>
              <a:t>Burton Richter </a:t>
            </a:r>
            <a:r>
              <a:rPr lang="en-US" altLang="en-US" sz="2400" i="1" dirty="0">
                <a:solidFill>
                  <a:prstClr val="black"/>
                </a:solidFill>
              </a:rPr>
              <a:t>et al</a:t>
            </a:r>
            <a:r>
              <a:rPr lang="en-US" altLang="en-US" sz="2400" dirty="0">
                <a:solidFill>
                  <a:prstClr val="black"/>
                </a:solidFill>
              </a:rPr>
              <a:t>, “The Stanford Linear Collider”, </a:t>
            </a:r>
            <a:r>
              <a:rPr lang="en-US" altLang="en-US" sz="2400" i="1" dirty="0">
                <a:solidFill>
                  <a:prstClr val="black"/>
                </a:solidFill>
              </a:rPr>
              <a:t>11</a:t>
            </a:r>
            <a:r>
              <a:rPr lang="en-US" altLang="en-US" sz="2400" i="1" baseline="30000" dirty="0">
                <a:solidFill>
                  <a:prstClr val="black"/>
                </a:solidFill>
              </a:rPr>
              <a:t>th</a:t>
            </a:r>
            <a:r>
              <a:rPr lang="en-US" altLang="en-US" sz="2400" i="1" dirty="0">
                <a:solidFill>
                  <a:prstClr val="black"/>
                </a:solidFill>
              </a:rPr>
              <a:t> </a:t>
            </a:r>
            <a:r>
              <a:rPr lang="en-US" altLang="en-US" sz="2400" i="1" dirty="0" smtClean="0">
                <a:solidFill>
                  <a:prstClr val="black"/>
                </a:solidFill>
              </a:rPr>
              <a:t>Int. Conf. </a:t>
            </a:r>
            <a:r>
              <a:rPr lang="en-US" altLang="en-US" sz="2400" i="1" dirty="0">
                <a:solidFill>
                  <a:prstClr val="black"/>
                </a:solidFill>
              </a:rPr>
              <a:t>on High-Energy Accelerators</a:t>
            </a:r>
            <a:r>
              <a:rPr lang="en-US" altLang="en-US" sz="2400" dirty="0">
                <a:solidFill>
                  <a:prstClr val="black"/>
                </a:solidFill>
              </a:rPr>
              <a:t>, CERN (1980)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1" y="3598386"/>
            <a:ext cx="7779564" cy="2454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43" y="847993"/>
            <a:ext cx="3986469" cy="2924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1473" y="3607397"/>
            <a:ext cx="33289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</a:rPr>
              <a:t>2</a:t>
            </a:r>
            <a:r>
              <a:rPr lang="en-GB" sz="2000" b="1" dirty="0" smtClean="0">
                <a:solidFill>
                  <a:prstClr val="black"/>
                </a:solidFill>
              </a:rPr>
              <a:t>0 pb</a:t>
            </a:r>
            <a:r>
              <a:rPr lang="en-GB" sz="2000" b="1" baseline="30000" dirty="0" smtClean="0">
                <a:solidFill>
                  <a:prstClr val="black"/>
                </a:solidFill>
              </a:rPr>
              <a:t>-1</a:t>
            </a:r>
            <a:r>
              <a:rPr lang="en-GB" sz="2000" b="1" dirty="0" smtClean="0">
                <a:solidFill>
                  <a:prstClr val="black"/>
                </a:solidFill>
              </a:rPr>
              <a:t> from 1989 to 1998</a:t>
            </a:r>
            <a:endParaRPr lang="en-GB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86864" y="2961574"/>
            <a:ext cx="3796547" cy="162334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40692" y="2895820"/>
            <a:ext cx="1430352" cy="46495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80652" y="2745550"/>
            <a:ext cx="720080" cy="2160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66916" y="2656842"/>
            <a:ext cx="451664" cy="1086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5921" y="2274711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PSB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5727" y="2342762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 (0.6 km)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6808" y="2636052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SPS (6.9 km)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912" y="1488570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782" y="2406813"/>
            <a:ext cx="165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LHC (26.7 km)</a:t>
            </a:r>
          </a:p>
        </p:txBody>
      </p:sp>
      <p:sp>
        <p:nvSpPr>
          <p:cNvPr id="13" name="Oval 12"/>
          <p:cNvSpPr/>
          <p:nvPr/>
        </p:nvSpPr>
        <p:spPr>
          <a:xfrm>
            <a:off x="214928" y="1508566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5221" y="1204872"/>
            <a:ext cx="30989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CC"/>
                </a:solidFill>
              </a:rPr>
              <a:t>FCC-</a:t>
            </a:r>
            <a:r>
              <a:rPr lang="en-US" sz="2800" b="1" i="1" dirty="0" err="1" smtClean="0">
                <a:solidFill>
                  <a:srgbClr val="0000CC"/>
                </a:solidFill>
              </a:rPr>
              <a:t>ee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0000CC"/>
                </a:solidFill>
              </a:rPr>
              <a:t>(80-100 km,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       </a:t>
            </a:r>
            <a:r>
              <a:rPr lang="en-US" sz="2800" b="1" i="1" dirty="0" err="1">
                <a:solidFill>
                  <a:srgbClr val="0000CC"/>
                </a:solidFill>
              </a:rPr>
              <a:t>e</a:t>
            </a:r>
            <a:r>
              <a:rPr lang="en-US" sz="2800" b="1" baseline="30000" dirty="0" err="1">
                <a:solidFill>
                  <a:srgbClr val="0000CC"/>
                </a:solidFill>
              </a:rPr>
              <a:t>+</a:t>
            </a:r>
            <a:r>
              <a:rPr lang="en-US" sz="2800" b="1" i="1" dirty="0" err="1">
                <a:solidFill>
                  <a:srgbClr val="0000CC"/>
                </a:solidFill>
              </a:rPr>
              <a:t>e</a:t>
            </a:r>
            <a:r>
              <a:rPr lang="en-US" sz="2800" b="1" baseline="30000" dirty="0">
                <a:solidFill>
                  <a:srgbClr val="0000CC"/>
                </a:solidFill>
              </a:rPr>
              <a:t>-</a:t>
            </a:r>
            <a:r>
              <a:rPr lang="en-US" sz="2800" b="1" dirty="0">
                <a:solidFill>
                  <a:srgbClr val="0000CC"/>
                </a:solidFill>
              </a:rPr>
              <a:t>, up to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        ~350 GeV </a:t>
            </a:r>
            <a:r>
              <a:rPr lang="en-US" sz="2800" b="1" dirty="0" err="1">
                <a:solidFill>
                  <a:srgbClr val="0000CC"/>
                </a:solidFill>
              </a:rPr>
              <a:t>c.m</a:t>
            </a:r>
            <a:r>
              <a:rPr lang="en-US" sz="2800" b="1" dirty="0">
                <a:solidFill>
                  <a:srgbClr val="0000CC"/>
                </a:solidFill>
              </a:rPr>
              <a:t>.)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      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1112" y="3644459"/>
            <a:ext cx="21830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FCC-</a:t>
            </a:r>
            <a:r>
              <a:rPr lang="en-US" sz="2800" b="1" i="1" dirty="0" err="1" smtClean="0">
                <a:solidFill>
                  <a:srgbClr val="FF0000"/>
                </a:solidFill>
              </a:rPr>
              <a:t>hh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</a:rPr>
              <a:t>pp</a:t>
            </a:r>
            <a:r>
              <a:rPr lang="en-US" sz="2800" b="1" dirty="0">
                <a:solidFill>
                  <a:srgbClr val="FF0000"/>
                </a:solidFill>
              </a:rPr>
              <a:t>, up to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100 </a:t>
            </a:r>
            <a:r>
              <a:rPr lang="en-US" sz="2800" b="1" dirty="0" err="1">
                <a:solidFill>
                  <a:srgbClr val="FF0000"/>
                </a:solidFill>
              </a:rPr>
              <a:t>TeV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c.m</a:t>
            </a:r>
            <a:r>
              <a:rPr lang="en-US" sz="2800" b="1" dirty="0">
                <a:solidFill>
                  <a:srgbClr val="FF0000"/>
                </a:solidFill>
              </a:rPr>
              <a:t>.)</a:t>
            </a:r>
          </a:p>
        </p:txBody>
      </p:sp>
      <p:sp>
        <p:nvSpPr>
          <p:cNvPr id="16" name="Oval 15"/>
          <p:cNvSpPr/>
          <p:nvPr/>
        </p:nvSpPr>
        <p:spPr>
          <a:xfrm>
            <a:off x="398870" y="1559652"/>
            <a:ext cx="6416556" cy="324874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7002" y="5551615"/>
            <a:ext cx="7458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&amp; </a:t>
            </a:r>
            <a:r>
              <a:rPr lang="en-US" sz="2800" b="1" i="1" dirty="0">
                <a:solidFill>
                  <a:srgbClr val="00B050"/>
                </a:solidFill>
              </a:rPr>
              <a:t>e</a:t>
            </a:r>
            <a:r>
              <a:rPr lang="en-US" sz="2800" b="1" i="1" baseline="30000" dirty="0">
                <a:solidFill>
                  <a:srgbClr val="00B050"/>
                </a:solidFill>
                <a:cs typeface="Calibri"/>
              </a:rPr>
              <a:t>±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</a:rPr>
              <a:t>(50-175 </a:t>
            </a:r>
            <a:r>
              <a:rPr lang="en-US" sz="2800" b="1" dirty="0">
                <a:solidFill>
                  <a:srgbClr val="00B050"/>
                </a:solidFill>
              </a:rPr>
              <a:t>GeV) – </a:t>
            </a:r>
            <a:r>
              <a:rPr lang="en-US" sz="2800" b="1" i="1" dirty="0">
                <a:solidFill>
                  <a:srgbClr val="00B050"/>
                </a:solidFill>
              </a:rPr>
              <a:t>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</a:rPr>
              <a:t>(50 </a:t>
            </a:r>
            <a:r>
              <a:rPr lang="en-US" sz="2800" b="1" dirty="0" err="1">
                <a:solidFill>
                  <a:srgbClr val="00B050"/>
                </a:solidFill>
              </a:rPr>
              <a:t>TeV</a:t>
            </a:r>
            <a:r>
              <a:rPr lang="en-US" sz="2800" b="1" dirty="0">
                <a:solidFill>
                  <a:srgbClr val="00B050"/>
                </a:solidFill>
              </a:rPr>
              <a:t>) </a:t>
            </a:r>
            <a:r>
              <a:rPr lang="en-US" sz="2800" dirty="0">
                <a:solidFill>
                  <a:srgbClr val="00B050"/>
                </a:solidFill>
              </a:rPr>
              <a:t>collisions </a:t>
            </a:r>
            <a:r>
              <a:rPr lang="en-US" sz="2800" dirty="0" smtClean="0">
                <a:solidFill>
                  <a:srgbClr val="00B050"/>
                </a:solidFill>
              </a:rPr>
              <a:t>(</a:t>
            </a:r>
            <a:r>
              <a:rPr lang="en-US" sz="2800" i="1" dirty="0" smtClean="0">
                <a:solidFill>
                  <a:srgbClr val="00B050"/>
                </a:solidFill>
              </a:rPr>
              <a:t>FCC-he</a:t>
            </a:r>
            <a:r>
              <a:rPr lang="en-US" sz="2800" dirty="0" smtClean="0">
                <a:solidFill>
                  <a:srgbClr val="00B050"/>
                </a:solidFill>
              </a:rPr>
              <a:t>) 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79" y="6044057"/>
            <a:ext cx="9216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cs typeface="Calibri"/>
              </a:rPr>
              <a:t>≥</a:t>
            </a:r>
            <a:r>
              <a:rPr lang="en-US" sz="3200" b="1" dirty="0">
                <a:solidFill>
                  <a:srgbClr val="0000CC"/>
                </a:solidFill>
              </a:rPr>
              <a:t>50 years of </a:t>
            </a:r>
            <a:r>
              <a:rPr lang="en-US" sz="3200" b="1" i="1" dirty="0" err="1">
                <a:solidFill>
                  <a:srgbClr val="0000CC"/>
                </a:solidFill>
              </a:rPr>
              <a:t>e</a:t>
            </a:r>
            <a:r>
              <a:rPr lang="en-US" sz="3200" b="1" i="1" baseline="30000" dirty="0" err="1">
                <a:solidFill>
                  <a:srgbClr val="0000CC"/>
                </a:solidFill>
              </a:rPr>
              <a:t>+</a:t>
            </a:r>
            <a:r>
              <a:rPr lang="en-US" sz="3200" b="1" i="1" dirty="0" err="1">
                <a:solidFill>
                  <a:srgbClr val="0000CC"/>
                </a:solidFill>
              </a:rPr>
              <a:t>e</a:t>
            </a:r>
            <a:r>
              <a:rPr lang="en-US" sz="3200" b="1" i="1" baseline="30000" dirty="0">
                <a:solidFill>
                  <a:srgbClr val="0000CC"/>
                </a:solidFill>
              </a:rPr>
              <a:t>-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</a:rPr>
              <a:t>pp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</a:rPr>
              <a:t>ep</a:t>
            </a:r>
            <a:r>
              <a:rPr lang="en-US" sz="3200" b="1" i="1" dirty="0">
                <a:solidFill>
                  <a:srgbClr val="0000CC"/>
                </a:solidFill>
              </a:rPr>
              <a:t>/A</a:t>
            </a:r>
            <a:r>
              <a:rPr lang="en-US" sz="3200" b="1" dirty="0">
                <a:solidFill>
                  <a:srgbClr val="0000CC"/>
                </a:solidFill>
              </a:rPr>
              <a:t> physics at highest energies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5443" y="0"/>
            <a:ext cx="9219178" cy="8377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8775">
              <a:spcBef>
                <a:spcPts val="0"/>
              </a:spcBef>
            </a:pPr>
            <a:r>
              <a:rPr lang="en-US" sz="4800" b="1" dirty="0"/>
              <a:t>c</a:t>
            </a:r>
            <a:r>
              <a:rPr lang="en-US" sz="4800" b="1" dirty="0" smtClean="0"/>
              <a:t>ircular scenario (example)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519">
            <a:off x="2062036" y="3623657"/>
            <a:ext cx="1241515" cy="100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059832" y="3783755"/>
            <a:ext cx="1974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C00000"/>
                </a:solidFill>
              </a:rPr>
              <a:t>LHeC</a:t>
            </a:r>
            <a:r>
              <a:rPr lang="en-US" b="1" i="1" dirty="0" smtClean="0">
                <a:solidFill>
                  <a:srgbClr val="C00000"/>
                </a:solidFill>
              </a:rPr>
              <a:t> &amp; </a:t>
            </a:r>
            <a:r>
              <a:rPr lang="en-US" b="1" i="1" dirty="0" err="1" smtClean="0">
                <a:solidFill>
                  <a:srgbClr val="C00000"/>
                </a:solidFill>
              </a:rPr>
              <a:t>SAPPHiRE</a:t>
            </a:r>
            <a:r>
              <a:rPr lang="en-US" b="1" i="1" dirty="0" smtClean="0">
                <a:solidFill>
                  <a:srgbClr val="C00000"/>
                </a:solidFill>
              </a:rPr>
              <a:t>?</a:t>
            </a:r>
            <a:endParaRPr lang="en-GB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6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2" grpId="0" animBg="1"/>
      <p:bldP spid="11" grpId="0"/>
      <p:bldP spid="13" grpId="0" animBg="1"/>
      <p:bldP spid="15" grpId="0"/>
      <p:bldP spid="16" grpId="0" animBg="1"/>
      <p:bldP spid="24" grpId="0"/>
      <p:bldP spid="25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464" y="5778156"/>
            <a:ext cx="821751" cy="59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254" y="5775878"/>
            <a:ext cx="2070597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14" y="2406760"/>
            <a:ext cx="1053660" cy="61051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14880" y="1349231"/>
            <a:ext cx="54133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6692" y="1349231"/>
            <a:ext cx="500063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5805" y="1349231"/>
            <a:ext cx="52228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9205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6892" y="1349231"/>
            <a:ext cx="53498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1880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26392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66142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05892" y="1349231"/>
            <a:ext cx="54133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47230" y="1349231"/>
            <a:ext cx="55403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01267" y="1349231"/>
            <a:ext cx="561975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63242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6929980" y="1349231"/>
            <a:ext cx="977900" cy="5746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25955" y="1493693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 pitchFamily="1" charset="0"/>
              </a:rPr>
              <a:t>1980</a:t>
            </a:r>
            <a:endParaRPr lang="en-GB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02280" y="1504806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1990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29405" y="1493693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2000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353342" y="1500043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2010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436017" y="1514331"/>
            <a:ext cx="65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2020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526630" y="1504806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2030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418" y="2406760"/>
            <a:ext cx="814196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74" y="2406759"/>
            <a:ext cx="1130929" cy="61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02112" y="2502944"/>
            <a:ext cx="592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1" charset="0"/>
              </a:rPr>
              <a:t>LHC</a:t>
            </a:r>
            <a:endParaRPr lang="en-GB" sz="2000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800627" y="2520407"/>
            <a:ext cx="1062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883302" y="2525169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948139" y="2534694"/>
            <a:ext cx="77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Proto.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06" y="2406760"/>
            <a:ext cx="1135111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916264" y="2406107"/>
            <a:ext cx="936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300" y="3450159"/>
            <a:ext cx="81513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61" y="3450159"/>
            <a:ext cx="130853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701262" y="3546011"/>
            <a:ext cx="941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1" charset="0"/>
              </a:rPr>
              <a:t>HL-LHC</a:t>
            </a:r>
            <a:endParaRPr lang="en-GB" sz="2000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206337" y="3555536"/>
            <a:ext cx="106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5106450" y="3568236"/>
            <a:ext cx="86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42" y="3450159"/>
            <a:ext cx="1382057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929987" y="3441236"/>
            <a:ext cx="1538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322779" y="5893760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50" y="5775878"/>
            <a:ext cx="5288003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2343916" y="5796872"/>
            <a:ext cx="1538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  <a:r>
              <a:rPr lang="en-US" b="1" dirty="0" smtClean="0">
                <a:solidFill>
                  <a:srgbClr val="FFFFFF"/>
                </a:solidFill>
                <a:latin typeface="Calibri" pitchFamily="1" charset="0"/>
              </a:rPr>
              <a:t> 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634705" y="1514331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2040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277" y="4610399"/>
            <a:ext cx="1312551" cy="58814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630" y="4610399"/>
            <a:ext cx="2404287" cy="58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630245" y="4701181"/>
            <a:ext cx="4443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err="1" smtClean="0">
                <a:solidFill>
                  <a:srgbClr val="000000"/>
                </a:solidFill>
                <a:latin typeface="Calibri" pitchFamily="1" charset="0"/>
              </a:rPr>
              <a:t>ee</a:t>
            </a:r>
            <a:endParaRPr lang="en-GB" sz="2000" b="1" i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4532985" y="4712183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322779" y="4701181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805" y="4601647"/>
            <a:ext cx="2852472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1988092" y="4610399"/>
            <a:ext cx="3364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  <a:r>
              <a:rPr lang="en-US" b="1" dirty="0" smtClean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8075464" y="5867598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406553" y="4595709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2994697" y="4047059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83" name="Title 1"/>
          <p:cNvSpPr txBox="1">
            <a:spLocks/>
          </p:cNvSpPr>
          <p:nvPr/>
        </p:nvSpPr>
        <p:spPr>
          <a:xfrm>
            <a:off x="0" y="1"/>
            <a:ext cx="9219178" cy="7647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4800" b="1" dirty="0" smtClean="0">
                <a:solidFill>
                  <a:prstClr val="black"/>
                </a:solidFill>
              </a:rPr>
              <a:t>tentative time line - example 1 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255335" y="4640586"/>
            <a:ext cx="9307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TESLA/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ILC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97325" y="5851693"/>
            <a:ext cx="6351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CLIC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012319" y="3451761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35" grpId="0"/>
      <p:bldP spid="36" grpId="0"/>
      <p:bldP spid="37" grpId="0"/>
      <p:bldP spid="38" grpId="0"/>
      <p:bldP spid="41" grpId="0"/>
      <p:bldP spid="45" grpId="0"/>
      <p:bldP spid="46" grpId="0"/>
      <p:bldP spid="47" grpId="0"/>
      <p:bldP spid="50" grpId="0"/>
      <p:bldP spid="61" grpId="0"/>
      <p:bldP spid="64" grpId="0"/>
      <p:bldP spid="67" grpId="0"/>
      <p:bldP spid="70" grpId="0"/>
      <p:bldP spid="71" grpId="0"/>
      <p:bldP spid="72" grpId="0"/>
      <p:bldP spid="74" grpId="0"/>
      <p:bldP spid="62" grpId="0"/>
      <p:bldP spid="55" grpId="0" animBg="1"/>
      <p:bldP spid="81" grpId="0"/>
      <p:bldP spid="66" grpId="0"/>
      <p:bldP spid="75" grpId="0"/>
      <p:bldP spid="5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14" y="2406760"/>
            <a:ext cx="1053660" cy="61051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14880" y="1349231"/>
            <a:ext cx="54133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6692" y="1349231"/>
            <a:ext cx="500063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5805" y="1349231"/>
            <a:ext cx="52228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9205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6892" y="1349231"/>
            <a:ext cx="53498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1880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26392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66142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05892" y="1349231"/>
            <a:ext cx="54133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47230" y="1349231"/>
            <a:ext cx="55403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01267" y="1349231"/>
            <a:ext cx="561975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63242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6929980" y="1349231"/>
            <a:ext cx="977900" cy="5746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25955" y="1493693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 pitchFamily="1" charset="0"/>
              </a:rPr>
              <a:t>1980</a:t>
            </a:r>
            <a:endParaRPr lang="en-GB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02280" y="1504806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1990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29405" y="1493693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2000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353342" y="1500043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2010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436017" y="1514331"/>
            <a:ext cx="65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2020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526630" y="1504806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2030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418" y="2406760"/>
            <a:ext cx="814196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74" y="2406759"/>
            <a:ext cx="1130929" cy="61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02112" y="2502944"/>
            <a:ext cx="592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1" charset="0"/>
              </a:rPr>
              <a:t>LHC</a:t>
            </a:r>
            <a:endParaRPr lang="en-GB" sz="2000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800627" y="2520407"/>
            <a:ext cx="1062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883302" y="2525169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948139" y="2534694"/>
            <a:ext cx="77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Proto.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06" y="2406760"/>
            <a:ext cx="1135111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916264" y="2406107"/>
            <a:ext cx="936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300" y="3450159"/>
            <a:ext cx="81513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61" y="3450159"/>
            <a:ext cx="130853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701262" y="3546011"/>
            <a:ext cx="941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1" charset="0"/>
              </a:rPr>
              <a:t>HL-LHC</a:t>
            </a:r>
            <a:endParaRPr lang="en-GB" sz="2000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206337" y="3555536"/>
            <a:ext cx="106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5106450" y="3568236"/>
            <a:ext cx="86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42" y="3450159"/>
            <a:ext cx="1382057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929987" y="3441236"/>
            <a:ext cx="1538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254" y="5775878"/>
            <a:ext cx="1938483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488" y="5778156"/>
            <a:ext cx="1488727" cy="59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617869" y="5875412"/>
            <a:ext cx="460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0000"/>
                </a:solidFill>
                <a:latin typeface="Calibri" pitchFamily="1" charset="0"/>
              </a:rPr>
              <a:t>pp</a:t>
            </a:r>
            <a:endParaRPr lang="en-GB" sz="2000" b="1" i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792554" y="5867598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188" y="5775878"/>
            <a:ext cx="164206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3985979" y="5784630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634705" y="1514331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2040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05" y="4610399"/>
            <a:ext cx="1407390" cy="58814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177" y="4610399"/>
            <a:ext cx="1818740" cy="58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630245" y="4701181"/>
            <a:ext cx="4443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err="1" smtClean="0">
                <a:solidFill>
                  <a:srgbClr val="000000"/>
                </a:solidFill>
                <a:latin typeface="Calibri" pitchFamily="1" charset="0"/>
              </a:rPr>
              <a:t>ee</a:t>
            </a:r>
            <a:endParaRPr lang="en-GB" sz="2000" b="1" i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077829" y="4724699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322779" y="4701181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565" y="4601647"/>
            <a:ext cx="1191540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3998355" y="4610399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58616" y="5784630"/>
            <a:ext cx="1394235" cy="588148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7930917" y="5875610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406553" y="4595709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2994697" y="4047059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83" name="Title 1"/>
          <p:cNvSpPr txBox="1">
            <a:spLocks/>
          </p:cNvSpPr>
          <p:nvPr/>
        </p:nvSpPr>
        <p:spPr>
          <a:xfrm>
            <a:off x="0" y="1"/>
            <a:ext cx="9219178" cy="7647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4800" b="1" dirty="0" smtClean="0"/>
              <a:t>tentative time line – example</a:t>
            </a:r>
            <a:r>
              <a:rPr lang="en-US" sz="4800" b="1" dirty="0"/>
              <a:t> </a:t>
            </a:r>
            <a:r>
              <a:rPr lang="en-US" sz="4800" b="1" dirty="0" smtClean="0"/>
              <a:t>2 </a:t>
            </a:r>
            <a:endParaRPr lang="en-GB" sz="4800" b="1" dirty="0"/>
          </a:p>
        </p:txBody>
      </p:sp>
      <p:sp>
        <p:nvSpPr>
          <p:cNvPr id="3" name="Left Brace 2"/>
          <p:cNvSpPr/>
          <p:nvPr/>
        </p:nvSpPr>
        <p:spPr>
          <a:xfrm>
            <a:off x="1999205" y="4595709"/>
            <a:ext cx="615441" cy="1628738"/>
          </a:xfrm>
          <a:prstGeom prst="leftBrac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318028" y="5361683"/>
            <a:ext cx="5723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FCC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012319" y="3451761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1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35" grpId="0"/>
      <p:bldP spid="36" grpId="0"/>
      <p:bldP spid="37" grpId="0"/>
      <p:bldP spid="38" grpId="0"/>
      <p:bldP spid="41" grpId="0"/>
      <p:bldP spid="45" grpId="0"/>
      <p:bldP spid="46" grpId="0"/>
      <p:bldP spid="47" grpId="0"/>
      <p:bldP spid="50" grpId="0"/>
      <p:bldP spid="60" grpId="0"/>
      <p:bldP spid="61" grpId="0"/>
      <p:bldP spid="64" grpId="0"/>
      <p:bldP spid="67" grpId="0"/>
      <p:bldP spid="70" grpId="0"/>
      <p:bldP spid="71" grpId="0"/>
      <p:bldP spid="72" grpId="0"/>
      <p:bldP spid="74" grpId="0"/>
      <p:bldP spid="2" grpId="0" animBg="1"/>
      <p:bldP spid="62" grpId="0"/>
      <p:bldP spid="55" grpId="0" animBg="1"/>
      <p:bldP spid="81" grpId="0"/>
      <p:bldP spid="3" grpId="0" animBg="1"/>
      <p:bldP spid="65" grpId="0"/>
      <p:bldP spid="6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205" y="1476092"/>
            <a:ext cx="1053660" cy="61051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70904" y="774512"/>
            <a:ext cx="54133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2716" y="774512"/>
            <a:ext cx="500063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1829" y="774512"/>
            <a:ext cx="52228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5229" y="774512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02916" y="774512"/>
            <a:ext cx="53498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37904" y="774512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82416" y="774512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22166" y="774512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61916" y="774512"/>
            <a:ext cx="54133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03254" y="774512"/>
            <a:ext cx="55403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57291" y="774512"/>
            <a:ext cx="561975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19266" y="774512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6986004" y="774512"/>
            <a:ext cx="977900" cy="5746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81979" y="918974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 pitchFamily="1" charset="0"/>
              </a:rPr>
              <a:t>1980</a:t>
            </a:r>
            <a:endParaRPr lang="en-GB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58304" y="930087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1990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85429" y="918974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2000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409366" y="925324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2010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492041" y="939612"/>
            <a:ext cx="65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2020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582654" y="930087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2030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09" y="1476092"/>
            <a:ext cx="814196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865" y="1476091"/>
            <a:ext cx="1130929" cy="61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68703" y="1572276"/>
            <a:ext cx="592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1" charset="0"/>
              </a:rPr>
              <a:t>LHC</a:t>
            </a:r>
            <a:endParaRPr lang="en-GB" sz="2000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867218" y="1589739"/>
            <a:ext cx="1062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49893" y="1594501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014730" y="1604026"/>
            <a:ext cx="77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Proto.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97" y="1476092"/>
            <a:ext cx="1135111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982855" y="1475439"/>
            <a:ext cx="936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24" y="2167066"/>
            <a:ext cx="81513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85" y="2167066"/>
            <a:ext cx="130853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757286" y="2262918"/>
            <a:ext cx="941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1" charset="0"/>
              </a:rPr>
              <a:t>HL-LHC</a:t>
            </a:r>
            <a:endParaRPr lang="en-GB" sz="2000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262361" y="2272443"/>
            <a:ext cx="106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66" y="2167066"/>
            <a:ext cx="1382057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986011" y="2158143"/>
            <a:ext cx="1538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097" y="5500476"/>
            <a:ext cx="1938483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31" y="5502754"/>
            <a:ext cx="1488727" cy="59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704459" y="5457426"/>
            <a:ext cx="9137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err="1" smtClean="0">
                <a:solidFill>
                  <a:srgbClr val="000000"/>
                </a:solidFill>
                <a:latin typeface="Calibri" pitchFamily="1" charset="0"/>
              </a:rPr>
              <a:t>SppC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1" charset="0"/>
              </a:rPr>
              <a:t>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0000"/>
                </a:solidFill>
                <a:latin typeface="Calibri" pitchFamily="1" charset="0"/>
              </a:rPr>
              <a:t>FCC-</a:t>
            </a:r>
            <a:r>
              <a:rPr lang="en-US" sz="2000" b="1" i="1" dirty="0" err="1" smtClean="0">
                <a:solidFill>
                  <a:srgbClr val="000000"/>
                </a:solidFill>
                <a:latin typeface="Calibri" pitchFamily="1" charset="0"/>
              </a:rPr>
              <a:t>hh</a:t>
            </a:r>
            <a:endParaRPr lang="en-GB" sz="2000" b="1" i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846397" y="5592196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031" y="5500476"/>
            <a:ext cx="164206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039822" y="5509228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690729" y="939612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2040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734" y="4837332"/>
            <a:ext cx="1407390" cy="58814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06" y="4837332"/>
            <a:ext cx="1818740" cy="58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2702260" y="4896304"/>
            <a:ext cx="8977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err="1" smtClean="0">
                <a:solidFill>
                  <a:srgbClr val="000000"/>
                </a:solidFill>
                <a:latin typeface="Calibri" pitchFamily="1" charset="0"/>
              </a:rPr>
              <a:t>CepC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1" charset="0"/>
              </a:rPr>
              <a:t>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0000"/>
                </a:solidFill>
                <a:latin typeface="Calibri" pitchFamily="1" charset="0"/>
              </a:rPr>
              <a:t>FCC-</a:t>
            </a:r>
            <a:r>
              <a:rPr lang="en-US" sz="2000" b="1" i="1" dirty="0" err="1" smtClean="0">
                <a:solidFill>
                  <a:srgbClr val="000000"/>
                </a:solidFill>
                <a:latin typeface="Calibri" pitchFamily="1" charset="0"/>
              </a:rPr>
              <a:t>ee</a:t>
            </a:r>
            <a:endParaRPr lang="en-GB" sz="2000" b="1" i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121458" y="4951632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366408" y="4928114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94" y="4828580"/>
            <a:ext cx="1191540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041984" y="4837332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801383" y="5509228"/>
            <a:ext cx="1405311" cy="588148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974546" y="5619152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450182" y="4822642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0" y="1"/>
            <a:ext cx="9219178" cy="7647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4800" b="1" dirty="0" smtClean="0"/>
              <a:t>tentative time line – example</a:t>
            </a:r>
            <a:r>
              <a:rPr lang="en-US" sz="4800" b="1" dirty="0"/>
              <a:t> </a:t>
            </a:r>
            <a:r>
              <a:rPr lang="en-US" sz="4800" b="1" dirty="0" smtClean="0"/>
              <a:t>3 </a:t>
            </a:r>
            <a:endParaRPr lang="en-GB" sz="4800" b="1" dirty="0"/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908" y="4179326"/>
            <a:ext cx="2014571" cy="596901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119" y="4181605"/>
            <a:ext cx="821751" cy="59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6422434" y="4297209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05" y="4179327"/>
            <a:ext cx="5288003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2443571" y="4200321"/>
            <a:ext cx="1538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  <a:r>
              <a:rPr lang="en-US" b="1" dirty="0" smtClean="0">
                <a:solidFill>
                  <a:srgbClr val="FFFFFF"/>
                </a:solidFill>
                <a:latin typeface="Calibri" pitchFamily="1" charset="0"/>
              </a:rPr>
              <a:t> 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251" y="3506261"/>
            <a:ext cx="1312551" cy="58814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04" y="3506261"/>
            <a:ext cx="2404287" cy="58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2667219" y="3597043"/>
            <a:ext cx="4443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err="1" smtClean="0">
                <a:solidFill>
                  <a:srgbClr val="000000"/>
                </a:solidFill>
                <a:latin typeface="Calibri" pitchFamily="1" charset="0"/>
              </a:rPr>
              <a:t>ee</a:t>
            </a:r>
            <a:endParaRPr lang="en-GB" sz="2000" b="1" i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4569959" y="3608045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359753" y="3597043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79" y="3497509"/>
            <a:ext cx="2852472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2025066" y="3506261"/>
            <a:ext cx="3364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  <a:r>
              <a:rPr lang="en-US" b="1" dirty="0" smtClean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8175119" y="4271047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443527" y="3491571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292309" y="3536448"/>
            <a:ext cx="4957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ILC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196980" y="4255142"/>
            <a:ext cx="6351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CLIC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50" y="2814562"/>
            <a:ext cx="1331763" cy="58814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96" y="2808087"/>
            <a:ext cx="941656" cy="59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1094384" y="2913750"/>
            <a:ext cx="19913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000000"/>
                </a:solidFill>
                <a:latin typeface="Calibri" pitchFamily="1" charset="0"/>
              </a:rPr>
              <a:t>LHeC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/</a:t>
            </a:r>
            <a:r>
              <a:rPr lang="en-US" sz="2000" b="1" dirty="0" err="1" smtClean="0">
                <a:solidFill>
                  <a:srgbClr val="000000"/>
                </a:solidFill>
                <a:latin typeface="Calibri" pitchFamily="1" charset="0"/>
              </a:rPr>
              <a:t>SAPPHiRE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?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4395774" y="2928862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459529" y="2905344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510" y="2805810"/>
            <a:ext cx="1191540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3254298" y="2805810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104" y="6179239"/>
            <a:ext cx="1938483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84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338" y="6181517"/>
            <a:ext cx="1488727" cy="59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2726466" y="6136189"/>
            <a:ext cx="9057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0000"/>
                </a:solidFill>
                <a:latin typeface="Calibri" pitchFamily="1" charset="0"/>
              </a:rPr>
              <a:t>FCC-he</a:t>
            </a:r>
            <a:endParaRPr lang="en-GB" sz="2000" b="1" i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5868404" y="6270959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038" y="6179239"/>
            <a:ext cx="164206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4061829" y="6187991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801383" y="6187991"/>
            <a:ext cx="1427318" cy="588148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7967891" y="6293539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978603" y="2158987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162474" y="2285143"/>
            <a:ext cx="86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58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29" grpId="0"/>
      <p:bldP spid="31" grpId="0"/>
      <p:bldP spid="34" grpId="0"/>
      <p:bldP spid="35" grpId="0"/>
      <p:bldP spid="38" grpId="0"/>
      <p:bldP spid="41" grpId="0"/>
      <p:bldP spid="42" grpId="0"/>
      <p:bldP spid="44" grpId="0"/>
      <p:bldP spid="45" grpId="0"/>
      <p:bldP spid="48" grpId="0"/>
      <p:bldP spid="49" grpId="0"/>
      <p:bldP spid="50" grpId="0"/>
      <p:bldP spid="52" grpId="0"/>
      <p:bldP spid="53" grpId="0" animBg="1"/>
      <p:bldP spid="54" grpId="0"/>
      <p:bldP spid="55" grpId="0" animBg="1"/>
      <p:bldP spid="62" grpId="0"/>
      <p:bldP spid="64" grpId="0"/>
      <p:bldP spid="67" grpId="0"/>
      <p:bldP spid="68" grpId="0"/>
      <p:bldP spid="69" grpId="0"/>
      <p:bldP spid="71" grpId="0"/>
      <p:bldP spid="73" grpId="0"/>
      <p:bldP spid="74" grpId="0" animBg="1"/>
      <p:bldP spid="75" grpId="0"/>
      <p:bldP spid="76" grpId="0"/>
      <p:bldP spid="78" grpId="0"/>
      <p:bldP spid="79" grpId="0"/>
      <p:bldP spid="80" grpId="0"/>
      <p:bldP spid="82" grpId="0"/>
      <p:bldP spid="85" grpId="0"/>
      <p:bldP spid="86" grpId="0"/>
      <p:bldP spid="88" grpId="0"/>
      <p:bldP spid="89" grpId="0" animBg="1"/>
      <p:bldP spid="90" grpId="0"/>
      <p:bldP spid="91" grpId="0" animBg="1"/>
      <p:bldP spid="3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515" y="188640"/>
            <a:ext cx="878497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b="1" dirty="0" smtClean="0">
                <a:solidFill>
                  <a:srgbClr val="0C377B"/>
                </a:solidFill>
                <a:latin typeface="Arial"/>
              </a:rPr>
              <a:t>FCC study                  </a:t>
            </a:r>
            <a:r>
              <a:rPr lang="en-GB" sz="2800" dirty="0" smtClean="0">
                <a:solidFill>
                  <a:srgbClr val="0C377B"/>
                </a:solidFill>
                <a:latin typeface="Arial"/>
              </a:rPr>
              <a:t>long-term goal:</a:t>
            </a:r>
            <a:r>
              <a:rPr lang="en-GB" sz="2800" b="1" dirty="0" smtClean="0">
                <a:solidFill>
                  <a:srgbClr val="0C377B"/>
                </a:solidFill>
                <a:latin typeface="Arial"/>
              </a:rPr>
              <a:t> </a:t>
            </a:r>
            <a:r>
              <a:rPr lang="en-GB" sz="2800" b="1" dirty="0">
                <a:solidFill>
                  <a:srgbClr val="0C377B"/>
                </a:solidFill>
                <a:latin typeface="Arial"/>
              </a:rPr>
              <a:t>hadron collider </a:t>
            </a:r>
            <a:endParaRPr lang="en-GB" sz="2800" dirty="0" smtClean="0">
              <a:solidFill>
                <a:srgbClr val="0C377B"/>
              </a:solidFill>
              <a:latin typeface="Arial"/>
            </a:endParaRPr>
          </a:p>
          <a:p>
            <a:pPr lvl="0"/>
            <a:r>
              <a:rPr lang="en-GB" sz="1400" dirty="0" smtClean="0">
                <a:solidFill>
                  <a:srgbClr val="0C377B"/>
                </a:solidFill>
                <a:latin typeface="Arial"/>
              </a:rPr>
              <a:t>  </a:t>
            </a:r>
            <a:endParaRPr lang="en-GB" sz="1400" dirty="0">
              <a:solidFill>
                <a:srgbClr val="0C377B"/>
              </a:solidFill>
              <a:latin typeface="Arial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0C377B"/>
                </a:solidFill>
                <a:latin typeface="Arial"/>
              </a:rPr>
              <a:t>only approach </a:t>
            </a:r>
            <a:r>
              <a:rPr lang="en-GB" sz="2400" b="1" dirty="0">
                <a:solidFill>
                  <a:srgbClr val="0C377B"/>
                </a:solidFill>
                <a:latin typeface="Arial"/>
              </a:rPr>
              <a:t>to get to 100 </a:t>
            </a:r>
            <a:r>
              <a:rPr lang="en-GB" sz="2400" b="1" dirty="0" err="1">
                <a:solidFill>
                  <a:srgbClr val="0C377B"/>
                </a:solidFill>
                <a:latin typeface="Arial"/>
              </a:rPr>
              <a:t>TeV</a:t>
            </a:r>
            <a:r>
              <a:rPr lang="en-GB" sz="2400" b="1" dirty="0">
                <a:solidFill>
                  <a:srgbClr val="0C377B"/>
                </a:solidFill>
                <a:latin typeface="Arial"/>
              </a:rPr>
              <a:t> range </a:t>
            </a:r>
            <a:r>
              <a:rPr lang="en-GB" sz="2400" dirty="0" smtClean="0">
                <a:solidFill>
                  <a:srgbClr val="0C377B"/>
                </a:solidFill>
                <a:latin typeface="Arial"/>
              </a:rPr>
              <a:t>in coming </a:t>
            </a:r>
            <a:r>
              <a:rPr lang="en-GB" sz="2400" dirty="0">
                <a:solidFill>
                  <a:srgbClr val="0C377B"/>
                </a:solidFill>
                <a:latin typeface="Arial"/>
              </a:rPr>
              <a:t>decades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C377B"/>
                </a:solidFill>
                <a:latin typeface="Arial"/>
              </a:rPr>
              <a:t>high </a:t>
            </a:r>
            <a:r>
              <a:rPr lang="en-GB" sz="2400" dirty="0">
                <a:solidFill>
                  <a:srgbClr val="0C377B"/>
                </a:solidFill>
                <a:latin typeface="Arial"/>
              </a:rPr>
              <a:t>energy and </a:t>
            </a:r>
            <a:r>
              <a:rPr lang="en-GB" sz="2400" dirty="0" smtClean="0">
                <a:solidFill>
                  <a:srgbClr val="0C377B"/>
                </a:solidFill>
                <a:latin typeface="Arial"/>
              </a:rPr>
              <a:t>luminosity at </a:t>
            </a:r>
            <a:r>
              <a:rPr lang="en-GB" sz="2400" dirty="0">
                <a:solidFill>
                  <a:srgbClr val="0C377B"/>
                </a:solidFill>
                <a:latin typeface="Arial"/>
              </a:rPr>
              <a:t>affordable power consumption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0C377B"/>
                </a:solidFill>
                <a:latin typeface="Arial"/>
              </a:rPr>
              <a:t>lead </a:t>
            </a:r>
            <a:r>
              <a:rPr lang="en-GB" sz="2400" b="1" dirty="0">
                <a:solidFill>
                  <a:srgbClr val="0C377B"/>
                </a:solidFill>
                <a:latin typeface="Arial"/>
              </a:rPr>
              <a:t>time design &amp; construction &gt; 20 years</a:t>
            </a:r>
            <a:r>
              <a:rPr lang="en-GB" sz="2400" dirty="0">
                <a:solidFill>
                  <a:srgbClr val="0C377B"/>
                </a:solidFill>
                <a:latin typeface="Arial"/>
              </a:rPr>
              <a:t> (LHC study started 1983</a:t>
            </a:r>
            <a:r>
              <a:rPr lang="en-GB" sz="2400" dirty="0" smtClean="0">
                <a:solidFill>
                  <a:srgbClr val="0C377B"/>
                </a:solidFill>
                <a:latin typeface="Arial"/>
              </a:rPr>
              <a:t>!) </a:t>
            </a:r>
            <a:r>
              <a:rPr lang="en-GB" sz="2400" b="1" dirty="0" smtClean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 must </a:t>
            </a:r>
            <a:r>
              <a:rPr lang="en-GB" sz="2400" b="1" dirty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start </a:t>
            </a:r>
            <a:r>
              <a:rPr lang="en-GB" sz="2400" b="1" dirty="0" smtClean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now </a:t>
            </a:r>
            <a:r>
              <a:rPr lang="en-GB" sz="2400" b="1" dirty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to be ready for 2035/2040</a:t>
            </a:r>
            <a:endParaRPr lang="en-GB" sz="24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79733" y="3233704"/>
            <a:ext cx="8568952" cy="0"/>
          </a:xfrm>
          <a:prstGeom prst="line">
            <a:avLst/>
          </a:prstGeom>
          <a:noFill/>
          <a:ln w="44450" cap="flat" cmpd="sng" algn="ctr">
            <a:solidFill>
              <a:srgbClr val="000000"/>
            </a:solidFill>
            <a:prstDash val="solid"/>
            <a:tailEnd type="triangle" w="lg" len="lg"/>
          </a:ln>
          <a:effectLst>
            <a:glow rad="635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</p:cxnSp>
      <p:sp>
        <p:nvSpPr>
          <p:cNvPr id="6" name="5-Point Star 5"/>
          <p:cNvSpPr/>
          <p:nvPr/>
        </p:nvSpPr>
        <p:spPr>
          <a:xfrm>
            <a:off x="252133" y="3033460"/>
            <a:ext cx="415632" cy="364827"/>
          </a:xfrm>
          <a:prstGeom prst="star5">
            <a:avLst/>
          </a:prstGeom>
          <a:solidFill>
            <a:srgbClr val="0033CC"/>
          </a:solidFill>
          <a:ln w="9525" cap="flat" cmpd="sng" algn="ctr">
            <a:solidFill>
              <a:srgbClr val="DDDDDD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179" y="2462599"/>
            <a:ext cx="1095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33CC"/>
                </a:solidFill>
                <a:latin typeface="Arial"/>
              </a:rPr>
              <a:t>kick-off</a:t>
            </a:r>
          </a:p>
          <a:p>
            <a:r>
              <a:rPr lang="en-GB" sz="2000" b="1" dirty="0" smtClean="0">
                <a:solidFill>
                  <a:srgbClr val="0033CC"/>
                </a:solidFill>
                <a:latin typeface="Arial"/>
              </a:rPr>
              <a:t>event</a:t>
            </a:r>
            <a:endParaRPr lang="en-GB" sz="2000" b="1" dirty="0">
              <a:solidFill>
                <a:srgbClr val="0033CC"/>
              </a:solidFill>
              <a:latin typeface="Arial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3332061" y="3010615"/>
            <a:ext cx="415632" cy="364827"/>
          </a:xfrm>
          <a:prstGeom prst="star5">
            <a:avLst/>
          </a:prstGeom>
          <a:solidFill>
            <a:srgbClr val="0033CC"/>
          </a:solidFill>
          <a:ln w="9525" cap="flat" cmpd="sng" algn="ctr">
            <a:solidFill>
              <a:srgbClr val="DDDDDD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2733" y="2416967"/>
            <a:ext cx="3823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33CC"/>
                </a:solidFill>
                <a:latin typeface="Arial"/>
              </a:rPr>
              <a:t>e</a:t>
            </a:r>
            <a:r>
              <a:rPr lang="en-GB" sz="2000" b="1" dirty="0" smtClean="0">
                <a:solidFill>
                  <a:srgbClr val="0033CC"/>
                </a:solidFill>
                <a:latin typeface="Arial"/>
              </a:rPr>
              <a:t>xpressions of interest (EOI)</a:t>
            </a:r>
            <a:endParaRPr lang="en-GB" sz="2000" b="1" dirty="0">
              <a:solidFill>
                <a:srgbClr val="0033CC"/>
              </a:solidFill>
              <a:latin typeface="Arial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7057789" y="3021863"/>
            <a:ext cx="415632" cy="364827"/>
          </a:xfrm>
          <a:prstGeom prst="star5">
            <a:avLst/>
          </a:prstGeom>
          <a:solidFill>
            <a:srgbClr val="0033CC"/>
          </a:solidFill>
          <a:ln w="9525" cap="flat" cmpd="sng" algn="ctr">
            <a:solidFill>
              <a:srgbClr val="DDDDDD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6437" y="2462599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33CC"/>
                </a:solidFill>
                <a:latin typeface="Arial"/>
              </a:rPr>
              <a:t>proposed 1st</a:t>
            </a:r>
          </a:p>
          <a:p>
            <a:r>
              <a:rPr lang="en-GB" sz="2000" b="1" dirty="0" smtClean="0">
                <a:solidFill>
                  <a:srgbClr val="0033CC"/>
                </a:solidFill>
                <a:latin typeface="Arial"/>
              </a:rPr>
              <a:t>ICB meeting</a:t>
            </a:r>
            <a:endParaRPr lang="en-GB" sz="2000" b="1" dirty="0">
              <a:solidFill>
                <a:srgbClr val="0033CC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0205" y="285018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731375"/>
                </a:solidFill>
                <a:latin typeface="Arial"/>
              </a:rPr>
              <a:t>discussions</a:t>
            </a:r>
            <a:endParaRPr lang="en-GB" b="1" i="1" dirty="0">
              <a:solidFill>
                <a:srgbClr val="731375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6253" y="285018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731375"/>
                </a:solidFill>
                <a:latin typeface="Arial"/>
              </a:rPr>
              <a:t>iterations</a:t>
            </a:r>
            <a:endParaRPr lang="en-GB" b="1" i="1" dirty="0">
              <a:solidFill>
                <a:srgbClr val="731375"/>
              </a:solidFill>
              <a:latin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55797" y="2841395"/>
            <a:ext cx="2664296" cy="0"/>
          </a:xfrm>
          <a:prstGeom prst="straightConnector1">
            <a:avLst/>
          </a:prstGeom>
          <a:noFill/>
          <a:ln w="57150" cap="flat" cmpd="sng" algn="ctr">
            <a:solidFill>
              <a:srgbClr val="0033CC"/>
            </a:solidFill>
            <a:prstDash val="solid"/>
            <a:tailEnd type="arrow"/>
          </a:ln>
          <a:effectLst>
            <a:glow rad="635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</p:cxnSp>
      <p:cxnSp>
        <p:nvCxnSpPr>
          <p:cNvPr id="15" name="Straight Arrow Connector 14"/>
          <p:cNvCxnSpPr/>
          <p:nvPr/>
        </p:nvCxnSpPr>
        <p:spPr>
          <a:xfrm>
            <a:off x="3737733" y="2848684"/>
            <a:ext cx="2834688" cy="10795"/>
          </a:xfrm>
          <a:prstGeom prst="straightConnector1">
            <a:avLst/>
          </a:prstGeom>
          <a:noFill/>
          <a:ln w="57150" cap="flat" cmpd="sng" algn="ctr">
            <a:solidFill>
              <a:srgbClr val="0033CC"/>
            </a:solidFill>
            <a:prstDash val="dash"/>
            <a:tailEnd type="arrow"/>
          </a:ln>
          <a:effectLst>
            <a:glow rad="635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</p:cxnSp>
      <p:sp>
        <p:nvSpPr>
          <p:cNvPr id="17" name="TextBox 16"/>
          <p:cNvSpPr txBox="1"/>
          <p:nvPr/>
        </p:nvSpPr>
        <p:spPr>
          <a:xfrm>
            <a:off x="144598" y="4919008"/>
            <a:ext cx="87591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5 year time line:</a:t>
            </a:r>
          </a:p>
          <a:p>
            <a:r>
              <a:rPr lang="en-GB" sz="2400" dirty="0" smtClean="0"/>
              <a:t>Q2 2014-Q2 2015</a:t>
            </a:r>
            <a:r>
              <a:rPr lang="en-GB" sz="2400" dirty="0"/>
              <a:t>: Explore </a:t>
            </a:r>
            <a:r>
              <a:rPr lang="en-GB" sz="2400" dirty="0" smtClean="0"/>
              <a:t>options, “</a:t>
            </a:r>
            <a:r>
              <a:rPr lang="en-GB" sz="2400" dirty="0"/>
              <a:t>weak interaction</a:t>
            </a:r>
            <a:r>
              <a:rPr lang="en-GB" sz="2400" dirty="0" smtClean="0"/>
              <a:t>”, baseline</a:t>
            </a:r>
            <a:endParaRPr lang="en-GB" sz="2400" dirty="0"/>
          </a:p>
          <a:p>
            <a:r>
              <a:rPr lang="en-GB" sz="2400" dirty="0" smtClean="0"/>
              <a:t>Q3 2015-Q4 </a:t>
            </a:r>
            <a:r>
              <a:rPr lang="en-GB" sz="2400" dirty="0"/>
              <a:t>2016: Conceptual study of </a:t>
            </a:r>
            <a:r>
              <a:rPr lang="en-GB" sz="2400" dirty="0" smtClean="0"/>
              <a:t>baseline, </a:t>
            </a:r>
            <a:r>
              <a:rPr lang="en-GB" sz="2400" dirty="0"/>
              <a:t>“strong </a:t>
            </a:r>
            <a:r>
              <a:rPr lang="en-GB" sz="2400" dirty="0" smtClean="0"/>
              <a:t>interaction”</a:t>
            </a:r>
          </a:p>
          <a:p>
            <a:r>
              <a:rPr lang="en-GB" sz="2400" dirty="0" smtClean="0"/>
              <a:t>Q1 2017-Q4 2017: </a:t>
            </a:r>
            <a:r>
              <a:rPr lang="en-GB" sz="2400" b="1" dirty="0" smtClean="0">
                <a:solidFill>
                  <a:srgbClr val="FF0000"/>
                </a:solidFill>
              </a:rPr>
              <a:t>Cost model</a:t>
            </a:r>
            <a:r>
              <a:rPr lang="en-GB" sz="2400" dirty="0" smtClean="0"/>
              <a:t>, LHC results, consolidation, re-scoping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Q3 2018: Release of FCC Conceptual Design Report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37" y="130917"/>
            <a:ext cx="1659488" cy="6926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9" y="3766448"/>
            <a:ext cx="1613618" cy="10757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45165" y="3375442"/>
            <a:ext cx="8978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>
                <a:solidFill>
                  <a:srgbClr val="009900"/>
                </a:solidFill>
                <a:latin typeface="Arial"/>
              </a:rPr>
              <a:t>March    April    May      June     July     August   September 2014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29387" y="3963806"/>
            <a:ext cx="6923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 smtClean="0">
                <a:solidFill>
                  <a:srgbClr val="0C377B"/>
                </a:solidFill>
                <a:latin typeface="Arial"/>
              </a:rPr>
              <a:t>invitation </a:t>
            </a:r>
            <a:r>
              <a:rPr lang="en-GB" sz="2000" dirty="0">
                <a:solidFill>
                  <a:srgbClr val="0C377B"/>
                </a:solidFill>
                <a:latin typeface="Arial"/>
              </a:rPr>
              <a:t>of non-committing </a:t>
            </a:r>
            <a:r>
              <a:rPr lang="en-GB" sz="2000" b="1" dirty="0">
                <a:solidFill>
                  <a:srgbClr val="FF0000"/>
                </a:solidFill>
                <a:latin typeface="Arial"/>
              </a:rPr>
              <a:t>expressions of interest for contributions</a:t>
            </a:r>
            <a:r>
              <a:rPr lang="en-GB" sz="2000" b="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GB" sz="2000" dirty="0">
                <a:solidFill>
                  <a:srgbClr val="0C377B"/>
                </a:solidFill>
                <a:latin typeface="Arial"/>
              </a:rPr>
              <a:t>from worldwide institutes </a:t>
            </a:r>
            <a:r>
              <a:rPr lang="en-GB" sz="2000" b="1" dirty="0">
                <a:solidFill>
                  <a:srgbClr val="FF0000"/>
                </a:solidFill>
                <a:latin typeface="Arial"/>
              </a:rPr>
              <a:t>by end May 2014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53546" y="6552933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M. Benedikt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18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/>
      <p:bldP spid="13" grpId="0"/>
      <p:bldP spid="17" grpId="0"/>
      <p:bldP spid="16" grpId="0"/>
      <p:bldP spid="21" grpId="0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29713" y="283918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2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8130" y="283918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8010" y="428291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5882" y="283918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2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9265" y="428291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</a:t>
            </a:r>
            <a:r>
              <a:rPr lang="en-GB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97450" y="57075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458" y="57075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5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87482" y="570756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5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7037" y="6353654"/>
            <a:ext cx="581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 smtClean="0"/>
              <a:t>LHC schedule  approved by CERN management and LHC experiments spokespersons and technical coordinators  (December 2013)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8326" y="861664"/>
            <a:ext cx="618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  <a:tab pos="2963863" algn="l"/>
                <a:tab pos="3311525" algn="l"/>
              </a:tabLst>
            </a:pPr>
            <a:r>
              <a:rPr lang="en-GB" dirty="0" smtClean="0">
                <a:solidFill>
                  <a:srgbClr val="0C377B"/>
                </a:solidFill>
              </a:rPr>
              <a:t>LS2 	starting in </a:t>
            </a:r>
            <a:r>
              <a:rPr lang="en-GB" dirty="0" smtClean="0">
                <a:solidFill>
                  <a:srgbClr val="FF0000"/>
                </a:solidFill>
              </a:rPr>
              <a:t>2018 (July)	</a:t>
            </a:r>
            <a:r>
              <a:rPr lang="en-GB" dirty="0" smtClean="0">
                <a:solidFill>
                  <a:srgbClr val="0C377B"/>
                </a:solidFill>
              </a:rPr>
              <a:t>=&gt; 	</a:t>
            </a:r>
            <a:r>
              <a:rPr lang="en-GB" dirty="0" smtClean="0">
                <a:solidFill>
                  <a:srgbClr val="FF0000"/>
                </a:solidFill>
              </a:rPr>
              <a:t>18 </a:t>
            </a:r>
            <a:r>
              <a:rPr lang="en-GB" dirty="0" smtClean="0">
                <a:solidFill>
                  <a:srgbClr val="0C377B"/>
                </a:solidFill>
              </a:rPr>
              <a:t>months + 3 months BC </a:t>
            </a:r>
          </a:p>
          <a:p>
            <a:pPr>
              <a:tabLst>
                <a:tab pos="536575" algn="l"/>
                <a:tab pos="2963863" algn="l"/>
                <a:tab pos="3311525" algn="l"/>
              </a:tabLst>
            </a:pPr>
            <a:r>
              <a:rPr lang="en-GB" dirty="0" smtClean="0">
                <a:solidFill>
                  <a:srgbClr val="0C377B"/>
                </a:solidFill>
              </a:rPr>
              <a:t>LS3	LHC: starting in 2023 	=&gt;	</a:t>
            </a:r>
            <a:r>
              <a:rPr lang="en-GB" dirty="0" smtClean="0">
                <a:solidFill>
                  <a:srgbClr val="FF0000"/>
                </a:solidFill>
              </a:rPr>
              <a:t>30</a:t>
            </a:r>
            <a:r>
              <a:rPr lang="en-GB" dirty="0" smtClean="0">
                <a:solidFill>
                  <a:srgbClr val="0C377B"/>
                </a:solidFill>
              </a:rPr>
              <a:t> months + 3 months BC</a:t>
            </a:r>
          </a:p>
          <a:p>
            <a:pPr>
              <a:tabLst>
                <a:tab pos="536575" algn="l"/>
                <a:tab pos="2963863" algn="l"/>
                <a:tab pos="3311525" algn="l"/>
              </a:tabLst>
            </a:pPr>
            <a:r>
              <a:rPr lang="en-GB" dirty="0">
                <a:solidFill>
                  <a:srgbClr val="0C377B"/>
                </a:solidFill>
              </a:rPr>
              <a:t>	I</a:t>
            </a:r>
            <a:r>
              <a:rPr lang="en-GB" dirty="0" smtClean="0">
                <a:solidFill>
                  <a:srgbClr val="0C377B"/>
                </a:solidFill>
              </a:rPr>
              <a:t>njectors: in 2024</a:t>
            </a:r>
            <a:r>
              <a:rPr lang="en-GB" dirty="0">
                <a:solidFill>
                  <a:srgbClr val="0C377B"/>
                </a:solidFill>
              </a:rPr>
              <a:t>	</a:t>
            </a:r>
            <a:r>
              <a:rPr lang="en-GB" dirty="0" smtClean="0">
                <a:solidFill>
                  <a:srgbClr val="0C377B"/>
                </a:solidFill>
              </a:rPr>
              <a:t>=&gt;</a:t>
            </a:r>
            <a:r>
              <a:rPr lang="en-GB" dirty="0">
                <a:solidFill>
                  <a:srgbClr val="0C377B"/>
                </a:solidFill>
              </a:rPr>
              <a:t>	</a:t>
            </a:r>
            <a:r>
              <a:rPr lang="en-GB" dirty="0" smtClean="0">
                <a:solidFill>
                  <a:srgbClr val="FF0000"/>
                </a:solidFill>
              </a:rPr>
              <a:t>13</a:t>
            </a:r>
            <a:r>
              <a:rPr lang="en-GB" dirty="0" smtClean="0">
                <a:solidFill>
                  <a:srgbClr val="0C377B"/>
                </a:solidFill>
              </a:rPr>
              <a:t> months + 3 months BC</a:t>
            </a:r>
            <a:endParaRPr lang="en-GB" dirty="0">
              <a:solidFill>
                <a:srgbClr val="0C377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700" y="56430"/>
            <a:ext cx="6389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smtClean="0"/>
              <a:t>LHC schedule 2015-2035</a:t>
            </a:r>
            <a:endParaRPr lang="en-GB" sz="48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6662339" y="763567"/>
            <a:ext cx="2355474" cy="1152846"/>
            <a:chOff x="6988333" y="1114770"/>
            <a:chExt cx="2025247" cy="903687"/>
          </a:xfrm>
        </p:grpSpPr>
        <p:grpSp>
          <p:nvGrpSpPr>
            <p:cNvPr id="18" name="Group 17"/>
            <p:cNvGrpSpPr/>
            <p:nvPr/>
          </p:nvGrpSpPr>
          <p:grpSpPr>
            <a:xfrm>
              <a:off x="7067911" y="1141217"/>
              <a:ext cx="1866091" cy="850793"/>
              <a:chOff x="7236296" y="15245"/>
              <a:chExt cx="1866091" cy="85079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236296" y="68139"/>
                <a:ext cx="224295" cy="15094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236296" y="256825"/>
                <a:ext cx="224295" cy="15094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236296" y="461945"/>
                <a:ext cx="224295" cy="1509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236296" y="671934"/>
                <a:ext cx="224295" cy="15094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7460591" y="15245"/>
                <a:ext cx="1641796" cy="850793"/>
                <a:chOff x="7460591" y="68139"/>
                <a:chExt cx="1641796" cy="850793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7460591" y="440642"/>
                  <a:ext cx="164179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>
                      <a:solidFill>
                        <a:srgbClr val="0C377B"/>
                      </a:solidFill>
                    </a:rPr>
                    <a:t>Beam commissioning</a:t>
                  </a:r>
                  <a:endParaRPr lang="en-GB" sz="1200" dirty="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460591" y="641933"/>
                  <a:ext cx="115666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>
                      <a:solidFill>
                        <a:srgbClr val="0C377B"/>
                      </a:solidFill>
                    </a:rPr>
                    <a:t>Technical stop</a:t>
                  </a:r>
                  <a:endParaRPr lang="en-GB" sz="1200" dirty="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460591" y="246120"/>
                  <a:ext cx="8659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>
                      <a:solidFill>
                        <a:srgbClr val="0C377B"/>
                      </a:solidFill>
                    </a:rPr>
                    <a:t>Shutdown</a:t>
                  </a:r>
                  <a:endParaRPr lang="en-GB" sz="1200" dirty="0">
                    <a:solidFill>
                      <a:srgbClr val="0C377B"/>
                    </a:solidFill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7460591" y="68139"/>
                  <a:ext cx="7136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>
                      <a:solidFill>
                        <a:srgbClr val="0C377B"/>
                      </a:solidFill>
                    </a:rPr>
                    <a:t>Physics</a:t>
                  </a:r>
                  <a:endParaRPr lang="en-GB" sz="1200" dirty="0">
                    <a:solidFill>
                      <a:srgbClr val="0C377B"/>
                    </a:solidFill>
                  </a:endParaRPr>
                </a:p>
              </p:txBody>
            </p:sp>
          </p:grpSp>
        </p:grpSp>
        <p:sp>
          <p:nvSpPr>
            <p:cNvPr id="19" name="Rectangle 18"/>
            <p:cNvSpPr/>
            <p:nvPr/>
          </p:nvSpPr>
          <p:spPr>
            <a:xfrm>
              <a:off x="6988333" y="1114770"/>
              <a:ext cx="2025247" cy="903687"/>
            </a:xfrm>
            <a:prstGeom prst="rect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127203" y="1868692"/>
            <a:ext cx="8688471" cy="4464496"/>
            <a:chOff x="349395" y="2018457"/>
            <a:chExt cx="8262087" cy="4464496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95" y="2018457"/>
              <a:ext cx="8262087" cy="4464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740253" y="289379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Run 2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714627" y="289379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Run 3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88224" y="4227302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Run 4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36096" y="278356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LS 2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59479" y="422730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LS </a:t>
              </a:r>
              <a:r>
                <a:rPr lang="en-GB" dirty="0">
                  <a:solidFill>
                    <a:srgbClr val="FFFFFF"/>
                  </a:solidFill>
                </a:rPr>
                <a:t>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47664" y="56519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LS 4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65672" y="56519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LS 5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37696" y="5651956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Run 5</a:t>
              </a:r>
              <a:endParaRPr lang="en-GB" dirty="0">
                <a:solidFill>
                  <a:srgbClr val="FFFFFF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6407" y="6025411"/>
            <a:ext cx="3249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0C377B"/>
                </a:solidFill>
              </a:rPr>
              <a:t>(</a:t>
            </a:r>
            <a:r>
              <a:rPr lang="en-GB" sz="1100" b="1" dirty="0" smtClean="0">
                <a:solidFill>
                  <a:srgbClr val="0C377B"/>
                </a:solidFill>
              </a:rPr>
              <a:t>Extended) Year End Technical Stop: (E)YETS</a:t>
            </a:r>
            <a:endParaRPr lang="en-GB" sz="1100" b="1" dirty="0">
              <a:solidFill>
                <a:srgbClr val="0C377B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2121" y="2614105"/>
            <a:ext cx="6030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EYETS</a:t>
            </a:r>
          </a:p>
        </p:txBody>
      </p:sp>
      <p:sp>
        <p:nvSpPr>
          <p:cNvPr id="3" name="Rectangle 2"/>
          <p:cNvSpPr/>
          <p:nvPr/>
        </p:nvSpPr>
        <p:spPr>
          <a:xfrm>
            <a:off x="6754034" y="3159776"/>
            <a:ext cx="332933" cy="250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56605" y="2619969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YETS</a:t>
            </a:r>
            <a:endParaRPr lang="en-GB" sz="1000" b="1" dirty="0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57230" y="2612133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YETS</a:t>
            </a:r>
            <a:endParaRPr lang="en-GB" sz="1000" b="1" dirty="0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59084" y="2631183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YETS</a:t>
            </a:r>
            <a:endParaRPr lang="en-GB" sz="1000" b="1" dirty="0">
              <a:solidFill>
                <a:srgbClr val="FFFFFF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083" y="4065392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rgbClr val="0C377B"/>
                </a:solidFill>
              </a:rPr>
              <a:t>Y</a:t>
            </a:r>
            <a:r>
              <a:rPr lang="en-GB" sz="1000" b="1" dirty="0" smtClean="0">
                <a:solidFill>
                  <a:srgbClr val="FFFFFF"/>
                </a:solidFill>
              </a:rPr>
              <a:t>ETS</a:t>
            </a:r>
            <a:endParaRPr lang="en-GB" sz="1000" b="1" dirty="0">
              <a:solidFill>
                <a:srgbClr val="FFFFF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138001" y="4311613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YETS</a:t>
            </a:r>
            <a:endParaRPr lang="en-GB" sz="10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3238" y="4467580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C377B">
                    <a:lumMod val="60000"/>
                    <a:lumOff val="40000"/>
                  </a:srgbClr>
                </a:solidFill>
              </a:rPr>
              <a:t>300 fb</a:t>
            </a:r>
            <a:r>
              <a:rPr lang="fr-CH" b="1" baseline="30000" dirty="0" smtClean="0">
                <a:solidFill>
                  <a:srgbClr val="0C377B">
                    <a:lumMod val="60000"/>
                    <a:lumOff val="40000"/>
                  </a:srgbClr>
                </a:solidFill>
              </a:rPr>
              <a:t>-1</a:t>
            </a:r>
            <a:endParaRPr lang="fr-FR" b="1" baseline="30000" dirty="0">
              <a:solidFill>
                <a:srgbClr val="0C377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003251" y="5963856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C377B">
                    <a:lumMod val="60000"/>
                    <a:lumOff val="40000"/>
                  </a:srgbClr>
                </a:solidFill>
              </a:rPr>
              <a:t>3’000 fb</a:t>
            </a:r>
            <a:r>
              <a:rPr lang="fr-CH" b="1" baseline="30000" dirty="0" smtClean="0">
                <a:solidFill>
                  <a:srgbClr val="0C377B">
                    <a:lumMod val="60000"/>
                    <a:lumOff val="40000"/>
                  </a:srgbClr>
                </a:solidFill>
              </a:rPr>
              <a:t>-1</a:t>
            </a:r>
            <a:endParaRPr lang="fr-FR" b="1" baseline="30000" dirty="0">
              <a:solidFill>
                <a:srgbClr val="0C377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919" y="2042325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C377B">
                    <a:lumMod val="60000"/>
                    <a:lumOff val="40000"/>
                  </a:srgbClr>
                </a:solidFill>
              </a:rPr>
              <a:t>30 fb</a:t>
            </a:r>
            <a:r>
              <a:rPr lang="fr-CH" b="1" baseline="30000" dirty="0" smtClean="0">
                <a:solidFill>
                  <a:srgbClr val="0C377B">
                    <a:lumMod val="60000"/>
                    <a:lumOff val="40000"/>
                  </a:srgbClr>
                </a:solidFill>
              </a:rPr>
              <a:t>-1</a:t>
            </a:r>
            <a:endParaRPr lang="fr-FR" b="1" baseline="30000" dirty="0">
              <a:solidFill>
                <a:srgbClr val="0C377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372" y="6374984"/>
            <a:ext cx="101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F. Bordry</a:t>
            </a:r>
            <a:endParaRPr lang="en-GB" dirty="0"/>
          </a:p>
        </p:txBody>
      </p:sp>
      <p:sp>
        <p:nvSpPr>
          <p:cNvPr id="47" name="TextBox 46"/>
          <p:cNvSpPr txBox="1"/>
          <p:nvPr/>
        </p:nvSpPr>
        <p:spPr>
          <a:xfrm>
            <a:off x="4217032" y="3054293"/>
            <a:ext cx="209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FCC CDR &amp; ESU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9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5" grpId="0"/>
      <p:bldP spid="46" grpId="0"/>
      <p:bldP spid="4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7298" y="-315416"/>
            <a:ext cx="38074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solidFill>
                  <a:prstClr val="black"/>
                </a:solidFill>
              </a:rPr>
              <a:t>conclusions</a:t>
            </a:r>
            <a:endParaRPr lang="en-GB" sz="60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69" y="446633"/>
            <a:ext cx="9144000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prstClr val="black"/>
                </a:solidFill>
              </a:rPr>
              <a:t>g</a:t>
            </a:r>
            <a:r>
              <a:rPr lang="en-GB" sz="3200" dirty="0" smtClean="0">
                <a:solidFill>
                  <a:prstClr val="black"/>
                </a:solidFill>
              </a:rPr>
              <a:t>reat history of colliders &amp; collider designs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prstClr val="black"/>
                </a:solidFill>
              </a:rPr>
              <a:t>linear colliders look more </a:t>
            </a:r>
            <a:r>
              <a:rPr lang="en-GB" sz="3200" b="1" dirty="0" smtClean="0">
                <a:solidFill>
                  <a:prstClr val="black"/>
                </a:solidFill>
              </a:rPr>
              <a:t>challenging</a:t>
            </a:r>
            <a:r>
              <a:rPr lang="en-GB" sz="3200" dirty="0" smtClean="0">
                <a:solidFill>
                  <a:prstClr val="black"/>
                </a:solidFill>
              </a:rPr>
              <a:t> technically,  </a:t>
            </a:r>
            <a:r>
              <a:rPr lang="en-GB" sz="3200" dirty="0">
                <a:solidFill>
                  <a:prstClr val="black"/>
                </a:solidFill>
              </a:rPr>
              <a:t>	</a:t>
            </a:r>
            <a:r>
              <a:rPr lang="en-GB" sz="3200" dirty="0" smtClean="0">
                <a:solidFill>
                  <a:prstClr val="black"/>
                </a:solidFill>
              </a:rPr>
              <a:t>also </a:t>
            </a:r>
            <a:r>
              <a:rPr lang="en-GB" sz="3200" b="1" dirty="0" smtClean="0">
                <a:solidFill>
                  <a:prstClr val="black"/>
                </a:solidFill>
              </a:rPr>
              <a:t>less efficient </a:t>
            </a:r>
            <a:r>
              <a:rPr lang="en-GB" sz="3200" dirty="0" smtClean="0">
                <a:solidFill>
                  <a:prstClr val="black"/>
                </a:solidFill>
              </a:rPr>
              <a:t>in terms of  “RF wall-plug 	power per collision” (factor ~1000) and 		“</a:t>
            </a:r>
            <a:r>
              <a:rPr lang="en-GB" sz="3200" i="1" dirty="0" smtClean="0">
                <a:solidFill>
                  <a:prstClr val="black"/>
                </a:solidFill>
              </a:rPr>
              <a:t>e</a:t>
            </a:r>
            <a:r>
              <a:rPr lang="en-GB" sz="3200" baseline="30000" dirty="0" smtClean="0">
                <a:solidFill>
                  <a:prstClr val="black"/>
                </a:solidFill>
              </a:rPr>
              <a:t>+</a:t>
            </a:r>
            <a:r>
              <a:rPr lang="en-GB" sz="3200" dirty="0">
                <a:solidFill>
                  <a:prstClr val="black"/>
                </a:solidFill>
              </a:rPr>
              <a:t> </a:t>
            </a:r>
            <a:r>
              <a:rPr lang="en-GB" sz="3200" dirty="0" smtClean="0">
                <a:solidFill>
                  <a:prstClr val="black"/>
                </a:solidFill>
              </a:rPr>
              <a:t>per luminosity” (factor &gt;10000) 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various scenarios </a:t>
            </a:r>
            <a:r>
              <a:rPr lang="en-GB" sz="3200" dirty="0" smtClean="0">
                <a:solidFill>
                  <a:prstClr val="black"/>
                </a:solidFill>
              </a:rPr>
              <a:t>for “Next Accelerator(s)”:</a:t>
            </a:r>
            <a:endParaRPr lang="en-GB" sz="1050" dirty="0" smtClean="0">
              <a:solidFill>
                <a:prstClr val="black"/>
              </a:solidFill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GB" sz="2800" b="1" dirty="0" smtClean="0">
                <a:solidFill>
                  <a:srgbClr val="0000CC"/>
                </a:solidFill>
              </a:rPr>
              <a:t> ILC </a:t>
            </a:r>
            <a:r>
              <a:rPr lang="en-GB" sz="2800" b="1" dirty="0" err="1" smtClean="0">
                <a:solidFill>
                  <a:srgbClr val="0000CC"/>
                </a:solidFill>
              </a:rPr>
              <a:t>e</a:t>
            </a:r>
            <a:r>
              <a:rPr lang="en-GB" sz="2800" b="1" baseline="30000" dirty="0" err="1" smtClean="0">
                <a:solidFill>
                  <a:srgbClr val="0000CC"/>
                </a:solidFill>
              </a:rPr>
              <a:t>+</a:t>
            </a:r>
            <a:r>
              <a:rPr lang="en-GB" sz="2800" b="1" dirty="0" err="1" smtClean="0">
                <a:solidFill>
                  <a:srgbClr val="0000CC"/>
                </a:solidFill>
              </a:rPr>
              <a:t>e</a:t>
            </a:r>
            <a:r>
              <a:rPr lang="en-GB" sz="2800" b="1" baseline="30000" dirty="0" smtClean="0">
                <a:solidFill>
                  <a:srgbClr val="0000CC"/>
                </a:solidFill>
              </a:rPr>
              <a:t>-</a:t>
            </a:r>
            <a:r>
              <a:rPr lang="en-GB" sz="2800" b="1" dirty="0" smtClean="0">
                <a:solidFill>
                  <a:srgbClr val="0000CC"/>
                </a:solidFill>
              </a:rPr>
              <a:t> collisions up to 500-1000 </a:t>
            </a:r>
            <a:r>
              <a:rPr lang="en-GB" sz="2800" b="1" dirty="0" err="1" smtClean="0">
                <a:solidFill>
                  <a:srgbClr val="0000CC"/>
                </a:solidFill>
              </a:rPr>
              <a:t>GeV</a:t>
            </a:r>
            <a:r>
              <a:rPr lang="en-GB" sz="2800" b="1" dirty="0" smtClean="0">
                <a:solidFill>
                  <a:srgbClr val="0000CC"/>
                </a:solidFill>
              </a:rPr>
              <a:t> </a:t>
            </a:r>
            <a:r>
              <a:rPr lang="en-GB" sz="2800" b="1" dirty="0" err="1" smtClean="0">
                <a:solidFill>
                  <a:srgbClr val="0000CC"/>
                </a:solidFill>
              </a:rPr>
              <a:t>TeV</a:t>
            </a:r>
            <a:r>
              <a:rPr lang="en-GB" sz="2800" b="1" dirty="0" smtClean="0">
                <a:solidFill>
                  <a:srgbClr val="0000CC"/>
                </a:solidFill>
              </a:rPr>
              <a:t>  </a:t>
            </a:r>
            <a:r>
              <a:rPr lang="en-GB" sz="2800" dirty="0" smtClean="0">
                <a:solidFill>
                  <a:prstClr val="black"/>
                </a:solidFill>
              </a:rPr>
              <a:t>to look for NP, then </a:t>
            </a:r>
            <a:r>
              <a:rPr lang="en-GB" sz="2800" b="1" dirty="0" smtClean="0">
                <a:solidFill>
                  <a:srgbClr val="0000CC"/>
                </a:solidFill>
              </a:rPr>
              <a:t>CLIC to reach 3 </a:t>
            </a:r>
            <a:r>
              <a:rPr lang="en-GB" sz="2800" b="1" dirty="0" err="1" smtClean="0">
                <a:solidFill>
                  <a:srgbClr val="0000CC"/>
                </a:solidFill>
              </a:rPr>
              <a:t>TeV</a:t>
            </a:r>
            <a:r>
              <a:rPr lang="en-GB" sz="2800" b="1" dirty="0" smtClean="0">
                <a:solidFill>
                  <a:srgbClr val="0000CC"/>
                </a:solidFill>
              </a:rPr>
              <a:t> </a:t>
            </a:r>
            <a:r>
              <a:rPr lang="en-GB" sz="2800" b="1" i="1" dirty="0" err="1">
                <a:solidFill>
                  <a:srgbClr val="0000CC"/>
                </a:solidFill>
              </a:rPr>
              <a:t>e</a:t>
            </a:r>
            <a:r>
              <a:rPr lang="en-GB" sz="2800" b="1" i="1" baseline="30000" dirty="0" err="1">
                <a:solidFill>
                  <a:srgbClr val="0000CC"/>
                </a:solidFill>
              </a:rPr>
              <a:t>+</a:t>
            </a:r>
            <a:r>
              <a:rPr lang="en-GB" sz="2800" b="1" i="1" dirty="0" err="1">
                <a:solidFill>
                  <a:srgbClr val="0000CC"/>
                </a:solidFill>
              </a:rPr>
              <a:t>e</a:t>
            </a:r>
            <a:r>
              <a:rPr lang="en-GB" sz="2800" b="1" i="1" baseline="30000" dirty="0">
                <a:solidFill>
                  <a:srgbClr val="0000CC"/>
                </a:solidFill>
              </a:rPr>
              <a:t>-</a:t>
            </a:r>
            <a:r>
              <a:rPr lang="en-GB" sz="2800" b="1" dirty="0">
                <a:solidFill>
                  <a:srgbClr val="0000CC"/>
                </a:solidFill>
              </a:rPr>
              <a:t> </a:t>
            </a:r>
            <a:r>
              <a:rPr lang="en-GB" sz="2800" b="1" dirty="0" smtClean="0">
                <a:solidFill>
                  <a:srgbClr val="0000CC"/>
                </a:solidFill>
              </a:rPr>
              <a:t>(</a:t>
            </a:r>
            <a:r>
              <a:rPr lang="en-GB" sz="2800" b="1" i="1" dirty="0" smtClean="0">
                <a:solidFill>
                  <a:srgbClr val="0000CC"/>
                </a:solidFill>
              </a:rPr>
              <a:t>e</a:t>
            </a:r>
            <a:r>
              <a:rPr lang="en-GB" sz="2800" b="1" i="1" baseline="30000" dirty="0" smtClean="0">
                <a:solidFill>
                  <a:srgbClr val="0000CC"/>
                </a:solidFill>
              </a:rPr>
              <a:t>-</a:t>
            </a:r>
            <a:r>
              <a:rPr lang="en-GB" sz="2800" b="1" i="1" dirty="0" smtClean="0">
                <a:solidFill>
                  <a:srgbClr val="0000CC"/>
                </a:solidFill>
              </a:rPr>
              <a:t>e</a:t>
            </a:r>
            <a:r>
              <a:rPr lang="en-GB" sz="2800" b="1" i="1" baseline="30000" dirty="0" smtClean="0">
                <a:solidFill>
                  <a:srgbClr val="0000CC"/>
                </a:solidFill>
              </a:rPr>
              <a:t>-</a:t>
            </a:r>
            <a:r>
              <a:rPr lang="en-GB" sz="2800" b="1" dirty="0" smtClean="0">
                <a:solidFill>
                  <a:srgbClr val="0000CC"/>
                </a:solidFill>
              </a:rPr>
              <a:t>, </a:t>
            </a:r>
            <a:r>
              <a:rPr lang="en-GB" sz="2800" b="1" dirty="0" err="1" smtClean="0">
                <a:solidFill>
                  <a:srgbClr val="0000CC"/>
                </a:solidFill>
                <a:latin typeface="Symbol" panose="05050102010706020507" pitchFamily="18" charset="2"/>
              </a:rPr>
              <a:t>gg</a:t>
            </a:r>
            <a:r>
              <a:rPr lang="en-GB" sz="2800" b="1" dirty="0" smtClean="0">
                <a:solidFill>
                  <a:srgbClr val="0000CC"/>
                </a:solidFill>
              </a:rPr>
              <a:t>)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GB" sz="2800" dirty="0" smtClean="0">
                <a:solidFill>
                  <a:prstClr val="black"/>
                </a:solidFill>
              </a:rPr>
              <a:t>build </a:t>
            </a:r>
            <a:r>
              <a:rPr lang="en-GB" sz="2800" b="1" dirty="0" smtClean="0">
                <a:solidFill>
                  <a:srgbClr val="006600"/>
                </a:solidFill>
              </a:rPr>
              <a:t>circular </a:t>
            </a:r>
            <a:r>
              <a:rPr lang="en-GB" sz="2800" dirty="0" smtClean="0">
                <a:solidFill>
                  <a:srgbClr val="006600"/>
                </a:solidFill>
              </a:rPr>
              <a:t> </a:t>
            </a:r>
            <a:r>
              <a:rPr lang="en-GB" sz="2800" b="1" dirty="0" err="1">
                <a:solidFill>
                  <a:srgbClr val="006600"/>
                </a:solidFill>
              </a:rPr>
              <a:t>e</a:t>
            </a:r>
            <a:r>
              <a:rPr lang="en-GB" sz="2800" b="1" baseline="30000" dirty="0" err="1">
                <a:solidFill>
                  <a:srgbClr val="006600"/>
                </a:solidFill>
              </a:rPr>
              <a:t>+</a:t>
            </a:r>
            <a:r>
              <a:rPr lang="en-GB" sz="2800" b="1" dirty="0" err="1">
                <a:solidFill>
                  <a:srgbClr val="006600"/>
                </a:solidFill>
              </a:rPr>
              <a:t>e</a:t>
            </a:r>
            <a:r>
              <a:rPr lang="en-GB" sz="2800" b="1" baseline="30000" dirty="0">
                <a:solidFill>
                  <a:srgbClr val="006600"/>
                </a:solidFill>
              </a:rPr>
              <a:t>-</a:t>
            </a:r>
            <a:r>
              <a:rPr lang="en-GB" sz="2800" b="1" dirty="0">
                <a:solidFill>
                  <a:srgbClr val="006600"/>
                </a:solidFill>
              </a:rPr>
              <a:t> </a:t>
            </a:r>
            <a:r>
              <a:rPr lang="en-GB" sz="2800" b="1" dirty="0" smtClean="0">
                <a:solidFill>
                  <a:srgbClr val="006600"/>
                </a:solidFill>
              </a:rPr>
              <a:t>collider with higher luminosity to study </a:t>
            </a:r>
            <a:r>
              <a:rPr lang="en-GB" sz="2800" b="1" i="1" dirty="0" smtClean="0">
                <a:solidFill>
                  <a:srgbClr val="006600"/>
                </a:solidFill>
              </a:rPr>
              <a:t>Z</a:t>
            </a:r>
            <a:r>
              <a:rPr lang="en-GB" sz="2800" b="1" dirty="0" smtClean="0">
                <a:solidFill>
                  <a:srgbClr val="006600"/>
                </a:solidFill>
              </a:rPr>
              <a:t>, </a:t>
            </a:r>
            <a:r>
              <a:rPr lang="en-GB" sz="2800" b="1" i="1" dirty="0" smtClean="0">
                <a:solidFill>
                  <a:srgbClr val="006600"/>
                </a:solidFill>
              </a:rPr>
              <a:t>W</a:t>
            </a:r>
            <a:r>
              <a:rPr lang="en-GB" sz="2800" b="1" dirty="0" smtClean="0">
                <a:solidFill>
                  <a:srgbClr val="006600"/>
                </a:solidFill>
              </a:rPr>
              <a:t>, </a:t>
            </a:r>
            <a:r>
              <a:rPr lang="en-GB" sz="2800" b="1" i="1" dirty="0" smtClean="0">
                <a:solidFill>
                  <a:srgbClr val="006600"/>
                </a:solidFill>
              </a:rPr>
              <a:t>H</a:t>
            </a:r>
            <a:r>
              <a:rPr lang="en-GB" sz="2800" b="1" dirty="0" smtClean="0">
                <a:solidFill>
                  <a:srgbClr val="006600"/>
                </a:solidFill>
              </a:rPr>
              <a:t> and </a:t>
            </a:r>
            <a:r>
              <a:rPr lang="en-GB" sz="2800" b="1" i="1" dirty="0" smtClean="0">
                <a:solidFill>
                  <a:srgbClr val="006600"/>
                </a:solidFill>
              </a:rPr>
              <a:t>t</a:t>
            </a:r>
            <a:r>
              <a:rPr lang="en-GB" sz="2800" b="1" dirty="0" smtClean="0">
                <a:solidFill>
                  <a:srgbClr val="006600"/>
                </a:solidFill>
              </a:rPr>
              <a:t> up to 350 </a:t>
            </a:r>
            <a:r>
              <a:rPr lang="en-GB" sz="2800" b="1" dirty="0" err="1" smtClean="0">
                <a:solidFill>
                  <a:srgbClr val="006600"/>
                </a:solidFill>
              </a:rPr>
              <a:t>GeV</a:t>
            </a:r>
            <a:r>
              <a:rPr lang="en-GB" sz="2800" dirty="0" smtClean="0">
                <a:solidFill>
                  <a:prstClr val="black"/>
                </a:solidFill>
              </a:rPr>
              <a:t>, then </a:t>
            </a:r>
            <a:r>
              <a:rPr lang="en-GB" sz="2800" b="1" dirty="0" smtClean="0">
                <a:solidFill>
                  <a:srgbClr val="006600"/>
                </a:solidFill>
              </a:rPr>
              <a:t>100 </a:t>
            </a:r>
            <a:r>
              <a:rPr lang="en-GB" sz="2800" b="1" dirty="0" err="1" smtClean="0">
                <a:solidFill>
                  <a:srgbClr val="006600"/>
                </a:solidFill>
              </a:rPr>
              <a:t>TeV</a:t>
            </a:r>
            <a:r>
              <a:rPr lang="en-GB" sz="2800" b="1" dirty="0" smtClean="0">
                <a:solidFill>
                  <a:srgbClr val="006600"/>
                </a:solidFill>
              </a:rPr>
              <a:t> </a:t>
            </a:r>
            <a:r>
              <a:rPr lang="en-GB" sz="2800" b="1" i="1" dirty="0" smtClean="0">
                <a:solidFill>
                  <a:srgbClr val="006600"/>
                </a:solidFill>
              </a:rPr>
              <a:t>pp</a:t>
            </a:r>
            <a:r>
              <a:rPr lang="en-GB" sz="2800" b="1" dirty="0" smtClean="0">
                <a:solidFill>
                  <a:srgbClr val="006600"/>
                </a:solidFill>
              </a:rPr>
              <a:t> collider</a:t>
            </a:r>
            <a:r>
              <a:rPr lang="en-GB" sz="2800" b="1" dirty="0" smtClean="0">
                <a:solidFill>
                  <a:srgbClr val="0000CC"/>
                </a:solidFill>
              </a:rPr>
              <a:t> </a:t>
            </a:r>
            <a:r>
              <a:rPr lang="en-GB" sz="2800" dirty="0" smtClean="0">
                <a:solidFill>
                  <a:prstClr val="black"/>
                </a:solidFill>
              </a:rPr>
              <a:t>(+ </a:t>
            </a:r>
            <a:r>
              <a:rPr lang="en-GB" sz="2800" i="1" dirty="0" err="1" smtClean="0">
                <a:solidFill>
                  <a:prstClr val="black"/>
                </a:solidFill>
              </a:rPr>
              <a:t>AA</a:t>
            </a:r>
            <a:r>
              <a:rPr lang="en-GB" sz="2800" dirty="0" err="1" smtClean="0">
                <a:solidFill>
                  <a:prstClr val="black"/>
                </a:solidFill>
              </a:rPr>
              <a:t>&amp;</a:t>
            </a:r>
            <a:r>
              <a:rPr lang="en-GB" sz="2800" i="1" dirty="0" err="1" smtClean="0">
                <a:solidFill>
                  <a:prstClr val="black"/>
                </a:solidFill>
              </a:rPr>
              <a:t>ep</a:t>
            </a:r>
            <a:r>
              <a:rPr lang="en-GB" sz="2800" i="1" dirty="0" smtClean="0">
                <a:solidFill>
                  <a:prstClr val="black"/>
                </a:solidFill>
              </a:rPr>
              <a:t>/A</a:t>
            </a:r>
            <a:r>
              <a:rPr lang="en-GB" sz="2800" dirty="0" smtClean="0">
                <a:solidFill>
                  <a:prstClr val="black"/>
                </a:solidFill>
              </a:rPr>
              <a:t> collider) in same tunnel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GB" sz="2800" dirty="0" smtClean="0">
                <a:solidFill>
                  <a:prstClr val="black"/>
                </a:solidFill>
              </a:rPr>
              <a:t>combinations or all of</a:t>
            </a:r>
            <a:r>
              <a:rPr lang="en-GB" sz="2800" b="1" i="1" dirty="0" smtClean="0">
                <a:solidFill>
                  <a:srgbClr val="FF0000"/>
                </a:solidFill>
              </a:rPr>
              <a:t> </a:t>
            </a:r>
            <a:r>
              <a:rPr lang="en-GB" sz="2800" b="1" i="1" dirty="0" err="1" smtClean="0">
                <a:solidFill>
                  <a:srgbClr val="FF0000"/>
                </a:solidFill>
              </a:rPr>
              <a:t>LHeC</a:t>
            </a:r>
            <a:r>
              <a:rPr lang="en-GB" sz="2800" b="1" i="1" dirty="0" smtClean="0">
                <a:solidFill>
                  <a:srgbClr val="FF0000"/>
                </a:solidFill>
              </a:rPr>
              <a:t>/</a:t>
            </a:r>
            <a:r>
              <a:rPr lang="en-GB" sz="2800" b="1" i="1" dirty="0" err="1" smtClean="0">
                <a:solidFill>
                  <a:srgbClr val="FF0000"/>
                </a:solidFill>
              </a:rPr>
              <a:t>SAPPHiRE</a:t>
            </a:r>
            <a:r>
              <a:rPr lang="en-GB" sz="2800" b="1" i="1" dirty="0">
                <a:solidFill>
                  <a:srgbClr val="FF0000"/>
                </a:solidFill>
              </a:rPr>
              <a:t>,</a:t>
            </a:r>
            <a:r>
              <a:rPr lang="en-GB" sz="2800" b="1" i="1" dirty="0" smtClean="0">
                <a:solidFill>
                  <a:srgbClr val="FF0000"/>
                </a:solidFill>
              </a:rPr>
              <a:t> ILC+CLIC, </a:t>
            </a:r>
            <a:r>
              <a:rPr lang="en-GB" sz="2800" b="1" i="1" dirty="0" err="1" smtClean="0">
                <a:solidFill>
                  <a:srgbClr val="FF0000"/>
                </a:solidFill>
              </a:rPr>
              <a:t>CepC</a:t>
            </a:r>
            <a:r>
              <a:rPr lang="en-GB" sz="2800" b="1" i="1" dirty="0" smtClean="0">
                <a:solidFill>
                  <a:srgbClr val="FF0000"/>
                </a:solidFill>
              </a:rPr>
              <a:t>/FCC-</a:t>
            </a:r>
            <a:r>
              <a:rPr lang="en-GB" sz="2800" b="1" i="1" dirty="0" err="1" smtClean="0">
                <a:solidFill>
                  <a:srgbClr val="FF0000"/>
                </a:solidFill>
              </a:rPr>
              <a:t>ee</a:t>
            </a:r>
            <a:r>
              <a:rPr lang="en-GB" sz="2800" b="1" i="1" dirty="0">
                <a:solidFill>
                  <a:srgbClr val="FF0000"/>
                </a:solidFill>
              </a:rPr>
              <a:t>,</a:t>
            </a: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2800" b="1" i="1" dirty="0" err="1" smtClean="0">
                <a:solidFill>
                  <a:srgbClr val="FF0000"/>
                </a:solidFill>
              </a:rPr>
              <a:t>SppC</a:t>
            </a:r>
            <a:r>
              <a:rPr lang="en-GB" sz="2800" b="1" dirty="0" smtClean="0">
                <a:solidFill>
                  <a:srgbClr val="FF0000"/>
                </a:solidFill>
              </a:rPr>
              <a:t>/</a:t>
            </a:r>
            <a:r>
              <a:rPr lang="en-GB" sz="2800" b="1" i="1" dirty="0" smtClean="0">
                <a:solidFill>
                  <a:srgbClr val="FF0000"/>
                </a:solidFill>
              </a:rPr>
              <a:t>FCC-</a:t>
            </a:r>
            <a:r>
              <a:rPr lang="en-GB" sz="2800" b="1" i="1" dirty="0" err="1" smtClean="0">
                <a:solidFill>
                  <a:srgbClr val="FF0000"/>
                </a:solidFill>
              </a:rPr>
              <a:t>hh</a:t>
            </a:r>
            <a:r>
              <a:rPr lang="en-GB" sz="2800" b="1" dirty="0" smtClean="0">
                <a:solidFill>
                  <a:srgbClr val="FF0000"/>
                </a:solidFill>
              </a:rPr>
              <a:t>, and FCC-he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prstClr val="black"/>
                </a:solidFill>
              </a:rPr>
              <a:t>LHC results in 2015-18 may define the direction(s)</a:t>
            </a:r>
          </a:p>
          <a:p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0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2031"/>
            <a:ext cx="8229600" cy="1143000"/>
          </a:xfrm>
        </p:spPr>
        <p:txBody>
          <a:bodyPr/>
          <a:lstStyle/>
          <a:p>
            <a:r>
              <a:rPr lang="en-US" i="1" dirty="0"/>
              <a:t>i</a:t>
            </a:r>
            <a:r>
              <a:rPr lang="en-US" i="1" dirty="0" smtClean="0"/>
              <a:t>s history repeating itself…?</a:t>
            </a:r>
            <a:endParaRPr lang="en-GB" i="1" dirty="0"/>
          </a:p>
        </p:txBody>
      </p:sp>
      <p:sp>
        <p:nvSpPr>
          <p:cNvPr id="4" name="Rectangle 3"/>
          <p:cNvSpPr/>
          <p:nvPr/>
        </p:nvSpPr>
        <p:spPr>
          <a:xfrm>
            <a:off x="467544" y="1196752"/>
            <a:ext cx="46085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</a:rPr>
              <a:t>W</a:t>
            </a:r>
            <a:r>
              <a:rPr lang="de-DE" sz="2400" dirty="0" smtClean="0">
                <a:solidFill>
                  <a:prstClr val="black"/>
                </a:solidFill>
              </a:rPr>
              <a:t>hen </a:t>
            </a:r>
            <a:r>
              <a:rPr lang="de-DE" sz="2400" b="1" dirty="0" smtClean="0">
                <a:solidFill>
                  <a:srgbClr val="0070C0"/>
                </a:solidFill>
              </a:rPr>
              <a:t>Lady Margaret Thatcher </a:t>
            </a:r>
            <a:r>
              <a:rPr lang="de-DE" sz="2400" dirty="0" smtClean="0">
                <a:solidFill>
                  <a:prstClr val="black"/>
                </a:solidFill>
              </a:rPr>
              <a:t>visited </a:t>
            </a:r>
            <a:r>
              <a:rPr lang="de-DE" sz="2400" dirty="0">
                <a:solidFill>
                  <a:prstClr val="black"/>
                </a:solidFill>
              </a:rPr>
              <a:t>CERN </a:t>
            </a:r>
            <a:r>
              <a:rPr lang="de-DE" sz="2400" dirty="0" smtClean="0">
                <a:solidFill>
                  <a:prstClr val="black"/>
                </a:solidFill>
              </a:rPr>
              <a:t>in 1982, she also asked the then CERN Director-General </a:t>
            </a:r>
            <a:r>
              <a:rPr lang="de-DE" sz="2400" b="1" dirty="0" smtClean="0">
                <a:solidFill>
                  <a:srgbClr val="0070C0"/>
                </a:solidFill>
              </a:rPr>
              <a:t>Herwig Schopper </a:t>
            </a:r>
            <a:r>
              <a:rPr lang="de-DE" sz="2400" b="1" i="1" dirty="0" smtClean="0">
                <a:solidFill>
                  <a:srgbClr val="FF0000"/>
                </a:solidFill>
              </a:rPr>
              <a:t>how big the next tunnel after LEP would be.</a:t>
            </a:r>
          </a:p>
          <a:p>
            <a:endParaRPr lang="de-DE" sz="2400" dirty="0" smtClean="0">
              <a:solidFill>
                <a:prstClr val="black"/>
              </a:solidFill>
            </a:endParaRPr>
          </a:p>
          <a:p>
            <a:endParaRPr lang="de-DE" sz="2400" dirty="0">
              <a:solidFill>
                <a:prstClr val="black"/>
              </a:solidFill>
            </a:endParaRPr>
          </a:p>
          <a:p>
            <a:endParaRPr lang="de-DE" sz="2400" dirty="0" smtClean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13166"/>
            <a:ext cx="4773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Herwig Schopper, private communication, 2013</a:t>
            </a:r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76" y="4005064"/>
            <a:ext cx="1365899" cy="1833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50720"/>
            <a:ext cx="1367229" cy="1890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060848"/>
            <a:ext cx="1484900" cy="21664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87301" y="1250720"/>
            <a:ext cx="2033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Margaret Thatcher,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British PM 1979-90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4287" y="4154222"/>
            <a:ext cx="1861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Herwig </a:t>
            </a:r>
            <a:r>
              <a:rPr lang="en-US" dirty="0">
                <a:solidFill>
                  <a:prstClr val="black"/>
                </a:solidFill>
              </a:rPr>
              <a:t>S</a:t>
            </a:r>
            <a:r>
              <a:rPr lang="en-US" dirty="0" smtClean="0">
                <a:solidFill>
                  <a:prstClr val="black"/>
                </a:solidFill>
              </a:rPr>
              <a:t>chopper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CERN DG 1981-88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built LEP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89970" y="5756167"/>
            <a:ext cx="2949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</a:t>
            </a:r>
            <a:r>
              <a:rPr lang="en-US" dirty="0" smtClean="0">
                <a:solidFill>
                  <a:prstClr val="black"/>
                </a:solidFill>
              </a:rPr>
              <a:t>ohn Adams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CERN DG 1960-61  &amp; 1971-75</a:t>
            </a:r>
          </a:p>
          <a:p>
            <a:r>
              <a:rPr lang="en-US" dirty="0">
                <a:solidFill>
                  <a:prstClr val="black"/>
                </a:solidFill>
              </a:rPr>
              <a:t>b</a:t>
            </a:r>
            <a:r>
              <a:rPr lang="en-US" dirty="0" smtClean="0">
                <a:solidFill>
                  <a:prstClr val="black"/>
                </a:solidFill>
              </a:rPr>
              <a:t>uilt PS &amp; SPS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44" y="6029400"/>
            <a:ext cx="6972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8064A2">
                    <a:lumMod val="75000"/>
                  </a:srgbClr>
                </a:solidFill>
              </a:rPr>
              <a:t>maybe  the Prime Minister was right!?</a:t>
            </a:r>
            <a:endParaRPr lang="en-GB" sz="2800" b="1" i="1" dirty="0">
              <a:solidFill>
                <a:srgbClr val="8064A2">
                  <a:lumMod val="75000"/>
                </a:srgb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2778" y="3165022"/>
            <a:ext cx="49210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de-DE" sz="2400" dirty="0">
                <a:solidFill>
                  <a:prstClr val="black"/>
                </a:solidFill>
              </a:rPr>
              <a:t>Dr. Schopper‘s answer was </a:t>
            </a:r>
            <a:r>
              <a:rPr lang="de-DE" sz="2400" b="1" i="1" dirty="0">
                <a:solidFill>
                  <a:srgbClr val="00B050"/>
                </a:solidFill>
              </a:rPr>
              <a:t>there would be no bigger tunnel at CERN</a:t>
            </a:r>
            <a:r>
              <a:rPr lang="de-DE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80804" y="4069603"/>
            <a:ext cx="4851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de-DE" sz="2400" dirty="0">
                <a:solidFill>
                  <a:prstClr val="black"/>
                </a:solidFill>
              </a:rPr>
              <a:t>Lady Thatcher replied that she had „obtained </a:t>
            </a:r>
            <a:r>
              <a:rPr lang="de-DE" sz="2400" b="1" i="1" dirty="0">
                <a:solidFill>
                  <a:srgbClr val="00B050"/>
                </a:solidFill>
              </a:rPr>
              <a:t>exactly the same answer from </a:t>
            </a:r>
            <a:r>
              <a:rPr lang="de-DE" sz="2400" b="1" dirty="0">
                <a:solidFill>
                  <a:srgbClr val="0070C0"/>
                </a:solidFill>
              </a:rPr>
              <a:t>Sir John Adams </a:t>
            </a:r>
            <a:r>
              <a:rPr lang="de-DE" sz="2400" b="1" i="1" dirty="0">
                <a:solidFill>
                  <a:srgbClr val="00B050"/>
                </a:solidFill>
              </a:rPr>
              <a:t>when the SPS was built“ 10 years earlier</a:t>
            </a:r>
            <a:r>
              <a:rPr lang="de-DE" sz="2400" dirty="0">
                <a:solidFill>
                  <a:prstClr val="black"/>
                </a:solidFill>
              </a:rPr>
              <a:t>, and therefore she didn‘t believe him.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7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3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7744" y="260648"/>
            <a:ext cx="6546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C377B"/>
                </a:solidFill>
              </a:rPr>
              <a:t>t</a:t>
            </a:r>
            <a:r>
              <a:rPr lang="en-US" sz="4000" dirty="0" smtClean="0">
                <a:solidFill>
                  <a:srgbClr val="0C377B"/>
                </a:solidFill>
              </a:rPr>
              <a:t>hank you for your attention!</a:t>
            </a:r>
            <a:endParaRPr lang="en-GB" sz="4000" dirty="0">
              <a:solidFill>
                <a:srgbClr val="0C377B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6761" y="6027003"/>
            <a:ext cx="26649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</a:rPr>
              <a:t>Nima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en-GB" sz="1200" dirty="0" err="1" smtClean="0">
                <a:solidFill>
                  <a:schemeClr val="bg1"/>
                </a:solidFill>
              </a:rPr>
              <a:t>Arkani-Hamed</a:t>
            </a:r>
            <a:r>
              <a:rPr lang="en-GB" sz="1200" dirty="0" smtClean="0">
                <a:solidFill>
                  <a:schemeClr val="bg1"/>
                </a:solidFill>
              </a:rPr>
              <a:t> during the </a:t>
            </a:r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inauguration of the </a:t>
            </a:r>
            <a:r>
              <a:rPr lang="en-GB" sz="1200" dirty="0" err="1" smtClean="0">
                <a:solidFill>
                  <a:schemeClr val="bg1"/>
                </a:solidFill>
              </a:rPr>
              <a:t>Center</a:t>
            </a:r>
            <a:r>
              <a:rPr lang="en-GB" sz="1200" dirty="0" smtClean="0">
                <a:solidFill>
                  <a:schemeClr val="bg1"/>
                </a:solidFill>
              </a:rPr>
              <a:t> for </a:t>
            </a:r>
          </a:p>
          <a:p>
            <a:r>
              <a:rPr lang="en-GB" sz="1200" dirty="0" smtClean="0">
                <a:solidFill>
                  <a:schemeClr val="bg1"/>
                </a:solidFill>
              </a:rPr>
              <a:t>Future </a:t>
            </a:r>
            <a:r>
              <a:rPr lang="en-GB" sz="1200" dirty="0">
                <a:solidFill>
                  <a:schemeClr val="bg1"/>
                </a:solidFill>
              </a:rPr>
              <a:t>High Energy Physics </a:t>
            </a: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(CFHEP) IHEP Beijing, 17 Dec 2013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71400"/>
            <a:ext cx="9237240" cy="981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prstClr val="black"/>
                </a:solidFill>
              </a:rPr>
              <a:t>a</a:t>
            </a:r>
            <a:r>
              <a:rPr lang="en-GB" sz="3600" dirty="0" smtClean="0">
                <a:solidFill>
                  <a:prstClr val="black"/>
                </a:solidFill>
              </a:rPr>
              <a:t> few references: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000" dirty="0">
                <a:solidFill>
                  <a:prstClr val="black"/>
                </a:solidFill>
              </a:rPr>
              <a:t>The International Linear Collider Technical Design Report - </a:t>
            </a:r>
            <a:r>
              <a:rPr lang="en-GB" sz="2000" dirty="0" smtClean="0">
                <a:solidFill>
                  <a:prstClr val="black"/>
                </a:solidFill>
              </a:rPr>
              <a:t>Volumes 1-5, ILC-REPORT-2013-040 (2013)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000" dirty="0" smtClean="0">
                <a:solidFill>
                  <a:prstClr val="black"/>
                </a:solidFill>
              </a:rPr>
              <a:t>C. </a:t>
            </a:r>
            <a:r>
              <a:rPr lang="en-GB" sz="2000" dirty="0" err="1" smtClean="0">
                <a:solidFill>
                  <a:prstClr val="black"/>
                </a:solidFill>
              </a:rPr>
              <a:t>Adolphsen</a:t>
            </a:r>
            <a:r>
              <a:rPr lang="en-GB" sz="2000" dirty="0" smtClean="0">
                <a:solidFill>
                  <a:prstClr val="black"/>
                </a:solidFill>
              </a:rPr>
              <a:t>, International </a:t>
            </a:r>
            <a:r>
              <a:rPr lang="en-GB" sz="2000" dirty="0">
                <a:solidFill>
                  <a:prstClr val="black"/>
                </a:solidFill>
              </a:rPr>
              <a:t>Linear Collider (ILC) </a:t>
            </a:r>
            <a:r>
              <a:rPr lang="en-GB" sz="2000" dirty="0" err="1">
                <a:solidFill>
                  <a:prstClr val="black"/>
                </a:solidFill>
              </a:rPr>
              <a:t>Linac</a:t>
            </a:r>
            <a:r>
              <a:rPr lang="en-GB" sz="2000" dirty="0">
                <a:solidFill>
                  <a:prstClr val="black"/>
                </a:solidFill>
              </a:rPr>
              <a:t> </a:t>
            </a:r>
            <a:r>
              <a:rPr lang="en-GB" sz="2000" dirty="0" smtClean="0">
                <a:solidFill>
                  <a:prstClr val="black"/>
                </a:solidFill>
              </a:rPr>
              <a:t>Basics, ILC </a:t>
            </a:r>
            <a:r>
              <a:rPr lang="en-GB" sz="2000" dirty="0">
                <a:solidFill>
                  <a:prstClr val="black"/>
                </a:solidFill>
              </a:rPr>
              <a:t>S</a:t>
            </a:r>
            <a:r>
              <a:rPr lang="en-GB" sz="2000" dirty="0" smtClean="0">
                <a:solidFill>
                  <a:prstClr val="black"/>
                </a:solidFill>
              </a:rPr>
              <a:t>chool 2006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000" dirty="0" smtClean="0">
                <a:solidFill>
                  <a:prstClr val="black"/>
                </a:solidFill>
              </a:rPr>
              <a:t>A. </a:t>
            </a:r>
            <a:r>
              <a:rPr lang="en-GB" sz="2000" dirty="0" err="1" smtClean="0">
                <a:solidFill>
                  <a:prstClr val="black"/>
                </a:solidFill>
              </a:rPr>
              <a:t>Blondel</a:t>
            </a:r>
            <a:r>
              <a:rPr lang="en-GB" sz="2000" dirty="0" smtClean="0">
                <a:solidFill>
                  <a:prstClr val="black"/>
                </a:solidFill>
              </a:rPr>
              <a:t> and F. Zimmermann, High </a:t>
            </a:r>
            <a:r>
              <a:rPr lang="en-GB" sz="2000" dirty="0">
                <a:solidFill>
                  <a:prstClr val="black"/>
                </a:solidFill>
              </a:rPr>
              <a:t>Luminosity </a:t>
            </a:r>
            <a:r>
              <a:rPr lang="en-GB" sz="2000" dirty="0" err="1">
                <a:solidFill>
                  <a:prstClr val="black"/>
                </a:solidFill>
              </a:rPr>
              <a:t>e+e</a:t>
            </a:r>
            <a:r>
              <a:rPr lang="en-GB" sz="2000" dirty="0">
                <a:solidFill>
                  <a:prstClr val="black"/>
                </a:solidFill>
              </a:rPr>
              <a:t>- Collider in the LHC tunnel to study the </a:t>
            </a:r>
            <a:r>
              <a:rPr lang="en-GB" sz="2000" dirty="0" smtClean="0">
                <a:solidFill>
                  <a:prstClr val="black"/>
                </a:solidFill>
              </a:rPr>
              <a:t>Higgs Boson, Dec. 2011, </a:t>
            </a:r>
            <a:r>
              <a:rPr lang="en-GB" sz="2000" dirty="0" smtClean="0">
                <a:solidFill>
                  <a:prstClr val="black"/>
                </a:solidFill>
                <a:hlinkClick r:id="rId2"/>
              </a:rPr>
              <a:t>http</a:t>
            </a:r>
            <a:r>
              <a:rPr lang="en-GB" sz="2000" dirty="0">
                <a:solidFill>
                  <a:prstClr val="black"/>
                </a:solidFill>
                <a:hlinkClick r:id="rId2"/>
              </a:rPr>
              <a:t>://</a:t>
            </a:r>
            <a:r>
              <a:rPr lang="en-GB" sz="2000" dirty="0" smtClean="0">
                <a:solidFill>
                  <a:prstClr val="black"/>
                </a:solidFill>
                <a:hlinkClick r:id="rId2"/>
              </a:rPr>
              <a:t>arxiv.org/abs/1112.2518</a:t>
            </a:r>
            <a:endParaRPr lang="en-GB" sz="20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GB" sz="2000" dirty="0" smtClean="0">
                <a:solidFill>
                  <a:prstClr val="black"/>
                </a:solidFill>
              </a:rPr>
              <a:t>Future Circular Collider (FCC) study web site </a:t>
            </a:r>
            <a:r>
              <a:rPr lang="en-GB" sz="2000" dirty="0" smtClean="0">
                <a:solidFill>
                  <a:prstClr val="black"/>
                </a:solidFill>
                <a:hlinkClick r:id="rId3"/>
              </a:rPr>
              <a:t>http://cern.ch/fcc</a:t>
            </a:r>
            <a:r>
              <a:rPr lang="en-GB" sz="2000" dirty="0" smtClean="0">
                <a:solidFill>
                  <a:prstClr val="black"/>
                </a:solidFill>
              </a:rPr>
              <a:t> 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000" dirty="0" smtClean="0">
                <a:solidFill>
                  <a:prstClr val="black"/>
                </a:solidFill>
              </a:rPr>
              <a:t>J. </a:t>
            </a:r>
            <a:r>
              <a:rPr lang="en-GB" sz="2000" dirty="0" err="1" smtClean="0">
                <a:solidFill>
                  <a:prstClr val="black"/>
                </a:solidFill>
              </a:rPr>
              <a:t>Wenninger</a:t>
            </a:r>
            <a:r>
              <a:rPr lang="en-GB" sz="2000" dirty="0">
                <a:solidFill>
                  <a:prstClr val="black"/>
                </a:solidFill>
              </a:rPr>
              <a:t> et al, Lepton Collider Parameters, </a:t>
            </a:r>
            <a:r>
              <a:rPr lang="en-GB" sz="2000" dirty="0" smtClean="0">
                <a:solidFill>
                  <a:prstClr val="black"/>
                </a:solidFill>
              </a:rPr>
              <a:t>CERN FCC-ACC-SPC-0004, EDMS 1346082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000" dirty="0" smtClean="0">
                <a:solidFill>
                  <a:prstClr val="black"/>
                </a:solidFill>
              </a:rPr>
              <a:t>A Multi-</a:t>
            </a:r>
            <a:r>
              <a:rPr lang="en-GB" sz="2000" dirty="0" err="1" smtClean="0">
                <a:solidFill>
                  <a:prstClr val="black"/>
                </a:solidFill>
              </a:rPr>
              <a:t>TeV</a:t>
            </a:r>
            <a:r>
              <a:rPr lang="en-GB" sz="2000" dirty="0" smtClean="0">
                <a:solidFill>
                  <a:prstClr val="black"/>
                </a:solidFill>
              </a:rPr>
              <a:t> Linear Collider Based on CLIC Technology - CLIC Conceptual Design Report, CERN-2012-007 (2012)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000" dirty="0" smtClean="0">
                <a:solidFill>
                  <a:prstClr val="black"/>
                </a:solidFill>
              </a:rPr>
              <a:t>K. </a:t>
            </a:r>
            <a:r>
              <a:rPr lang="en-GB" sz="2000" dirty="0" err="1" smtClean="0">
                <a:solidFill>
                  <a:prstClr val="black"/>
                </a:solidFill>
              </a:rPr>
              <a:t>Yokoya</a:t>
            </a:r>
            <a:r>
              <a:rPr lang="en-GB" sz="2000" dirty="0" smtClean="0">
                <a:solidFill>
                  <a:prstClr val="black"/>
                </a:solidFill>
              </a:rPr>
              <a:t>, </a:t>
            </a:r>
            <a:r>
              <a:rPr lang="en-GB" sz="2000" dirty="0" err="1" smtClean="0">
                <a:solidFill>
                  <a:prstClr val="black"/>
                </a:solidFill>
              </a:rPr>
              <a:t>e</a:t>
            </a:r>
            <a:r>
              <a:rPr lang="en-GB" sz="2000" baseline="30000" dirty="0" err="1" smtClean="0">
                <a:solidFill>
                  <a:prstClr val="black"/>
                </a:solidFill>
              </a:rPr>
              <a:t>+</a:t>
            </a:r>
            <a:r>
              <a:rPr lang="en-GB" sz="2000" dirty="0" err="1" smtClean="0">
                <a:solidFill>
                  <a:prstClr val="black"/>
                </a:solidFill>
              </a:rPr>
              <a:t>e</a:t>
            </a:r>
            <a:r>
              <a:rPr lang="en-GB" sz="2000" baseline="30000" dirty="0" smtClean="0">
                <a:solidFill>
                  <a:prstClr val="black"/>
                </a:solidFill>
              </a:rPr>
              <a:t>-</a:t>
            </a:r>
            <a:r>
              <a:rPr lang="en-GB" sz="2000" dirty="0" smtClean="0">
                <a:solidFill>
                  <a:prstClr val="black"/>
                </a:solidFill>
              </a:rPr>
              <a:t> </a:t>
            </a:r>
            <a:r>
              <a:rPr lang="en-GB" sz="2000" dirty="0">
                <a:solidFill>
                  <a:prstClr val="black"/>
                </a:solidFill>
              </a:rPr>
              <a:t>Higgs Factory</a:t>
            </a:r>
            <a:r>
              <a:rPr lang="en-GB" sz="2000" dirty="0" smtClean="0">
                <a:solidFill>
                  <a:prstClr val="black"/>
                </a:solidFill>
              </a:rPr>
              <a:t>, </a:t>
            </a:r>
            <a:r>
              <a:rPr lang="en-GB" sz="2000" i="1" dirty="0">
                <a:solidFill>
                  <a:prstClr val="black"/>
                </a:solidFill>
              </a:rPr>
              <a:t>Higgs and </a:t>
            </a:r>
            <a:r>
              <a:rPr lang="en-GB" sz="2000" i="1" dirty="0" smtClean="0">
                <a:solidFill>
                  <a:prstClr val="black"/>
                </a:solidFill>
              </a:rPr>
              <a:t>Beyond</a:t>
            </a:r>
            <a:r>
              <a:rPr lang="en-GB" sz="2000" dirty="0" smtClean="0">
                <a:solidFill>
                  <a:prstClr val="black"/>
                </a:solidFill>
              </a:rPr>
              <a:t>, Sendai 8 June 2013 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000" dirty="0" smtClean="0">
                <a:solidFill>
                  <a:prstClr val="black"/>
                </a:solidFill>
              </a:rPr>
              <a:t>R. </a:t>
            </a:r>
            <a:r>
              <a:rPr lang="en-GB" sz="2000" dirty="0" err="1" smtClean="0">
                <a:solidFill>
                  <a:prstClr val="black"/>
                </a:solidFill>
              </a:rPr>
              <a:t>Siemann</a:t>
            </a:r>
            <a:r>
              <a:rPr lang="en-GB" sz="2000" dirty="0">
                <a:solidFill>
                  <a:prstClr val="black"/>
                </a:solidFill>
              </a:rPr>
              <a:t>, </a:t>
            </a:r>
            <a:r>
              <a:rPr lang="en-GB" sz="2000" dirty="0" smtClean="0">
                <a:solidFill>
                  <a:prstClr val="black"/>
                </a:solidFill>
              </a:rPr>
              <a:t>Progress </a:t>
            </a:r>
            <a:r>
              <a:rPr lang="en-GB" sz="2000" dirty="0">
                <a:solidFill>
                  <a:prstClr val="black"/>
                </a:solidFill>
              </a:rPr>
              <a:t>on Electron-Positron Linear </a:t>
            </a:r>
            <a:r>
              <a:rPr lang="en-GB" sz="2000" dirty="0" err="1" smtClean="0">
                <a:solidFill>
                  <a:prstClr val="black"/>
                </a:solidFill>
              </a:rPr>
              <a:t>Colliders&amp;Technology,CERN</a:t>
            </a:r>
            <a:r>
              <a:rPr lang="en-GB" sz="2000" dirty="0" smtClean="0">
                <a:solidFill>
                  <a:prstClr val="black"/>
                </a:solidFill>
              </a:rPr>
              <a:t> 2002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000" dirty="0" smtClean="0">
                <a:solidFill>
                  <a:prstClr val="black"/>
                </a:solidFill>
              </a:rPr>
              <a:t>M. Harrison, ILC Status, LCWS 2013 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000" dirty="0" smtClean="0">
                <a:solidFill>
                  <a:prstClr val="black"/>
                </a:solidFill>
              </a:rPr>
              <a:t>K. </a:t>
            </a:r>
            <a:r>
              <a:rPr lang="en-GB" sz="2000" dirty="0" err="1" smtClean="0">
                <a:solidFill>
                  <a:prstClr val="black"/>
                </a:solidFill>
              </a:rPr>
              <a:t>Oide</a:t>
            </a:r>
            <a:r>
              <a:rPr lang="en-GB" sz="2000" dirty="0" smtClean="0">
                <a:solidFill>
                  <a:prstClr val="black"/>
                </a:solidFill>
              </a:rPr>
              <a:t>, Risk </a:t>
            </a:r>
            <a:r>
              <a:rPr lang="en-GB" sz="2000" dirty="0">
                <a:solidFill>
                  <a:prstClr val="black"/>
                </a:solidFill>
              </a:rPr>
              <a:t>of </a:t>
            </a:r>
            <a:r>
              <a:rPr lang="en-GB" sz="2000" dirty="0" smtClean="0">
                <a:solidFill>
                  <a:prstClr val="black"/>
                </a:solidFill>
              </a:rPr>
              <a:t>“J-ILC,” Science Council of Japan, July 2013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000" dirty="0" smtClean="0">
                <a:solidFill>
                  <a:prstClr val="black"/>
                </a:solidFill>
              </a:rPr>
              <a:t>M. </a:t>
            </a:r>
            <a:r>
              <a:rPr lang="en-GB" sz="2000" dirty="0" err="1" smtClean="0">
                <a:solidFill>
                  <a:prstClr val="black"/>
                </a:solidFill>
              </a:rPr>
              <a:t>Bicer</a:t>
            </a:r>
            <a:r>
              <a:rPr lang="en-GB" sz="2000" dirty="0" smtClean="0">
                <a:solidFill>
                  <a:prstClr val="black"/>
                </a:solidFill>
              </a:rPr>
              <a:t> </a:t>
            </a:r>
            <a:r>
              <a:rPr lang="en-GB" sz="2000" i="1" dirty="0" smtClean="0">
                <a:solidFill>
                  <a:prstClr val="black"/>
                </a:solidFill>
              </a:rPr>
              <a:t>et al</a:t>
            </a:r>
            <a:r>
              <a:rPr lang="en-GB" sz="2000" dirty="0" smtClean="0">
                <a:solidFill>
                  <a:prstClr val="black"/>
                </a:solidFill>
              </a:rPr>
              <a:t>, First </a:t>
            </a:r>
            <a:r>
              <a:rPr lang="en-GB" sz="2000" dirty="0">
                <a:solidFill>
                  <a:prstClr val="black"/>
                </a:solidFill>
              </a:rPr>
              <a:t>Look at the Physics Case of </a:t>
            </a:r>
            <a:r>
              <a:rPr lang="en-GB" sz="2000" dirty="0" smtClean="0">
                <a:solidFill>
                  <a:prstClr val="black"/>
                </a:solidFill>
              </a:rPr>
              <a:t>TLEP</a:t>
            </a:r>
            <a:r>
              <a:rPr lang="en-GB" sz="2000" dirty="0">
                <a:solidFill>
                  <a:prstClr val="black"/>
                </a:solidFill>
              </a:rPr>
              <a:t>, </a:t>
            </a:r>
            <a:r>
              <a:rPr lang="en-GB" sz="2000" dirty="0" err="1">
                <a:solidFill>
                  <a:prstClr val="black"/>
                </a:solidFill>
              </a:rPr>
              <a:t>doi</a:t>
            </a:r>
            <a:r>
              <a:rPr lang="en-GB" sz="2000" dirty="0" smtClean="0">
                <a:solidFill>
                  <a:prstClr val="black"/>
                </a:solidFill>
              </a:rPr>
              <a:t>: 10.1007/JHEP01(2014)164JHEP 01 (2014</a:t>
            </a:r>
            <a:r>
              <a:rPr lang="en-GB" sz="2000" dirty="0">
                <a:solidFill>
                  <a:prstClr val="black"/>
                </a:solidFill>
              </a:rPr>
              <a:t>) </a:t>
            </a:r>
            <a:r>
              <a:rPr lang="en-GB" sz="2000" dirty="0" smtClean="0">
                <a:solidFill>
                  <a:prstClr val="black"/>
                </a:solidFill>
              </a:rPr>
              <a:t>164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000" dirty="0" err="1" smtClean="0">
                <a:solidFill>
                  <a:prstClr val="black"/>
                </a:solidFill>
              </a:rPr>
              <a:t>M.Harrison</a:t>
            </a:r>
            <a:r>
              <a:rPr lang="en-GB" sz="2000" dirty="0" smtClean="0">
                <a:solidFill>
                  <a:prstClr val="black"/>
                </a:solidFill>
              </a:rPr>
              <a:t>, </a:t>
            </a:r>
            <a:r>
              <a:rPr lang="en-GB" sz="2000" dirty="0" err="1" smtClean="0">
                <a:solidFill>
                  <a:prstClr val="black"/>
                </a:solidFill>
              </a:rPr>
              <a:t>M.Ross</a:t>
            </a:r>
            <a:r>
              <a:rPr lang="en-GB" sz="2000" dirty="0" smtClean="0">
                <a:solidFill>
                  <a:prstClr val="black"/>
                </a:solidFill>
              </a:rPr>
              <a:t>, </a:t>
            </a:r>
            <a:r>
              <a:rPr lang="en-GB" sz="2000" dirty="0" err="1" smtClean="0">
                <a:solidFill>
                  <a:prstClr val="black"/>
                </a:solidFill>
              </a:rPr>
              <a:t>N.Walker</a:t>
            </a:r>
            <a:r>
              <a:rPr lang="en-GB" sz="2000" dirty="0" smtClean="0">
                <a:solidFill>
                  <a:prstClr val="black"/>
                </a:solidFill>
              </a:rPr>
              <a:t>, Luminosity </a:t>
            </a:r>
            <a:r>
              <a:rPr lang="en-GB" sz="2000" dirty="0">
                <a:solidFill>
                  <a:prstClr val="black"/>
                </a:solidFill>
              </a:rPr>
              <a:t>Upgrades for </a:t>
            </a:r>
            <a:r>
              <a:rPr lang="en-GB" sz="2000" dirty="0" smtClean="0">
                <a:solidFill>
                  <a:prstClr val="black"/>
                </a:solidFill>
              </a:rPr>
              <a:t>ILC</a:t>
            </a:r>
            <a:r>
              <a:rPr lang="en-GB" sz="2000" dirty="0">
                <a:solidFill>
                  <a:prstClr val="black"/>
                </a:solidFill>
              </a:rPr>
              <a:t>, </a:t>
            </a:r>
            <a:r>
              <a:rPr lang="en-GB" sz="2000" dirty="0" smtClean="0">
                <a:solidFill>
                  <a:prstClr val="black"/>
                </a:solidFill>
              </a:rPr>
              <a:t>arXiv:1308.3726, 2013 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000" dirty="0" smtClean="0">
                <a:solidFill>
                  <a:prstClr val="black"/>
                </a:solidFill>
              </a:rPr>
              <a:t>A. </a:t>
            </a:r>
            <a:r>
              <a:rPr lang="en-GB" sz="2000" dirty="0" err="1" smtClean="0">
                <a:solidFill>
                  <a:prstClr val="black"/>
                </a:solidFill>
              </a:rPr>
              <a:t>Blondel</a:t>
            </a:r>
            <a:r>
              <a:rPr lang="en-GB" sz="2000" dirty="0" smtClean="0">
                <a:solidFill>
                  <a:prstClr val="black"/>
                </a:solidFill>
              </a:rPr>
              <a:t> </a:t>
            </a:r>
            <a:r>
              <a:rPr lang="en-GB" sz="2000" i="1" dirty="0">
                <a:solidFill>
                  <a:prstClr val="black"/>
                </a:solidFill>
              </a:rPr>
              <a:t>et al</a:t>
            </a:r>
            <a:r>
              <a:rPr lang="en-GB" sz="2000" dirty="0">
                <a:solidFill>
                  <a:prstClr val="black"/>
                </a:solidFill>
              </a:rPr>
              <a:t>, Comments on "Wall-plug (AC) power consumption of a very high energy e+/e- storage ring collider" by Marc Ross, </a:t>
            </a:r>
            <a:r>
              <a:rPr lang="en-GB" sz="2000" dirty="0" smtClean="0">
                <a:solidFill>
                  <a:prstClr val="black"/>
                </a:solidFill>
              </a:rPr>
              <a:t>arXiv:1308.2629, August 2013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000" dirty="0" smtClean="0">
                <a:solidFill>
                  <a:prstClr val="black"/>
                </a:solidFill>
              </a:rPr>
              <a:t>S. Stapnes, CLIC Accelerator Overview, 2014 CLIC Meeting, 3-7 February 2014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000" dirty="0" smtClean="0">
                <a:solidFill>
                  <a:prstClr val="black"/>
                </a:solidFill>
              </a:rPr>
              <a:t>J. Abelleira et al, (</a:t>
            </a:r>
            <a:r>
              <a:rPr lang="en-GB" sz="2000" dirty="0" err="1" smtClean="0">
                <a:solidFill>
                  <a:prstClr val="black"/>
                </a:solidFill>
              </a:rPr>
              <a:t>LHeC</a:t>
            </a:r>
            <a:r>
              <a:rPr lang="en-GB" sz="2000" dirty="0" smtClean="0">
                <a:solidFill>
                  <a:prstClr val="black"/>
                </a:solidFill>
              </a:rPr>
              <a:t> CDR), J. </a:t>
            </a:r>
            <a:r>
              <a:rPr lang="en-GB" sz="2000" dirty="0">
                <a:solidFill>
                  <a:prstClr val="black"/>
                </a:solidFill>
              </a:rPr>
              <a:t>Phys. G: </a:t>
            </a:r>
            <a:r>
              <a:rPr lang="en-GB" sz="2000" dirty="0" err="1">
                <a:solidFill>
                  <a:prstClr val="black"/>
                </a:solidFill>
              </a:rPr>
              <a:t>Nucl</a:t>
            </a:r>
            <a:r>
              <a:rPr lang="en-GB" sz="2000" dirty="0">
                <a:solidFill>
                  <a:prstClr val="black"/>
                </a:solidFill>
              </a:rPr>
              <a:t>. Part. Phys. </a:t>
            </a:r>
            <a:r>
              <a:rPr lang="en-GB" sz="2000" dirty="0" smtClean="0">
                <a:solidFill>
                  <a:prstClr val="black"/>
                </a:solidFill>
              </a:rPr>
              <a:t>39, 075001 </a:t>
            </a:r>
            <a:r>
              <a:rPr lang="en-GB" sz="2000" dirty="0">
                <a:solidFill>
                  <a:prstClr val="black"/>
                </a:solidFill>
              </a:rPr>
              <a:t>(2012)</a:t>
            </a:r>
          </a:p>
          <a:p>
            <a:pPr marL="514350" indent="-514350">
              <a:buFont typeface="+mj-lt"/>
              <a:buAutoNum type="arabicParenR"/>
            </a:pPr>
            <a:endParaRPr lang="en-GB" sz="20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GB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GB" sz="28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GB" sz="32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GB" sz="3600" dirty="0">
              <a:solidFill>
                <a:prstClr val="black"/>
              </a:solidFill>
            </a:endParaRPr>
          </a:p>
          <a:p>
            <a:endParaRPr lang="en-GB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1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7"/>
            <a:ext cx="8496944" cy="5589747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1763688" y="1196752"/>
            <a:ext cx="3240360" cy="3702564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042695" y="620114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C </a:t>
            </a:r>
            <a:r>
              <a:rPr lang="en-GB" i="1" dirty="0" smtClean="0">
                <a:solidFill>
                  <a:prstClr val="black"/>
                </a:solidFill>
              </a:rPr>
              <a:t>NZZ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5341818"/>
            <a:ext cx="728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</a:rPr>
              <a:t>FCC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944" y="3496415"/>
            <a:ext cx="15054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</a:rPr>
              <a:t>ILC 0.5</a:t>
            </a:r>
          </a:p>
          <a:p>
            <a:r>
              <a:rPr lang="en-GB" sz="2800" b="1" dirty="0" smtClean="0">
                <a:solidFill>
                  <a:srgbClr val="FFC000"/>
                </a:solidFill>
              </a:rPr>
              <a:t>ILC 1 </a:t>
            </a:r>
            <a:r>
              <a:rPr lang="en-GB" sz="2800" b="1" dirty="0" err="1" smtClean="0">
                <a:solidFill>
                  <a:srgbClr val="FFC000"/>
                </a:solidFill>
              </a:rPr>
              <a:t>TeV</a:t>
            </a:r>
            <a:endParaRPr lang="en-GB" sz="2800" b="1" dirty="0" smtClean="0">
              <a:solidFill>
                <a:srgbClr val="FFC000"/>
              </a:solidFill>
            </a:endParaRPr>
          </a:p>
          <a:p>
            <a:r>
              <a:rPr lang="en-GB" sz="2800" b="1" dirty="0" smtClean="0">
                <a:solidFill>
                  <a:srgbClr val="0070C0"/>
                </a:solidFill>
              </a:rPr>
              <a:t>CLIC</a:t>
            </a:r>
            <a:endParaRPr lang="en-GB" sz="2800" b="1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008" y="136058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4800" dirty="0">
                <a:solidFill>
                  <a:prstClr val="black"/>
                </a:solidFill>
              </a:rPr>
              <a:t>p</a:t>
            </a:r>
            <a:r>
              <a:rPr lang="en-GB" sz="4800" dirty="0" smtClean="0">
                <a:solidFill>
                  <a:prstClr val="black"/>
                </a:solidFill>
              </a:rPr>
              <a:t>roposed linear &amp; circular colliders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139356" y="1732072"/>
            <a:ext cx="2418188" cy="272304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16216" y="4141910"/>
            <a:ext cx="20185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</a:rPr>
              <a:t>t</a:t>
            </a:r>
            <a:r>
              <a:rPr lang="en-GB" sz="2400" b="1" i="1" dirty="0" smtClean="0">
                <a:solidFill>
                  <a:srgbClr val="FF0000"/>
                </a:solidFill>
              </a:rPr>
              <a:t>o go </a:t>
            </a:r>
            <a:r>
              <a:rPr lang="en-GB" sz="2400" b="1" i="1" dirty="0">
                <a:solidFill>
                  <a:srgbClr val="FF0000"/>
                </a:solidFill>
              </a:rPr>
              <a:t>b</a:t>
            </a:r>
            <a:r>
              <a:rPr lang="en-GB" sz="2400" b="1" i="1" dirty="0" smtClean="0">
                <a:solidFill>
                  <a:srgbClr val="FF0000"/>
                </a:solidFill>
              </a:rPr>
              <a:t>eyond </a:t>
            </a:r>
          </a:p>
          <a:p>
            <a:r>
              <a:rPr lang="en-GB" sz="2400" b="1" i="1" dirty="0">
                <a:solidFill>
                  <a:srgbClr val="FF0000"/>
                </a:solidFill>
              </a:rPr>
              <a:t>t</a:t>
            </a:r>
            <a:r>
              <a:rPr lang="en-GB" sz="2400" b="1" i="1" dirty="0" smtClean="0">
                <a:solidFill>
                  <a:srgbClr val="FF0000"/>
                </a:solidFill>
              </a:rPr>
              <a:t>he LH(e)C we </a:t>
            </a:r>
          </a:p>
          <a:p>
            <a:r>
              <a:rPr lang="en-GB" sz="2400" b="1" i="1" dirty="0" smtClean="0">
                <a:solidFill>
                  <a:srgbClr val="FF0000"/>
                </a:solidFill>
              </a:rPr>
              <a:t>need larger </a:t>
            </a:r>
          </a:p>
          <a:p>
            <a:r>
              <a:rPr lang="en-GB" sz="2400" b="1" i="1" dirty="0" smtClean="0">
                <a:solidFill>
                  <a:srgbClr val="FF0000"/>
                </a:solidFill>
              </a:rPr>
              <a:t>machines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326" y="967055"/>
            <a:ext cx="3337837" cy="64633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Geneva basin</a:t>
            </a:r>
          </a:p>
        </p:txBody>
      </p:sp>
      <p:sp>
        <p:nvSpPr>
          <p:cNvPr id="10" name="Oval 9"/>
          <p:cNvSpPr/>
          <p:nvPr/>
        </p:nvSpPr>
        <p:spPr>
          <a:xfrm rot="1637929">
            <a:off x="3095543" y="3425427"/>
            <a:ext cx="576650" cy="184167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83868" y="3046314"/>
            <a:ext cx="934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 err="1">
                <a:solidFill>
                  <a:srgbClr val="0000CC"/>
                </a:solidFill>
              </a:rPr>
              <a:t>LHeC</a:t>
            </a:r>
            <a:endParaRPr lang="en-GB" sz="2800" b="1" dirty="0">
              <a:solidFill>
                <a:srgbClr val="0000CC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531476" y="3480266"/>
            <a:ext cx="319827" cy="251308"/>
          </a:xfrm>
          <a:custGeom>
            <a:avLst/>
            <a:gdLst>
              <a:gd name="connsiteX0" fmla="*/ 0 w 567738"/>
              <a:gd name="connsiteY0" fmla="*/ 35444 h 306146"/>
              <a:gd name="connsiteX1" fmla="*/ 346841 w 567738"/>
              <a:gd name="connsiteY1" fmla="*/ 3913 h 306146"/>
              <a:gd name="connsiteX2" fmla="*/ 567558 w 567738"/>
              <a:gd name="connsiteY2" fmla="*/ 114272 h 306146"/>
              <a:gd name="connsiteX3" fmla="*/ 378372 w 567738"/>
              <a:gd name="connsiteY3" fmla="*/ 303458 h 306146"/>
              <a:gd name="connsiteX4" fmla="*/ 63062 w 567738"/>
              <a:gd name="connsiteY4" fmla="*/ 224631 h 306146"/>
              <a:gd name="connsiteX5" fmla="*/ 31531 w 567738"/>
              <a:gd name="connsiteY5" fmla="*/ 208865 h 30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738" h="306146">
                <a:moveTo>
                  <a:pt x="0" y="35444"/>
                </a:moveTo>
                <a:cubicBezTo>
                  <a:pt x="126124" y="13109"/>
                  <a:pt x="252248" y="-9225"/>
                  <a:pt x="346841" y="3913"/>
                </a:cubicBezTo>
                <a:cubicBezTo>
                  <a:pt x="441434" y="17051"/>
                  <a:pt x="562303" y="64348"/>
                  <a:pt x="567558" y="114272"/>
                </a:cubicBezTo>
                <a:cubicBezTo>
                  <a:pt x="572813" y="164196"/>
                  <a:pt x="462455" y="285065"/>
                  <a:pt x="378372" y="303458"/>
                </a:cubicBezTo>
                <a:cubicBezTo>
                  <a:pt x="294289" y="321851"/>
                  <a:pt x="120869" y="240396"/>
                  <a:pt x="63062" y="224631"/>
                </a:cubicBezTo>
                <a:cubicBezTo>
                  <a:pt x="5255" y="208866"/>
                  <a:pt x="18393" y="208865"/>
                  <a:pt x="31531" y="208865"/>
                </a:cubicBezTo>
              </a:path>
            </a:pathLst>
          </a:custGeom>
          <a:noFill/>
          <a:ln w="50800"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93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367890"/>
            <a:ext cx="8232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Appendix: </a:t>
            </a:r>
          </a:p>
          <a:p>
            <a:r>
              <a:rPr lang="en-GB" sz="4000" dirty="0" smtClean="0"/>
              <a:t>commissioning &amp; performance history </a:t>
            </a:r>
          </a:p>
          <a:p>
            <a:r>
              <a:rPr lang="en-GB" sz="4000" dirty="0" smtClean="0"/>
              <a:t>of various colliders and facilities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6033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640960" cy="1143000"/>
          </a:xfrm>
        </p:spPr>
        <p:txBody>
          <a:bodyPr>
            <a:noAutofit/>
          </a:bodyPr>
          <a:lstStyle/>
          <a:p>
            <a:r>
              <a:rPr lang="en-GB" sz="4000" dirty="0"/>
              <a:t>c</a:t>
            </a:r>
            <a:r>
              <a:rPr lang="en-GB" sz="4000" dirty="0" smtClean="0"/>
              <a:t>ommissioning time: circular colliders - 1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1" y="1063348"/>
            <a:ext cx="5816126" cy="37809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4726001"/>
            <a:ext cx="6481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Peak luminosity for each year of LEP </a:t>
            </a:r>
            <a:endParaRPr lang="en-GB" sz="2400" dirty="0" smtClean="0">
              <a:solidFill>
                <a:prstClr val="black"/>
              </a:solidFill>
            </a:endParaRPr>
          </a:p>
          <a:p>
            <a:r>
              <a:rPr lang="en-GB" sz="2400" dirty="0" smtClean="0">
                <a:solidFill>
                  <a:prstClr val="black"/>
                </a:solidFill>
              </a:rPr>
              <a:t>operation. [R. </a:t>
            </a:r>
            <a:r>
              <a:rPr lang="en-GB" sz="2400" dirty="0" err="1" smtClean="0">
                <a:solidFill>
                  <a:prstClr val="black"/>
                </a:solidFill>
              </a:rPr>
              <a:t>Assmann</a:t>
            </a:r>
            <a:r>
              <a:rPr lang="en-GB" sz="2400" dirty="0" smtClean="0">
                <a:solidFill>
                  <a:prstClr val="black"/>
                </a:solidFill>
              </a:rPr>
              <a:t>, APAC2001 Beijing]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1335" y="1466568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LEP1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3583" y="1466568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</a:rPr>
              <a:t>LEP2</a:t>
            </a:r>
            <a:endParaRPr lang="en-GB" sz="28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1466568"/>
            <a:ext cx="344491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LEP1</a:t>
            </a:r>
          </a:p>
          <a:p>
            <a:pPr marL="285750" indent="-285750">
              <a:buFontTx/>
              <a:buChar char="-"/>
            </a:pPr>
            <a:r>
              <a:rPr lang="en-GB" sz="2400" b="1" dirty="0" smtClean="0">
                <a:solidFill>
                  <a:srgbClr val="FF0000"/>
                </a:solidFill>
              </a:rPr>
              <a:t>~60% design in 2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GB" sz="2400" b="1" dirty="0" smtClean="0">
                <a:solidFill>
                  <a:srgbClr val="FF0000"/>
                </a:solidFill>
              </a:rPr>
              <a:t> year</a:t>
            </a:r>
          </a:p>
          <a:p>
            <a:pPr marL="285750" indent="-285750">
              <a:buFontTx/>
              <a:buChar char="-"/>
            </a:pPr>
            <a:r>
              <a:rPr lang="en-GB" sz="2400" b="1" dirty="0">
                <a:solidFill>
                  <a:srgbClr val="FF0000"/>
                </a:solidFill>
              </a:rPr>
              <a:t>d</a:t>
            </a:r>
            <a:r>
              <a:rPr lang="en-GB" sz="2400" b="1" dirty="0" smtClean="0">
                <a:solidFill>
                  <a:srgbClr val="FF0000"/>
                </a:solidFill>
              </a:rPr>
              <a:t>esign in 5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th</a:t>
            </a:r>
            <a:r>
              <a:rPr lang="en-GB" sz="2400" b="1" dirty="0" smtClean="0">
                <a:solidFill>
                  <a:srgbClr val="FF0000"/>
                </a:solidFill>
              </a:rPr>
              <a:t> year</a:t>
            </a:r>
          </a:p>
          <a:p>
            <a:pPr marL="285750" indent="-285750">
              <a:buFontTx/>
              <a:buChar char="-"/>
            </a:pPr>
            <a:r>
              <a:rPr lang="en-GB" sz="2400" b="1" dirty="0">
                <a:solidFill>
                  <a:srgbClr val="FF0000"/>
                </a:solidFill>
              </a:rPr>
              <a:t>f</a:t>
            </a:r>
            <a:r>
              <a:rPr lang="en-GB" sz="2400" b="1" dirty="0" smtClean="0">
                <a:solidFill>
                  <a:srgbClr val="FF0000"/>
                </a:solidFill>
              </a:rPr>
              <a:t>inally &gt;2x design</a:t>
            </a:r>
          </a:p>
          <a:p>
            <a:pPr marL="285750" indent="-285750">
              <a:buFontTx/>
              <a:buChar char="-"/>
            </a:pPr>
            <a:endParaRPr lang="en-GB" sz="2400" b="1" dirty="0">
              <a:solidFill>
                <a:prstClr val="black"/>
              </a:solidFill>
            </a:endParaRPr>
          </a:p>
          <a:p>
            <a:r>
              <a:rPr lang="en-GB" sz="2400" b="1" dirty="0" smtClean="0">
                <a:solidFill>
                  <a:srgbClr val="0070C0"/>
                </a:solidFill>
              </a:rPr>
              <a:t>LEP2</a:t>
            </a:r>
          </a:p>
          <a:p>
            <a:pPr marL="342900" indent="-342900">
              <a:buFontTx/>
              <a:buChar char="-"/>
            </a:pPr>
            <a:r>
              <a:rPr lang="en-GB" sz="2400" b="1" dirty="0" smtClean="0">
                <a:solidFill>
                  <a:srgbClr val="0070C0"/>
                </a:solidFill>
              </a:rPr>
              <a:t>design exceeded after</a:t>
            </a:r>
          </a:p>
          <a:p>
            <a:r>
              <a:rPr lang="en-GB" sz="2400" b="1" dirty="0" smtClean="0">
                <a:solidFill>
                  <a:srgbClr val="0070C0"/>
                </a:solidFill>
              </a:rPr>
              <a:t>	few </a:t>
            </a:r>
            <a:r>
              <a:rPr lang="en-GB" sz="2400" b="1" dirty="0">
                <a:solidFill>
                  <a:srgbClr val="0070C0"/>
                </a:solidFill>
              </a:rPr>
              <a:t>months</a:t>
            </a: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70C0"/>
                </a:solidFill>
              </a:rPr>
              <a:t> peak &gt;3x design</a:t>
            </a:r>
          </a:p>
          <a:p>
            <a:pPr marL="342900" indent="-342900">
              <a:buFontTx/>
              <a:buChar char="-"/>
            </a:pPr>
            <a:endParaRPr lang="en-GB" sz="2400" b="1" dirty="0" smtClean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endParaRPr lang="en-GB" sz="2400" b="1" dirty="0" smtClean="0">
              <a:solidFill>
                <a:srgbClr val="0070C0"/>
              </a:solidFill>
            </a:endParaRPr>
          </a:p>
          <a:p>
            <a:r>
              <a:rPr lang="en-GB" sz="2400" b="1" dirty="0">
                <a:solidFill>
                  <a:srgbClr val="0070C0"/>
                </a:solidFill>
              </a:rPr>
              <a:t>	</a:t>
            </a:r>
            <a:endParaRPr lang="en-GB" sz="2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5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576" y="5657235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PEP-II peak </a:t>
            </a:r>
            <a:r>
              <a:rPr lang="en-GB" sz="2400" dirty="0">
                <a:solidFill>
                  <a:prstClr val="black"/>
                </a:solidFill>
              </a:rPr>
              <a:t>luminosity in a given month from 1999 to 2008. A peak luminosity of 1.21x10</a:t>
            </a:r>
            <a:r>
              <a:rPr lang="en-GB" sz="2400" baseline="30000" dirty="0">
                <a:solidFill>
                  <a:prstClr val="black"/>
                </a:solidFill>
              </a:rPr>
              <a:t>34</a:t>
            </a:r>
            <a:r>
              <a:rPr lang="en-GB" sz="2400" dirty="0">
                <a:solidFill>
                  <a:prstClr val="black"/>
                </a:solidFill>
              </a:rPr>
              <a:t>/cm</a:t>
            </a:r>
            <a:r>
              <a:rPr lang="en-GB" sz="2400" baseline="30000" dirty="0">
                <a:solidFill>
                  <a:prstClr val="black"/>
                </a:solidFill>
              </a:rPr>
              <a:t>2</a:t>
            </a:r>
            <a:r>
              <a:rPr lang="en-GB" sz="2400" dirty="0">
                <a:solidFill>
                  <a:prstClr val="black"/>
                </a:solidFill>
              </a:rPr>
              <a:t>/s was achieved. </a:t>
            </a:r>
            <a:r>
              <a:rPr lang="en-GB" sz="2400" dirty="0" smtClean="0">
                <a:solidFill>
                  <a:prstClr val="black"/>
                </a:solidFill>
              </a:rPr>
              <a:t>[J. Seeman, EPAC’08 Genoa]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49" y="714195"/>
            <a:ext cx="6778318" cy="476030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171400"/>
            <a:ext cx="8640960" cy="1143000"/>
          </a:xfrm>
        </p:spPr>
        <p:txBody>
          <a:bodyPr>
            <a:noAutofit/>
          </a:bodyPr>
          <a:lstStyle/>
          <a:p>
            <a:r>
              <a:rPr lang="en-GB" sz="4000" dirty="0"/>
              <a:t>c</a:t>
            </a:r>
            <a:r>
              <a:rPr lang="en-GB" sz="4000" dirty="0" smtClean="0"/>
              <a:t>ommissioning time: circular colliders - 2</a:t>
            </a:r>
            <a:endParaRPr lang="en-GB" sz="4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015021" y="3384316"/>
            <a:ext cx="5976664" cy="0"/>
          </a:xfrm>
          <a:prstGeom prst="line">
            <a:avLst/>
          </a:prstGeom>
          <a:ln w="349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3094347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design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2240" y="149939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PEP-2</a:t>
            </a:r>
            <a:endParaRPr lang="en-GB" sz="2400" b="1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70C0"/>
                </a:solidFill>
              </a:rPr>
              <a:t>design </a:t>
            </a:r>
            <a:r>
              <a:rPr lang="en-GB" sz="2400" b="1" dirty="0" smtClean="0">
                <a:solidFill>
                  <a:srgbClr val="0070C0"/>
                </a:solidFill>
              </a:rPr>
              <a:t>reached</a:t>
            </a:r>
            <a:endParaRPr lang="en-GB" sz="2400" b="1" dirty="0">
              <a:solidFill>
                <a:srgbClr val="0070C0"/>
              </a:solidFill>
            </a:endParaRPr>
          </a:p>
          <a:p>
            <a:r>
              <a:rPr lang="en-GB" sz="2400" b="1" dirty="0" smtClean="0">
                <a:solidFill>
                  <a:srgbClr val="0070C0"/>
                </a:solidFill>
              </a:rPr>
              <a:t>      after 1.5 years</a:t>
            </a:r>
            <a:endParaRPr lang="en-GB" sz="2400" b="1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70C0"/>
                </a:solidFill>
              </a:rPr>
              <a:t> peak 4</a:t>
            </a:r>
            <a:r>
              <a:rPr lang="en-GB" sz="2400" b="1" dirty="0" smtClean="0">
                <a:solidFill>
                  <a:srgbClr val="0070C0"/>
                </a:solidFill>
              </a:rPr>
              <a:t>x </a:t>
            </a:r>
            <a:r>
              <a:rPr lang="en-GB" sz="2400" b="1" dirty="0">
                <a:solidFill>
                  <a:srgbClr val="0070C0"/>
                </a:solidFill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4292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69" y="971600"/>
            <a:ext cx="8533456" cy="224643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171400"/>
            <a:ext cx="8640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prstClr val="black"/>
                </a:solidFill>
              </a:rPr>
              <a:t>commissioning time: circular colliders - 3</a:t>
            </a:r>
            <a:endParaRPr lang="en-GB" sz="4000" dirty="0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7638" y="2410473"/>
            <a:ext cx="7884278" cy="0"/>
          </a:xfrm>
          <a:prstGeom prst="line">
            <a:avLst/>
          </a:prstGeom>
          <a:ln w="349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83296" y="1912625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design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4725144"/>
            <a:ext cx="6480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</a:rPr>
              <a:t>KEKB</a:t>
            </a:r>
            <a:endParaRPr lang="en-GB" sz="2800" b="1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800" b="1" dirty="0">
                <a:solidFill>
                  <a:srgbClr val="0070C0"/>
                </a:solidFill>
              </a:rPr>
              <a:t>design </a:t>
            </a:r>
            <a:r>
              <a:rPr lang="en-GB" sz="2800" b="1" dirty="0" smtClean="0">
                <a:solidFill>
                  <a:srgbClr val="0070C0"/>
                </a:solidFill>
              </a:rPr>
              <a:t>reached after ~3.5 years</a:t>
            </a:r>
            <a:endParaRPr lang="en-GB" sz="2800" b="1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800" b="1" dirty="0" smtClean="0">
                <a:solidFill>
                  <a:srgbClr val="0070C0"/>
                </a:solidFill>
              </a:rPr>
              <a:t>peak &gt;2x </a:t>
            </a:r>
            <a:r>
              <a:rPr lang="en-GB" sz="2800" b="1" dirty="0">
                <a:solidFill>
                  <a:srgbClr val="0070C0"/>
                </a:solidFill>
              </a:rPr>
              <a:t>design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8" y="3251434"/>
            <a:ext cx="8060708" cy="5265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377798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History of the performance of KEKB from October 1999 to June 2010. </a:t>
            </a:r>
            <a:r>
              <a:rPr lang="en-GB" sz="2400" dirty="0" smtClean="0">
                <a:solidFill>
                  <a:prstClr val="black"/>
                </a:solidFill>
              </a:rPr>
              <a:t>[</a:t>
            </a:r>
            <a:r>
              <a:rPr lang="en-GB" sz="2400" dirty="0" err="1" smtClean="0">
                <a:solidFill>
                  <a:prstClr val="black"/>
                </a:solidFill>
              </a:rPr>
              <a:t>Prog</a:t>
            </a:r>
            <a:r>
              <a:rPr lang="en-GB" sz="2400" dirty="0">
                <a:solidFill>
                  <a:prstClr val="black"/>
                </a:solidFill>
              </a:rPr>
              <a:t>. </a:t>
            </a:r>
            <a:r>
              <a:rPr lang="en-GB" sz="2400" dirty="0" err="1">
                <a:solidFill>
                  <a:prstClr val="black"/>
                </a:solidFill>
              </a:rPr>
              <a:t>Theor</a:t>
            </a:r>
            <a:r>
              <a:rPr lang="en-GB" sz="2400" dirty="0">
                <a:solidFill>
                  <a:prstClr val="black"/>
                </a:solidFill>
              </a:rPr>
              <a:t>. Exp. Phys. 2013, </a:t>
            </a:r>
            <a:r>
              <a:rPr lang="en-GB" sz="2400" dirty="0" smtClean="0">
                <a:solidFill>
                  <a:prstClr val="black"/>
                </a:solidFill>
              </a:rPr>
              <a:t>03A001]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34" y="692696"/>
            <a:ext cx="8036111" cy="402977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-171400"/>
            <a:ext cx="8640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prstClr val="black"/>
                </a:solidFill>
              </a:rPr>
              <a:t>commissioning time: circular colliders - 4</a:t>
            </a:r>
            <a:endParaRPr lang="en-GB" sz="40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392" y="5301208"/>
            <a:ext cx="84443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</a:rPr>
              <a:t>DAFNE</a:t>
            </a:r>
            <a:endParaRPr lang="en-GB" sz="2800" b="1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800" b="1" dirty="0">
                <a:solidFill>
                  <a:srgbClr val="0070C0"/>
                </a:solidFill>
              </a:rPr>
              <a:t>design </a:t>
            </a:r>
            <a:r>
              <a:rPr lang="en-GB" sz="2800" b="1" dirty="0" smtClean="0">
                <a:solidFill>
                  <a:srgbClr val="0070C0"/>
                </a:solidFill>
              </a:rPr>
              <a:t>not (yet) reached after </a:t>
            </a:r>
            <a:r>
              <a:rPr lang="en-GB" sz="2800" b="1" dirty="0">
                <a:solidFill>
                  <a:srgbClr val="0070C0"/>
                </a:solidFill>
              </a:rPr>
              <a:t>&gt;</a:t>
            </a:r>
            <a:r>
              <a:rPr lang="en-GB" sz="2800" b="1" dirty="0" smtClean="0">
                <a:solidFill>
                  <a:srgbClr val="0070C0"/>
                </a:solidFill>
              </a:rPr>
              <a:t>10 years</a:t>
            </a:r>
            <a:endParaRPr lang="en-GB" sz="2800" b="1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800" b="1" dirty="0" smtClean="0">
                <a:solidFill>
                  <a:srgbClr val="0070C0"/>
                </a:solidFill>
              </a:rPr>
              <a:t>peak ~90% of design</a:t>
            </a:r>
            <a:endParaRPr lang="en-GB" sz="2800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624" y="4606216"/>
            <a:ext cx="7572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Peak </a:t>
            </a:r>
            <a:r>
              <a:rPr lang="en-GB" sz="2000" dirty="0">
                <a:solidFill>
                  <a:prstClr val="black"/>
                </a:solidFill>
              </a:rPr>
              <a:t>(dots) and integrated (line) luminosity acquired on DAΦNE by the four different </a:t>
            </a:r>
            <a:r>
              <a:rPr lang="en-GB" sz="2000" dirty="0" smtClean="0">
                <a:solidFill>
                  <a:prstClr val="black"/>
                </a:solidFill>
              </a:rPr>
              <a:t>experiments (C. Milardi, IPAC’10)  </a:t>
            </a:r>
            <a:endParaRPr lang="en-GB" sz="2000" dirty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8177" y="1035113"/>
            <a:ext cx="7884278" cy="0"/>
          </a:xfrm>
          <a:prstGeom prst="line">
            <a:avLst/>
          </a:prstGeom>
          <a:ln w="349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8814" y="1038978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design</a:t>
            </a:r>
            <a:endParaRPr lang="en-GB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4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171400"/>
            <a:ext cx="8640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prstClr val="black"/>
                </a:solidFill>
              </a:rPr>
              <a:t>commissioning time: linear colliders - 1</a:t>
            </a:r>
            <a:endParaRPr lang="en-GB" sz="4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26" y="764704"/>
            <a:ext cx="7062107" cy="4286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22511" y="5235677"/>
            <a:ext cx="5551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CERN-SL-2002- 009 (OP</a:t>
            </a:r>
            <a:r>
              <a:rPr lang="en-GB" dirty="0" smtClean="0">
                <a:solidFill>
                  <a:prstClr val="black"/>
                </a:solidFill>
              </a:rPr>
              <a:t>), SLAC–PUB–8042 [K. </a:t>
            </a:r>
            <a:r>
              <a:rPr lang="en-GB" dirty="0" err="1" smtClean="0">
                <a:solidFill>
                  <a:prstClr val="black"/>
                </a:solidFill>
              </a:rPr>
              <a:t>Oide</a:t>
            </a:r>
            <a:r>
              <a:rPr lang="en-GB" dirty="0" smtClean="0">
                <a:solidFill>
                  <a:prstClr val="black"/>
                </a:solidFill>
              </a:rPr>
              <a:t>, 2013]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2" y="3680369"/>
            <a:ext cx="836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006600"/>
                </a:solidFill>
              </a:rPr>
              <a:t>SLC</a:t>
            </a:r>
            <a:endParaRPr lang="en-GB" sz="3600" b="1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4" y="1124744"/>
            <a:ext cx="15905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LEP1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(</a:t>
            </a:r>
            <a:r>
              <a:rPr lang="en-GB" sz="3600" b="1" dirty="0" smtClean="0">
                <a:solidFill>
                  <a:srgbClr val="FF0000"/>
                </a:solidFill>
              </a:rPr>
              <a:t>per IP)</a:t>
            </a:r>
            <a:endParaRPr lang="en-GB" sz="3600" b="1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03648" y="3718378"/>
            <a:ext cx="6264696" cy="0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98239" y="3218703"/>
            <a:ext cx="1519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SLC design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9176" y="5420343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6600"/>
                </a:solidFill>
              </a:rPr>
              <a:t>SLC</a:t>
            </a:r>
            <a:endParaRPr lang="en-GB" sz="2800" b="1" dirty="0">
              <a:solidFill>
                <a:srgbClr val="0066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800" b="1" dirty="0" smtClean="0">
                <a:solidFill>
                  <a:srgbClr val="006600"/>
                </a:solidFill>
              </a:rPr>
              <a:t>½ design value reached after 11 years</a:t>
            </a:r>
            <a:endParaRPr lang="en-GB" sz="2800" b="1" dirty="0">
              <a:solidFill>
                <a:srgbClr val="0066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445976" y="2718744"/>
            <a:ext cx="6264696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25505" y="2209053"/>
            <a:ext cx="1683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LEP1 design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7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/>
          <p:cNvCxnSpPr/>
          <p:nvPr/>
        </p:nvCxnSpPr>
        <p:spPr>
          <a:xfrm flipV="1">
            <a:off x="3779912" y="3934679"/>
            <a:ext cx="0" cy="2158617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78948" y="3907080"/>
            <a:ext cx="0" cy="1754168"/>
          </a:xfrm>
          <a:prstGeom prst="straightConnector1">
            <a:avLst/>
          </a:prstGeom>
          <a:ln w="476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0" y="-171400"/>
            <a:ext cx="8640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prstClr val="black"/>
                </a:solidFill>
              </a:rPr>
              <a:t>commissioning time: linear colliders - 2</a:t>
            </a:r>
            <a:endParaRPr lang="en-GB" sz="40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4320480" cy="21467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8288" y="764704"/>
            <a:ext cx="4286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ATF2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smtClean="0">
                <a:solidFill>
                  <a:prstClr val="black"/>
                </a:solidFill>
              </a:rPr>
              <a:t>– </a:t>
            </a:r>
            <a:r>
              <a:rPr lang="en-GB" sz="2400" dirty="0">
                <a:solidFill>
                  <a:prstClr val="black"/>
                </a:solidFill>
              </a:rPr>
              <a:t>goal: </a:t>
            </a:r>
            <a:r>
              <a:rPr lang="en-GB" sz="2400" dirty="0" smtClean="0">
                <a:solidFill>
                  <a:prstClr val="black"/>
                </a:solidFill>
              </a:rPr>
              <a:t>demonstrate feasibility of ILC-type </a:t>
            </a:r>
            <a:r>
              <a:rPr lang="en-GB" sz="2400" dirty="0">
                <a:solidFill>
                  <a:prstClr val="black"/>
                </a:solidFill>
              </a:rPr>
              <a:t>final </a:t>
            </a:r>
            <a:r>
              <a:rPr lang="en-GB" sz="2400" dirty="0" smtClean="0">
                <a:solidFill>
                  <a:prstClr val="black"/>
                </a:solidFill>
              </a:rPr>
              <a:t>focus</a:t>
            </a:r>
            <a:endParaRPr lang="en-GB" sz="2400" dirty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23528" y="3356992"/>
            <a:ext cx="8496944" cy="72008"/>
          </a:xfrm>
          <a:prstGeom prst="line">
            <a:avLst/>
          </a:prstGeom>
          <a:ln w="4762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3528" y="3212976"/>
            <a:ext cx="0" cy="432048"/>
          </a:xfrm>
          <a:prstGeom prst="line">
            <a:avLst/>
          </a:prstGeom>
          <a:ln w="476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35696" y="3212976"/>
            <a:ext cx="0" cy="432048"/>
          </a:xfrm>
          <a:prstGeom prst="line">
            <a:avLst/>
          </a:prstGeom>
          <a:ln w="476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47864" y="3212976"/>
            <a:ext cx="0" cy="432048"/>
          </a:xfrm>
          <a:prstGeom prst="line">
            <a:avLst/>
          </a:prstGeom>
          <a:ln w="476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60032" y="3228216"/>
            <a:ext cx="0" cy="432048"/>
          </a:xfrm>
          <a:prstGeom prst="line">
            <a:avLst/>
          </a:prstGeom>
          <a:ln w="476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72200" y="3192212"/>
            <a:ext cx="0" cy="432048"/>
          </a:xfrm>
          <a:prstGeom prst="line">
            <a:avLst/>
          </a:prstGeom>
          <a:ln w="476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956376" y="3161732"/>
            <a:ext cx="0" cy="432048"/>
          </a:xfrm>
          <a:prstGeom prst="line">
            <a:avLst/>
          </a:prstGeom>
          <a:ln w="476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3528" y="366026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2009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50408" y="366292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2010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13849" y="36808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2011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4048" y="368882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2012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16216" y="366026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2013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3841" y="364502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</a:rPr>
              <a:t>2014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47610" y="158469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</a:rPr>
              <a:t>design parameters: </a:t>
            </a:r>
            <a:r>
              <a:rPr lang="en-GB" sz="2400" b="1" dirty="0" err="1">
                <a:solidFill>
                  <a:prstClr val="black"/>
                </a:solidFill>
                <a:latin typeface="Symbol" panose="05050102010706020507" pitchFamily="18" charset="2"/>
              </a:rPr>
              <a:t>s</a:t>
            </a:r>
            <a:r>
              <a:rPr lang="en-GB" sz="2400" b="1" baseline="-25000" dirty="0" err="1">
                <a:solidFill>
                  <a:prstClr val="black"/>
                </a:solidFill>
              </a:rPr>
              <a:t>y</a:t>
            </a:r>
            <a:r>
              <a:rPr lang="en-GB" sz="2400" b="1" dirty="0">
                <a:solidFill>
                  <a:prstClr val="black"/>
                </a:solidFill>
              </a:rPr>
              <a:t>=37 nm </a:t>
            </a:r>
            <a:endParaRPr lang="en-GB" sz="2400" b="1" dirty="0" smtClean="0">
              <a:solidFill>
                <a:prstClr val="black"/>
              </a:solidFill>
            </a:endParaRPr>
          </a:p>
          <a:p>
            <a:r>
              <a:rPr lang="en-GB" sz="2400" b="1" dirty="0" smtClean="0">
                <a:solidFill>
                  <a:prstClr val="black"/>
                </a:solidFill>
              </a:rPr>
              <a:t>(~</a:t>
            </a:r>
            <a:r>
              <a:rPr lang="en-GB" sz="2400" b="1" dirty="0">
                <a:solidFill>
                  <a:prstClr val="black"/>
                </a:solidFill>
              </a:rPr>
              <a:t>6x ILC value) at </a:t>
            </a:r>
            <a:r>
              <a:rPr lang="en-GB" sz="2400" b="1" dirty="0" err="1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GB" sz="2400" b="1" baseline="-25000" dirty="0" err="1">
                <a:solidFill>
                  <a:prstClr val="black"/>
                </a:solidFill>
              </a:rPr>
              <a:t>x</a:t>
            </a:r>
            <a:r>
              <a:rPr lang="en-GB" sz="2400" b="1" dirty="0">
                <a:solidFill>
                  <a:prstClr val="black"/>
                </a:solidFill>
              </a:rPr>
              <a:t>*=4mm, </a:t>
            </a:r>
          </a:p>
          <a:p>
            <a:r>
              <a:rPr lang="en-GB" sz="2400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GB" sz="2400" b="1" baseline="-25000" dirty="0" smtClean="0">
                <a:solidFill>
                  <a:prstClr val="black"/>
                </a:solidFill>
              </a:rPr>
              <a:t>y</a:t>
            </a:r>
            <a:r>
              <a:rPr lang="en-GB" sz="2400" b="1" dirty="0">
                <a:solidFill>
                  <a:prstClr val="black"/>
                </a:solidFill>
              </a:rPr>
              <a:t>*=0.1 mm, </a:t>
            </a:r>
            <a:r>
              <a:rPr lang="en-GB" sz="2400" b="1" i="1" dirty="0" smtClean="0">
                <a:solidFill>
                  <a:prstClr val="black"/>
                </a:solidFill>
              </a:rPr>
              <a:t>N</a:t>
            </a:r>
            <a:r>
              <a:rPr lang="en-GB" sz="2400" b="1" dirty="0" smtClean="0">
                <a:solidFill>
                  <a:prstClr val="black"/>
                </a:solidFill>
              </a:rPr>
              <a:t>=5x10</a:t>
            </a:r>
            <a:r>
              <a:rPr lang="en-GB" sz="2400" b="1" baseline="30000" dirty="0">
                <a:solidFill>
                  <a:prstClr val="black"/>
                </a:solidFill>
              </a:rPr>
              <a:t>9</a:t>
            </a:r>
            <a:r>
              <a:rPr lang="en-GB" sz="2400" b="1" dirty="0" smtClean="0">
                <a:solidFill>
                  <a:prstClr val="black"/>
                </a:solidFill>
              </a:rPr>
              <a:t> </a:t>
            </a:r>
            <a:r>
              <a:rPr lang="en-GB" sz="2400" b="1" dirty="0">
                <a:solidFill>
                  <a:prstClr val="black"/>
                </a:solidFill>
              </a:rPr>
              <a:t>e/bunch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79512" y="3893759"/>
            <a:ext cx="0" cy="61536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4500476"/>
            <a:ext cx="16085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b="1" dirty="0" smtClean="0">
                <a:solidFill>
                  <a:srgbClr val="FF0000"/>
                </a:solidFill>
              </a:rPr>
              <a:t>tart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beam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commissioning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2221" y="5666815"/>
            <a:ext cx="2614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o</a:t>
            </a:r>
            <a:r>
              <a:rPr lang="en-GB" b="1" dirty="0" smtClean="0">
                <a:solidFill>
                  <a:srgbClr val="7030A0"/>
                </a:solidFill>
              </a:rPr>
              <a:t>riginally expected</a:t>
            </a:r>
          </a:p>
          <a:p>
            <a:r>
              <a:rPr lang="en-GB" b="1" dirty="0">
                <a:solidFill>
                  <a:srgbClr val="7030A0"/>
                </a:solidFill>
              </a:rPr>
              <a:t>d</a:t>
            </a:r>
            <a:r>
              <a:rPr lang="en-GB" b="1" dirty="0" smtClean="0">
                <a:solidFill>
                  <a:srgbClr val="7030A0"/>
                </a:solidFill>
              </a:rPr>
              <a:t>ate to reach </a:t>
            </a:r>
            <a:r>
              <a:rPr lang="en-GB" b="1" dirty="0" err="1">
                <a:solidFill>
                  <a:srgbClr val="7030A0"/>
                </a:solidFill>
                <a:latin typeface="Symbol" panose="05050102010706020507" pitchFamily="18" charset="2"/>
              </a:rPr>
              <a:t>s</a:t>
            </a:r>
            <a:r>
              <a:rPr lang="en-GB" b="1" baseline="-25000" dirty="0" err="1">
                <a:solidFill>
                  <a:srgbClr val="7030A0"/>
                </a:solidFill>
              </a:rPr>
              <a:t>y</a:t>
            </a:r>
            <a:r>
              <a:rPr lang="en-GB" b="1" dirty="0">
                <a:solidFill>
                  <a:srgbClr val="7030A0"/>
                </a:solidFill>
              </a:rPr>
              <a:t>=75 </a:t>
            </a:r>
            <a:r>
              <a:rPr lang="en-GB" b="1" dirty="0" smtClean="0">
                <a:solidFill>
                  <a:srgbClr val="7030A0"/>
                </a:solidFill>
              </a:rPr>
              <a:t>nm</a:t>
            </a:r>
          </a:p>
          <a:p>
            <a:r>
              <a:rPr lang="en-GB" b="1" dirty="0">
                <a:solidFill>
                  <a:srgbClr val="7030A0"/>
                </a:solidFill>
              </a:rPr>
              <a:t>w</a:t>
            </a:r>
            <a:r>
              <a:rPr lang="en-GB" b="1" dirty="0" smtClean="0">
                <a:solidFill>
                  <a:srgbClr val="7030A0"/>
                </a:solidFill>
              </a:rPr>
              <a:t>ith nominal </a:t>
            </a:r>
            <a:r>
              <a:rPr lang="en-GB" b="1" dirty="0" err="1" smtClean="0">
                <a:solidFill>
                  <a:srgbClr val="7030A0"/>
                </a:solidFill>
                <a:latin typeface="Symbol" panose="05050102010706020507" pitchFamily="18" charset="2"/>
              </a:rPr>
              <a:t>b</a:t>
            </a:r>
            <a:r>
              <a:rPr lang="en-GB" b="1" baseline="-25000" dirty="0" err="1" smtClean="0">
                <a:solidFill>
                  <a:srgbClr val="7030A0"/>
                </a:solidFill>
              </a:rPr>
              <a:t>x</a:t>
            </a:r>
            <a:r>
              <a:rPr lang="en-GB" b="1" dirty="0">
                <a:solidFill>
                  <a:srgbClr val="7030A0"/>
                </a:solidFill>
              </a:rPr>
              <a:t>*, </a:t>
            </a:r>
            <a:r>
              <a:rPr lang="en-GB" b="1" dirty="0">
                <a:solidFill>
                  <a:srgbClr val="7030A0"/>
                </a:solidFill>
                <a:latin typeface="Symbol" panose="05050102010706020507" pitchFamily="18" charset="2"/>
              </a:rPr>
              <a:t>b</a:t>
            </a:r>
            <a:r>
              <a:rPr lang="en-GB" b="1" baseline="-25000" dirty="0">
                <a:solidFill>
                  <a:srgbClr val="7030A0"/>
                </a:solidFill>
              </a:rPr>
              <a:t>y</a:t>
            </a:r>
            <a:r>
              <a:rPr lang="en-GB" b="1" dirty="0">
                <a:solidFill>
                  <a:srgbClr val="7030A0"/>
                </a:solidFill>
              </a:rPr>
              <a:t>*, </a:t>
            </a:r>
            <a:r>
              <a:rPr lang="en-GB" b="1" i="1" dirty="0">
                <a:solidFill>
                  <a:srgbClr val="7030A0"/>
                </a:solidFill>
              </a:rPr>
              <a:t>N</a:t>
            </a:r>
            <a:r>
              <a:rPr lang="en-GB" b="1" dirty="0">
                <a:solidFill>
                  <a:srgbClr val="7030A0"/>
                </a:solidFill>
              </a:rPr>
              <a:t>  </a:t>
            </a:r>
            <a:endParaRPr lang="en-GB" b="1" dirty="0" smtClean="0">
              <a:solidFill>
                <a:srgbClr val="7030A0"/>
              </a:solidFill>
            </a:endParaRPr>
          </a:p>
          <a:p>
            <a:endParaRPr lang="en-GB" b="1" dirty="0">
              <a:solidFill>
                <a:srgbClr val="7030A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020580" y="3747285"/>
            <a:ext cx="0" cy="908308"/>
          </a:xfrm>
          <a:prstGeom prst="straightConnector1">
            <a:avLst/>
          </a:prstGeom>
          <a:ln w="476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10585" y="4509120"/>
            <a:ext cx="24833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o</a:t>
            </a:r>
            <a:r>
              <a:rPr lang="en-GB" b="1" dirty="0" smtClean="0">
                <a:solidFill>
                  <a:srgbClr val="7030A0"/>
                </a:solidFill>
              </a:rPr>
              <a:t>riginally expected</a:t>
            </a:r>
          </a:p>
          <a:p>
            <a:r>
              <a:rPr lang="en-GB" b="1" dirty="0">
                <a:solidFill>
                  <a:srgbClr val="7030A0"/>
                </a:solidFill>
              </a:rPr>
              <a:t>d</a:t>
            </a:r>
            <a:r>
              <a:rPr lang="en-GB" b="1" dirty="0" smtClean="0">
                <a:solidFill>
                  <a:srgbClr val="7030A0"/>
                </a:solidFill>
              </a:rPr>
              <a:t>ate to reach design </a:t>
            </a:r>
          </a:p>
          <a:p>
            <a:r>
              <a:rPr lang="en-GB" b="1" dirty="0" err="1" smtClean="0">
                <a:solidFill>
                  <a:srgbClr val="7030A0"/>
                </a:solidFill>
                <a:latin typeface="Symbol" panose="05050102010706020507" pitchFamily="18" charset="2"/>
              </a:rPr>
              <a:t>s</a:t>
            </a:r>
            <a:r>
              <a:rPr lang="en-GB" b="1" baseline="-25000" dirty="0" err="1" smtClean="0">
                <a:solidFill>
                  <a:srgbClr val="7030A0"/>
                </a:solidFill>
              </a:rPr>
              <a:t>y</a:t>
            </a:r>
            <a:r>
              <a:rPr lang="en-GB" b="1" dirty="0" smtClean="0">
                <a:solidFill>
                  <a:srgbClr val="7030A0"/>
                </a:solidFill>
              </a:rPr>
              <a:t>=37 nm with nominal </a:t>
            </a:r>
          </a:p>
          <a:p>
            <a:r>
              <a:rPr lang="en-GB" b="1" dirty="0" err="1" smtClean="0">
                <a:solidFill>
                  <a:srgbClr val="7030A0"/>
                </a:solidFill>
                <a:latin typeface="Symbol" panose="05050102010706020507" pitchFamily="18" charset="2"/>
              </a:rPr>
              <a:t>b</a:t>
            </a:r>
            <a:r>
              <a:rPr lang="en-GB" b="1" baseline="-25000" dirty="0" err="1" smtClean="0">
                <a:solidFill>
                  <a:srgbClr val="7030A0"/>
                </a:solidFill>
              </a:rPr>
              <a:t>x</a:t>
            </a:r>
            <a:r>
              <a:rPr lang="en-GB" b="1" dirty="0">
                <a:solidFill>
                  <a:srgbClr val="7030A0"/>
                </a:solidFill>
              </a:rPr>
              <a:t>*, </a:t>
            </a:r>
            <a:r>
              <a:rPr lang="en-GB" b="1" dirty="0">
                <a:solidFill>
                  <a:srgbClr val="7030A0"/>
                </a:solidFill>
                <a:latin typeface="Symbol" panose="05050102010706020507" pitchFamily="18" charset="2"/>
              </a:rPr>
              <a:t>b</a:t>
            </a:r>
            <a:r>
              <a:rPr lang="en-GB" b="1" baseline="-25000" dirty="0">
                <a:solidFill>
                  <a:srgbClr val="7030A0"/>
                </a:solidFill>
              </a:rPr>
              <a:t>y</a:t>
            </a:r>
            <a:r>
              <a:rPr lang="en-GB" b="1" dirty="0">
                <a:solidFill>
                  <a:srgbClr val="7030A0"/>
                </a:solidFill>
              </a:rPr>
              <a:t>*, </a:t>
            </a:r>
            <a:r>
              <a:rPr lang="en-GB" b="1" i="1" dirty="0">
                <a:solidFill>
                  <a:srgbClr val="7030A0"/>
                </a:solidFill>
              </a:rPr>
              <a:t>N</a:t>
            </a:r>
            <a:r>
              <a:rPr lang="en-GB" b="1" dirty="0">
                <a:solidFill>
                  <a:srgbClr val="7030A0"/>
                </a:solidFill>
              </a:rPr>
              <a:t>  </a:t>
            </a:r>
            <a:endParaRPr lang="en-GB" b="1" dirty="0" smtClean="0">
              <a:solidFill>
                <a:srgbClr val="7030A0"/>
              </a:solidFill>
            </a:endParaRPr>
          </a:p>
          <a:p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84301" y="5806955"/>
            <a:ext cx="1846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Big Eastern Japan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Earthquake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41458" y="4460372"/>
            <a:ext cx="33658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reached </a:t>
            </a:r>
            <a:r>
              <a:rPr lang="en-GB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GB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GB" b="1" dirty="0" smtClean="0">
                <a:solidFill>
                  <a:srgbClr val="FF0000"/>
                </a:solidFill>
              </a:rPr>
              <a:t>&lt;75 nm with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relaxed </a:t>
            </a:r>
            <a:r>
              <a:rPr lang="en-GB" b="1" dirty="0" err="1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b="1" baseline="-25000" dirty="0" err="1">
                <a:solidFill>
                  <a:srgbClr val="FF0000"/>
                </a:solidFill>
              </a:rPr>
              <a:t>x</a:t>
            </a:r>
            <a:r>
              <a:rPr lang="en-GB" b="1" dirty="0">
                <a:solidFill>
                  <a:srgbClr val="FF0000"/>
                </a:solidFill>
              </a:rPr>
              <a:t>* = 10x design, </a:t>
            </a:r>
          </a:p>
          <a:p>
            <a:r>
              <a:rPr lang="en-GB" b="1" i="1" dirty="0">
                <a:solidFill>
                  <a:srgbClr val="FF0000"/>
                </a:solidFill>
              </a:rPr>
              <a:t>N</a:t>
            </a:r>
            <a:r>
              <a:rPr lang="en-GB" b="1" dirty="0">
                <a:solidFill>
                  <a:srgbClr val="FF0000"/>
                </a:solidFill>
              </a:rPr>
              <a:t> ~</a:t>
            </a:r>
            <a:r>
              <a:rPr lang="en-GB" b="1" dirty="0" smtClean="0">
                <a:solidFill>
                  <a:srgbClr val="FF0000"/>
                </a:solidFill>
              </a:rPr>
              <a:t>1/5 </a:t>
            </a:r>
            <a:r>
              <a:rPr lang="en-GB" b="1" dirty="0">
                <a:solidFill>
                  <a:srgbClr val="FF0000"/>
                </a:solidFill>
              </a:rPr>
              <a:t>design - equivalent 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to &lt;</a:t>
            </a:r>
            <a:r>
              <a:rPr lang="en-GB" b="1" u="sng" dirty="0" smtClean="0">
                <a:solidFill>
                  <a:srgbClr val="FF0000"/>
                </a:solidFill>
              </a:rPr>
              <a:t>0.5% </a:t>
            </a:r>
            <a:r>
              <a:rPr lang="en-GB" b="1" u="sng" dirty="0">
                <a:solidFill>
                  <a:srgbClr val="FF0000"/>
                </a:solidFill>
              </a:rPr>
              <a:t>of </a:t>
            </a:r>
            <a:r>
              <a:rPr lang="en-GB" b="1" u="sng" dirty="0" smtClean="0">
                <a:solidFill>
                  <a:srgbClr val="FF0000"/>
                </a:solidFill>
              </a:rPr>
              <a:t>“</a:t>
            </a:r>
            <a:r>
              <a:rPr lang="en-GB" b="1" u="sng" dirty="0">
                <a:solidFill>
                  <a:srgbClr val="FF0000"/>
                </a:solidFill>
              </a:rPr>
              <a:t>design luminosity</a:t>
            </a:r>
            <a:r>
              <a:rPr lang="en-GB" b="1" dirty="0">
                <a:solidFill>
                  <a:srgbClr val="FF0000"/>
                </a:solidFill>
              </a:rPr>
              <a:t>” </a:t>
            </a:r>
            <a:r>
              <a:rPr lang="en-GB" b="1" dirty="0" smtClean="0">
                <a:solidFill>
                  <a:srgbClr val="FF0000"/>
                </a:solidFill>
              </a:rPr>
              <a:t>, 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thanks to </a:t>
            </a:r>
            <a:r>
              <a:rPr lang="en-GB" b="1" dirty="0">
                <a:solidFill>
                  <a:srgbClr val="FF0000"/>
                </a:solidFill>
              </a:rPr>
              <a:t>heroic efforts </a:t>
            </a:r>
            <a:r>
              <a:rPr lang="en-GB" b="1" dirty="0" smtClean="0">
                <a:solidFill>
                  <a:srgbClr val="FF0000"/>
                </a:solidFill>
              </a:rPr>
              <a:t>of </a:t>
            </a:r>
            <a:r>
              <a:rPr lang="en-GB" b="1" dirty="0">
                <a:solidFill>
                  <a:srgbClr val="FF0000"/>
                </a:solidFill>
              </a:rPr>
              <a:t>KEK + </a:t>
            </a:r>
          </a:p>
          <a:p>
            <a:r>
              <a:rPr lang="en-GB" b="1" dirty="0">
                <a:solidFill>
                  <a:srgbClr val="FF0000"/>
                </a:solidFill>
              </a:rPr>
              <a:t>international  team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91005" y="6451958"/>
            <a:ext cx="6393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(for me) much resembling the SLC </a:t>
            </a:r>
            <a:r>
              <a:rPr lang="en-GB" sz="2400" b="1" dirty="0">
                <a:solidFill>
                  <a:srgbClr val="FF0000"/>
                </a:solidFill>
              </a:rPr>
              <a:t>experience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34458" y="3475597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350 nm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56819" y="3450078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</a:t>
            </a:r>
            <a:r>
              <a:rPr lang="en-GB" b="1" dirty="0" smtClean="0">
                <a:solidFill>
                  <a:srgbClr val="FF0000"/>
                </a:solidFill>
              </a:rPr>
              <a:t>50 nm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67214" y="3460358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70 nm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65217" y="3478261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65 nm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6527350" y="3829690"/>
            <a:ext cx="194084" cy="67078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20" idx="3"/>
          </p:cNvCxnSpPr>
          <p:nvPr/>
        </p:nvCxnSpPr>
        <p:spPr>
          <a:xfrm flipV="1">
            <a:off x="7098340" y="3891096"/>
            <a:ext cx="224507" cy="56927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46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32" grpId="0"/>
      <p:bldP spid="35" grpId="0"/>
      <p:bldP spid="37" grpId="0"/>
      <p:bldP spid="38" grpId="0"/>
      <p:bldP spid="31" grpId="0"/>
      <p:bldP spid="34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3888432" cy="5637728"/>
          </a:xfrm>
        </p:spPr>
      </p:pic>
      <p:cxnSp>
        <p:nvCxnSpPr>
          <p:cNvPr id="12" name="Straight Connector 11"/>
          <p:cNvCxnSpPr/>
          <p:nvPr/>
        </p:nvCxnSpPr>
        <p:spPr>
          <a:xfrm>
            <a:off x="3491880" y="2485502"/>
            <a:ext cx="72008" cy="35766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84852"/>
            <a:ext cx="3888432" cy="37024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82033" y="2455809"/>
            <a:ext cx="609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J-ILC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8224" y="1196752"/>
            <a:ext cx="609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J-ILC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123728" y="5594141"/>
            <a:ext cx="360040" cy="3600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5008" y="136058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4800" dirty="0">
                <a:solidFill>
                  <a:prstClr val="black"/>
                </a:solidFill>
              </a:rPr>
              <a:t>p</a:t>
            </a:r>
            <a:r>
              <a:rPr lang="en-GB" sz="4800" dirty="0" smtClean="0">
                <a:solidFill>
                  <a:prstClr val="black"/>
                </a:solidFill>
              </a:rPr>
              <a:t>roposed linear &amp; circular colliders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1784" y="4279484"/>
            <a:ext cx="1020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Tristan-II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(1983)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787316"/>
            <a:ext cx="1416611" cy="2003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5" y="5001969"/>
            <a:ext cx="2396233" cy="169443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300192" y="5193196"/>
            <a:ext cx="1260140" cy="116193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499992" y="5193196"/>
            <a:ext cx="1080120" cy="104411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3048" y="6355126"/>
            <a:ext cx="135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Tsukuba site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13377" y="6327067"/>
            <a:ext cx="1610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Fukushima site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50434" y="4417984"/>
            <a:ext cx="141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Kitakami</a:t>
            </a:r>
            <a:r>
              <a:rPr lang="en-GB" b="1" dirty="0" smtClean="0">
                <a:solidFill>
                  <a:srgbClr val="FF0000"/>
                </a:solidFill>
              </a:rPr>
              <a:t> site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79050" y="4992522"/>
            <a:ext cx="940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F. Takasaki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31688" y="4790184"/>
            <a:ext cx="940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F. Takasaki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219" y="1058252"/>
            <a:ext cx="1902509" cy="64633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Japan</a:t>
            </a:r>
          </a:p>
        </p:txBody>
      </p:sp>
      <p:sp>
        <p:nvSpPr>
          <p:cNvPr id="26" name="Oval 25"/>
          <p:cNvSpPr/>
          <p:nvPr/>
        </p:nvSpPr>
        <p:spPr>
          <a:xfrm>
            <a:off x="2702013" y="4132435"/>
            <a:ext cx="360040" cy="3600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644" y="1855644"/>
            <a:ext cx="1455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circular</a:t>
            </a:r>
          </a:p>
          <a:p>
            <a:r>
              <a:rPr lang="en-GB" dirty="0">
                <a:solidFill>
                  <a:prstClr val="black"/>
                </a:solidFill>
              </a:rPr>
              <a:t>m</a:t>
            </a:r>
            <a:r>
              <a:rPr lang="en-GB" dirty="0" smtClean="0">
                <a:solidFill>
                  <a:prstClr val="black"/>
                </a:solidFill>
              </a:rPr>
              <a:t>achines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appear closer</a:t>
            </a:r>
          </a:p>
          <a:p>
            <a:r>
              <a:rPr lang="en-GB" dirty="0">
                <a:solidFill>
                  <a:prstClr val="black"/>
                </a:solidFill>
              </a:rPr>
              <a:t>t</a:t>
            </a:r>
            <a:r>
              <a:rPr lang="en-GB" dirty="0" smtClean="0">
                <a:solidFill>
                  <a:prstClr val="black"/>
                </a:solidFill>
              </a:rPr>
              <a:t>o Tokyo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03788" y="5526018"/>
            <a:ext cx="1020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Tristan-II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(1983)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161784" y="4417984"/>
            <a:ext cx="3138408" cy="882315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7" idx="6"/>
            <a:endCxn id="2" idx="1"/>
          </p:cNvCxnSpPr>
          <p:nvPr/>
        </p:nvCxnSpPr>
        <p:spPr>
          <a:xfrm>
            <a:off x="2483768" y="5774161"/>
            <a:ext cx="1872208" cy="14828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45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9" grpId="0" animBg="1"/>
      <p:bldP spid="21" grpId="0" animBg="1"/>
      <p:bldP spid="5" grpId="0"/>
      <p:bldP spid="22" grpId="0"/>
      <p:bldP spid="24" grpId="0"/>
      <p:bldP spid="25" grpId="0"/>
      <p:bldP spid="26" grpId="0" animBg="1"/>
      <p:bldP spid="7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" y="159804"/>
            <a:ext cx="9118868" cy="6698196"/>
          </a:xfrm>
        </p:spPr>
      </p:pic>
      <p:sp>
        <p:nvSpPr>
          <p:cNvPr id="5" name="TextBox 4"/>
          <p:cNvSpPr txBox="1"/>
          <p:nvPr/>
        </p:nvSpPr>
        <p:spPr>
          <a:xfrm>
            <a:off x="323528" y="548680"/>
            <a:ext cx="25112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Tristan-II layout</a:t>
            </a:r>
          </a:p>
          <a:p>
            <a:r>
              <a:rPr lang="en-GB" sz="2800" b="1" dirty="0" smtClean="0">
                <a:solidFill>
                  <a:srgbClr val="FF0000"/>
                </a:solidFill>
              </a:rPr>
              <a:t>Tsukuba site</a:t>
            </a:r>
          </a:p>
          <a:p>
            <a:r>
              <a:rPr lang="en-GB" sz="2800" b="1" dirty="0" smtClean="0">
                <a:solidFill>
                  <a:srgbClr val="FF0000"/>
                </a:solidFill>
              </a:rPr>
              <a:t>(1983)</a:t>
            </a:r>
          </a:p>
          <a:p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7744" y="4365104"/>
            <a:ext cx="2402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30 km diameter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94 km circumference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2360" y="6391353"/>
            <a:ext cx="115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F. Takasaki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14394" y="733345"/>
            <a:ext cx="17365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err="1">
                <a:solidFill>
                  <a:srgbClr val="FF0000"/>
                </a:solidFill>
              </a:rPr>
              <a:t>e</a:t>
            </a:r>
            <a:r>
              <a:rPr lang="en-GB" sz="2400" b="1" baseline="30000" dirty="0" err="1" smtClean="0">
                <a:solidFill>
                  <a:srgbClr val="FF0000"/>
                </a:solidFill>
              </a:rPr>
              <a:t>+</a:t>
            </a:r>
            <a:r>
              <a:rPr lang="en-GB" sz="2400" b="1" i="1" dirty="0" err="1" smtClean="0">
                <a:solidFill>
                  <a:srgbClr val="FF0000"/>
                </a:solidFill>
              </a:rPr>
              <a:t>e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-</a:t>
            </a:r>
          </a:p>
          <a:p>
            <a:r>
              <a:rPr lang="en-GB" sz="2400" b="1" i="1" dirty="0">
                <a:solidFill>
                  <a:srgbClr val="FF0000"/>
                </a:solidFill>
              </a:rPr>
              <a:t>p</a:t>
            </a:r>
            <a:r>
              <a:rPr lang="en-GB" sz="2400" b="1" i="1" dirty="0" smtClean="0">
                <a:solidFill>
                  <a:srgbClr val="FF0000"/>
                </a:solidFill>
              </a:rPr>
              <a:t>p</a:t>
            </a:r>
          </a:p>
          <a:p>
            <a:r>
              <a:rPr lang="en-GB" sz="2400" b="1" i="1" dirty="0" err="1">
                <a:solidFill>
                  <a:srgbClr val="FF0000"/>
                </a:solidFill>
              </a:rPr>
              <a:t>e</a:t>
            </a:r>
            <a:r>
              <a:rPr lang="en-GB" sz="2400" b="1" i="1" dirty="0" err="1" smtClean="0">
                <a:solidFill>
                  <a:srgbClr val="FF0000"/>
                </a:solidFill>
              </a:rPr>
              <a:t>p</a:t>
            </a:r>
            <a:r>
              <a:rPr lang="en-GB" sz="2400" b="1" i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</a:rPr>
              <a:t>collisions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024" y="4719046"/>
            <a:ext cx="977766" cy="152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0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4" y="1073846"/>
            <a:ext cx="8091780" cy="566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5008" y="136058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4800" dirty="0">
                <a:solidFill>
                  <a:prstClr val="black"/>
                </a:solidFill>
              </a:rPr>
              <a:t>p</a:t>
            </a:r>
            <a:r>
              <a:rPr lang="en-GB" sz="4800" dirty="0" smtClean="0">
                <a:solidFill>
                  <a:prstClr val="black"/>
                </a:solidFill>
              </a:rPr>
              <a:t>roposed circular colliders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644" y="1058252"/>
            <a:ext cx="1886478" cy="64633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China</a:t>
            </a:r>
            <a:endParaRPr lang="en-GB" sz="3200" i="1" dirty="0">
              <a:solidFill>
                <a:prstClr val="black"/>
              </a:solidFill>
            </a:endParaRPr>
          </a:p>
        </p:txBody>
      </p:sp>
      <p:sp>
        <p:nvSpPr>
          <p:cNvPr id="11" name="椭圆 5"/>
          <p:cNvSpPr/>
          <p:nvPr/>
        </p:nvSpPr>
        <p:spPr>
          <a:xfrm>
            <a:off x="688552" y="3182042"/>
            <a:ext cx="2896636" cy="3106151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椭圆 6"/>
          <p:cNvSpPr/>
          <p:nvPr/>
        </p:nvSpPr>
        <p:spPr>
          <a:xfrm>
            <a:off x="2988942" y="2703578"/>
            <a:ext cx="1803136" cy="1883926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2534" y="1073846"/>
            <a:ext cx="4003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kern="0" dirty="0" smtClean="0">
                <a:solidFill>
                  <a:prstClr val="white"/>
                </a:solidFill>
                <a:latin typeface="Arial"/>
                <a:ea typeface="黑体" pitchFamily="2" charset="-122"/>
              </a:rPr>
              <a:t>Qinhuangdao (</a:t>
            </a:r>
            <a:r>
              <a:rPr lang="zh-CN" altLang="en-US" sz="2800" kern="0" dirty="0" smtClean="0">
                <a:solidFill>
                  <a:prstClr val="white"/>
                </a:solidFill>
                <a:latin typeface="Arial"/>
                <a:ea typeface="黑体" pitchFamily="2" charset="-122"/>
              </a:rPr>
              <a:t>秦皇岛）</a:t>
            </a:r>
            <a:endParaRPr lang="en-GB" kern="0" dirty="0" smtClea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4113" y="3460875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50 km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9751" y="5285349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7</a:t>
            </a:r>
            <a:r>
              <a:rPr lang="en-GB" sz="2800" b="1" dirty="0" smtClean="0">
                <a:solidFill>
                  <a:srgbClr val="FF0000"/>
                </a:solidFill>
              </a:rPr>
              <a:t>0 km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80112" y="5149271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 smtClean="0">
                <a:solidFill>
                  <a:prstClr val="white"/>
                </a:solidFill>
                <a:latin typeface="Arial"/>
                <a:ea typeface="黑体" pitchFamily="2" charset="-122"/>
              </a:rPr>
              <a:t>easy access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 smtClean="0">
                <a:solidFill>
                  <a:prstClr val="white"/>
                </a:solidFill>
                <a:latin typeface="Arial"/>
                <a:ea typeface="黑体" pitchFamily="2" charset="-122"/>
              </a:rPr>
              <a:t>300 </a:t>
            </a: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km from Beijing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 h by car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1 h by train </a:t>
            </a:r>
            <a:endParaRPr lang="zh-CN" altLang="en-US" sz="2000" kern="0" dirty="0">
              <a:solidFill>
                <a:prstClr val="white"/>
              </a:solidFill>
              <a:latin typeface="Arial"/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64092" y="6372036"/>
            <a:ext cx="13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Yifang Wang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2382" y="2411190"/>
            <a:ext cx="1858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800" b="1" dirty="0" err="1">
                <a:solidFill>
                  <a:srgbClr val="FF0000"/>
                </a:solidFill>
              </a:rPr>
              <a:t>CepC</a:t>
            </a:r>
            <a:r>
              <a:rPr lang="en-GB" sz="2800" b="1" dirty="0">
                <a:solidFill>
                  <a:srgbClr val="FF0000"/>
                </a:solidFill>
              </a:rPr>
              <a:t>, </a:t>
            </a:r>
            <a:r>
              <a:rPr lang="en-GB" sz="2800" b="1" dirty="0" err="1">
                <a:solidFill>
                  <a:srgbClr val="FF0000"/>
                </a:solidFill>
              </a:rPr>
              <a:t>SppC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4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008" y="136058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4800" dirty="0">
                <a:solidFill>
                  <a:prstClr val="black"/>
                </a:solidFill>
              </a:rPr>
              <a:t>a</a:t>
            </a:r>
            <a:r>
              <a:rPr lang="en-GB" sz="4800" dirty="0" smtClean="0">
                <a:solidFill>
                  <a:prstClr val="black"/>
                </a:solidFill>
              </a:rPr>
              <a:t>nother proposed circular collider?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644" y="1058252"/>
            <a:ext cx="2581541" cy="64633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Ascot/UK</a:t>
            </a:r>
            <a:endParaRPr lang="en-GB" sz="3200" i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4568" y="6021288"/>
            <a:ext cx="1095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2.8 </a:t>
            </a:r>
            <a:r>
              <a:rPr lang="en-GB" sz="2400" dirty="0">
                <a:solidFill>
                  <a:schemeClr val="bg1"/>
                </a:solidFill>
              </a:rPr>
              <a:t>km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192" y="6306133"/>
            <a:ext cx="2589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</a:t>
            </a:r>
            <a:r>
              <a:rPr lang="en-GB" dirty="0" smtClean="0">
                <a:solidFill>
                  <a:schemeClr val="bg1"/>
                </a:solidFill>
              </a:rPr>
              <a:t>hoto courtesy V. </a:t>
            </a:r>
            <a:r>
              <a:rPr lang="en-GB" dirty="0" err="1" smtClean="0">
                <a:solidFill>
                  <a:schemeClr val="bg1"/>
                </a:solidFill>
              </a:rPr>
              <a:t>Shiltsev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8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26066</TotalTime>
  <Words>3676</Words>
  <Application>Microsoft Office PowerPoint</Application>
  <PresentationFormat>On-screen Show (4:3)</PresentationFormat>
  <Paragraphs>924</Paragraphs>
  <Slides>56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Office Theme</vt:lpstr>
      <vt:lpstr>1_Office Theme</vt:lpstr>
      <vt:lpstr>2_Office Theme</vt:lpstr>
      <vt:lpstr>3_Blank Presentation</vt:lpstr>
      <vt:lpstr>3_Office Theme</vt:lpstr>
      <vt:lpstr>5_FC5643-CERN3027 - Scale of contributions</vt:lpstr>
      <vt:lpstr>Equation</vt:lpstr>
      <vt:lpstr>The Next-Generation Particle Accelerator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ILC</vt:lpstr>
      <vt:lpstr>CLIC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of key design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vertical rms IP spot size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history repeating itself…?</vt:lpstr>
      <vt:lpstr>PowerPoint Presentation</vt:lpstr>
      <vt:lpstr>PowerPoint Presentation</vt:lpstr>
      <vt:lpstr>PowerPoint Presentation</vt:lpstr>
      <vt:lpstr>commissioning time: circular colliders - 1</vt:lpstr>
      <vt:lpstr>commissioning time: circular colliders - 2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Next Accelerator</dc:title>
  <dc:creator>Frank Zimmermann</dc:creator>
  <cp:lastModifiedBy>Frank Zimmermann</cp:lastModifiedBy>
  <cp:revision>198</cp:revision>
  <dcterms:created xsi:type="dcterms:W3CDTF">2014-02-22T10:55:57Z</dcterms:created>
  <dcterms:modified xsi:type="dcterms:W3CDTF">2014-04-09T10:14:49Z</dcterms:modified>
</cp:coreProperties>
</file>