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1" r:id="rId5"/>
    <p:sldMasterId id="2147483723" r:id="rId6"/>
    <p:sldMasterId id="2147483762" r:id="rId7"/>
    <p:sldMasterId id="2147483774" r:id="rId8"/>
    <p:sldMasterId id="2147483779" r:id="rId9"/>
    <p:sldMasterId id="2147483784" r:id="rId10"/>
    <p:sldMasterId id="2147483802" r:id="rId11"/>
    <p:sldMasterId id="2147483814" r:id="rId12"/>
    <p:sldMasterId id="2147483826" r:id="rId13"/>
    <p:sldMasterId id="2147483838" r:id="rId14"/>
    <p:sldMasterId id="2147483850" r:id="rId15"/>
    <p:sldMasterId id="2147483859" r:id="rId16"/>
    <p:sldMasterId id="2147483871" r:id="rId17"/>
    <p:sldMasterId id="2147483883" r:id="rId18"/>
    <p:sldMasterId id="2147483895" r:id="rId19"/>
    <p:sldMasterId id="2147483907" r:id="rId20"/>
    <p:sldMasterId id="2147483923" r:id="rId21"/>
  </p:sldMasterIdLst>
  <p:notesMasterIdLst>
    <p:notesMasterId r:id="rId115"/>
  </p:notesMasterIdLst>
  <p:sldIdLst>
    <p:sldId id="257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266" r:id="rId31"/>
    <p:sldId id="446" r:id="rId32"/>
    <p:sldId id="44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452" r:id="rId44"/>
    <p:sldId id="453" r:id="rId45"/>
    <p:sldId id="278" r:id="rId46"/>
    <p:sldId id="378" r:id="rId47"/>
    <p:sldId id="379" r:id="rId48"/>
    <p:sldId id="380" r:id="rId49"/>
    <p:sldId id="381" r:id="rId50"/>
    <p:sldId id="382" r:id="rId51"/>
    <p:sldId id="383" r:id="rId52"/>
    <p:sldId id="384" r:id="rId53"/>
    <p:sldId id="385" r:id="rId54"/>
    <p:sldId id="386" r:id="rId55"/>
    <p:sldId id="387" r:id="rId56"/>
    <p:sldId id="390" r:id="rId57"/>
    <p:sldId id="388" r:id="rId58"/>
    <p:sldId id="389" r:id="rId59"/>
    <p:sldId id="391" r:id="rId60"/>
    <p:sldId id="392" r:id="rId61"/>
    <p:sldId id="393" r:id="rId62"/>
    <p:sldId id="394" r:id="rId63"/>
    <p:sldId id="395" r:id="rId64"/>
    <p:sldId id="396" r:id="rId65"/>
    <p:sldId id="397" r:id="rId66"/>
    <p:sldId id="398" r:id="rId67"/>
    <p:sldId id="449" r:id="rId68"/>
    <p:sldId id="448" r:id="rId69"/>
    <p:sldId id="45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10" r:id="rId80"/>
    <p:sldId id="411" r:id="rId81"/>
    <p:sldId id="412" r:id="rId82"/>
    <p:sldId id="413" r:id="rId83"/>
    <p:sldId id="414" r:id="rId84"/>
    <p:sldId id="415" r:id="rId85"/>
    <p:sldId id="416" r:id="rId86"/>
    <p:sldId id="417" r:id="rId87"/>
    <p:sldId id="418" r:id="rId88"/>
    <p:sldId id="419" r:id="rId89"/>
    <p:sldId id="420" r:id="rId90"/>
    <p:sldId id="421" r:id="rId91"/>
    <p:sldId id="422" r:id="rId92"/>
    <p:sldId id="423" r:id="rId93"/>
    <p:sldId id="424" r:id="rId94"/>
    <p:sldId id="425" r:id="rId95"/>
    <p:sldId id="426" r:id="rId96"/>
    <p:sldId id="445" r:id="rId97"/>
    <p:sldId id="432" r:id="rId98"/>
    <p:sldId id="444" r:id="rId99"/>
    <p:sldId id="434" r:id="rId100"/>
    <p:sldId id="435" r:id="rId101"/>
    <p:sldId id="436" r:id="rId102"/>
    <p:sldId id="437" r:id="rId103"/>
    <p:sldId id="438" r:id="rId104"/>
    <p:sldId id="439" r:id="rId105"/>
    <p:sldId id="440" r:id="rId106"/>
    <p:sldId id="451" r:id="rId107"/>
    <p:sldId id="441" r:id="rId108"/>
    <p:sldId id="442" r:id="rId109"/>
    <p:sldId id="443" r:id="rId110"/>
    <p:sldId id="359" r:id="rId111"/>
    <p:sldId id="433" r:id="rId112"/>
    <p:sldId id="256" r:id="rId113"/>
    <p:sldId id="431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8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102" Type="http://schemas.openxmlformats.org/officeDocument/2006/relationships/slide" Target="slides/slide81.xml"/><Relationship Id="rId110" Type="http://schemas.openxmlformats.org/officeDocument/2006/relationships/slide" Target="slides/slide89.xml"/><Relationship Id="rId11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13" Type="http://schemas.openxmlformats.org/officeDocument/2006/relationships/slide" Target="slides/slide92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slide" Target="slides/slide93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5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387089666537377E-2"/>
          <c:y val="0.15412386839172751"/>
          <c:w val="0.82590711090090818"/>
          <c:h val="0.77087941407183702"/>
        </c:manualLayout>
      </c:layout>
      <c:scatterChart>
        <c:scatterStyle val="lineMarker"/>
        <c:varyColors val="0"/>
        <c:ser>
          <c:idx val="2"/>
          <c:order val="0"/>
          <c:tx>
            <c:v>"Q1 Als"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All!$S$5:$S$1238</c:f>
              <c:numCache>
                <c:formatCode>General</c:formatCode>
                <c:ptCount val="1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12485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11920</c:v>
                </c:pt>
                <c:pt idx="33">
                  <c:v>0</c:v>
                </c:pt>
                <c:pt idx="34">
                  <c:v>0</c:v>
                </c:pt>
                <c:pt idx="35">
                  <c:v>11182</c:v>
                </c:pt>
                <c:pt idx="36">
                  <c:v>11754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12725</c:v>
                </c:pt>
                <c:pt idx="45">
                  <c:v>0</c:v>
                </c:pt>
                <c:pt idx="46">
                  <c:v>12123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12641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10744</c:v>
                </c:pt>
                <c:pt idx="57">
                  <c:v>12585</c:v>
                </c:pt>
                <c:pt idx="58">
                  <c:v>0</c:v>
                </c:pt>
                <c:pt idx="59">
                  <c:v>11950</c:v>
                </c:pt>
                <c:pt idx="60">
                  <c:v>0</c:v>
                </c:pt>
                <c:pt idx="61">
                  <c:v>12464</c:v>
                </c:pt>
                <c:pt idx="62">
                  <c:v>0</c:v>
                </c:pt>
                <c:pt idx="63">
                  <c:v>12204</c:v>
                </c:pt>
                <c:pt idx="64">
                  <c:v>0</c:v>
                </c:pt>
                <c:pt idx="65">
                  <c:v>12000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12149</c:v>
                </c:pt>
                <c:pt idx="70">
                  <c:v>0</c:v>
                </c:pt>
                <c:pt idx="71">
                  <c:v>0</c:v>
                </c:pt>
                <c:pt idx="72">
                  <c:v>12706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12729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12654</c:v>
                </c:pt>
                <c:pt idx="100">
                  <c:v>0</c:v>
                </c:pt>
                <c:pt idx="101">
                  <c:v>11809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11715</c:v>
                </c:pt>
                <c:pt idx="108">
                  <c:v>12059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11347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11289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11569</c:v>
                </c:pt>
                <c:pt idx="132">
                  <c:v>12527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12164</c:v>
                </c:pt>
                <c:pt idx="139">
                  <c:v>0</c:v>
                </c:pt>
                <c:pt idx="140">
                  <c:v>0</c:v>
                </c:pt>
                <c:pt idx="141">
                  <c:v>11318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11415</c:v>
                </c:pt>
                <c:pt idx="147">
                  <c:v>0</c:v>
                </c:pt>
                <c:pt idx="148">
                  <c:v>0</c:v>
                </c:pt>
                <c:pt idx="149">
                  <c:v>11906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</c:numCache>
            </c:numRef>
          </c:yVal>
          <c:smooth val="0"/>
        </c:ser>
        <c:ser>
          <c:idx val="3"/>
          <c:order val="1"/>
          <c:tx>
            <c:v>"Q1 Ans"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yVal>
            <c:numRef>
              <c:f>All!$T$5:$T$1238</c:f>
              <c:numCache>
                <c:formatCode>General</c:formatCode>
                <c:ptCount val="155"/>
                <c:pt idx="0">
                  <c:v>10221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10357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10896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11523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12511</c:v>
                </c:pt>
                <c:pt idx="50">
                  <c:v>11350</c:v>
                </c:pt>
                <c:pt idx="51">
                  <c:v>0</c:v>
                </c:pt>
                <c:pt idx="52">
                  <c:v>0</c:v>
                </c:pt>
                <c:pt idx="53">
                  <c:v>11088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11541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12204</c:v>
                </c:pt>
                <c:pt idx="68">
                  <c:v>11214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11992</c:v>
                </c:pt>
                <c:pt idx="76">
                  <c:v>0</c:v>
                </c:pt>
                <c:pt idx="77">
                  <c:v>0</c:v>
                </c:pt>
                <c:pt idx="78">
                  <c:v>10905</c:v>
                </c:pt>
                <c:pt idx="79">
                  <c:v>0</c:v>
                </c:pt>
                <c:pt idx="80">
                  <c:v>0</c:v>
                </c:pt>
                <c:pt idx="81">
                  <c:v>11150</c:v>
                </c:pt>
                <c:pt idx="82">
                  <c:v>10522</c:v>
                </c:pt>
                <c:pt idx="83">
                  <c:v>11565</c:v>
                </c:pt>
                <c:pt idx="84">
                  <c:v>0</c:v>
                </c:pt>
                <c:pt idx="85">
                  <c:v>11331</c:v>
                </c:pt>
                <c:pt idx="86">
                  <c:v>11191</c:v>
                </c:pt>
                <c:pt idx="87">
                  <c:v>12209</c:v>
                </c:pt>
                <c:pt idx="88">
                  <c:v>10372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11794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10622</c:v>
                </c:pt>
                <c:pt idx="98">
                  <c:v>0</c:v>
                </c:pt>
                <c:pt idx="99">
                  <c:v>0</c:v>
                </c:pt>
                <c:pt idx="100">
                  <c:v>11993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11850</c:v>
                </c:pt>
                <c:pt idx="105">
                  <c:v>11432</c:v>
                </c:pt>
                <c:pt idx="106">
                  <c:v>11721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11249</c:v>
                </c:pt>
                <c:pt idx="111">
                  <c:v>0</c:v>
                </c:pt>
                <c:pt idx="112">
                  <c:v>9362</c:v>
                </c:pt>
                <c:pt idx="113">
                  <c:v>12491</c:v>
                </c:pt>
                <c:pt idx="114">
                  <c:v>0</c:v>
                </c:pt>
                <c:pt idx="115">
                  <c:v>11815</c:v>
                </c:pt>
                <c:pt idx="116">
                  <c:v>10618</c:v>
                </c:pt>
                <c:pt idx="117">
                  <c:v>11448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11053</c:v>
                </c:pt>
                <c:pt idx="122">
                  <c:v>0</c:v>
                </c:pt>
                <c:pt idx="123">
                  <c:v>0</c:v>
                </c:pt>
                <c:pt idx="124">
                  <c:v>9414</c:v>
                </c:pt>
                <c:pt idx="125">
                  <c:v>0</c:v>
                </c:pt>
                <c:pt idx="126">
                  <c:v>10963</c:v>
                </c:pt>
                <c:pt idx="127">
                  <c:v>0</c:v>
                </c:pt>
                <c:pt idx="128">
                  <c:v>12690</c:v>
                </c:pt>
                <c:pt idx="129">
                  <c:v>0</c:v>
                </c:pt>
                <c:pt idx="130">
                  <c:v>10340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11954</c:v>
                </c:pt>
                <c:pt idx="136">
                  <c:v>0</c:v>
                </c:pt>
                <c:pt idx="137">
                  <c:v>11749</c:v>
                </c:pt>
                <c:pt idx="138">
                  <c:v>0</c:v>
                </c:pt>
                <c:pt idx="139">
                  <c:v>0</c:v>
                </c:pt>
                <c:pt idx="140">
                  <c:v>11874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12182</c:v>
                </c:pt>
                <c:pt idx="151">
                  <c:v>10967</c:v>
                </c:pt>
                <c:pt idx="152">
                  <c:v>0</c:v>
                </c:pt>
                <c:pt idx="153">
                  <c:v>10811</c:v>
                </c:pt>
                <c:pt idx="154">
                  <c:v>0</c:v>
                </c:pt>
              </c:numCache>
            </c:numRef>
          </c:yVal>
          <c:smooth val="0"/>
        </c:ser>
        <c:ser>
          <c:idx val="4"/>
          <c:order val="2"/>
          <c:tx>
            <c:v>"Q1 Noe"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24"/>
            <c:marker>
              <c:spPr>
                <a:solidFill>
                  <a:schemeClr val="accent2">
                    <a:alpha val="0"/>
                  </a:schemeClr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yVal>
            <c:numRef>
              <c:f>All!$U$5:$U$1238</c:f>
              <c:numCache>
                <c:formatCode>General</c:formatCode>
                <c:ptCount val="155"/>
                <c:pt idx="0">
                  <c:v>0</c:v>
                </c:pt>
                <c:pt idx="1">
                  <c:v>12129</c:v>
                </c:pt>
                <c:pt idx="2">
                  <c:v>9464</c:v>
                </c:pt>
                <c:pt idx="3">
                  <c:v>12307</c:v>
                </c:pt>
                <c:pt idx="4">
                  <c:v>10537</c:v>
                </c:pt>
                <c:pt idx="5">
                  <c:v>12450</c:v>
                </c:pt>
                <c:pt idx="6">
                  <c:v>12483</c:v>
                </c:pt>
                <c:pt idx="7">
                  <c:v>10455</c:v>
                </c:pt>
                <c:pt idx="8">
                  <c:v>12491</c:v>
                </c:pt>
                <c:pt idx="9">
                  <c:v>12488</c:v>
                </c:pt>
                <c:pt idx="10">
                  <c:v>12180</c:v>
                </c:pt>
                <c:pt idx="11">
                  <c:v>12180</c:v>
                </c:pt>
                <c:pt idx="12">
                  <c:v>9603</c:v>
                </c:pt>
                <c:pt idx="13">
                  <c:v>12643</c:v>
                </c:pt>
                <c:pt idx="14">
                  <c:v>12453</c:v>
                </c:pt>
                <c:pt idx="15">
                  <c:v>12686</c:v>
                </c:pt>
                <c:pt idx="16">
                  <c:v>10515</c:v>
                </c:pt>
                <c:pt idx="17">
                  <c:v>0</c:v>
                </c:pt>
                <c:pt idx="18">
                  <c:v>12757</c:v>
                </c:pt>
                <c:pt idx="19">
                  <c:v>10849</c:v>
                </c:pt>
                <c:pt idx="20">
                  <c:v>11780</c:v>
                </c:pt>
                <c:pt idx="21">
                  <c:v>10226</c:v>
                </c:pt>
                <c:pt idx="22">
                  <c:v>10258</c:v>
                </c:pt>
                <c:pt idx="23">
                  <c:v>10149</c:v>
                </c:pt>
                <c:pt idx="24">
                  <c:v>12850</c:v>
                </c:pt>
                <c:pt idx="25">
                  <c:v>0</c:v>
                </c:pt>
                <c:pt idx="26">
                  <c:v>11491</c:v>
                </c:pt>
                <c:pt idx="27">
                  <c:v>11571</c:v>
                </c:pt>
                <c:pt idx="28">
                  <c:v>12850</c:v>
                </c:pt>
                <c:pt idx="29">
                  <c:v>9338</c:v>
                </c:pt>
                <c:pt idx="30">
                  <c:v>12588</c:v>
                </c:pt>
                <c:pt idx="31">
                  <c:v>0</c:v>
                </c:pt>
                <c:pt idx="32">
                  <c:v>0</c:v>
                </c:pt>
                <c:pt idx="33">
                  <c:v>12136</c:v>
                </c:pt>
                <c:pt idx="34">
                  <c:v>12271</c:v>
                </c:pt>
                <c:pt idx="35">
                  <c:v>0</c:v>
                </c:pt>
                <c:pt idx="36">
                  <c:v>0</c:v>
                </c:pt>
                <c:pt idx="37">
                  <c:v>9232</c:v>
                </c:pt>
                <c:pt idx="38">
                  <c:v>12231</c:v>
                </c:pt>
                <c:pt idx="39">
                  <c:v>12171</c:v>
                </c:pt>
                <c:pt idx="40">
                  <c:v>11596</c:v>
                </c:pt>
                <c:pt idx="41">
                  <c:v>12551</c:v>
                </c:pt>
                <c:pt idx="42">
                  <c:v>0</c:v>
                </c:pt>
                <c:pt idx="43">
                  <c:v>11514</c:v>
                </c:pt>
                <c:pt idx="44">
                  <c:v>0</c:v>
                </c:pt>
                <c:pt idx="45">
                  <c:v>11233</c:v>
                </c:pt>
                <c:pt idx="46">
                  <c:v>0</c:v>
                </c:pt>
                <c:pt idx="47">
                  <c:v>12719</c:v>
                </c:pt>
                <c:pt idx="48">
                  <c:v>9935</c:v>
                </c:pt>
                <c:pt idx="49">
                  <c:v>0</c:v>
                </c:pt>
                <c:pt idx="50">
                  <c:v>0</c:v>
                </c:pt>
                <c:pt idx="51">
                  <c:v>9139</c:v>
                </c:pt>
                <c:pt idx="52">
                  <c:v>0</c:v>
                </c:pt>
                <c:pt idx="53">
                  <c:v>0</c:v>
                </c:pt>
                <c:pt idx="54">
                  <c:v>11569</c:v>
                </c:pt>
                <c:pt idx="55">
                  <c:v>10499</c:v>
                </c:pt>
                <c:pt idx="56">
                  <c:v>0</c:v>
                </c:pt>
                <c:pt idx="57">
                  <c:v>0</c:v>
                </c:pt>
                <c:pt idx="58">
                  <c:v>12337</c:v>
                </c:pt>
                <c:pt idx="59">
                  <c:v>0</c:v>
                </c:pt>
                <c:pt idx="60">
                  <c:v>11758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10397</c:v>
                </c:pt>
                <c:pt idx="65">
                  <c:v>0</c:v>
                </c:pt>
                <c:pt idx="66">
                  <c:v>11608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11868</c:v>
                </c:pt>
                <c:pt idx="71">
                  <c:v>10255</c:v>
                </c:pt>
                <c:pt idx="72">
                  <c:v>0</c:v>
                </c:pt>
                <c:pt idx="73">
                  <c:v>12210</c:v>
                </c:pt>
                <c:pt idx="74">
                  <c:v>12001</c:v>
                </c:pt>
                <c:pt idx="75">
                  <c:v>0</c:v>
                </c:pt>
                <c:pt idx="76">
                  <c:v>12757</c:v>
                </c:pt>
                <c:pt idx="77">
                  <c:v>10336</c:v>
                </c:pt>
                <c:pt idx="78">
                  <c:v>0</c:v>
                </c:pt>
                <c:pt idx="79">
                  <c:v>11193</c:v>
                </c:pt>
                <c:pt idx="80">
                  <c:v>11966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11354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11368</c:v>
                </c:pt>
                <c:pt idx="90">
                  <c:v>12394</c:v>
                </c:pt>
                <c:pt idx="91">
                  <c:v>0</c:v>
                </c:pt>
                <c:pt idx="92">
                  <c:v>0</c:v>
                </c:pt>
                <c:pt idx="93">
                  <c:v>8839</c:v>
                </c:pt>
                <c:pt idx="94">
                  <c:v>12369</c:v>
                </c:pt>
                <c:pt idx="95">
                  <c:v>8709</c:v>
                </c:pt>
                <c:pt idx="96">
                  <c:v>12225</c:v>
                </c:pt>
                <c:pt idx="97">
                  <c:v>0</c:v>
                </c:pt>
                <c:pt idx="98">
                  <c:v>8477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12165</c:v>
                </c:pt>
                <c:pt idx="103">
                  <c:v>10700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10720</c:v>
                </c:pt>
                <c:pt idx="110">
                  <c:v>0</c:v>
                </c:pt>
                <c:pt idx="111">
                  <c:v>10765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12728</c:v>
                </c:pt>
                <c:pt idx="119">
                  <c:v>9429</c:v>
                </c:pt>
                <c:pt idx="120">
                  <c:v>11066</c:v>
                </c:pt>
                <c:pt idx="121">
                  <c:v>0</c:v>
                </c:pt>
                <c:pt idx="122">
                  <c:v>0</c:v>
                </c:pt>
                <c:pt idx="123">
                  <c:v>12391</c:v>
                </c:pt>
                <c:pt idx="124">
                  <c:v>0</c:v>
                </c:pt>
                <c:pt idx="125">
                  <c:v>9741</c:v>
                </c:pt>
                <c:pt idx="126">
                  <c:v>0</c:v>
                </c:pt>
                <c:pt idx="127">
                  <c:v>10577</c:v>
                </c:pt>
                <c:pt idx="128">
                  <c:v>0</c:v>
                </c:pt>
                <c:pt idx="129">
                  <c:v>11746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10744</c:v>
                </c:pt>
                <c:pt idx="134">
                  <c:v>12808</c:v>
                </c:pt>
                <c:pt idx="135">
                  <c:v>0</c:v>
                </c:pt>
                <c:pt idx="136">
                  <c:v>12196</c:v>
                </c:pt>
                <c:pt idx="137">
                  <c:v>0</c:v>
                </c:pt>
                <c:pt idx="138">
                  <c:v>0</c:v>
                </c:pt>
                <c:pt idx="139">
                  <c:v>12139</c:v>
                </c:pt>
                <c:pt idx="140">
                  <c:v>0</c:v>
                </c:pt>
                <c:pt idx="141">
                  <c:v>0</c:v>
                </c:pt>
                <c:pt idx="142">
                  <c:v>9808</c:v>
                </c:pt>
                <c:pt idx="143">
                  <c:v>12057</c:v>
                </c:pt>
                <c:pt idx="144">
                  <c:v>12461</c:v>
                </c:pt>
                <c:pt idx="145">
                  <c:v>11859</c:v>
                </c:pt>
                <c:pt idx="146">
                  <c:v>0</c:v>
                </c:pt>
                <c:pt idx="147">
                  <c:v>9728</c:v>
                </c:pt>
                <c:pt idx="148">
                  <c:v>9931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9066</c:v>
                </c:pt>
                <c:pt idx="153">
                  <c:v>0</c:v>
                </c:pt>
                <c:pt idx="154">
                  <c:v>10647</c:v>
                </c:pt>
              </c:numCache>
            </c:numRef>
          </c:yVal>
          <c:smooth val="0"/>
        </c:ser>
        <c:ser>
          <c:idx val="1"/>
          <c:order val="3"/>
          <c:tx>
            <c:v>Training quench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yVal>
            <c:numRef>
              <c:f>All!$R$5:$R$1238</c:f>
              <c:numCache>
                <c:formatCode>General</c:formatCode>
                <c:ptCount val="155"/>
                <c:pt idx="0">
                  <c:v>10004</c:v>
                </c:pt>
                <c:pt idx="1">
                  <c:v>10227</c:v>
                </c:pt>
                <c:pt idx="2">
                  <c:v>10358</c:v>
                </c:pt>
                <c:pt idx="3">
                  <c:v>10545</c:v>
                </c:pt>
                <c:pt idx="4">
                  <c:v>10652</c:v>
                </c:pt>
                <c:pt idx="5">
                  <c:v>10714</c:v>
                </c:pt>
                <c:pt idx="6">
                  <c:v>10751</c:v>
                </c:pt>
                <c:pt idx="7">
                  <c:v>10793</c:v>
                </c:pt>
                <c:pt idx="8">
                  <c:v>10834</c:v>
                </c:pt>
                <c:pt idx="9">
                  <c:v>10882</c:v>
                </c:pt>
                <c:pt idx="10">
                  <c:v>10910</c:v>
                </c:pt>
                <c:pt idx="11">
                  <c:v>10720</c:v>
                </c:pt>
                <c:pt idx="12">
                  <c:v>10918</c:v>
                </c:pt>
                <c:pt idx="13">
                  <c:v>10944</c:v>
                </c:pt>
                <c:pt idx="14">
                  <c:v>10976</c:v>
                </c:pt>
                <c:pt idx="15">
                  <c:v>10976</c:v>
                </c:pt>
                <c:pt idx="16">
                  <c:v>10986</c:v>
                </c:pt>
                <c:pt idx="17">
                  <c:v>10997</c:v>
                </c:pt>
                <c:pt idx="18">
                  <c:v>11019</c:v>
                </c:pt>
                <c:pt idx="19">
                  <c:v>11040</c:v>
                </c:pt>
                <c:pt idx="20">
                  <c:v>11067</c:v>
                </c:pt>
                <c:pt idx="21">
                  <c:v>11075</c:v>
                </c:pt>
                <c:pt idx="22">
                  <c:v>11090</c:v>
                </c:pt>
              </c:numCache>
            </c:numRef>
          </c:yVal>
          <c:smooth val="0"/>
        </c:ser>
        <c:ser>
          <c:idx val="6"/>
          <c:order val="4"/>
          <c:tx>
            <c:v>Training Quench in 67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All!$Q$777:$Q$796</c:f>
            </c:numRef>
          </c:xVal>
          <c:yVal>
            <c:numRef>
              <c:f>All!$R$777:$R$796</c:f>
            </c:numRef>
          </c:yVal>
          <c:smooth val="0"/>
        </c:ser>
        <c:ser>
          <c:idx val="0"/>
          <c:order val="5"/>
          <c:tx>
            <c:v>Training Quench in 12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All!$Q$5:$Q$9</c:f>
            </c:numRef>
          </c:xVal>
          <c:yVal>
            <c:numRef>
              <c:f>All!$R$5:$R$9</c:f>
            </c:numRef>
          </c:yVal>
          <c:smooth val="0"/>
        </c:ser>
        <c:ser>
          <c:idx val="7"/>
          <c:order val="6"/>
          <c:tx>
            <c:v>HWC target for 6.5TeV</c:v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All!$Q$1:$Q$2</c:f>
              <c:numCache>
                <c:formatCode>General</c:formatCode>
                <c:ptCount val="2"/>
                <c:pt idx="0">
                  <c:v>1</c:v>
                </c:pt>
                <c:pt idx="1">
                  <c:v>1232</c:v>
                </c:pt>
              </c:numCache>
            </c:numRef>
          </c:xVal>
          <c:yVal>
            <c:numRef>
              <c:f>All!$R$1:$R$2</c:f>
              <c:numCache>
                <c:formatCode>General</c:formatCode>
                <c:ptCount val="2"/>
                <c:pt idx="0">
                  <c:v>11080</c:v>
                </c:pt>
                <c:pt idx="1">
                  <c:v>11080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491264"/>
        <c:axId val="358493184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4"/>
                <c:tx>
                  <c:v>Training Quench in 56</c:v>
                </c:tx>
                <c:spPr>
                  <a:ln w="12700" cap="rnd">
                    <a:solidFill>
                      <a:schemeClr val="accent5">
                        <a:lumMod val="40000"/>
                        <a:lumOff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All!$Q$622:$Q$645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15</c:v>
                      </c:pt>
                      <c:pt idx="17">
                        <c:v>16</c:v>
                      </c:pt>
                      <c:pt idx="18">
                        <c:v>17</c:v>
                      </c:pt>
                      <c:pt idx="19">
                        <c:v>18</c:v>
                      </c:pt>
                      <c:pt idx="20">
                        <c:v>19</c:v>
                      </c:pt>
                      <c:pt idx="21">
                        <c:v>20</c:v>
                      </c:pt>
                      <c:pt idx="22">
                        <c:v>21</c:v>
                      </c:pt>
                      <c:pt idx="23">
                        <c:v>22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All!$R$622:$R$645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10004</c:v>
                      </c:pt>
                      <c:pt idx="1">
                        <c:v>10004</c:v>
                      </c:pt>
                      <c:pt idx="2">
                        <c:v>10227</c:v>
                      </c:pt>
                      <c:pt idx="3">
                        <c:v>10358</c:v>
                      </c:pt>
                      <c:pt idx="4">
                        <c:v>10545</c:v>
                      </c:pt>
                      <c:pt idx="5">
                        <c:v>10652</c:v>
                      </c:pt>
                      <c:pt idx="6">
                        <c:v>10714</c:v>
                      </c:pt>
                      <c:pt idx="7">
                        <c:v>10751</c:v>
                      </c:pt>
                      <c:pt idx="8">
                        <c:v>10793</c:v>
                      </c:pt>
                      <c:pt idx="9">
                        <c:v>10834</c:v>
                      </c:pt>
                      <c:pt idx="10">
                        <c:v>10882</c:v>
                      </c:pt>
                      <c:pt idx="11">
                        <c:v>10910</c:v>
                      </c:pt>
                      <c:pt idx="12">
                        <c:v>10720</c:v>
                      </c:pt>
                      <c:pt idx="13">
                        <c:v>10918</c:v>
                      </c:pt>
                      <c:pt idx="14">
                        <c:v>10944</c:v>
                      </c:pt>
                      <c:pt idx="15">
                        <c:v>10976</c:v>
                      </c:pt>
                      <c:pt idx="16">
                        <c:v>10976</c:v>
                      </c:pt>
                      <c:pt idx="17">
                        <c:v>10986</c:v>
                      </c:pt>
                      <c:pt idx="18">
                        <c:v>10997</c:v>
                      </c:pt>
                      <c:pt idx="19">
                        <c:v>11019</c:v>
                      </c:pt>
                      <c:pt idx="20">
                        <c:v>11040</c:v>
                      </c:pt>
                      <c:pt idx="21">
                        <c:v>11067</c:v>
                      </c:pt>
                      <c:pt idx="22">
                        <c:v>11075</c:v>
                      </c:pt>
                      <c:pt idx="23">
                        <c:v>11090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358491264"/>
        <c:scaling>
          <c:orientation val="minMax"/>
          <c:max val="2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493184"/>
        <c:crosses val="autoZero"/>
        <c:crossBetween val="midCat"/>
      </c:valAx>
      <c:valAx>
        <c:axId val="358493184"/>
        <c:scaling>
          <c:orientation val="minMax"/>
          <c:max val="13000"/>
          <c:min val="8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8491264"/>
        <c:crosses val="autoZero"/>
        <c:crossBetween val="midCat"/>
      </c:valAx>
      <c:spPr>
        <a:noFill/>
        <a:ln>
          <a:solidFill>
            <a:srgbClr val="4D4D4D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048464767461969E-2"/>
          <c:y val="0.14526822182954335"/>
          <c:w val="0.89187505454851879"/>
          <c:h val="0.7327020671864577"/>
        </c:manualLayout>
      </c:layout>
      <c:scatterChart>
        <c:scatterStyle val="lineMarker"/>
        <c:varyColors val="0"/>
        <c:ser>
          <c:idx val="2"/>
          <c:order val="0"/>
          <c:tx>
            <c:v>"Q1 Als"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All!$S$5:$S$1238</c:f>
              <c:numCache>
                <c:formatCode>General</c:formatCode>
                <c:ptCount val="1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11370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11698</c:v>
                </c:pt>
                <c:pt idx="27">
                  <c:v>11213</c:v>
                </c:pt>
                <c:pt idx="28">
                  <c:v>0</c:v>
                </c:pt>
                <c:pt idx="29">
                  <c:v>0</c:v>
                </c:pt>
                <c:pt idx="30">
                  <c:v>9942</c:v>
                </c:pt>
                <c:pt idx="31">
                  <c:v>12256</c:v>
                </c:pt>
                <c:pt idx="32">
                  <c:v>0</c:v>
                </c:pt>
                <c:pt idx="33">
                  <c:v>11840</c:v>
                </c:pt>
                <c:pt idx="34">
                  <c:v>0</c:v>
                </c:pt>
                <c:pt idx="35">
                  <c:v>12085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12281</c:v>
                </c:pt>
                <c:pt idx="43">
                  <c:v>0</c:v>
                </c:pt>
                <c:pt idx="44">
                  <c:v>12169</c:v>
                </c:pt>
                <c:pt idx="45">
                  <c:v>12853</c:v>
                </c:pt>
                <c:pt idx="46">
                  <c:v>0</c:v>
                </c:pt>
                <c:pt idx="47">
                  <c:v>11036</c:v>
                </c:pt>
                <c:pt idx="48">
                  <c:v>0</c:v>
                </c:pt>
                <c:pt idx="49">
                  <c:v>0</c:v>
                </c:pt>
                <c:pt idx="50">
                  <c:v>12538</c:v>
                </c:pt>
                <c:pt idx="51">
                  <c:v>12121</c:v>
                </c:pt>
                <c:pt idx="52">
                  <c:v>0</c:v>
                </c:pt>
                <c:pt idx="53">
                  <c:v>12170</c:v>
                </c:pt>
                <c:pt idx="54">
                  <c:v>0</c:v>
                </c:pt>
                <c:pt idx="55">
                  <c:v>12505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10130</c:v>
                </c:pt>
                <c:pt idx="63">
                  <c:v>0</c:v>
                </c:pt>
                <c:pt idx="64">
                  <c:v>12346</c:v>
                </c:pt>
                <c:pt idx="65">
                  <c:v>0</c:v>
                </c:pt>
                <c:pt idx="66">
                  <c:v>12758</c:v>
                </c:pt>
                <c:pt idx="67">
                  <c:v>0</c:v>
                </c:pt>
                <c:pt idx="68">
                  <c:v>10275</c:v>
                </c:pt>
                <c:pt idx="69">
                  <c:v>0</c:v>
                </c:pt>
                <c:pt idx="70">
                  <c:v>11757</c:v>
                </c:pt>
                <c:pt idx="71">
                  <c:v>0</c:v>
                </c:pt>
                <c:pt idx="72">
                  <c:v>12247</c:v>
                </c:pt>
                <c:pt idx="73">
                  <c:v>0</c:v>
                </c:pt>
                <c:pt idx="74">
                  <c:v>0</c:v>
                </c:pt>
                <c:pt idx="75">
                  <c:v>11913</c:v>
                </c:pt>
                <c:pt idx="76">
                  <c:v>0</c:v>
                </c:pt>
                <c:pt idx="77">
                  <c:v>12609</c:v>
                </c:pt>
                <c:pt idx="78">
                  <c:v>0</c:v>
                </c:pt>
                <c:pt idx="79">
                  <c:v>0</c:v>
                </c:pt>
                <c:pt idx="80">
                  <c:v>12026</c:v>
                </c:pt>
                <c:pt idx="81">
                  <c:v>11829</c:v>
                </c:pt>
                <c:pt idx="82">
                  <c:v>0</c:v>
                </c:pt>
                <c:pt idx="83">
                  <c:v>10613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11728</c:v>
                </c:pt>
                <c:pt idx="88">
                  <c:v>12037</c:v>
                </c:pt>
                <c:pt idx="89">
                  <c:v>0</c:v>
                </c:pt>
                <c:pt idx="90">
                  <c:v>11894</c:v>
                </c:pt>
                <c:pt idx="91">
                  <c:v>0</c:v>
                </c:pt>
                <c:pt idx="92">
                  <c:v>12850</c:v>
                </c:pt>
                <c:pt idx="93">
                  <c:v>11494</c:v>
                </c:pt>
                <c:pt idx="94">
                  <c:v>0</c:v>
                </c:pt>
                <c:pt idx="95">
                  <c:v>11398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12166</c:v>
                </c:pt>
                <c:pt idx="101">
                  <c:v>10076</c:v>
                </c:pt>
                <c:pt idx="102">
                  <c:v>0</c:v>
                </c:pt>
                <c:pt idx="103">
                  <c:v>10919</c:v>
                </c:pt>
                <c:pt idx="104">
                  <c:v>0</c:v>
                </c:pt>
                <c:pt idx="105">
                  <c:v>0</c:v>
                </c:pt>
                <c:pt idx="106">
                  <c:v>11373</c:v>
                </c:pt>
                <c:pt idx="107">
                  <c:v>0</c:v>
                </c:pt>
                <c:pt idx="108">
                  <c:v>0</c:v>
                </c:pt>
                <c:pt idx="109">
                  <c:v>12640</c:v>
                </c:pt>
                <c:pt idx="110">
                  <c:v>0</c:v>
                </c:pt>
                <c:pt idx="111">
                  <c:v>0</c:v>
                </c:pt>
                <c:pt idx="112">
                  <c:v>12052</c:v>
                </c:pt>
                <c:pt idx="113">
                  <c:v>0</c:v>
                </c:pt>
                <c:pt idx="114">
                  <c:v>0</c:v>
                </c:pt>
                <c:pt idx="115">
                  <c:v>11555</c:v>
                </c:pt>
                <c:pt idx="116">
                  <c:v>11574</c:v>
                </c:pt>
                <c:pt idx="117">
                  <c:v>0</c:v>
                </c:pt>
                <c:pt idx="118">
                  <c:v>0</c:v>
                </c:pt>
                <c:pt idx="119">
                  <c:v>12178</c:v>
                </c:pt>
                <c:pt idx="120">
                  <c:v>12281</c:v>
                </c:pt>
                <c:pt idx="121">
                  <c:v>0</c:v>
                </c:pt>
                <c:pt idx="122">
                  <c:v>12435</c:v>
                </c:pt>
                <c:pt idx="123">
                  <c:v>11006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11992</c:v>
                </c:pt>
                <c:pt idx="130">
                  <c:v>0</c:v>
                </c:pt>
                <c:pt idx="131">
                  <c:v>11836</c:v>
                </c:pt>
                <c:pt idx="132">
                  <c:v>0</c:v>
                </c:pt>
                <c:pt idx="133">
                  <c:v>12394</c:v>
                </c:pt>
                <c:pt idx="134">
                  <c:v>12561</c:v>
                </c:pt>
                <c:pt idx="135">
                  <c:v>0</c:v>
                </c:pt>
                <c:pt idx="136">
                  <c:v>11354</c:v>
                </c:pt>
                <c:pt idx="137">
                  <c:v>0</c:v>
                </c:pt>
                <c:pt idx="138">
                  <c:v>0</c:v>
                </c:pt>
                <c:pt idx="139">
                  <c:v>11878</c:v>
                </c:pt>
                <c:pt idx="140">
                  <c:v>12272</c:v>
                </c:pt>
                <c:pt idx="141">
                  <c:v>11851</c:v>
                </c:pt>
                <c:pt idx="142">
                  <c:v>0</c:v>
                </c:pt>
                <c:pt idx="143">
                  <c:v>12332</c:v>
                </c:pt>
                <c:pt idx="144">
                  <c:v>0</c:v>
                </c:pt>
                <c:pt idx="145">
                  <c:v>0</c:v>
                </c:pt>
                <c:pt idx="146">
                  <c:v>12068</c:v>
                </c:pt>
                <c:pt idx="147">
                  <c:v>0</c:v>
                </c:pt>
                <c:pt idx="148">
                  <c:v>11547</c:v>
                </c:pt>
                <c:pt idx="149">
                  <c:v>0</c:v>
                </c:pt>
                <c:pt idx="150">
                  <c:v>0</c:v>
                </c:pt>
                <c:pt idx="151">
                  <c:v>11003</c:v>
                </c:pt>
                <c:pt idx="152">
                  <c:v>11714</c:v>
                </c:pt>
                <c:pt idx="153">
                  <c:v>0</c:v>
                </c:pt>
              </c:numCache>
            </c:numRef>
          </c:yVal>
          <c:smooth val="0"/>
        </c:ser>
        <c:ser>
          <c:idx val="3"/>
          <c:order val="1"/>
          <c:tx>
            <c:v>"Q1 Ans"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yVal>
            <c:numRef>
              <c:f>All!$T$5:$T$1238</c:f>
              <c:numCache>
                <c:formatCode>General</c:formatCode>
                <c:ptCount val="1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12070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10817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11012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11683</c:v>
                </c:pt>
                <c:pt idx="35">
                  <c:v>0</c:v>
                </c:pt>
                <c:pt idx="36">
                  <c:v>11412</c:v>
                </c:pt>
                <c:pt idx="37">
                  <c:v>10928</c:v>
                </c:pt>
                <c:pt idx="38">
                  <c:v>10422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10698</c:v>
                </c:pt>
                <c:pt idx="44">
                  <c:v>0</c:v>
                </c:pt>
                <c:pt idx="45">
                  <c:v>0</c:v>
                </c:pt>
                <c:pt idx="46">
                  <c:v>11596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11215</c:v>
                </c:pt>
                <c:pt idx="53">
                  <c:v>0</c:v>
                </c:pt>
                <c:pt idx="54">
                  <c:v>9843</c:v>
                </c:pt>
                <c:pt idx="55">
                  <c:v>0</c:v>
                </c:pt>
                <c:pt idx="56">
                  <c:v>11188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11009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11790</c:v>
                </c:pt>
                <c:pt idx="66">
                  <c:v>0</c:v>
                </c:pt>
                <c:pt idx="67">
                  <c:v>9830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11198</c:v>
                </c:pt>
                <c:pt idx="72">
                  <c:v>0</c:v>
                </c:pt>
                <c:pt idx="73">
                  <c:v>0</c:v>
                </c:pt>
                <c:pt idx="74">
                  <c:v>9512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11112</c:v>
                </c:pt>
                <c:pt idx="79">
                  <c:v>10479</c:v>
                </c:pt>
                <c:pt idx="80">
                  <c:v>0</c:v>
                </c:pt>
                <c:pt idx="81">
                  <c:v>0</c:v>
                </c:pt>
                <c:pt idx="82">
                  <c:v>10884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10985</c:v>
                </c:pt>
                <c:pt idx="95">
                  <c:v>0</c:v>
                </c:pt>
                <c:pt idx="96">
                  <c:v>0</c:v>
                </c:pt>
                <c:pt idx="97">
                  <c:v>10223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10879</c:v>
                </c:pt>
                <c:pt idx="106">
                  <c:v>0</c:v>
                </c:pt>
                <c:pt idx="107">
                  <c:v>10285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10320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9749</c:v>
                </c:pt>
                <c:pt idx="118">
                  <c:v>11585</c:v>
                </c:pt>
                <c:pt idx="119">
                  <c:v>0</c:v>
                </c:pt>
                <c:pt idx="120">
                  <c:v>0</c:v>
                </c:pt>
                <c:pt idx="121">
                  <c:v>11405</c:v>
                </c:pt>
                <c:pt idx="122">
                  <c:v>0</c:v>
                </c:pt>
                <c:pt idx="123">
                  <c:v>0</c:v>
                </c:pt>
                <c:pt idx="124">
                  <c:v>11618</c:v>
                </c:pt>
                <c:pt idx="125">
                  <c:v>11294</c:v>
                </c:pt>
                <c:pt idx="126">
                  <c:v>0</c:v>
                </c:pt>
                <c:pt idx="127">
                  <c:v>12466</c:v>
                </c:pt>
                <c:pt idx="128">
                  <c:v>11661</c:v>
                </c:pt>
                <c:pt idx="129">
                  <c:v>0</c:v>
                </c:pt>
                <c:pt idx="130">
                  <c:v>11578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11788</c:v>
                </c:pt>
                <c:pt idx="138">
                  <c:v>12202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11236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</c:numCache>
            </c:numRef>
          </c:yVal>
          <c:smooth val="0"/>
        </c:ser>
        <c:ser>
          <c:idx val="4"/>
          <c:order val="2"/>
          <c:tx>
            <c:v>"Q1 Noe"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All!$U$5:$U$1238</c:f>
              <c:numCache>
                <c:formatCode>General</c:formatCode>
                <c:ptCount val="154"/>
                <c:pt idx="0">
                  <c:v>8391</c:v>
                </c:pt>
                <c:pt idx="1">
                  <c:v>12591</c:v>
                </c:pt>
                <c:pt idx="2">
                  <c:v>11379</c:v>
                </c:pt>
                <c:pt idx="3">
                  <c:v>12280</c:v>
                </c:pt>
                <c:pt idx="4">
                  <c:v>0</c:v>
                </c:pt>
                <c:pt idx="5">
                  <c:v>10237</c:v>
                </c:pt>
                <c:pt idx="6">
                  <c:v>11371</c:v>
                </c:pt>
                <c:pt idx="7">
                  <c:v>11967</c:v>
                </c:pt>
                <c:pt idx="8">
                  <c:v>11917</c:v>
                </c:pt>
                <c:pt idx="9">
                  <c:v>11473</c:v>
                </c:pt>
                <c:pt idx="10">
                  <c:v>11568</c:v>
                </c:pt>
                <c:pt idx="11">
                  <c:v>11436</c:v>
                </c:pt>
                <c:pt idx="12">
                  <c:v>9193</c:v>
                </c:pt>
                <c:pt idx="13">
                  <c:v>11813</c:v>
                </c:pt>
                <c:pt idx="14">
                  <c:v>12154</c:v>
                </c:pt>
                <c:pt idx="15">
                  <c:v>11542</c:v>
                </c:pt>
                <c:pt idx="16">
                  <c:v>11731</c:v>
                </c:pt>
                <c:pt idx="17">
                  <c:v>12419</c:v>
                </c:pt>
                <c:pt idx="18">
                  <c:v>11532</c:v>
                </c:pt>
                <c:pt idx="19">
                  <c:v>10355</c:v>
                </c:pt>
                <c:pt idx="20">
                  <c:v>0</c:v>
                </c:pt>
                <c:pt idx="21">
                  <c:v>0</c:v>
                </c:pt>
                <c:pt idx="22">
                  <c:v>10188</c:v>
                </c:pt>
                <c:pt idx="23">
                  <c:v>8459</c:v>
                </c:pt>
                <c:pt idx="24">
                  <c:v>10706</c:v>
                </c:pt>
                <c:pt idx="25">
                  <c:v>12620</c:v>
                </c:pt>
                <c:pt idx="26">
                  <c:v>0</c:v>
                </c:pt>
                <c:pt idx="27">
                  <c:v>0</c:v>
                </c:pt>
                <c:pt idx="28">
                  <c:v>12728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12392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12518</c:v>
                </c:pt>
                <c:pt idx="40">
                  <c:v>12240</c:v>
                </c:pt>
                <c:pt idx="41">
                  <c:v>12457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10417</c:v>
                </c:pt>
                <c:pt idx="49">
                  <c:v>12166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12027</c:v>
                </c:pt>
                <c:pt idx="58">
                  <c:v>10439</c:v>
                </c:pt>
                <c:pt idx="59">
                  <c:v>12288</c:v>
                </c:pt>
                <c:pt idx="60">
                  <c:v>11414</c:v>
                </c:pt>
                <c:pt idx="61">
                  <c:v>0</c:v>
                </c:pt>
                <c:pt idx="62">
                  <c:v>0</c:v>
                </c:pt>
                <c:pt idx="63">
                  <c:v>11625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11287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12402</c:v>
                </c:pt>
                <c:pt idx="74">
                  <c:v>0</c:v>
                </c:pt>
                <c:pt idx="75">
                  <c:v>0</c:v>
                </c:pt>
                <c:pt idx="76">
                  <c:v>11568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9740</c:v>
                </c:pt>
                <c:pt idx="85">
                  <c:v>11263</c:v>
                </c:pt>
                <c:pt idx="86">
                  <c:v>11801</c:v>
                </c:pt>
                <c:pt idx="87">
                  <c:v>0</c:v>
                </c:pt>
                <c:pt idx="88">
                  <c:v>0</c:v>
                </c:pt>
                <c:pt idx="89">
                  <c:v>8780</c:v>
                </c:pt>
                <c:pt idx="90">
                  <c:v>0</c:v>
                </c:pt>
                <c:pt idx="91">
                  <c:v>9474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12385</c:v>
                </c:pt>
                <c:pt idx="97">
                  <c:v>0</c:v>
                </c:pt>
                <c:pt idx="98">
                  <c:v>8864</c:v>
                </c:pt>
                <c:pt idx="99">
                  <c:v>11770</c:v>
                </c:pt>
                <c:pt idx="100">
                  <c:v>0</c:v>
                </c:pt>
                <c:pt idx="101">
                  <c:v>0</c:v>
                </c:pt>
                <c:pt idx="102">
                  <c:v>12281</c:v>
                </c:pt>
                <c:pt idx="103">
                  <c:v>0</c:v>
                </c:pt>
                <c:pt idx="104">
                  <c:v>12267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11867</c:v>
                </c:pt>
                <c:pt idx="109">
                  <c:v>0</c:v>
                </c:pt>
                <c:pt idx="110">
                  <c:v>11417</c:v>
                </c:pt>
                <c:pt idx="111">
                  <c:v>0</c:v>
                </c:pt>
                <c:pt idx="112">
                  <c:v>0</c:v>
                </c:pt>
                <c:pt idx="113">
                  <c:v>11706</c:v>
                </c:pt>
                <c:pt idx="114">
                  <c:v>11756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11881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9130</c:v>
                </c:pt>
                <c:pt idx="133">
                  <c:v>0</c:v>
                </c:pt>
                <c:pt idx="134">
                  <c:v>0</c:v>
                </c:pt>
                <c:pt idx="135">
                  <c:v>11776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12229</c:v>
                </c:pt>
                <c:pt idx="145">
                  <c:v>8920</c:v>
                </c:pt>
                <c:pt idx="146">
                  <c:v>0</c:v>
                </c:pt>
                <c:pt idx="147">
                  <c:v>12567</c:v>
                </c:pt>
                <c:pt idx="148">
                  <c:v>0</c:v>
                </c:pt>
                <c:pt idx="149">
                  <c:v>12230</c:v>
                </c:pt>
                <c:pt idx="150">
                  <c:v>12564</c:v>
                </c:pt>
                <c:pt idx="151">
                  <c:v>0</c:v>
                </c:pt>
                <c:pt idx="152">
                  <c:v>0</c:v>
                </c:pt>
                <c:pt idx="153">
                  <c:v>12584</c:v>
                </c:pt>
              </c:numCache>
            </c:numRef>
          </c:yVal>
          <c:smooth val="0"/>
        </c:ser>
        <c:ser>
          <c:idx val="1"/>
          <c:order val="3"/>
          <c:tx>
            <c:v>Training quench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yVal>
            <c:numRef>
              <c:f>All!$R$5:$R$1238</c:f>
              <c:numCache>
                <c:formatCode>General</c:formatCode>
                <c:ptCount val="154"/>
                <c:pt idx="0">
                  <c:v>9779</c:v>
                </c:pt>
                <c:pt idx="1">
                  <c:v>9951</c:v>
                </c:pt>
                <c:pt idx="2">
                  <c:v>10035</c:v>
                </c:pt>
                <c:pt idx="3">
                  <c:v>10126</c:v>
                </c:pt>
                <c:pt idx="4">
                  <c:v>10006</c:v>
                </c:pt>
                <c:pt idx="5">
                  <c:v>10352</c:v>
                </c:pt>
                <c:pt idx="6">
                  <c:v>10469</c:v>
                </c:pt>
                <c:pt idx="7">
                  <c:v>10509</c:v>
                </c:pt>
                <c:pt idx="8">
                  <c:v>10536</c:v>
                </c:pt>
                <c:pt idx="9">
                  <c:v>10641</c:v>
                </c:pt>
                <c:pt idx="10">
                  <c:v>10644</c:v>
                </c:pt>
                <c:pt idx="11">
                  <c:v>10703</c:v>
                </c:pt>
                <c:pt idx="12">
                  <c:v>10728</c:v>
                </c:pt>
                <c:pt idx="13">
                  <c:v>10750</c:v>
                </c:pt>
                <c:pt idx="14">
                  <c:v>10856</c:v>
                </c:pt>
                <c:pt idx="15">
                  <c:v>10961</c:v>
                </c:pt>
                <c:pt idx="16">
                  <c:v>10970</c:v>
                </c:pt>
                <c:pt idx="17">
                  <c:v>11009</c:v>
                </c:pt>
                <c:pt idx="18">
                  <c:v>11041</c:v>
                </c:pt>
                <c:pt idx="19">
                  <c:v>11053</c:v>
                </c:pt>
              </c:numCache>
            </c:numRef>
          </c:yVal>
          <c:smooth val="0"/>
        </c:ser>
        <c:ser>
          <c:idx val="5"/>
          <c:order val="4"/>
          <c:tx>
            <c:v>Training Quench in 56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All!$Q$622:$Q$645</c:f>
            </c:numRef>
          </c:xVal>
          <c:yVal>
            <c:numRef>
              <c:f>All!$R$622:$R$645</c:f>
            </c:numRef>
          </c:yVal>
          <c:smooth val="0"/>
        </c:ser>
        <c:ser>
          <c:idx val="0"/>
          <c:order val="5"/>
          <c:tx>
            <c:v>Training Quench in 12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All!$Q$5:$Q$9</c:f>
            </c:numRef>
          </c:xVal>
          <c:yVal>
            <c:numRef>
              <c:f>All!$R$5:$R$9</c:f>
            </c:numRef>
          </c:yVal>
          <c:smooth val="0"/>
        </c:ser>
        <c:ser>
          <c:idx val="7"/>
          <c:order val="6"/>
          <c:tx>
            <c:v>HWC target for 6.5TeV</c:v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All!$Q$1:$Q$2</c:f>
              <c:numCache>
                <c:formatCode>General</c:formatCode>
                <c:ptCount val="2"/>
                <c:pt idx="0">
                  <c:v>1</c:v>
                </c:pt>
                <c:pt idx="1">
                  <c:v>1232</c:v>
                </c:pt>
              </c:numCache>
            </c:numRef>
          </c:xVal>
          <c:yVal>
            <c:numRef>
              <c:f>All!$R$1:$R$2</c:f>
              <c:numCache>
                <c:formatCode>General</c:formatCode>
                <c:ptCount val="2"/>
                <c:pt idx="0">
                  <c:v>11080</c:v>
                </c:pt>
                <c:pt idx="1">
                  <c:v>11080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349504"/>
        <c:axId val="373367552"/>
        <c:extLst>
          <c:ext xmlns:c15="http://schemas.microsoft.com/office/drawing/2012/chart" uri="{02D57815-91ED-43cb-92C2-25804820EDAC}">
            <c15:filteredScatterSeries>
              <c15:ser>
                <c:idx val="6"/>
                <c:order val="5"/>
                <c:tx>
                  <c:v>Training Quench in 67</c:v>
                </c:tx>
                <c:spPr>
                  <a:ln w="12700" cap="rnd">
                    <a:solidFill>
                      <a:srgbClr val="FF7C8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All!$Q$777:$Q$796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All!$R$777:$R$796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9779</c:v>
                      </c:pt>
                      <c:pt idx="1">
                        <c:v>9951</c:v>
                      </c:pt>
                      <c:pt idx="2">
                        <c:v>10035</c:v>
                      </c:pt>
                      <c:pt idx="3">
                        <c:v>10126</c:v>
                      </c:pt>
                      <c:pt idx="4">
                        <c:v>10006</c:v>
                      </c:pt>
                      <c:pt idx="5">
                        <c:v>10352</c:v>
                      </c:pt>
                      <c:pt idx="6">
                        <c:v>10469</c:v>
                      </c:pt>
                      <c:pt idx="7">
                        <c:v>10509</c:v>
                      </c:pt>
                      <c:pt idx="8">
                        <c:v>10536</c:v>
                      </c:pt>
                      <c:pt idx="9">
                        <c:v>10641</c:v>
                      </c:pt>
                      <c:pt idx="10">
                        <c:v>10644</c:v>
                      </c:pt>
                      <c:pt idx="11">
                        <c:v>10703</c:v>
                      </c:pt>
                      <c:pt idx="12">
                        <c:v>10728</c:v>
                      </c:pt>
                      <c:pt idx="13">
                        <c:v>10750</c:v>
                      </c:pt>
                      <c:pt idx="14">
                        <c:v>10856</c:v>
                      </c:pt>
                      <c:pt idx="15">
                        <c:v>10961</c:v>
                      </c:pt>
                      <c:pt idx="16">
                        <c:v>10970</c:v>
                      </c:pt>
                      <c:pt idx="17">
                        <c:v>11009</c:v>
                      </c:pt>
                      <c:pt idx="18">
                        <c:v>11041</c:v>
                      </c:pt>
                      <c:pt idx="19">
                        <c:v>11053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365349504"/>
        <c:scaling>
          <c:orientation val="minMax"/>
          <c:max val="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367552"/>
        <c:crosses val="autoZero"/>
        <c:crossBetween val="midCat"/>
      </c:valAx>
      <c:valAx>
        <c:axId val="373367552"/>
        <c:scaling>
          <c:orientation val="minMax"/>
          <c:max val="13000"/>
          <c:min val="8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65349504"/>
        <c:crosses val="autoZero"/>
        <c:crossBetween val="midCat"/>
      </c:valAx>
      <c:spPr>
        <a:noFill/>
        <a:ln>
          <a:solidFill>
            <a:srgbClr val="4D4D4D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154552775235161E-2"/>
          <c:y val="0.20385999784242972"/>
          <c:w val="0.19130302794088636"/>
          <c:h val="0.7349340411451869"/>
        </c:manualLayout>
      </c:layout>
      <c:scatterChart>
        <c:scatterStyle val="lineMarker"/>
        <c:varyColors val="0"/>
        <c:ser>
          <c:idx val="2"/>
          <c:order val="0"/>
          <c:tx>
            <c:v>Q1 Firm1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All!$W$6:$W$1239</c:f>
              <c:numCache>
                <c:formatCode>General</c:formatCode>
                <c:ptCount val="1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9932</c:v>
                </c:pt>
                <c:pt idx="4">
                  <c:v>10828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11066</c:v>
                </c:pt>
                <c:pt idx="108">
                  <c:v>10942</c:v>
                </c:pt>
                <c:pt idx="109">
                  <c:v>11381</c:v>
                </c:pt>
                <c:pt idx="110">
                  <c:v>11378</c:v>
                </c:pt>
                <c:pt idx="111">
                  <c:v>11754</c:v>
                </c:pt>
                <c:pt idx="112">
                  <c:v>12360</c:v>
                </c:pt>
                <c:pt idx="113">
                  <c:v>11365</c:v>
                </c:pt>
                <c:pt idx="114">
                  <c:v>11313</c:v>
                </c:pt>
                <c:pt idx="115">
                  <c:v>11136</c:v>
                </c:pt>
                <c:pt idx="116">
                  <c:v>11605</c:v>
                </c:pt>
                <c:pt idx="117">
                  <c:v>12343</c:v>
                </c:pt>
                <c:pt idx="118">
                  <c:v>11785</c:v>
                </c:pt>
                <c:pt idx="119">
                  <c:v>12145</c:v>
                </c:pt>
                <c:pt idx="120">
                  <c:v>12274</c:v>
                </c:pt>
                <c:pt idx="121">
                  <c:v>11960</c:v>
                </c:pt>
                <c:pt idx="122">
                  <c:v>10124</c:v>
                </c:pt>
                <c:pt idx="123">
                  <c:v>12057</c:v>
                </c:pt>
                <c:pt idx="124">
                  <c:v>11384</c:v>
                </c:pt>
                <c:pt idx="125">
                  <c:v>11760</c:v>
                </c:pt>
                <c:pt idx="126">
                  <c:v>12540</c:v>
                </c:pt>
                <c:pt idx="127">
                  <c:v>11827</c:v>
                </c:pt>
                <c:pt idx="128">
                  <c:v>8078</c:v>
                </c:pt>
                <c:pt idx="129">
                  <c:v>12311</c:v>
                </c:pt>
                <c:pt idx="130">
                  <c:v>11331</c:v>
                </c:pt>
                <c:pt idx="131">
                  <c:v>11226</c:v>
                </c:pt>
                <c:pt idx="132">
                  <c:v>12482</c:v>
                </c:pt>
                <c:pt idx="133">
                  <c:v>11573</c:v>
                </c:pt>
                <c:pt idx="134">
                  <c:v>11323</c:v>
                </c:pt>
                <c:pt idx="135">
                  <c:v>11821</c:v>
                </c:pt>
                <c:pt idx="136">
                  <c:v>12697</c:v>
                </c:pt>
                <c:pt idx="137">
                  <c:v>11780</c:v>
                </c:pt>
                <c:pt idx="138">
                  <c:v>12020</c:v>
                </c:pt>
                <c:pt idx="139">
                  <c:v>10917</c:v>
                </c:pt>
                <c:pt idx="140">
                  <c:v>12301</c:v>
                </c:pt>
                <c:pt idx="141">
                  <c:v>11437</c:v>
                </c:pt>
                <c:pt idx="142">
                  <c:v>12480</c:v>
                </c:pt>
                <c:pt idx="143">
                  <c:v>12386</c:v>
                </c:pt>
                <c:pt idx="144">
                  <c:v>12078</c:v>
                </c:pt>
                <c:pt idx="145">
                  <c:v>11578</c:v>
                </c:pt>
                <c:pt idx="146">
                  <c:v>11979</c:v>
                </c:pt>
                <c:pt idx="147">
                  <c:v>12613</c:v>
                </c:pt>
                <c:pt idx="148">
                  <c:v>11782</c:v>
                </c:pt>
                <c:pt idx="149">
                  <c:v>12078</c:v>
                </c:pt>
                <c:pt idx="150">
                  <c:v>11944</c:v>
                </c:pt>
                <c:pt idx="151">
                  <c:v>11369</c:v>
                </c:pt>
                <c:pt idx="152">
                  <c:v>12258</c:v>
                </c:pt>
                <c:pt idx="153">
                  <c:v>10726</c:v>
                </c:pt>
                <c:pt idx="154">
                  <c:v>12311</c:v>
                </c:pt>
              </c:numCache>
            </c:numRef>
          </c:yVal>
          <c:smooth val="0"/>
        </c:ser>
        <c:ser>
          <c:idx val="3"/>
          <c:order val="1"/>
          <c:tx>
            <c:v>Q1 Firm 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yVal>
            <c:numRef>
              <c:f>All!$X$6:$X$1239</c:f>
              <c:numCache>
                <c:formatCode>General</c:formatCode>
                <c:ptCount val="155"/>
                <c:pt idx="0">
                  <c:v>0</c:v>
                </c:pt>
                <c:pt idx="1">
                  <c:v>11165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12850</c:v>
                </c:pt>
                <c:pt idx="14">
                  <c:v>10884</c:v>
                </c:pt>
                <c:pt idx="15">
                  <c:v>10884</c:v>
                </c:pt>
                <c:pt idx="16">
                  <c:v>11072</c:v>
                </c:pt>
                <c:pt idx="17">
                  <c:v>11342</c:v>
                </c:pt>
                <c:pt idx="18">
                  <c:v>10650</c:v>
                </c:pt>
                <c:pt idx="19">
                  <c:v>11422</c:v>
                </c:pt>
                <c:pt idx="20">
                  <c:v>11422</c:v>
                </c:pt>
                <c:pt idx="21">
                  <c:v>11754</c:v>
                </c:pt>
                <c:pt idx="22">
                  <c:v>11336</c:v>
                </c:pt>
                <c:pt idx="23">
                  <c:v>11176</c:v>
                </c:pt>
                <c:pt idx="24">
                  <c:v>11397</c:v>
                </c:pt>
                <c:pt idx="25">
                  <c:v>10704</c:v>
                </c:pt>
                <c:pt idx="26">
                  <c:v>12344</c:v>
                </c:pt>
                <c:pt idx="27">
                  <c:v>10290</c:v>
                </c:pt>
                <c:pt idx="28">
                  <c:v>10398</c:v>
                </c:pt>
                <c:pt idx="29">
                  <c:v>11657</c:v>
                </c:pt>
                <c:pt idx="30">
                  <c:v>12073</c:v>
                </c:pt>
                <c:pt idx="31">
                  <c:v>12244</c:v>
                </c:pt>
                <c:pt idx="32">
                  <c:v>10642</c:v>
                </c:pt>
                <c:pt idx="33">
                  <c:v>11293</c:v>
                </c:pt>
                <c:pt idx="34">
                  <c:v>12229</c:v>
                </c:pt>
                <c:pt idx="35">
                  <c:v>12195</c:v>
                </c:pt>
                <c:pt idx="36">
                  <c:v>10968</c:v>
                </c:pt>
                <c:pt idx="37">
                  <c:v>10364</c:v>
                </c:pt>
                <c:pt idx="38">
                  <c:v>10950</c:v>
                </c:pt>
                <c:pt idx="39">
                  <c:v>11723</c:v>
                </c:pt>
                <c:pt idx="40">
                  <c:v>12352</c:v>
                </c:pt>
                <c:pt idx="41">
                  <c:v>11366</c:v>
                </c:pt>
                <c:pt idx="42">
                  <c:v>12164</c:v>
                </c:pt>
                <c:pt idx="43">
                  <c:v>11046</c:v>
                </c:pt>
                <c:pt idx="44">
                  <c:v>10884</c:v>
                </c:pt>
                <c:pt idx="45">
                  <c:v>10264</c:v>
                </c:pt>
                <c:pt idx="46">
                  <c:v>12136</c:v>
                </c:pt>
                <c:pt idx="47">
                  <c:v>12121</c:v>
                </c:pt>
                <c:pt idx="48">
                  <c:v>11415</c:v>
                </c:pt>
                <c:pt idx="49">
                  <c:v>11828</c:v>
                </c:pt>
                <c:pt idx="50">
                  <c:v>12142</c:v>
                </c:pt>
                <c:pt idx="51">
                  <c:v>11203</c:v>
                </c:pt>
                <c:pt idx="52">
                  <c:v>11470</c:v>
                </c:pt>
                <c:pt idx="53">
                  <c:v>11320</c:v>
                </c:pt>
                <c:pt idx="54">
                  <c:v>11369</c:v>
                </c:pt>
                <c:pt idx="55">
                  <c:v>10628</c:v>
                </c:pt>
                <c:pt idx="56">
                  <c:v>11883</c:v>
                </c:pt>
                <c:pt idx="57">
                  <c:v>11516</c:v>
                </c:pt>
                <c:pt idx="58">
                  <c:v>11048</c:v>
                </c:pt>
                <c:pt idx="59">
                  <c:v>11137</c:v>
                </c:pt>
                <c:pt idx="60">
                  <c:v>11503</c:v>
                </c:pt>
                <c:pt idx="61">
                  <c:v>11656</c:v>
                </c:pt>
                <c:pt idx="62">
                  <c:v>11310</c:v>
                </c:pt>
                <c:pt idx="63">
                  <c:v>12256</c:v>
                </c:pt>
                <c:pt idx="64">
                  <c:v>11402</c:v>
                </c:pt>
                <c:pt idx="65">
                  <c:v>10359</c:v>
                </c:pt>
                <c:pt idx="66">
                  <c:v>12031</c:v>
                </c:pt>
                <c:pt idx="67">
                  <c:v>11807</c:v>
                </c:pt>
                <c:pt idx="68">
                  <c:v>11856</c:v>
                </c:pt>
                <c:pt idx="69">
                  <c:v>11331</c:v>
                </c:pt>
                <c:pt idx="70">
                  <c:v>12284</c:v>
                </c:pt>
                <c:pt idx="71">
                  <c:v>10678</c:v>
                </c:pt>
                <c:pt idx="72">
                  <c:v>11723</c:v>
                </c:pt>
                <c:pt idx="73">
                  <c:v>11458</c:v>
                </c:pt>
                <c:pt idx="74">
                  <c:v>12427</c:v>
                </c:pt>
                <c:pt idx="75">
                  <c:v>12114</c:v>
                </c:pt>
                <c:pt idx="76">
                  <c:v>12351</c:v>
                </c:pt>
                <c:pt idx="77">
                  <c:v>12627</c:v>
                </c:pt>
                <c:pt idx="78">
                  <c:v>12031</c:v>
                </c:pt>
                <c:pt idx="79">
                  <c:v>11581</c:v>
                </c:pt>
                <c:pt idx="80">
                  <c:v>11679</c:v>
                </c:pt>
                <c:pt idx="81">
                  <c:v>12074</c:v>
                </c:pt>
                <c:pt idx="82">
                  <c:v>9808</c:v>
                </c:pt>
                <c:pt idx="83">
                  <c:v>11155</c:v>
                </c:pt>
                <c:pt idx="84">
                  <c:v>10659</c:v>
                </c:pt>
                <c:pt idx="85">
                  <c:v>11686</c:v>
                </c:pt>
                <c:pt idx="86">
                  <c:v>12374</c:v>
                </c:pt>
                <c:pt idx="87">
                  <c:v>12000</c:v>
                </c:pt>
                <c:pt idx="88">
                  <c:v>8954</c:v>
                </c:pt>
                <c:pt idx="89">
                  <c:v>10821</c:v>
                </c:pt>
                <c:pt idx="90">
                  <c:v>8814</c:v>
                </c:pt>
                <c:pt idx="91">
                  <c:v>10605</c:v>
                </c:pt>
                <c:pt idx="92">
                  <c:v>10294</c:v>
                </c:pt>
                <c:pt idx="93">
                  <c:v>10987</c:v>
                </c:pt>
                <c:pt idx="94">
                  <c:v>11498</c:v>
                </c:pt>
                <c:pt idx="95">
                  <c:v>11373</c:v>
                </c:pt>
                <c:pt idx="96">
                  <c:v>11916</c:v>
                </c:pt>
                <c:pt idx="97">
                  <c:v>12203</c:v>
                </c:pt>
                <c:pt idx="98">
                  <c:v>11959</c:v>
                </c:pt>
                <c:pt idx="99">
                  <c:v>11631</c:v>
                </c:pt>
                <c:pt idx="100">
                  <c:v>10622</c:v>
                </c:pt>
                <c:pt idx="101">
                  <c:v>11673</c:v>
                </c:pt>
                <c:pt idx="102">
                  <c:v>11881</c:v>
                </c:pt>
                <c:pt idx="103">
                  <c:v>10557</c:v>
                </c:pt>
                <c:pt idx="104">
                  <c:v>11973</c:v>
                </c:pt>
                <c:pt idx="105">
                  <c:v>10169</c:v>
                </c:pt>
                <c:pt idx="106">
                  <c:v>11718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</c:numCache>
            </c:numRef>
          </c:yVal>
          <c:smooth val="0"/>
        </c:ser>
        <c:ser>
          <c:idx val="4"/>
          <c:order val="2"/>
          <c:tx>
            <c:v>Firm 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All!$Y$6:$Y$1239</c:f>
              <c:numCache>
                <c:formatCode>General</c:formatCode>
                <c:ptCount val="155"/>
                <c:pt idx="0">
                  <c:v>11477</c:v>
                </c:pt>
                <c:pt idx="1">
                  <c:v>0</c:v>
                </c:pt>
                <c:pt idx="2">
                  <c:v>11477</c:v>
                </c:pt>
                <c:pt idx="3">
                  <c:v>0</c:v>
                </c:pt>
                <c:pt idx="4">
                  <c:v>0</c:v>
                </c:pt>
                <c:pt idx="5">
                  <c:v>12614</c:v>
                </c:pt>
                <c:pt idx="6">
                  <c:v>12850</c:v>
                </c:pt>
                <c:pt idx="7">
                  <c:v>9633</c:v>
                </c:pt>
                <c:pt idx="8">
                  <c:v>11325</c:v>
                </c:pt>
                <c:pt idx="9">
                  <c:v>12125</c:v>
                </c:pt>
                <c:pt idx="10">
                  <c:v>11488</c:v>
                </c:pt>
                <c:pt idx="11">
                  <c:v>11573</c:v>
                </c:pt>
                <c:pt idx="12">
                  <c:v>11220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</c:numCache>
            </c:numRef>
          </c:yVal>
          <c:smooth val="0"/>
        </c:ser>
        <c:ser>
          <c:idx val="1"/>
          <c:order val="3"/>
          <c:tx>
            <c:v>Training quench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yVal>
            <c:numRef>
              <c:f>All!$R$6:$R$1239</c:f>
              <c:numCache>
                <c:formatCode>General</c:formatCode>
                <c:ptCount val="155"/>
                <c:pt idx="0">
                  <c:v>9380</c:v>
                </c:pt>
                <c:pt idx="1">
                  <c:v>10157</c:v>
                </c:pt>
                <c:pt idx="2">
                  <c:v>10363</c:v>
                </c:pt>
                <c:pt idx="3">
                  <c:v>10533</c:v>
                </c:pt>
                <c:pt idx="4">
                  <c:v>10755</c:v>
                </c:pt>
              </c:numCache>
            </c:numRef>
          </c:yVal>
          <c:smooth val="0"/>
        </c:ser>
        <c:ser>
          <c:idx val="6"/>
          <c:order val="4"/>
          <c:tx>
            <c:v>Training Quench in 67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All!$Q$778:$Q$797</c:f>
              <c:extLst xmlns:c15="http://schemas.microsoft.com/office/drawing/2012/chart"/>
            </c:numRef>
          </c:xVal>
          <c:yVal>
            <c:numRef>
              <c:f>All!$R$778:$R$797</c:f>
              <c:extLst xmlns:c15="http://schemas.microsoft.com/office/drawing/2012/chart"/>
            </c:numRef>
          </c:yVal>
          <c:smooth val="0"/>
        </c:ser>
        <c:ser>
          <c:idx val="0"/>
          <c:order val="5"/>
          <c:tx>
            <c:v>Training Quench in 12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All!$Q$6:$Q$10</c:f>
              <c:extLst xmlns:c15="http://schemas.microsoft.com/office/drawing/2012/chart"/>
            </c:numRef>
          </c:xVal>
          <c:yVal>
            <c:numRef>
              <c:f>All!$R$6:$R$10</c:f>
              <c:extLst xmlns:c15="http://schemas.microsoft.com/office/drawing/2012/chart"/>
            </c:numRef>
          </c:yVal>
          <c:smooth val="0"/>
        </c:ser>
        <c:ser>
          <c:idx val="7"/>
          <c:order val="6"/>
          <c:tx>
            <c:v>HWC target for 6.5TeV</c:v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All!$Q$2:$Q$3</c:f>
              <c:numCache>
                <c:formatCode>General</c:formatCode>
                <c:ptCount val="2"/>
                <c:pt idx="0">
                  <c:v>1</c:v>
                </c:pt>
                <c:pt idx="1">
                  <c:v>1232</c:v>
                </c:pt>
              </c:numCache>
            </c:numRef>
          </c:xVal>
          <c:yVal>
            <c:numRef>
              <c:f>All!$R$2:$R$3</c:f>
              <c:numCache>
                <c:formatCode>General</c:formatCode>
                <c:ptCount val="2"/>
                <c:pt idx="0">
                  <c:v>11080</c:v>
                </c:pt>
                <c:pt idx="1">
                  <c:v>11080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7438592"/>
        <c:axId val="377440512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4"/>
                <c:tx>
                  <c:v>Training Quench in 56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All!$Q$623:$Q$646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All!$R$623:$R$646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377438592"/>
        <c:scaling>
          <c:orientation val="minMax"/>
          <c:max val="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40512"/>
        <c:crosses val="autoZero"/>
        <c:crossBetween val="midCat"/>
      </c:valAx>
      <c:valAx>
        <c:axId val="377440512"/>
        <c:scaling>
          <c:orientation val="minMax"/>
          <c:max val="13000"/>
          <c:min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Current [A]</a:t>
                </a:r>
              </a:p>
            </c:rich>
          </c:tx>
          <c:layout>
            <c:manualLayout>
              <c:xMode val="edge"/>
              <c:yMode val="edge"/>
              <c:x val="3.9723145038653672E-3"/>
              <c:y val="0.483317844431375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38592"/>
        <c:crosses val="autoZero"/>
        <c:crossBetween val="midCat"/>
      </c:valAx>
      <c:spPr>
        <a:noFill/>
        <a:ln>
          <a:solidFill>
            <a:srgbClr val="4D4D4D"/>
          </a:solidFill>
        </a:ln>
        <a:effectLst/>
      </c:spPr>
    </c:plotArea>
    <c:legend>
      <c:legendPos val="t"/>
      <c:layout>
        <c:manualLayout>
          <c:xMode val="edge"/>
          <c:yMode val="edge"/>
          <c:x val="0.13338596342441073"/>
          <c:y val="3.6268313182593236E-2"/>
          <c:w val="0.69364133021426877"/>
          <c:h val="8.2469773629725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1"/>
          <c:order val="1"/>
          <c:tx>
            <c:v>beam-beam limit</c:v>
          </c:tx>
          <c:spPr>
            <a:ln w="539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xi_plots2!$F$2:$F$13</c:f>
              <c:numCache>
                <c:formatCode>General</c:formatCode>
                <c:ptCount val="12"/>
                <c:pt idx="1">
                  <c:v>100</c:v>
                </c:pt>
                <c:pt idx="2">
                  <c:v>110</c:v>
                </c:pt>
                <c:pt idx="3">
                  <c:v>120</c:v>
                </c:pt>
                <c:pt idx="4">
                  <c:v>130</c:v>
                </c:pt>
                <c:pt idx="5">
                  <c:v>140</c:v>
                </c:pt>
                <c:pt idx="6">
                  <c:v>150</c:v>
                </c:pt>
                <c:pt idx="7">
                  <c:v>160</c:v>
                </c:pt>
                <c:pt idx="8">
                  <c:v>175</c:v>
                </c:pt>
                <c:pt idx="9">
                  <c:v>180</c:v>
                </c:pt>
                <c:pt idx="10">
                  <c:v>190</c:v>
                </c:pt>
                <c:pt idx="11">
                  <c:v>200</c:v>
                </c:pt>
              </c:numCache>
            </c:numRef>
          </c:xVal>
          <c:yVal>
            <c:numRef>
              <c:f>xi_plots2!$AC$2:$AC$13</c:f>
              <c:numCache>
                <c:formatCode>0.000</c:formatCode>
                <c:ptCount val="12"/>
                <c:pt idx="1">
                  <c:v>7.2101587220562952E-2</c:v>
                </c:pt>
                <c:pt idx="2">
                  <c:v>8.0838090697606724E-2</c:v>
                </c:pt>
                <c:pt idx="3">
                  <c:v>8.9735093672165478E-2</c:v>
                </c:pt>
                <c:pt idx="4">
                  <c:v>9.8781780076280634E-2</c:v>
                </c:pt>
                <c:pt idx="5">
                  <c:v>0.10796884811630421</c:v>
                </c:pt>
                <c:pt idx="6">
                  <c:v>0.11728820399887387</c:v>
                </c:pt>
                <c:pt idx="7">
                  <c:v>0.1267327341284081</c:v>
                </c:pt>
                <c:pt idx="8">
                  <c:v>0.14112062254765936</c:v>
                </c:pt>
                <c:pt idx="9">
                  <c:v>0.14597276395986702</c:v>
                </c:pt>
                <c:pt idx="10">
                  <c:v>0.15575756401774835</c:v>
                </c:pt>
                <c:pt idx="11">
                  <c:v>0.16564594926587178</c:v>
                </c:pt>
              </c:numCache>
            </c:numRef>
          </c:yVal>
          <c:smooth val="1"/>
        </c:ser>
        <c:ser>
          <c:idx val="2"/>
          <c:order val="2"/>
          <c:tx>
            <c:v>vertical emittance 2pm, momentum acceptance 2%</c:v>
          </c:tx>
          <c:spPr>
            <a:ln>
              <a:noFill/>
            </a:ln>
          </c:spPr>
          <c:marker>
            <c:symbol val="none"/>
          </c:marker>
          <c:trendline>
            <c:name>vertical emittance 2pm, momentum acceptance 2%</c:name>
            <c:spPr>
              <a:ln w="53975">
                <a:solidFill>
                  <a:srgbClr val="FF0000"/>
                </a:solidFill>
                <a:prstDash val="dashDot"/>
              </a:ln>
            </c:spPr>
            <c:trendlineType val="poly"/>
            <c:order val="3"/>
            <c:dispRSqr val="0"/>
            <c:dispEq val="0"/>
          </c:trendline>
          <c:xVal>
            <c:numRef>
              <c:f>xi_plots2!$F$22:$F$30</c:f>
              <c:numCache>
                <c:formatCode>General</c:formatCode>
                <c:ptCount val="9"/>
                <c:pt idx="0">
                  <c:v>140</c:v>
                </c:pt>
                <c:pt idx="1">
                  <c:v>140</c:v>
                </c:pt>
                <c:pt idx="2">
                  <c:v>160</c:v>
                </c:pt>
                <c:pt idx="3">
                  <c:v>160</c:v>
                </c:pt>
                <c:pt idx="4">
                  <c:v>175</c:v>
                </c:pt>
                <c:pt idx="5">
                  <c:v>175</c:v>
                </c:pt>
                <c:pt idx="6">
                  <c:v>180</c:v>
                </c:pt>
                <c:pt idx="7">
                  <c:v>180</c:v>
                </c:pt>
                <c:pt idx="8">
                  <c:v>200</c:v>
                </c:pt>
              </c:numCache>
            </c:numRef>
          </c:xVal>
          <c:yVal>
            <c:numRef>
              <c:f>xi_plots2!$AC$22:$AC$30</c:f>
              <c:numCache>
                <c:formatCode>0.000</c:formatCode>
                <c:ptCount val="9"/>
                <c:pt idx="0">
                  <c:v>0.22588873788631753</c:v>
                </c:pt>
                <c:pt idx="1">
                  <c:v>0.22588873788631753</c:v>
                </c:pt>
                <c:pt idx="2">
                  <c:v>0.1439291073257952</c:v>
                </c:pt>
                <c:pt idx="3">
                  <c:v>0.1439291073257952</c:v>
                </c:pt>
                <c:pt idx="4">
                  <c:v>0.11174495971544383</c:v>
                </c:pt>
                <c:pt idx="5">
                  <c:v>0.11174495971544383</c:v>
                </c:pt>
                <c:pt idx="6">
                  <c:v>0.10394879973529655</c:v>
                </c:pt>
                <c:pt idx="7">
                  <c:v>0.10394879973529655</c:v>
                </c:pt>
                <c:pt idx="8">
                  <c:v>8.3958645940047233E-2</c:v>
                </c:pt>
              </c:numCache>
            </c:numRef>
          </c:yVal>
          <c:smooth val="1"/>
        </c:ser>
        <c:ser>
          <c:idx val="0"/>
          <c:order val="0"/>
          <c:tx>
            <c:v>vertical emittance 2pm, momentum acceptance 1.5%</c:v>
          </c:tx>
          <c:spPr>
            <a:ln>
              <a:noFill/>
            </a:ln>
          </c:spPr>
          <c:marker>
            <c:symbol val="none"/>
          </c:marker>
          <c:trendline>
            <c:name>vertical emittance 2pm, momentum acceptance 1.5%</c:name>
            <c:spPr>
              <a:ln w="53975">
                <a:solidFill>
                  <a:srgbClr val="0000CC"/>
                </a:solidFill>
                <a:prstDash val="sysDash"/>
              </a:ln>
            </c:spPr>
            <c:trendlineType val="poly"/>
            <c:order val="6"/>
            <c:dispRSqr val="0"/>
            <c:dispEq val="0"/>
          </c:trendline>
          <c:xVal>
            <c:numRef>
              <c:f>xi_plots2!$F$55:$F$65</c:f>
              <c:numCache>
                <c:formatCode>General</c:formatCode>
                <c:ptCount val="11"/>
                <c:pt idx="0">
                  <c:v>120</c:v>
                </c:pt>
                <c:pt idx="1">
                  <c:v>120</c:v>
                </c:pt>
                <c:pt idx="2">
                  <c:v>140</c:v>
                </c:pt>
                <c:pt idx="3">
                  <c:v>140</c:v>
                </c:pt>
                <c:pt idx="4">
                  <c:v>160</c:v>
                </c:pt>
                <c:pt idx="5">
                  <c:v>160</c:v>
                </c:pt>
                <c:pt idx="6">
                  <c:v>175</c:v>
                </c:pt>
                <c:pt idx="7">
                  <c:v>175</c:v>
                </c:pt>
                <c:pt idx="8">
                  <c:v>180</c:v>
                </c:pt>
                <c:pt idx="9">
                  <c:v>180</c:v>
                </c:pt>
                <c:pt idx="10">
                  <c:v>200</c:v>
                </c:pt>
              </c:numCache>
            </c:numRef>
          </c:xVal>
          <c:yVal>
            <c:numRef>
              <c:f>xi_plots2!$AC$55:$AC$65</c:f>
              <c:numCache>
                <c:formatCode>0.000</c:formatCode>
                <c:ptCount val="11"/>
                <c:pt idx="0">
                  <c:v>0.196903014883206</c:v>
                </c:pt>
                <c:pt idx="1">
                  <c:v>0.196903014883206</c:v>
                </c:pt>
                <c:pt idx="2">
                  <c:v>0.11894141508173353</c:v>
                </c:pt>
                <c:pt idx="3">
                  <c:v>0.11894141508173353</c:v>
                </c:pt>
                <c:pt idx="4">
                  <c:v>8.5457907474690925E-2</c:v>
                </c:pt>
                <c:pt idx="5">
                  <c:v>8.5457907474690925E-2</c:v>
                </c:pt>
                <c:pt idx="6">
                  <c:v>7.1964553662897598E-2</c:v>
                </c:pt>
                <c:pt idx="7">
                  <c:v>7.1964553662897598E-2</c:v>
                </c:pt>
                <c:pt idx="8">
                  <c:v>6.8366325979752743E-2</c:v>
                </c:pt>
                <c:pt idx="9">
                  <c:v>6.8366325979752743E-2</c:v>
                </c:pt>
                <c:pt idx="10">
                  <c:v>5.8671101389056811E-2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721600"/>
        <c:axId val="397723520"/>
      </c:scatterChart>
      <c:valAx>
        <c:axId val="397721600"/>
        <c:scaling>
          <c:orientation val="minMax"/>
          <c:max val="200"/>
          <c:min val="12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97723520"/>
        <c:crosses val="autoZero"/>
        <c:crossBetween val="midCat"/>
      </c:valAx>
      <c:valAx>
        <c:axId val="397723520"/>
        <c:scaling>
          <c:orientation val="minMax"/>
          <c:max val="0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beam-beam parameter</a:t>
                </a:r>
              </a:p>
            </c:rich>
          </c:tx>
          <c:layout>
            <c:manualLayout>
              <c:xMode val="edge"/>
              <c:yMode val="edge"/>
              <c:x val="3.6231884057971015E-3"/>
              <c:y val="0.14121972960927054"/>
            </c:manualLayout>
          </c:layout>
          <c:overlay val="0"/>
        </c:title>
        <c:numFmt formatCode="0.00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9772160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2DA3AE-E742-DA4A-8F3E-905B80A6F1CA}" type="doc">
      <dgm:prSet loTypeId="urn:microsoft.com/office/officeart/2005/8/layout/hChevron3" loCatId="" qsTypeId="urn:microsoft.com/office/officeart/2005/8/quickstyle/simple1" qsCatId="simple" csTypeId="urn:microsoft.com/office/officeart/2005/8/colors/accent4_2" csCatId="accent4" phldr="1"/>
      <dgm:spPr/>
    </dgm:pt>
    <dgm:pt modelId="{D35FAB25-D255-4B40-AE23-2B1ED02D3439}">
      <dgm:prSet phldrT="[Text]"/>
      <dgm:spPr/>
      <dgm:t>
        <a:bodyPr/>
        <a:lstStyle/>
        <a:p>
          <a:r>
            <a:rPr lang="en-US" dirty="0" smtClean="0"/>
            <a:t>1980</a:t>
          </a:r>
          <a:endParaRPr lang="en-US" dirty="0"/>
        </a:p>
      </dgm:t>
    </dgm:pt>
    <dgm:pt modelId="{38AC773F-0B36-FE46-817E-6531EAC113A2}" type="parTrans" cxnId="{E58AC9AF-F722-EA45-8E9B-ABA48EE5D176}">
      <dgm:prSet/>
      <dgm:spPr/>
      <dgm:t>
        <a:bodyPr/>
        <a:lstStyle/>
        <a:p>
          <a:endParaRPr lang="en-US"/>
        </a:p>
      </dgm:t>
    </dgm:pt>
    <dgm:pt modelId="{22F81606-9063-7047-B9E5-0B029F997DD6}" type="sibTrans" cxnId="{E58AC9AF-F722-EA45-8E9B-ABA48EE5D176}">
      <dgm:prSet/>
      <dgm:spPr/>
      <dgm:t>
        <a:bodyPr/>
        <a:lstStyle/>
        <a:p>
          <a:endParaRPr lang="en-US"/>
        </a:p>
      </dgm:t>
    </dgm:pt>
    <dgm:pt modelId="{7785498B-C578-3549-8586-69EFDDAC0D8F}">
      <dgm:prSet phldrT="[Text]"/>
      <dgm:spPr/>
      <dgm:t>
        <a:bodyPr/>
        <a:lstStyle/>
        <a:p>
          <a:r>
            <a:rPr lang="en-US" dirty="0" smtClean="0"/>
            <a:t>1985</a:t>
          </a:r>
          <a:endParaRPr lang="en-US" dirty="0"/>
        </a:p>
      </dgm:t>
    </dgm:pt>
    <dgm:pt modelId="{3F4F6E2E-F0FD-914A-8010-18B06964707D}" type="parTrans" cxnId="{6AC29BD9-9790-9947-BCEC-705C7E9D68F2}">
      <dgm:prSet/>
      <dgm:spPr/>
      <dgm:t>
        <a:bodyPr/>
        <a:lstStyle/>
        <a:p>
          <a:endParaRPr lang="en-US"/>
        </a:p>
      </dgm:t>
    </dgm:pt>
    <dgm:pt modelId="{352A3FCB-9B6C-B64B-8FCB-3493A47AC327}" type="sibTrans" cxnId="{6AC29BD9-9790-9947-BCEC-705C7E9D68F2}">
      <dgm:prSet/>
      <dgm:spPr/>
      <dgm:t>
        <a:bodyPr/>
        <a:lstStyle/>
        <a:p>
          <a:endParaRPr lang="en-US"/>
        </a:p>
      </dgm:t>
    </dgm:pt>
    <dgm:pt modelId="{3FF49E3A-6E56-D24A-9212-3E1F81F2EA02}">
      <dgm:prSet phldrT="[Text]"/>
      <dgm:spPr/>
      <dgm:t>
        <a:bodyPr/>
        <a:lstStyle/>
        <a:p>
          <a:r>
            <a:rPr lang="en-US" dirty="0" smtClean="0"/>
            <a:t>1995</a:t>
          </a:r>
          <a:endParaRPr lang="en-US" dirty="0"/>
        </a:p>
      </dgm:t>
    </dgm:pt>
    <dgm:pt modelId="{73A74C09-03CD-FC43-86E3-DF8800C8EA25}" type="parTrans" cxnId="{35BFAF43-881B-C242-9CFE-04162E19D0CB}">
      <dgm:prSet/>
      <dgm:spPr/>
      <dgm:t>
        <a:bodyPr/>
        <a:lstStyle/>
        <a:p>
          <a:endParaRPr lang="en-US"/>
        </a:p>
      </dgm:t>
    </dgm:pt>
    <dgm:pt modelId="{992773A9-F3B4-A44A-B7A7-8D9C175C7CAF}" type="sibTrans" cxnId="{35BFAF43-881B-C242-9CFE-04162E19D0CB}">
      <dgm:prSet/>
      <dgm:spPr/>
      <dgm:t>
        <a:bodyPr/>
        <a:lstStyle/>
        <a:p>
          <a:endParaRPr lang="en-US"/>
        </a:p>
      </dgm:t>
    </dgm:pt>
    <dgm:pt modelId="{0D4F2FDB-EEF2-CD49-8571-DC9971B16988}">
      <dgm:prSet phldrT="[Text]"/>
      <dgm:spPr/>
      <dgm:t>
        <a:bodyPr/>
        <a:lstStyle/>
        <a:p>
          <a:r>
            <a:rPr lang="en-US" dirty="0" smtClean="0"/>
            <a:t>2000</a:t>
          </a:r>
          <a:endParaRPr lang="en-US" dirty="0"/>
        </a:p>
      </dgm:t>
    </dgm:pt>
    <dgm:pt modelId="{D59BA895-152F-2A43-854D-BE3EF807F559}" type="parTrans" cxnId="{7848570F-D116-1A41-862C-001C9E3A2B56}">
      <dgm:prSet/>
      <dgm:spPr/>
      <dgm:t>
        <a:bodyPr/>
        <a:lstStyle/>
        <a:p>
          <a:endParaRPr lang="en-US"/>
        </a:p>
      </dgm:t>
    </dgm:pt>
    <dgm:pt modelId="{7A1F8876-2852-F54D-859E-6B23C54E2AA0}" type="sibTrans" cxnId="{7848570F-D116-1A41-862C-001C9E3A2B56}">
      <dgm:prSet/>
      <dgm:spPr/>
      <dgm:t>
        <a:bodyPr/>
        <a:lstStyle/>
        <a:p>
          <a:endParaRPr lang="en-US"/>
        </a:p>
      </dgm:t>
    </dgm:pt>
    <dgm:pt modelId="{494261B0-3DC9-1148-9F4D-514CBB63DBC1}">
      <dgm:prSet phldrT="[Text]"/>
      <dgm:spPr/>
      <dgm:t>
        <a:bodyPr/>
        <a:lstStyle/>
        <a:p>
          <a:r>
            <a:rPr lang="en-US" dirty="0" smtClean="0"/>
            <a:t>2005</a:t>
          </a:r>
          <a:endParaRPr lang="en-US" dirty="0"/>
        </a:p>
      </dgm:t>
    </dgm:pt>
    <dgm:pt modelId="{AD70FBA5-AFD3-0D48-BD25-8FD3F945CFDE}" type="parTrans" cxnId="{93836576-7135-4B42-B62D-791E1D6C88EF}">
      <dgm:prSet/>
      <dgm:spPr/>
      <dgm:t>
        <a:bodyPr/>
        <a:lstStyle/>
        <a:p>
          <a:endParaRPr lang="en-US"/>
        </a:p>
      </dgm:t>
    </dgm:pt>
    <dgm:pt modelId="{DA2849EE-0D64-1646-B5E6-0B9094015546}" type="sibTrans" cxnId="{93836576-7135-4B42-B62D-791E1D6C88EF}">
      <dgm:prSet/>
      <dgm:spPr/>
      <dgm:t>
        <a:bodyPr/>
        <a:lstStyle/>
        <a:p>
          <a:endParaRPr lang="en-US"/>
        </a:p>
      </dgm:t>
    </dgm:pt>
    <dgm:pt modelId="{F18A24DE-407C-4D4F-972A-75FA8E2CF709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0A14E4CD-AD34-524C-ACB4-432C631F9B94}" type="parTrans" cxnId="{5A3AEFEB-3D53-CB4E-8E2E-DF4366201662}">
      <dgm:prSet/>
      <dgm:spPr/>
      <dgm:t>
        <a:bodyPr/>
        <a:lstStyle/>
        <a:p>
          <a:endParaRPr lang="en-US"/>
        </a:p>
      </dgm:t>
    </dgm:pt>
    <dgm:pt modelId="{C4BE7C59-8D07-B842-AB5A-B4681F4EF666}" type="sibTrans" cxnId="{5A3AEFEB-3D53-CB4E-8E2E-DF4366201662}">
      <dgm:prSet/>
      <dgm:spPr/>
      <dgm:t>
        <a:bodyPr/>
        <a:lstStyle/>
        <a:p>
          <a:endParaRPr lang="en-US"/>
        </a:p>
      </dgm:t>
    </dgm:pt>
    <dgm:pt modelId="{BBD331A8-F73F-DE46-B18F-608480FC9485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6779589F-596C-FB4C-A44D-6AB54CCB4567}" type="parTrans" cxnId="{2A93A562-69A6-2A48-9813-1652419F7F00}">
      <dgm:prSet/>
      <dgm:spPr/>
      <dgm:t>
        <a:bodyPr/>
        <a:lstStyle/>
        <a:p>
          <a:endParaRPr lang="en-US"/>
        </a:p>
      </dgm:t>
    </dgm:pt>
    <dgm:pt modelId="{97690042-07BE-B24A-A443-4EF0D8C7FE51}" type="sibTrans" cxnId="{2A93A562-69A6-2A48-9813-1652419F7F00}">
      <dgm:prSet/>
      <dgm:spPr/>
      <dgm:t>
        <a:bodyPr/>
        <a:lstStyle/>
        <a:p>
          <a:endParaRPr lang="en-US"/>
        </a:p>
      </dgm:t>
    </dgm:pt>
    <dgm:pt modelId="{16282C59-33C6-A648-8E8D-EF6FD612E931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0FDDC1F5-A697-D147-8677-C5D971B4CA63}" type="parTrans" cxnId="{AC0897CA-C716-674E-9B69-5E0146D49B23}">
      <dgm:prSet/>
      <dgm:spPr/>
      <dgm:t>
        <a:bodyPr/>
        <a:lstStyle/>
        <a:p>
          <a:endParaRPr lang="en-US"/>
        </a:p>
      </dgm:t>
    </dgm:pt>
    <dgm:pt modelId="{3EB6DCC0-97CE-F742-B780-3FAF49A8A23F}" type="sibTrans" cxnId="{AC0897CA-C716-674E-9B69-5E0146D49B23}">
      <dgm:prSet/>
      <dgm:spPr/>
      <dgm:t>
        <a:bodyPr/>
        <a:lstStyle/>
        <a:p>
          <a:endParaRPr lang="en-US"/>
        </a:p>
      </dgm:t>
    </dgm:pt>
    <dgm:pt modelId="{FD28D417-73F4-CC4C-AB8E-9FD010AA58FB}">
      <dgm:prSet phldrT="[Text]"/>
      <dgm:spPr/>
      <dgm:t>
        <a:bodyPr/>
        <a:lstStyle/>
        <a:p>
          <a:r>
            <a:rPr lang="en-US" dirty="0" smtClean="0"/>
            <a:t>2025</a:t>
          </a:r>
          <a:endParaRPr lang="en-US" dirty="0"/>
        </a:p>
      </dgm:t>
    </dgm:pt>
    <dgm:pt modelId="{8BAA936C-490D-B549-A219-B6E0DA05B8C4}" type="parTrans" cxnId="{21F23B04-5E9A-BF4B-8C26-0B317052EBA4}">
      <dgm:prSet/>
      <dgm:spPr/>
      <dgm:t>
        <a:bodyPr/>
        <a:lstStyle/>
        <a:p>
          <a:endParaRPr lang="en-US"/>
        </a:p>
      </dgm:t>
    </dgm:pt>
    <dgm:pt modelId="{BCAA0C0D-1AD1-C542-ACA0-1E87C031B6DC}" type="sibTrans" cxnId="{21F23B04-5E9A-BF4B-8C26-0B317052EBA4}">
      <dgm:prSet/>
      <dgm:spPr/>
      <dgm:t>
        <a:bodyPr/>
        <a:lstStyle/>
        <a:p>
          <a:endParaRPr lang="en-US"/>
        </a:p>
      </dgm:t>
    </dgm:pt>
    <dgm:pt modelId="{6F897560-FB01-904C-8E68-CFA9A6162309}">
      <dgm:prSet phldrT="[Text]"/>
      <dgm:spPr/>
      <dgm:t>
        <a:bodyPr/>
        <a:lstStyle/>
        <a:p>
          <a:r>
            <a:rPr lang="en-US" dirty="0" smtClean="0"/>
            <a:t>2030</a:t>
          </a:r>
          <a:endParaRPr lang="en-US" dirty="0"/>
        </a:p>
      </dgm:t>
    </dgm:pt>
    <dgm:pt modelId="{3D3EA5BA-DC00-004B-9373-88BFD9EEFC5E}" type="parTrans" cxnId="{FD0AA401-AFCD-9B41-A293-641FD9956DE5}">
      <dgm:prSet/>
      <dgm:spPr/>
      <dgm:t>
        <a:bodyPr/>
        <a:lstStyle/>
        <a:p>
          <a:endParaRPr lang="en-US"/>
        </a:p>
      </dgm:t>
    </dgm:pt>
    <dgm:pt modelId="{C3C1514B-40D6-8D4C-AC53-D2D0C53FF8B5}" type="sibTrans" cxnId="{FD0AA401-AFCD-9B41-A293-641FD9956DE5}">
      <dgm:prSet/>
      <dgm:spPr/>
      <dgm:t>
        <a:bodyPr/>
        <a:lstStyle/>
        <a:p>
          <a:endParaRPr lang="en-US"/>
        </a:p>
      </dgm:t>
    </dgm:pt>
    <dgm:pt modelId="{B3FC8077-BF1D-1C4E-83CB-81B4621A23F0}">
      <dgm:prSet phldrT="[Text]"/>
      <dgm:spPr/>
      <dgm:t>
        <a:bodyPr/>
        <a:lstStyle/>
        <a:p>
          <a:r>
            <a:rPr lang="en-US" dirty="0" smtClean="0"/>
            <a:t>2035</a:t>
          </a:r>
          <a:endParaRPr lang="en-US" dirty="0"/>
        </a:p>
      </dgm:t>
    </dgm:pt>
    <dgm:pt modelId="{687E62C2-BF7E-F44F-898F-AFF614F4BF5E}" type="parTrans" cxnId="{BA1DDF22-1751-424A-9A8B-4E186D41B916}">
      <dgm:prSet/>
      <dgm:spPr/>
      <dgm:t>
        <a:bodyPr/>
        <a:lstStyle/>
        <a:p>
          <a:endParaRPr lang="en-US"/>
        </a:p>
      </dgm:t>
    </dgm:pt>
    <dgm:pt modelId="{649D7704-C80B-634F-BAA0-DBB6DEF4EDCC}" type="sibTrans" cxnId="{BA1DDF22-1751-424A-9A8B-4E186D41B916}">
      <dgm:prSet/>
      <dgm:spPr/>
      <dgm:t>
        <a:bodyPr/>
        <a:lstStyle/>
        <a:p>
          <a:endParaRPr lang="en-US"/>
        </a:p>
      </dgm:t>
    </dgm:pt>
    <dgm:pt modelId="{D86C6FFF-3A00-8F4A-98A7-19F52DC1450D}">
      <dgm:prSet phldrT="[Text]"/>
      <dgm:spPr/>
      <dgm:t>
        <a:bodyPr/>
        <a:lstStyle/>
        <a:p>
          <a:r>
            <a:rPr lang="en-US" dirty="0" smtClean="0"/>
            <a:t>1990</a:t>
          </a:r>
          <a:endParaRPr lang="en-US" dirty="0"/>
        </a:p>
      </dgm:t>
    </dgm:pt>
    <dgm:pt modelId="{839B1897-9C81-414D-ADEE-989C89B9D646}" type="parTrans" cxnId="{6439A3A3-128B-CE4D-B024-1669F0373878}">
      <dgm:prSet/>
      <dgm:spPr/>
      <dgm:t>
        <a:bodyPr/>
        <a:lstStyle/>
        <a:p>
          <a:endParaRPr lang="en-US"/>
        </a:p>
      </dgm:t>
    </dgm:pt>
    <dgm:pt modelId="{CB114D0A-65A3-0144-9589-7C25BEDCB853}" type="sibTrans" cxnId="{6439A3A3-128B-CE4D-B024-1669F0373878}">
      <dgm:prSet/>
      <dgm:spPr/>
      <dgm:t>
        <a:bodyPr/>
        <a:lstStyle/>
        <a:p>
          <a:endParaRPr lang="en-US"/>
        </a:p>
      </dgm:t>
    </dgm:pt>
    <dgm:pt modelId="{7914452B-9B97-6445-A268-78AD45F6F2C9}" type="pres">
      <dgm:prSet presAssocID="{D42DA3AE-E742-DA4A-8F3E-905B80A6F1CA}" presName="Name0" presStyleCnt="0">
        <dgm:presLayoutVars>
          <dgm:dir/>
          <dgm:resizeHandles val="exact"/>
        </dgm:presLayoutVars>
      </dgm:prSet>
      <dgm:spPr/>
    </dgm:pt>
    <dgm:pt modelId="{6BBD79BB-90E5-7848-9248-238C5F24D7D4}" type="pres">
      <dgm:prSet presAssocID="{D35FAB25-D255-4B40-AE23-2B1ED02D3439}" presName="parTxOnly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188A54-1866-0644-A14D-C0366DCC4696}" type="pres">
      <dgm:prSet presAssocID="{22F81606-9063-7047-B9E5-0B029F997DD6}" presName="parSpace" presStyleCnt="0"/>
      <dgm:spPr/>
    </dgm:pt>
    <dgm:pt modelId="{B35C4208-5602-974B-8760-779E3EFED7AC}" type="pres">
      <dgm:prSet presAssocID="{7785498B-C578-3549-8586-69EFDDAC0D8F}" presName="parTxOnly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1D5A0-D44D-0748-A509-A55563FC2533}" type="pres">
      <dgm:prSet presAssocID="{352A3FCB-9B6C-B64B-8FCB-3493A47AC327}" presName="parSpace" presStyleCnt="0"/>
      <dgm:spPr/>
    </dgm:pt>
    <dgm:pt modelId="{C7DC7F19-9601-8D43-A8D9-CB5383EFFBB4}" type="pres">
      <dgm:prSet presAssocID="{D86C6FFF-3A00-8F4A-98A7-19F52DC1450D}" presName="parTxOnly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EE48C4-6342-F341-81D6-89385D8B88CB}" type="pres">
      <dgm:prSet presAssocID="{CB114D0A-65A3-0144-9589-7C25BEDCB853}" presName="parSpace" presStyleCnt="0"/>
      <dgm:spPr/>
    </dgm:pt>
    <dgm:pt modelId="{ACE8F057-5345-504A-AB21-FFA35655152D}" type="pres">
      <dgm:prSet presAssocID="{3FF49E3A-6E56-D24A-9212-3E1F81F2EA02}" presName="parTxOnly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1262F2-C05C-E845-A207-90EED1EFE847}" type="pres">
      <dgm:prSet presAssocID="{992773A9-F3B4-A44A-B7A7-8D9C175C7CAF}" presName="parSpace" presStyleCnt="0"/>
      <dgm:spPr/>
    </dgm:pt>
    <dgm:pt modelId="{D78F976A-79F4-3F47-98D6-B60E8AAA640D}" type="pres">
      <dgm:prSet presAssocID="{0D4F2FDB-EEF2-CD49-8571-DC9971B16988}" presName="parTxOnly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4CF42D-C3A9-0C48-B51E-CFA6A4C42A30}" type="pres">
      <dgm:prSet presAssocID="{7A1F8876-2852-F54D-859E-6B23C54E2AA0}" presName="parSpace" presStyleCnt="0"/>
      <dgm:spPr/>
    </dgm:pt>
    <dgm:pt modelId="{A6650731-7674-7D44-9FE5-CE5C056EB66A}" type="pres">
      <dgm:prSet presAssocID="{494261B0-3DC9-1148-9F4D-514CBB63DBC1}" presName="parTxOnly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47D316-43FF-CA42-B6C4-08341D22C125}" type="pres">
      <dgm:prSet presAssocID="{DA2849EE-0D64-1646-B5E6-0B9094015546}" presName="parSpace" presStyleCnt="0"/>
      <dgm:spPr/>
    </dgm:pt>
    <dgm:pt modelId="{EDC3A6E5-1F5D-0C43-B58F-B8A106DFE77C}" type="pres">
      <dgm:prSet presAssocID="{F18A24DE-407C-4D4F-972A-75FA8E2CF709}" presName="parTxOnly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352F98-C5F8-434F-9A3C-DAA1A9CCD29E}" type="pres">
      <dgm:prSet presAssocID="{C4BE7C59-8D07-B842-AB5A-B4681F4EF666}" presName="parSpace" presStyleCnt="0"/>
      <dgm:spPr/>
    </dgm:pt>
    <dgm:pt modelId="{8B72C8FC-668B-EF42-B48B-D9F6BC326A08}" type="pres">
      <dgm:prSet presAssocID="{BBD331A8-F73F-DE46-B18F-608480FC9485}" presName="parTxOnly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3E805D-94B1-434E-8CA6-FC35B02D6229}" type="pres">
      <dgm:prSet presAssocID="{97690042-07BE-B24A-A443-4EF0D8C7FE51}" presName="parSpace" presStyleCnt="0"/>
      <dgm:spPr/>
    </dgm:pt>
    <dgm:pt modelId="{A4147B64-7D0C-9E45-8939-2FE73234E454}" type="pres">
      <dgm:prSet presAssocID="{16282C59-33C6-A648-8E8D-EF6FD612E931}" presName="parTxOnly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80AA5-BA6F-734C-9429-82C7659FF575}" type="pres">
      <dgm:prSet presAssocID="{3EB6DCC0-97CE-F742-B780-3FAF49A8A23F}" presName="parSpace" presStyleCnt="0"/>
      <dgm:spPr/>
    </dgm:pt>
    <dgm:pt modelId="{AB550ED0-7CA9-DC4F-8AF2-A0D5FD0BA81C}" type="pres">
      <dgm:prSet presAssocID="{FD28D417-73F4-CC4C-AB8E-9FD010AA58FB}" presName="parTxOnly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C82656-0AD8-9542-AFDB-EBB037813E61}" type="pres">
      <dgm:prSet presAssocID="{BCAA0C0D-1AD1-C542-ACA0-1E87C031B6DC}" presName="parSpace" presStyleCnt="0"/>
      <dgm:spPr/>
    </dgm:pt>
    <dgm:pt modelId="{8F0D88AD-93D2-904F-A399-F1A3F4430C51}" type="pres">
      <dgm:prSet presAssocID="{6F897560-FB01-904C-8E68-CFA9A6162309}" presName="parTxOnly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683756-18BA-4F42-BF63-3FF8EDE73CC7}" type="pres">
      <dgm:prSet presAssocID="{C3C1514B-40D6-8D4C-AC53-D2D0C53FF8B5}" presName="parSpace" presStyleCnt="0"/>
      <dgm:spPr/>
    </dgm:pt>
    <dgm:pt modelId="{03608E6E-7041-B949-B4DD-04E9BB5BDB59}" type="pres">
      <dgm:prSet presAssocID="{B3FC8077-BF1D-1C4E-83CB-81B4621A23F0}" presName="parTxOnly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39A3A3-128B-CE4D-B024-1669F0373878}" srcId="{D42DA3AE-E742-DA4A-8F3E-905B80A6F1CA}" destId="{D86C6FFF-3A00-8F4A-98A7-19F52DC1450D}" srcOrd="2" destOrd="0" parTransId="{839B1897-9C81-414D-ADEE-989C89B9D646}" sibTransId="{CB114D0A-65A3-0144-9589-7C25BEDCB853}"/>
    <dgm:cxn modelId="{2A93A562-69A6-2A48-9813-1652419F7F00}" srcId="{D42DA3AE-E742-DA4A-8F3E-905B80A6F1CA}" destId="{BBD331A8-F73F-DE46-B18F-608480FC9485}" srcOrd="7" destOrd="0" parTransId="{6779589F-596C-FB4C-A44D-6AB54CCB4567}" sibTransId="{97690042-07BE-B24A-A443-4EF0D8C7FE51}"/>
    <dgm:cxn modelId="{21F23B04-5E9A-BF4B-8C26-0B317052EBA4}" srcId="{D42DA3AE-E742-DA4A-8F3E-905B80A6F1CA}" destId="{FD28D417-73F4-CC4C-AB8E-9FD010AA58FB}" srcOrd="9" destOrd="0" parTransId="{8BAA936C-490D-B549-A219-B6E0DA05B8C4}" sibTransId="{BCAA0C0D-1AD1-C542-ACA0-1E87C031B6DC}"/>
    <dgm:cxn modelId="{B36C32C5-F516-4BD2-BE73-20B5B1474156}" type="presOf" srcId="{0D4F2FDB-EEF2-CD49-8571-DC9971B16988}" destId="{D78F976A-79F4-3F47-98D6-B60E8AAA640D}" srcOrd="0" destOrd="0" presId="urn:microsoft.com/office/officeart/2005/8/layout/hChevron3"/>
    <dgm:cxn modelId="{FD0AA401-AFCD-9B41-A293-641FD9956DE5}" srcId="{D42DA3AE-E742-DA4A-8F3E-905B80A6F1CA}" destId="{6F897560-FB01-904C-8E68-CFA9A6162309}" srcOrd="10" destOrd="0" parTransId="{3D3EA5BA-DC00-004B-9373-88BFD9EEFC5E}" sibTransId="{C3C1514B-40D6-8D4C-AC53-D2D0C53FF8B5}"/>
    <dgm:cxn modelId="{35BFAF43-881B-C242-9CFE-04162E19D0CB}" srcId="{D42DA3AE-E742-DA4A-8F3E-905B80A6F1CA}" destId="{3FF49E3A-6E56-D24A-9212-3E1F81F2EA02}" srcOrd="3" destOrd="0" parTransId="{73A74C09-03CD-FC43-86E3-DF8800C8EA25}" sibTransId="{992773A9-F3B4-A44A-B7A7-8D9C175C7CAF}"/>
    <dgm:cxn modelId="{93836576-7135-4B42-B62D-791E1D6C88EF}" srcId="{D42DA3AE-E742-DA4A-8F3E-905B80A6F1CA}" destId="{494261B0-3DC9-1148-9F4D-514CBB63DBC1}" srcOrd="5" destOrd="0" parTransId="{AD70FBA5-AFD3-0D48-BD25-8FD3F945CFDE}" sibTransId="{DA2849EE-0D64-1646-B5E6-0B9094015546}"/>
    <dgm:cxn modelId="{E1EA03AF-BA5E-4C9A-B48D-9D89DFDE6DEE}" type="presOf" srcId="{7785498B-C578-3549-8586-69EFDDAC0D8F}" destId="{B35C4208-5602-974B-8760-779E3EFED7AC}" srcOrd="0" destOrd="0" presId="urn:microsoft.com/office/officeart/2005/8/layout/hChevron3"/>
    <dgm:cxn modelId="{44F09770-7933-4E30-92C8-EE2F6396B7F7}" type="presOf" srcId="{F18A24DE-407C-4D4F-972A-75FA8E2CF709}" destId="{EDC3A6E5-1F5D-0C43-B58F-B8A106DFE77C}" srcOrd="0" destOrd="0" presId="urn:microsoft.com/office/officeart/2005/8/layout/hChevron3"/>
    <dgm:cxn modelId="{3D158603-1F1B-4765-95A6-FCCB9ED4D178}" type="presOf" srcId="{D86C6FFF-3A00-8F4A-98A7-19F52DC1450D}" destId="{C7DC7F19-9601-8D43-A8D9-CB5383EFFBB4}" srcOrd="0" destOrd="0" presId="urn:microsoft.com/office/officeart/2005/8/layout/hChevron3"/>
    <dgm:cxn modelId="{CE3CD129-C50C-4744-BD3F-9F7D2F420717}" type="presOf" srcId="{3FF49E3A-6E56-D24A-9212-3E1F81F2EA02}" destId="{ACE8F057-5345-504A-AB21-FFA35655152D}" srcOrd="0" destOrd="0" presId="urn:microsoft.com/office/officeart/2005/8/layout/hChevron3"/>
    <dgm:cxn modelId="{E7154949-BD55-453F-A2E7-E91178625E4A}" type="presOf" srcId="{494261B0-3DC9-1148-9F4D-514CBB63DBC1}" destId="{A6650731-7674-7D44-9FE5-CE5C056EB66A}" srcOrd="0" destOrd="0" presId="urn:microsoft.com/office/officeart/2005/8/layout/hChevron3"/>
    <dgm:cxn modelId="{CF0484FD-3C6D-4B46-9881-404E3CFB3A9F}" type="presOf" srcId="{BBD331A8-F73F-DE46-B18F-608480FC9485}" destId="{8B72C8FC-668B-EF42-B48B-D9F6BC326A08}" srcOrd="0" destOrd="0" presId="urn:microsoft.com/office/officeart/2005/8/layout/hChevron3"/>
    <dgm:cxn modelId="{5A3AEFEB-3D53-CB4E-8E2E-DF4366201662}" srcId="{D42DA3AE-E742-DA4A-8F3E-905B80A6F1CA}" destId="{F18A24DE-407C-4D4F-972A-75FA8E2CF709}" srcOrd="6" destOrd="0" parTransId="{0A14E4CD-AD34-524C-ACB4-432C631F9B94}" sibTransId="{C4BE7C59-8D07-B842-AB5A-B4681F4EF666}"/>
    <dgm:cxn modelId="{FA443DC1-5635-451D-99CE-9F8E51E993F9}" type="presOf" srcId="{16282C59-33C6-A648-8E8D-EF6FD612E931}" destId="{A4147B64-7D0C-9E45-8939-2FE73234E454}" srcOrd="0" destOrd="0" presId="urn:microsoft.com/office/officeart/2005/8/layout/hChevron3"/>
    <dgm:cxn modelId="{E58AC9AF-F722-EA45-8E9B-ABA48EE5D176}" srcId="{D42DA3AE-E742-DA4A-8F3E-905B80A6F1CA}" destId="{D35FAB25-D255-4B40-AE23-2B1ED02D3439}" srcOrd="0" destOrd="0" parTransId="{38AC773F-0B36-FE46-817E-6531EAC113A2}" sibTransId="{22F81606-9063-7047-B9E5-0B029F997DD6}"/>
    <dgm:cxn modelId="{BA1DDF22-1751-424A-9A8B-4E186D41B916}" srcId="{D42DA3AE-E742-DA4A-8F3E-905B80A6F1CA}" destId="{B3FC8077-BF1D-1C4E-83CB-81B4621A23F0}" srcOrd="11" destOrd="0" parTransId="{687E62C2-BF7E-F44F-898F-AFF614F4BF5E}" sibTransId="{649D7704-C80B-634F-BAA0-DBB6DEF4EDCC}"/>
    <dgm:cxn modelId="{17CDF86C-0805-4A77-943B-3E59C0314BFE}" type="presOf" srcId="{B3FC8077-BF1D-1C4E-83CB-81B4621A23F0}" destId="{03608E6E-7041-B949-B4DD-04E9BB5BDB59}" srcOrd="0" destOrd="0" presId="urn:microsoft.com/office/officeart/2005/8/layout/hChevron3"/>
    <dgm:cxn modelId="{6AC29BD9-9790-9947-BCEC-705C7E9D68F2}" srcId="{D42DA3AE-E742-DA4A-8F3E-905B80A6F1CA}" destId="{7785498B-C578-3549-8586-69EFDDAC0D8F}" srcOrd="1" destOrd="0" parTransId="{3F4F6E2E-F0FD-914A-8010-18B06964707D}" sibTransId="{352A3FCB-9B6C-B64B-8FCB-3493A47AC327}"/>
    <dgm:cxn modelId="{8AE75BD8-19F5-454C-A67D-AAD040DDD6BB}" type="presOf" srcId="{D42DA3AE-E742-DA4A-8F3E-905B80A6F1CA}" destId="{7914452B-9B97-6445-A268-78AD45F6F2C9}" srcOrd="0" destOrd="0" presId="urn:microsoft.com/office/officeart/2005/8/layout/hChevron3"/>
    <dgm:cxn modelId="{7848570F-D116-1A41-862C-001C9E3A2B56}" srcId="{D42DA3AE-E742-DA4A-8F3E-905B80A6F1CA}" destId="{0D4F2FDB-EEF2-CD49-8571-DC9971B16988}" srcOrd="4" destOrd="0" parTransId="{D59BA895-152F-2A43-854D-BE3EF807F559}" sibTransId="{7A1F8876-2852-F54D-859E-6B23C54E2AA0}"/>
    <dgm:cxn modelId="{8158C69E-1DA9-4560-81DA-6757B462B946}" type="presOf" srcId="{FD28D417-73F4-CC4C-AB8E-9FD010AA58FB}" destId="{AB550ED0-7CA9-DC4F-8AF2-A0D5FD0BA81C}" srcOrd="0" destOrd="0" presId="urn:microsoft.com/office/officeart/2005/8/layout/hChevron3"/>
    <dgm:cxn modelId="{30FD5B70-ED25-45CF-8781-06094F275CA8}" type="presOf" srcId="{D35FAB25-D255-4B40-AE23-2B1ED02D3439}" destId="{6BBD79BB-90E5-7848-9248-238C5F24D7D4}" srcOrd="0" destOrd="0" presId="urn:microsoft.com/office/officeart/2005/8/layout/hChevron3"/>
    <dgm:cxn modelId="{AC0897CA-C716-674E-9B69-5E0146D49B23}" srcId="{D42DA3AE-E742-DA4A-8F3E-905B80A6F1CA}" destId="{16282C59-33C6-A648-8E8D-EF6FD612E931}" srcOrd="8" destOrd="0" parTransId="{0FDDC1F5-A697-D147-8677-C5D971B4CA63}" sibTransId="{3EB6DCC0-97CE-F742-B780-3FAF49A8A23F}"/>
    <dgm:cxn modelId="{B9F66792-A870-44E5-A495-276CBC3A0E16}" type="presOf" srcId="{6F897560-FB01-904C-8E68-CFA9A6162309}" destId="{8F0D88AD-93D2-904F-A399-F1A3F4430C51}" srcOrd="0" destOrd="0" presId="urn:microsoft.com/office/officeart/2005/8/layout/hChevron3"/>
    <dgm:cxn modelId="{306E700C-DE21-4690-86C7-88A6774EB0F6}" type="presParOf" srcId="{7914452B-9B97-6445-A268-78AD45F6F2C9}" destId="{6BBD79BB-90E5-7848-9248-238C5F24D7D4}" srcOrd="0" destOrd="0" presId="urn:microsoft.com/office/officeart/2005/8/layout/hChevron3"/>
    <dgm:cxn modelId="{53AEF8A2-D8C0-462B-9C19-926A3EADD8F1}" type="presParOf" srcId="{7914452B-9B97-6445-A268-78AD45F6F2C9}" destId="{C1188A54-1866-0644-A14D-C0366DCC4696}" srcOrd="1" destOrd="0" presId="urn:microsoft.com/office/officeart/2005/8/layout/hChevron3"/>
    <dgm:cxn modelId="{E833E798-8AE5-46EF-824A-1A52C708D04D}" type="presParOf" srcId="{7914452B-9B97-6445-A268-78AD45F6F2C9}" destId="{B35C4208-5602-974B-8760-779E3EFED7AC}" srcOrd="2" destOrd="0" presId="urn:microsoft.com/office/officeart/2005/8/layout/hChevron3"/>
    <dgm:cxn modelId="{0BCC2064-FD78-46B1-955B-9F22BB7771DA}" type="presParOf" srcId="{7914452B-9B97-6445-A268-78AD45F6F2C9}" destId="{3851D5A0-D44D-0748-A509-A55563FC2533}" srcOrd="3" destOrd="0" presId="urn:microsoft.com/office/officeart/2005/8/layout/hChevron3"/>
    <dgm:cxn modelId="{6FABF5FE-7DC9-4A5E-97F7-ED524FF08E5C}" type="presParOf" srcId="{7914452B-9B97-6445-A268-78AD45F6F2C9}" destId="{C7DC7F19-9601-8D43-A8D9-CB5383EFFBB4}" srcOrd="4" destOrd="0" presId="urn:microsoft.com/office/officeart/2005/8/layout/hChevron3"/>
    <dgm:cxn modelId="{43C28872-7FFD-4451-90CD-40DB5A5B4F78}" type="presParOf" srcId="{7914452B-9B97-6445-A268-78AD45F6F2C9}" destId="{D5EE48C4-6342-F341-81D6-89385D8B88CB}" srcOrd="5" destOrd="0" presId="urn:microsoft.com/office/officeart/2005/8/layout/hChevron3"/>
    <dgm:cxn modelId="{07F7AF1E-7743-4A52-8021-2B51A29DA549}" type="presParOf" srcId="{7914452B-9B97-6445-A268-78AD45F6F2C9}" destId="{ACE8F057-5345-504A-AB21-FFA35655152D}" srcOrd="6" destOrd="0" presId="urn:microsoft.com/office/officeart/2005/8/layout/hChevron3"/>
    <dgm:cxn modelId="{5DDB6861-75FC-40F5-9773-D84C116F024A}" type="presParOf" srcId="{7914452B-9B97-6445-A268-78AD45F6F2C9}" destId="{ED1262F2-C05C-E845-A207-90EED1EFE847}" srcOrd="7" destOrd="0" presId="urn:microsoft.com/office/officeart/2005/8/layout/hChevron3"/>
    <dgm:cxn modelId="{8519779A-E55D-49D8-B23D-6FC3E5D6CF80}" type="presParOf" srcId="{7914452B-9B97-6445-A268-78AD45F6F2C9}" destId="{D78F976A-79F4-3F47-98D6-B60E8AAA640D}" srcOrd="8" destOrd="0" presId="urn:microsoft.com/office/officeart/2005/8/layout/hChevron3"/>
    <dgm:cxn modelId="{FBC2D68F-BD32-4A72-9F54-6EF738A547E1}" type="presParOf" srcId="{7914452B-9B97-6445-A268-78AD45F6F2C9}" destId="{784CF42D-C3A9-0C48-B51E-CFA6A4C42A30}" srcOrd="9" destOrd="0" presId="urn:microsoft.com/office/officeart/2005/8/layout/hChevron3"/>
    <dgm:cxn modelId="{BF029E22-481A-4348-9D3A-75D46E8E5D03}" type="presParOf" srcId="{7914452B-9B97-6445-A268-78AD45F6F2C9}" destId="{A6650731-7674-7D44-9FE5-CE5C056EB66A}" srcOrd="10" destOrd="0" presId="urn:microsoft.com/office/officeart/2005/8/layout/hChevron3"/>
    <dgm:cxn modelId="{404BC182-B48C-4E8D-91E4-7D8C1304E621}" type="presParOf" srcId="{7914452B-9B97-6445-A268-78AD45F6F2C9}" destId="{A747D316-43FF-CA42-B6C4-08341D22C125}" srcOrd="11" destOrd="0" presId="urn:microsoft.com/office/officeart/2005/8/layout/hChevron3"/>
    <dgm:cxn modelId="{23F989CB-477B-46AE-8158-65296980F255}" type="presParOf" srcId="{7914452B-9B97-6445-A268-78AD45F6F2C9}" destId="{EDC3A6E5-1F5D-0C43-B58F-B8A106DFE77C}" srcOrd="12" destOrd="0" presId="urn:microsoft.com/office/officeart/2005/8/layout/hChevron3"/>
    <dgm:cxn modelId="{88B1B937-14A5-4988-A8FF-4185B0E5304A}" type="presParOf" srcId="{7914452B-9B97-6445-A268-78AD45F6F2C9}" destId="{0E352F98-C5F8-434F-9A3C-DAA1A9CCD29E}" srcOrd="13" destOrd="0" presId="urn:microsoft.com/office/officeart/2005/8/layout/hChevron3"/>
    <dgm:cxn modelId="{04B71D0B-6833-488E-80F0-A6161152F1C0}" type="presParOf" srcId="{7914452B-9B97-6445-A268-78AD45F6F2C9}" destId="{8B72C8FC-668B-EF42-B48B-D9F6BC326A08}" srcOrd="14" destOrd="0" presId="urn:microsoft.com/office/officeart/2005/8/layout/hChevron3"/>
    <dgm:cxn modelId="{E70853F1-62BF-4632-AE10-0EECEA064956}" type="presParOf" srcId="{7914452B-9B97-6445-A268-78AD45F6F2C9}" destId="{E33E805D-94B1-434E-8CA6-FC35B02D6229}" srcOrd="15" destOrd="0" presId="urn:microsoft.com/office/officeart/2005/8/layout/hChevron3"/>
    <dgm:cxn modelId="{7D2E7F96-7ECE-4D69-BFD6-9599CC0F9F82}" type="presParOf" srcId="{7914452B-9B97-6445-A268-78AD45F6F2C9}" destId="{A4147B64-7D0C-9E45-8939-2FE73234E454}" srcOrd="16" destOrd="0" presId="urn:microsoft.com/office/officeart/2005/8/layout/hChevron3"/>
    <dgm:cxn modelId="{F63D9817-4015-4E0C-8D43-7FFB5E3E13B0}" type="presParOf" srcId="{7914452B-9B97-6445-A268-78AD45F6F2C9}" destId="{32080AA5-BA6F-734C-9429-82C7659FF575}" srcOrd="17" destOrd="0" presId="urn:microsoft.com/office/officeart/2005/8/layout/hChevron3"/>
    <dgm:cxn modelId="{07B8FC0C-EE21-4AB5-B646-A8A06ABA0BD9}" type="presParOf" srcId="{7914452B-9B97-6445-A268-78AD45F6F2C9}" destId="{AB550ED0-7CA9-DC4F-8AF2-A0D5FD0BA81C}" srcOrd="18" destOrd="0" presId="urn:microsoft.com/office/officeart/2005/8/layout/hChevron3"/>
    <dgm:cxn modelId="{24AF90CE-C326-456A-B46B-820E80B8441E}" type="presParOf" srcId="{7914452B-9B97-6445-A268-78AD45F6F2C9}" destId="{FEC82656-0AD8-9542-AFDB-EBB037813E61}" srcOrd="19" destOrd="0" presId="urn:microsoft.com/office/officeart/2005/8/layout/hChevron3"/>
    <dgm:cxn modelId="{1AAD1F71-743C-4622-B3F8-E60CE6BD9788}" type="presParOf" srcId="{7914452B-9B97-6445-A268-78AD45F6F2C9}" destId="{8F0D88AD-93D2-904F-A399-F1A3F4430C51}" srcOrd="20" destOrd="0" presId="urn:microsoft.com/office/officeart/2005/8/layout/hChevron3"/>
    <dgm:cxn modelId="{941BCF1C-65F0-42F4-A15A-F914C5C03C43}" type="presParOf" srcId="{7914452B-9B97-6445-A268-78AD45F6F2C9}" destId="{0E683756-18BA-4F42-BF63-3FF8EDE73CC7}" srcOrd="21" destOrd="0" presId="urn:microsoft.com/office/officeart/2005/8/layout/hChevron3"/>
    <dgm:cxn modelId="{BACA07A6-4CB8-46B2-9C90-78F5609C17E2}" type="presParOf" srcId="{7914452B-9B97-6445-A268-78AD45F6F2C9}" destId="{03608E6E-7041-B949-B4DD-04E9BB5BDB59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D79BB-90E5-7848-9248-238C5F24D7D4}">
      <dsp:nvSpPr>
        <dsp:cNvPr id="0" name=""/>
        <dsp:cNvSpPr/>
      </dsp:nvSpPr>
      <dsp:spPr>
        <a:xfrm>
          <a:off x="4420" y="177774"/>
          <a:ext cx="820235" cy="32809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1980</a:t>
          </a:r>
          <a:endParaRPr lang="en-US" sz="1400" kern="1200" dirty="0"/>
        </a:p>
      </dsp:txBody>
      <dsp:txXfrm>
        <a:off x="4420" y="177774"/>
        <a:ext cx="738212" cy="328094"/>
      </dsp:txXfrm>
    </dsp:sp>
    <dsp:sp modelId="{B35C4208-5602-974B-8760-779E3EFED7AC}">
      <dsp:nvSpPr>
        <dsp:cNvPr id="0" name=""/>
        <dsp:cNvSpPr/>
      </dsp:nvSpPr>
      <dsp:spPr>
        <a:xfrm>
          <a:off x="66060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1985</a:t>
          </a:r>
          <a:endParaRPr lang="en-US" sz="1400" kern="1200" dirty="0"/>
        </a:p>
      </dsp:txBody>
      <dsp:txXfrm>
        <a:off x="824655" y="177774"/>
        <a:ext cx="492141" cy="328094"/>
      </dsp:txXfrm>
    </dsp:sp>
    <dsp:sp modelId="{C7DC7F19-9601-8D43-A8D9-CB5383EFFBB4}">
      <dsp:nvSpPr>
        <dsp:cNvPr id="0" name=""/>
        <dsp:cNvSpPr/>
      </dsp:nvSpPr>
      <dsp:spPr>
        <a:xfrm>
          <a:off x="131679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1990</a:t>
          </a:r>
          <a:endParaRPr lang="en-US" sz="1400" kern="1200" dirty="0"/>
        </a:p>
      </dsp:txBody>
      <dsp:txXfrm>
        <a:off x="1480843" y="177774"/>
        <a:ext cx="492141" cy="328094"/>
      </dsp:txXfrm>
    </dsp:sp>
    <dsp:sp modelId="{ACE8F057-5345-504A-AB21-FFA35655152D}">
      <dsp:nvSpPr>
        <dsp:cNvPr id="0" name=""/>
        <dsp:cNvSpPr/>
      </dsp:nvSpPr>
      <dsp:spPr>
        <a:xfrm>
          <a:off x="1972985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1995</a:t>
          </a:r>
          <a:endParaRPr lang="en-US" sz="1400" kern="1200" dirty="0"/>
        </a:p>
      </dsp:txBody>
      <dsp:txXfrm>
        <a:off x="2137032" y="177774"/>
        <a:ext cx="492141" cy="328094"/>
      </dsp:txXfrm>
    </dsp:sp>
    <dsp:sp modelId="{D78F976A-79F4-3F47-98D6-B60E8AAA640D}">
      <dsp:nvSpPr>
        <dsp:cNvPr id="0" name=""/>
        <dsp:cNvSpPr/>
      </dsp:nvSpPr>
      <dsp:spPr>
        <a:xfrm>
          <a:off x="2629173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2000</a:t>
          </a:r>
          <a:endParaRPr lang="en-US" sz="1400" kern="1200" dirty="0"/>
        </a:p>
      </dsp:txBody>
      <dsp:txXfrm>
        <a:off x="2793220" y="177774"/>
        <a:ext cx="492141" cy="328094"/>
      </dsp:txXfrm>
    </dsp:sp>
    <dsp:sp modelId="{A6650731-7674-7D44-9FE5-CE5C056EB66A}">
      <dsp:nvSpPr>
        <dsp:cNvPr id="0" name=""/>
        <dsp:cNvSpPr/>
      </dsp:nvSpPr>
      <dsp:spPr>
        <a:xfrm>
          <a:off x="328536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2005</a:t>
          </a:r>
          <a:endParaRPr lang="en-US" sz="1400" kern="1200" dirty="0"/>
        </a:p>
      </dsp:txBody>
      <dsp:txXfrm>
        <a:off x="3449408" y="177774"/>
        <a:ext cx="492141" cy="328094"/>
      </dsp:txXfrm>
    </dsp:sp>
    <dsp:sp modelId="{EDC3A6E5-1F5D-0C43-B58F-B8A106DFE77C}">
      <dsp:nvSpPr>
        <dsp:cNvPr id="0" name=""/>
        <dsp:cNvSpPr/>
      </dsp:nvSpPr>
      <dsp:spPr>
        <a:xfrm>
          <a:off x="3941549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2010</a:t>
          </a:r>
          <a:endParaRPr lang="en-US" sz="1400" kern="1200" dirty="0"/>
        </a:p>
      </dsp:txBody>
      <dsp:txXfrm>
        <a:off x="4105596" y="177774"/>
        <a:ext cx="492141" cy="328094"/>
      </dsp:txXfrm>
    </dsp:sp>
    <dsp:sp modelId="{8B72C8FC-668B-EF42-B48B-D9F6BC326A08}">
      <dsp:nvSpPr>
        <dsp:cNvPr id="0" name=""/>
        <dsp:cNvSpPr/>
      </dsp:nvSpPr>
      <dsp:spPr>
        <a:xfrm>
          <a:off x="459773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2015</a:t>
          </a:r>
          <a:endParaRPr lang="en-US" sz="1400" kern="1200" dirty="0"/>
        </a:p>
      </dsp:txBody>
      <dsp:txXfrm>
        <a:off x="4761785" y="177774"/>
        <a:ext cx="492141" cy="328094"/>
      </dsp:txXfrm>
    </dsp:sp>
    <dsp:sp modelId="{A4147B64-7D0C-9E45-8939-2FE73234E454}">
      <dsp:nvSpPr>
        <dsp:cNvPr id="0" name=""/>
        <dsp:cNvSpPr/>
      </dsp:nvSpPr>
      <dsp:spPr>
        <a:xfrm>
          <a:off x="525392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2020</a:t>
          </a:r>
          <a:endParaRPr lang="en-US" sz="1400" kern="1200" dirty="0"/>
        </a:p>
      </dsp:txBody>
      <dsp:txXfrm>
        <a:off x="5417973" y="177774"/>
        <a:ext cx="492141" cy="328094"/>
      </dsp:txXfrm>
    </dsp:sp>
    <dsp:sp modelId="{AB550ED0-7CA9-DC4F-8AF2-A0D5FD0BA81C}">
      <dsp:nvSpPr>
        <dsp:cNvPr id="0" name=""/>
        <dsp:cNvSpPr/>
      </dsp:nvSpPr>
      <dsp:spPr>
        <a:xfrm>
          <a:off x="5910114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2025</a:t>
          </a:r>
          <a:endParaRPr lang="en-US" sz="1400" kern="1200" dirty="0"/>
        </a:p>
      </dsp:txBody>
      <dsp:txXfrm>
        <a:off x="6074161" y="177774"/>
        <a:ext cx="492141" cy="328094"/>
      </dsp:txXfrm>
    </dsp:sp>
    <dsp:sp modelId="{8F0D88AD-93D2-904F-A399-F1A3F4430C51}">
      <dsp:nvSpPr>
        <dsp:cNvPr id="0" name=""/>
        <dsp:cNvSpPr/>
      </dsp:nvSpPr>
      <dsp:spPr>
        <a:xfrm>
          <a:off x="6566302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2030</a:t>
          </a:r>
          <a:endParaRPr lang="en-US" sz="1400" kern="1200" dirty="0"/>
        </a:p>
      </dsp:txBody>
      <dsp:txXfrm>
        <a:off x="6730349" y="177774"/>
        <a:ext cx="492141" cy="328094"/>
      </dsp:txXfrm>
    </dsp:sp>
    <dsp:sp modelId="{03608E6E-7041-B949-B4DD-04E9BB5BDB59}">
      <dsp:nvSpPr>
        <dsp:cNvPr id="0" name=""/>
        <dsp:cNvSpPr/>
      </dsp:nvSpPr>
      <dsp:spPr>
        <a:xfrm>
          <a:off x="722249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2035</a:t>
          </a:r>
          <a:endParaRPr lang="en-US" sz="1400" kern="1200" dirty="0"/>
        </a:p>
      </dsp:txBody>
      <dsp:txXfrm>
        <a:off x="7386538" y="177774"/>
        <a:ext cx="492141" cy="328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emf"/><Relationship Id="rId1" Type="http://schemas.openxmlformats.org/officeDocument/2006/relationships/image" Target="../media/image15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</cdr:x>
      <cdr:y>0.47222</cdr:y>
    </cdr:from>
    <cdr:to>
      <cdr:x>0.25582</cdr:x>
      <cdr:y>0.76389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2448272"/>
          <a:ext cx="914400" cy="1512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spcBef>
              <a:spcPct val="20000"/>
            </a:spcBef>
            <a:spcAft>
              <a:spcPts val="400"/>
            </a:spcAft>
            <a:buClr>
              <a:srgbClr val="0000FF"/>
            </a:buClr>
            <a:buSzPct val="80000"/>
          </a:pPr>
          <a:r>
            <a:rPr lang="en-GB" sz="2400" b="1" dirty="0" smtClean="0">
              <a:solidFill>
                <a:srgbClr val="008000"/>
              </a:solidFill>
            </a:rPr>
            <a:t>be</a:t>
          </a:r>
          <a:r>
            <a:rPr lang="en-GB" sz="2400" b="1" kern="0" dirty="0" smtClean="0">
              <a:solidFill>
                <a:srgbClr val="008000"/>
              </a:solidFill>
              <a:latin typeface="+mn-lt"/>
            </a:rPr>
            <a:t>am-beam limit</a:t>
          </a:r>
        </a:p>
        <a:p xmlns:a="http://schemas.openxmlformats.org/drawingml/2006/main">
          <a:pPr>
            <a:spcBef>
              <a:spcPct val="20000"/>
            </a:spcBef>
            <a:spcAft>
              <a:spcPts val="400"/>
            </a:spcAft>
            <a:buClr>
              <a:srgbClr val="0000FF"/>
            </a:buClr>
            <a:buSzPct val="80000"/>
          </a:pPr>
          <a:r>
            <a:rPr lang="en-GB" sz="2400" b="1" dirty="0" smtClean="0">
              <a:solidFill>
                <a:srgbClr val="008000"/>
              </a:solidFill>
            </a:rPr>
            <a:t>with radiation damping</a:t>
          </a:r>
          <a:endParaRPr lang="en-GB" sz="2400" b="1" kern="0" dirty="0" smtClean="0">
            <a:solidFill>
              <a:srgbClr val="008000"/>
            </a:solidFill>
            <a:latin typeface="+mn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696B6-256A-49AE-9B53-2E833402140B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57235-41F2-45E9-9128-CC3C347966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7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6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2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0DB7D-11C6-4917-B5FE-01615D2ACADC}" type="slidenum">
              <a:rPr lang="en-GB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2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0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27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80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60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07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75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6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2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24174-4ADC-4840-9CF6-3EE52C4834F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47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95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>
                <a:solidFill>
                  <a:prstClr val="black"/>
                </a:solidFill>
              </a:rPr>
              <a:pPr/>
              <a:t>69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08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10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10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9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itchFamily="34" charset="0"/>
            </a:endParaRPr>
          </a:p>
        </p:txBody>
      </p:sp>
      <p:sp>
        <p:nvSpPr>
          <p:cNvPr id="489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DC676F6-B4D7-45D4-B2D4-2E844705FA85}" type="slidenum">
              <a:rPr lang="en-GB" altLang="en-US">
                <a:solidFill>
                  <a:srgbClr val="000000"/>
                </a:solidFill>
              </a:rPr>
              <a:pPr eaLnBrk="1" hangingPunct="1"/>
              <a:t>72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82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83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84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86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26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29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87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13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04224FA7-7134-4041-A261-17E4A0540EB7}" type="slidenum">
              <a:rPr lang="en-US" sz="1000">
                <a:solidFill>
                  <a:srgbClr val="C0504D"/>
                </a:solidFill>
              </a:rPr>
              <a:pPr>
                <a:defRPr/>
              </a:pPr>
              <a:t>90</a:t>
            </a:fld>
            <a:endParaRPr lang="en-US" sz="1000">
              <a:solidFill>
                <a:srgbClr val="C0504D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9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9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4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2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798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4323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1175377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19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996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3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703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585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656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373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7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1852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537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82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822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527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734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557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93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22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974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59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019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438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07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525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341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082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63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455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16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617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5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309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377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72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087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582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617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82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583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91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688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12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511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3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481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285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555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008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552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708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464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617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797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11235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349235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285874391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12096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930" y="2409871"/>
            <a:ext cx="4571070" cy="212059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pPr defTabSz="585593">
              <a:spcBef>
                <a:spcPts val="0"/>
              </a:spcBef>
              <a:defRPr/>
            </a:pPr>
            <a:r>
              <a:rPr lang="en-US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1583804626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3079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625710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01669"/>
            <a:ext cx="9144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0000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599167673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36250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90500"/>
            <a:ext cx="9144000" cy="9763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264285"/>
            <a:ext cx="8275320" cy="5045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935377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4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435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92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461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316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001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771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595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502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156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24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206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011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1F778F-F645-4D5C-A3F9-1F970813A528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18EF64-E5D2-4C14-B248-4994362E73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940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563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E6B114-8316-434A-B2D6-C33382A100BF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07A167-24A6-49F8-BB7C-8059845A6D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0513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995E49-4F2E-43E0-BD86-26299E648897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EB92EA-7BA2-425D-803B-781FD73F1B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406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0571B2-FA2D-42AA-A295-9D1C333ABB3C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A588FC-5C23-4044-8CA3-5862F4632E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1530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A596D6-7B01-4790-AC5F-3316F1D68E1B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E8A7BE-3A6A-4099-AA77-584F1AD107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8040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70AE09-AD36-41EE-A269-63C3E6A05AFF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8239789-271A-40C9-B5BE-418262D39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7912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723D91-EB88-4437-B2FA-CFCFA265478B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438350-5932-4B20-9022-38DD068ADD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5635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97A030-9746-457B-B867-6262310AAD7D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64B75C-4A9B-421C-9B30-ABDF5F9A71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7705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B2D738-FCF7-4AF1-A9DF-3DE4096F91E4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09633D-473D-4EA5-94B1-19E01C44C9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1248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EA7BF8-25E4-4A65-A9B7-FB500C65A9CE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C8CAB2-6F22-4C93-8BA6-3A2F14F826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677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3B6155-FF64-4ADE-82E9-6131191E1106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97FE85-6136-4FF7-A53D-D34C24F95A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39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541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894012-00E7-4527-86B2-A6CE440FC75F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C0939C7-92E8-4DD1-97E1-D44819F008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3863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3FB7F61-DBBE-436E-8921-939BEEA38A08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5D5AD4C-5B0F-4D15-AB30-744A5E1922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25125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398BE6-032C-488B-987E-8F385650D9A4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DEA80F-26DB-408F-BF3E-B7EFDB6CD2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9565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84B7C3-5ACF-44BA-83B3-5DE35472ADA8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5F6CDB-DC3D-4476-A00B-B1807CB18E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2057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0A0FE90-3060-412B-8821-03DE25D92B74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3A460A-1C21-4CDF-BB08-928881CAA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5892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17B2F4F-46F2-48E9-9FE2-8AE55D356BA4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DF6D75-1147-4E84-A56A-F7593AB306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7554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5E1F1A-5DAB-4F0D-ABFB-B4837BEF5F5A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10249D-06C1-4736-9DAE-A0A6CD03F3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52514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51E870-8EA4-408C-95C8-2DD63D487075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41332F-6CEA-4D39-9385-5899A6CC15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214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829E19-C123-4BED-8506-104EEBC071CB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176A63-77C8-4D59-A37E-18A60BDA1B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9275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FD504A-2CF2-4F1D-9E6E-592008BF9A60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7510605-DEC9-4462-A981-F1AF26847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056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166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EBE6FF-54C7-45F6-A333-317F924A9DB5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E419FB-6F0F-45E3-B5CF-FF82BA2DE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4587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5EE4-93D0-4EED-AD82-0DE603D4C0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F0C5B-A822-40B4-B375-94AF52F87B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887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8CB8-2FBB-498E-9415-3782A4A435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24932-CA91-4D94-892C-31136308D4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094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71223-73B3-4F58-BC58-041352B385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B596B-FD41-411D-9237-45B5198190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2018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3FB2D-FE5A-464C-A322-C044EEC6F9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0974-C1A3-4EFF-81DB-EA6869C465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147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A6036-EF84-4BEC-B147-85BA570F22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B7A7-27E9-425B-BC43-B36D97494B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915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8A351-4828-4562-AF77-58A60BF14E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59AA1-F9EB-4966-A3FB-84494DC8C0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504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9880-DAB8-4DE8-8351-84006C832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3C14-0CC8-4FE5-A470-147784CD49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613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6CB6E-B461-4D52-B13F-E1636DB132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E0870-D36D-48FE-9BF3-AB4B86ED6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941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3ED8E-8A21-41F9-8556-CF594DFA2B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395E3-7FEC-4EAC-9638-BDF74C04C9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4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796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77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7A69-4B17-49F1-B052-E90C0A2EE2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EF972-626D-4B67-9E08-F277028E22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428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FE37E-10B1-4A12-9226-FF92A2B3FC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7836-BFFB-48C3-A535-832657AB39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719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251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-36512" y="6579314"/>
            <a:ext cx="9180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822325" fontAlgn="base">
              <a:spcBef>
                <a:spcPct val="0"/>
              </a:spcBef>
              <a:spcAft>
                <a:spcPct val="0"/>
              </a:spcAft>
              <a:tabLst>
                <a:tab pos="4389438" algn="ctr"/>
                <a:tab pos="8961438" algn="r"/>
              </a:tabLst>
              <a:defRPr/>
            </a:pPr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Nov. 6</a:t>
            </a:r>
            <a:r>
              <a:rPr lang="en-US" sz="1400" baseline="30000" dirty="0">
                <a:solidFill>
                  <a:prstClr val="white"/>
                </a:solidFill>
                <a:latin typeface="Candara" panose="020E0502030303020204" pitchFamily="34" charset="0"/>
              </a:rPr>
              <a:t>th</a:t>
            </a:r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, 2013                                                                     	 TBM review	G. Riddone </a:t>
            </a:r>
            <a:r>
              <a:rPr lang="en-GB" sz="1400" dirty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</a:t>
            </a:r>
            <a:endParaRPr lang="en-US" sz="14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16336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0" y="6579314"/>
            <a:ext cx="9144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[</a:t>
            </a:r>
            <a:fld id="{0072F9AA-F6D8-4764-ABA2-A7ACA49E409D}" type="datetime3">
              <a:rPr lang="en-US" sz="1400">
                <a:solidFill>
                  <a:prstClr val="white"/>
                </a:solidFill>
                <a:latin typeface="Candara" panose="020E0502030303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 January 2015</a:t>
            </a:fld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]                                                                  </a:t>
            </a:r>
            <a:r>
              <a:rPr lang="en-GB" sz="1400" dirty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                                                                   </a:t>
            </a:r>
            <a:r>
              <a:rPr lang="en-US" sz="1400" dirty="0">
                <a:solidFill>
                  <a:prstClr val="white"/>
                </a:solidFill>
                <a:latin typeface="Candara" panose="020E0502030303020204" pitchFamily="34" charset="0"/>
              </a:rPr>
              <a:t>BE-RF-PM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908050"/>
            <a:ext cx="8497888" cy="5329238"/>
          </a:xfrm>
        </p:spPr>
        <p:txBody>
          <a:bodyPr/>
          <a:lstStyle>
            <a:lvl1pPr>
              <a:defRPr sz="3000">
                <a:solidFill>
                  <a:srgbClr val="002060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90146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>
                <a:solidFill>
                  <a:prstClr val="black"/>
                </a:solidFill>
              </a:rPr>
              <a:t>2014/08/26, A. Yamamoto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ILC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52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775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7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9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0" y="1053046"/>
            <a:ext cx="5492679" cy="47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12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2"/>
            <a:ext cx="20574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2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0203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91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2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>
                <a:solidFill>
                  <a:srgbClr val="0055A0"/>
                </a:solidFill>
              </a:rPr>
              <a:t>Click to edit Master title style</a:t>
            </a:r>
            <a:endParaRPr lang="en-US" dirty="0">
              <a:solidFill>
                <a:srgbClr val="0055A0"/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176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>
                <a:solidFill>
                  <a:srgbClr val="0055A0"/>
                </a:solidFill>
              </a:rPr>
              <a:t>Click to edit Master title style</a:t>
            </a:r>
            <a:endParaRPr lang="en-US" dirty="0">
              <a:solidFill>
                <a:srgbClr val="0055A0"/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17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8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5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8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1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3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40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90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80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97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24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99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23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3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371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1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61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25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78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70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87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2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88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94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1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462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82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15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58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2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2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39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0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51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436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52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93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71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94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04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30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7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FEE250-D47B-4261-BD11-DA157D9ECD1A}" type="datetimeFigureOut">
              <a:rPr lang="en-GB">
                <a:solidFill>
                  <a:prstClr val="black"/>
                </a:solidFill>
              </a:rPr>
              <a:pPr/>
              <a:t>06/01/2015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E5AE1-499D-431C-A243-61C26B050553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5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31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2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302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06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31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2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23/07/2014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Higgs Hunting 2014 - Paris - J. Wenninger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840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51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38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479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29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324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66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23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10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08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7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4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3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61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3440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6102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95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549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1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987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42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624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01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19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7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637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957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2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96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622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13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3292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855360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2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12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53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203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7B82A-0BC9-4BD6-A7F4-D7221916E9A7}" type="datetimeFigureOut">
              <a:rPr lang="en-GB" smtClean="0"/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7E65-69D9-4326-8284-A8B632DFD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26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1" y="635682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91680" y="616530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err="1">
                <a:solidFill>
                  <a:srgbClr val="FFFFFF"/>
                </a:solidFill>
              </a:rPr>
              <a:t>EuroCirCol</a:t>
            </a:r>
            <a:endParaRPr lang="en-GB" sz="1000" b="1" dirty="0">
              <a:solidFill>
                <a:srgbClr val="FFFFFF"/>
              </a:solidFill>
            </a:endParaRPr>
          </a:p>
          <a:p>
            <a:r>
              <a:rPr lang="en-US" sz="1000" dirty="0">
                <a:solidFill>
                  <a:srgbClr val="FFFFFF"/>
                </a:solidFill>
              </a:rPr>
              <a:t>Daniel Schulte</a:t>
            </a:r>
          </a:p>
          <a:p>
            <a:r>
              <a:rPr lang="en-US" sz="1000" dirty="0">
                <a:solidFill>
                  <a:srgbClr val="FFFFFF"/>
                </a:solidFill>
              </a:rPr>
              <a:t>Preparatory Collaboration Board Meeting, September 2014</a:t>
            </a:r>
          </a:p>
        </p:txBody>
      </p:sp>
      <p:pic>
        <p:nvPicPr>
          <p:cNvPr id="2" name="Picture 1" descr="logo-FCC-04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304"/>
            <a:ext cx="1598960" cy="6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0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6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4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0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1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1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CBFB21-85D3-4B91-98C0-883EA4491368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2F62562-150C-4104-97F8-8099F816CD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4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CA6D23-BB8C-46AF-8C0A-06DEDC80AB9C}" type="datetimeFigureOut">
              <a:rPr lang="en-GB"/>
              <a:pPr>
                <a:defRPr/>
              </a:pPr>
              <a:t>06/01/2015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23FB1AE-4D49-4E5B-9C8C-84EC0A1963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52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88B8FB-6CCF-4744-AD08-A9EB001178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3C6521-9E20-48DC-B684-748D452B33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1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1099E-627F-6F44-8F3D-F0C10159656A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7504" y="6536377"/>
            <a:ext cx="273937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F. Gianotti, FCC-</a:t>
            </a:r>
            <a:r>
              <a:rPr lang="en-US" sz="1200" dirty="0" err="1" smtClean="0">
                <a:solidFill>
                  <a:prstClr val="black"/>
                </a:solidFill>
              </a:rPr>
              <a:t>hh</a:t>
            </a:r>
            <a:r>
              <a:rPr lang="en-US" sz="1200" dirty="0" smtClean="0">
                <a:solidFill>
                  <a:prstClr val="black"/>
                </a:solidFill>
              </a:rPr>
              <a:t> WS, 26/5/2014</a:t>
            </a: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" name="Picture 1" descr="Screen Shot 2014-02-08 at 8.22.10 PM.png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96" y="121196"/>
            <a:ext cx="1097280" cy="514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179512" y="6453336"/>
            <a:ext cx="85689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5786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/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69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072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1/6/2015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Document reference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Image 7" descr="LOGO-60-CERN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" y="5986682"/>
            <a:ext cx="2016681" cy="8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1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3614-EB07-4564-9B77-76769DAD9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7747-25A1-4D64-85BE-F2ABB02CA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9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78882" y="1601244"/>
            <a:ext cx="7200914" cy="3960420"/>
            <a:chOff x="701494" y="1448782"/>
            <a:chExt cx="180096" cy="3960420"/>
          </a:xfrm>
          <a:noFill/>
        </p:grpSpPr>
        <p:sp>
          <p:nvSpPr>
            <p:cNvPr id="9" name="Rectangle 8"/>
            <p:cNvSpPr/>
            <p:nvPr userDrawn="1"/>
          </p:nvSpPr>
          <p:spPr>
            <a:xfrm>
              <a:off x="701590" y="144878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26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01590" y="153874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27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01566" y="162881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28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01566" y="171878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29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701566" y="180878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30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01566" y="189874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31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01542" y="198881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32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01542" y="207878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33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01566" y="216883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34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01566" y="2258794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35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01542" y="234886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36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01542" y="243883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37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01542" y="252883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38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01542" y="2618794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39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01518" y="270886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40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701518" y="279883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41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01566" y="288892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42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01566" y="297889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43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701542" y="306896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44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701542" y="315892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45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701542" y="324892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46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701542" y="333889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47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701518" y="342894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48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01518" y="351892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49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701542" y="3608974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50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701542" y="369893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51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701518" y="378901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52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701518" y="3878974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701518" y="3968974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2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701518" y="405893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3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701494" y="414901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4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01494" y="4238974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5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701566" y="432911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6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701566" y="441911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7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701566" y="450908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8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701542" y="4599154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9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701542" y="4689118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10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701566" y="477916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11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701566" y="486913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12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701542" y="495920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13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701542" y="504916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14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701542" y="5139166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15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701542" y="5229130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16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701518" y="5319202"/>
              <a:ext cx="180000" cy="90000"/>
            </a:xfrm>
            <a:prstGeom prst="rect">
              <a:avLst/>
            </a:prstGeom>
            <a:grp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H" sz="600" dirty="0">
                  <a:solidFill>
                    <a:prstClr val="white"/>
                  </a:solidFill>
                </a:rPr>
                <a:t>17</a:t>
              </a:r>
              <a:endParaRPr lang="en-GB" sz="600" dirty="0">
                <a:solidFill>
                  <a:prstClr val="white"/>
                </a:solidFill>
              </a:endParaRPr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674046" y="160124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26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54" name="Rectangle 53"/>
          <p:cNvSpPr/>
          <p:nvPr userDrawn="1"/>
        </p:nvSpPr>
        <p:spPr>
          <a:xfrm>
            <a:off x="674046" y="169120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27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 userDrawn="1"/>
        </p:nvSpPr>
        <p:spPr>
          <a:xfrm>
            <a:off x="674022" y="178128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28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674022" y="187124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29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57" name="Rectangle 56"/>
          <p:cNvSpPr/>
          <p:nvPr userDrawn="1"/>
        </p:nvSpPr>
        <p:spPr>
          <a:xfrm>
            <a:off x="674022" y="196124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30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 userDrawn="1"/>
        </p:nvSpPr>
        <p:spPr>
          <a:xfrm>
            <a:off x="674022" y="205120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31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59" name="Rectangle 58"/>
          <p:cNvSpPr/>
          <p:nvPr userDrawn="1"/>
        </p:nvSpPr>
        <p:spPr>
          <a:xfrm>
            <a:off x="673998" y="214128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32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0" name="Rectangle 59"/>
          <p:cNvSpPr/>
          <p:nvPr userDrawn="1"/>
        </p:nvSpPr>
        <p:spPr>
          <a:xfrm>
            <a:off x="673998" y="223124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33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1" name="Rectangle 60"/>
          <p:cNvSpPr/>
          <p:nvPr userDrawn="1"/>
        </p:nvSpPr>
        <p:spPr>
          <a:xfrm>
            <a:off x="674022" y="232129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34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2" name="Rectangle 61"/>
          <p:cNvSpPr/>
          <p:nvPr userDrawn="1"/>
        </p:nvSpPr>
        <p:spPr>
          <a:xfrm>
            <a:off x="674022" y="2411256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35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3" name="Rectangle 62"/>
          <p:cNvSpPr/>
          <p:nvPr userDrawn="1"/>
        </p:nvSpPr>
        <p:spPr>
          <a:xfrm>
            <a:off x="673998" y="250132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36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4" name="Rectangle 63"/>
          <p:cNvSpPr/>
          <p:nvPr userDrawn="1"/>
        </p:nvSpPr>
        <p:spPr>
          <a:xfrm>
            <a:off x="673998" y="259129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37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5" name="Rectangle 64"/>
          <p:cNvSpPr/>
          <p:nvPr userDrawn="1"/>
        </p:nvSpPr>
        <p:spPr>
          <a:xfrm>
            <a:off x="673998" y="268129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38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6" name="Rectangle 65"/>
          <p:cNvSpPr/>
          <p:nvPr userDrawn="1"/>
        </p:nvSpPr>
        <p:spPr>
          <a:xfrm>
            <a:off x="673998" y="2771256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39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673974" y="286132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40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8" name="Rectangle 67"/>
          <p:cNvSpPr/>
          <p:nvPr userDrawn="1"/>
        </p:nvSpPr>
        <p:spPr>
          <a:xfrm>
            <a:off x="673974" y="295129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41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69" name="Rectangle 68"/>
          <p:cNvSpPr/>
          <p:nvPr userDrawn="1"/>
        </p:nvSpPr>
        <p:spPr>
          <a:xfrm>
            <a:off x="674022" y="304138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42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674022" y="313135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43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1" name="Rectangle 70"/>
          <p:cNvSpPr/>
          <p:nvPr userDrawn="1"/>
        </p:nvSpPr>
        <p:spPr>
          <a:xfrm>
            <a:off x="673998" y="322142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44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2" name="Rectangle 71"/>
          <p:cNvSpPr/>
          <p:nvPr userDrawn="1"/>
        </p:nvSpPr>
        <p:spPr>
          <a:xfrm>
            <a:off x="673998" y="331138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45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3" name="Rectangle 72"/>
          <p:cNvSpPr/>
          <p:nvPr userDrawn="1"/>
        </p:nvSpPr>
        <p:spPr>
          <a:xfrm>
            <a:off x="673998" y="340138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46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4" name="Rectangle 73"/>
          <p:cNvSpPr/>
          <p:nvPr userDrawn="1"/>
        </p:nvSpPr>
        <p:spPr>
          <a:xfrm>
            <a:off x="673998" y="349135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47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5" name="Rectangle 74"/>
          <p:cNvSpPr/>
          <p:nvPr userDrawn="1"/>
        </p:nvSpPr>
        <p:spPr>
          <a:xfrm>
            <a:off x="673974" y="358141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48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6" name="Rectangle 75"/>
          <p:cNvSpPr/>
          <p:nvPr userDrawn="1"/>
        </p:nvSpPr>
        <p:spPr>
          <a:xfrm>
            <a:off x="673974" y="367138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49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7" name="Rectangle 76"/>
          <p:cNvSpPr/>
          <p:nvPr userDrawn="1"/>
        </p:nvSpPr>
        <p:spPr>
          <a:xfrm>
            <a:off x="673998" y="3761436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50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8" name="Rectangle 77"/>
          <p:cNvSpPr/>
          <p:nvPr userDrawn="1"/>
        </p:nvSpPr>
        <p:spPr>
          <a:xfrm>
            <a:off x="673998" y="385140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51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79" name="Rectangle 78"/>
          <p:cNvSpPr/>
          <p:nvPr userDrawn="1"/>
        </p:nvSpPr>
        <p:spPr>
          <a:xfrm>
            <a:off x="673974" y="394147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52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0" name="Rectangle 79"/>
          <p:cNvSpPr/>
          <p:nvPr userDrawn="1"/>
        </p:nvSpPr>
        <p:spPr>
          <a:xfrm>
            <a:off x="673974" y="4031436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1" name="Rectangle 80"/>
          <p:cNvSpPr/>
          <p:nvPr userDrawn="1"/>
        </p:nvSpPr>
        <p:spPr>
          <a:xfrm>
            <a:off x="673974" y="4121436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2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/>
          <p:nvPr userDrawn="1"/>
        </p:nvSpPr>
        <p:spPr>
          <a:xfrm>
            <a:off x="673974" y="421140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3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3" name="Rectangle 82"/>
          <p:cNvSpPr/>
          <p:nvPr userDrawn="1"/>
        </p:nvSpPr>
        <p:spPr>
          <a:xfrm>
            <a:off x="673950" y="430147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4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/>
          <p:nvPr userDrawn="1"/>
        </p:nvSpPr>
        <p:spPr>
          <a:xfrm>
            <a:off x="673950" y="4391436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5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5" name="Rectangle 84"/>
          <p:cNvSpPr/>
          <p:nvPr userDrawn="1"/>
        </p:nvSpPr>
        <p:spPr>
          <a:xfrm>
            <a:off x="674022" y="448158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6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 userDrawn="1"/>
        </p:nvSpPr>
        <p:spPr>
          <a:xfrm>
            <a:off x="674022" y="457158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7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7" name="Rectangle 86"/>
          <p:cNvSpPr/>
          <p:nvPr userDrawn="1"/>
        </p:nvSpPr>
        <p:spPr>
          <a:xfrm>
            <a:off x="674022" y="466154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8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/>
          <p:nvPr userDrawn="1"/>
        </p:nvSpPr>
        <p:spPr>
          <a:xfrm>
            <a:off x="673998" y="4751616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9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89" name="Rectangle 88"/>
          <p:cNvSpPr/>
          <p:nvPr userDrawn="1"/>
        </p:nvSpPr>
        <p:spPr>
          <a:xfrm>
            <a:off x="673998" y="4841580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10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0" name="Rectangle 89"/>
          <p:cNvSpPr/>
          <p:nvPr userDrawn="1"/>
        </p:nvSpPr>
        <p:spPr>
          <a:xfrm>
            <a:off x="674022" y="493162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11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1" name="Rectangle 90"/>
          <p:cNvSpPr/>
          <p:nvPr userDrawn="1"/>
        </p:nvSpPr>
        <p:spPr>
          <a:xfrm>
            <a:off x="674022" y="502159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12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2" name="Rectangle 91"/>
          <p:cNvSpPr/>
          <p:nvPr userDrawn="1"/>
        </p:nvSpPr>
        <p:spPr>
          <a:xfrm>
            <a:off x="673998" y="511166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13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3" name="Rectangle 92"/>
          <p:cNvSpPr/>
          <p:nvPr userDrawn="1"/>
        </p:nvSpPr>
        <p:spPr>
          <a:xfrm>
            <a:off x="673998" y="520162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14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4" name="Rectangle 93"/>
          <p:cNvSpPr/>
          <p:nvPr userDrawn="1"/>
        </p:nvSpPr>
        <p:spPr>
          <a:xfrm>
            <a:off x="673998" y="5291628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15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5" name="Rectangle 94"/>
          <p:cNvSpPr/>
          <p:nvPr userDrawn="1"/>
        </p:nvSpPr>
        <p:spPr>
          <a:xfrm>
            <a:off x="673998" y="5381592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16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6" name="Rectangle 95"/>
          <p:cNvSpPr/>
          <p:nvPr userDrawn="1"/>
        </p:nvSpPr>
        <p:spPr>
          <a:xfrm>
            <a:off x="673974" y="5471664"/>
            <a:ext cx="180000" cy="9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600" dirty="0">
                <a:solidFill>
                  <a:prstClr val="black"/>
                </a:solidFill>
              </a:rPr>
              <a:t>17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97" name="Rectangle 96"/>
          <p:cNvSpPr/>
          <p:nvPr userDrawn="1"/>
        </p:nvSpPr>
        <p:spPr>
          <a:xfrm>
            <a:off x="856848" y="1691148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July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8" name="Rectangle 97"/>
          <p:cNvSpPr/>
          <p:nvPr userDrawn="1"/>
        </p:nvSpPr>
        <p:spPr>
          <a:xfrm>
            <a:off x="856848" y="2096235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August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9" name="Rectangle 98"/>
          <p:cNvSpPr/>
          <p:nvPr userDrawn="1"/>
        </p:nvSpPr>
        <p:spPr>
          <a:xfrm>
            <a:off x="856942" y="2501280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September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0" name="Rectangle 99"/>
          <p:cNvSpPr/>
          <p:nvPr userDrawn="1"/>
        </p:nvSpPr>
        <p:spPr>
          <a:xfrm>
            <a:off x="856942" y="2906325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October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1" name="Rectangle 100"/>
          <p:cNvSpPr/>
          <p:nvPr userDrawn="1"/>
        </p:nvSpPr>
        <p:spPr>
          <a:xfrm>
            <a:off x="856942" y="3311370"/>
            <a:ext cx="180000" cy="36004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November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2" name="Rectangle 101"/>
          <p:cNvSpPr/>
          <p:nvPr userDrawn="1"/>
        </p:nvSpPr>
        <p:spPr>
          <a:xfrm>
            <a:off x="856942" y="3671410"/>
            <a:ext cx="180000" cy="396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December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3" name="Rectangle 102"/>
          <p:cNvSpPr/>
          <p:nvPr userDrawn="1"/>
        </p:nvSpPr>
        <p:spPr>
          <a:xfrm>
            <a:off x="856942" y="4058400"/>
            <a:ext cx="180000" cy="432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January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4" name="Rectangle 103"/>
          <p:cNvSpPr/>
          <p:nvPr userDrawn="1"/>
        </p:nvSpPr>
        <p:spPr>
          <a:xfrm>
            <a:off x="856942" y="4481500"/>
            <a:ext cx="180000" cy="360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February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5" name="Rectangle 104"/>
          <p:cNvSpPr/>
          <p:nvPr userDrawn="1"/>
        </p:nvSpPr>
        <p:spPr>
          <a:xfrm>
            <a:off x="856942" y="4841540"/>
            <a:ext cx="180000" cy="396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March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6" name="Rectangle 105"/>
          <p:cNvSpPr/>
          <p:nvPr userDrawn="1"/>
        </p:nvSpPr>
        <p:spPr>
          <a:xfrm>
            <a:off x="856942" y="5228400"/>
            <a:ext cx="180000" cy="396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April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grpSp>
        <p:nvGrpSpPr>
          <p:cNvPr id="107" name="Group 106"/>
          <p:cNvGrpSpPr/>
          <p:nvPr userDrawn="1"/>
        </p:nvGrpSpPr>
        <p:grpSpPr>
          <a:xfrm>
            <a:off x="1083222" y="2096235"/>
            <a:ext cx="7200000" cy="3522692"/>
            <a:chOff x="547548" y="1943835"/>
            <a:chExt cx="7200000" cy="3522692"/>
          </a:xfrm>
        </p:grpSpPr>
        <p:cxnSp>
          <p:nvCxnSpPr>
            <p:cNvPr id="108" name="Straight Connector 107"/>
            <p:cNvCxnSpPr/>
            <p:nvPr userDrawn="1"/>
          </p:nvCxnSpPr>
          <p:spPr>
            <a:xfrm>
              <a:off x="547548" y="1943835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 userDrawn="1"/>
          </p:nvCxnSpPr>
          <p:spPr>
            <a:xfrm flipV="1">
              <a:off x="547548" y="2350230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 userDrawn="1"/>
          </p:nvCxnSpPr>
          <p:spPr>
            <a:xfrm flipV="1">
              <a:off x="547548" y="2749368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 userDrawn="1"/>
          </p:nvCxnSpPr>
          <p:spPr>
            <a:xfrm flipV="1">
              <a:off x="547548" y="3155763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 userDrawn="1"/>
          </p:nvCxnSpPr>
          <p:spPr>
            <a:xfrm flipV="1">
              <a:off x="547548" y="3518616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 userDrawn="1"/>
          </p:nvCxnSpPr>
          <p:spPr>
            <a:xfrm flipV="1">
              <a:off x="547548" y="3904902"/>
              <a:ext cx="720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 userDrawn="1"/>
          </p:nvCxnSpPr>
          <p:spPr>
            <a:xfrm flipV="1">
              <a:off x="547548" y="4333068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 userDrawn="1"/>
          </p:nvCxnSpPr>
          <p:spPr>
            <a:xfrm flipV="1">
              <a:off x="547548" y="4688664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 userDrawn="1"/>
          </p:nvCxnSpPr>
          <p:spPr>
            <a:xfrm flipV="1">
              <a:off x="547548" y="5076000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 userDrawn="1"/>
          </p:nvCxnSpPr>
          <p:spPr>
            <a:xfrm flipV="1">
              <a:off x="547548" y="5466527"/>
              <a:ext cx="72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Rectangle 117"/>
          <p:cNvSpPr/>
          <p:nvPr userDrawn="1"/>
        </p:nvSpPr>
        <p:spPr>
          <a:xfrm>
            <a:off x="8304993" y="1691148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July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19" name="Rectangle 118"/>
          <p:cNvSpPr/>
          <p:nvPr userDrawn="1"/>
        </p:nvSpPr>
        <p:spPr>
          <a:xfrm>
            <a:off x="8304993" y="2096235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August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0" name="Rectangle 119"/>
          <p:cNvSpPr/>
          <p:nvPr userDrawn="1"/>
        </p:nvSpPr>
        <p:spPr>
          <a:xfrm>
            <a:off x="8305087" y="2501280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September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1" name="Rectangle 120"/>
          <p:cNvSpPr/>
          <p:nvPr userDrawn="1"/>
        </p:nvSpPr>
        <p:spPr>
          <a:xfrm>
            <a:off x="8305087" y="2906325"/>
            <a:ext cx="180000" cy="414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October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2" name="Rectangle 121"/>
          <p:cNvSpPr/>
          <p:nvPr userDrawn="1"/>
        </p:nvSpPr>
        <p:spPr>
          <a:xfrm>
            <a:off x="8305087" y="3311370"/>
            <a:ext cx="180000" cy="36004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November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3" name="Rectangle 122"/>
          <p:cNvSpPr/>
          <p:nvPr userDrawn="1"/>
        </p:nvSpPr>
        <p:spPr>
          <a:xfrm>
            <a:off x="8305087" y="3671410"/>
            <a:ext cx="180000" cy="396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December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4" name="Rectangle 123"/>
          <p:cNvSpPr/>
          <p:nvPr userDrawn="1"/>
        </p:nvSpPr>
        <p:spPr>
          <a:xfrm>
            <a:off x="8305087" y="4058400"/>
            <a:ext cx="180000" cy="432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January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5" name="Rectangle 124"/>
          <p:cNvSpPr/>
          <p:nvPr userDrawn="1"/>
        </p:nvSpPr>
        <p:spPr>
          <a:xfrm>
            <a:off x="8305087" y="4481500"/>
            <a:ext cx="180000" cy="360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 err="1">
                <a:solidFill>
                  <a:srgbClr val="9BBB59">
                    <a:lumMod val="50000"/>
                  </a:srgbClr>
                </a:solidFill>
              </a:rPr>
              <a:t>February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6" name="Rectangle 125"/>
          <p:cNvSpPr/>
          <p:nvPr userDrawn="1"/>
        </p:nvSpPr>
        <p:spPr>
          <a:xfrm>
            <a:off x="8305087" y="4841540"/>
            <a:ext cx="180000" cy="396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March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7" name="Rectangle 126"/>
          <p:cNvSpPr/>
          <p:nvPr userDrawn="1"/>
        </p:nvSpPr>
        <p:spPr>
          <a:xfrm>
            <a:off x="8305087" y="5228400"/>
            <a:ext cx="180000" cy="396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CH" sz="600" dirty="0">
                <a:solidFill>
                  <a:srgbClr val="9BBB59">
                    <a:lumMod val="50000"/>
                  </a:srgbClr>
                </a:solidFill>
              </a:rPr>
              <a:t>April</a:t>
            </a:r>
            <a:endParaRPr lang="en-GB" sz="6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8" name="Rectangle 127"/>
          <p:cNvSpPr/>
          <p:nvPr userDrawn="1"/>
        </p:nvSpPr>
        <p:spPr>
          <a:xfrm>
            <a:off x="10789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P1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29" name="Rectangle 128"/>
          <p:cNvSpPr/>
          <p:nvPr userDrawn="1"/>
        </p:nvSpPr>
        <p:spPr>
          <a:xfrm>
            <a:off x="12590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12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0" name="Rectangle 129"/>
          <p:cNvSpPr/>
          <p:nvPr userDrawn="1"/>
        </p:nvSpPr>
        <p:spPr>
          <a:xfrm>
            <a:off x="21591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23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1" name="Rectangle 130"/>
          <p:cNvSpPr/>
          <p:nvPr userDrawn="1"/>
        </p:nvSpPr>
        <p:spPr>
          <a:xfrm>
            <a:off x="19790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P2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2" name="Rectangle 131"/>
          <p:cNvSpPr/>
          <p:nvPr userDrawn="1"/>
        </p:nvSpPr>
        <p:spPr>
          <a:xfrm>
            <a:off x="28791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P3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3" name="Rectangle 132"/>
          <p:cNvSpPr/>
          <p:nvPr userDrawn="1"/>
        </p:nvSpPr>
        <p:spPr>
          <a:xfrm>
            <a:off x="30592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34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4" name="Rectangle 133"/>
          <p:cNvSpPr/>
          <p:nvPr userDrawn="1"/>
        </p:nvSpPr>
        <p:spPr>
          <a:xfrm>
            <a:off x="39593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45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5" name="Rectangle 134"/>
          <p:cNvSpPr/>
          <p:nvPr userDrawn="1"/>
        </p:nvSpPr>
        <p:spPr>
          <a:xfrm>
            <a:off x="37792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P4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6" name="Rectangle 135"/>
          <p:cNvSpPr/>
          <p:nvPr userDrawn="1"/>
        </p:nvSpPr>
        <p:spPr>
          <a:xfrm>
            <a:off x="46793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P5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7" name="Rectangle 136"/>
          <p:cNvSpPr/>
          <p:nvPr userDrawn="1"/>
        </p:nvSpPr>
        <p:spPr>
          <a:xfrm>
            <a:off x="48594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56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8" name="Rectangle 137"/>
          <p:cNvSpPr/>
          <p:nvPr userDrawn="1"/>
        </p:nvSpPr>
        <p:spPr>
          <a:xfrm>
            <a:off x="57595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67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39" name="Rectangle 138"/>
          <p:cNvSpPr/>
          <p:nvPr userDrawn="1"/>
        </p:nvSpPr>
        <p:spPr>
          <a:xfrm>
            <a:off x="55794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P6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40" name="Rectangle 139"/>
          <p:cNvSpPr/>
          <p:nvPr userDrawn="1"/>
        </p:nvSpPr>
        <p:spPr>
          <a:xfrm>
            <a:off x="64795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P7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41" name="Rectangle 140"/>
          <p:cNvSpPr/>
          <p:nvPr userDrawn="1"/>
        </p:nvSpPr>
        <p:spPr>
          <a:xfrm>
            <a:off x="66596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78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42" name="Rectangle 141"/>
          <p:cNvSpPr/>
          <p:nvPr userDrawn="1"/>
        </p:nvSpPr>
        <p:spPr>
          <a:xfrm>
            <a:off x="7559715" y="1371536"/>
            <a:ext cx="72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>
                <a:solidFill>
                  <a:srgbClr val="9BBB59">
                    <a:lumMod val="50000"/>
                  </a:srgbClr>
                </a:solidFill>
              </a:rPr>
              <a:t>81</a:t>
            </a:r>
            <a:endParaRPr lang="en-GB" sz="10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43" name="Rectangle 142"/>
          <p:cNvSpPr/>
          <p:nvPr userDrawn="1"/>
        </p:nvSpPr>
        <p:spPr>
          <a:xfrm>
            <a:off x="7379695" y="1371536"/>
            <a:ext cx="180000" cy="229644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900" dirty="0">
                <a:solidFill>
                  <a:srgbClr val="9BBB59">
                    <a:lumMod val="50000"/>
                  </a:srgbClr>
                </a:solidFill>
              </a:rPr>
              <a:t>P8</a:t>
            </a:r>
            <a:endParaRPr lang="en-GB" sz="900" dirty="0">
              <a:solidFill>
                <a:srgbClr val="9BBB59">
                  <a:lumMod val="50000"/>
                </a:srgbClr>
              </a:solidFill>
            </a:endParaRPr>
          </a:p>
        </p:txBody>
      </p:sp>
      <p:grpSp>
        <p:nvGrpSpPr>
          <p:cNvPr id="144" name="Group 143"/>
          <p:cNvGrpSpPr/>
          <p:nvPr userDrawn="1"/>
        </p:nvGrpSpPr>
        <p:grpSpPr>
          <a:xfrm>
            <a:off x="1259005" y="1601180"/>
            <a:ext cx="6300710" cy="4005445"/>
            <a:chOff x="1106605" y="1448780"/>
            <a:chExt cx="6300710" cy="4770530"/>
          </a:xfrm>
        </p:grpSpPr>
        <p:cxnSp>
          <p:nvCxnSpPr>
            <p:cNvPr id="145" name="Straight Connector 144"/>
            <p:cNvCxnSpPr/>
            <p:nvPr userDrawn="1"/>
          </p:nvCxnSpPr>
          <p:spPr>
            <a:xfrm>
              <a:off x="110660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 userDrawn="1"/>
          </p:nvCxnSpPr>
          <p:spPr>
            <a:xfrm>
              <a:off x="182669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 userDrawn="1"/>
          </p:nvCxnSpPr>
          <p:spPr>
            <a:xfrm>
              <a:off x="200671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 userDrawn="1"/>
          </p:nvCxnSpPr>
          <p:spPr>
            <a:xfrm>
              <a:off x="272679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 userDrawn="1"/>
          </p:nvCxnSpPr>
          <p:spPr>
            <a:xfrm>
              <a:off x="290681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 userDrawn="1"/>
          </p:nvCxnSpPr>
          <p:spPr>
            <a:xfrm>
              <a:off x="362689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 userDrawn="1"/>
          </p:nvCxnSpPr>
          <p:spPr>
            <a:xfrm>
              <a:off x="380691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 userDrawn="1"/>
          </p:nvCxnSpPr>
          <p:spPr>
            <a:xfrm>
              <a:off x="452699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 userDrawn="1"/>
          </p:nvCxnSpPr>
          <p:spPr>
            <a:xfrm>
              <a:off x="470701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 userDrawn="1"/>
          </p:nvCxnSpPr>
          <p:spPr>
            <a:xfrm>
              <a:off x="542709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 userDrawn="1"/>
          </p:nvCxnSpPr>
          <p:spPr>
            <a:xfrm>
              <a:off x="560711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 userDrawn="1"/>
          </p:nvCxnSpPr>
          <p:spPr>
            <a:xfrm>
              <a:off x="632719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 userDrawn="1"/>
          </p:nvCxnSpPr>
          <p:spPr>
            <a:xfrm>
              <a:off x="650721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 userDrawn="1"/>
          </p:nvCxnSpPr>
          <p:spPr>
            <a:xfrm>
              <a:off x="722729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 userDrawn="1"/>
          </p:nvCxnSpPr>
          <p:spPr>
            <a:xfrm>
              <a:off x="7407315" y="1448780"/>
              <a:ext cx="0" cy="477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49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C8C17-11B6-4841-AA6C-480BD23B0372}" type="slidenum">
              <a:rPr lang="en-US">
                <a:solidFill>
                  <a:srgbClr val="000000"/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52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1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0F0F0"/>
                </a:solidFill>
                <a:ea typeface="ＭＳ Ｐゴシック" charset="0"/>
              </a:rPr>
              <a:t>M. Benedikt</a:t>
            </a:r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fld id="{698FBEFE-EF3C-442C-ADEA-7E54C5213979}" type="slidenum">
              <a:rPr lang="en-GB" smtClean="0">
                <a:solidFill>
                  <a:srgbClr val="F0F0F0"/>
                </a:solidFill>
                <a:ea typeface="ＭＳ Ｐゴシック" charset="0"/>
              </a:rPr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0F0F0"/>
                </a:solidFill>
                <a:ea typeface="ＭＳ Ｐゴシック" charset="0"/>
              </a:rPr>
              <a:t>EDMS 1411339</a:t>
            </a:r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3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wmf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1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69.jpg"/><Relationship Id="rId5" Type="http://schemas.openxmlformats.org/officeDocument/2006/relationships/image" Target="../media/image68.gif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4" Type="http://schemas.openxmlformats.org/officeDocument/2006/relationships/image" Target="../media/image28.emf"/><Relationship Id="rId9" Type="http://schemas.openxmlformats.org/officeDocument/2006/relationships/image" Target="../media/image30.emf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91.png"/><Relationship Id="rId4" Type="http://schemas.openxmlformats.org/officeDocument/2006/relationships/image" Target="../media/image86.jpeg"/><Relationship Id="rId9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6.png"/><Relationship Id="rId4" Type="http://schemas.openxmlformats.org/officeDocument/2006/relationships/image" Target="../media/image105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11.wmf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10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9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16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emf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25.png"/><Relationship Id="rId5" Type="http://schemas.openxmlformats.org/officeDocument/2006/relationships/hyperlink" Target="http://cern.ch/fcc" TargetMode="External"/><Relationship Id="rId4" Type="http://schemas.openxmlformats.org/officeDocument/2006/relationships/hyperlink" Target="http://indico.cern.ch/e/fcc-kickoff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0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14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://cern.ch/fccw2015" TargetMode="External"/><Relationship Id="rId1" Type="http://schemas.openxmlformats.org/officeDocument/2006/relationships/slideLayout" Target="../slideLayouts/slideLayout15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5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g"/><Relationship Id="rId5" Type="http://schemas.microsoft.com/office/2007/relationships/hdphoto" Target="../media/hdphoto4.wdp"/><Relationship Id="rId4" Type="http://schemas.openxmlformats.org/officeDocument/2006/relationships/image" Target="../media/image14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9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3.emf"/><Relationship Id="rId11" Type="http://schemas.openxmlformats.org/officeDocument/2006/relationships/image" Target="../media/image157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55.emf"/><Relationship Id="rId4" Type="http://schemas.openxmlformats.org/officeDocument/2006/relationships/image" Target="../media/image156.png"/><Relationship Id="rId9" Type="http://schemas.openxmlformats.org/officeDocument/2006/relationships/oleObject" Target="../embeddings/oleObject18.bin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84" y="-27384"/>
            <a:ext cx="9277109" cy="691744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5" name="Arc 14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2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316288" algn="l"/>
              </a:tabLst>
            </a:pPr>
            <a:r>
              <a:rPr lang="en-GB" sz="6000" dirty="0">
                <a:solidFill>
                  <a:prstClr val="white"/>
                </a:solidFill>
                <a:latin typeface="Calibri" panose="020F0502020204030204" pitchFamily="34" charset="0"/>
              </a:rPr>
              <a:t>Future Highest-Energy Circular Colliders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609" y="1498549"/>
            <a:ext cx="86787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Calibri" panose="020F0502020204030204" pitchFamily="34" charset="0"/>
              </a:rPr>
              <a:t>F. Zimmermann, CERN BE/ABP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Physics Colloquium, Johannes Gutenberg U.  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Mainz, 6 January 2015</a:t>
            </a:r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Capacities 7th Framework Programme, Grant Agreement 312453</a:t>
            </a:r>
            <a:endParaRPr lang="en-GB" sz="1400" i="1" kern="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8903" y="4457107"/>
            <a:ext cx="6525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gratefully acknowledging input from FCC global design study &amp; </a:t>
            </a:r>
            <a:r>
              <a:rPr lang="en-GB" sz="2800" dirty="0" err="1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CepC</a:t>
            </a:r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GB" sz="2800" dirty="0" err="1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SppC</a:t>
            </a:r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team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04493"/>
            <a:ext cx="1080120" cy="9294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00" y="5787879"/>
            <a:ext cx="1551182" cy="6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    </a:t>
            </a:r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    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596336" y="6501884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M. Lamont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3730" y="370959"/>
            <a:ext cx="6223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CC"/>
                </a:solidFill>
              </a:rPr>
              <a:t>LHC injector complex</a:t>
            </a:r>
            <a:endParaRPr lang="en-GB" sz="5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7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91771"/>
            <a:ext cx="8226425" cy="498202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25425" indent="-225425" algn="l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28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24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2400" b="0" i="0" kern="120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400" b="0" i="0" kern="1200" baseline="0">
                <a:solidFill>
                  <a:srgbClr val="0C377B"/>
                </a:solidFill>
                <a:latin typeface="Ubuntu Ligh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marR="0" lvl="0" indent="-225425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Ubuntu Light"/>
                <a:ea typeface="+mn-ea"/>
              </a:rPr>
              <a:t>Week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Ubuntu Light"/>
                <a:ea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Ubuntu Light"/>
                <a:ea typeface="+mn-ea"/>
              </a:rPr>
              <a:t>2: last interventions (excl. collimator exchange and ELQA)  and patrols</a:t>
            </a:r>
          </a:p>
          <a:p>
            <a:pPr marL="225425" marR="0" lvl="0" indent="-225425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100000"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Ubuntu Light"/>
              <a:ea typeface="+mn-ea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100000"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Ubuntu Light"/>
              <a:ea typeface="+mn-ea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100000"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Ubuntu Light"/>
              <a:ea typeface="+mn-ea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100000"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Ubuntu Light"/>
              <a:ea typeface="+mn-ea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Ubuntu Light"/>
                <a:ea typeface="+mn-ea"/>
              </a:rPr>
              <a:t>Week 10: last quench training in parallel with cold check-out ?</a:t>
            </a:r>
          </a:p>
          <a:p>
            <a:pPr marL="225425" marR="0" lvl="0" indent="-225425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100000"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Ubuntu Light"/>
              <a:ea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" y="2591362"/>
            <a:ext cx="9144000" cy="20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55019" y="764704"/>
            <a:ext cx="91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</a:rPr>
              <a:t>K.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Foraz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549" y="23428"/>
            <a:ext cx="795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prstClr val="white"/>
                </a:solidFill>
                <a:latin typeface="Calibri"/>
              </a:rPr>
              <a:t>LHC restart schedule  (as of 17 Dec. 2014)</a:t>
            </a:r>
            <a:endParaRPr lang="en-GB" sz="36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4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75" y="30119"/>
            <a:ext cx="8226854" cy="122413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chemeClr val="bg1"/>
                </a:solidFill>
                <a:latin typeface="Arial"/>
              </a:rPr>
              <a:t>t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raining quenches in the LHC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smtClean="0">
                <a:latin typeface="Arial"/>
              </a:rPr>
              <a:t>&amp;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first training quench in SM18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259357"/>
              </p:ext>
            </p:extLst>
          </p:nvPr>
        </p:nvGraphicFramePr>
        <p:xfrm>
          <a:off x="2339752" y="1751330"/>
          <a:ext cx="390310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586858"/>
              </p:ext>
            </p:extLst>
          </p:nvPr>
        </p:nvGraphicFramePr>
        <p:xfrm>
          <a:off x="5796137" y="1751330"/>
          <a:ext cx="3490086" cy="5003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2111370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err="1">
                <a:solidFill>
                  <a:srgbClr val="0055A0"/>
                </a:solidFill>
                <a:latin typeface="Arial"/>
              </a:rPr>
              <a:t>Sector</a:t>
            </a:r>
            <a:r>
              <a:rPr lang="fr-CH" sz="1600" b="1" dirty="0">
                <a:solidFill>
                  <a:srgbClr val="0055A0"/>
                </a:solidFill>
                <a:latin typeface="Arial"/>
              </a:rPr>
              <a:t> 12</a:t>
            </a:r>
            <a:endParaRPr lang="en-GB" sz="1600" b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111370"/>
            <a:ext cx="186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err="1">
                <a:solidFill>
                  <a:srgbClr val="0055A0"/>
                </a:solidFill>
                <a:latin typeface="Arial"/>
              </a:rPr>
              <a:t>Sector</a:t>
            </a:r>
            <a:r>
              <a:rPr lang="fr-CH" sz="1600" b="1" dirty="0">
                <a:solidFill>
                  <a:srgbClr val="0055A0"/>
                </a:solidFill>
                <a:latin typeface="Arial"/>
              </a:rPr>
              <a:t> 56 in 2008</a:t>
            </a:r>
            <a:endParaRPr lang="en-GB" sz="1600" b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5502" y="2141536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err="1">
                <a:solidFill>
                  <a:srgbClr val="0055A0"/>
                </a:solidFill>
                <a:latin typeface="Arial"/>
              </a:rPr>
              <a:t>Sector</a:t>
            </a:r>
            <a:r>
              <a:rPr lang="fr-CH" sz="1600" b="1" dirty="0">
                <a:solidFill>
                  <a:srgbClr val="0055A0"/>
                </a:solidFill>
                <a:latin typeface="Arial"/>
              </a:rPr>
              <a:t> 67</a:t>
            </a:r>
            <a:endParaRPr lang="en-GB" sz="1600" b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5145308"/>
            <a:ext cx="1287532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2 Firm1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1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«2»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3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5130801"/>
            <a:ext cx="1159292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0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2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19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3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5130801"/>
            <a:ext cx="1159292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0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1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19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Firm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3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463861"/>
              </p:ext>
            </p:extLst>
          </p:nvPr>
        </p:nvGraphicFramePr>
        <p:xfrm>
          <a:off x="0" y="1480255"/>
          <a:ext cx="874911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33498" y="6488668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S. Le </a:t>
            </a:r>
            <a:r>
              <a:rPr lang="en-GB" dirty="0" err="1" smtClean="0"/>
              <a:t>Naour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7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8600" y="-171400"/>
            <a:ext cx="8229600" cy="100811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LHC - 2015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219681" y="1124744"/>
            <a:ext cx="8763000" cy="2401887"/>
          </a:xfrm>
        </p:spPr>
        <p:txBody>
          <a:bodyPr>
            <a:noAutofit/>
          </a:bodyPr>
          <a:lstStyle/>
          <a:p>
            <a:r>
              <a:rPr lang="en-US" dirty="0" smtClean="0"/>
              <a:t>Target energy: </a:t>
            </a:r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to be confirmed at end of powering </a:t>
            </a:r>
            <a:r>
              <a:rPr lang="en-US" dirty="0" smtClean="0">
                <a:solidFill>
                  <a:srgbClr val="000000"/>
                </a:solidFill>
              </a:rPr>
              <a:t>tests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Bunch spacing: </a:t>
            </a:r>
            <a:r>
              <a:rPr lang="en-US" dirty="0" smtClean="0">
                <a:solidFill>
                  <a:srgbClr val="FF0000"/>
                </a:solidFill>
              </a:rPr>
              <a:t>25 ns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strongly </a:t>
            </a:r>
            <a:r>
              <a:rPr lang="en-US" dirty="0"/>
              <a:t>favored by experiments (pile-up </a:t>
            </a:r>
            <a:r>
              <a:rPr lang="en-US" dirty="0" smtClean="0"/>
              <a:t>limit </a:t>
            </a:r>
            <a:r>
              <a:rPr lang="en-US" dirty="0"/>
              <a:t>~</a:t>
            </a:r>
            <a:r>
              <a:rPr lang="en-US" dirty="0" smtClean="0"/>
              <a:t> </a:t>
            </a:r>
            <a:r>
              <a:rPr lang="en-US" dirty="0"/>
              <a:t>50</a:t>
            </a:r>
            <a:r>
              <a:rPr lang="en-US" dirty="0" smtClean="0"/>
              <a:t>) </a:t>
            </a:r>
          </a:p>
          <a:p>
            <a:r>
              <a:rPr lang="en-US" dirty="0"/>
              <a:t>Beta*:</a:t>
            </a:r>
            <a:r>
              <a:rPr lang="en-US" dirty="0">
                <a:solidFill>
                  <a:srgbClr val="FF0000"/>
                </a:solidFill>
              </a:rPr>
              <a:t>  80 to 40 </a:t>
            </a:r>
            <a:r>
              <a:rPr lang="en-US" dirty="0" smtClean="0">
                <a:solidFill>
                  <a:srgbClr val="FF0000"/>
                </a:solidFill>
              </a:rPr>
              <a:t>cm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" y="4120713"/>
            <a:ext cx="4267200" cy="1919883"/>
            <a:chOff x="228600" y="3886200"/>
            <a:chExt cx="4267200" cy="1919883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4267200"/>
              <a:ext cx="4267200" cy="1538883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8000"/>
                  </a:solidFill>
                </a:rPr>
                <a:t>Lower quench margins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8000"/>
                  </a:solidFill>
                </a:rPr>
                <a:t>Lower tolerance to beam loss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8000"/>
                  </a:solidFill>
                </a:rPr>
                <a:t>Lower intensity set-up beams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8000"/>
                  </a:solidFill>
                </a:rPr>
                <a:t>Hardware closer to maximum (beam dumps, power converters etc.)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8000"/>
                  </a:solidFill>
                </a:rPr>
                <a:t>Energy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4120713"/>
            <a:ext cx="4114800" cy="1919883"/>
            <a:chOff x="4876800" y="3886200"/>
            <a:chExt cx="4114800" cy="1919883"/>
          </a:xfrm>
        </p:grpSpPr>
        <p:sp>
          <p:nvSpPr>
            <p:cNvPr id="2" name="TextBox 1"/>
            <p:cNvSpPr txBox="1"/>
            <p:nvPr/>
          </p:nvSpPr>
          <p:spPr>
            <a:xfrm>
              <a:off x="4876800" y="4267200"/>
              <a:ext cx="4114800" cy="153888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E-cloud, UFOs 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More long range collisions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Larger crossing angle, higher beta*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Higher total beam current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Higher intensity per injection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54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25 ns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906751" y="6488668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</a:p>
        </p:txBody>
      </p:sp>
    </p:spTree>
    <p:extLst>
      <p:ext uri="{BB962C8B-B14F-4D97-AF65-F5344CB8AC3E}">
        <p14:creationId xmlns:p14="http://schemas.microsoft.com/office/powerpoint/2010/main" val="37286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912983"/>
              </p:ext>
            </p:extLst>
          </p:nvPr>
        </p:nvGraphicFramePr>
        <p:xfrm>
          <a:off x="76199" y="3581400"/>
          <a:ext cx="89916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1"/>
                <a:gridCol w="838200"/>
                <a:gridCol w="914400"/>
                <a:gridCol w="914400"/>
                <a:gridCol w="914400"/>
                <a:gridCol w="1295400"/>
                <a:gridCol w="990600"/>
                <a:gridCol w="1094013"/>
                <a:gridCol w="963386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beta*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[cm]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ppb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EmitN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[um]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Lumi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[cm-2s-1]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Days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(</a:t>
                      </a:r>
                      <a:r>
                        <a:rPr lang="en-US" sz="1800" dirty="0" err="1" smtClean="0"/>
                        <a:t>approx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Int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lumi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4.6e33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~1 fb</a:t>
                      </a:r>
                      <a:r>
                        <a:rPr lang="en-US" sz="2000" b="1" baseline="30000" dirty="0" smtClean="0"/>
                        <a:t>-1</a:t>
                      </a:r>
                      <a:endParaRPr lang="en-US" sz="20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27</a:t>
                      </a:r>
                      <a:endParaRPr lang="en-US" sz="2000" b="1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r>
                        <a:rPr lang="en-US" sz="2000" baseline="0" dirty="0" smtClean="0"/>
                        <a:t> ns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(1)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7.4</a:t>
                      </a:r>
                      <a:r>
                        <a:rPr lang="en-US" sz="2000" baseline="0" dirty="0" smtClean="0"/>
                        <a:t>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75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6.8 fb</a:t>
                      </a:r>
                      <a:r>
                        <a:rPr lang="en-US" sz="2000" b="1" baseline="30000" dirty="0" smtClean="0"/>
                        <a:t>-1</a:t>
                      </a:r>
                      <a:endParaRPr lang="en-US" sz="20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22</a:t>
                      </a:r>
                      <a:endParaRPr lang="en-US" sz="2000" b="1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r>
                        <a:rPr lang="en-US" sz="2000" baseline="0" dirty="0" smtClean="0"/>
                        <a:t> ns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(2)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1.3e34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46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9.2 fb</a:t>
                      </a:r>
                      <a:r>
                        <a:rPr lang="en-US" sz="2000" b="1" baseline="30000" dirty="0" smtClean="0"/>
                        <a:t>-1</a:t>
                      </a:r>
                      <a:endParaRPr lang="en-US" sz="20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39</a:t>
                      </a:r>
                      <a:endParaRPr lang="en-US" sz="2000" b="1" baseline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9952" y="983671"/>
            <a:ext cx="794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Start with 50 ns – scrub – 25 ns operation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Conservative beta* to start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Conservative bunch population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Reasonable emittance into collisions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Assuming same machine availability as 2012…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0" y="63246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Will lay the foundations for Run 2…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0352" y="3049726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4435" y="0"/>
            <a:ext cx="6299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white"/>
                </a:solidFill>
              </a:rPr>
              <a:t>2015 - potential performance</a:t>
            </a:r>
          </a:p>
        </p:txBody>
      </p:sp>
    </p:spTree>
    <p:extLst>
      <p:ext uri="{BB962C8B-B14F-4D97-AF65-F5344CB8AC3E}">
        <p14:creationId xmlns:p14="http://schemas.microsoft.com/office/powerpoint/2010/main" val="38982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7105" y="-170264"/>
            <a:ext cx="8229600" cy="100697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10 year plan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4-08-07 at 7.37.2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" y="3581400"/>
            <a:ext cx="9144000" cy="16326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8517" y="2514600"/>
            <a:ext cx="7608915" cy="1062273"/>
            <a:chOff x="564917" y="2979292"/>
            <a:chExt cx="7608915" cy="1062273"/>
          </a:xfrm>
        </p:grpSpPr>
        <p:sp>
          <p:nvSpPr>
            <p:cNvPr id="8" name="TextBox 7"/>
            <p:cNvSpPr txBox="1"/>
            <p:nvPr/>
          </p:nvSpPr>
          <p:spPr>
            <a:xfrm>
              <a:off x="5122912" y="2979292"/>
              <a:ext cx="3050920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1F497D"/>
                  </a:solidFill>
                </a:rPr>
                <a:t>Run 3: 14 </a:t>
              </a:r>
              <a:r>
                <a:rPr lang="en-GB" dirty="0" err="1">
                  <a:solidFill>
                    <a:srgbClr val="1F497D"/>
                  </a:solidFill>
                </a:rPr>
                <a:t>TeV</a:t>
              </a:r>
              <a:r>
                <a:rPr lang="en-GB" dirty="0">
                  <a:solidFill>
                    <a:srgbClr val="1F497D"/>
                  </a:solidFill>
                </a:rPr>
                <a:t> </a:t>
              </a:r>
              <a:r>
                <a:rPr lang="en-GB" dirty="0" err="1">
                  <a:solidFill>
                    <a:srgbClr val="1F497D"/>
                  </a:solidFill>
                </a:rPr>
                <a:t>c.m</a:t>
              </a:r>
              <a:r>
                <a:rPr lang="en-GB" dirty="0">
                  <a:solidFill>
                    <a:srgbClr val="1F497D"/>
                  </a:solidFill>
                </a:rPr>
                <a:t>. with peak luminosity of ~2x10</a:t>
              </a:r>
              <a:r>
                <a:rPr lang="en-GB" baseline="30000" dirty="0">
                  <a:solidFill>
                    <a:srgbClr val="1F497D"/>
                  </a:solidFill>
                </a:rPr>
                <a:t>34</a:t>
              </a:r>
              <a:r>
                <a:rPr lang="en-GB" dirty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>
                  <a:solidFill>
                    <a:srgbClr val="1F497D"/>
                  </a:solidFill>
                </a:rPr>
                <a:t>  </a:t>
              </a:r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513028" y="2478042"/>
              <a:ext cx="358215" cy="2768002"/>
            </a:xfrm>
            <a:prstGeom prst="rightBrace">
              <a:avLst>
                <a:gd name="adj1" fmla="val 8333"/>
                <a:gd name="adj2" fmla="val 480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987" y="2979292"/>
              <a:ext cx="3548777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1F497D"/>
                  </a:solidFill>
                </a:rPr>
                <a:t>Run 2: 13 to 14 </a:t>
              </a:r>
              <a:r>
                <a:rPr lang="en-GB" dirty="0" err="1">
                  <a:solidFill>
                    <a:srgbClr val="1F497D"/>
                  </a:solidFill>
                </a:rPr>
                <a:t>TeV</a:t>
              </a:r>
              <a:r>
                <a:rPr lang="en-GB" dirty="0">
                  <a:solidFill>
                    <a:srgbClr val="1F497D"/>
                  </a:solidFill>
                </a:rPr>
                <a:t> </a:t>
              </a:r>
              <a:r>
                <a:rPr lang="en-GB" dirty="0" err="1">
                  <a:solidFill>
                    <a:srgbClr val="1F497D"/>
                  </a:solidFill>
                </a:rPr>
                <a:t>c.m</a:t>
              </a:r>
              <a:r>
                <a:rPr lang="en-GB" dirty="0">
                  <a:solidFill>
                    <a:srgbClr val="1F497D"/>
                  </a:solidFill>
                </a:rPr>
                <a:t>. with peak luminosity of ~1.7x10</a:t>
              </a:r>
              <a:r>
                <a:rPr lang="en-GB" baseline="30000" dirty="0">
                  <a:solidFill>
                    <a:srgbClr val="1F497D"/>
                  </a:solidFill>
                </a:rPr>
                <a:t>34</a:t>
              </a:r>
              <a:r>
                <a:rPr lang="en-GB" dirty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>
                  <a:solidFill>
                    <a:srgbClr val="1F497D"/>
                  </a:solidFill>
                </a:rPr>
                <a:t>  </a:t>
              </a:r>
            </a:p>
          </p:txBody>
        </p:sp>
        <p:sp>
          <p:nvSpPr>
            <p:cNvPr id="11" name="Right Brace 10"/>
            <p:cNvSpPr/>
            <p:nvPr/>
          </p:nvSpPr>
          <p:spPr>
            <a:xfrm rot="16200000">
              <a:off x="1932423" y="2315844"/>
              <a:ext cx="358215" cy="3093227"/>
            </a:xfrm>
            <a:prstGeom prst="rightBrace">
              <a:avLst>
                <a:gd name="adj1" fmla="val 8333"/>
                <a:gd name="adj2" fmla="val 5773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1087" y="972736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Long years – 13 weeks Christmas stop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Interspersed with long shutdown every 3 to 4 years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Ions very much part of the plan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38200" y="4572000"/>
            <a:ext cx="7970931" cy="2066330"/>
            <a:chOff x="838200" y="4572000"/>
            <a:chExt cx="7970931" cy="2066330"/>
          </a:xfrm>
        </p:grpSpPr>
        <p:sp>
          <p:nvSpPr>
            <p:cNvPr id="4" name="TextBox 3"/>
            <p:cNvSpPr txBox="1"/>
            <p:nvPr/>
          </p:nvSpPr>
          <p:spPr>
            <a:xfrm>
              <a:off x="3352800" y="5715000"/>
              <a:ext cx="2295222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1F497D"/>
                  </a:solidFill>
                </a:rPr>
                <a:t>LS2: 18 months</a:t>
              </a:r>
            </a:p>
            <a:p>
              <a:pPr algn="ctr"/>
              <a:r>
                <a:rPr lang="en-GB" dirty="0">
                  <a:solidFill>
                    <a:srgbClr val="1F497D"/>
                  </a:solidFill>
                </a:rPr>
                <a:t>Connection of LINAC4</a:t>
              </a:r>
            </a:p>
            <a:p>
              <a:pPr algn="ctr"/>
              <a:r>
                <a:rPr lang="en-GB" dirty="0">
                  <a:solidFill>
                    <a:srgbClr val="1F497D"/>
                  </a:solidFill>
                </a:rPr>
                <a:t>LHC Injectors Upgrade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38200" y="5715000"/>
              <a:ext cx="2182125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1F497D"/>
                  </a:solidFill>
                </a:rPr>
                <a:t>EYETS ~5 months</a:t>
              </a:r>
            </a:p>
            <a:p>
              <a:pPr algn="ctr"/>
              <a:r>
                <a:rPr lang="en-GB" dirty="0">
                  <a:solidFill>
                    <a:srgbClr val="1F497D"/>
                  </a:solidFill>
                </a:rPr>
                <a:t>Extended year end technical stop (CMS)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53200" y="5867400"/>
              <a:ext cx="2255931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1F497D"/>
                  </a:solidFill>
                </a:rPr>
                <a:t>LS3: 30 months</a:t>
              </a:r>
            </a:p>
            <a:p>
              <a:pPr algn="ctr"/>
              <a:r>
                <a:rPr lang="en-GB" dirty="0">
                  <a:solidFill>
                    <a:srgbClr val="1F497D"/>
                  </a:solidFill>
                </a:rPr>
                <a:t>High Luminosity LHC</a:t>
              </a:r>
            </a:p>
          </p:txBody>
        </p:sp>
        <p:cxnSp>
          <p:nvCxnSpPr>
            <p:cNvPr id="13" name="Straight Arrow Connector 12"/>
            <p:cNvCxnSpPr>
              <a:stCxn id="5" idx="0"/>
            </p:cNvCxnSpPr>
            <p:nvPr/>
          </p:nvCxnSpPr>
          <p:spPr>
            <a:xfrm flipV="1">
              <a:off x="1929263" y="4648200"/>
              <a:ext cx="204337" cy="1066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0"/>
            </p:cNvCxnSpPr>
            <p:nvPr/>
          </p:nvCxnSpPr>
          <p:spPr>
            <a:xfrm flipH="1" flipV="1">
              <a:off x="4343400" y="4724400"/>
              <a:ext cx="157011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0"/>
            </p:cNvCxnSpPr>
            <p:nvPr/>
          </p:nvCxnSpPr>
          <p:spPr>
            <a:xfrm flipV="1">
              <a:off x="7681166" y="4572000"/>
              <a:ext cx="624634" cy="1295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896413" y="972736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</a:p>
        </p:txBody>
      </p:sp>
    </p:spTree>
    <p:extLst>
      <p:ext uri="{BB962C8B-B14F-4D97-AF65-F5344CB8AC3E}">
        <p14:creationId xmlns:p14="http://schemas.microsoft.com/office/powerpoint/2010/main" val="3112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646" y="737076"/>
            <a:ext cx="5688632" cy="2431435"/>
          </a:xfrm>
          <a:prstGeom prst="rect">
            <a:avLst/>
          </a:prstGeom>
          <a:solidFill>
            <a:srgbClr val="00009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ea typeface="ＭＳ Ｐゴシック" charset="0"/>
              </a:rPr>
              <a:t>With the discovery of a Higgs boson in 2012,  we have </a:t>
            </a:r>
            <a:r>
              <a:rPr lang="en-US" sz="3200" b="1" kern="0" dirty="0">
                <a:solidFill>
                  <a:srgbClr val="FFFF00"/>
                </a:solidFill>
                <a:ea typeface="ＭＳ Ｐゴシック" charset="0"/>
              </a:rPr>
              <a:t>completed the Standard Model </a:t>
            </a:r>
            <a:r>
              <a:rPr lang="en-US" sz="2800" kern="0" dirty="0">
                <a:solidFill>
                  <a:srgbClr val="FFFFFF"/>
                </a:solidFill>
                <a:ea typeface="ＭＳ Ｐゴシック" charset="0"/>
                <a:sym typeface="Wingdings"/>
              </a:rPr>
              <a:t>(almost 80 years of theoretical and experimental efforts !)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6" y="3168511"/>
            <a:ext cx="91440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However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SM is not a complete theory </a:t>
            </a:r>
            <a:endParaRPr lang="en-US" sz="2400" b="1" dirty="0">
              <a:solidFill>
                <a:srgbClr val="FF0000"/>
              </a:solidFill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ea typeface="ＭＳ Ｐゴシック" charset="0"/>
              </a:rPr>
              <a:t>Several outstanding questions  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(e.g. composition of dark matter, cause of universe’s accelerated expansion [dark energy /  inflation], origin of matter-antimatter asymmetry, neutrino masses, why 3 families?, lightness of Higgs boson, weakness of gravity, … )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 which cannot be explained within the SM.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561" y="5072896"/>
            <a:ext cx="6565067" cy="584775"/>
          </a:xfrm>
          <a:prstGeom prst="rect">
            <a:avLst/>
          </a:prstGeom>
          <a:solidFill>
            <a:srgbClr val="330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ea typeface="ＭＳ Ｐゴシック" charset="0"/>
              </a:rPr>
              <a:t>These questions require NEW PHYSICS</a:t>
            </a:r>
          </a:p>
        </p:txBody>
      </p:sp>
      <p:pic>
        <p:nvPicPr>
          <p:cNvPr id="5" name="Picture 4" descr="QUarks_leptons etc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8" y="737076"/>
            <a:ext cx="2603305" cy="243143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27" y="-86331"/>
            <a:ext cx="9143999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cs typeface="Calibri" pitchFamily="34" charset="0"/>
              </a:rPr>
              <a:t>Prospects for Particle Physics</a:t>
            </a:r>
            <a:endParaRPr lang="en-GB" sz="36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6" y="5657671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Present knowledge is insufficient to determine energy scale</a:t>
            </a:r>
            <a:r>
              <a:rPr lang="en-GB" sz="2400" dirty="0">
                <a:solidFill>
                  <a:prstClr val="black"/>
                </a:solidFill>
              </a:rPr>
              <a:t> of new physics ; </a:t>
            </a:r>
            <a:r>
              <a:rPr lang="en-GB" sz="2400" b="1" dirty="0">
                <a:solidFill>
                  <a:srgbClr val="FF0000"/>
                </a:solidFill>
              </a:rPr>
              <a:t>LHC will provide new information </a:t>
            </a:r>
            <a:r>
              <a:rPr lang="en-GB" sz="2400" dirty="0">
                <a:solidFill>
                  <a:prstClr val="black"/>
                </a:solidFill>
              </a:rPr>
              <a:t>from </a:t>
            </a:r>
            <a:r>
              <a:rPr lang="en-GB" sz="2400" i="1" dirty="0">
                <a:solidFill>
                  <a:prstClr val="black"/>
                </a:solidFill>
              </a:rPr>
              <a:t>pp </a:t>
            </a:r>
            <a:r>
              <a:rPr lang="en-GB" sz="2400" dirty="0">
                <a:solidFill>
                  <a:prstClr val="black"/>
                </a:solidFill>
              </a:rPr>
              <a:t>collisions at higher cm energy (13 </a:t>
            </a:r>
            <a:r>
              <a:rPr lang="en-GB" sz="2400" dirty="0" err="1">
                <a:solidFill>
                  <a:prstClr val="black"/>
                </a:solidFill>
              </a:rPr>
              <a:t>TeV</a:t>
            </a:r>
            <a:r>
              <a:rPr lang="en-GB" sz="2400" dirty="0">
                <a:solidFill>
                  <a:prstClr val="black"/>
                </a:solidFill>
              </a:rPr>
              <a:t>) </a:t>
            </a:r>
            <a:r>
              <a:rPr lang="en-GB" sz="2400" b="1" dirty="0">
                <a:solidFill>
                  <a:srgbClr val="FF0000"/>
                </a:solidFill>
              </a:rPr>
              <a:t>by 2017-18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9552" y="4677540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F. Gianotti et al.</a:t>
            </a:r>
          </a:p>
        </p:txBody>
      </p:sp>
    </p:spTree>
    <p:extLst>
      <p:ext uri="{BB962C8B-B14F-4D97-AF65-F5344CB8AC3E}">
        <p14:creationId xmlns:p14="http://schemas.microsoft.com/office/powerpoint/2010/main" val="3953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93131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15493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81163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6963765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11037" y="4430142"/>
            <a:ext cx="7632848" cy="0"/>
          </a:xfrm>
          <a:prstGeom prst="line">
            <a:avLst/>
          </a:prstGeom>
          <a:solidFill>
            <a:srgbClr val="DDDDDD"/>
          </a:solidFill>
          <a:ln w="3175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-23868" y="0"/>
            <a:ext cx="914399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00"/>
                </a:solidFill>
                <a:cs typeface="Calibri" pitchFamily="34" charset="0"/>
              </a:rPr>
              <a:t>main questions in particle physics and main approaches to address them</a:t>
            </a:r>
            <a:endParaRPr lang="en-GB" sz="3600" b="1" i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513767"/>
              </p:ext>
            </p:extLst>
          </p:nvPr>
        </p:nvGraphicFramePr>
        <p:xfrm>
          <a:off x="-1" y="1484784"/>
          <a:ext cx="912013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770"/>
                <a:gridCol w="1080120"/>
                <a:gridCol w="1512168"/>
                <a:gridCol w="1656184"/>
                <a:gridCol w="1296144"/>
                <a:gridCol w="109174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question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high-energy colliders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high-precision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neutrino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dedicated searches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cosmic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surveys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Higgs, EWSB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neutrinos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dark matter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flavour, CP violation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new particles and forces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universe acceleration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5780782"/>
            <a:ext cx="914400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00CC"/>
                </a:solidFill>
              </a:rPr>
              <a:t>most of these questions require high-energy and/or </a:t>
            </a:r>
          </a:p>
          <a:p>
            <a:pPr algn="ctr"/>
            <a:r>
              <a:rPr lang="en-GB" sz="3200" b="1" i="1" dirty="0">
                <a:solidFill>
                  <a:srgbClr val="0000CC"/>
                </a:solidFill>
              </a:rPr>
              <a:t>high-intensity accelerators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0357" y="5211888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F. Gianotti et al.</a:t>
            </a:r>
          </a:p>
        </p:txBody>
      </p:sp>
    </p:spTree>
    <p:extLst>
      <p:ext uri="{BB962C8B-B14F-4D97-AF65-F5344CB8AC3E}">
        <p14:creationId xmlns:p14="http://schemas.microsoft.com/office/powerpoint/2010/main" val="27559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8396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6813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6693" y="42853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4565" y="28416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7948" y="42853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33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4141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6165" y="57100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009" y="864135"/>
            <a:ext cx="618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LS2 	starting in </a:t>
            </a:r>
            <a:r>
              <a:rPr lang="en-GB" dirty="0">
                <a:solidFill>
                  <a:srgbClr val="FF0000"/>
                </a:solidFill>
              </a:rPr>
              <a:t>2018 (July)	</a:t>
            </a:r>
            <a:r>
              <a:rPr lang="en-GB" dirty="0">
                <a:solidFill>
                  <a:srgbClr val="0C377B"/>
                </a:solidFill>
              </a:rPr>
              <a:t>=&gt; 	</a:t>
            </a:r>
            <a:r>
              <a:rPr lang="en-GB" dirty="0">
                <a:solidFill>
                  <a:srgbClr val="FF0000"/>
                </a:solidFill>
              </a:rPr>
              <a:t>18 </a:t>
            </a:r>
            <a:r>
              <a:rPr lang="en-GB" dirty="0">
                <a:solidFill>
                  <a:srgbClr val="0C377B"/>
                </a:solidFill>
              </a:rPr>
              <a:t>months + 3 months BC 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LS3	LHC: starting in 2023 	=&gt;	</a:t>
            </a:r>
            <a:r>
              <a:rPr lang="en-GB" dirty="0">
                <a:solidFill>
                  <a:srgbClr val="FF0000"/>
                </a:solidFill>
              </a:rPr>
              <a:t>30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	Injectors: in 2024	=&gt;	</a:t>
            </a:r>
            <a:r>
              <a:rPr lang="en-GB" dirty="0">
                <a:solidFill>
                  <a:srgbClr val="FF0000"/>
                </a:solidFill>
              </a:rPr>
              <a:t>13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-18710"/>
            <a:ext cx="9144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</a:rPr>
              <a:t>LHC roadmap: schedule until 2035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681022" y="749377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1" cy="850793"/>
              <a:chOff x="7236296" y="15245"/>
              <a:chExt cx="1866091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6" cy="850793"/>
                <a:chOff x="7460591" y="68139"/>
                <a:chExt cx="1641796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Beam commissioning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Technical stop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Shutdown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Physics</a:t>
                  </a:r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08520" y="1871163"/>
            <a:ext cx="8688471" cy="4464496"/>
            <a:chOff x="349395" y="2018457"/>
            <a:chExt cx="8262087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40253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14627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8224" y="422730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096" y="278356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9479" y="422730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664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5672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7696" y="565195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5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34457" y="1740358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C377B"/>
                </a:solidFill>
              </a:rPr>
              <a:t>(Extended) Year End Technical Stop: (E)YETS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0804" y="2616576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EYETS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2717" y="3162247"/>
            <a:ext cx="332933" cy="25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75288" y="2622440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75913" y="261460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77767" y="263365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72766" y="4067863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0C377B"/>
                </a:solidFill>
              </a:rPr>
              <a:t>Y</a:t>
            </a:r>
            <a:r>
              <a:rPr lang="en-GB" sz="1000" b="1" dirty="0">
                <a:solidFill>
                  <a:srgbClr val="FFFFFF"/>
                </a:solidFill>
              </a:rPr>
              <a:t>ETS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56684" y="431408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8190" y="454413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67204" y="5951021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0066"/>
                </a:solidFill>
              </a:rPr>
              <a:t>3’000 fb</a:t>
            </a:r>
            <a:r>
              <a:rPr lang="fr-CH" b="1" baseline="30000" dirty="0">
                <a:solidFill>
                  <a:srgbClr val="000066"/>
                </a:solidFill>
              </a:rPr>
              <a:t>-1</a:t>
            </a:r>
            <a:endParaRPr lang="fr-FR" b="1" baseline="30000" dirty="0">
              <a:solidFill>
                <a:srgbClr val="00006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16224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10133" y="3284366"/>
            <a:ext cx="7660661" cy="323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761077" y="4722886"/>
            <a:ext cx="3809717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84287" y="6158688"/>
            <a:ext cx="6911571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84287" y="4722885"/>
            <a:ext cx="971519" cy="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53844" y="3135831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3399FF"/>
                </a:solidFill>
              </a:rPr>
              <a:t>PHASE 1</a:t>
            </a:r>
            <a:endParaRPr lang="fr-FR" sz="1600" b="1" dirty="0">
              <a:solidFill>
                <a:srgbClr val="3399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74056" y="4560305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000066"/>
                </a:solidFill>
              </a:rPr>
              <a:t>PHASE 2</a:t>
            </a:r>
            <a:endParaRPr lang="fr-FR" sz="1600" b="1" dirty="0">
              <a:solidFill>
                <a:srgbClr val="00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31" y="6381375"/>
            <a:ext cx="10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F. Bordry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2527" y="6363531"/>
            <a:ext cx="222849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99"/>
                </a:solidFill>
              </a:rPr>
              <a:t>Phase 2: HL-LHC</a:t>
            </a:r>
          </a:p>
        </p:txBody>
      </p:sp>
    </p:spTree>
    <p:extLst>
      <p:ext uri="{BB962C8B-B14F-4D97-AF65-F5344CB8AC3E}">
        <p14:creationId xmlns:p14="http://schemas.microsoft.com/office/powerpoint/2010/main" val="38301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43000"/>
            <a:ext cx="86868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 delivered in the order of 10 years</a:t>
            </a:r>
          </a:p>
          <a:p>
            <a:r>
              <a:rPr lang="en-US" dirty="0"/>
              <a:t>High “virtual” luminosity with </a:t>
            </a:r>
            <a:r>
              <a:rPr lang="en-US" dirty="0" smtClean="0"/>
              <a:t>levelling anticipated</a:t>
            </a:r>
          </a:p>
          <a:p>
            <a:r>
              <a:rPr lang="en-US" dirty="0" smtClean="0"/>
              <a:t>Challenging </a:t>
            </a:r>
            <a:r>
              <a:rPr lang="en-US" dirty="0"/>
              <a:t>demands on the injector </a:t>
            </a:r>
            <a:r>
              <a:rPr lang="en-US" dirty="0" smtClean="0"/>
              <a:t>complex</a:t>
            </a:r>
          </a:p>
          <a:p>
            <a:pPr lvl="1"/>
            <a:r>
              <a:rPr lang="en-US" dirty="0" smtClean="0"/>
              <a:t>major </a:t>
            </a:r>
            <a:r>
              <a:rPr lang="en-US" dirty="0"/>
              <a:t>upgrades </a:t>
            </a:r>
            <a:r>
              <a:rPr lang="en-US" dirty="0" smtClean="0"/>
              <a:t>foreseen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6600"/>
            <a:ext cx="4648200" cy="3198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81600" y="3276600"/>
            <a:ext cx="3962400" cy="35394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prstClr val="white"/>
                </a:solidFill>
              </a:rPr>
              <a:t>5 x 10</a:t>
            </a:r>
            <a:r>
              <a:rPr lang="fr-CH" sz="2800" b="1" baseline="30000" dirty="0">
                <a:solidFill>
                  <a:prstClr val="white"/>
                </a:solidFill>
              </a:rPr>
              <a:t>34</a:t>
            </a:r>
            <a:r>
              <a:rPr lang="fr-CH" sz="2800" b="1" dirty="0">
                <a:solidFill>
                  <a:prstClr val="white"/>
                </a:solidFill>
              </a:rPr>
              <a:t> cm</a:t>
            </a:r>
            <a:r>
              <a:rPr lang="fr-CH" sz="2800" b="1" baseline="30000" dirty="0">
                <a:solidFill>
                  <a:prstClr val="white"/>
                </a:solidFill>
              </a:rPr>
              <a:t>-2</a:t>
            </a:r>
            <a:r>
              <a:rPr lang="fr-CH" sz="2800" b="1" dirty="0">
                <a:solidFill>
                  <a:prstClr val="white"/>
                </a:solidFill>
              </a:rPr>
              <a:t>s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</a:t>
            </a:r>
          </a:p>
          <a:p>
            <a:r>
              <a:rPr lang="fr-CH" sz="2800" b="1" dirty="0" err="1">
                <a:solidFill>
                  <a:prstClr val="white"/>
                </a:solidFill>
              </a:rPr>
              <a:t>levelled</a:t>
            </a:r>
            <a:r>
              <a:rPr lang="fr-CH" sz="2800" b="1" dirty="0">
                <a:solidFill>
                  <a:prstClr val="white"/>
                </a:solidFill>
              </a:rPr>
              <a:t> </a:t>
            </a:r>
            <a:r>
              <a:rPr lang="fr-CH" sz="2800" b="1" dirty="0" err="1">
                <a:solidFill>
                  <a:prstClr val="white"/>
                </a:solidFill>
              </a:rPr>
              <a:t>luminosity</a:t>
            </a:r>
            <a:endParaRPr lang="fr-CH" sz="2800" b="1" dirty="0">
              <a:solidFill>
                <a:prstClr val="white"/>
              </a:solidFill>
            </a:endParaRPr>
          </a:p>
          <a:p>
            <a:endParaRPr lang="fr-CH" sz="2800" b="1" dirty="0">
              <a:solidFill>
                <a:prstClr val="white"/>
              </a:solidFill>
            </a:endParaRPr>
          </a:p>
          <a:p>
            <a:r>
              <a:rPr lang="fr-CH" sz="2800" b="1" dirty="0">
                <a:solidFill>
                  <a:prstClr val="white"/>
                </a:solidFill>
              </a:rPr>
              <a:t>Pile-up ~140</a:t>
            </a:r>
          </a:p>
          <a:p>
            <a:r>
              <a:rPr lang="fr-CH" sz="2800" b="1" dirty="0">
                <a:solidFill>
                  <a:prstClr val="white"/>
                </a:solidFill>
              </a:rPr>
              <a:t/>
            </a:r>
            <a:br>
              <a:rPr lang="fr-CH" sz="2800" b="1" dirty="0">
                <a:solidFill>
                  <a:prstClr val="white"/>
                </a:solidFill>
              </a:rPr>
            </a:br>
            <a:r>
              <a:rPr lang="fr-CH" sz="2800" b="1" dirty="0">
                <a:solidFill>
                  <a:prstClr val="white"/>
                </a:solidFill>
              </a:rPr>
              <a:t>3 fb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per day</a:t>
            </a:r>
          </a:p>
          <a:p>
            <a:endParaRPr lang="fr-CH" sz="2800" b="1" dirty="0">
              <a:solidFill>
                <a:prstClr val="white"/>
              </a:solidFill>
            </a:endParaRPr>
          </a:p>
          <a:p>
            <a:r>
              <a:rPr lang="fr-CH" sz="2800" b="1" dirty="0">
                <a:solidFill>
                  <a:prstClr val="white"/>
                </a:solidFill>
              </a:rPr>
              <a:t>~250 fb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/year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0337" y="769441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4119" y="0"/>
            <a:ext cx="1835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HL-LHC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5502" y="-29074"/>
            <a:ext cx="914399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cs typeface="Calibri" pitchFamily="34" charset="0"/>
              </a:rPr>
              <a:t>Large Hadron Collider (LHC)</a:t>
            </a:r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9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" y="796634"/>
            <a:ext cx="5533620" cy="575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40152" y="699591"/>
            <a:ext cx="32038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</a:rPr>
              <a:t>c.m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. energy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14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i="1" dirty="0">
                <a:solidFill>
                  <a:srgbClr val="000000"/>
                </a:solidFill>
                <a:latin typeface="Arial"/>
              </a:rPr>
              <a:t>pp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luminosity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34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cm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-2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-1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1.15x10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11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p/bunch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2808 bunches/beam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360 MJ / beam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dipole field 8.33 T</a:t>
            </a:r>
          </a:p>
        </p:txBody>
      </p:sp>
    </p:spTree>
    <p:extLst>
      <p:ext uri="{BB962C8B-B14F-4D97-AF65-F5344CB8AC3E}">
        <p14:creationId xmlns:p14="http://schemas.microsoft.com/office/powerpoint/2010/main" val="36317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560840" cy="58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347864" y="2204864"/>
            <a:ext cx="2016224" cy="0"/>
          </a:xfrm>
          <a:prstGeom prst="straightConnector1">
            <a:avLst/>
          </a:prstGeom>
          <a:ln w="730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07105" y="-170264"/>
            <a:ext cx="8229600" cy="100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white"/>
                </a:solidFill>
              </a:rPr>
              <a:t>t</a:t>
            </a:r>
            <a:r>
              <a:rPr lang="en-US" sz="4800" dirty="0" smtClean="0">
                <a:solidFill>
                  <a:prstClr val="white"/>
                </a:solidFill>
              </a:rPr>
              <a:t>echnology transition: </a:t>
            </a:r>
            <a:r>
              <a:rPr lang="en-US" sz="4800" i="1" dirty="0" err="1" smtClean="0">
                <a:solidFill>
                  <a:prstClr val="white"/>
                </a:solidFill>
              </a:rPr>
              <a:t>Nb-Ti</a:t>
            </a:r>
            <a:r>
              <a:rPr lang="en-US" sz="4800" dirty="0" smtClean="0">
                <a:solidFill>
                  <a:prstClr val="white"/>
                </a:solidFill>
              </a:rPr>
              <a:t> →</a:t>
            </a:r>
            <a:r>
              <a:rPr lang="en-US" sz="4800" i="1" dirty="0" smtClean="0">
                <a:solidFill>
                  <a:prstClr val="white"/>
                </a:solidFill>
              </a:rPr>
              <a:t>Nb</a:t>
            </a:r>
            <a:r>
              <a:rPr lang="en-US" sz="4800" baseline="-25000" dirty="0" smtClean="0">
                <a:solidFill>
                  <a:prstClr val="white"/>
                </a:solidFill>
              </a:rPr>
              <a:t>3</a:t>
            </a:r>
            <a:r>
              <a:rPr lang="en-US" sz="4800" i="1" dirty="0" smtClean="0">
                <a:solidFill>
                  <a:prstClr val="white"/>
                </a:solidFill>
              </a:rPr>
              <a:t>Sn</a:t>
            </a:r>
            <a:endParaRPr lang="en-US" sz="4800" i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0354" y="6509861"/>
            <a:ext cx="11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Bruning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8" y="1054223"/>
            <a:ext cx="946978" cy="93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120" y="4964975"/>
            <a:ext cx="608407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defTabSz="457200">
              <a:buFont typeface="Wingdings" charset="0"/>
              <a:buChar char="è"/>
            </a:pPr>
            <a:r>
              <a:rPr lang="fr-CH" sz="2400" b="1" dirty="0">
                <a:solidFill>
                  <a:prstClr val="white"/>
                </a:solidFill>
                <a:sym typeface="Wingdings"/>
              </a:rPr>
              <a:t>more than </a:t>
            </a:r>
            <a:r>
              <a:rPr lang="fr-CH" sz="2400" b="1" dirty="0">
                <a:solidFill>
                  <a:prstClr val="white"/>
                </a:solidFill>
              </a:rPr>
              <a:t>1.2 km of LHC plus </a:t>
            </a:r>
            <a:r>
              <a:rPr lang="fr-CH" sz="2400" b="1" dirty="0" err="1">
                <a:solidFill>
                  <a:prstClr val="white"/>
                </a:solidFill>
              </a:rPr>
              <a:t>technical</a:t>
            </a:r>
            <a:r>
              <a:rPr lang="fr-CH" sz="2400" b="1" dirty="0">
                <a:solidFill>
                  <a:prstClr val="white"/>
                </a:solidFill>
              </a:rPr>
              <a:t> infrastructure (</a:t>
            </a:r>
            <a:r>
              <a:rPr lang="fr-CH" sz="2400" b="1" dirty="0" err="1">
                <a:solidFill>
                  <a:prstClr val="white"/>
                </a:solidFill>
              </a:rPr>
              <a:t>e.g</a:t>
            </a:r>
            <a:r>
              <a:rPr lang="fr-CH" sz="2400" b="1" dirty="0">
                <a:solidFill>
                  <a:prstClr val="white"/>
                </a:solidFill>
              </a:rPr>
              <a:t>. Cryo and </a:t>
            </a:r>
            <a:r>
              <a:rPr lang="fr-CH" sz="2400" b="1" dirty="0" err="1">
                <a:solidFill>
                  <a:prstClr val="white"/>
                </a:solidFill>
              </a:rPr>
              <a:t>Powering</a:t>
            </a:r>
            <a:r>
              <a:rPr lang="fr-CH" sz="2400" b="1" dirty="0">
                <a:solidFill>
                  <a:prstClr val="white"/>
                </a:solidFill>
              </a:rPr>
              <a:t>)</a:t>
            </a:r>
          </a:p>
          <a:p>
            <a:pPr marL="457200" indent="-457200" defTabSz="457200">
              <a:buFont typeface="Wingdings" charset="0"/>
              <a:buChar char="è"/>
            </a:pPr>
            <a:r>
              <a:rPr lang="fr-CH" sz="2400" b="1" dirty="0">
                <a:solidFill>
                  <a:prstClr val="white"/>
                </a:solidFill>
              </a:rPr>
              <a:t>compact </a:t>
            </a:r>
            <a:r>
              <a:rPr lang="fr-CH" sz="2400" b="1" dirty="0" err="1">
                <a:solidFill>
                  <a:prstClr val="white"/>
                </a:solidFill>
              </a:rPr>
              <a:t>Crab</a:t>
            </a:r>
            <a:r>
              <a:rPr lang="fr-CH" sz="2400" b="1" dirty="0">
                <a:solidFill>
                  <a:prstClr val="white"/>
                </a:solidFill>
              </a:rPr>
              <a:t> </a:t>
            </a:r>
            <a:r>
              <a:rPr lang="fr-CH" sz="2400" b="1" dirty="0" err="1">
                <a:solidFill>
                  <a:prstClr val="white"/>
                </a:solidFill>
              </a:rPr>
              <a:t>Cavities</a:t>
            </a:r>
            <a:endParaRPr lang="fr-CH" sz="2400" b="1" dirty="0">
              <a:solidFill>
                <a:prstClr val="white"/>
              </a:solidFill>
            </a:endParaRPr>
          </a:p>
          <a:p>
            <a:pPr marL="457200" indent="-457200" defTabSz="457200">
              <a:buFont typeface="Wingdings" charset="0"/>
              <a:buChar char="è"/>
            </a:pPr>
            <a:r>
              <a:rPr lang="fr-CH" sz="2400" b="1" i="1" dirty="0">
                <a:solidFill>
                  <a:prstClr val="white"/>
                </a:solidFill>
                <a:sym typeface="Wingdings"/>
              </a:rPr>
              <a:t>Nb</a:t>
            </a:r>
            <a:r>
              <a:rPr lang="fr-CH" sz="2400" b="1" baseline="-25000" dirty="0">
                <a:solidFill>
                  <a:prstClr val="white"/>
                </a:solidFill>
                <a:sym typeface="Wingdings"/>
              </a:rPr>
              <a:t>3</a:t>
            </a:r>
            <a:r>
              <a:rPr lang="fr-CH" sz="2400" b="1" i="1" dirty="0">
                <a:solidFill>
                  <a:prstClr val="white"/>
                </a:solidFill>
                <a:sym typeface="Wingdings"/>
              </a:rPr>
              <a:t>Sn</a:t>
            </a:r>
            <a:r>
              <a:rPr lang="fr-CH" sz="2400" b="1" dirty="0">
                <a:solidFill>
                  <a:prstClr val="white"/>
                </a:solidFill>
                <a:sym typeface="Wingdings"/>
              </a:rPr>
              <a:t> </a:t>
            </a:r>
            <a:r>
              <a:rPr lang="fr-CH" sz="2400" b="1" dirty="0" err="1">
                <a:solidFill>
                  <a:prstClr val="white"/>
                </a:solidFill>
                <a:sym typeface="Wingdings"/>
              </a:rPr>
              <a:t>dipoles</a:t>
            </a:r>
            <a:r>
              <a:rPr lang="fr-CH" sz="2400" b="1" dirty="0">
                <a:solidFill>
                  <a:prstClr val="white"/>
                </a:solidFill>
                <a:sym typeface="Wingdings"/>
              </a:rPr>
              <a:t>  &amp; </a:t>
            </a:r>
            <a:r>
              <a:rPr lang="fr-CH" sz="2400" b="1" dirty="0" err="1">
                <a:solidFill>
                  <a:prstClr val="white"/>
                </a:solidFill>
                <a:sym typeface="Wingdings"/>
              </a:rPr>
              <a:t>quadrupoles</a:t>
            </a:r>
            <a:endParaRPr lang="fr-CH" sz="2400" b="1" dirty="0">
              <a:solidFill>
                <a:prstClr val="white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1976264"/>
            <a:ext cx="9144000" cy="1108075"/>
            <a:chOff x="0" y="2204864"/>
            <a:chExt cx="9144000" cy="1108075"/>
          </a:xfrm>
        </p:grpSpPr>
        <p:pic>
          <p:nvPicPr>
            <p:cNvPr id="36" name="Picture 4" descr="layout_ir5_herv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37" name="Oval 36"/>
            <p:cNvSpPr/>
            <p:nvPr/>
          </p:nvSpPr>
          <p:spPr>
            <a:xfrm>
              <a:off x="8189416" y="2268364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fr-CH" sz="1400" dirty="0">
                  <a:solidFill>
                    <a:prstClr val="white"/>
                  </a:solidFill>
                </a:rPr>
                <a:t>ATLAS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851920" y="2243088"/>
            <a:ext cx="2714600" cy="1058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44208" y="3433440"/>
            <a:ext cx="2598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Tx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New </a:t>
            </a:r>
            <a:r>
              <a:rPr lang="en-US" b="1" dirty="0" err="1">
                <a:solidFill>
                  <a:srgbClr val="000000"/>
                </a:solidFill>
              </a:rPr>
              <a:t>quadrupole</a:t>
            </a:r>
            <a:r>
              <a:rPr lang="en-US" b="1" dirty="0">
                <a:solidFill>
                  <a:srgbClr val="000000"/>
                </a:solidFill>
              </a:rPr>
              <a:t> triplet based on </a:t>
            </a:r>
            <a:r>
              <a:rPr lang="en-US" b="1" dirty="0">
                <a:solidFill>
                  <a:srgbClr val="008000"/>
                </a:solidFill>
              </a:rPr>
              <a:t>Nb</a:t>
            </a:r>
            <a:r>
              <a:rPr lang="en-US" b="1" baseline="-25000" dirty="0">
                <a:solidFill>
                  <a:srgbClr val="008000"/>
                </a:solidFill>
              </a:rPr>
              <a:t>3</a:t>
            </a:r>
            <a:r>
              <a:rPr lang="en-US" b="1" dirty="0">
                <a:solidFill>
                  <a:srgbClr val="008000"/>
                </a:solidFill>
              </a:rPr>
              <a:t>Sn (12 T at coil)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       </a:t>
            </a:r>
            <a:r>
              <a:rPr lang="en-US" dirty="0">
                <a:solidFill>
                  <a:prstClr val="black"/>
                </a:solidFill>
              </a:rPr>
              <a:t>required due to: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-Radiation damage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-Need for more aperture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srgbClr val="FF0000"/>
                </a:solidFill>
              </a:rPr>
              <a:t>Changing the triplet region is not enough for reaching the HL-LHC goal!</a:t>
            </a:r>
          </a:p>
        </p:txBody>
      </p:sp>
      <p:sp>
        <p:nvSpPr>
          <p:cNvPr id="40" name="Oval 39"/>
          <p:cNvSpPr/>
          <p:nvPr/>
        </p:nvSpPr>
        <p:spPr>
          <a:xfrm>
            <a:off x="7244680" y="2344688"/>
            <a:ext cx="1490464" cy="868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67944" y="3454648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2. We also need to modify a large part of the  matching section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</a:rPr>
              <a:t>e.g. </a:t>
            </a:r>
            <a:r>
              <a:rPr lang="en-US" b="1" dirty="0">
                <a:solidFill>
                  <a:srgbClr val="008000"/>
                </a:solidFill>
              </a:rPr>
              <a:t>Crab Cavities </a:t>
            </a:r>
            <a:r>
              <a:rPr lang="en-US" dirty="0">
                <a:solidFill>
                  <a:srgbClr val="008000"/>
                </a:solidFill>
              </a:rPr>
              <a:t>&amp; 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</a:rPr>
              <a:t>D1, D2, Q4 &amp; corrector</a:t>
            </a:r>
          </a:p>
        </p:txBody>
      </p:sp>
      <p:sp>
        <p:nvSpPr>
          <p:cNvPr id="42" name="Oval 41"/>
          <p:cNvSpPr/>
          <p:nvPr/>
        </p:nvSpPr>
        <p:spPr>
          <a:xfrm>
            <a:off x="1403648" y="2336304"/>
            <a:ext cx="2714600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3648" y="348436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3. For collimation we also need to change the DS in the continuous cryostat: </a:t>
            </a:r>
            <a:r>
              <a:rPr lang="en-US" b="1" dirty="0">
                <a:solidFill>
                  <a:srgbClr val="008000"/>
                </a:solidFill>
              </a:rPr>
              <a:t>11-T Nb</a:t>
            </a:r>
            <a:r>
              <a:rPr lang="en-US" b="1" baseline="-25000" dirty="0">
                <a:solidFill>
                  <a:srgbClr val="008000"/>
                </a:solidFill>
              </a:rPr>
              <a:t>3</a:t>
            </a:r>
            <a:r>
              <a:rPr lang="en-US" b="1" dirty="0">
                <a:solidFill>
                  <a:srgbClr val="008000"/>
                </a:solidFill>
              </a:rPr>
              <a:t>Sn dipole</a:t>
            </a:r>
          </a:p>
        </p:txBody>
      </p:sp>
      <p:sp>
        <p:nvSpPr>
          <p:cNvPr id="44" name="Oval 43"/>
          <p:cNvSpPr/>
          <p:nvPr/>
        </p:nvSpPr>
        <p:spPr>
          <a:xfrm>
            <a:off x="8227516" y="3115816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/>
                </a:solidFill>
              </a:rPr>
              <a:t>CMS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448668" y="1185686"/>
            <a:ext cx="1059664" cy="849362"/>
            <a:chOff x="5448668" y="1414286"/>
            <a:chExt cx="1059664" cy="84936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5457800" y="1414286"/>
              <a:ext cx="914400" cy="784338"/>
            </a:xfrm>
            <a:prstGeom prst="wedgeRoundRectCallout">
              <a:avLst>
                <a:gd name="adj1" fmla="val -22222"/>
                <a:gd name="adj2" fmla="val 13090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68" y="1414286"/>
              <a:ext cx="1059664" cy="8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9" descr="CryoCollAx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8150"/>
            <a:ext cx="1754436" cy="10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ular Callout 47"/>
          <p:cNvSpPr/>
          <p:nvPr/>
        </p:nvSpPr>
        <p:spPr>
          <a:xfrm>
            <a:off x="471264" y="1185686"/>
            <a:ext cx="2003872" cy="920757"/>
          </a:xfrm>
          <a:prstGeom prst="wedgeRoundRectCallout">
            <a:avLst>
              <a:gd name="adj1" fmla="val 84401"/>
              <a:gd name="adj2" fmla="val 114436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1938"/>
            <a:ext cx="1514057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442200" y="480951"/>
            <a:ext cx="1701652" cy="1381137"/>
          </a:xfrm>
          <a:prstGeom prst="wedgeRoundRectCallout">
            <a:avLst>
              <a:gd name="adj1" fmla="val -6419"/>
              <a:gd name="adj2" fmla="val 11857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27" y="1271530"/>
            <a:ext cx="895431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ular Callout 28"/>
          <p:cNvSpPr/>
          <p:nvPr/>
        </p:nvSpPr>
        <p:spPr>
          <a:xfrm flipH="1">
            <a:off x="4067944" y="1114538"/>
            <a:ext cx="1166686" cy="1045986"/>
          </a:xfrm>
          <a:prstGeom prst="wedgeRoundRectCallout">
            <a:avLst>
              <a:gd name="adj1" fmla="val -79915"/>
              <a:gd name="adj2" fmla="val 107839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1061865"/>
            <a:ext cx="1047232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ular Callout 32"/>
          <p:cNvSpPr/>
          <p:nvPr/>
        </p:nvSpPr>
        <p:spPr>
          <a:xfrm flipH="1">
            <a:off x="2632844" y="1000238"/>
            <a:ext cx="1166686" cy="1045986"/>
          </a:xfrm>
          <a:prstGeom prst="wedgeRoundRectCallout">
            <a:avLst>
              <a:gd name="adj1" fmla="val -222515"/>
              <a:gd name="adj2" fmla="val 139407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6393408" y="1101838"/>
            <a:ext cx="1025622" cy="893586"/>
          </a:xfrm>
          <a:prstGeom prst="wedgeRoundRectCallout">
            <a:avLst>
              <a:gd name="adj1" fmla="val -67533"/>
              <a:gd name="adj2" fmla="val 143370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64378" y="6304002"/>
            <a:ext cx="123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Brüning</a:t>
            </a:r>
            <a:r>
              <a:rPr lang="en-GB" dirty="0">
                <a:solidFill>
                  <a:prstClr val="black"/>
                </a:solidFill>
              </a:rPr>
              <a:t>,</a:t>
            </a:r>
          </a:p>
          <a:p>
            <a:r>
              <a:rPr lang="en-GB" dirty="0">
                <a:solidFill>
                  <a:prstClr val="black"/>
                </a:solidFill>
              </a:rPr>
              <a:t>L. Rossi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632" y="0"/>
            <a:ext cx="8366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white"/>
                </a:solidFill>
              </a:rPr>
              <a:t>HL-LHC - critical zones around IP1 &amp; IP5</a:t>
            </a:r>
          </a:p>
        </p:txBody>
      </p:sp>
    </p:spTree>
    <p:extLst>
      <p:ext uri="{BB962C8B-B14F-4D97-AF65-F5344CB8AC3E}">
        <p14:creationId xmlns:p14="http://schemas.microsoft.com/office/powerpoint/2010/main" val="31767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8" y="908720"/>
            <a:ext cx="8141763" cy="48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5871675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</a:rPr>
              <a:t>MBHSP02 (1 m) passed 11 T field </a:t>
            </a:r>
            <a:r>
              <a:rPr lang="en-US" sz="2800" dirty="0">
                <a:solidFill>
                  <a:prstClr val="black"/>
                </a:solidFill>
              </a:rPr>
              <a:t>during training at 1.9 K with </a:t>
            </a:r>
            <a:r>
              <a:rPr lang="en-US" sz="2800" i="1" dirty="0">
                <a:solidFill>
                  <a:prstClr val="black"/>
                </a:solidFill>
              </a:rPr>
              <a:t>I </a:t>
            </a:r>
            <a:r>
              <a:rPr lang="en-US" sz="2800" dirty="0">
                <a:solidFill>
                  <a:prstClr val="black"/>
                </a:solidFill>
              </a:rPr>
              <a:t>= 12080 A on 5 March 2013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-16111"/>
            <a:ext cx="84133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white"/>
                </a:solidFill>
              </a:rPr>
              <a:t>FNAL: </a:t>
            </a:r>
            <a:r>
              <a:rPr lang="en-GB" sz="4000" i="1" dirty="0">
                <a:solidFill>
                  <a:prstClr val="white"/>
                </a:solidFill>
              </a:rPr>
              <a:t>Nb</a:t>
            </a:r>
            <a:r>
              <a:rPr lang="en-GB" sz="4000" baseline="-25000" dirty="0">
                <a:solidFill>
                  <a:prstClr val="white"/>
                </a:solidFill>
              </a:rPr>
              <a:t>3</a:t>
            </a:r>
            <a:r>
              <a:rPr lang="en-GB" sz="4000" i="1" dirty="0">
                <a:solidFill>
                  <a:prstClr val="white"/>
                </a:solidFill>
              </a:rPr>
              <a:t>Sn</a:t>
            </a:r>
            <a:r>
              <a:rPr lang="en-GB" sz="4000" dirty="0">
                <a:solidFill>
                  <a:prstClr val="white"/>
                </a:solidFill>
              </a:rPr>
              <a:t> </a:t>
            </a:r>
            <a:r>
              <a:rPr lang="en-GB" sz="4000" dirty="0" smtClean="0">
                <a:solidFill>
                  <a:prstClr val="white"/>
                </a:solidFill>
              </a:rPr>
              <a:t>11-T dipole </a:t>
            </a:r>
            <a:r>
              <a:rPr lang="en-GB" sz="4000" dirty="0">
                <a:solidFill>
                  <a:prstClr val="white"/>
                </a:solidFill>
              </a:rPr>
              <a:t>demonstrators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1456" y="734140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</a:rPr>
              <a:t>US-LARP</a:t>
            </a:r>
          </a:p>
        </p:txBody>
      </p:sp>
    </p:spTree>
    <p:extLst>
      <p:ext uri="{BB962C8B-B14F-4D97-AF65-F5344CB8AC3E}">
        <p14:creationId xmlns:p14="http://schemas.microsoft.com/office/powerpoint/2010/main" val="28614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8387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prstClr val="white"/>
                </a:solidFill>
              </a:rPr>
              <a:t>FNAL </a:t>
            </a:r>
            <a:r>
              <a:rPr lang="en-GB" sz="4000" i="1" dirty="0">
                <a:solidFill>
                  <a:prstClr val="white"/>
                </a:solidFill>
              </a:rPr>
              <a:t>Nb</a:t>
            </a:r>
            <a:r>
              <a:rPr lang="en-GB" sz="4000" baseline="-25000" dirty="0">
                <a:solidFill>
                  <a:prstClr val="white"/>
                </a:solidFill>
              </a:rPr>
              <a:t>3</a:t>
            </a:r>
            <a:r>
              <a:rPr lang="en-GB" sz="4000" i="1" dirty="0">
                <a:solidFill>
                  <a:prstClr val="white"/>
                </a:solidFill>
              </a:rPr>
              <a:t>Sn</a:t>
            </a:r>
            <a:r>
              <a:rPr lang="en-GB" sz="4000" dirty="0">
                <a:solidFill>
                  <a:prstClr val="white"/>
                </a:solidFill>
              </a:rPr>
              <a:t> </a:t>
            </a:r>
            <a:r>
              <a:rPr lang="en-GB" sz="4000" dirty="0" smtClean="0">
                <a:solidFill>
                  <a:prstClr val="white"/>
                </a:solidFill>
              </a:rPr>
              <a:t>1-m </a:t>
            </a:r>
            <a:r>
              <a:rPr lang="en-GB" sz="4000" dirty="0" smtClean="0">
                <a:solidFill>
                  <a:prstClr val="white"/>
                </a:solidFill>
              </a:rPr>
              <a:t>11(</a:t>
            </a:r>
            <a:r>
              <a:rPr lang="en-GB" sz="4000" dirty="0" smtClean="0">
                <a:solidFill>
                  <a:prstClr val="white"/>
                </a:solidFill>
              </a:rPr>
              <a:t>12)-T </a:t>
            </a:r>
            <a:r>
              <a:rPr lang="en-GB" sz="4000" dirty="0" smtClean="0">
                <a:solidFill>
                  <a:prstClr val="white"/>
                </a:solidFill>
              </a:rPr>
              <a:t>dipole models</a:t>
            </a:r>
            <a:endParaRPr lang="en-GB" sz="4000" dirty="0">
              <a:solidFill>
                <a:prstClr val="white"/>
              </a:solidFill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950" y="4413250"/>
            <a:ext cx="18859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5" y="1190957"/>
            <a:ext cx="1861113" cy="181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47233" y="3416287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C377B"/>
                </a:solidFill>
                <a:latin typeface="Arial" charset="0"/>
                <a:cs typeface="Arial" charset="0"/>
              </a:rPr>
              <a:t>MBHSP02, MBHSP03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222236" y="6180986"/>
            <a:ext cx="1230021" cy="3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C377B"/>
                </a:solidFill>
                <a:latin typeface="Arial" charset="0"/>
                <a:cs typeface="Arial" charset="0"/>
              </a:rPr>
              <a:t>MBHSM01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40660" y="1240227"/>
            <a:ext cx="3919736" cy="4746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MBHSP02: 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0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=11.7 T at 1.9 K 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97.5% of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=12 T</a:t>
            </a:r>
          </a:p>
          <a:p>
            <a:pPr marL="36576" lvl="0" indent="0">
              <a:buClr>
                <a:srgbClr val="DDDDDD"/>
              </a:buClr>
              <a:buNone/>
              <a:defRPr/>
            </a:pPr>
            <a:endParaRPr lang="en-US" sz="2400" b="1" dirty="0">
              <a:solidFill>
                <a:srgbClr val="0C377B"/>
              </a:solidFill>
              <a:latin typeface="Arial"/>
            </a:endParaRPr>
          </a:p>
          <a:p>
            <a:pPr marL="36576" lvl="0" indent="0">
              <a:buClr>
                <a:srgbClr val="DDDDDD"/>
              </a:buClr>
              <a:buNone/>
              <a:defRPr/>
            </a:pPr>
            <a:r>
              <a:rPr lang="en-US" sz="2400" b="1" dirty="0" smtClean="0">
                <a:solidFill>
                  <a:srgbClr val="0C377B"/>
                </a:solidFill>
                <a:latin typeface="Arial"/>
              </a:rPr>
              <a:t>MBHSP03</a:t>
            </a:r>
            <a:r>
              <a:rPr lang="en-US" sz="2400" b="1" dirty="0">
                <a:solidFill>
                  <a:srgbClr val="0C377B"/>
                </a:solidFill>
                <a:latin typeface="Arial"/>
              </a:rPr>
              <a:t>:</a:t>
            </a:r>
          </a:p>
          <a:p>
            <a:pPr lvl="1">
              <a:buClr>
                <a:srgbClr val="DDDDDD"/>
              </a:buClr>
              <a:defRPr/>
            </a:pPr>
            <a:r>
              <a:rPr lang="en-US" sz="2000" b="1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000" b="1" baseline="-25000" dirty="0" err="1">
                <a:solidFill>
                  <a:srgbClr val="008000"/>
                </a:solidFill>
                <a:latin typeface="Arial"/>
              </a:rPr>
              <a:t>max</a:t>
            </a:r>
            <a:r>
              <a:rPr lang="en-US" sz="2000" b="1" dirty="0">
                <a:solidFill>
                  <a:srgbClr val="008000"/>
                </a:solidFill>
                <a:latin typeface="Arial"/>
              </a:rPr>
              <a:t>=11.7 T at 1.9 K </a:t>
            </a:r>
          </a:p>
          <a:p>
            <a:pPr lvl="1">
              <a:buClr>
                <a:srgbClr val="DDDDDD"/>
              </a:buClr>
              <a:defRPr/>
            </a:pPr>
            <a:r>
              <a:rPr lang="en-US" sz="2000" dirty="0">
                <a:solidFill>
                  <a:srgbClr val="0C377B"/>
                </a:solidFill>
                <a:latin typeface="Arial"/>
              </a:rPr>
              <a:t>97.5% of </a:t>
            </a:r>
            <a:r>
              <a:rPr lang="en-US" sz="2000" dirty="0" err="1">
                <a:solidFill>
                  <a:srgbClr val="0C377B"/>
                </a:solidFill>
                <a:latin typeface="Arial"/>
              </a:rPr>
              <a:t>B</a:t>
            </a:r>
            <a:r>
              <a:rPr lang="en-US" sz="2000" baseline="-25000" dirty="0" err="1">
                <a:solidFill>
                  <a:srgbClr val="0C377B"/>
                </a:solidFill>
                <a:latin typeface="Arial"/>
              </a:rPr>
              <a:t>des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=12 T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MBHSM01:</a:t>
            </a:r>
          </a:p>
          <a:p>
            <a:pPr marL="884682" lvl="2" indent="-285750">
              <a:buClr>
                <a:srgbClr val="DDDDDD"/>
              </a:buClr>
              <a:buSzPct val="90000"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=12.5 T at 1.9 K </a:t>
            </a:r>
          </a:p>
          <a:p>
            <a:pPr marL="884682" lvl="2" indent="-285750">
              <a:buClr>
                <a:srgbClr val="DDDDDD"/>
              </a:buClr>
              <a:buSzPct val="90000"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~100 (97)% at 4.5 (1.9) K of SSL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6336" y="6359049"/>
            <a:ext cx="100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A. Zlobin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491456" y="734140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</a:rPr>
              <a:t>US-LARP</a:t>
            </a:r>
          </a:p>
        </p:txBody>
      </p:sp>
    </p:spTree>
    <p:extLst>
      <p:ext uri="{BB962C8B-B14F-4D97-AF65-F5344CB8AC3E}">
        <p14:creationId xmlns:p14="http://schemas.microsoft.com/office/powerpoint/2010/main" val="41738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8387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prstClr val="white"/>
                </a:solidFill>
              </a:rPr>
              <a:t>CERN </a:t>
            </a:r>
            <a:r>
              <a:rPr lang="en-GB" sz="4000" i="1" dirty="0">
                <a:solidFill>
                  <a:prstClr val="white"/>
                </a:solidFill>
              </a:rPr>
              <a:t>Nb</a:t>
            </a:r>
            <a:r>
              <a:rPr lang="en-GB" sz="4000" baseline="-25000" dirty="0">
                <a:solidFill>
                  <a:prstClr val="white"/>
                </a:solidFill>
              </a:rPr>
              <a:t>3</a:t>
            </a:r>
            <a:r>
              <a:rPr lang="en-GB" sz="4000" i="1" dirty="0">
                <a:solidFill>
                  <a:prstClr val="white"/>
                </a:solidFill>
              </a:rPr>
              <a:t>Sn</a:t>
            </a:r>
            <a:r>
              <a:rPr lang="en-GB" sz="4000" dirty="0">
                <a:solidFill>
                  <a:prstClr val="white"/>
                </a:solidFill>
              </a:rPr>
              <a:t> </a:t>
            </a:r>
            <a:r>
              <a:rPr lang="en-GB" sz="4000" dirty="0" smtClean="0">
                <a:solidFill>
                  <a:prstClr val="white"/>
                </a:solidFill>
              </a:rPr>
              <a:t>2-m 11-T dipole models</a:t>
            </a:r>
            <a:endParaRPr lang="en-GB" sz="40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736273"/>
            <a:ext cx="4140460" cy="2713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985" t="17978" r="13588" b="39078"/>
          <a:stretch/>
        </p:blipFill>
        <p:spPr>
          <a:xfrm>
            <a:off x="5004048" y="1165394"/>
            <a:ext cx="3490218" cy="1527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482049"/>
            <a:ext cx="4140460" cy="2761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1745"/>
          <a:stretch/>
        </p:blipFill>
        <p:spPr>
          <a:xfrm>
            <a:off x="6051504" y="3896243"/>
            <a:ext cx="1953506" cy="17614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74867" y="26774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dirty="0" smtClean="0">
                <a:solidFill>
                  <a:srgbClr val="0C377B"/>
                </a:solidFill>
                <a:latin typeface="Arial"/>
              </a:rPr>
              <a:t>trained </a:t>
            </a:r>
            <a:r>
              <a:rPr lang="nl-NL" dirty="0">
                <a:solidFill>
                  <a:srgbClr val="0C377B"/>
                </a:solidFill>
                <a:latin typeface="Arial"/>
              </a:rPr>
              <a:t>up to 97 % of I</a:t>
            </a:r>
            <a:r>
              <a:rPr lang="nl-NL" baseline="-25000" dirty="0">
                <a:solidFill>
                  <a:srgbClr val="0C377B"/>
                </a:solidFill>
                <a:latin typeface="Arial"/>
              </a:rPr>
              <a:t>ss</a:t>
            </a:r>
            <a:r>
              <a:rPr lang="nl-NL" dirty="0">
                <a:solidFill>
                  <a:srgbClr val="0C377B"/>
                </a:solidFill>
                <a:latin typeface="Arial"/>
              </a:rPr>
              <a:t> at 1.9 K</a:t>
            </a:r>
          </a:p>
          <a:p>
            <a:pPr lvl="0"/>
            <a:r>
              <a:rPr lang="nl-NL" dirty="0">
                <a:solidFill>
                  <a:srgbClr val="0C377B"/>
                </a:solidFill>
                <a:latin typeface="Arial"/>
              </a:rPr>
              <a:t>	- good memory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9817" y="5657671"/>
            <a:ext cx="4114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dirty="0">
                <a:solidFill>
                  <a:srgbClr val="0C377B"/>
                </a:solidFill>
                <a:latin typeface="Arial"/>
              </a:rPr>
              <a:t>c</a:t>
            </a:r>
            <a:r>
              <a:rPr lang="nl-NL" dirty="0" smtClean="0">
                <a:solidFill>
                  <a:srgbClr val="0C377B"/>
                </a:solidFill>
                <a:latin typeface="Arial"/>
              </a:rPr>
              <a:t>oils 106 &amp; 107: 4 &amp; 19 </a:t>
            </a:r>
            <a:r>
              <a:rPr lang="nl-NL" dirty="0">
                <a:solidFill>
                  <a:srgbClr val="0C377B"/>
                </a:solidFill>
                <a:latin typeface="Arial"/>
              </a:rPr>
              <a:t>training quenches up to nominal current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4867" y="364404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b="1" dirty="0" smtClean="0">
                <a:solidFill>
                  <a:srgbClr val="0C377B"/>
                </a:solidFill>
                <a:latin typeface="Arial"/>
              </a:rPr>
              <a:t>MBHSP101</a:t>
            </a:r>
            <a:r>
              <a:rPr lang="nl-NL" dirty="0" smtClean="0">
                <a:solidFill>
                  <a:srgbClr val="0C377B"/>
                </a:solidFill>
                <a:latin typeface="Arial"/>
              </a:rPr>
              <a:t>: single aperture</a:t>
            </a:r>
            <a:endParaRPr lang="nl-NL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2437" y="796062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MBHSM101</a:t>
            </a:r>
            <a:r>
              <a:rPr kumimoji="0" lang="nl-NL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: single coil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lso at CERN, in 2012 two pairs of racetrack coils  obtained 12.5 T in the winding at 1.9 K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846499" y="73414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</a:rPr>
              <a:t>CERN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3693" y="6488668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G. </a:t>
            </a:r>
            <a:r>
              <a:rPr lang="en-GB" dirty="0" err="1" smtClean="0"/>
              <a:t>Willering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4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2484" y="1268760"/>
                <a:ext cx="8409996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</a:rPr>
                  <a:t>1983 </a:t>
                </a:r>
                <a:r>
                  <a:rPr lang="en-US" sz="3200" dirty="0">
                    <a:solidFill>
                      <a:srgbClr val="000000"/>
                    </a:solidFill>
                  </a:rPr>
                  <a:t>first LHC proposal, launch of design study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</a:rPr>
                  <a:t>1994 CERN Council: LHC approval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0000FF"/>
                    </a:solidFill>
                  </a:rPr>
                  <a:t>2010 first collisions at 3.5 </a:t>
                </a:r>
                <a:r>
                  <a:rPr lang="en-US" sz="3200" b="1" dirty="0" err="1">
                    <a:solidFill>
                      <a:srgbClr val="0000FF"/>
                    </a:solidFill>
                  </a:rPr>
                  <a:t>TeV</a:t>
                </a:r>
                <a:r>
                  <a:rPr lang="en-US" sz="3200" b="1" dirty="0">
                    <a:solidFill>
                      <a:srgbClr val="0000FF"/>
                    </a:solidFill>
                  </a:rPr>
                  <a:t> beam energy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BBE0E3">
                        <a:lumMod val="50000"/>
                      </a:srgbClr>
                    </a:solidFill>
                  </a:rPr>
                  <a:t>2015 collisions at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BBE0E3">
                            <a:lumMod val="50000"/>
                          </a:srgbClr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3200" b="1" dirty="0">
                    <a:solidFill>
                      <a:srgbClr val="BBE0E3">
                        <a:lumMod val="50000"/>
                      </a:srgbClr>
                    </a:solidFill>
                  </a:rPr>
                  <a:t>design energy (plan)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84" y="1268760"/>
                <a:ext cx="8409996" cy="2062103"/>
              </a:xfrm>
              <a:prstGeom prst="rect">
                <a:avLst/>
              </a:prstGeom>
              <a:blipFill rotWithShape="1">
                <a:blip r:embed="rId2"/>
                <a:stretch>
                  <a:fillRect l="-1812" t="-3846" b="-9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21442522">
            <a:off x="1406312" y="4248471"/>
            <a:ext cx="6562341" cy="132343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now is the time to plan for 2040!</a:t>
            </a:r>
            <a:endParaRPr lang="en-GB" sz="4000" dirty="0">
              <a:solidFill>
                <a:srgbClr val="0000CC"/>
              </a:solidFill>
              <a:ea typeface="Cambria Math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-9910"/>
            <a:ext cx="3015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prstClr val="white"/>
                </a:solidFill>
              </a:rPr>
              <a:t>LHC history</a:t>
            </a:r>
          </a:p>
        </p:txBody>
      </p:sp>
    </p:spTree>
    <p:extLst>
      <p:ext uri="{BB962C8B-B14F-4D97-AF65-F5344CB8AC3E}">
        <p14:creationId xmlns:p14="http://schemas.microsoft.com/office/powerpoint/2010/main" val="36174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/>
              <a:t>European Strategy Update 2013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57699" y="1412776"/>
            <a:ext cx="72374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“CERN should undertake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design </a:t>
            </a:r>
            <a:r>
              <a:rPr lang="en-US" sz="4000" i="1" dirty="0">
                <a:solidFill>
                  <a:srgbClr val="FAF032"/>
                </a:solidFill>
                <a:ea typeface="ＭＳ Ｐゴシック" charset="0"/>
              </a:rPr>
              <a:t>studies</a:t>
            </a:r>
            <a:r>
              <a:rPr lang="en-US" sz="4000" i="1" dirty="0">
                <a:solidFill>
                  <a:srgbClr val="F0F0F0"/>
                </a:solidFill>
                <a:ea typeface="ＭＳ Ｐゴシック" charset="0"/>
              </a:rPr>
              <a:t> 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for accelerator projects in a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global </a:t>
            </a:r>
            <a:r>
              <a:rPr lang="en-US" sz="4000" i="1" dirty="0">
                <a:solidFill>
                  <a:srgbClr val="FAF032"/>
                </a:solidFill>
                <a:ea typeface="ＭＳ Ｐゴシック" charset="0"/>
              </a:rPr>
              <a:t>context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, with emphasis on proton-proton and electron-positron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high-energy frontier 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machines.”</a:t>
            </a:r>
          </a:p>
          <a:p>
            <a:pPr algn="just" defTabSz="584200" fontAlgn="base">
              <a:spcBef>
                <a:spcPct val="0"/>
              </a:spcBef>
              <a:spcAft>
                <a:spcPct val="0"/>
              </a:spcAft>
            </a:pPr>
            <a:endParaRPr lang="en-US" sz="3200" i="1" dirty="0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368" y="6000047"/>
            <a:ext cx="7293328" cy="646331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600" kern="0" dirty="0">
                <a:solidFill>
                  <a:prstClr val="black"/>
                </a:solidFill>
                <a:latin typeface="Calibri"/>
              </a:rPr>
              <a:t>strategy adopted by the CERN Council</a:t>
            </a:r>
          </a:p>
        </p:txBody>
      </p:sp>
      <p:sp>
        <p:nvSpPr>
          <p:cNvPr id="7" name="Rectangle 6"/>
          <p:cNvSpPr/>
          <p:nvPr/>
        </p:nvSpPr>
        <p:spPr>
          <a:xfrm>
            <a:off x="751019" y="5378798"/>
            <a:ext cx="711002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2400" u="sng" dirty="0">
                <a:solidFill>
                  <a:srgbClr val="000000"/>
                </a:solidFill>
                <a:latin typeface="Calibri"/>
                <a:hlinkClick r:id="rId2"/>
              </a:rPr>
              <a:t>http://cds.cern.ch/record/1567258/files/esc-e-106.pdf</a:t>
            </a:r>
            <a:endParaRPr lang="fr-FR" sz="2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568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rgbClr val="FFFF00"/>
                </a:solidFill>
                <a:effectLst/>
                <a:latin typeface="Arial"/>
                <a:cs typeface="Calibri" pitchFamily="34" charset="0"/>
              </a:rPr>
              <a:t>Future Circular Collider Study - SCOPE 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FFFF00"/>
                </a:solidFill>
                <a:effectLst/>
                <a:latin typeface="Arial"/>
                <a:cs typeface="Calibri" pitchFamily="34" charset="0"/>
              </a:rPr>
              <a:t>CDR and cost review for the next ESU (2018)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48" y="1400039"/>
            <a:ext cx="4938344" cy="4947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68" y="1348245"/>
            <a:ext cx="4147504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Forming an international collaboration to study: 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pp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-collider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hh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     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defining infrastructure requirements 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="1" i="1" kern="0" dirty="0">
              <a:solidFill>
                <a:srgbClr val="F0F0F0"/>
              </a:solidFill>
              <a:ea typeface="ＭＳ Ｐゴシック" charset="0"/>
              <a:cs typeface="Calibri" pitchFamily="34" charset="0"/>
            </a:endParaRP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solidFill>
                <a:srgbClr val="F0F0F0"/>
              </a:solidFill>
              <a:ea typeface="ＭＳ Ｐゴシック" charset="0"/>
              <a:cs typeface="Calibri" pitchFamily="34" charset="0"/>
            </a:endParaRP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80-100 km infrastructure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in Geneva area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</a:t>
            </a:r>
            <a:r>
              <a:rPr lang="en-US" sz="2400" b="1" kern="0" baseline="3000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+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</a:t>
            </a:r>
            <a:r>
              <a:rPr lang="en-US" sz="2400" b="1" kern="0" baseline="3000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-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 collider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as potential intermediate step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p-e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FCC-he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option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640" y="3399416"/>
            <a:ext cx="3833552" cy="707886"/>
          </a:xfrm>
          <a:prstGeom prst="rect">
            <a:avLst/>
          </a:prstGeom>
          <a:noFill/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</a:rPr>
              <a:t>~16 T 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 100 </a:t>
            </a:r>
            <a:r>
              <a:rPr lang="fr-CH" sz="2000" b="1" kern="0" dirty="0" err="1">
                <a:solidFill>
                  <a:srgbClr val="FFFF00"/>
                </a:solidFill>
                <a:ea typeface="ＭＳ Ｐゴシック" charset="0"/>
                <a:sym typeface="Symbol"/>
              </a:rPr>
              <a:t>TeV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</a:t>
            </a:r>
            <a:r>
              <a:rPr lang="fr-CH" sz="2000" b="1" i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pp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in 100 km</a:t>
            </a:r>
          </a:p>
          <a:p>
            <a:pPr>
              <a:defRPr/>
            </a:pP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~20 T  100 </a:t>
            </a:r>
            <a:r>
              <a:rPr lang="fr-CH" sz="2000" b="1" kern="0" dirty="0" err="1">
                <a:solidFill>
                  <a:srgbClr val="FFFF00"/>
                </a:solidFill>
                <a:ea typeface="ＭＳ Ｐゴシック" charset="0"/>
                <a:sym typeface="Symbol"/>
              </a:rPr>
              <a:t>TeV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</a:t>
            </a:r>
            <a:r>
              <a:rPr lang="fr-CH" sz="2000" b="1" i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pp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in 80 km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3138" y="6406551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8F8F8"/>
                </a:solidFill>
              </a:rPr>
              <a:t>www.cern.ch/fcc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69" y="6488668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libri"/>
              </a:rPr>
              <a:t>M. Benedikt</a:t>
            </a:r>
            <a:endParaRPr lang="en-GB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016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4" y="1073846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5"/>
          <p:cNvSpPr/>
          <p:nvPr/>
        </p:nvSpPr>
        <p:spPr>
          <a:xfrm>
            <a:off x="688552" y="3182042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2988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2534" y="1073846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4113" y="346087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50 km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9751" y="5285349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70 km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4128" y="390760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4092" y="6372036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382" y="2411190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-4802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study (CAS-IHEP),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CDR end of 2014, 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~2028; </a:t>
            </a:r>
            <a:r>
              <a:rPr lang="en-GB" sz="28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5439237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</p:spTree>
    <p:extLst>
      <p:ext uri="{BB962C8B-B14F-4D97-AF65-F5344CB8AC3E}">
        <p14:creationId xmlns:p14="http://schemas.microsoft.com/office/powerpoint/2010/main" val="78328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5" y="2518019"/>
            <a:ext cx="9048407" cy="432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24" y="0"/>
            <a:ext cx="4586376" cy="2846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501788" cy="1661993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6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6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6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6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project – recent news in </a:t>
            </a:r>
            <a:r>
              <a:rPr lang="en-GB" sz="36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Nature</a:t>
            </a:r>
            <a:endParaRPr lang="en-GB" sz="3200" b="1" i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42914"/>
            <a:ext cx="4431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24 J U LY 2014 | VO L 511 | NAT U R E | 3</a:t>
            </a:r>
          </a:p>
        </p:txBody>
      </p:sp>
    </p:spTree>
    <p:extLst>
      <p:ext uri="{BB962C8B-B14F-4D97-AF65-F5344CB8AC3E}">
        <p14:creationId xmlns:p14="http://schemas.microsoft.com/office/powerpoint/2010/main" val="42792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28921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0000"/>
                </a:solidFill>
                <a:latin typeface="Arial" charset="0"/>
              </a:rPr>
              <a:t>luminosity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90800" y="1066800"/>
            <a:ext cx="23439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reaction rate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324600" y="914400"/>
            <a:ext cx="19816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Arial" charset="0"/>
              </a:rPr>
              <a:t>luminosity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304800"/>
            <a:ext cx="2297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</a:rPr>
              <a:t>R</a:t>
            </a:r>
            <a:r>
              <a:rPr lang="en-US" sz="6000" dirty="0">
                <a:solidFill>
                  <a:prstClr val="black"/>
                </a:solidFill>
              </a:rPr>
              <a:t>= </a:t>
            </a:r>
            <a:r>
              <a:rPr lang="en-US" sz="6000" dirty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i="1" dirty="0">
                <a:solidFill>
                  <a:srgbClr val="0000FF"/>
                </a:solidFill>
              </a:rPr>
              <a:t>L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Picture 6" descr="ppcrossec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60" y="1887996"/>
            <a:ext cx="7239000" cy="42435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4260" y="1735596"/>
            <a:ext cx="4012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C. </a:t>
            </a:r>
            <a:r>
              <a:rPr lang="en-US" sz="1600" dirty="0" err="1">
                <a:solidFill>
                  <a:prstClr val="black"/>
                </a:solidFill>
              </a:rPr>
              <a:t>Amsler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i="1" dirty="0">
                <a:solidFill>
                  <a:prstClr val="black"/>
                </a:solidFill>
              </a:rPr>
              <a:t>et al.,</a:t>
            </a:r>
            <a:r>
              <a:rPr lang="en-US" sz="1600" dirty="0">
                <a:solidFill>
                  <a:prstClr val="black"/>
                </a:solidFill>
              </a:rPr>
              <a:t> Physics Letters </a:t>
            </a:r>
            <a:r>
              <a:rPr lang="en-US" sz="1600" b="1" dirty="0">
                <a:solidFill>
                  <a:prstClr val="black"/>
                </a:solidFill>
              </a:rPr>
              <a:t>B667</a:t>
            </a:r>
            <a:r>
              <a:rPr lang="en-US" sz="1600" dirty="0">
                <a:solidFill>
                  <a:prstClr val="black"/>
                </a:solidFill>
              </a:rPr>
              <a:t>, 1 (2008)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7460" y="3335796"/>
            <a:ext cx="1272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from </a:t>
            </a:r>
          </a:p>
          <a:p>
            <a:r>
              <a:rPr lang="en-US" b="1" dirty="0">
                <a:solidFill>
                  <a:srgbClr val="00B050"/>
                </a:solidFill>
              </a:rPr>
              <a:t>cosmic rays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2260" y="4478796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LHC</a:t>
            </a:r>
          </a:p>
        </p:txBody>
      </p:sp>
      <p:sp>
        <p:nvSpPr>
          <p:cNvPr id="12" name="Oval 11"/>
          <p:cNvSpPr/>
          <p:nvPr/>
        </p:nvSpPr>
        <p:spPr>
          <a:xfrm rot="20934226">
            <a:off x="5978343" y="2715462"/>
            <a:ext cx="1524000" cy="533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029200" y="1219200"/>
            <a:ext cx="25042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50"/>
                </a:solidFill>
                <a:latin typeface="Arial" charset="0"/>
              </a:rPr>
              <a:t>cross section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3412" y="2037540"/>
            <a:ext cx="16033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s"/>
            </a:pPr>
            <a:r>
              <a:rPr lang="en-US" sz="2400" b="1" baseline="-25000" dirty="0">
                <a:solidFill>
                  <a:srgbClr val="00B050"/>
                </a:solidFill>
              </a:rPr>
              <a:t>tot</a:t>
            </a:r>
            <a:r>
              <a:rPr lang="en-US" sz="2400" b="1" dirty="0">
                <a:solidFill>
                  <a:srgbClr val="00B050"/>
                </a:solidFill>
                <a:latin typeface="Symbol" pitchFamily="18" charset="2"/>
              </a:rPr>
              <a:t>~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100 </a:t>
            </a:r>
            <a:r>
              <a:rPr lang="en-US" sz="2400" b="1" dirty="0" err="1">
                <a:solidFill>
                  <a:srgbClr val="00B050"/>
                </a:solidFill>
              </a:rPr>
              <a:t>mbarn</a:t>
            </a:r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~ 10</a:t>
            </a:r>
            <a:r>
              <a:rPr lang="en-US" sz="2400" b="1" baseline="30000" dirty="0">
                <a:solidFill>
                  <a:srgbClr val="00B050"/>
                </a:solidFill>
              </a:rPr>
              <a:t>-25</a:t>
            </a:r>
            <a:r>
              <a:rPr lang="en-US" sz="2400" b="1" dirty="0">
                <a:solidFill>
                  <a:srgbClr val="00B050"/>
                </a:solidFill>
              </a:rPr>
              <a:t> cm</a:t>
            </a:r>
            <a:r>
              <a:rPr lang="en-US" sz="2400" b="1" baseline="30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4103" y="3658961"/>
            <a:ext cx="1851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s"/>
            </a:pPr>
            <a:r>
              <a:rPr lang="en-US" sz="2400" b="1" baseline="-25000" dirty="0">
                <a:solidFill>
                  <a:srgbClr val="00B050"/>
                </a:solidFill>
              </a:rPr>
              <a:t>inelastic</a:t>
            </a:r>
            <a:r>
              <a:rPr lang="en-US" sz="2400" b="1" dirty="0">
                <a:solidFill>
                  <a:srgbClr val="00B050"/>
                </a:solidFill>
                <a:latin typeface="Symbol" pitchFamily="18" charset="2"/>
              </a:rPr>
              <a:t>~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75 </a:t>
            </a:r>
            <a:r>
              <a:rPr lang="en-US" sz="2400" b="1" dirty="0" err="1">
                <a:solidFill>
                  <a:srgbClr val="00B050"/>
                </a:solidFill>
              </a:rPr>
              <a:t>mbarn</a:t>
            </a:r>
            <a:r>
              <a:rPr lang="en-US" sz="2400" b="1" dirty="0">
                <a:solidFill>
                  <a:srgbClr val="00B050"/>
                </a:solidFill>
              </a:rPr>
              <a:t>~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7.5x10</a:t>
            </a:r>
            <a:r>
              <a:rPr lang="en-US" sz="2400" b="1" baseline="30000" dirty="0">
                <a:solidFill>
                  <a:srgbClr val="00B050"/>
                </a:solidFill>
              </a:rPr>
              <a:t>-26</a:t>
            </a:r>
            <a:r>
              <a:rPr lang="en-US" sz="2400" b="1" dirty="0">
                <a:solidFill>
                  <a:srgbClr val="00B050"/>
                </a:solidFill>
              </a:rPr>
              <a:t>cm</a:t>
            </a:r>
            <a:r>
              <a:rPr lang="en-US" sz="2400" b="1" baseline="30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155" y="6131548"/>
            <a:ext cx="826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GB" sz="2400" baseline="-25000" dirty="0" err="1">
                <a:solidFill>
                  <a:prstClr val="black"/>
                </a:solidFill>
              </a:rPr>
              <a:t>Higgs</a:t>
            </a:r>
            <a:r>
              <a:rPr lang="en-GB" sz="2400" dirty="0">
                <a:solidFill>
                  <a:prstClr val="black"/>
                </a:solidFill>
              </a:rPr>
              <a:t> ~ 30 </a:t>
            </a:r>
            <a:r>
              <a:rPr lang="en-GB" sz="2400" dirty="0" err="1">
                <a:solidFill>
                  <a:prstClr val="black"/>
                </a:solidFill>
              </a:rPr>
              <a:t>pb</a:t>
            </a:r>
            <a:r>
              <a:rPr lang="en-GB" sz="2400" dirty="0">
                <a:solidFill>
                  <a:prstClr val="black"/>
                </a:solidFill>
              </a:rPr>
              <a:t>    →    with 300 fb</a:t>
            </a:r>
            <a:r>
              <a:rPr lang="en-GB" sz="2400" baseline="30000" dirty="0">
                <a:solidFill>
                  <a:prstClr val="black"/>
                </a:solidFill>
              </a:rPr>
              <a:t>-1</a:t>
            </a:r>
            <a:r>
              <a:rPr lang="en-GB" sz="2400" dirty="0">
                <a:solidFill>
                  <a:prstClr val="black"/>
                </a:solidFill>
              </a:rPr>
              <a:t> LHC produces ~ 10 million Higgs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1517" y="5535571"/>
            <a:ext cx="299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TOTEM, EPL</a:t>
            </a:r>
            <a:r>
              <a:rPr lang="en-GB" b="1" dirty="0">
                <a:solidFill>
                  <a:srgbClr val="FF0000"/>
                </a:solidFill>
              </a:rPr>
              <a:t> 101 (2013) 21004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6324600" y="2875324"/>
            <a:ext cx="304597" cy="314235"/>
          </a:xfrm>
          <a:prstGeom prst="star6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629197" y="3189559"/>
            <a:ext cx="1183164" cy="234601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84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 animBg="1"/>
      <p:bldP spid="13" grpId="0"/>
      <p:bldP spid="14" grpId="0"/>
      <p:bldP spid="15" grpId="0"/>
      <p:bldP spid="10" grpId="0"/>
      <p:bldP spid="3" grpId="0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" y="-115792"/>
            <a:ext cx="9151171" cy="984885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previous studies in Italy (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ELOISATRON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4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300 km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), US (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SSC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4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87 km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,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VLHC/VLLC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4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233 km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) &amp; Japan (</a:t>
            </a:r>
            <a:r>
              <a:rPr lang="en-GB" sz="24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94 km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)</a:t>
            </a:r>
            <a:endParaRPr lang="en-GB" sz="28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8037" y="989138"/>
            <a:ext cx="1498552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SSC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76" y="1626627"/>
            <a:ext cx="2393780" cy="343415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30137" y="1626627"/>
            <a:ext cx="2502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prstClr val="black"/>
                </a:solidFill>
                <a:latin typeface="verdana"/>
              </a:rPr>
              <a:t>Supercolliders </a:t>
            </a:r>
            <a:r>
              <a:rPr lang="en-GB" dirty="0" err="1">
                <a:solidFill>
                  <a:prstClr val="black"/>
                </a:solidFill>
                <a:latin typeface="verdana"/>
              </a:rPr>
              <a:t>Superdetectors</a:t>
            </a:r>
            <a:r>
              <a:rPr lang="en-GB" dirty="0">
                <a:solidFill>
                  <a:prstClr val="black"/>
                </a:solidFill>
                <a:latin typeface="verdana"/>
              </a:rPr>
              <a:t>: Proceedings of the 19th and 25th Workshops of the INFN </a:t>
            </a:r>
            <a:r>
              <a:rPr lang="en-GB" dirty="0" err="1">
                <a:solidFill>
                  <a:prstClr val="black"/>
                </a:solidFill>
                <a:latin typeface="verdana"/>
              </a:rPr>
              <a:t>Eloisatron</a:t>
            </a:r>
            <a:r>
              <a:rPr lang="en-GB" dirty="0">
                <a:solidFill>
                  <a:prstClr val="black"/>
                </a:solidFill>
                <a:latin typeface="verdana"/>
              </a:rPr>
              <a:t> Project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176" y="1010279"/>
            <a:ext cx="3175678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ELOISATRON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6" y="3657952"/>
            <a:ext cx="2458695" cy="1785592"/>
          </a:xfrm>
          <a:prstGeom prst="rect">
            <a:avLst/>
          </a:prstGeom>
        </p:spPr>
      </p:pic>
      <p:pic>
        <p:nvPicPr>
          <p:cNvPr id="45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17" y="869093"/>
            <a:ext cx="2226563" cy="3384376"/>
          </a:xfrm>
        </p:spPr>
      </p:pic>
      <p:grpSp>
        <p:nvGrpSpPr>
          <p:cNvPr id="8" name="Group 7"/>
          <p:cNvGrpSpPr/>
          <p:nvPr/>
        </p:nvGrpSpPr>
        <p:grpSpPr>
          <a:xfrm>
            <a:off x="5203037" y="1626627"/>
            <a:ext cx="1782789" cy="2449083"/>
            <a:chOff x="278692" y="945243"/>
            <a:chExt cx="4147146" cy="53732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92" y="945243"/>
              <a:ext cx="4147146" cy="537321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69469" y="3569159"/>
              <a:ext cx="2488382" cy="685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CC"/>
                  </a:solidFill>
                </a:rPr>
                <a:t>SSC CDR 1986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985826" y="3994225"/>
            <a:ext cx="2200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prstClr val="black"/>
                </a:solidFill>
              </a:rPr>
              <a:t>H. Ulrich Wienands, The SSC Low Energy Booster: Design and Component Prototypes for the First Injector Synchrotron, </a:t>
            </a:r>
          </a:p>
          <a:p>
            <a:pPr algn="r"/>
            <a:r>
              <a:rPr lang="en-GB" sz="1400" dirty="0">
                <a:solidFill>
                  <a:prstClr val="black"/>
                </a:solidFill>
              </a:rPr>
              <a:t>IEEE  Press 1997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61654" y="576670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VLHC Design Study Group Collaboration </a:t>
            </a:r>
            <a:r>
              <a:rPr lang="en-GB" sz="1200" b="1" dirty="0">
                <a:solidFill>
                  <a:prstClr val="black"/>
                </a:solidFill>
              </a:rPr>
              <a:t>June 2001</a:t>
            </a:r>
            <a:r>
              <a:rPr lang="en-GB" sz="1200" dirty="0">
                <a:solidFill>
                  <a:prstClr val="black"/>
                </a:solidFill>
              </a:rPr>
              <a:t>. 271 pp.</a:t>
            </a:r>
          </a:p>
          <a:p>
            <a:r>
              <a:rPr lang="en-GB" sz="1200" dirty="0">
                <a:solidFill>
                  <a:prstClr val="black"/>
                </a:solidFill>
              </a:rPr>
              <a:t>SLAC-R-591, SLAC-R-0591, SLAC-591, SLAC-0591, FERMILAB-TM-2149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08" y="3870118"/>
            <a:ext cx="2308818" cy="298788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604345" y="6324019"/>
            <a:ext cx="196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http://www.vlhc.org</a:t>
            </a:r>
            <a:r>
              <a:rPr lang="en-GB" dirty="0">
                <a:solidFill>
                  <a:prstClr val="black"/>
                </a:solidFill>
              </a:rPr>
              <a:t>/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754451" y="5120378"/>
            <a:ext cx="1817549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VLHC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27" y="5276815"/>
            <a:ext cx="2231122" cy="167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018715" y="5196006"/>
            <a:ext cx="2165346" cy="107721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200" dirty="0">
                <a:solidFill>
                  <a:prstClr val="black"/>
                </a:solidFill>
              </a:rPr>
              <a:t>ex. TRISTAN-II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8715" y="6211669"/>
            <a:ext cx="96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CC"/>
                </a:solidFill>
              </a:rPr>
              <a:t>study 1983</a:t>
            </a:r>
          </a:p>
        </p:txBody>
      </p:sp>
    </p:spTree>
    <p:extLst>
      <p:ext uri="{BB962C8B-B14F-4D97-AF65-F5344CB8AC3E}">
        <p14:creationId xmlns:p14="http://schemas.microsoft.com/office/powerpoint/2010/main" val="3909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/>
      <p:bldP spid="43" grpId="0" animBg="1"/>
      <p:bldP spid="48" grpId="0"/>
      <p:bldP spid="49" grpId="0"/>
      <p:bldP spid="51" grpId="0"/>
      <p:bldP spid="52" grpId="0" animBg="1"/>
      <p:bldP spid="20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" y="764704"/>
            <a:ext cx="7935800" cy="5868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346" y="6448194"/>
            <a:ext cx="20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V. </a:t>
            </a:r>
            <a:r>
              <a:rPr lang="en-GB" dirty="0" err="1">
                <a:solidFill>
                  <a:prstClr val="black"/>
                </a:solidFill>
              </a:rPr>
              <a:t>Shiltsev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47864" y="1124744"/>
            <a:ext cx="3833410" cy="13681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21242" y="3068960"/>
            <a:ext cx="3427022" cy="240432"/>
          </a:xfrm>
          <a:prstGeom prst="line">
            <a:avLst/>
          </a:prstGeom>
          <a:ln w="3492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7396" y="11705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pp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4342" y="31519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79712" y="2132857"/>
            <a:ext cx="1656184" cy="187220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75656" y="3189176"/>
            <a:ext cx="2304256" cy="2368706"/>
          </a:xfrm>
          <a:prstGeom prst="line">
            <a:avLst/>
          </a:prstGeom>
          <a:ln w="34925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9582" y="2007510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20-30 years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9009" y="2132857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r>
              <a:rPr lang="en-GB" b="1" dirty="0">
                <a:solidFill>
                  <a:srgbClr val="FF0000"/>
                </a:solidFill>
              </a:rPr>
              <a:t>10 years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519" y="3309392"/>
            <a:ext cx="262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66"/>
                </a:solidFill>
              </a:rPr>
              <a:t>factor 10</a:t>
            </a:r>
            <a:r>
              <a:rPr lang="en-GB" b="1" baseline="30000" dirty="0">
                <a:solidFill>
                  <a:srgbClr val="000066"/>
                </a:solidFill>
              </a:rPr>
              <a:t>5</a:t>
            </a:r>
            <a:r>
              <a:rPr lang="en-GB" b="1" dirty="0">
                <a:solidFill>
                  <a:srgbClr val="000066"/>
                </a:solidFill>
              </a:rPr>
              <a:t>-10</a:t>
            </a:r>
            <a:r>
              <a:rPr lang="en-GB" b="1" baseline="30000" dirty="0">
                <a:solidFill>
                  <a:srgbClr val="000066"/>
                </a:solidFill>
              </a:rPr>
              <a:t>7</a:t>
            </a:r>
            <a:r>
              <a:rPr lang="en-GB" b="1" dirty="0">
                <a:solidFill>
                  <a:srgbClr val="000066"/>
                </a:solidFill>
              </a:rPr>
              <a:t> in 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</a:p>
          <a:p>
            <a:pPr algn="ctr"/>
            <a:r>
              <a:rPr lang="en-GB" b="1" dirty="0">
                <a:solidFill>
                  <a:srgbClr val="000066"/>
                </a:solidFill>
              </a:rPr>
              <a:t> luminosity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7621" y="-1760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collider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c.m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. energy  vs.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3637" y="1355225"/>
            <a:ext cx="21373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b="1" i="1" dirty="0" err="1">
                <a:solidFill>
                  <a:srgbClr val="FF0000"/>
                </a:solidFill>
              </a:rPr>
              <a:t>E</a:t>
            </a:r>
            <a:r>
              <a:rPr lang="en-GB" sz="3200" b="1" i="1" baseline="-25000" dirty="0" err="1">
                <a:solidFill>
                  <a:srgbClr val="FF0000"/>
                </a:solidFill>
              </a:rPr>
              <a:t>cm</a:t>
            </a:r>
            <a:r>
              <a:rPr lang="en-GB" sz="3200" b="1" dirty="0">
                <a:solidFill>
                  <a:srgbClr val="FF0000"/>
                </a:solidFill>
              </a:rPr>
              <a:t>=2</a:t>
            </a:r>
            <a:r>
              <a:rPr lang="en-GB" sz="3200" b="1" i="1" dirty="0">
                <a:solidFill>
                  <a:srgbClr val="FF0000"/>
                </a:solidFill>
              </a:rPr>
              <a:t>ec  B</a:t>
            </a:r>
            <a:r>
              <a:rPr lang="en-GB" sz="3200" b="1" i="1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Oval 2"/>
          <p:cNvSpPr/>
          <p:nvPr/>
        </p:nvSpPr>
        <p:spPr>
          <a:xfrm>
            <a:off x="8164040" y="1355225"/>
            <a:ext cx="666913" cy="584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3963" y="3068960"/>
            <a:ext cx="144016" cy="1202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64466" y="1864036"/>
            <a:ext cx="134870" cy="952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0955" y="177464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hadron-lepton</a:t>
            </a:r>
          </a:p>
        </p:txBody>
      </p:sp>
      <p:sp>
        <p:nvSpPr>
          <p:cNvPr id="21" name="Rectangle 20"/>
          <p:cNvSpPr/>
          <p:nvPr/>
        </p:nvSpPr>
        <p:spPr>
          <a:xfrm flipH="1">
            <a:off x="7162897" y="2204863"/>
            <a:ext cx="233019" cy="1258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8159" y="230823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FCC-he</a:t>
            </a:r>
          </a:p>
        </p:txBody>
      </p:sp>
      <p:sp>
        <p:nvSpPr>
          <p:cNvPr id="23" name="Rectangle 22"/>
          <p:cNvSpPr/>
          <p:nvPr/>
        </p:nvSpPr>
        <p:spPr>
          <a:xfrm flipH="1">
            <a:off x="6008194" y="2508075"/>
            <a:ext cx="233011" cy="168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0869" y="25387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LHeC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endCxn id="21" idx="2"/>
          </p:cNvCxnSpPr>
          <p:nvPr/>
        </p:nvCxnSpPr>
        <p:spPr>
          <a:xfrm flipV="1">
            <a:off x="3791574" y="2330674"/>
            <a:ext cx="3487832" cy="798398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46" y="2920950"/>
            <a:ext cx="91561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297476" y="211543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B050"/>
                </a:solidFill>
              </a:rPr>
              <a:t>ep</a:t>
            </a:r>
            <a:endParaRPr lang="en-GB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1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hh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: 100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TeV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collider</a:t>
            </a:r>
          </a:p>
        </p:txBody>
      </p:sp>
      <p:pic>
        <p:nvPicPr>
          <p:cNvPr id="3" name="Picture 4" descr="Screen Shot 2013-07-02 at 11.52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3" y="719999"/>
            <a:ext cx="9175391" cy="446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2882" y="3135115"/>
            <a:ext cx="2581354" cy="1254871"/>
            <a:chOff x="1744274" y="3114675"/>
            <a:chExt cx="2581354" cy="1254871"/>
          </a:xfrm>
          <a:solidFill>
            <a:srgbClr val="B2B2B2"/>
          </a:solidFill>
          <a:effectLst/>
        </p:grpSpPr>
        <p:sp>
          <p:nvSpPr>
            <p:cNvPr id="5" name="Donut 4"/>
            <p:cNvSpPr/>
            <p:nvPr/>
          </p:nvSpPr>
          <p:spPr>
            <a:xfrm>
              <a:off x="1744274" y="3118121"/>
              <a:ext cx="2568780" cy="1251425"/>
            </a:xfrm>
            <a:prstGeom prst="donut">
              <a:avLst>
                <a:gd name="adj" fmla="val 2674"/>
              </a:avLst>
            </a:prstGeom>
            <a:grpFill/>
            <a:ln w="6350" cap="flat" cmpd="sng" algn="ctr">
              <a:solidFill>
                <a:srgbClr val="4D4D4D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srgbClr val="0055A0"/>
                </a:solidFill>
                <a:latin typeface="Arial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896788" y="3282595"/>
              <a:ext cx="81535" cy="73380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25650" y="4098925"/>
              <a:ext cx="76200" cy="71385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08708" y="3114675"/>
              <a:ext cx="82192" cy="7803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241800" y="3605966"/>
              <a:ext cx="83828" cy="8020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59108" y="5215800"/>
            <a:ext cx="1911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LHC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27 km, 8.33 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14 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TeV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 (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c.m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.)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16508" y="1305788"/>
            <a:ext cx="6486525" cy="4986336"/>
            <a:chOff x="2248202" y="1224133"/>
            <a:chExt cx="6486985" cy="4986307"/>
          </a:xfrm>
        </p:grpSpPr>
        <p:sp>
          <p:nvSpPr>
            <p:cNvPr id="12" name="TextBox 38"/>
            <p:cNvSpPr txBox="1">
              <a:spLocks noChangeArrowheads="1"/>
            </p:cNvSpPr>
            <p:nvPr/>
          </p:nvSpPr>
          <p:spPr bwMode="auto">
            <a:xfrm>
              <a:off x="4406482" y="5133228"/>
              <a:ext cx="2507596" cy="10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(alternative)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80 km, </a:t>
              </a:r>
              <a:r>
                <a:rPr lang="en-US" altLang="en-US" sz="2400" b="1" kern="0" dirty="0" smtClean="0">
                  <a:solidFill>
                    <a:srgbClr val="0055A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.)</a:t>
              </a:r>
            </a:p>
          </p:txBody>
        </p: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2248202" y="1224133"/>
              <a:ext cx="6486985" cy="2885406"/>
              <a:chOff x="2248202" y="1220555"/>
              <a:chExt cx="6486985" cy="2885406"/>
            </a:xfrm>
          </p:grpSpPr>
          <p:sp>
            <p:nvSpPr>
              <p:cNvPr id="14" name="Donut 13"/>
              <p:cNvSpPr/>
              <p:nvPr/>
            </p:nvSpPr>
            <p:spPr>
              <a:xfrm>
                <a:off x="2248202" y="1220555"/>
                <a:ext cx="6486985" cy="2885406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0055A0">
                      <a:lumMod val="40000"/>
                      <a:lumOff val="60000"/>
                      <a:alpha val="40000"/>
                    </a:srgbClr>
                  </a:gs>
                  <a:gs pos="46000">
                    <a:srgbClr val="0055A0">
                      <a:alpha val="45000"/>
                    </a:srgbClr>
                  </a:gs>
                  <a:gs pos="100000">
                    <a:srgbClr val="0055A0">
                      <a:lumMod val="40000"/>
                      <a:lumOff val="60000"/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77655" y="3069147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44887" y="1956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66784" y="1290779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67958" y="1327306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345133" y="2028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283887" y="3996431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57133" y="3416438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068382" y="3916485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122846" y="1062900"/>
            <a:ext cx="7040601" cy="5229246"/>
            <a:chOff x="2154704" y="980728"/>
            <a:chExt cx="7039792" cy="5229840"/>
          </a:xfrm>
        </p:grpSpPr>
        <p:sp>
          <p:nvSpPr>
            <p:cNvPr id="24" name="TextBox 48"/>
            <p:cNvSpPr txBox="1">
              <a:spLocks noChangeArrowheads="1"/>
            </p:cNvSpPr>
            <p:nvPr/>
          </p:nvSpPr>
          <p:spPr bwMode="auto">
            <a:xfrm>
              <a:off x="6913364" y="5133228"/>
              <a:ext cx="2281132" cy="107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(baseline)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km, </a:t>
              </a:r>
              <a:r>
                <a:rPr lang="en-US" altLang="en-US" sz="2400" b="1" kern="0" dirty="0" smtClean="0">
                  <a:solidFill>
                    <a:srgbClr val="008000"/>
                  </a:solidFill>
                </a:rPr>
                <a:t>16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.)</a:t>
              </a:r>
            </a:p>
          </p:txBody>
        </p:sp>
        <p:grpSp>
          <p:nvGrpSpPr>
            <p:cNvPr id="25" name="Group 49"/>
            <p:cNvGrpSpPr>
              <a:grpSpLocks/>
            </p:cNvGrpSpPr>
            <p:nvPr/>
          </p:nvGrpSpPr>
          <p:grpSpPr bwMode="auto">
            <a:xfrm>
              <a:off x="2154704" y="980728"/>
              <a:ext cx="6912768" cy="3128811"/>
              <a:chOff x="2154704" y="977150"/>
              <a:chExt cx="6912768" cy="3128811"/>
            </a:xfrm>
          </p:grpSpPr>
          <p:sp>
            <p:nvSpPr>
              <p:cNvPr id="26" name="Donut 25"/>
              <p:cNvSpPr/>
              <p:nvPr/>
            </p:nvSpPr>
            <p:spPr>
              <a:xfrm>
                <a:off x="2154704" y="977150"/>
                <a:ext cx="6912768" cy="3128811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CCFFCC">
                      <a:alpha val="40000"/>
                    </a:srgbClr>
                  </a:gs>
                  <a:gs pos="46000">
                    <a:srgbClr val="008000">
                      <a:alpha val="45000"/>
                    </a:srgbClr>
                  </a:gs>
                  <a:gs pos="100000">
                    <a:srgbClr val="CCFFCC"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385399" y="307689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16375" y="186117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230528" y="1076555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869308" y="108429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620781" y="1820147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79960" y="3999174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258477" y="3462902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076126" y="392422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35" name="Donut 34"/>
          <p:cNvSpPr/>
          <p:nvPr/>
        </p:nvSpPr>
        <p:spPr>
          <a:xfrm>
            <a:off x="3181708" y="3194913"/>
            <a:ext cx="896938" cy="431800"/>
          </a:xfrm>
          <a:prstGeom prst="donut">
            <a:avLst>
              <a:gd name="adj" fmla="val 7536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3870683" y="3134588"/>
            <a:ext cx="274638" cy="142875"/>
          </a:xfrm>
          <a:prstGeom prst="donut">
            <a:avLst>
              <a:gd name="adj" fmla="val 14232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713271" y="3134588"/>
            <a:ext cx="2601943" cy="3157494"/>
            <a:chOff x="1744274" y="3053276"/>
            <a:chExt cx="2602807" cy="3157002"/>
          </a:xfrm>
        </p:grpSpPr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1744274" y="3053276"/>
              <a:ext cx="2602807" cy="1254872"/>
              <a:chOff x="1744274" y="3114674"/>
              <a:chExt cx="2602807" cy="1254872"/>
            </a:xfrm>
          </p:grpSpPr>
          <p:sp>
            <p:nvSpPr>
              <p:cNvPr id="40" name="Donut 39"/>
              <p:cNvSpPr/>
              <p:nvPr/>
            </p:nvSpPr>
            <p:spPr>
              <a:xfrm>
                <a:off x="1744274" y="3118121"/>
                <a:ext cx="2568780" cy="1251425"/>
              </a:xfrm>
              <a:prstGeom prst="donut">
                <a:avLst>
                  <a:gd name="adj" fmla="val 2674"/>
                </a:avLst>
              </a:prstGeom>
              <a:gradFill flip="none" rotWithShape="1">
                <a:gsLst>
                  <a:gs pos="0">
                    <a:srgbClr val="FF6600">
                      <a:alpha val="51000"/>
                    </a:srgbClr>
                  </a:gs>
                  <a:gs pos="48000">
                    <a:srgbClr val="FF0000">
                      <a:alpha val="51000"/>
                    </a:srgbClr>
                  </a:gs>
                  <a:gs pos="100000">
                    <a:srgbClr val="FF6600">
                      <a:alpha val="51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3858067" y="3282595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Oval 41"/>
              <p:cNvSpPr>
                <a:spLocks/>
              </p:cNvSpPr>
              <p:nvPr/>
            </p:nvSpPr>
            <p:spPr>
              <a:xfrm>
                <a:off x="1986930" y="409892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" name="Oval 42"/>
              <p:cNvSpPr>
                <a:spLocks/>
              </p:cNvSpPr>
              <p:nvPr/>
            </p:nvSpPr>
            <p:spPr>
              <a:xfrm>
                <a:off x="3269988" y="311467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Oval 43"/>
              <p:cNvSpPr>
                <a:spLocks/>
              </p:cNvSpPr>
              <p:nvPr/>
            </p:nvSpPr>
            <p:spPr>
              <a:xfrm>
                <a:off x="4203081" y="3605966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9" name="TextBox 36"/>
            <p:cNvSpPr txBox="1">
              <a:spLocks noChangeArrowheads="1"/>
            </p:cNvSpPr>
            <p:nvPr/>
          </p:nvSpPr>
          <p:spPr bwMode="auto">
            <a:xfrm>
              <a:off x="2593029" y="5133228"/>
              <a:ext cx="1735345" cy="107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“HE-LHC”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27 km, </a:t>
              </a:r>
              <a:r>
                <a:rPr lang="en-US" altLang="en-US" sz="2400" b="1" kern="0" dirty="0" smtClean="0">
                  <a:solidFill>
                    <a:srgbClr val="FF000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33 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.)</a:t>
              </a:r>
            </a:p>
          </p:txBody>
        </p:sp>
      </p:grp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3505558" y="2113825"/>
            <a:ext cx="1008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Geneva</a:t>
            </a:r>
          </a:p>
        </p:txBody>
      </p:sp>
      <p:sp>
        <p:nvSpPr>
          <p:cNvPr id="46" name="TextBox 68"/>
          <p:cNvSpPr txBox="1">
            <a:spLocks noChangeArrowheads="1"/>
          </p:cNvSpPr>
          <p:nvPr/>
        </p:nvSpPr>
        <p:spPr bwMode="auto">
          <a:xfrm>
            <a:off x="3832583" y="2793275"/>
            <a:ext cx="4984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PS</a:t>
            </a:r>
          </a:p>
        </p:txBody>
      </p:sp>
      <p:sp>
        <p:nvSpPr>
          <p:cNvPr id="47" name="TextBox 69"/>
          <p:cNvSpPr txBox="1">
            <a:spLocks noChangeArrowheads="1"/>
          </p:cNvSpPr>
          <p:nvPr/>
        </p:nvSpPr>
        <p:spPr bwMode="auto">
          <a:xfrm>
            <a:off x="3318233" y="3250475"/>
            <a:ext cx="6540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SPS</a:t>
            </a:r>
          </a:p>
        </p:txBody>
      </p:sp>
      <p:sp>
        <p:nvSpPr>
          <p:cNvPr id="48" name="TextBox 70"/>
          <p:cNvSpPr txBox="1">
            <a:spLocks noChangeArrowheads="1"/>
          </p:cNvSpPr>
          <p:nvPr/>
        </p:nvSpPr>
        <p:spPr bwMode="auto">
          <a:xfrm>
            <a:off x="2526071" y="3645763"/>
            <a:ext cx="6540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LHC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04602" y="6292146"/>
            <a:ext cx="109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L. Bottura</a:t>
            </a:r>
          </a:p>
          <a:p>
            <a:r>
              <a:rPr lang="en-GB" dirty="0">
                <a:solidFill>
                  <a:prstClr val="black"/>
                </a:solidFill>
              </a:rPr>
              <a:t>B. Strauss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0000" y="5215800"/>
            <a:ext cx="2185029" cy="1076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2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300" y="720000"/>
            <a:ext cx="88204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200" dirty="0">
              <a:solidFill>
                <a:srgbClr val="000000"/>
              </a:solidFill>
              <a:latin typeface="GillSans"/>
            </a:endParaRPr>
          </a:p>
          <a:p>
            <a:pPr algn="ctr"/>
            <a:r>
              <a:rPr lang="en-GB" sz="3200" dirty="0">
                <a:solidFill>
                  <a:srgbClr val="0013A6"/>
                </a:solidFill>
                <a:latin typeface="ZapfDingbatsITC"/>
              </a:rPr>
              <a:t>➥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Access to new particles in the few</a:t>
            </a:r>
            <a:r>
              <a:rPr lang="en-GB" sz="3200" dirty="0">
                <a:solidFill>
                  <a:srgbClr val="0013A6"/>
                </a:solidFill>
                <a:latin typeface="LucidaGrande"/>
              </a:rPr>
              <a:t> </a:t>
            </a:r>
            <a:r>
              <a:rPr lang="en-GB" sz="3200" dirty="0" err="1">
                <a:solidFill>
                  <a:srgbClr val="0013A6"/>
                </a:solidFill>
                <a:latin typeface="LucidaGrande"/>
              </a:rPr>
              <a:t>TeV</a:t>
            </a:r>
            <a:r>
              <a:rPr lang="en-GB" sz="3200" dirty="0">
                <a:solidFill>
                  <a:srgbClr val="0013A6"/>
                </a:solidFill>
                <a:latin typeface="LucidaGrande"/>
              </a:rPr>
              <a:t> to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30 </a:t>
            </a:r>
            <a:r>
              <a:rPr lang="en-GB" sz="3200" dirty="0" err="1">
                <a:solidFill>
                  <a:srgbClr val="0013A6"/>
                </a:solidFill>
                <a:latin typeface="GillSans"/>
              </a:rPr>
              <a:t>TeV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 mass range, beyond LHC reach</a:t>
            </a:r>
          </a:p>
          <a:p>
            <a:pPr algn="ctr"/>
            <a:endParaRPr lang="en-GB" sz="3200" dirty="0">
              <a:solidFill>
                <a:srgbClr val="0013A6"/>
              </a:solidFill>
              <a:latin typeface="GillSans"/>
            </a:endParaRPr>
          </a:p>
          <a:p>
            <a:pPr algn="ctr"/>
            <a:r>
              <a:rPr lang="en-GB" sz="3200" dirty="0">
                <a:solidFill>
                  <a:srgbClr val="D30A00"/>
                </a:solidFill>
                <a:latin typeface="ZapfDingbatsITC"/>
              </a:rPr>
              <a:t>➥ </a:t>
            </a:r>
            <a:r>
              <a:rPr lang="en-GB" sz="3200" dirty="0">
                <a:solidFill>
                  <a:srgbClr val="D30A00"/>
                </a:solidFill>
                <a:latin typeface="GillSans"/>
              </a:rPr>
              <a:t>Immense/much-increased rates for</a:t>
            </a:r>
          </a:p>
          <a:p>
            <a:pPr algn="ctr"/>
            <a:r>
              <a:rPr lang="en-GB" sz="3200" dirty="0">
                <a:solidFill>
                  <a:srgbClr val="D30A00"/>
                </a:solidFill>
                <a:latin typeface="GillSans"/>
              </a:rPr>
              <a:t>phenomena in the sub-</a:t>
            </a:r>
            <a:r>
              <a:rPr lang="en-GB" sz="3200" dirty="0" err="1">
                <a:solidFill>
                  <a:srgbClr val="D30A00"/>
                </a:solidFill>
                <a:latin typeface="GillSans"/>
              </a:rPr>
              <a:t>TeV</a:t>
            </a:r>
            <a:r>
              <a:rPr lang="en-GB" sz="3200" dirty="0">
                <a:solidFill>
                  <a:srgbClr val="D30A00"/>
                </a:solidFill>
                <a:latin typeface="GillSans"/>
              </a:rPr>
              <a:t> mass range </a:t>
            </a:r>
            <a:r>
              <a:rPr lang="en-GB" sz="3200" b="1" dirty="0">
                <a:solidFill>
                  <a:srgbClr val="D30A00"/>
                </a:solidFill>
                <a:latin typeface="GillSans"/>
              </a:rPr>
              <a:t>→</a:t>
            </a:r>
            <a:endParaRPr lang="en-GB" sz="3200" b="1" dirty="0">
              <a:solidFill>
                <a:srgbClr val="D30A00"/>
              </a:solidFill>
              <a:latin typeface="HiraKakuProN-W3"/>
            </a:endParaRPr>
          </a:p>
          <a:p>
            <a:pPr algn="ctr"/>
            <a:r>
              <a:rPr lang="en-GB" sz="3200" dirty="0">
                <a:solidFill>
                  <a:srgbClr val="D30A00"/>
                </a:solidFill>
                <a:latin typeface="GillSans"/>
              </a:rPr>
              <a:t>increased precision w.r.t. LHC and possibly ILC</a:t>
            </a:r>
          </a:p>
          <a:p>
            <a:pPr algn="ctr"/>
            <a:endParaRPr lang="en-GB" sz="3200" dirty="0">
              <a:solidFill>
                <a:srgbClr val="D30A00"/>
              </a:solidFill>
              <a:latin typeface="GillSans"/>
            </a:endParaRPr>
          </a:p>
          <a:p>
            <a:pPr algn="ctr"/>
            <a:r>
              <a:rPr lang="en-GB" sz="3200" dirty="0">
                <a:solidFill>
                  <a:srgbClr val="0013A6"/>
                </a:solidFill>
                <a:latin typeface="ZapfDingbatsITC"/>
              </a:rPr>
              <a:t>➥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Access to very rare processes in the sub-</a:t>
            </a:r>
            <a:r>
              <a:rPr lang="en-GB" sz="3200" dirty="0" err="1">
                <a:solidFill>
                  <a:srgbClr val="0013A6"/>
                </a:solidFill>
                <a:latin typeface="GillSans"/>
              </a:rPr>
              <a:t>TeV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 mass range </a:t>
            </a:r>
            <a:r>
              <a:rPr lang="en-GB" sz="3200" b="1" dirty="0">
                <a:solidFill>
                  <a:srgbClr val="0013A6"/>
                </a:solidFill>
                <a:latin typeface="GillSans"/>
              </a:rPr>
              <a:t>→</a:t>
            </a:r>
            <a:r>
              <a:rPr lang="en-GB" sz="3200" dirty="0">
                <a:solidFill>
                  <a:srgbClr val="0013A6"/>
                </a:solidFill>
                <a:latin typeface="HiraKakuProN-W3"/>
              </a:rPr>
              <a:t>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search for stealth phenomena, invisible at the LHC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hh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opens three physics windows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93753" y="6317243"/>
            <a:ext cx="13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Mangano</a:t>
            </a:r>
          </a:p>
        </p:txBody>
      </p:sp>
    </p:spTree>
    <p:extLst>
      <p:ext uri="{BB962C8B-B14F-4D97-AF65-F5344CB8AC3E}">
        <p14:creationId xmlns:p14="http://schemas.microsoft.com/office/powerpoint/2010/main" val="33718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88640"/>
            <a:ext cx="9144000" cy="976312"/>
          </a:xfrm>
        </p:spPr>
        <p:txBody>
          <a:bodyPr/>
          <a:lstStyle/>
          <a:p>
            <a:r>
              <a:rPr lang="en-GB" sz="4800" i="1" dirty="0" smtClean="0"/>
              <a:t>FCC-</a:t>
            </a:r>
            <a:r>
              <a:rPr lang="en-GB" sz="4800" i="1" dirty="0" err="1" smtClean="0"/>
              <a:t>hh</a:t>
            </a:r>
            <a:r>
              <a:rPr lang="en-GB" sz="4800" dirty="0" smtClean="0"/>
              <a:t> key </a:t>
            </a:r>
            <a:r>
              <a:rPr lang="en-GB" sz="4800" dirty="0"/>
              <a:t>p</a:t>
            </a:r>
            <a:r>
              <a:rPr lang="en-GB" sz="4800" dirty="0" smtClean="0"/>
              <a:t>arameters</a:t>
            </a:r>
            <a:endParaRPr lang="en-GB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545559"/>
              </p:ext>
            </p:extLst>
          </p:nvPr>
        </p:nvGraphicFramePr>
        <p:xfrm>
          <a:off x="395536" y="1412776"/>
          <a:ext cx="8424935" cy="39776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91418"/>
                <a:gridCol w="2323685"/>
                <a:gridCol w="280983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hh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LHC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100 </a:t>
                      </a:r>
                      <a:r>
                        <a:rPr lang="en-GB" b="1" dirty="0" err="1" smtClean="0">
                          <a:solidFill>
                            <a:srgbClr val="C00000"/>
                          </a:solidFill>
                        </a:rPr>
                        <a:t>TeV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rgbClr val="C00000"/>
                          </a:solidFill>
                        </a:rPr>
                        <a:t>c.m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 </a:t>
                      </a:r>
                      <a:r>
                        <a:rPr lang="en-GB" dirty="0" err="1" smtClean="0"/>
                        <a:t>TeV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c.m</a:t>
                      </a:r>
                      <a:r>
                        <a:rPr lang="en-GB" dirty="0" smtClean="0"/>
                        <a:t>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dipole field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16 T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8.33 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# IP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 main,</a:t>
                      </a:r>
                      <a:r>
                        <a:rPr lang="en-GB" baseline="0" dirty="0" smtClean="0"/>
                        <a:t> +2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latin typeface="+mn-lt"/>
                        </a:rPr>
                        <a:t>normalized </a:t>
                      </a:r>
                      <a:r>
                        <a:rPr lang="en-GB" baseline="0" dirty="0" err="1" smtClean="0">
                          <a:latin typeface="+mn-lt"/>
                        </a:rPr>
                        <a:t>emittance</a:t>
                      </a:r>
                      <a:r>
                        <a:rPr lang="en-GB" baseline="0" dirty="0" smtClean="0">
                          <a:latin typeface="+mn-lt"/>
                        </a:rPr>
                        <a:t> </a:t>
                      </a:r>
                      <a:endParaRPr lang="en-GB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2.2 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3.75 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GB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92A5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luminosity/</a:t>
                      </a:r>
                      <a:r>
                        <a:rPr lang="en-GB" dirty="0" err="1" smtClean="0"/>
                        <a:t>IP</a:t>
                      </a:r>
                      <a:r>
                        <a:rPr lang="en-GB" baseline="-25000" dirty="0" err="1" smtClean="0"/>
                        <a:t>main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5 x 10</a:t>
                      </a:r>
                      <a:r>
                        <a:rPr lang="en-GB" b="1" baseline="30000" dirty="0" smtClean="0">
                          <a:solidFill>
                            <a:srgbClr val="C00000"/>
                          </a:solidFill>
                        </a:rPr>
                        <a:t>34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dirty="0" smtClean="0"/>
                        <a:t>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 x 10</a:t>
                      </a:r>
                      <a:r>
                        <a:rPr lang="en-GB" baseline="30000" dirty="0" smtClean="0"/>
                        <a:t>34</a:t>
                      </a:r>
                      <a:r>
                        <a:rPr lang="en-GB" dirty="0" smtClean="0"/>
                        <a:t> 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8.4 GJ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0.39 GJ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synchr</a:t>
                      </a:r>
                      <a:r>
                        <a:rPr lang="en-GB" dirty="0" smtClean="0"/>
                        <a:t>. rad.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28.4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W/m/</a:t>
                      </a:r>
                      <a:r>
                        <a:rPr lang="en-GB" b="1" dirty="0" err="1" smtClean="0">
                          <a:solidFill>
                            <a:srgbClr val="FF0000"/>
                          </a:solidFill>
                        </a:rPr>
                        <a:t>apert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0.17 W/m/</a:t>
                      </a:r>
                      <a:r>
                        <a:rPr lang="en-GB" dirty="0" err="1" smtClean="0"/>
                        <a:t>apert</a:t>
                      </a:r>
                      <a:r>
                        <a:rPr lang="en-GB" dirty="0" smtClean="0"/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bunch spacing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 ns (5</a:t>
                      </a:r>
                      <a:r>
                        <a:rPr lang="en-GB" baseline="0" dirty="0" smtClean="0"/>
                        <a:t> ns)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 ns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6005036"/>
            <a:ext cx="82788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srgbClr val="F0F0F0"/>
                </a:solidFill>
                <a:ea typeface="ＭＳ Ｐゴシック" charset="0"/>
              </a:rPr>
              <a:t>Preliminary, subject to evolution (several luminosity scenarios)</a:t>
            </a:r>
          </a:p>
        </p:txBody>
      </p:sp>
    </p:spTree>
    <p:extLst>
      <p:ext uri="{BB962C8B-B14F-4D97-AF65-F5344CB8AC3E}">
        <p14:creationId xmlns:p14="http://schemas.microsoft.com/office/powerpoint/2010/main" val="2279904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788095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Cms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83428"/>
              </p:ext>
            </p:extLst>
          </p:nvPr>
        </p:nvGraphicFramePr>
        <p:xfrm>
          <a:off x="19455" y="42183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976"/>
                <a:gridCol w="1296144"/>
                <a:gridCol w="1706750"/>
                <a:gridCol w="1785130"/>
              </a:tblGrid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parameter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HL-LHC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FCC-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hh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n-lt"/>
                        </a:rPr>
                        <a:t>c.m</a:t>
                      </a:r>
                      <a:r>
                        <a:rPr lang="en-US" sz="2400" dirty="0" smtClean="0">
                          <a:latin typeface="+mn-lt"/>
                        </a:rPr>
                        <a:t>. energy [</a:t>
                      </a:r>
                      <a:r>
                        <a:rPr lang="en-US" sz="2400" dirty="0" err="1" smtClean="0">
                          <a:latin typeface="+mn-lt"/>
                        </a:rPr>
                        <a:t>TeV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14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133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dipole magnet</a:t>
                      </a:r>
                      <a:r>
                        <a:rPr lang="en-US" sz="2400" baseline="0" dirty="0" smtClean="0">
                          <a:latin typeface="+mn-lt"/>
                        </a:rPr>
                        <a:t> field </a:t>
                      </a:r>
                      <a:r>
                        <a:rPr lang="en-US" sz="2400" dirty="0" smtClean="0">
                          <a:latin typeface="+mn-lt"/>
                        </a:rPr>
                        <a:t> [T]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8.33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16 (20)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circumference [km]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26.7 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 (83)</a:t>
                      </a: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luminosity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34 </a:t>
                      </a:r>
                      <a:r>
                        <a:rPr lang="en-US" sz="2400" baseline="0" dirty="0" smtClean="0">
                          <a:latin typeface="+mn-lt"/>
                        </a:rPr>
                        <a:t>cm</a:t>
                      </a:r>
                      <a:r>
                        <a:rPr lang="en-US" sz="2400" baseline="30000" dirty="0" smtClean="0">
                          <a:latin typeface="+mn-lt"/>
                        </a:rPr>
                        <a:t>-2</a:t>
                      </a:r>
                      <a:r>
                        <a:rPr lang="en-US" sz="2400" baseline="0" dirty="0" smtClean="0">
                          <a:latin typeface="+mn-lt"/>
                        </a:rPr>
                        <a:t>s</a:t>
                      </a:r>
                      <a:r>
                        <a:rPr lang="en-US" sz="2400" baseline="30000" dirty="0" smtClean="0">
                          <a:latin typeface="+mn-lt"/>
                        </a:rPr>
                        <a:t>-1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 [→20?]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bunch spacing</a:t>
                      </a:r>
                      <a:r>
                        <a:rPr lang="en-US" sz="2400" baseline="0" dirty="0" smtClean="0">
                          <a:latin typeface="+mn-lt"/>
                        </a:rPr>
                        <a:t> [ns]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 {5}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events / bunch crossing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135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170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{34}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bunch population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11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baseline="0" dirty="0" smtClean="0">
                          <a:latin typeface="+mn-lt"/>
                        </a:rPr>
                        <a:t>1 {0.2}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baseline="0" dirty="0" smtClean="0">
                          <a:latin typeface="+mn-lt"/>
                        </a:rPr>
                        <a:t>norm. transverse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emitt</a:t>
                      </a:r>
                      <a:r>
                        <a:rPr lang="en-US" sz="2400" baseline="0" dirty="0" smtClean="0">
                          <a:latin typeface="+mn-lt"/>
                        </a:rPr>
                        <a:t>.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3.75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 {0.44}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IP beta-function [m]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0.55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IP beam size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16.7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7.1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6.8</a:t>
                      </a:r>
                      <a:r>
                        <a:rPr lang="en-US" sz="2400" baseline="0" dirty="0" smtClean="0">
                          <a:latin typeface="+mn-lt"/>
                        </a:rPr>
                        <a:t> {3}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synchrotron rad. [W/m/aperture]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 (44)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critical energy [</a:t>
                      </a:r>
                      <a:r>
                        <a:rPr lang="en-US" sz="2400" baseline="0" dirty="0" err="1" smtClean="0"/>
                        <a:t>keV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0.044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4.3 (5.5)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syn.rad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. power [MW]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0.0072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0.0146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4.8 (5.8)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long</a:t>
                      </a:r>
                      <a:r>
                        <a:rPr lang="en-US" sz="2400" b="1" baseline="0" dirty="0" smtClean="0">
                          <a:solidFill>
                            <a:srgbClr val="0000CC"/>
                          </a:solidFill>
                        </a:rPr>
                        <a:t>itudinal damping time [h]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12.9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0.54 (0.32)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20523686">
            <a:off x="1597225" y="2455615"/>
            <a:ext cx="6113459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solidFill>
                  <a:prstClr val="black"/>
                </a:solidFill>
              </a:rPr>
              <a:t>FCC-</a:t>
            </a:r>
            <a:r>
              <a:rPr lang="en-GB" sz="3600" i="1" dirty="0" err="1">
                <a:solidFill>
                  <a:prstClr val="black"/>
                </a:solidFill>
              </a:rPr>
              <a:t>hh</a:t>
            </a:r>
            <a:r>
              <a:rPr lang="en-GB" sz="3600" dirty="0">
                <a:solidFill>
                  <a:prstClr val="black"/>
                </a:solidFill>
              </a:rPr>
              <a:t> baseline parameters defined in EDMS No. 1342402, FCC-ACC-SPC-0001</a:t>
            </a:r>
          </a:p>
        </p:txBody>
      </p:sp>
    </p:spTree>
    <p:extLst>
      <p:ext uri="{BB962C8B-B14F-4D97-AF65-F5344CB8AC3E}">
        <p14:creationId xmlns:p14="http://schemas.microsoft.com/office/powerpoint/2010/main" val="8609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ring optics for alternative layouts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6"/>
          <a:stretch/>
        </p:blipFill>
        <p:spPr bwMode="auto">
          <a:xfrm>
            <a:off x="5294952" y="762844"/>
            <a:ext cx="2259451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/>
          <a:stretch/>
        </p:blipFill>
        <p:spPr bwMode="auto">
          <a:xfrm>
            <a:off x="1393820" y="764704"/>
            <a:ext cx="3099461" cy="2162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41" y="3051068"/>
            <a:ext cx="2755958" cy="176625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b="12712"/>
          <a:stretch/>
        </p:blipFill>
        <p:spPr bwMode="auto">
          <a:xfrm>
            <a:off x="4388013" y="2991491"/>
            <a:ext cx="2710815" cy="188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 b="13714"/>
          <a:stretch/>
        </p:blipFill>
        <p:spPr bwMode="auto">
          <a:xfrm>
            <a:off x="4361342" y="4843993"/>
            <a:ext cx="2764155" cy="1854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7" y="4786504"/>
            <a:ext cx="2530108" cy="1906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90736" y="854832"/>
            <a:ext cx="1653264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R. Alemany,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B. Holzer,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R. Tomas,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D. Schulte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180" y="2729881"/>
            <a:ext cx="1285929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GB" sz="2800" kern="0" baseline="-25000" dirty="0" err="1">
                <a:solidFill>
                  <a:srgbClr val="000000"/>
                </a:solidFill>
              </a:rPr>
              <a:t>x,y</a:t>
            </a:r>
            <a:r>
              <a:rPr lang="en-GB" sz="2800" kern="0" dirty="0">
                <a:solidFill>
                  <a:srgbClr val="000000"/>
                </a:solidFill>
              </a:rPr>
              <a:t> [m]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179" y="4820068"/>
            <a:ext cx="116249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 err="1">
                <a:solidFill>
                  <a:srgbClr val="000000"/>
                </a:solidFill>
              </a:rPr>
              <a:t>D</a:t>
            </a:r>
            <a:r>
              <a:rPr lang="en-GB" sz="2800" kern="0" baseline="-25000" dirty="0" err="1">
                <a:solidFill>
                  <a:srgbClr val="000000"/>
                </a:solidFill>
              </a:rPr>
              <a:t>x</a:t>
            </a:r>
            <a:r>
              <a:rPr lang="en-GB" sz="2800" kern="0" dirty="0">
                <a:solidFill>
                  <a:srgbClr val="000000"/>
                </a:solidFill>
              </a:rPr>
              <a:t> [m]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18" y="854832"/>
            <a:ext cx="1564852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LHC-like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circular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61342" y="793276"/>
            <a:ext cx="1582484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SSC-like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race-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track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8570" y="2508865"/>
            <a:ext cx="157286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>
                <a:solidFill>
                  <a:srgbClr val="000000"/>
                </a:solidFill>
              </a:rPr>
              <a:t>C</a:t>
            </a:r>
            <a:r>
              <a:rPr lang="en-GB" sz="2000" kern="0" dirty="0">
                <a:solidFill>
                  <a:srgbClr val="000000"/>
                </a:solidFill>
              </a:rPr>
              <a:t>=99.13 km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4288" y="2507005"/>
            <a:ext cx="157286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>
                <a:solidFill>
                  <a:srgbClr val="000000"/>
                </a:solidFill>
              </a:rPr>
              <a:t>C</a:t>
            </a:r>
            <a:r>
              <a:rPr lang="en-GB" sz="2000" kern="0" dirty="0">
                <a:solidFill>
                  <a:srgbClr val="000000"/>
                </a:solidFill>
              </a:rPr>
              <a:t>=100.8 km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8607" y="1581063"/>
            <a:ext cx="1465466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b="1" i="1" kern="0" dirty="0">
                <a:solidFill>
                  <a:srgbClr val="000000"/>
                </a:solidFill>
              </a:rPr>
              <a:t>L</a:t>
            </a:r>
            <a:r>
              <a:rPr lang="en-GB" sz="1400" b="1" kern="0" baseline="-25000" dirty="0">
                <a:solidFill>
                  <a:srgbClr val="000000"/>
                </a:solidFill>
              </a:rPr>
              <a:t>insertion</a:t>
            </a:r>
            <a:r>
              <a:rPr lang="en-GB" sz="1400" b="1" kern="0" dirty="0">
                <a:solidFill>
                  <a:srgbClr val="000000"/>
                </a:solidFill>
              </a:rPr>
              <a:t>~7.4 km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040500">
            <a:off x="1785957" y="3520872"/>
            <a:ext cx="5150769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800" b="1" i="1" kern="0" dirty="0">
                <a:solidFill>
                  <a:srgbClr val="FF0000"/>
                </a:solidFill>
              </a:rPr>
              <a:t>work in progress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4073" y="4306228"/>
            <a:ext cx="1422184" cy="169277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FODO arc 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optics, 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cell length 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~200 m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4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FCC topography</a:t>
            </a:r>
            <a:endParaRPr lang="en-GB" sz="40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40811" y="925033"/>
            <a:ext cx="8752776" cy="5507665"/>
            <a:chOff x="1835696" y="1196752"/>
            <a:chExt cx="7240587" cy="4556125"/>
          </a:xfrm>
        </p:grpSpPr>
        <p:pic>
          <p:nvPicPr>
            <p:cNvPr id="6" name="Imag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196752"/>
              <a:ext cx="7240587" cy="455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355976" y="2348880"/>
              <a:ext cx="15841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Plaine du genevois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350 – 550 m/mer</a:t>
              </a: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 rot="18561472">
              <a:off x="5149564" y="3059184"/>
              <a:ext cx="12961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Mont Salève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550 - 1380</a:t>
              </a: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148064" y="1207785"/>
              <a:ext cx="158417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Lac Léman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300 – 372 m/mer</a:t>
              </a: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5364088" y="3789040"/>
              <a:ext cx="164216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Plateau des Bornes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 600 – 850 m/mer</a:t>
              </a: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 rot="3864953">
              <a:off x="6188492" y="3084915"/>
              <a:ext cx="158417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Valée de l’Arve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400 – 600 m/mer</a:t>
              </a: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427984" y="4869160"/>
              <a:ext cx="12961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CH" sz="1200" b="1" dirty="0" err="1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Mandallaz</a:t>
              </a:r>
              <a:endParaRPr lang="fr-FR" sz="12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 rot="3264090">
              <a:off x="3237782" y="3585849"/>
              <a:ext cx="118032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Mont </a:t>
              </a:r>
              <a:r>
                <a:rPr lang="fr-CH" sz="1100" b="1" dirty="0" err="1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Vuache</a:t>
              </a:r>
              <a:endParaRPr lang="fr-CH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550 - 1100</a:t>
              </a: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 rot="18561472">
              <a:off x="2867387" y="1868566"/>
              <a:ext cx="15691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Massif du Jura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550 – 1720 m/mer</a:t>
              </a: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300192" y="4869160"/>
              <a:ext cx="172819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Bornes – Aravis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600 – 2500 m/mer</a:t>
              </a: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923928" y="3429000"/>
              <a:ext cx="1584176" cy="96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Plateau du Mont Sion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550 – 860 m/mer</a:t>
              </a: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020272" y="2276872"/>
              <a:ext cx="172819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 err="1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Pré-Alpes</a:t>
              </a: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 du Chablais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600 – 2500 m/mer</a:t>
              </a: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347864" y="4293096"/>
              <a:ext cx="1584176" cy="96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Vallon des </a:t>
              </a:r>
              <a:r>
                <a:rPr lang="fr-CH" sz="1100" b="1" dirty="0" err="1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Usses</a:t>
              </a:r>
              <a:endParaRPr lang="fr-CH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380 – 500 m/mer</a:t>
              </a: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275856" y="2827238"/>
              <a:ext cx="1584176" cy="96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Vallée du Rhône</a:t>
              </a:r>
            </a:p>
            <a:p>
              <a:pPr algn="ctr" defTabSz="457200" fontAlgn="base">
                <a:spcAft>
                  <a:spcPct val="0"/>
                </a:spcAft>
              </a:pP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  <a:sym typeface="Symbol"/>
                </a:rPr>
                <a:t></a:t>
              </a:r>
              <a:r>
                <a:rPr lang="fr-CH" sz="1100" b="1" dirty="0">
                  <a:solidFill>
                    <a:prstClr val="black"/>
                  </a:solidFill>
                  <a:latin typeface="Garamond" pitchFamily="18" charset="0"/>
                  <a:ea typeface="ＭＳ Ｐゴシック" charset="0"/>
                </a:rPr>
                <a:t>330 m/mer</a:t>
              </a: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1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</a:pPr>
              <a:endParaRPr lang="fr-FR" sz="1200" b="1" dirty="0">
                <a:solidFill>
                  <a:prstClr val="black"/>
                </a:solidFill>
                <a:latin typeface="Garamond" pitchFamily="18" charset="0"/>
                <a:ea typeface="ＭＳ Ｐゴシック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52741" y="6541313"/>
            <a:ext cx="143661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J. Osborne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FCC tunnel configuration</a:t>
            </a:r>
            <a:endParaRPr lang="en-GB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135608" y="6434434"/>
            <a:ext cx="2133600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ea typeface="ＭＳ Ｐゴシック" charset="0"/>
              </a:rPr>
              <a:t>Ph. Lebrun</a:t>
            </a:r>
            <a:endParaRPr lang="en-US" sz="24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26388" y="6516688"/>
            <a:ext cx="1100137" cy="368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Palatino" charset="0"/>
                <a:ea typeface="ＭＳ Ｐゴシック" charset="0"/>
                <a:cs typeface="Palatino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106DF16B-B5BE-47B4-84B3-3D1C53E24BF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79512" y="2420888"/>
            <a:ext cx="3312368" cy="252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Palatino"/>
                <a:ea typeface="ＭＳ Ｐゴシック" charset="-128"/>
                <a:cs typeface="Palatino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Palatino"/>
                <a:ea typeface="ＭＳ Ｐゴシック" charset="-128"/>
                <a:cs typeface="Palatino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Palatino"/>
                <a:ea typeface="ＭＳ Ｐゴシック" charset="-128"/>
                <a:cs typeface="Palatino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Palatino"/>
                <a:ea typeface="ＭＳ Ｐゴシック" charset="-128"/>
                <a:cs typeface="Palatino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 kern="1200">
                <a:solidFill>
                  <a:srgbClr val="1F497D"/>
                </a:solidFill>
                <a:latin typeface="Palatino"/>
                <a:ea typeface="ＭＳ Ｐゴシック" charset="-128"/>
                <a:cs typeface="Palatin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497D"/>
              </a:buClr>
              <a:defRPr/>
            </a:pPr>
            <a:r>
              <a:rPr lang="en-GB" sz="1800" smtClean="0">
                <a:solidFill>
                  <a:srgbClr val="1F497D"/>
                </a:solidFill>
              </a:rPr>
              <a:t>FCC circumference is a multiple of LHC :</a:t>
            </a:r>
          </a:p>
          <a:p>
            <a:pPr marL="0" indent="0">
              <a:buClr>
                <a:srgbClr val="1F497D"/>
              </a:buClr>
              <a:buFont typeface="Arial" charset="0"/>
              <a:buNone/>
              <a:defRPr/>
            </a:pPr>
            <a:endParaRPr lang="en-GB" sz="1800" smtClean="0">
              <a:solidFill>
                <a:srgbClr val="1F497D"/>
              </a:solidFill>
            </a:endParaRPr>
          </a:p>
          <a:p>
            <a:pPr lvl="1">
              <a:defRPr/>
            </a:pPr>
            <a:r>
              <a:rPr lang="en-GB" sz="1600" smtClean="0">
                <a:solidFill>
                  <a:sysClr val="windowText" lastClr="000000"/>
                </a:solidFill>
              </a:rPr>
              <a:t>80 km</a:t>
            </a:r>
          </a:p>
          <a:p>
            <a:pPr lvl="1">
              <a:defRPr/>
            </a:pPr>
            <a:r>
              <a:rPr lang="en-GB" sz="1600" smtClean="0">
                <a:solidFill>
                  <a:sysClr val="windowText" lastClr="000000"/>
                </a:solidFill>
              </a:rPr>
              <a:t>87 km</a:t>
            </a:r>
          </a:p>
          <a:p>
            <a:pPr lvl="1">
              <a:defRPr/>
            </a:pPr>
            <a:r>
              <a:rPr lang="en-GB" sz="1600" smtClean="0">
                <a:solidFill>
                  <a:sysClr val="windowText" lastClr="000000"/>
                </a:solidFill>
              </a:rPr>
              <a:t>93 km</a:t>
            </a:r>
          </a:p>
          <a:p>
            <a:pPr lvl="1">
              <a:defRPr/>
            </a:pPr>
            <a:r>
              <a:rPr lang="en-GB" sz="1600" smtClean="0">
                <a:solidFill>
                  <a:sysClr val="windowText" lastClr="000000"/>
                </a:solidFill>
              </a:rPr>
              <a:t>100 km</a:t>
            </a:r>
            <a:endParaRPr lang="en-GB" sz="160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4196" y="1117193"/>
            <a:ext cx="5762330" cy="563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3" y="1844824"/>
            <a:ext cx="8835204" cy="283967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228184" y="4692094"/>
            <a:ext cx="734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ea typeface="Calibri"/>
              </a:rPr>
              <a:t>only a quarter is shown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17" y="1321604"/>
            <a:ext cx="3598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15-16 T: </a:t>
            </a:r>
            <a:r>
              <a:rPr lang="en-GB" sz="2800" i="1" dirty="0" err="1">
                <a:solidFill>
                  <a:prstClr val="black"/>
                </a:solidFill>
              </a:rPr>
              <a:t>Nb</a:t>
            </a:r>
            <a:r>
              <a:rPr lang="en-GB" sz="2800" i="1" dirty="0">
                <a:solidFill>
                  <a:prstClr val="black"/>
                </a:solidFill>
              </a:rPr>
              <a:t>-Ti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Nb</a:t>
            </a:r>
            <a:r>
              <a:rPr lang="en-GB" sz="2800" baseline="-25000" dirty="0">
                <a:solidFill>
                  <a:prstClr val="black"/>
                </a:solidFill>
              </a:rPr>
              <a:t>3</a:t>
            </a:r>
            <a:r>
              <a:rPr lang="en-GB" sz="2800" i="1" dirty="0">
                <a:solidFill>
                  <a:prstClr val="black"/>
                </a:solidFill>
              </a:rPr>
              <a:t>S</a:t>
            </a:r>
            <a:r>
              <a:rPr lang="en-GB" sz="2800" dirty="0">
                <a:solidFill>
                  <a:prstClr val="black"/>
                </a:solidFill>
              </a:rPr>
              <a:t>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7775" y="1321604"/>
            <a:ext cx="402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20 T: </a:t>
            </a:r>
            <a:r>
              <a:rPr lang="en-GB" sz="2800" i="1" dirty="0" err="1">
                <a:solidFill>
                  <a:prstClr val="black"/>
                </a:solidFill>
              </a:rPr>
              <a:t>Nb</a:t>
            </a:r>
            <a:r>
              <a:rPr lang="en-GB" sz="2800" i="1" dirty="0">
                <a:solidFill>
                  <a:prstClr val="black"/>
                </a:solidFill>
              </a:rPr>
              <a:t>-Ti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Nb</a:t>
            </a:r>
            <a:r>
              <a:rPr lang="en-GB" sz="2800" baseline="-25000" dirty="0">
                <a:solidFill>
                  <a:prstClr val="black"/>
                </a:solidFill>
              </a:rPr>
              <a:t>3</a:t>
            </a:r>
            <a:r>
              <a:rPr lang="en-GB" sz="2800" i="1" dirty="0">
                <a:solidFill>
                  <a:prstClr val="black"/>
                </a:solidFill>
              </a:rPr>
              <a:t>Sn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HTS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6237312"/>
            <a:ext cx="408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L. Rossi, E. Todesco, P. McIntyre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17" y="4879457"/>
            <a:ext cx="44015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CC"/>
                </a:solidFill>
              </a:rPr>
              <a:t>“hybrid magnets”</a:t>
            </a:r>
            <a:endParaRPr lang="en-GB" sz="3200" dirty="0">
              <a:solidFill>
                <a:prstClr val="black"/>
              </a:solidFill>
            </a:endParaRPr>
          </a:p>
          <a:p>
            <a:r>
              <a:rPr lang="en-GB" sz="3200" dirty="0">
                <a:solidFill>
                  <a:prstClr val="black"/>
                </a:solidFill>
              </a:rPr>
              <a:t>example block-coil layout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cost-optimized high-field dipole magnets</a:t>
            </a:r>
          </a:p>
        </p:txBody>
      </p:sp>
    </p:spTree>
    <p:extLst>
      <p:ext uri="{BB962C8B-B14F-4D97-AF65-F5344CB8AC3E}">
        <p14:creationId xmlns:p14="http://schemas.microsoft.com/office/powerpoint/2010/main" val="15983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8763" y="0"/>
            <a:ext cx="8229600" cy="6969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Luminosity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935511"/>
              </p:ext>
            </p:extLst>
          </p:nvPr>
        </p:nvGraphicFramePr>
        <p:xfrm>
          <a:off x="1600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Equation" r:id="rId3" imgW="1654560" imgH="447840" progId="Equation.3">
                  <p:embed/>
                </p:oleObj>
              </mc:Choice>
              <mc:Fallback>
                <p:oleObj name="Equation" r:id="rId3" imgW="165456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240811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Revolution frequency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σ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Beam size at interaction point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Reduction</a:t>
                      </a:r>
                      <a:r>
                        <a:rPr lang="en-US" sz="2000" baseline="0" dirty="0" smtClean="0"/>
                        <a:t> factor due to crossing angle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r>
                        <a:rPr lang="de-DE" sz="2000" baseline="-25000" dirty="0" smtClean="0"/>
                        <a:t>n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β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 function at IP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Ellipse 17"/>
          <p:cNvSpPr/>
          <p:nvPr/>
        </p:nvSpPr>
        <p:spPr>
          <a:xfrm>
            <a:off x="5257800" y="9906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867400" y="1828800"/>
            <a:ext cx="1219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124200"/>
            <a:ext cx="2358173" cy="1752600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693921"/>
              </p:ext>
            </p:extLst>
          </p:nvPr>
        </p:nvGraphicFramePr>
        <p:xfrm>
          <a:off x="6400800" y="60198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Equation" r:id="rId6" imgW="533400" imgH="215900" progId="Equation.3">
                  <p:embed/>
                </p:oleObj>
              </mc:Choice>
              <mc:Fallback>
                <p:oleObj name="Equation" r:id="rId6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60198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007831"/>
              </p:ext>
            </p:extLst>
          </p:nvPr>
        </p:nvGraphicFramePr>
        <p:xfrm>
          <a:off x="6400800" y="51054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Equation" r:id="rId8" imgW="685800" imgH="279400" progId="Equation.3">
                  <p:embed/>
                </p:oleObj>
              </mc:Choice>
              <mc:Fallback>
                <p:oleObj name="Equation" r:id="rId8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0800" y="51054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6172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Round beams, beam 1 = beam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5799" y="6336268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</a:p>
        </p:txBody>
      </p:sp>
    </p:spTree>
    <p:extLst>
      <p:ext uri="{BB962C8B-B14F-4D97-AF65-F5344CB8AC3E}">
        <p14:creationId xmlns:p14="http://schemas.microsoft.com/office/powerpoint/2010/main" val="28878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7-05 at 2.59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825"/>
            <a:ext cx="9144000" cy="4652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4007" y="-7962"/>
            <a:ext cx="8226425" cy="7920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From ITER- to HEP-class </a:t>
            </a:r>
            <a:r>
              <a:rPr lang="en-US" sz="4000" i="1" dirty="0">
                <a:solidFill>
                  <a:schemeClr val="bg1"/>
                </a:solidFill>
              </a:rPr>
              <a:t>Nb</a:t>
            </a:r>
            <a:r>
              <a:rPr lang="en-US" sz="4000" baseline="-25000" dirty="0">
                <a:solidFill>
                  <a:schemeClr val="bg1"/>
                </a:solidFill>
              </a:rPr>
              <a:t>3</a:t>
            </a:r>
            <a:r>
              <a:rPr lang="en-US" sz="4000" i="1" dirty="0">
                <a:solidFill>
                  <a:schemeClr val="bg1"/>
                </a:solidFill>
              </a:rPr>
              <a:t>Sn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02174" y="1816178"/>
            <a:ext cx="793562" cy="1972862"/>
            <a:chOff x="1276289" y="40896"/>
            <a:chExt cx="793562" cy="1972862"/>
          </a:xfrm>
        </p:grpSpPr>
        <p:pic>
          <p:nvPicPr>
            <p:cNvPr id="9" name="Picture 8" descr="hitachi nb3sn unreacted - peter le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51" y="1221758"/>
              <a:ext cx="792000" cy="792000"/>
            </a:xfrm>
            <a:prstGeom prst="rect">
              <a:avLst/>
            </a:prstGeom>
          </p:spPr>
        </p:pic>
        <p:pic>
          <p:nvPicPr>
            <p:cNvPr id="10" name="Picture 9" descr="ost nb3sn unreacted - peter le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51" y="436094"/>
              <a:ext cx="792000" cy="78566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76289" y="40896"/>
              <a:ext cx="792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0055A0"/>
                  </a:solidFill>
                </a:rPr>
                <a:t>ITER</a:t>
              </a:r>
              <a:endParaRPr lang="en-US" dirty="0">
                <a:solidFill>
                  <a:srgbClr val="0055A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30660" y="4163808"/>
            <a:ext cx="369332" cy="1137400"/>
            <a:chOff x="4130660" y="4163808"/>
            <a:chExt cx="369332" cy="1137400"/>
          </a:xfrm>
        </p:grpSpPr>
        <p:sp>
          <p:nvSpPr>
            <p:cNvPr id="4" name="TextBox 3"/>
            <p:cNvSpPr txBox="1"/>
            <p:nvPr/>
          </p:nvSpPr>
          <p:spPr>
            <a:xfrm rot="16200000">
              <a:off x="3782630" y="4511838"/>
              <a:ext cx="10653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55A0"/>
                  </a:solidFill>
                </a:rPr>
                <a:t>US-CDP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499992" y="4293096"/>
              <a:ext cx="0" cy="1008112"/>
            </a:xfrm>
            <a:prstGeom prst="line">
              <a:avLst/>
            </a:prstGeom>
            <a:ln w="28575" cmpd="sng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04049" y="3789038"/>
            <a:ext cx="720079" cy="1494866"/>
            <a:chOff x="5004049" y="3789038"/>
            <a:chExt cx="720079" cy="1494866"/>
          </a:xfrm>
        </p:grpSpPr>
        <p:pic>
          <p:nvPicPr>
            <p:cNvPr id="13" name="Picture 10" descr="nedlogo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091052" y="4491366"/>
              <a:ext cx="975361" cy="29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5004049" y="3789038"/>
              <a:ext cx="369332" cy="1494866"/>
              <a:chOff x="4130661" y="3806342"/>
              <a:chExt cx="369332" cy="1494866"/>
            </a:xfrm>
          </p:grpSpPr>
          <p:sp>
            <p:nvSpPr>
              <p:cNvPr id="23" name="TextBox 22"/>
              <p:cNvSpPr txBox="1"/>
              <p:nvPr/>
            </p:nvSpPr>
            <p:spPr>
              <a:xfrm rot="16200000">
                <a:off x="3603898" y="4333105"/>
                <a:ext cx="142285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55A0"/>
                    </a:solidFill>
                  </a:rPr>
                  <a:t>CARE-NED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4499992" y="4293096"/>
                <a:ext cx="0" cy="10081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6089922" y="4005062"/>
            <a:ext cx="932180" cy="1283867"/>
            <a:chOff x="6089922" y="4005062"/>
            <a:chExt cx="932180" cy="1283867"/>
          </a:xfrm>
        </p:grpSpPr>
        <p:grpSp>
          <p:nvGrpSpPr>
            <p:cNvPr id="25" name="Group 24"/>
            <p:cNvGrpSpPr/>
            <p:nvPr/>
          </p:nvGrpSpPr>
          <p:grpSpPr>
            <a:xfrm>
              <a:off x="6089922" y="4005063"/>
              <a:ext cx="369332" cy="1283866"/>
              <a:chOff x="4130661" y="4017342"/>
              <a:chExt cx="369332" cy="1283866"/>
            </a:xfrm>
          </p:grpSpPr>
          <p:sp>
            <p:nvSpPr>
              <p:cNvPr id="26" name="TextBox 25"/>
              <p:cNvSpPr txBox="1"/>
              <p:nvPr/>
            </p:nvSpPr>
            <p:spPr>
              <a:xfrm rot="16200000">
                <a:off x="3709398" y="4438605"/>
                <a:ext cx="121185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0055A0"/>
                    </a:solidFill>
                  </a:rPr>
                  <a:t>EuCARD</a:t>
                </a:r>
                <a:endParaRPr lang="en-US" dirty="0">
                  <a:solidFill>
                    <a:srgbClr val="0055A0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4499992" y="4293096"/>
                <a:ext cx="0" cy="10081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161674" y="4351468"/>
              <a:ext cx="1206834" cy="51402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16216" y="1124744"/>
            <a:ext cx="2405608" cy="2209158"/>
            <a:chOff x="6516216" y="1124744"/>
            <a:chExt cx="2405608" cy="2209158"/>
          </a:xfrm>
        </p:grpSpPr>
        <p:grpSp>
          <p:nvGrpSpPr>
            <p:cNvPr id="12" name="Group 11"/>
            <p:cNvGrpSpPr/>
            <p:nvPr/>
          </p:nvGrpSpPr>
          <p:grpSpPr>
            <a:xfrm>
              <a:off x="6516216" y="1124744"/>
              <a:ext cx="1161949" cy="1872208"/>
              <a:chOff x="7200184" y="1437818"/>
              <a:chExt cx="1161949" cy="187220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200184" y="1437818"/>
                <a:ext cx="1161949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rgbClr val="0055A0"/>
                    </a:solidFill>
                  </a:rPr>
                  <a:t>HL-LHC</a:t>
                </a:r>
                <a:endParaRPr lang="en-US" sz="2000" dirty="0">
                  <a:solidFill>
                    <a:srgbClr val="0055A0"/>
                  </a:solidFill>
                </a:endParaRPr>
              </a:p>
            </p:txBody>
          </p:sp>
          <p:pic>
            <p:nvPicPr>
              <p:cNvPr id="18" name="Picture 17" descr="Screen shot 2012-05-03 at 12.36.42 AM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429" b="98929" l="734" r="990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21"/>
              <a:stretch/>
            </p:blipFill>
            <p:spPr>
              <a:xfrm>
                <a:off x="7370496" y="1757461"/>
                <a:ext cx="812499" cy="792109"/>
              </a:xfrm>
              <a:prstGeom prst="rect">
                <a:avLst/>
              </a:prstGeom>
            </p:spPr>
          </p:pic>
          <p:pic>
            <p:nvPicPr>
              <p:cNvPr id="19" name="Picture 18" descr="Round Sub.jpg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36" r="16804"/>
              <a:stretch/>
            </p:blipFill>
            <p:spPr>
              <a:xfrm>
                <a:off x="7405537" y="2518027"/>
                <a:ext cx="769904" cy="791999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7236296" y="2964570"/>
              <a:ext cx="1685528" cy="369332"/>
              <a:chOff x="7236296" y="2964570"/>
              <a:chExt cx="1685528" cy="36933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7236296" y="3333902"/>
                <a:ext cx="1624071" cy="0"/>
              </a:xfrm>
              <a:prstGeom prst="line">
                <a:avLst/>
              </a:prstGeom>
              <a:ln w="38100" cmpd="sng">
                <a:solidFill>
                  <a:srgbClr val="0055A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236296" y="2964570"/>
                <a:ext cx="1685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55A0"/>
                    </a:solidFill>
                  </a:rPr>
                  <a:t>HL-LHC specs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522689" y="1819672"/>
            <a:ext cx="1413422" cy="3437515"/>
            <a:chOff x="7522689" y="1819672"/>
            <a:chExt cx="1413422" cy="3437515"/>
          </a:xfrm>
        </p:grpSpPr>
        <p:grpSp>
          <p:nvGrpSpPr>
            <p:cNvPr id="42" name="Group 41"/>
            <p:cNvGrpSpPr/>
            <p:nvPr/>
          </p:nvGrpSpPr>
          <p:grpSpPr>
            <a:xfrm>
              <a:off x="7522689" y="4030604"/>
              <a:ext cx="937743" cy="1226583"/>
              <a:chOff x="7522689" y="4030604"/>
              <a:chExt cx="937743" cy="1226583"/>
            </a:xfrm>
          </p:grpSpPr>
          <p:pic>
            <p:nvPicPr>
              <p:cNvPr id="29" name="Picture 28" descr="FCCLogoForWebSite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7660460" y="4357220"/>
                <a:ext cx="1126587" cy="473356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7522689" y="4249075"/>
                <a:ext cx="369332" cy="1008112"/>
                <a:chOff x="4130661" y="4293096"/>
                <a:chExt cx="369332" cy="1008112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 rot="16200000">
                  <a:off x="3977297" y="4706504"/>
                  <a:ext cx="67605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55A0"/>
                      </a:solidFill>
                    </a:rPr>
                    <a:t>FCC</a:t>
                  </a:r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4499992" y="4293096"/>
                  <a:ext cx="0" cy="1008112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7609907" y="1819672"/>
              <a:ext cx="1326204" cy="667704"/>
              <a:chOff x="7609907" y="1788312"/>
              <a:chExt cx="1326204" cy="667704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7609907" y="1788312"/>
                <a:ext cx="1326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FCC specs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780869" y="2220364"/>
                <a:ext cx="1080000" cy="235652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0000">
                      <a:alpha val="75000"/>
                    </a:srgbClr>
                  </a:gs>
                  <a:gs pos="0">
                    <a:srgbClr val="FFFFFF">
                      <a:alpha val="75000"/>
                    </a:srgb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7823446" y="632234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L. Bottura</a:t>
            </a:r>
          </a:p>
        </p:txBody>
      </p:sp>
    </p:spTree>
    <p:extLst>
      <p:ext uri="{BB962C8B-B14F-4D97-AF65-F5344CB8AC3E}">
        <p14:creationId xmlns:p14="http://schemas.microsoft.com/office/powerpoint/2010/main" val="39136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</a:t>
            </a:r>
            <a:r>
              <a:rPr lang="en-GB" sz="3600" dirty="0" smtClean="0"/>
              <a:t>achine protection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4725144"/>
            <a:ext cx="8892480" cy="5346700"/>
          </a:xfrm>
        </p:spPr>
        <p:txBody>
          <a:bodyPr>
            <a:normAutofit/>
          </a:bodyPr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GB" sz="3200" kern="1200" dirty="0" smtClean="0">
                <a:solidFill>
                  <a:prstClr val="black"/>
                </a:solidFill>
              </a:rPr>
              <a:t>energy </a:t>
            </a:r>
            <a:r>
              <a:rPr lang="en-GB" sz="3200" kern="1200" dirty="0">
                <a:solidFill>
                  <a:prstClr val="black"/>
                </a:solidFill>
              </a:rPr>
              <a:t>per proton beam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GB" sz="3200" i="1" kern="1200" dirty="0">
                <a:solidFill>
                  <a:srgbClr val="0000CC"/>
                </a:solidFill>
              </a:rPr>
              <a:t>LHC</a:t>
            </a:r>
            <a:r>
              <a:rPr lang="en-GB" sz="3200" kern="1200" dirty="0">
                <a:solidFill>
                  <a:srgbClr val="0000CC"/>
                </a:solidFill>
              </a:rPr>
              <a:t>: 0.4 GJ </a:t>
            </a:r>
            <a:r>
              <a:rPr lang="en-GB" sz="3200" kern="1200" dirty="0">
                <a:solidFill>
                  <a:prstClr val="black"/>
                </a:solidFill>
              </a:rPr>
              <a:t>→ </a:t>
            </a:r>
            <a:r>
              <a:rPr lang="en-GB" sz="3200" i="1" kern="1200" dirty="0">
                <a:solidFill>
                  <a:srgbClr val="FF0000"/>
                </a:solidFill>
              </a:rPr>
              <a:t>FCC-</a:t>
            </a:r>
            <a:r>
              <a:rPr lang="en-GB" sz="3200" i="1" kern="1200" dirty="0" err="1">
                <a:solidFill>
                  <a:srgbClr val="FF0000"/>
                </a:solidFill>
              </a:rPr>
              <a:t>hh</a:t>
            </a:r>
            <a:r>
              <a:rPr lang="en-GB" sz="3200" kern="1200" dirty="0">
                <a:solidFill>
                  <a:srgbClr val="FF0000"/>
                </a:solidFill>
              </a:rPr>
              <a:t>: 8 GJ (20x more </a:t>
            </a:r>
            <a:r>
              <a:rPr lang="en-GB" sz="3200" kern="1200" dirty="0" smtClean="0">
                <a:solidFill>
                  <a:srgbClr val="FF0000"/>
                </a:solidFill>
              </a:rPr>
              <a:t>!)</a:t>
            </a:r>
            <a:endParaRPr lang="en-GB" sz="3200" kern="1200" dirty="0">
              <a:solidFill>
                <a:prstClr val="black"/>
              </a:solidFill>
            </a:endParaRPr>
          </a:p>
          <a:p>
            <a:pPr lvl="1">
              <a:buClrTx/>
            </a:pPr>
            <a:r>
              <a:rPr lang="en-US" sz="2400" dirty="0" smtClean="0"/>
              <a:t>kinetic energy of Airbus A380 at 720 km/h</a:t>
            </a:r>
          </a:p>
          <a:p>
            <a:pPr lvl="1">
              <a:buClrTx/>
            </a:pPr>
            <a:r>
              <a:rPr lang="en-US" sz="2400" dirty="0" smtClean="0"/>
              <a:t>can melt 12 tons of copper, or drill a 300-m long hole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913778" cy="38884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injector complex</a:t>
            </a:r>
            <a:endParaRPr lang="en-GB" dirty="0"/>
          </a:p>
        </p:txBody>
      </p:sp>
      <p:pic>
        <p:nvPicPr>
          <p:cNvPr id="6" name="Content Placeholder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5346"/>
            <a:ext cx="7509241" cy="5543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7261819" y="937630"/>
            <a:ext cx="188218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B. Goddard,</a:t>
            </a:r>
          </a:p>
          <a:p>
            <a:r>
              <a:rPr lang="en-US" sz="2400" dirty="0">
                <a:solidFill>
                  <a:srgbClr val="000000"/>
                </a:solidFill>
              </a:rPr>
              <a:t>W. Herr, et al.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9" y="715045"/>
            <a:ext cx="6697667" cy="82073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based on existing &amp; planned (HL-LHC/LIU) injector chain;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HEB in LHC tunnel (e.g. modified LHC) or FCC tunnel  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" y="980728"/>
            <a:ext cx="9006489" cy="5611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8012"/>
            <a:ext cx="914399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00"/>
                </a:solidFill>
                <a:latin typeface="Calibri" panose="020F0502020204030204" pitchFamily="34" charset="0"/>
              </a:rPr>
              <a:t>LEP – highest energy </a:t>
            </a:r>
            <a:r>
              <a:rPr lang="en-US" altLang="en-US" sz="4000" i="1" dirty="0" err="1">
                <a:solidFill>
                  <a:srgbClr val="FFFF00"/>
                </a:solidFill>
                <a:latin typeface="Calibri" panose="020F0502020204030204" pitchFamily="34" charset="0"/>
              </a:rPr>
              <a:t>e</a:t>
            </a:r>
            <a:r>
              <a:rPr lang="en-US" altLang="en-US" sz="4000" baseline="30000" dirty="0" err="1">
                <a:solidFill>
                  <a:srgbClr val="FFFF00"/>
                </a:solidFill>
                <a:latin typeface="Calibri" panose="020F0502020204030204" pitchFamily="34" charset="0"/>
              </a:rPr>
              <a:t>+</a:t>
            </a:r>
            <a:r>
              <a:rPr lang="en-US" altLang="en-US" sz="4000" i="1" dirty="0" err="1">
                <a:solidFill>
                  <a:srgbClr val="FFFF00"/>
                </a:solidFill>
                <a:latin typeface="Calibri" panose="020F0502020204030204" pitchFamily="34" charset="0"/>
              </a:rPr>
              <a:t>e</a:t>
            </a:r>
            <a:r>
              <a:rPr lang="en-US" altLang="en-US" sz="4000" baseline="30000" dirty="0">
                <a:solidFill>
                  <a:srgbClr val="FFFF00"/>
                </a:solidFill>
                <a:latin typeface="Calibri" panose="020F0502020204030204" pitchFamily="34" charset="0"/>
              </a:rPr>
              <a:t>-</a:t>
            </a:r>
            <a:r>
              <a:rPr lang="en-US" altLang="en-US" sz="4000" dirty="0">
                <a:solidFill>
                  <a:srgbClr val="FFFF00"/>
                </a:solidFill>
                <a:latin typeface="Calibri" panose="020F0502020204030204" pitchFamily="34" charset="0"/>
              </a:rPr>
              <a:t> collider so far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412776"/>
            <a:ext cx="71960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maximum </a:t>
            </a:r>
            <a:r>
              <a:rPr lang="en-GB" sz="28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c.m</a:t>
            </a:r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. energy 209 </a:t>
            </a:r>
            <a:r>
              <a:rPr lang="en-GB" sz="2800" b="1" dirty="0" err="1">
                <a:solidFill>
                  <a:prstClr val="white"/>
                </a:solidFill>
                <a:latin typeface="Calibri" panose="020F0502020204030204" pitchFamily="34" charset="0"/>
              </a:rPr>
              <a:t>GeV</a:t>
            </a:r>
            <a:endParaRPr lang="en-GB" sz="2800" b="1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r>
              <a:rPr lang="en-GB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maximum synchrotron radiation power 23 MW</a:t>
            </a:r>
          </a:p>
        </p:txBody>
      </p:sp>
    </p:spTree>
    <p:extLst>
      <p:ext uri="{BB962C8B-B14F-4D97-AF65-F5344CB8AC3E}">
        <p14:creationId xmlns:p14="http://schemas.microsoft.com/office/powerpoint/2010/main" val="40227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requirements for </a:t>
            </a:r>
            <a:r>
              <a:rPr lang="en-US" i="1" dirty="0" smtClean="0"/>
              <a:t>FCC-</a:t>
            </a:r>
            <a:r>
              <a:rPr lang="en-US" i="1" dirty="0" err="1" smtClean="0"/>
              <a:t>ee</a:t>
            </a:r>
            <a:endParaRPr lang="en-GB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520" y="865454"/>
                <a:ext cx="9001000" cy="6155531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227013" indent="-22701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highest possible luminosity for a wide physics program    	ranging from the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 pole to the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</a:rPr>
                  <a:t> production threshold</a:t>
                </a:r>
              </a:p>
              <a:p>
                <a:pPr marL="800100" lvl="1" indent="-342900" eaLnBrk="0" fontAlgn="base" hangingPunct="0">
                  <a:spcBef>
                    <a:spcPts val="6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D60093"/>
                    </a:solidFill>
                  </a:rPr>
                  <a:t>beam energy range from 45 </a:t>
                </a:r>
                <a:r>
                  <a:rPr lang="en-US" sz="2400" i="1" kern="0" dirty="0" err="1">
                    <a:solidFill>
                      <a:srgbClr val="D60093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D60093"/>
                    </a:solidFill>
                  </a:rPr>
                  <a:t> to 175 </a:t>
                </a:r>
                <a:r>
                  <a:rPr lang="en-US" sz="2400" i="1" kern="0" dirty="0" err="1">
                    <a:solidFill>
                      <a:srgbClr val="D60093"/>
                    </a:solidFill>
                  </a:rPr>
                  <a:t>GeV</a:t>
                </a:r>
                <a:endParaRPr lang="en-US" sz="2400" i="1" kern="0" dirty="0">
                  <a:solidFill>
                    <a:srgbClr val="000000"/>
                  </a:solidFill>
                </a:endParaRPr>
              </a:p>
              <a:p>
                <a:pPr marL="227013" indent="-227013" eaLnBrk="0" fontAlgn="base" hangingPunct="0">
                  <a:spcBef>
                    <a:spcPts val="18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main physics programs / energies: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Z (45.5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Z pole, ‘</a:t>
                </a:r>
                <a:r>
                  <a:rPr lang="en-US" sz="2400" i="1" kern="0" dirty="0" err="1">
                    <a:solidFill>
                      <a:srgbClr val="0000FF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FF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 &amp; </a:t>
                </a:r>
                <a:r>
                  <a:rPr lang="en-US" sz="2400" i="1" kern="0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>
                    <a:solidFill>
                      <a:srgbClr val="0000FF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, 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W (80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W pair production threshold, 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H (120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ZH production (maximum rate of H’s), 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t (175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FF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i="1" kern="0" dirty="0">
                    <a:solidFill>
                      <a:srgbClr val="0000FF"/>
                    </a:solidFill>
                  </a:rPr>
                  <a:t>threshold</a:t>
                </a:r>
              </a:p>
              <a:p>
                <a:pPr marL="227013" indent="-227013" eaLnBrk="0" fontAlgn="base" hangingPunct="0">
                  <a:spcBef>
                    <a:spcPts val="18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some polarization up to ≥80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 for beam energy calibration</a:t>
                </a:r>
              </a:p>
              <a:p>
                <a:pPr marL="227013" indent="-227013" eaLnBrk="0" fontAlgn="base" hangingPunct="0">
                  <a:spcBef>
                    <a:spcPts val="18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optimized for operation at 120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?!</a:t>
                </a:r>
              </a:p>
              <a:p>
                <a:pPr marL="360362" lvl="1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US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65454"/>
                <a:ext cx="9001000" cy="6155531"/>
              </a:xfrm>
              <a:prstGeom prst="rect">
                <a:avLst/>
              </a:prstGeom>
              <a:blipFill rotWithShape="1">
                <a:blip r:embed="rId3"/>
                <a:stretch>
                  <a:fillRect l="-474" t="-6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73"/>
            <a:ext cx="9144000" cy="976312"/>
          </a:xfrm>
        </p:spPr>
        <p:txBody>
          <a:bodyPr/>
          <a:lstStyle/>
          <a:p>
            <a:r>
              <a:rPr lang="en-GB" sz="4800" i="1" dirty="0" smtClean="0"/>
              <a:t>FCC-</a:t>
            </a:r>
            <a:r>
              <a:rPr lang="en-GB" sz="4800" i="1" dirty="0" err="1" smtClean="0"/>
              <a:t>ee</a:t>
            </a:r>
            <a:r>
              <a:rPr lang="en-GB" sz="4800" dirty="0" smtClean="0"/>
              <a:t> key </a:t>
            </a:r>
            <a:r>
              <a:rPr lang="en-GB" sz="4800" dirty="0"/>
              <a:t>p</a:t>
            </a:r>
            <a:r>
              <a:rPr lang="en-GB" sz="4800" dirty="0" smtClean="0"/>
              <a:t>arameters</a:t>
            </a:r>
            <a:endParaRPr lang="en-GB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525630"/>
              </p:ext>
            </p:extLst>
          </p:nvPr>
        </p:nvGraphicFramePr>
        <p:xfrm>
          <a:off x="251520" y="1052736"/>
          <a:ext cx="8652461" cy="5024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27946"/>
                <a:gridCol w="2238800"/>
                <a:gridCol w="288571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LEP2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45 – 175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105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bunches/beam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98 – 16700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beam</a:t>
                      </a:r>
                      <a:r>
                        <a:rPr lang="en-GB" baseline="0" dirty="0" smtClean="0"/>
                        <a:t> current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6.6 – 1450 mA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 mA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hor. </a:t>
                      </a:r>
                      <a:r>
                        <a:rPr lang="en-GB" baseline="0" dirty="0" err="1" smtClean="0"/>
                        <a:t>emittance</a:t>
                      </a:r>
                      <a:r>
                        <a:rPr lang="en-GB" baseline="0" dirty="0" smtClean="0"/>
                        <a:t> 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baseline="0" dirty="0" smtClean="0">
                          <a:solidFill>
                            <a:srgbClr val="C63920"/>
                          </a:solidFill>
                        </a:rPr>
                        <a:t>~2 nm</a:t>
                      </a:r>
                      <a:endParaRPr lang="en-GB" sz="23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0" baseline="0" dirty="0" smtClean="0"/>
                        <a:t>~22 nm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/>
                        <a:t>emittance</a:t>
                      </a:r>
                      <a:r>
                        <a:rPr lang="en-GB" baseline="0" dirty="0" smtClean="0"/>
                        <a:t> ratio </a:t>
                      </a:r>
                      <a:r>
                        <a:rPr lang="en-GB" baseline="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 dirty="0" err="1" smtClean="0"/>
                        <a:t>y</a:t>
                      </a:r>
                      <a:r>
                        <a:rPr lang="en-GB" baseline="0" dirty="0" smtClean="0"/>
                        <a:t>/</a:t>
                      </a:r>
                      <a:r>
                        <a:rPr lang="en-GB" baseline="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 dirty="0" err="1" smtClean="0"/>
                        <a:t>y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baseline="0" dirty="0" smtClean="0">
                          <a:solidFill>
                            <a:srgbClr val="C63920"/>
                          </a:solidFill>
                        </a:rPr>
                        <a:t>0.1%</a:t>
                      </a:r>
                      <a:endParaRPr lang="en-GB" sz="23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0" baseline="0" dirty="0" smtClean="0"/>
                        <a:t>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vert. IP beta function </a:t>
                      </a:r>
                      <a:r>
                        <a:rPr lang="en-GB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GB" baseline="-25000" dirty="0" smtClean="0"/>
                        <a:t>y</a:t>
                      </a:r>
                      <a:r>
                        <a:rPr lang="en-GB" baseline="30000" dirty="0" smtClean="0"/>
                        <a:t>*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baseline="0" dirty="0" smtClean="0">
                          <a:solidFill>
                            <a:srgbClr val="C63920"/>
                          </a:solidFill>
                        </a:rPr>
                        <a:t>1 mm </a:t>
                      </a:r>
                      <a:endParaRPr lang="en-GB" sz="2300" b="1" baseline="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0" baseline="0" dirty="0" smtClean="0"/>
                        <a:t>50 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luminosity/IP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1.8-28</a:t>
                      </a:r>
                      <a:r>
                        <a:rPr lang="en-GB" dirty="0" smtClean="0"/>
                        <a:t> </a:t>
                      </a:r>
                      <a:r>
                        <a:rPr lang="en-GB" sz="1600" dirty="0" smtClean="0"/>
                        <a:t>x 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dirty="0" smtClean="0"/>
                        <a:t> 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endParaRPr lang="en-GB" sz="1600" baseline="3000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0.0012 </a:t>
                      </a:r>
                      <a:r>
                        <a:rPr lang="en-GB" sz="1600" dirty="0" smtClean="0"/>
                        <a:t>x 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dirty="0" smtClean="0"/>
                        <a:t> 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 loss/turn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0.03-7.55 </a:t>
                      </a:r>
                      <a:r>
                        <a:rPr lang="en-GB" dirty="0" err="1" smtClean="0"/>
                        <a:t>GeV</a:t>
                      </a:r>
                      <a:endParaRPr lang="en-GB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3.34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synchr</a:t>
                      </a:r>
                      <a:r>
                        <a:rPr lang="en-GB" dirty="0" smtClean="0"/>
                        <a:t>.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100 MW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23 MW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RF voltage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2.5 – 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11 GV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3.5 GV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6552" y="6243457"/>
            <a:ext cx="68873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srgbClr val="F0F0F0"/>
                </a:solidFill>
                <a:ea typeface="ＭＳ Ｐゴシック" charset="0"/>
              </a:rPr>
              <a:t>Preliminary, subject to evolution (staging scenarios)</a:t>
            </a:r>
          </a:p>
        </p:txBody>
      </p:sp>
    </p:spTree>
    <p:extLst>
      <p:ext uri="{BB962C8B-B14F-4D97-AF65-F5344CB8AC3E}">
        <p14:creationId xmlns:p14="http://schemas.microsoft.com/office/powerpoint/2010/main" val="1014741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87814"/>
              </p:ext>
            </p:extLst>
          </p:nvPr>
        </p:nvGraphicFramePr>
        <p:xfrm>
          <a:off x="-26906" y="0"/>
          <a:ext cx="9144001" cy="6857999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792088"/>
                <a:gridCol w="1008112"/>
                <a:gridCol w="1080120"/>
                <a:gridCol w="792088"/>
                <a:gridCol w="1008112"/>
                <a:gridCol w="864096"/>
                <a:gridCol w="944695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extBox 7"/>
          <p:cNvSpPr txBox="1"/>
          <p:nvPr/>
        </p:nvSpPr>
        <p:spPr>
          <a:xfrm>
            <a:off x="2154290" y="1844824"/>
            <a:ext cx="6989710" cy="400110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he large number of bunches at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Z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&amp;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requires 2 rings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4607496" y="5373216"/>
            <a:ext cx="4536504" cy="707886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hort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lifetimes due to high luminosity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</a:rPr>
              <a:t>→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continuous injection (top-up)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88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9" y="901976"/>
            <a:ext cx="8567428" cy="4999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30" y="4221088"/>
            <a:ext cx="434734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b="1" i="1" kern="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3674" y="4221088"/>
            <a:ext cx="57259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b="1" i="1" kern="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3834" y="4221088"/>
            <a:ext cx="48122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b="1" i="1" kern="0" dirty="0">
                <a:solidFill>
                  <a:srgbClr val="FF0000"/>
                </a:solidFill>
              </a:rPr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08050" y="4234069"/>
                <a:ext cx="641522" cy="63607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kern="0">
                          <a:solidFill>
                            <a:srgbClr val="FF0000"/>
                          </a:solidFill>
                          <a:latin typeface="Cambria Math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lang="en-GB" sz="3200" b="1" i="1" ker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3200" b="1" i="1" ker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lang="en-GB" sz="3200" b="1" i="1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050" y="4234069"/>
                <a:ext cx="641522" cy="6360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107573" y="141277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crab waist &amp; improved parameters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5442" y="22435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33677" y="0"/>
            <a:ext cx="6520054" cy="800100"/>
          </a:xfrm>
        </p:spPr>
        <p:txBody>
          <a:bodyPr/>
          <a:lstStyle/>
          <a:p>
            <a:r>
              <a:rPr lang="en-GB" sz="3600" i="1" dirty="0" smtClean="0"/>
              <a:t>FCC-</a:t>
            </a:r>
            <a:r>
              <a:rPr lang="en-GB" sz="3600" i="1" dirty="0" err="1" smtClean="0"/>
              <a:t>ee</a:t>
            </a:r>
            <a:r>
              <a:rPr lang="en-GB" sz="3600" dirty="0" smtClean="0"/>
              <a:t> </a:t>
            </a:r>
            <a:r>
              <a:rPr lang="en-GB" sz="3600" dirty="0"/>
              <a:t>luminosity vs energy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150114"/>
            <a:ext cx="789547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M. Benedikt, A. </a:t>
            </a:r>
            <a:r>
              <a:rPr lang="en-GB" sz="2000" kern="0" dirty="0" err="1">
                <a:solidFill>
                  <a:srgbClr val="000000"/>
                </a:solidFill>
              </a:rPr>
              <a:t>Blondel</a:t>
            </a:r>
            <a:r>
              <a:rPr lang="en-GB" sz="2000" kern="0" dirty="0">
                <a:solidFill>
                  <a:srgbClr val="000000"/>
                </a:solidFill>
              </a:rPr>
              <a:t>, A. Bogomyagkov, E. Levichev, D. </a:t>
            </a:r>
            <a:r>
              <a:rPr lang="en-GB" sz="2000" kern="0" dirty="0" err="1">
                <a:solidFill>
                  <a:srgbClr val="000000"/>
                </a:solidFill>
              </a:rPr>
              <a:t>Shatilov</a:t>
            </a:r>
            <a:r>
              <a:rPr lang="en-GB" sz="2000" kern="0" dirty="0">
                <a:solidFill>
                  <a:srgbClr val="000000"/>
                </a:solidFill>
              </a:rPr>
              <a:t>, J. </a:t>
            </a:r>
            <a:r>
              <a:rPr lang="en-GB" sz="2000" kern="0" dirty="0" err="1">
                <a:solidFill>
                  <a:srgbClr val="000000"/>
                </a:solidFill>
              </a:rPr>
              <a:t>Wenninger</a:t>
            </a:r>
            <a:r>
              <a:rPr lang="en-GB" sz="2000" kern="0" dirty="0">
                <a:solidFill>
                  <a:srgbClr val="000000"/>
                </a:solidFill>
              </a:rPr>
              <a:t>, F. Zimmermann,…</a:t>
            </a:r>
          </a:p>
        </p:txBody>
      </p:sp>
    </p:spTree>
    <p:extLst>
      <p:ext uri="{BB962C8B-B14F-4D97-AF65-F5344CB8AC3E}">
        <p14:creationId xmlns:p14="http://schemas.microsoft.com/office/powerpoint/2010/main" val="25393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/>
              <a:t>e</a:t>
            </a:r>
            <a:r>
              <a:rPr lang="en-GB" sz="3600" dirty="0" err="1" smtClean="0"/>
              <a:t>mittances</a:t>
            </a:r>
            <a:r>
              <a:rPr lang="en-GB" sz="3600" dirty="0" smtClean="0"/>
              <a:t> in good company</a:t>
            </a:r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63" y="836712"/>
            <a:ext cx="9144000" cy="559126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139952" y="4221088"/>
            <a:ext cx="1008112" cy="288032"/>
          </a:xfrm>
          <a:prstGeom prst="ellipse">
            <a:avLst/>
          </a:prstGeom>
          <a:noFill/>
          <a:ln w="476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402395" y="4221088"/>
            <a:ext cx="1008112" cy="288032"/>
          </a:xfrm>
          <a:prstGeom prst="ellipse">
            <a:avLst/>
          </a:prstGeom>
          <a:noFill/>
          <a:ln w="476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57890"/>
            <a:ext cx="212590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Y. </a:t>
            </a:r>
            <a:r>
              <a:rPr lang="en-GB" sz="2000" kern="0" dirty="0" err="1">
                <a:solidFill>
                  <a:srgbClr val="000000"/>
                </a:solidFill>
              </a:rPr>
              <a:t>Papaphilippou</a:t>
            </a:r>
            <a:endParaRPr lang="en-GB" sz="2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8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03" y="4505325"/>
            <a:ext cx="58293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 smtClean="0"/>
              <a:t>FCC-</a:t>
            </a:r>
            <a:r>
              <a:rPr lang="en-US" sz="3600" i="1" dirty="0" err="1" smtClean="0"/>
              <a:t>ee</a:t>
            </a:r>
            <a:r>
              <a:rPr lang="en-US" sz="3600" dirty="0" smtClean="0"/>
              <a:t> injection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32152" y="817460"/>
            <a:ext cx="8315014" cy="25135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beside the collider ring(s), a booster of the same size (same tunnel) must provide beams for top-up injection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same RF voltage, but low power (~ MW)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top up frequency ~0.1 Hz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booster injection energy ~5-20 </a:t>
            </a:r>
            <a:r>
              <a:rPr lang="en-US" sz="2000" kern="0" dirty="0" err="1">
                <a:solidFill>
                  <a:srgbClr val="0000FF"/>
                </a:solidFill>
              </a:rPr>
              <a:t>GeV</a:t>
            </a:r>
            <a:endParaRPr lang="en-US" sz="2000" kern="0" dirty="0">
              <a:solidFill>
                <a:srgbClr val="0000FF"/>
              </a:solidFill>
            </a:endParaRP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bypass around the experiments</a:t>
            </a:r>
            <a:endParaRPr lang="en-GB" sz="2000" kern="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425" y="3477089"/>
            <a:ext cx="8315014" cy="8822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injector complex for e</a:t>
            </a:r>
            <a:r>
              <a:rPr lang="en-US" sz="2400" kern="0" baseline="30000" dirty="0">
                <a:solidFill>
                  <a:srgbClr val="000000"/>
                </a:solidFill>
              </a:rPr>
              <a:t>+</a:t>
            </a:r>
            <a:r>
              <a:rPr lang="en-US" sz="2400" kern="0" dirty="0">
                <a:solidFill>
                  <a:srgbClr val="000000"/>
                </a:solidFill>
              </a:rPr>
              <a:t> and e</a:t>
            </a:r>
            <a:r>
              <a:rPr lang="en-US" sz="2400" kern="0" baseline="30000" dirty="0">
                <a:solidFill>
                  <a:srgbClr val="000000"/>
                </a:solidFill>
              </a:rPr>
              <a:t>-</a:t>
            </a:r>
            <a:r>
              <a:rPr lang="en-US" sz="2400" kern="0" dirty="0">
                <a:solidFill>
                  <a:srgbClr val="000000"/>
                </a:solidFill>
              </a:rPr>
              <a:t> beams of 10-20 </a:t>
            </a:r>
            <a:r>
              <a:rPr lang="en-US" sz="2400" kern="0" dirty="0" err="1">
                <a:solidFill>
                  <a:srgbClr val="000000"/>
                </a:solidFill>
              </a:rPr>
              <a:t>GeV</a:t>
            </a:r>
            <a:endParaRPr lang="en-US" sz="2400" kern="0" dirty="0">
              <a:solidFill>
                <a:srgbClr val="000000"/>
              </a:solidFill>
            </a:endParaRPr>
          </a:p>
          <a:p>
            <a:pPr marL="531813" lvl="1" indent="-2587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Super-KEKB injector ~ almost suitable 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556" y="6410969"/>
            <a:ext cx="15888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kern="0" dirty="0">
                <a:solidFill>
                  <a:srgbClr val="000000"/>
                </a:solidFill>
              </a:rPr>
              <a:t>A. </a:t>
            </a:r>
            <a:r>
              <a:rPr lang="en-GB" sz="2400" kern="0" dirty="0" err="1">
                <a:solidFill>
                  <a:srgbClr val="000000"/>
                </a:solidFill>
              </a:rPr>
              <a:t>Blondel</a:t>
            </a:r>
            <a:endParaRPr lang="en-GB" sz="2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999" y="6432312"/>
            <a:ext cx="2133600" cy="365125"/>
          </a:xfrm>
        </p:spPr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28942"/>
            <a:ext cx="9144000" cy="3207716"/>
            <a:chOff x="0" y="2438400"/>
            <a:chExt cx="9144000" cy="3207716"/>
          </a:xfrm>
        </p:grpSpPr>
        <p:pic>
          <p:nvPicPr>
            <p:cNvPr id="20" name="Picture 19" descr="Screen Shot 2013-05-08 at 9.43.25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48674"/>
              <a:ext cx="9144000" cy="1562629"/>
            </a:xfrm>
            <a:prstGeom prst="rect">
              <a:avLst/>
            </a:prstGeom>
          </p:spPr>
        </p:pic>
        <p:sp>
          <p:nvSpPr>
            <p:cNvPr id="21" name="Left Brace 20"/>
            <p:cNvSpPr/>
            <p:nvPr/>
          </p:nvSpPr>
          <p:spPr>
            <a:xfrm rot="5400000">
              <a:off x="5972467" y="2982524"/>
              <a:ext cx="304800" cy="76088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10200" y="2438400"/>
              <a:ext cx="1821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</a:rPr>
                <a:t>1 SPS batch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(144 bunches)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04800" y="5646116"/>
              <a:ext cx="8839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133600" y="5255839"/>
              <a:ext cx="548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26.7 km - 1380 bunches in 2012, ~2800 in 2015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638034" y="3554619"/>
              <a:ext cx="1008911" cy="1293851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487743" y="3566281"/>
              <a:ext cx="346120" cy="1293851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Left Brace 27"/>
            <p:cNvSpPr/>
            <p:nvPr/>
          </p:nvSpPr>
          <p:spPr>
            <a:xfrm rot="5400000">
              <a:off x="3525436" y="2992482"/>
              <a:ext cx="304800" cy="76088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48000" y="2438400"/>
              <a:ext cx="16278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</a:rPr>
                <a:t>1 PS batch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(36 bunches)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8708270" y="3486672"/>
              <a:ext cx="346120" cy="1293851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4038600"/>
            <a:ext cx="3817234" cy="2340548"/>
            <a:chOff x="228600" y="4038600"/>
            <a:chExt cx="3817234" cy="2340548"/>
          </a:xfrm>
        </p:grpSpPr>
        <p:grpSp>
          <p:nvGrpSpPr>
            <p:cNvPr id="3" name="Group 2"/>
            <p:cNvGrpSpPr/>
            <p:nvPr/>
          </p:nvGrpSpPr>
          <p:grpSpPr>
            <a:xfrm>
              <a:off x="228600" y="4038600"/>
              <a:ext cx="3817234" cy="2340548"/>
              <a:chOff x="3352800" y="1905000"/>
              <a:chExt cx="3817234" cy="234054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2800" y="1905000"/>
                <a:ext cx="3809999" cy="2340548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248400" y="3962400"/>
                <a:ext cx="92163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>
                    <a:solidFill>
                      <a:prstClr val="black"/>
                    </a:solidFill>
                  </a:rPr>
                  <a:t>John Jowett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962400" y="38862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>
                    <a:solidFill>
                      <a:prstClr val="black"/>
                    </a:solidFill>
                  </a:rPr>
                  <a:t>beta</a:t>
                </a:r>
                <a:r>
                  <a:rPr lang="en-GB" sz="1400" baseline="-25000" dirty="0" err="1">
                    <a:solidFill>
                      <a:prstClr val="black"/>
                    </a:solidFill>
                  </a:rPr>
                  <a:t>max</a:t>
                </a:r>
                <a:r>
                  <a:rPr lang="en-GB" sz="1400" dirty="0">
                    <a:solidFill>
                      <a:prstClr val="black"/>
                    </a:solidFill>
                  </a:rPr>
                  <a:t> ~4.5 km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81600" y="3581400"/>
                <a:ext cx="11436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prstClr val="black"/>
                    </a:solidFill>
                  </a:rPr>
                  <a:t>beta*  60 cm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5715000" y="3124200"/>
                <a:ext cx="0" cy="4805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0073056"/>
                </p:ext>
              </p:extLst>
            </p:nvPr>
          </p:nvGraphicFramePr>
          <p:xfrm>
            <a:off x="1981200" y="4038600"/>
            <a:ext cx="1036320" cy="471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5" name="Equation" r:id="rId5" imgW="635000" imgH="279400" progId="Equation.3">
                    <p:embed/>
                  </p:oleObj>
                </mc:Choice>
                <mc:Fallback>
                  <p:oleObj name="Equation" r:id="rId5" imgW="635000" imgH="279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981200" y="4038600"/>
                          <a:ext cx="1036320" cy="4710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Box 31"/>
          <p:cNvSpPr txBox="1"/>
          <p:nvPr/>
        </p:nvSpPr>
        <p:spPr>
          <a:xfrm>
            <a:off x="7831439" y="6096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Abort gap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019" y="198219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</a:p>
        </p:txBody>
      </p:sp>
      <p:pic>
        <p:nvPicPr>
          <p:cNvPr id="34" name="Picture 2" descr="FZfig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4038600"/>
            <a:ext cx="3903509" cy="2383737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124867" y="5868888"/>
            <a:ext cx="551287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25358" y="5958245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25 ns (7.5 m)</a:t>
            </a:r>
          </a:p>
        </p:txBody>
      </p:sp>
    </p:spTree>
    <p:extLst>
      <p:ext uri="{BB962C8B-B14F-4D97-AF65-F5344CB8AC3E}">
        <p14:creationId xmlns:p14="http://schemas.microsoft.com/office/powerpoint/2010/main" val="11091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61505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beam commissioning will start in 2015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top up injection at high current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dirty="0">
                <a:solidFill>
                  <a:srgbClr val="FF0000"/>
                </a:solidFill>
              </a:rPr>
              <a:t>=300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m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 1 mm)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lifetime </a:t>
            </a:r>
            <a:r>
              <a:rPr lang="en-US" sz="2400" dirty="0">
                <a:solidFill>
                  <a:srgbClr val="FF0000"/>
                </a:solidFill>
              </a:rPr>
              <a:t>5 min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≥20 min)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x </a:t>
            </a:r>
            <a:r>
              <a:rPr lang="en-US" sz="2400" i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0.25% (similar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dirty="0">
                <a:solidFill>
                  <a:srgbClr val="FF0000"/>
                </a:solidFill>
              </a:rPr>
              <a:t>off momentum acceptance 	</a:t>
            </a:r>
            <a:r>
              <a:rPr lang="en-US" sz="2400" dirty="0">
                <a:solidFill>
                  <a:srgbClr val="FF0000"/>
                </a:solidFill>
              </a:rPr>
              <a:t>(±1.5%, 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production rate </a:t>
            </a:r>
            <a:r>
              <a:rPr lang="en-US" sz="2400" dirty="0">
                <a:solidFill>
                  <a:srgbClr val="FF0000"/>
                </a:solidFill>
              </a:rPr>
              <a:t>(2.5x10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/s, 	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&lt;1.5x10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 (</a:t>
            </a:r>
            <a:r>
              <a:rPr lang="en-US" sz="2400" i="1" dirty="0">
                <a:solidFill>
                  <a:srgbClr val="FF0000"/>
                </a:solidFill>
              </a:rPr>
              <a:t>Z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cr.waist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79344" y="5561076"/>
            <a:ext cx="4164656" cy="1384995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00CC"/>
                </a:solidFill>
              </a:rPr>
              <a:t>SuperKEKB</a:t>
            </a:r>
            <a:r>
              <a:rPr lang="en-GB" sz="2800" i="1" dirty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goes beyond </a:t>
            </a:r>
            <a:r>
              <a:rPr lang="en-GB" sz="2800" i="1" dirty="0">
                <a:solidFill>
                  <a:srgbClr val="0000CC"/>
                </a:solidFill>
              </a:rPr>
              <a:t>FCC-</a:t>
            </a:r>
            <a:r>
              <a:rPr lang="en-GB" sz="2800" i="1" dirty="0" err="1">
                <a:solidFill>
                  <a:srgbClr val="0000CC"/>
                </a:solidFill>
              </a:rPr>
              <a:t>ee</a:t>
            </a:r>
            <a:r>
              <a:rPr lang="en-GB" sz="2800" dirty="0">
                <a:solidFill>
                  <a:srgbClr val="0000CC"/>
                </a:solidFill>
              </a:rPr>
              <a:t>, testing all concepts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 err="1">
                <a:latin typeface="Arial"/>
                <a:ea typeface="+mn-ea"/>
                <a:cs typeface="Calibri" pitchFamily="34" charset="0"/>
              </a:rPr>
              <a:t>SuperKEKB</a:t>
            </a:r>
            <a:r>
              <a:rPr lang="en-GB" sz="2800" dirty="0">
                <a:latin typeface="Arial"/>
                <a:ea typeface="+mn-ea"/>
                <a:cs typeface="Calibri" pitchFamily="34" charset="0"/>
              </a:rPr>
              <a:t> = </a:t>
            </a:r>
            <a:r>
              <a:rPr lang="en-GB" sz="2800" i="1" dirty="0">
                <a:latin typeface="Arial"/>
                <a:ea typeface="+mn-ea"/>
                <a:cs typeface="Calibri" pitchFamily="34" charset="0"/>
              </a:rPr>
              <a:t>FCC-</a:t>
            </a:r>
            <a:r>
              <a:rPr lang="en-GB" sz="2800" i="1" dirty="0" err="1">
                <a:latin typeface="Arial"/>
                <a:ea typeface="+mn-ea"/>
                <a:cs typeface="Calibri" pitchFamily="34" charset="0"/>
              </a:rPr>
              <a:t>ee</a:t>
            </a:r>
            <a:r>
              <a:rPr lang="en-GB" sz="2800" dirty="0">
                <a:latin typeface="Arial"/>
                <a:ea typeface="+mn-ea"/>
                <a:cs typeface="Calibri" pitchFamily="34" charset="0"/>
              </a:rPr>
              <a:t> </a:t>
            </a:r>
            <a:r>
              <a:rPr lang="en-GB" sz="2800" dirty="0" smtClean="0">
                <a:latin typeface="Arial"/>
                <a:ea typeface="+mn-ea"/>
                <a:cs typeface="Calibri" pitchFamily="34" charset="0"/>
              </a:rPr>
              <a:t>demonstrator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415327" y="3140968"/>
            <a:ext cx="19623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K. Oide et al.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2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layout &amp; optics at 120 &amp; 175 </a:t>
            </a:r>
            <a:r>
              <a:rPr lang="en-GB" dirty="0" err="1" smtClean="0"/>
              <a:t>GeV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979659" y="1144407"/>
            <a:ext cx="6802673" cy="1687272"/>
            <a:chOff x="1080035" y="4077842"/>
            <a:chExt cx="6802673" cy="168727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55002" y="4989895"/>
              <a:ext cx="6677533" cy="18661"/>
            </a:xfrm>
            <a:prstGeom prst="line">
              <a:avLst/>
            </a:prstGeom>
            <a:noFill/>
            <a:ln w="28575" cap="flat" cmpd="sng" algn="ctr">
              <a:solidFill>
                <a:srgbClr val="7A7A7A"/>
              </a:solidFill>
              <a:prstDash val="solid"/>
            </a:ln>
            <a:effectLst/>
          </p:spPr>
        </p:cxnSp>
        <p:sp>
          <p:nvSpPr>
            <p:cNvPr id="7" name="Rectangle 6"/>
            <p:cNvSpPr/>
            <p:nvPr/>
          </p:nvSpPr>
          <p:spPr>
            <a:xfrm>
              <a:off x="1155002" y="4647749"/>
              <a:ext cx="286053" cy="34214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46483" y="4666411"/>
              <a:ext cx="286053" cy="34214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0875" y="5008556"/>
              <a:ext cx="187722" cy="223949"/>
            </a:xfrm>
            <a:prstGeom prst="rect">
              <a:avLst/>
            </a:prstGeom>
            <a:solidFill>
              <a:srgbClr val="F5C201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709" y="4765945"/>
              <a:ext cx="187722" cy="223949"/>
            </a:xfrm>
            <a:prstGeom prst="rect">
              <a:avLst/>
            </a:prstGeom>
            <a:solidFill>
              <a:srgbClr val="F5C201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5C20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23993" y="5002334"/>
              <a:ext cx="572105" cy="34214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46963" y="4509890"/>
              <a:ext cx="260837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68667" y="4509890"/>
              <a:ext cx="345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5" y="4509890"/>
              <a:ext cx="351236" cy="246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02364" y="5426560"/>
              <a:ext cx="49243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rgbClr val="000000"/>
                  </a:solidFill>
                </a:rPr>
                <a:t>B = bending magnet, Q = </a:t>
              </a:r>
              <a:r>
                <a:rPr lang="en-US" sz="1600" kern="0" dirty="0" err="1">
                  <a:solidFill>
                    <a:srgbClr val="000000"/>
                  </a:solidFill>
                </a:rPr>
                <a:t>quadrupole</a:t>
              </a:r>
              <a:r>
                <a:rPr lang="en-US" sz="1600" kern="0" dirty="0">
                  <a:solidFill>
                    <a:srgbClr val="000000"/>
                  </a:solidFill>
                </a:rPr>
                <a:t>, S = </a:t>
              </a:r>
              <a:r>
                <a:rPr lang="en-US" sz="1600" kern="0" dirty="0" err="1">
                  <a:solidFill>
                    <a:srgbClr val="000000"/>
                  </a:solidFill>
                </a:rPr>
                <a:t>sextupole</a:t>
              </a:r>
              <a:endParaRPr lang="en-US" sz="1600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31472" y="4278707"/>
              <a:ext cx="351236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92521" y="487792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19479" y="487371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33453" y="487792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83138" y="487792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D1282E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D1282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88547" y="4509890"/>
              <a:ext cx="345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748554" y="4866723"/>
              <a:ext cx="0" cy="246345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3" name="Rectangle 22"/>
            <p:cNvSpPr/>
            <p:nvPr/>
          </p:nvSpPr>
          <p:spPr>
            <a:xfrm>
              <a:off x="1789897" y="4877920"/>
              <a:ext cx="78514" cy="22395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121221" y="4866722"/>
              <a:ext cx="0" cy="246345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5" name="Rectangle 24"/>
            <p:cNvSpPr/>
            <p:nvPr/>
          </p:nvSpPr>
          <p:spPr>
            <a:xfrm>
              <a:off x="5162564" y="4877919"/>
              <a:ext cx="78514" cy="22395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16957" y="4077842"/>
              <a:ext cx="841014" cy="32497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BPM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37364" y="4077842"/>
              <a:ext cx="13786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Corrector</a:t>
              </a:r>
            </a:p>
          </p:txBody>
        </p:sp>
        <p:sp>
          <p:nvSpPr>
            <p:cNvPr id="28" name="Down Arrow 27"/>
            <p:cNvSpPr/>
            <p:nvPr/>
          </p:nvSpPr>
          <p:spPr>
            <a:xfrm flipH="1">
              <a:off x="1685878" y="4398032"/>
              <a:ext cx="142584" cy="175395"/>
            </a:xfrm>
            <a:prstGeom prst="downArrow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32163" y="4509890"/>
              <a:ext cx="345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84291" y="4509890"/>
              <a:ext cx="345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23759" y="4437882"/>
              <a:ext cx="260837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80035" y="4293866"/>
              <a:ext cx="351236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33" name="Down Arrow 32"/>
            <p:cNvSpPr/>
            <p:nvPr/>
          </p:nvSpPr>
          <p:spPr>
            <a:xfrm flipH="1">
              <a:off x="1895664" y="4404695"/>
              <a:ext cx="153964" cy="175395"/>
            </a:xfrm>
            <a:prstGeom prst="downArrow">
              <a:avLst>
                <a:gd name="adj1" fmla="val 45646"/>
                <a:gd name="adj2" fmla="val 50000"/>
              </a:avLst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01633" y="1029074"/>
            <a:ext cx="1324402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arc cell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6785" y="796529"/>
            <a:ext cx="3327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kern="0" cap="all" spc="-60" dirty="0">
                <a:solidFill>
                  <a:srgbClr val="D1282E"/>
                </a:solidFill>
                <a:latin typeface="Arial Black"/>
              </a:rPr>
              <a:t>Lattice V12b-s</a:t>
            </a:r>
            <a:endParaRPr lang="en-GB" sz="14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88412" y="2515271"/>
            <a:ext cx="2028921" cy="2033532"/>
            <a:chOff x="6183207" y="1672686"/>
            <a:chExt cx="2028921" cy="2033532"/>
          </a:xfrm>
        </p:grpSpPr>
        <p:sp>
          <p:nvSpPr>
            <p:cNvPr id="37" name="Donut 36"/>
            <p:cNvSpPr/>
            <p:nvPr/>
          </p:nvSpPr>
          <p:spPr>
            <a:xfrm>
              <a:off x="6248113" y="1734093"/>
              <a:ext cx="1899108" cy="1908355"/>
            </a:xfrm>
            <a:prstGeom prst="donut">
              <a:avLst>
                <a:gd name="adj" fmla="val 1455"/>
              </a:avLst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132762" y="1672686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83207" y="2624974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82315" y="2624974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32762" y="3578679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962902">
              <a:off x="6613364" y="3468268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1855990">
              <a:off x="7640382" y="1781422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3623008">
              <a:off x="6281424" y="3115280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3623008">
              <a:off x="7985334" y="2128443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19838961">
              <a:off x="6613577" y="1782061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19642893">
              <a:off x="7641033" y="3469305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18011093">
              <a:off x="6281186" y="2128676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rot="18011093">
              <a:off x="7985571" y="3115513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07277" y="4548803"/>
            <a:ext cx="3270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74838" algn="l"/>
              </a:tabLst>
              <a:defRPr/>
            </a:pPr>
            <a:r>
              <a:rPr lang="en-US" b="1" kern="0" dirty="0">
                <a:solidFill>
                  <a:srgbClr val="000000"/>
                </a:solidFill>
              </a:rPr>
              <a:t>Circumference:	100 km</a:t>
            </a:r>
          </a:p>
          <a:p>
            <a:pPr>
              <a:tabLst>
                <a:tab pos="1874838" algn="l"/>
              </a:tabLst>
              <a:defRPr/>
            </a:pPr>
            <a:r>
              <a:rPr lang="en-US" b="1" kern="0" dirty="0">
                <a:solidFill>
                  <a:srgbClr val="000000"/>
                </a:solidFill>
              </a:rPr>
              <a:t>Arc length:	2 × 3.4 km</a:t>
            </a:r>
          </a:p>
          <a:p>
            <a:pPr>
              <a:tabLst>
                <a:tab pos="1874838" algn="l"/>
              </a:tabLst>
              <a:defRPr/>
            </a:pPr>
            <a:r>
              <a:rPr lang="en-US" b="1" kern="0" dirty="0">
                <a:solidFill>
                  <a:srgbClr val="000000"/>
                </a:solidFill>
              </a:rPr>
              <a:t>Straight section:	1.5 km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10350" y="1822483"/>
            <a:ext cx="1144865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layout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-28830" y="6396335"/>
            <a:ext cx="280063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B. Harer, B. Holzer</a:t>
            </a:r>
            <a:endParaRPr lang="en-GB" sz="2400" dirty="0">
              <a:solidFill>
                <a:srgbClr val="0000CC"/>
              </a:solidFill>
            </a:endParaRPr>
          </a:p>
        </p:txBody>
      </p:sp>
      <p:pic>
        <p:nvPicPr>
          <p:cNvPr id="53" name="Picture 52" descr="madx.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2" r="8519" b="17316"/>
          <a:stretch/>
        </p:blipFill>
        <p:spPr>
          <a:xfrm rot="5400000">
            <a:off x="3293288" y="3819236"/>
            <a:ext cx="2841177" cy="29604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01" y="5191212"/>
            <a:ext cx="2295422" cy="1606796"/>
          </a:xfrm>
          <a:prstGeom prst="rect">
            <a:avLst/>
          </a:prstGeom>
        </p:spPr>
      </p:pic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6514972" y="3540140"/>
            <a:ext cx="2306637" cy="1601787"/>
            <a:chOff x="2299" y="3707"/>
            <a:chExt cx="1453" cy="1009"/>
          </a:xfrm>
        </p:grpSpPr>
        <p:sp>
          <p:nvSpPr>
            <p:cNvPr id="5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00" y="3707"/>
              <a:ext cx="1441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8" name="Freeform 5"/>
            <p:cNvSpPr>
              <a:spLocks noEditPoints="1"/>
            </p:cNvSpPr>
            <p:nvPr/>
          </p:nvSpPr>
          <p:spPr bwMode="auto">
            <a:xfrm>
              <a:off x="2426" y="4635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2391" y="4607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0" name="Freeform 7"/>
            <p:cNvSpPr>
              <a:spLocks noEditPoints="1"/>
            </p:cNvSpPr>
            <p:nvPr/>
          </p:nvSpPr>
          <p:spPr bwMode="auto">
            <a:xfrm>
              <a:off x="2426" y="4456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2368" y="4428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20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Freeform 9"/>
            <p:cNvSpPr>
              <a:spLocks noEditPoints="1"/>
            </p:cNvSpPr>
            <p:nvPr/>
          </p:nvSpPr>
          <p:spPr bwMode="auto">
            <a:xfrm>
              <a:off x="2426" y="4277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3" name="Rectangle 10"/>
            <p:cNvSpPr>
              <a:spLocks noChangeArrowheads="1"/>
            </p:cNvSpPr>
            <p:nvPr/>
          </p:nvSpPr>
          <p:spPr bwMode="auto">
            <a:xfrm>
              <a:off x="2368" y="4249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40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4" name="Freeform 11"/>
            <p:cNvSpPr>
              <a:spLocks noEditPoints="1"/>
            </p:cNvSpPr>
            <p:nvPr/>
          </p:nvSpPr>
          <p:spPr bwMode="auto">
            <a:xfrm>
              <a:off x="2426" y="4098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5" name="Rectangle 12"/>
            <p:cNvSpPr>
              <a:spLocks noChangeArrowheads="1"/>
            </p:cNvSpPr>
            <p:nvPr/>
          </p:nvSpPr>
          <p:spPr bwMode="auto">
            <a:xfrm>
              <a:off x="2368" y="4070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60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6" name="Freeform 13"/>
            <p:cNvSpPr>
              <a:spLocks noEditPoints="1"/>
            </p:cNvSpPr>
            <p:nvPr/>
          </p:nvSpPr>
          <p:spPr bwMode="auto">
            <a:xfrm>
              <a:off x="2426" y="3919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7" name="Rectangle 14"/>
            <p:cNvSpPr>
              <a:spLocks noChangeArrowheads="1"/>
            </p:cNvSpPr>
            <p:nvPr/>
          </p:nvSpPr>
          <p:spPr bwMode="auto">
            <a:xfrm>
              <a:off x="2368" y="3891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80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8" name="Freeform 15"/>
            <p:cNvSpPr>
              <a:spLocks noEditPoints="1"/>
            </p:cNvSpPr>
            <p:nvPr/>
          </p:nvSpPr>
          <p:spPr bwMode="auto">
            <a:xfrm>
              <a:off x="2426" y="3740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9" name="Rectangle 16"/>
            <p:cNvSpPr>
              <a:spLocks noChangeArrowheads="1"/>
            </p:cNvSpPr>
            <p:nvPr/>
          </p:nvSpPr>
          <p:spPr bwMode="auto">
            <a:xfrm>
              <a:off x="2345" y="3713"/>
              <a:ext cx="11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100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2443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1" name="Rectangle 18"/>
            <p:cNvSpPr>
              <a:spLocks noChangeArrowheads="1"/>
            </p:cNvSpPr>
            <p:nvPr/>
          </p:nvSpPr>
          <p:spPr bwMode="auto">
            <a:xfrm>
              <a:off x="2425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" name="Freeform 19"/>
            <p:cNvSpPr>
              <a:spLocks noEditPoints="1"/>
            </p:cNvSpPr>
            <p:nvPr/>
          </p:nvSpPr>
          <p:spPr bwMode="auto">
            <a:xfrm>
              <a:off x="2652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3" name="Rectangle 20"/>
            <p:cNvSpPr>
              <a:spLocks noChangeArrowheads="1"/>
            </p:cNvSpPr>
            <p:nvPr/>
          </p:nvSpPr>
          <p:spPr bwMode="auto">
            <a:xfrm>
              <a:off x="2634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2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Freeform 21"/>
            <p:cNvSpPr>
              <a:spLocks noEditPoints="1"/>
            </p:cNvSpPr>
            <p:nvPr/>
          </p:nvSpPr>
          <p:spPr bwMode="auto">
            <a:xfrm>
              <a:off x="2861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5" name="Rectangle 22"/>
            <p:cNvSpPr>
              <a:spLocks noChangeArrowheads="1"/>
            </p:cNvSpPr>
            <p:nvPr/>
          </p:nvSpPr>
          <p:spPr bwMode="auto">
            <a:xfrm>
              <a:off x="2843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4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" name="Freeform 23"/>
            <p:cNvSpPr>
              <a:spLocks noEditPoints="1"/>
            </p:cNvSpPr>
            <p:nvPr/>
          </p:nvSpPr>
          <p:spPr bwMode="auto">
            <a:xfrm>
              <a:off x="3070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3052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6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8" name="Freeform 25"/>
            <p:cNvSpPr>
              <a:spLocks noEditPoints="1"/>
            </p:cNvSpPr>
            <p:nvPr/>
          </p:nvSpPr>
          <p:spPr bwMode="auto">
            <a:xfrm>
              <a:off x="3278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9" name="Rectangle 26"/>
            <p:cNvSpPr>
              <a:spLocks noChangeArrowheads="1"/>
            </p:cNvSpPr>
            <p:nvPr/>
          </p:nvSpPr>
          <p:spPr bwMode="auto">
            <a:xfrm>
              <a:off x="3261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8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0" name="Freeform 27"/>
            <p:cNvSpPr>
              <a:spLocks noEditPoints="1"/>
            </p:cNvSpPr>
            <p:nvPr/>
          </p:nvSpPr>
          <p:spPr bwMode="auto">
            <a:xfrm>
              <a:off x="3488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" name="Rectangle 28"/>
            <p:cNvSpPr>
              <a:spLocks noChangeArrowheads="1"/>
            </p:cNvSpPr>
            <p:nvPr/>
          </p:nvSpPr>
          <p:spPr bwMode="auto">
            <a:xfrm>
              <a:off x="3458" y="4635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10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" name="Freeform 29"/>
            <p:cNvSpPr>
              <a:spLocks noEditPoints="1"/>
            </p:cNvSpPr>
            <p:nvPr/>
          </p:nvSpPr>
          <p:spPr bwMode="auto">
            <a:xfrm>
              <a:off x="3696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3" name="Rectangle 30"/>
            <p:cNvSpPr>
              <a:spLocks noChangeArrowheads="1"/>
            </p:cNvSpPr>
            <p:nvPr/>
          </p:nvSpPr>
          <p:spPr bwMode="auto">
            <a:xfrm>
              <a:off x="3667" y="4635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12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4" name="Freeform 31"/>
            <p:cNvSpPr>
              <a:spLocks/>
            </p:cNvSpPr>
            <p:nvPr/>
          </p:nvSpPr>
          <p:spPr bwMode="auto">
            <a:xfrm>
              <a:off x="2443" y="3740"/>
              <a:ext cx="1253" cy="895"/>
            </a:xfrm>
            <a:custGeom>
              <a:avLst/>
              <a:gdLst>
                <a:gd name="T0" fmla="*/ 0 w 4166"/>
                <a:gd name="T1" fmla="*/ 2968 h 2968"/>
                <a:gd name="T2" fmla="*/ 0 w 4166"/>
                <a:gd name="T3" fmla="*/ 2968 h 2968"/>
                <a:gd name="T4" fmla="*/ 4166 w 4166"/>
                <a:gd name="T5" fmla="*/ 2968 h 2968"/>
                <a:gd name="T6" fmla="*/ 4166 w 4166"/>
                <a:gd name="T7" fmla="*/ 0 h 2968"/>
                <a:gd name="T8" fmla="*/ 0 w 4166"/>
                <a:gd name="T9" fmla="*/ 0 h 2968"/>
                <a:gd name="T10" fmla="*/ 0 w 4166"/>
                <a:gd name="T11" fmla="*/ 2968 h 2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66" h="2968">
                  <a:moveTo>
                    <a:pt x="0" y="2968"/>
                  </a:moveTo>
                  <a:lnTo>
                    <a:pt x="0" y="2968"/>
                  </a:lnTo>
                  <a:lnTo>
                    <a:pt x="4166" y="2968"/>
                  </a:lnTo>
                  <a:lnTo>
                    <a:pt x="4166" y="0"/>
                  </a:lnTo>
                  <a:lnTo>
                    <a:pt x="0" y="0"/>
                  </a:lnTo>
                  <a:lnTo>
                    <a:pt x="0" y="2968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5" name="Line 32"/>
            <p:cNvSpPr>
              <a:spLocks noChangeShapeType="1"/>
            </p:cNvSpPr>
            <p:nvPr/>
          </p:nvSpPr>
          <p:spPr bwMode="auto">
            <a:xfrm>
              <a:off x="2328" y="4188"/>
              <a:ext cx="0" cy="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6" name="Rectangle 33"/>
            <p:cNvSpPr>
              <a:spLocks noChangeArrowheads="1"/>
            </p:cNvSpPr>
            <p:nvPr/>
          </p:nvSpPr>
          <p:spPr bwMode="auto">
            <a:xfrm rot="16200000">
              <a:off x="2304" y="4223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b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7" name="Rectangle 34"/>
            <p:cNvSpPr>
              <a:spLocks noChangeArrowheads="1"/>
            </p:cNvSpPr>
            <p:nvPr/>
          </p:nvSpPr>
          <p:spPr bwMode="auto">
            <a:xfrm rot="16200000">
              <a:off x="2304" y="4200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e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8" name="Rectangle 35"/>
            <p:cNvSpPr>
              <a:spLocks noChangeArrowheads="1"/>
            </p:cNvSpPr>
            <p:nvPr/>
          </p:nvSpPr>
          <p:spPr bwMode="auto">
            <a:xfrm rot="16200000">
              <a:off x="2309" y="4184"/>
              <a:ext cx="36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t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9" name="Rectangle 36"/>
            <p:cNvSpPr>
              <a:spLocks noChangeArrowheads="1"/>
            </p:cNvSpPr>
            <p:nvPr/>
          </p:nvSpPr>
          <p:spPr bwMode="auto">
            <a:xfrm rot="16200000">
              <a:off x="2304" y="4165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x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0" name="Rectangle 37"/>
            <p:cNvSpPr>
              <a:spLocks noChangeArrowheads="1"/>
            </p:cNvSpPr>
            <p:nvPr/>
          </p:nvSpPr>
          <p:spPr bwMode="auto">
            <a:xfrm rot="16200000">
              <a:off x="2309" y="4148"/>
              <a:ext cx="3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1" name="Rectangle 38"/>
            <p:cNvSpPr>
              <a:spLocks noChangeArrowheads="1"/>
            </p:cNvSpPr>
            <p:nvPr/>
          </p:nvSpPr>
          <p:spPr bwMode="auto">
            <a:xfrm rot="16200000">
              <a:off x="2311" y="4137"/>
              <a:ext cx="32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i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2" name="Rectangle 39"/>
            <p:cNvSpPr>
              <a:spLocks noChangeArrowheads="1"/>
            </p:cNvSpPr>
            <p:nvPr/>
          </p:nvSpPr>
          <p:spPr bwMode="auto">
            <a:xfrm rot="16200000">
              <a:off x="2304" y="4121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n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3" name="Rectangle 40"/>
            <p:cNvSpPr>
              <a:spLocks noChangeArrowheads="1"/>
            </p:cNvSpPr>
            <p:nvPr/>
          </p:nvSpPr>
          <p:spPr bwMode="auto">
            <a:xfrm rot="16200000">
              <a:off x="2309" y="4103"/>
              <a:ext cx="3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4" name="Rectangle 41"/>
            <p:cNvSpPr>
              <a:spLocks noChangeArrowheads="1"/>
            </p:cNvSpPr>
            <p:nvPr/>
          </p:nvSpPr>
          <p:spPr bwMode="auto">
            <a:xfrm rot="16200000">
              <a:off x="2297" y="4078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m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5" name="Line 42"/>
            <p:cNvSpPr>
              <a:spLocks noChangeShapeType="1"/>
            </p:cNvSpPr>
            <p:nvPr/>
          </p:nvSpPr>
          <p:spPr bwMode="auto">
            <a:xfrm>
              <a:off x="3070" y="4705"/>
              <a:ext cx="0" cy="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6" name="Rectangle 43"/>
            <p:cNvSpPr>
              <a:spLocks noChangeArrowheads="1"/>
            </p:cNvSpPr>
            <p:nvPr/>
          </p:nvSpPr>
          <p:spPr bwMode="auto">
            <a:xfrm>
              <a:off x="3003" y="4677"/>
              <a:ext cx="169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s in km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7" name="Line 44"/>
            <p:cNvSpPr>
              <a:spLocks noChangeShapeType="1"/>
            </p:cNvSpPr>
            <p:nvPr/>
          </p:nvSpPr>
          <p:spPr bwMode="auto">
            <a:xfrm>
              <a:off x="3136" y="4714"/>
              <a:ext cx="0" cy="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8" name="Freeform 45"/>
            <p:cNvSpPr>
              <a:spLocks/>
            </p:cNvSpPr>
            <p:nvPr/>
          </p:nvSpPr>
          <p:spPr bwMode="auto">
            <a:xfrm>
              <a:off x="2443" y="3943"/>
              <a:ext cx="1253" cy="557"/>
            </a:xfrm>
            <a:custGeom>
              <a:avLst/>
              <a:gdLst>
                <a:gd name="T0" fmla="*/ 68 w 4166"/>
                <a:gd name="T1" fmla="*/ 687 h 1847"/>
                <a:gd name="T2" fmla="*/ 142 w 4166"/>
                <a:gd name="T3" fmla="*/ 702 h 1847"/>
                <a:gd name="T4" fmla="*/ 218 w 4166"/>
                <a:gd name="T5" fmla="*/ 1801 h 1847"/>
                <a:gd name="T6" fmla="*/ 296 w 4166"/>
                <a:gd name="T7" fmla="*/ 24 h 1847"/>
                <a:gd name="T8" fmla="*/ 382 w 4166"/>
                <a:gd name="T9" fmla="*/ 96 h 1847"/>
                <a:gd name="T10" fmla="*/ 480 w 4166"/>
                <a:gd name="T11" fmla="*/ 1559 h 1847"/>
                <a:gd name="T12" fmla="*/ 554 w 4166"/>
                <a:gd name="T13" fmla="*/ 705 h 1847"/>
                <a:gd name="T14" fmla="*/ 616 w 4166"/>
                <a:gd name="T15" fmla="*/ 1811 h 1847"/>
                <a:gd name="T16" fmla="*/ 680 w 4166"/>
                <a:gd name="T17" fmla="*/ 778 h 1847"/>
                <a:gd name="T18" fmla="*/ 746 w 4166"/>
                <a:gd name="T19" fmla="*/ 93 h 1847"/>
                <a:gd name="T20" fmla="*/ 812 w 4166"/>
                <a:gd name="T21" fmla="*/ 1192 h 1847"/>
                <a:gd name="T22" fmla="*/ 872 w 4166"/>
                <a:gd name="T23" fmla="*/ 1248 h 1847"/>
                <a:gd name="T24" fmla="*/ 932 w 4166"/>
                <a:gd name="T25" fmla="*/ 1549 h 1847"/>
                <a:gd name="T26" fmla="*/ 992 w 4166"/>
                <a:gd name="T27" fmla="*/ 778 h 1847"/>
                <a:gd name="T28" fmla="*/ 1050 w 4166"/>
                <a:gd name="T29" fmla="*/ 1811 h 1847"/>
                <a:gd name="T30" fmla="*/ 1111 w 4166"/>
                <a:gd name="T31" fmla="*/ 93 h 1847"/>
                <a:gd name="T32" fmla="*/ 1172 w 4166"/>
                <a:gd name="T33" fmla="*/ 1772 h 1847"/>
                <a:gd name="T34" fmla="*/ 1239 w 4166"/>
                <a:gd name="T35" fmla="*/ 1587 h 1847"/>
                <a:gd name="T36" fmla="*/ 1302 w 4166"/>
                <a:gd name="T37" fmla="*/ 24 h 1847"/>
                <a:gd name="T38" fmla="*/ 1371 w 4166"/>
                <a:gd name="T39" fmla="*/ 93 h 1847"/>
                <a:gd name="T40" fmla="*/ 1428 w 4166"/>
                <a:gd name="T41" fmla="*/ 1248 h 1847"/>
                <a:gd name="T42" fmla="*/ 1489 w 4166"/>
                <a:gd name="T43" fmla="*/ 1192 h 1847"/>
                <a:gd name="T44" fmla="*/ 1546 w 4166"/>
                <a:gd name="T45" fmla="*/ 108 h 1847"/>
                <a:gd name="T46" fmla="*/ 1604 w 4166"/>
                <a:gd name="T47" fmla="*/ 1587 h 1847"/>
                <a:gd name="T48" fmla="*/ 1667 w 4166"/>
                <a:gd name="T49" fmla="*/ 102 h 1847"/>
                <a:gd name="T50" fmla="*/ 1728 w 4166"/>
                <a:gd name="T51" fmla="*/ 1772 h 1847"/>
                <a:gd name="T52" fmla="*/ 1794 w 4166"/>
                <a:gd name="T53" fmla="*/ 1587 h 1847"/>
                <a:gd name="T54" fmla="*/ 1858 w 4166"/>
                <a:gd name="T55" fmla="*/ 192 h 1847"/>
                <a:gd name="T56" fmla="*/ 1919 w 4166"/>
                <a:gd name="T57" fmla="*/ 1772 h 1847"/>
                <a:gd name="T58" fmla="*/ 1980 w 4166"/>
                <a:gd name="T59" fmla="*/ 192 h 1847"/>
                <a:gd name="T60" fmla="*/ 2040 w 4166"/>
                <a:gd name="T61" fmla="*/ 1791 h 1847"/>
                <a:gd name="T62" fmla="*/ 2098 w 4166"/>
                <a:gd name="T63" fmla="*/ 705 h 1847"/>
                <a:gd name="T64" fmla="*/ 2159 w 4166"/>
                <a:gd name="T65" fmla="*/ 1587 h 1847"/>
                <a:gd name="T66" fmla="*/ 2222 w 4166"/>
                <a:gd name="T67" fmla="*/ 68 h 1847"/>
                <a:gd name="T68" fmla="*/ 2287 w 4166"/>
                <a:gd name="T69" fmla="*/ 1192 h 1847"/>
                <a:gd name="T70" fmla="*/ 2352 w 4166"/>
                <a:gd name="T71" fmla="*/ 1811 h 1847"/>
                <a:gd name="T72" fmla="*/ 2417 w 4166"/>
                <a:gd name="T73" fmla="*/ 1248 h 1847"/>
                <a:gd name="T74" fmla="*/ 2474 w 4166"/>
                <a:gd name="T75" fmla="*/ 1772 h 1847"/>
                <a:gd name="T76" fmla="*/ 2535 w 4166"/>
                <a:gd name="T77" fmla="*/ 192 h 1847"/>
                <a:gd name="T78" fmla="*/ 2595 w 4166"/>
                <a:gd name="T79" fmla="*/ 1811 h 1847"/>
                <a:gd name="T80" fmla="*/ 2652 w 4166"/>
                <a:gd name="T81" fmla="*/ 1192 h 1847"/>
                <a:gd name="T82" fmla="*/ 2716 w 4166"/>
                <a:gd name="T83" fmla="*/ 1811 h 1847"/>
                <a:gd name="T84" fmla="*/ 2780 w 4166"/>
                <a:gd name="T85" fmla="*/ 778 h 1847"/>
                <a:gd name="T86" fmla="*/ 2846 w 4166"/>
                <a:gd name="T87" fmla="*/ 93 h 1847"/>
                <a:gd name="T88" fmla="*/ 2916 w 4166"/>
                <a:gd name="T89" fmla="*/ 71 h 1847"/>
                <a:gd name="T90" fmla="*/ 3009 w 4166"/>
                <a:gd name="T91" fmla="*/ 1596 h 1847"/>
                <a:gd name="T92" fmla="*/ 3108 w 4166"/>
                <a:gd name="T93" fmla="*/ 96 h 1847"/>
                <a:gd name="T94" fmla="*/ 3185 w 4166"/>
                <a:gd name="T95" fmla="*/ 1811 h 1847"/>
                <a:gd name="T96" fmla="*/ 3259 w 4166"/>
                <a:gd name="T97" fmla="*/ 1220 h 1847"/>
                <a:gd name="T98" fmla="*/ 3333 w 4166"/>
                <a:gd name="T99" fmla="*/ 96 h 1847"/>
                <a:gd name="T100" fmla="*/ 3411 w 4166"/>
                <a:gd name="T101" fmla="*/ 1796 h 1847"/>
                <a:gd name="T102" fmla="*/ 3472 w 4166"/>
                <a:gd name="T103" fmla="*/ 169 h 1847"/>
                <a:gd name="T104" fmla="*/ 3532 w 4166"/>
                <a:gd name="T105" fmla="*/ 1791 h 1847"/>
                <a:gd name="T106" fmla="*/ 3593 w 4166"/>
                <a:gd name="T107" fmla="*/ 108 h 1847"/>
                <a:gd name="T108" fmla="*/ 3650 w 4166"/>
                <a:gd name="T109" fmla="*/ 1248 h 1847"/>
                <a:gd name="T110" fmla="*/ 3708 w 4166"/>
                <a:gd name="T111" fmla="*/ 1549 h 1847"/>
                <a:gd name="T112" fmla="*/ 3775 w 4166"/>
                <a:gd name="T113" fmla="*/ 1795 h 1847"/>
                <a:gd name="T114" fmla="*/ 3836 w 4166"/>
                <a:gd name="T115" fmla="*/ 192 h 1847"/>
                <a:gd name="T116" fmla="*/ 3903 w 4166"/>
                <a:gd name="T117" fmla="*/ 705 h 1847"/>
                <a:gd name="T118" fmla="*/ 3967 w 4166"/>
                <a:gd name="T119" fmla="*/ 1772 h 1847"/>
                <a:gd name="T120" fmla="*/ 4028 w 4166"/>
                <a:gd name="T121" fmla="*/ 157 h 1847"/>
                <a:gd name="T122" fmla="*/ 4088 w 4166"/>
                <a:gd name="T123" fmla="*/ 1784 h 1847"/>
                <a:gd name="T124" fmla="*/ 4148 w 4166"/>
                <a:gd name="T125" fmla="*/ 93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66" h="1847">
                  <a:moveTo>
                    <a:pt x="0" y="43"/>
                  </a:moveTo>
                  <a:lnTo>
                    <a:pt x="0" y="43"/>
                  </a:lnTo>
                  <a:lnTo>
                    <a:pt x="0" y="112"/>
                  </a:lnTo>
                  <a:lnTo>
                    <a:pt x="1" y="124"/>
                  </a:lnTo>
                  <a:lnTo>
                    <a:pt x="2" y="713"/>
                  </a:lnTo>
                  <a:lnTo>
                    <a:pt x="7" y="1585"/>
                  </a:lnTo>
                  <a:lnTo>
                    <a:pt x="9" y="1796"/>
                  </a:lnTo>
                  <a:lnTo>
                    <a:pt x="9" y="1785"/>
                  </a:lnTo>
                  <a:lnTo>
                    <a:pt x="10" y="1781"/>
                  </a:lnTo>
                  <a:lnTo>
                    <a:pt x="10" y="1779"/>
                  </a:lnTo>
                  <a:lnTo>
                    <a:pt x="11" y="1575"/>
                  </a:lnTo>
                  <a:lnTo>
                    <a:pt x="14" y="1213"/>
                  </a:lnTo>
                  <a:lnTo>
                    <a:pt x="16" y="690"/>
                  </a:lnTo>
                  <a:lnTo>
                    <a:pt x="18" y="41"/>
                  </a:lnTo>
                  <a:lnTo>
                    <a:pt x="18" y="87"/>
                  </a:lnTo>
                  <a:lnTo>
                    <a:pt x="18" y="105"/>
                  </a:lnTo>
                  <a:lnTo>
                    <a:pt x="18" y="118"/>
                  </a:lnTo>
                  <a:lnTo>
                    <a:pt x="20" y="739"/>
                  </a:lnTo>
                  <a:lnTo>
                    <a:pt x="24" y="1641"/>
                  </a:lnTo>
                  <a:lnTo>
                    <a:pt x="26" y="1847"/>
                  </a:lnTo>
                  <a:lnTo>
                    <a:pt x="26" y="1837"/>
                  </a:lnTo>
                  <a:lnTo>
                    <a:pt x="27" y="1833"/>
                  </a:lnTo>
                  <a:lnTo>
                    <a:pt x="27" y="1831"/>
                  </a:lnTo>
                  <a:lnTo>
                    <a:pt x="28" y="1625"/>
                  </a:lnTo>
                  <a:lnTo>
                    <a:pt x="31" y="1248"/>
                  </a:lnTo>
                  <a:lnTo>
                    <a:pt x="33" y="69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35" y="40"/>
                  </a:lnTo>
                  <a:lnTo>
                    <a:pt x="36" y="59"/>
                  </a:lnTo>
                  <a:lnTo>
                    <a:pt x="36" y="71"/>
                  </a:lnTo>
                  <a:lnTo>
                    <a:pt x="37" y="672"/>
                  </a:lnTo>
                  <a:lnTo>
                    <a:pt x="42" y="1567"/>
                  </a:lnTo>
                  <a:lnTo>
                    <a:pt x="44" y="1789"/>
                  </a:lnTo>
                  <a:lnTo>
                    <a:pt x="44" y="1778"/>
                  </a:lnTo>
                  <a:lnTo>
                    <a:pt x="44" y="1775"/>
                  </a:lnTo>
                  <a:lnTo>
                    <a:pt x="44" y="1772"/>
                  </a:lnTo>
                  <a:lnTo>
                    <a:pt x="46" y="1564"/>
                  </a:lnTo>
                  <a:lnTo>
                    <a:pt x="48" y="1199"/>
                  </a:lnTo>
                  <a:lnTo>
                    <a:pt x="50" y="673"/>
                  </a:lnTo>
                  <a:lnTo>
                    <a:pt x="52" y="23"/>
                  </a:lnTo>
                  <a:lnTo>
                    <a:pt x="52" y="24"/>
                  </a:lnTo>
                  <a:lnTo>
                    <a:pt x="53" y="65"/>
                  </a:lnTo>
                  <a:lnTo>
                    <a:pt x="53" y="96"/>
                  </a:lnTo>
                  <a:lnTo>
                    <a:pt x="54" y="702"/>
                  </a:lnTo>
                  <a:lnTo>
                    <a:pt x="59" y="1596"/>
                  </a:lnTo>
                  <a:lnTo>
                    <a:pt x="61" y="1811"/>
                  </a:lnTo>
                  <a:lnTo>
                    <a:pt x="62" y="1801"/>
                  </a:lnTo>
                  <a:lnTo>
                    <a:pt x="62" y="1794"/>
                  </a:lnTo>
                  <a:lnTo>
                    <a:pt x="64" y="1589"/>
                  </a:lnTo>
                  <a:lnTo>
                    <a:pt x="66" y="1220"/>
                  </a:lnTo>
                  <a:lnTo>
                    <a:pt x="68" y="687"/>
                  </a:lnTo>
                  <a:lnTo>
                    <a:pt x="70" y="24"/>
                  </a:lnTo>
                  <a:lnTo>
                    <a:pt x="70" y="65"/>
                  </a:lnTo>
                  <a:lnTo>
                    <a:pt x="70" y="96"/>
                  </a:lnTo>
                  <a:lnTo>
                    <a:pt x="72" y="702"/>
                  </a:lnTo>
                  <a:lnTo>
                    <a:pt x="74" y="1220"/>
                  </a:lnTo>
                  <a:lnTo>
                    <a:pt x="76" y="1596"/>
                  </a:lnTo>
                  <a:lnTo>
                    <a:pt x="78" y="1811"/>
                  </a:lnTo>
                  <a:lnTo>
                    <a:pt x="79" y="1801"/>
                  </a:lnTo>
                  <a:lnTo>
                    <a:pt x="79" y="1794"/>
                  </a:lnTo>
                  <a:lnTo>
                    <a:pt x="81" y="1589"/>
                  </a:lnTo>
                  <a:lnTo>
                    <a:pt x="83" y="1220"/>
                  </a:lnTo>
                  <a:lnTo>
                    <a:pt x="85" y="687"/>
                  </a:lnTo>
                  <a:lnTo>
                    <a:pt x="87" y="24"/>
                  </a:lnTo>
                  <a:lnTo>
                    <a:pt x="88" y="65"/>
                  </a:lnTo>
                  <a:lnTo>
                    <a:pt x="88" y="96"/>
                  </a:lnTo>
                  <a:lnTo>
                    <a:pt x="90" y="702"/>
                  </a:lnTo>
                  <a:lnTo>
                    <a:pt x="92" y="1220"/>
                  </a:lnTo>
                  <a:lnTo>
                    <a:pt x="94" y="1596"/>
                  </a:lnTo>
                  <a:lnTo>
                    <a:pt x="96" y="1811"/>
                  </a:lnTo>
                  <a:lnTo>
                    <a:pt x="96" y="1801"/>
                  </a:lnTo>
                  <a:lnTo>
                    <a:pt x="96" y="1794"/>
                  </a:lnTo>
                  <a:lnTo>
                    <a:pt x="98" y="1589"/>
                  </a:lnTo>
                  <a:lnTo>
                    <a:pt x="100" y="1220"/>
                  </a:lnTo>
                  <a:lnTo>
                    <a:pt x="102" y="687"/>
                  </a:lnTo>
                  <a:lnTo>
                    <a:pt x="104" y="24"/>
                  </a:lnTo>
                  <a:lnTo>
                    <a:pt x="105" y="65"/>
                  </a:lnTo>
                  <a:lnTo>
                    <a:pt x="105" y="96"/>
                  </a:lnTo>
                  <a:lnTo>
                    <a:pt x="107" y="702"/>
                  </a:lnTo>
                  <a:lnTo>
                    <a:pt x="109" y="1220"/>
                  </a:lnTo>
                  <a:lnTo>
                    <a:pt x="111" y="1596"/>
                  </a:lnTo>
                  <a:lnTo>
                    <a:pt x="113" y="1811"/>
                  </a:lnTo>
                  <a:lnTo>
                    <a:pt x="114" y="1801"/>
                  </a:lnTo>
                  <a:lnTo>
                    <a:pt x="114" y="1794"/>
                  </a:lnTo>
                  <a:lnTo>
                    <a:pt x="116" y="1589"/>
                  </a:lnTo>
                  <a:lnTo>
                    <a:pt x="118" y="1220"/>
                  </a:lnTo>
                  <a:lnTo>
                    <a:pt x="120" y="687"/>
                  </a:lnTo>
                  <a:lnTo>
                    <a:pt x="122" y="24"/>
                  </a:lnTo>
                  <a:lnTo>
                    <a:pt x="122" y="65"/>
                  </a:lnTo>
                  <a:lnTo>
                    <a:pt x="122" y="96"/>
                  </a:lnTo>
                  <a:lnTo>
                    <a:pt x="124" y="702"/>
                  </a:lnTo>
                  <a:lnTo>
                    <a:pt x="126" y="1220"/>
                  </a:lnTo>
                  <a:lnTo>
                    <a:pt x="128" y="1596"/>
                  </a:lnTo>
                  <a:lnTo>
                    <a:pt x="130" y="1811"/>
                  </a:lnTo>
                  <a:lnTo>
                    <a:pt x="131" y="1801"/>
                  </a:lnTo>
                  <a:lnTo>
                    <a:pt x="131" y="1794"/>
                  </a:lnTo>
                  <a:lnTo>
                    <a:pt x="133" y="1589"/>
                  </a:lnTo>
                  <a:lnTo>
                    <a:pt x="135" y="1220"/>
                  </a:lnTo>
                  <a:lnTo>
                    <a:pt x="137" y="687"/>
                  </a:lnTo>
                  <a:lnTo>
                    <a:pt x="139" y="24"/>
                  </a:lnTo>
                  <a:lnTo>
                    <a:pt x="140" y="65"/>
                  </a:lnTo>
                  <a:lnTo>
                    <a:pt x="140" y="96"/>
                  </a:lnTo>
                  <a:lnTo>
                    <a:pt x="142" y="702"/>
                  </a:lnTo>
                  <a:lnTo>
                    <a:pt x="144" y="1220"/>
                  </a:lnTo>
                  <a:lnTo>
                    <a:pt x="146" y="1596"/>
                  </a:lnTo>
                  <a:lnTo>
                    <a:pt x="148" y="1811"/>
                  </a:lnTo>
                  <a:lnTo>
                    <a:pt x="148" y="1801"/>
                  </a:lnTo>
                  <a:lnTo>
                    <a:pt x="148" y="1794"/>
                  </a:lnTo>
                  <a:lnTo>
                    <a:pt x="150" y="1589"/>
                  </a:lnTo>
                  <a:lnTo>
                    <a:pt x="152" y="1220"/>
                  </a:lnTo>
                  <a:lnTo>
                    <a:pt x="154" y="687"/>
                  </a:lnTo>
                  <a:lnTo>
                    <a:pt x="156" y="24"/>
                  </a:lnTo>
                  <a:lnTo>
                    <a:pt x="157" y="65"/>
                  </a:lnTo>
                  <a:lnTo>
                    <a:pt x="157" y="96"/>
                  </a:lnTo>
                  <a:lnTo>
                    <a:pt x="159" y="702"/>
                  </a:lnTo>
                  <a:lnTo>
                    <a:pt x="161" y="1220"/>
                  </a:lnTo>
                  <a:lnTo>
                    <a:pt x="163" y="1596"/>
                  </a:lnTo>
                  <a:lnTo>
                    <a:pt x="165" y="1811"/>
                  </a:lnTo>
                  <a:lnTo>
                    <a:pt x="166" y="1801"/>
                  </a:lnTo>
                  <a:lnTo>
                    <a:pt x="166" y="1794"/>
                  </a:lnTo>
                  <a:lnTo>
                    <a:pt x="168" y="1589"/>
                  </a:lnTo>
                  <a:lnTo>
                    <a:pt x="170" y="1220"/>
                  </a:lnTo>
                  <a:lnTo>
                    <a:pt x="172" y="687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4" y="96"/>
                  </a:lnTo>
                  <a:lnTo>
                    <a:pt x="176" y="702"/>
                  </a:lnTo>
                  <a:lnTo>
                    <a:pt x="178" y="1220"/>
                  </a:lnTo>
                  <a:lnTo>
                    <a:pt x="180" y="1596"/>
                  </a:lnTo>
                  <a:lnTo>
                    <a:pt x="182" y="1811"/>
                  </a:lnTo>
                  <a:lnTo>
                    <a:pt x="183" y="1801"/>
                  </a:lnTo>
                  <a:lnTo>
                    <a:pt x="183" y="1794"/>
                  </a:lnTo>
                  <a:lnTo>
                    <a:pt x="185" y="1589"/>
                  </a:lnTo>
                  <a:lnTo>
                    <a:pt x="187" y="1220"/>
                  </a:lnTo>
                  <a:lnTo>
                    <a:pt x="189" y="687"/>
                  </a:lnTo>
                  <a:lnTo>
                    <a:pt x="191" y="24"/>
                  </a:lnTo>
                  <a:lnTo>
                    <a:pt x="192" y="24"/>
                  </a:lnTo>
                  <a:lnTo>
                    <a:pt x="192" y="96"/>
                  </a:lnTo>
                  <a:lnTo>
                    <a:pt x="194" y="702"/>
                  </a:lnTo>
                  <a:lnTo>
                    <a:pt x="196" y="1220"/>
                  </a:lnTo>
                  <a:lnTo>
                    <a:pt x="198" y="1596"/>
                  </a:lnTo>
                  <a:lnTo>
                    <a:pt x="200" y="1811"/>
                  </a:lnTo>
                  <a:lnTo>
                    <a:pt x="200" y="1801"/>
                  </a:lnTo>
                  <a:lnTo>
                    <a:pt x="200" y="1794"/>
                  </a:lnTo>
                  <a:lnTo>
                    <a:pt x="202" y="1589"/>
                  </a:lnTo>
                  <a:lnTo>
                    <a:pt x="204" y="1220"/>
                  </a:lnTo>
                  <a:lnTo>
                    <a:pt x="206" y="687"/>
                  </a:lnTo>
                  <a:lnTo>
                    <a:pt x="208" y="24"/>
                  </a:lnTo>
                  <a:lnTo>
                    <a:pt x="209" y="24"/>
                  </a:lnTo>
                  <a:lnTo>
                    <a:pt x="209" y="96"/>
                  </a:lnTo>
                  <a:lnTo>
                    <a:pt x="211" y="702"/>
                  </a:lnTo>
                  <a:lnTo>
                    <a:pt x="213" y="1220"/>
                  </a:lnTo>
                  <a:lnTo>
                    <a:pt x="215" y="1596"/>
                  </a:lnTo>
                  <a:lnTo>
                    <a:pt x="217" y="1811"/>
                  </a:lnTo>
                  <a:lnTo>
                    <a:pt x="218" y="1801"/>
                  </a:lnTo>
                  <a:lnTo>
                    <a:pt x="218" y="1794"/>
                  </a:lnTo>
                  <a:lnTo>
                    <a:pt x="220" y="1589"/>
                  </a:lnTo>
                  <a:lnTo>
                    <a:pt x="222" y="1220"/>
                  </a:lnTo>
                  <a:lnTo>
                    <a:pt x="224" y="687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6" y="96"/>
                  </a:lnTo>
                  <a:lnTo>
                    <a:pt x="228" y="702"/>
                  </a:lnTo>
                  <a:lnTo>
                    <a:pt x="230" y="1220"/>
                  </a:lnTo>
                  <a:lnTo>
                    <a:pt x="232" y="1596"/>
                  </a:lnTo>
                  <a:lnTo>
                    <a:pt x="234" y="1811"/>
                  </a:lnTo>
                  <a:lnTo>
                    <a:pt x="235" y="1801"/>
                  </a:lnTo>
                  <a:lnTo>
                    <a:pt x="235" y="1794"/>
                  </a:lnTo>
                  <a:lnTo>
                    <a:pt x="237" y="1589"/>
                  </a:lnTo>
                  <a:lnTo>
                    <a:pt x="239" y="1220"/>
                  </a:lnTo>
                  <a:lnTo>
                    <a:pt x="241" y="687"/>
                  </a:lnTo>
                  <a:lnTo>
                    <a:pt x="243" y="24"/>
                  </a:lnTo>
                  <a:lnTo>
                    <a:pt x="244" y="24"/>
                  </a:lnTo>
                  <a:lnTo>
                    <a:pt x="244" y="96"/>
                  </a:lnTo>
                  <a:lnTo>
                    <a:pt x="246" y="702"/>
                  </a:lnTo>
                  <a:lnTo>
                    <a:pt x="248" y="1220"/>
                  </a:lnTo>
                  <a:lnTo>
                    <a:pt x="250" y="1596"/>
                  </a:lnTo>
                  <a:lnTo>
                    <a:pt x="252" y="1811"/>
                  </a:lnTo>
                  <a:lnTo>
                    <a:pt x="252" y="1801"/>
                  </a:lnTo>
                  <a:lnTo>
                    <a:pt x="252" y="1794"/>
                  </a:lnTo>
                  <a:lnTo>
                    <a:pt x="254" y="1589"/>
                  </a:lnTo>
                  <a:lnTo>
                    <a:pt x="256" y="1220"/>
                  </a:lnTo>
                  <a:lnTo>
                    <a:pt x="258" y="687"/>
                  </a:lnTo>
                  <a:lnTo>
                    <a:pt x="260" y="24"/>
                  </a:lnTo>
                  <a:lnTo>
                    <a:pt x="261" y="24"/>
                  </a:lnTo>
                  <a:lnTo>
                    <a:pt x="261" y="96"/>
                  </a:lnTo>
                  <a:lnTo>
                    <a:pt x="263" y="702"/>
                  </a:lnTo>
                  <a:lnTo>
                    <a:pt x="265" y="1220"/>
                  </a:lnTo>
                  <a:lnTo>
                    <a:pt x="267" y="1596"/>
                  </a:lnTo>
                  <a:lnTo>
                    <a:pt x="270" y="1811"/>
                  </a:lnTo>
                  <a:lnTo>
                    <a:pt x="270" y="1794"/>
                  </a:lnTo>
                  <a:lnTo>
                    <a:pt x="272" y="1589"/>
                  </a:lnTo>
                  <a:lnTo>
                    <a:pt x="274" y="1220"/>
                  </a:lnTo>
                  <a:lnTo>
                    <a:pt x="276" y="687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96"/>
                  </a:lnTo>
                  <a:lnTo>
                    <a:pt x="280" y="702"/>
                  </a:lnTo>
                  <a:lnTo>
                    <a:pt x="282" y="1220"/>
                  </a:lnTo>
                  <a:lnTo>
                    <a:pt x="284" y="1596"/>
                  </a:lnTo>
                  <a:lnTo>
                    <a:pt x="287" y="1811"/>
                  </a:lnTo>
                  <a:lnTo>
                    <a:pt x="287" y="1794"/>
                  </a:lnTo>
                  <a:lnTo>
                    <a:pt x="289" y="1589"/>
                  </a:lnTo>
                  <a:lnTo>
                    <a:pt x="291" y="1220"/>
                  </a:lnTo>
                  <a:lnTo>
                    <a:pt x="293" y="687"/>
                  </a:lnTo>
                  <a:lnTo>
                    <a:pt x="295" y="24"/>
                  </a:lnTo>
                  <a:lnTo>
                    <a:pt x="296" y="24"/>
                  </a:lnTo>
                  <a:lnTo>
                    <a:pt x="296" y="96"/>
                  </a:lnTo>
                  <a:lnTo>
                    <a:pt x="298" y="702"/>
                  </a:lnTo>
                  <a:lnTo>
                    <a:pt x="300" y="1220"/>
                  </a:lnTo>
                  <a:lnTo>
                    <a:pt x="302" y="1596"/>
                  </a:lnTo>
                  <a:lnTo>
                    <a:pt x="304" y="1811"/>
                  </a:lnTo>
                  <a:lnTo>
                    <a:pt x="304" y="1794"/>
                  </a:lnTo>
                  <a:lnTo>
                    <a:pt x="306" y="1589"/>
                  </a:lnTo>
                  <a:lnTo>
                    <a:pt x="308" y="1220"/>
                  </a:lnTo>
                  <a:lnTo>
                    <a:pt x="310" y="687"/>
                  </a:lnTo>
                  <a:lnTo>
                    <a:pt x="312" y="24"/>
                  </a:lnTo>
                  <a:lnTo>
                    <a:pt x="313" y="24"/>
                  </a:lnTo>
                  <a:lnTo>
                    <a:pt x="313" y="96"/>
                  </a:lnTo>
                  <a:lnTo>
                    <a:pt x="315" y="702"/>
                  </a:lnTo>
                  <a:lnTo>
                    <a:pt x="317" y="1220"/>
                  </a:lnTo>
                  <a:lnTo>
                    <a:pt x="319" y="1596"/>
                  </a:lnTo>
                  <a:lnTo>
                    <a:pt x="322" y="1811"/>
                  </a:lnTo>
                  <a:lnTo>
                    <a:pt x="322" y="1794"/>
                  </a:lnTo>
                  <a:lnTo>
                    <a:pt x="324" y="1589"/>
                  </a:lnTo>
                  <a:lnTo>
                    <a:pt x="326" y="1220"/>
                  </a:lnTo>
                  <a:lnTo>
                    <a:pt x="328" y="687"/>
                  </a:lnTo>
                  <a:lnTo>
                    <a:pt x="330" y="24"/>
                  </a:lnTo>
                  <a:lnTo>
                    <a:pt x="330" y="24"/>
                  </a:lnTo>
                  <a:lnTo>
                    <a:pt x="330" y="96"/>
                  </a:lnTo>
                  <a:lnTo>
                    <a:pt x="332" y="702"/>
                  </a:lnTo>
                  <a:lnTo>
                    <a:pt x="334" y="1220"/>
                  </a:lnTo>
                  <a:lnTo>
                    <a:pt x="336" y="1596"/>
                  </a:lnTo>
                  <a:lnTo>
                    <a:pt x="339" y="1811"/>
                  </a:lnTo>
                  <a:lnTo>
                    <a:pt x="339" y="1794"/>
                  </a:lnTo>
                  <a:lnTo>
                    <a:pt x="341" y="1589"/>
                  </a:lnTo>
                  <a:lnTo>
                    <a:pt x="343" y="1220"/>
                  </a:lnTo>
                  <a:lnTo>
                    <a:pt x="345" y="687"/>
                  </a:lnTo>
                  <a:lnTo>
                    <a:pt x="347" y="24"/>
                  </a:lnTo>
                  <a:lnTo>
                    <a:pt x="348" y="24"/>
                  </a:lnTo>
                  <a:lnTo>
                    <a:pt x="348" y="96"/>
                  </a:lnTo>
                  <a:lnTo>
                    <a:pt x="350" y="702"/>
                  </a:lnTo>
                  <a:lnTo>
                    <a:pt x="352" y="1220"/>
                  </a:lnTo>
                  <a:lnTo>
                    <a:pt x="354" y="1596"/>
                  </a:lnTo>
                  <a:lnTo>
                    <a:pt x="356" y="1811"/>
                  </a:lnTo>
                  <a:lnTo>
                    <a:pt x="356" y="1794"/>
                  </a:lnTo>
                  <a:lnTo>
                    <a:pt x="358" y="1589"/>
                  </a:lnTo>
                  <a:lnTo>
                    <a:pt x="360" y="1220"/>
                  </a:lnTo>
                  <a:lnTo>
                    <a:pt x="365" y="24"/>
                  </a:lnTo>
                  <a:lnTo>
                    <a:pt x="365" y="96"/>
                  </a:lnTo>
                  <a:lnTo>
                    <a:pt x="367" y="702"/>
                  </a:lnTo>
                  <a:lnTo>
                    <a:pt x="369" y="1220"/>
                  </a:lnTo>
                  <a:lnTo>
                    <a:pt x="371" y="1596"/>
                  </a:lnTo>
                  <a:lnTo>
                    <a:pt x="374" y="1811"/>
                  </a:lnTo>
                  <a:lnTo>
                    <a:pt x="374" y="1794"/>
                  </a:lnTo>
                  <a:lnTo>
                    <a:pt x="376" y="1589"/>
                  </a:lnTo>
                  <a:lnTo>
                    <a:pt x="378" y="1220"/>
                  </a:lnTo>
                  <a:lnTo>
                    <a:pt x="382" y="24"/>
                  </a:lnTo>
                  <a:lnTo>
                    <a:pt x="382" y="96"/>
                  </a:lnTo>
                  <a:lnTo>
                    <a:pt x="384" y="702"/>
                  </a:lnTo>
                  <a:lnTo>
                    <a:pt x="386" y="1220"/>
                  </a:lnTo>
                  <a:lnTo>
                    <a:pt x="388" y="1596"/>
                  </a:lnTo>
                  <a:lnTo>
                    <a:pt x="391" y="1811"/>
                  </a:lnTo>
                  <a:lnTo>
                    <a:pt x="391" y="1794"/>
                  </a:lnTo>
                  <a:lnTo>
                    <a:pt x="393" y="1589"/>
                  </a:lnTo>
                  <a:lnTo>
                    <a:pt x="395" y="1220"/>
                  </a:lnTo>
                  <a:lnTo>
                    <a:pt x="400" y="24"/>
                  </a:lnTo>
                  <a:lnTo>
                    <a:pt x="400" y="96"/>
                  </a:lnTo>
                  <a:lnTo>
                    <a:pt x="402" y="702"/>
                  </a:lnTo>
                  <a:lnTo>
                    <a:pt x="404" y="1220"/>
                  </a:lnTo>
                  <a:lnTo>
                    <a:pt x="406" y="1596"/>
                  </a:lnTo>
                  <a:lnTo>
                    <a:pt x="408" y="1811"/>
                  </a:lnTo>
                  <a:lnTo>
                    <a:pt x="408" y="1794"/>
                  </a:lnTo>
                  <a:lnTo>
                    <a:pt x="410" y="1589"/>
                  </a:lnTo>
                  <a:lnTo>
                    <a:pt x="412" y="1220"/>
                  </a:lnTo>
                  <a:lnTo>
                    <a:pt x="417" y="24"/>
                  </a:lnTo>
                  <a:lnTo>
                    <a:pt x="417" y="96"/>
                  </a:lnTo>
                  <a:lnTo>
                    <a:pt x="419" y="702"/>
                  </a:lnTo>
                  <a:lnTo>
                    <a:pt x="421" y="1220"/>
                  </a:lnTo>
                  <a:lnTo>
                    <a:pt x="423" y="1596"/>
                  </a:lnTo>
                  <a:lnTo>
                    <a:pt x="426" y="1811"/>
                  </a:lnTo>
                  <a:lnTo>
                    <a:pt x="426" y="1794"/>
                  </a:lnTo>
                  <a:lnTo>
                    <a:pt x="428" y="1589"/>
                  </a:lnTo>
                  <a:lnTo>
                    <a:pt x="432" y="687"/>
                  </a:lnTo>
                  <a:lnTo>
                    <a:pt x="434" y="24"/>
                  </a:lnTo>
                  <a:lnTo>
                    <a:pt x="434" y="96"/>
                  </a:lnTo>
                  <a:lnTo>
                    <a:pt x="436" y="702"/>
                  </a:lnTo>
                  <a:lnTo>
                    <a:pt x="438" y="1220"/>
                  </a:lnTo>
                  <a:lnTo>
                    <a:pt x="441" y="1596"/>
                  </a:lnTo>
                  <a:lnTo>
                    <a:pt x="443" y="1811"/>
                  </a:lnTo>
                  <a:lnTo>
                    <a:pt x="443" y="1794"/>
                  </a:lnTo>
                  <a:lnTo>
                    <a:pt x="445" y="1589"/>
                  </a:lnTo>
                  <a:lnTo>
                    <a:pt x="450" y="687"/>
                  </a:lnTo>
                  <a:lnTo>
                    <a:pt x="452" y="24"/>
                  </a:lnTo>
                  <a:lnTo>
                    <a:pt x="452" y="96"/>
                  </a:lnTo>
                  <a:lnTo>
                    <a:pt x="454" y="702"/>
                  </a:lnTo>
                  <a:lnTo>
                    <a:pt x="456" y="1220"/>
                  </a:lnTo>
                  <a:lnTo>
                    <a:pt x="458" y="1596"/>
                  </a:lnTo>
                  <a:lnTo>
                    <a:pt x="460" y="1811"/>
                  </a:lnTo>
                  <a:lnTo>
                    <a:pt x="460" y="1794"/>
                  </a:lnTo>
                  <a:lnTo>
                    <a:pt x="462" y="1589"/>
                  </a:lnTo>
                  <a:lnTo>
                    <a:pt x="467" y="687"/>
                  </a:lnTo>
                  <a:lnTo>
                    <a:pt x="469" y="24"/>
                  </a:lnTo>
                  <a:lnTo>
                    <a:pt x="469" y="23"/>
                  </a:lnTo>
                  <a:lnTo>
                    <a:pt x="469" y="93"/>
                  </a:lnTo>
                  <a:lnTo>
                    <a:pt x="471" y="688"/>
                  </a:lnTo>
                  <a:lnTo>
                    <a:pt x="473" y="1199"/>
                  </a:lnTo>
                  <a:lnTo>
                    <a:pt x="476" y="1571"/>
                  </a:lnTo>
                  <a:lnTo>
                    <a:pt x="478" y="1789"/>
                  </a:lnTo>
                  <a:lnTo>
                    <a:pt x="478" y="1771"/>
                  </a:lnTo>
                  <a:lnTo>
                    <a:pt x="480" y="1559"/>
                  </a:lnTo>
                  <a:lnTo>
                    <a:pt x="484" y="657"/>
                  </a:lnTo>
                  <a:lnTo>
                    <a:pt x="486" y="0"/>
                  </a:lnTo>
                  <a:lnTo>
                    <a:pt x="486" y="78"/>
                  </a:lnTo>
                  <a:lnTo>
                    <a:pt x="488" y="711"/>
                  </a:lnTo>
                  <a:lnTo>
                    <a:pt x="490" y="1248"/>
                  </a:lnTo>
                  <a:lnTo>
                    <a:pt x="493" y="1633"/>
                  </a:lnTo>
                  <a:lnTo>
                    <a:pt x="495" y="1847"/>
                  </a:lnTo>
                  <a:lnTo>
                    <a:pt x="495" y="1832"/>
                  </a:lnTo>
                  <a:lnTo>
                    <a:pt x="497" y="1633"/>
                  </a:lnTo>
                  <a:lnTo>
                    <a:pt x="499" y="1265"/>
                  </a:lnTo>
                  <a:lnTo>
                    <a:pt x="502" y="724"/>
                  </a:lnTo>
                  <a:lnTo>
                    <a:pt x="504" y="44"/>
                  </a:lnTo>
                  <a:lnTo>
                    <a:pt x="504" y="41"/>
                  </a:lnTo>
                  <a:lnTo>
                    <a:pt x="504" y="99"/>
                  </a:lnTo>
                  <a:lnTo>
                    <a:pt x="504" y="111"/>
                  </a:lnTo>
                  <a:lnTo>
                    <a:pt x="506" y="705"/>
                  </a:lnTo>
                  <a:lnTo>
                    <a:pt x="508" y="1213"/>
                  </a:lnTo>
                  <a:lnTo>
                    <a:pt x="510" y="1582"/>
                  </a:lnTo>
                  <a:lnTo>
                    <a:pt x="512" y="1796"/>
                  </a:lnTo>
                  <a:lnTo>
                    <a:pt x="512" y="1782"/>
                  </a:lnTo>
                  <a:lnTo>
                    <a:pt x="513" y="1779"/>
                  </a:lnTo>
                  <a:lnTo>
                    <a:pt x="514" y="1577"/>
                  </a:lnTo>
                  <a:lnTo>
                    <a:pt x="519" y="699"/>
                  </a:lnTo>
                  <a:lnTo>
                    <a:pt x="521" y="54"/>
                  </a:lnTo>
                  <a:lnTo>
                    <a:pt x="521" y="43"/>
                  </a:lnTo>
                  <a:lnTo>
                    <a:pt x="521" y="54"/>
                  </a:lnTo>
                  <a:lnTo>
                    <a:pt x="522" y="129"/>
                  </a:lnTo>
                  <a:lnTo>
                    <a:pt x="522" y="217"/>
                  </a:lnTo>
                  <a:lnTo>
                    <a:pt x="524" y="787"/>
                  </a:lnTo>
                  <a:lnTo>
                    <a:pt x="526" y="1245"/>
                  </a:lnTo>
                  <a:lnTo>
                    <a:pt x="529" y="1780"/>
                  </a:lnTo>
                  <a:lnTo>
                    <a:pt x="530" y="1796"/>
                  </a:lnTo>
                  <a:lnTo>
                    <a:pt x="530" y="1778"/>
                  </a:lnTo>
                  <a:lnTo>
                    <a:pt x="530" y="1758"/>
                  </a:lnTo>
                  <a:lnTo>
                    <a:pt x="532" y="1541"/>
                  </a:lnTo>
                  <a:lnTo>
                    <a:pt x="534" y="1193"/>
                  </a:lnTo>
                  <a:lnTo>
                    <a:pt x="536" y="721"/>
                  </a:lnTo>
                  <a:lnTo>
                    <a:pt x="538" y="128"/>
                  </a:lnTo>
                  <a:lnTo>
                    <a:pt x="538" y="61"/>
                  </a:lnTo>
                  <a:lnTo>
                    <a:pt x="538" y="62"/>
                  </a:lnTo>
                  <a:lnTo>
                    <a:pt x="539" y="139"/>
                  </a:lnTo>
                  <a:lnTo>
                    <a:pt x="539" y="227"/>
                  </a:lnTo>
                  <a:lnTo>
                    <a:pt x="541" y="803"/>
                  </a:lnTo>
                  <a:lnTo>
                    <a:pt x="543" y="1263"/>
                  </a:lnTo>
                  <a:lnTo>
                    <a:pt x="545" y="1595"/>
                  </a:lnTo>
                  <a:lnTo>
                    <a:pt x="547" y="1796"/>
                  </a:lnTo>
                  <a:lnTo>
                    <a:pt x="547" y="1811"/>
                  </a:lnTo>
                  <a:lnTo>
                    <a:pt x="548" y="1793"/>
                  </a:lnTo>
                  <a:lnTo>
                    <a:pt x="548" y="1772"/>
                  </a:lnTo>
                  <a:lnTo>
                    <a:pt x="550" y="1549"/>
                  </a:lnTo>
                  <a:lnTo>
                    <a:pt x="552" y="1192"/>
                  </a:lnTo>
                  <a:lnTo>
                    <a:pt x="554" y="705"/>
                  </a:lnTo>
                  <a:lnTo>
                    <a:pt x="556" y="93"/>
                  </a:lnTo>
                  <a:lnTo>
                    <a:pt x="556" y="24"/>
                  </a:lnTo>
                  <a:lnTo>
                    <a:pt x="556" y="68"/>
                  </a:lnTo>
                  <a:lnTo>
                    <a:pt x="556" y="108"/>
                  </a:lnTo>
                  <a:lnTo>
                    <a:pt x="556" y="192"/>
                  </a:lnTo>
                  <a:lnTo>
                    <a:pt x="558" y="778"/>
                  </a:lnTo>
                  <a:lnTo>
                    <a:pt x="560" y="1248"/>
                  </a:lnTo>
                  <a:lnTo>
                    <a:pt x="562" y="1587"/>
                  </a:lnTo>
                  <a:lnTo>
                    <a:pt x="564" y="1795"/>
                  </a:lnTo>
                  <a:lnTo>
                    <a:pt x="564" y="1811"/>
                  </a:lnTo>
                  <a:lnTo>
                    <a:pt x="565" y="1800"/>
                  </a:lnTo>
                  <a:lnTo>
                    <a:pt x="565" y="1772"/>
                  </a:lnTo>
                  <a:lnTo>
                    <a:pt x="567" y="1549"/>
                  </a:lnTo>
                  <a:lnTo>
                    <a:pt x="569" y="1192"/>
                  </a:lnTo>
                  <a:lnTo>
                    <a:pt x="571" y="705"/>
                  </a:lnTo>
                  <a:lnTo>
                    <a:pt x="573" y="93"/>
                  </a:lnTo>
                  <a:lnTo>
                    <a:pt x="573" y="24"/>
                  </a:lnTo>
                  <a:lnTo>
                    <a:pt x="574" y="68"/>
                  </a:lnTo>
                  <a:lnTo>
                    <a:pt x="574" y="192"/>
                  </a:lnTo>
                  <a:lnTo>
                    <a:pt x="576" y="778"/>
                  </a:lnTo>
                  <a:lnTo>
                    <a:pt x="578" y="1248"/>
                  </a:lnTo>
                  <a:lnTo>
                    <a:pt x="580" y="1587"/>
                  </a:lnTo>
                  <a:lnTo>
                    <a:pt x="582" y="1795"/>
                  </a:lnTo>
                  <a:lnTo>
                    <a:pt x="582" y="1811"/>
                  </a:lnTo>
                  <a:lnTo>
                    <a:pt x="582" y="1800"/>
                  </a:lnTo>
                  <a:lnTo>
                    <a:pt x="582" y="1772"/>
                  </a:lnTo>
                  <a:lnTo>
                    <a:pt x="584" y="1549"/>
                  </a:lnTo>
                  <a:lnTo>
                    <a:pt x="586" y="1192"/>
                  </a:lnTo>
                  <a:lnTo>
                    <a:pt x="588" y="705"/>
                  </a:lnTo>
                  <a:lnTo>
                    <a:pt x="590" y="93"/>
                  </a:lnTo>
                  <a:lnTo>
                    <a:pt x="590" y="24"/>
                  </a:lnTo>
                  <a:lnTo>
                    <a:pt x="591" y="68"/>
                  </a:lnTo>
                  <a:lnTo>
                    <a:pt x="591" y="192"/>
                  </a:lnTo>
                  <a:lnTo>
                    <a:pt x="593" y="778"/>
                  </a:lnTo>
                  <a:lnTo>
                    <a:pt x="595" y="1248"/>
                  </a:lnTo>
                  <a:lnTo>
                    <a:pt x="597" y="1587"/>
                  </a:lnTo>
                  <a:lnTo>
                    <a:pt x="599" y="1795"/>
                  </a:lnTo>
                  <a:lnTo>
                    <a:pt x="599" y="1811"/>
                  </a:lnTo>
                  <a:lnTo>
                    <a:pt x="600" y="1800"/>
                  </a:lnTo>
                  <a:lnTo>
                    <a:pt x="600" y="1772"/>
                  </a:lnTo>
                  <a:lnTo>
                    <a:pt x="602" y="1549"/>
                  </a:lnTo>
                  <a:lnTo>
                    <a:pt x="604" y="1192"/>
                  </a:lnTo>
                  <a:lnTo>
                    <a:pt x="606" y="705"/>
                  </a:lnTo>
                  <a:lnTo>
                    <a:pt x="608" y="93"/>
                  </a:lnTo>
                  <a:lnTo>
                    <a:pt x="608" y="24"/>
                  </a:lnTo>
                  <a:lnTo>
                    <a:pt x="608" y="68"/>
                  </a:lnTo>
                  <a:lnTo>
                    <a:pt x="608" y="192"/>
                  </a:lnTo>
                  <a:lnTo>
                    <a:pt x="610" y="778"/>
                  </a:lnTo>
                  <a:lnTo>
                    <a:pt x="612" y="1248"/>
                  </a:lnTo>
                  <a:lnTo>
                    <a:pt x="614" y="1587"/>
                  </a:lnTo>
                  <a:lnTo>
                    <a:pt x="616" y="1795"/>
                  </a:lnTo>
                  <a:lnTo>
                    <a:pt x="616" y="1811"/>
                  </a:lnTo>
                  <a:lnTo>
                    <a:pt x="617" y="1800"/>
                  </a:lnTo>
                  <a:lnTo>
                    <a:pt x="617" y="1772"/>
                  </a:lnTo>
                  <a:lnTo>
                    <a:pt x="619" y="1549"/>
                  </a:lnTo>
                  <a:lnTo>
                    <a:pt x="621" y="1192"/>
                  </a:lnTo>
                  <a:lnTo>
                    <a:pt x="623" y="705"/>
                  </a:lnTo>
                  <a:lnTo>
                    <a:pt x="625" y="93"/>
                  </a:lnTo>
                  <a:lnTo>
                    <a:pt x="625" y="24"/>
                  </a:lnTo>
                  <a:lnTo>
                    <a:pt x="626" y="68"/>
                  </a:lnTo>
                  <a:lnTo>
                    <a:pt x="626" y="192"/>
                  </a:lnTo>
                  <a:lnTo>
                    <a:pt x="628" y="778"/>
                  </a:lnTo>
                  <a:lnTo>
                    <a:pt x="630" y="1248"/>
                  </a:lnTo>
                  <a:lnTo>
                    <a:pt x="632" y="1587"/>
                  </a:lnTo>
                  <a:lnTo>
                    <a:pt x="634" y="1795"/>
                  </a:lnTo>
                  <a:lnTo>
                    <a:pt x="634" y="1811"/>
                  </a:lnTo>
                  <a:lnTo>
                    <a:pt x="634" y="1800"/>
                  </a:lnTo>
                  <a:lnTo>
                    <a:pt x="634" y="1772"/>
                  </a:lnTo>
                  <a:lnTo>
                    <a:pt x="636" y="1549"/>
                  </a:lnTo>
                  <a:lnTo>
                    <a:pt x="638" y="1192"/>
                  </a:lnTo>
                  <a:lnTo>
                    <a:pt x="640" y="705"/>
                  </a:lnTo>
                  <a:lnTo>
                    <a:pt x="642" y="93"/>
                  </a:lnTo>
                  <a:lnTo>
                    <a:pt x="642" y="24"/>
                  </a:lnTo>
                  <a:lnTo>
                    <a:pt x="643" y="68"/>
                  </a:lnTo>
                  <a:lnTo>
                    <a:pt x="643" y="192"/>
                  </a:lnTo>
                  <a:lnTo>
                    <a:pt x="645" y="778"/>
                  </a:lnTo>
                  <a:lnTo>
                    <a:pt x="647" y="1248"/>
                  </a:lnTo>
                  <a:lnTo>
                    <a:pt x="649" y="1587"/>
                  </a:lnTo>
                  <a:lnTo>
                    <a:pt x="651" y="1795"/>
                  </a:lnTo>
                  <a:lnTo>
                    <a:pt x="651" y="1811"/>
                  </a:lnTo>
                  <a:lnTo>
                    <a:pt x="652" y="1800"/>
                  </a:lnTo>
                  <a:lnTo>
                    <a:pt x="652" y="1772"/>
                  </a:lnTo>
                  <a:lnTo>
                    <a:pt x="654" y="1549"/>
                  </a:lnTo>
                  <a:lnTo>
                    <a:pt x="656" y="1192"/>
                  </a:lnTo>
                  <a:lnTo>
                    <a:pt x="658" y="705"/>
                  </a:lnTo>
                  <a:lnTo>
                    <a:pt x="660" y="93"/>
                  </a:lnTo>
                  <a:lnTo>
                    <a:pt x="660" y="24"/>
                  </a:lnTo>
                  <a:lnTo>
                    <a:pt x="660" y="68"/>
                  </a:lnTo>
                  <a:lnTo>
                    <a:pt x="660" y="192"/>
                  </a:lnTo>
                  <a:lnTo>
                    <a:pt x="662" y="778"/>
                  </a:lnTo>
                  <a:lnTo>
                    <a:pt x="664" y="1248"/>
                  </a:lnTo>
                  <a:lnTo>
                    <a:pt x="666" y="1587"/>
                  </a:lnTo>
                  <a:lnTo>
                    <a:pt x="668" y="1795"/>
                  </a:lnTo>
                  <a:lnTo>
                    <a:pt x="668" y="1811"/>
                  </a:lnTo>
                  <a:lnTo>
                    <a:pt x="669" y="1800"/>
                  </a:lnTo>
                  <a:lnTo>
                    <a:pt x="669" y="1772"/>
                  </a:lnTo>
                  <a:lnTo>
                    <a:pt x="671" y="1549"/>
                  </a:lnTo>
                  <a:lnTo>
                    <a:pt x="673" y="1192"/>
                  </a:lnTo>
                  <a:lnTo>
                    <a:pt x="675" y="705"/>
                  </a:lnTo>
                  <a:lnTo>
                    <a:pt x="677" y="93"/>
                  </a:lnTo>
                  <a:lnTo>
                    <a:pt x="677" y="24"/>
                  </a:lnTo>
                  <a:lnTo>
                    <a:pt x="678" y="68"/>
                  </a:lnTo>
                  <a:lnTo>
                    <a:pt x="678" y="192"/>
                  </a:lnTo>
                  <a:lnTo>
                    <a:pt x="680" y="778"/>
                  </a:lnTo>
                  <a:lnTo>
                    <a:pt x="682" y="1248"/>
                  </a:lnTo>
                  <a:lnTo>
                    <a:pt x="684" y="1587"/>
                  </a:lnTo>
                  <a:lnTo>
                    <a:pt x="686" y="1795"/>
                  </a:lnTo>
                  <a:lnTo>
                    <a:pt x="686" y="1811"/>
                  </a:lnTo>
                  <a:lnTo>
                    <a:pt x="686" y="1800"/>
                  </a:lnTo>
                  <a:lnTo>
                    <a:pt x="686" y="1772"/>
                  </a:lnTo>
                  <a:lnTo>
                    <a:pt x="688" y="1549"/>
                  </a:lnTo>
                  <a:lnTo>
                    <a:pt x="690" y="1192"/>
                  </a:lnTo>
                  <a:lnTo>
                    <a:pt x="692" y="705"/>
                  </a:lnTo>
                  <a:lnTo>
                    <a:pt x="694" y="93"/>
                  </a:lnTo>
                  <a:lnTo>
                    <a:pt x="694" y="24"/>
                  </a:lnTo>
                  <a:lnTo>
                    <a:pt x="695" y="24"/>
                  </a:lnTo>
                  <a:lnTo>
                    <a:pt x="695" y="192"/>
                  </a:lnTo>
                  <a:lnTo>
                    <a:pt x="697" y="778"/>
                  </a:lnTo>
                  <a:lnTo>
                    <a:pt x="699" y="1248"/>
                  </a:lnTo>
                  <a:lnTo>
                    <a:pt x="701" y="1587"/>
                  </a:lnTo>
                  <a:lnTo>
                    <a:pt x="703" y="1795"/>
                  </a:lnTo>
                  <a:lnTo>
                    <a:pt x="703" y="1811"/>
                  </a:lnTo>
                  <a:lnTo>
                    <a:pt x="704" y="1800"/>
                  </a:lnTo>
                  <a:lnTo>
                    <a:pt x="704" y="1772"/>
                  </a:lnTo>
                  <a:lnTo>
                    <a:pt x="706" y="1549"/>
                  </a:lnTo>
                  <a:lnTo>
                    <a:pt x="708" y="1192"/>
                  </a:lnTo>
                  <a:lnTo>
                    <a:pt x="710" y="705"/>
                  </a:lnTo>
                  <a:lnTo>
                    <a:pt x="712" y="93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2" y="192"/>
                  </a:lnTo>
                  <a:lnTo>
                    <a:pt x="714" y="778"/>
                  </a:lnTo>
                  <a:lnTo>
                    <a:pt x="716" y="1248"/>
                  </a:lnTo>
                  <a:lnTo>
                    <a:pt x="718" y="1587"/>
                  </a:lnTo>
                  <a:lnTo>
                    <a:pt x="720" y="1795"/>
                  </a:lnTo>
                  <a:lnTo>
                    <a:pt x="720" y="1811"/>
                  </a:lnTo>
                  <a:lnTo>
                    <a:pt x="721" y="1800"/>
                  </a:lnTo>
                  <a:lnTo>
                    <a:pt x="721" y="1772"/>
                  </a:lnTo>
                  <a:lnTo>
                    <a:pt x="723" y="1549"/>
                  </a:lnTo>
                  <a:lnTo>
                    <a:pt x="725" y="1192"/>
                  </a:lnTo>
                  <a:lnTo>
                    <a:pt x="727" y="705"/>
                  </a:lnTo>
                  <a:lnTo>
                    <a:pt x="729" y="93"/>
                  </a:lnTo>
                  <a:lnTo>
                    <a:pt x="729" y="24"/>
                  </a:lnTo>
                  <a:lnTo>
                    <a:pt x="730" y="24"/>
                  </a:lnTo>
                  <a:lnTo>
                    <a:pt x="730" y="192"/>
                  </a:lnTo>
                  <a:lnTo>
                    <a:pt x="732" y="778"/>
                  </a:lnTo>
                  <a:lnTo>
                    <a:pt x="734" y="1248"/>
                  </a:lnTo>
                  <a:lnTo>
                    <a:pt x="736" y="1587"/>
                  </a:lnTo>
                  <a:lnTo>
                    <a:pt x="738" y="1795"/>
                  </a:lnTo>
                  <a:lnTo>
                    <a:pt x="738" y="1811"/>
                  </a:lnTo>
                  <a:lnTo>
                    <a:pt x="738" y="1800"/>
                  </a:lnTo>
                  <a:lnTo>
                    <a:pt x="738" y="1772"/>
                  </a:lnTo>
                  <a:lnTo>
                    <a:pt x="740" y="1549"/>
                  </a:lnTo>
                  <a:lnTo>
                    <a:pt x="742" y="1192"/>
                  </a:lnTo>
                  <a:lnTo>
                    <a:pt x="744" y="705"/>
                  </a:lnTo>
                  <a:lnTo>
                    <a:pt x="746" y="93"/>
                  </a:lnTo>
                  <a:lnTo>
                    <a:pt x="746" y="24"/>
                  </a:lnTo>
                  <a:lnTo>
                    <a:pt x="747" y="24"/>
                  </a:lnTo>
                  <a:lnTo>
                    <a:pt x="747" y="192"/>
                  </a:lnTo>
                  <a:lnTo>
                    <a:pt x="749" y="778"/>
                  </a:lnTo>
                  <a:lnTo>
                    <a:pt x="751" y="1248"/>
                  </a:lnTo>
                  <a:lnTo>
                    <a:pt x="753" y="1587"/>
                  </a:lnTo>
                  <a:lnTo>
                    <a:pt x="755" y="1795"/>
                  </a:lnTo>
                  <a:lnTo>
                    <a:pt x="755" y="1811"/>
                  </a:lnTo>
                  <a:lnTo>
                    <a:pt x="756" y="1800"/>
                  </a:lnTo>
                  <a:lnTo>
                    <a:pt x="756" y="1772"/>
                  </a:lnTo>
                  <a:lnTo>
                    <a:pt x="758" y="1549"/>
                  </a:lnTo>
                  <a:lnTo>
                    <a:pt x="760" y="1192"/>
                  </a:lnTo>
                  <a:lnTo>
                    <a:pt x="762" y="705"/>
                  </a:lnTo>
                  <a:lnTo>
                    <a:pt x="764" y="93"/>
                  </a:lnTo>
                  <a:lnTo>
                    <a:pt x="764" y="24"/>
                  </a:lnTo>
                  <a:lnTo>
                    <a:pt x="764" y="24"/>
                  </a:lnTo>
                  <a:lnTo>
                    <a:pt x="764" y="192"/>
                  </a:lnTo>
                  <a:lnTo>
                    <a:pt x="766" y="778"/>
                  </a:lnTo>
                  <a:lnTo>
                    <a:pt x="768" y="1248"/>
                  </a:lnTo>
                  <a:lnTo>
                    <a:pt x="770" y="1587"/>
                  </a:lnTo>
                  <a:lnTo>
                    <a:pt x="772" y="1795"/>
                  </a:lnTo>
                  <a:lnTo>
                    <a:pt x="772" y="1811"/>
                  </a:lnTo>
                  <a:lnTo>
                    <a:pt x="773" y="1800"/>
                  </a:lnTo>
                  <a:lnTo>
                    <a:pt x="773" y="1772"/>
                  </a:lnTo>
                  <a:lnTo>
                    <a:pt x="775" y="1549"/>
                  </a:lnTo>
                  <a:lnTo>
                    <a:pt x="777" y="1192"/>
                  </a:lnTo>
                  <a:lnTo>
                    <a:pt x="779" y="705"/>
                  </a:lnTo>
                  <a:lnTo>
                    <a:pt x="781" y="93"/>
                  </a:lnTo>
                  <a:lnTo>
                    <a:pt x="781" y="24"/>
                  </a:lnTo>
                  <a:lnTo>
                    <a:pt x="782" y="24"/>
                  </a:lnTo>
                  <a:lnTo>
                    <a:pt x="782" y="192"/>
                  </a:lnTo>
                  <a:lnTo>
                    <a:pt x="784" y="778"/>
                  </a:lnTo>
                  <a:lnTo>
                    <a:pt x="786" y="1248"/>
                  </a:lnTo>
                  <a:lnTo>
                    <a:pt x="788" y="1587"/>
                  </a:lnTo>
                  <a:lnTo>
                    <a:pt x="790" y="1795"/>
                  </a:lnTo>
                  <a:lnTo>
                    <a:pt x="790" y="1811"/>
                  </a:lnTo>
                  <a:lnTo>
                    <a:pt x="790" y="1772"/>
                  </a:lnTo>
                  <a:lnTo>
                    <a:pt x="792" y="1549"/>
                  </a:lnTo>
                  <a:lnTo>
                    <a:pt x="794" y="1192"/>
                  </a:lnTo>
                  <a:lnTo>
                    <a:pt x="796" y="705"/>
                  </a:lnTo>
                  <a:lnTo>
                    <a:pt x="798" y="93"/>
                  </a:lnTo>
                  <a:lnTo>
                    <a:pt x="798" y="24"/>
                  </a:lnTo>
                  <a:lnTo>
                    <a:pt x="799" y="24"/>
                  </a:lnTo>
                  <a:lnTo>
                    <a:pt x="799" y="192"/>
                  </a:lnTo>
                  <a:lnTo>
                    <a:pt x="801" y="778"/>
                  </a:lnTo>
                  <a:lnTo>
                    <a:pt x="803" y="1248"/>
                  </a:lnTo>
                  <a:lnTo>
                    <a:pt x="805" y="1587"/>
                  </a:lnTo>
                  <a:lnTo>
                    <a:pt x="807" y="1795"/>
                  </a:lnTo>
                  <a:lnTo>
                    <a:pt x="808" y="1811"/>
                  </a:lnTo>
                  <a:lnTo>
                    <a:pt x="808" y="1778"/>
                  </a:lnTo>
                  <a:lnTo>
                    <a:pt x="808" y="1772"/>
                  </a:lnTo>
                  <a:lnTo>
                    <a:pt x="812" y="1192"/>
                  </a:lnTo>
                  <a:lnTo>
                    <a:pt x="814" y="705"/>
                  </a:lnTo>
                  <a:lnTo>
                    <a:pt x="816" y="93"/>
                  </a:lnTo>
                  <a:lnTo>
                    <a:pt x="816" y="24"/>
                  </a:lnTo>
                  <a:lnTo>
                    <a:pt x="816" y="24"/>
                  </a:lnTo>
                  <a:lnTo>
                    <a:pt x="816" y="169"/>
                  </a:lnTo>
                  <a:lnTo>
                    <a:pt x="817" y="192"/>
                  </a:lnTo>
                  <a:lnTo>
                    <a:pt x="818" y="778"/>
                  </a:lnTo>
                  <a:lnTo>
                    <a:pt x="820" y="1248"/>
                  </a:lnTo>
                  <a:lnTo>
                    <a:pt x="822" y="1587"/>
                  </a:lnTo>
                  <a:lnTo>
                    <a:pt x="824" y="1795"/>
                  </a:lnTo>
                  <a:lnTo>
                    <a:pt x="825" y="1811"/>
                  </a:lnTo>
                  <a:lnTo>
                    <a:pt x="825" y="1778"/>
                  </a:lnTo>
                  <a:lnTo>
                    <a:pt x="826" y="1772"/>
                  </a:lnTo>
                  <a:lnTo>
                    <a:pt x="829" y="1192"/>
                  </a:lnTo>
                  <a:lnTo>
                    <a:pt x="831" y="705"/>
                  </a:lnTo>
                  <a:lnTo>
                    <a:pt x="833" y="93"/>
                  </a:lnTo>
                  <a:lnTo>
                    <a:pt x="833" y="24"/>
                  </a:lnTo>
                  <a:lnTo>
                    <a:pt x="834" y="24"/>
                  </a:lnTo>
                  <a:lnTo>
                    <a:pt x="834" y="169"/>
                  </a:lnTo>
                  <a:lnTo>
                    <a:pt x="834" y="192"/>
                  </a:lnTo>
                  <a:lnTo>
                    <a:pt x="836" y="778"/>
                  </a:lnTo>
                  <a:lnTo>
                    <a:pt x="838" y="1248"/>
                  </a:lnTo>
                  <a:lnTo>
                    <a:pt x="840" y="1587"/>
                  </a:lnTo>
                  <a:lnTo>
                    <a:pt x="842" y="1795"/>
                  </a:lnTo>
                  <a:lnTo>
                    <a:pt x="842" y="1811"/>
                  </a:lnTo>
                  <a:lnTo>
                    <a:pt x="842" y="1778"/>
                  </a:lnTo>
                  <a:lnTo>
                    <a:pt x="843" y="1772"/>
                  </a:lnTo>
                  <a:lnTo>
                    <a:pt x="846" y="1192"/>
                  </a:lnTo>
                  <a:lnTo>
                    <a:pt x="848" y="705"/>
                  </a:lnTo>
                  <a:lnTo>
                    <a:pt x="850" y="93"/>
                  </a:lnTo>
                  <a:lnTo>
                    <a:pt x="850" y="24"/>
                  </a:lnTo>
                  <a:lnTo>
                    <a:pt x="851" y="24"/>
                  </a:lnTo>
                  <a:lnTo>
                    <a:pt x="851" y="169"/>
                  </a:lnTo>
                  <a:lnTo>
                    <a:pt x="852" y="192"/>
                  </a:lnTo>
                  <a:lnTo>
                    <a:pt x="853" y="778"/>
                  </a:lnTo>
                  <a:lnTo>
                    <a:pt x="855" y="1248"/>
                  </a:lnTo>
                  <a:lnTo>
                    <a:pt x="857" y="1587"/>
                  </a:lnTo>
                  <a:lnTo>
                    <a:pt x="859" y="1795"/>
                  </a:lnTo>
                  <a:lnTo>
                    <a:pt x="860" y="1811"/>
                  </a:lnTo>
                  <a:lnTo>
                    <a:pt x="860" y="1781"/>
                  </a:lnTo>
                  <a:lnTo>
                    <a:pt x="860" y="1778"/>
                  </a:lnTo>
                  <a:lnTo>
                    <a:pt x="860" y="1772"/>
                  </a:lnTo>
                  <a:lnTo>
                    <a:pt x="864" y="1192"/>
                  </a:lnTo>
                  <a:lnTo>
                    <a:pt x="866" y="705"/>
                  </a:lnTo>
                  <a:lnTo>
                    <a:pt x="868" y="93"/>
                  </a:lnTo>
                  <a:lnTo>
                    <a:pt x="868" y="24"/>
                  </a:lnTo>
                  <a:lnTo>
                    <a:pt x="868" y="24"/>
                  </a:lnTo>
                  <a:lnTo>
                    <a:pt x="868" y="157"/>
                  </a:lnTo>
                  <a:lnTo>
                    <a:pt x="869" y="169"/>
                  </a:lnTo>
                  <a:lnTo>
                    <a:pt x="869" y="192"/>
                  </a:lnTo>
                  <a:lnTo>
                    <a:pt x="870" y="778"/>
                  </a:lnTo>
                  <a:lnTo>
                    <a:pt x="872" y="1248"/>
                  </a:lnTo>
                  <a:lnTo>
                    <a:pt x="874" y="1587"/>
                  </a:lnTo>
                  <a:lnTo>
                    <a:pt x="876" y="1795"/>
                  </a:lnTo>
                  <a:lnTo>
                    <a:pt x="877" y="1811"/>
                  </a:lnTo>
                  <a:lnTo>
                    <a:pt x="877" y="1781"/>
                  </a:lnTo>
                  <a:lnTo>
                    <a:pt x="878" y="1778"/>
                  </a:lnTo>
                  <a:lnTo>
                    <a:pt x="878" y="1772"/>
                  </a:lnTo>
                  <a:lnTo>
                    <a:pt x="881" y="1192"/>
                  </a:lnTo>
                  <a:lnTo>
                    <a:pt x="883" y="705"/>
                  </a:lnTo>
                  <a:lnTo>
                    <a:pt x="885" y="93"/>
                  </a:lnTo>
                  <a:lnTo>
                    <a:pt x="886" y="24"/>
                  </a:lnTo>
                  <a:lnTo>
                    <a:pt x="886" y="141"/>
                  </a:lnTo>
                  <a:lnTo>
                    <a:pt x="886" y="157"/>
                  </a:lnTo>
                  <a:lnTo>
                    <a:pt x="886" y="192"/>
                  </a:lnTo>
                  <a:lnTo>
                    <a:pt x="888" y="778"/>
                  </a:lnTo>
                  <a:lnTo>
                    <a:pt x="890" y="1248"/>
                  </a:lnTo>
                  <a:lnTo>
                    <a:pt x="892" y="1587"/>
                  </a:lnTo>
                  <a:lnTo>
                    <a:pt x="894" y="1795"/>
                  </a:lnTo>
                  <a:lnTo>
                    <a:pt x="894" y="1811"/>
                  </a:lnTo>
                  <a:lnTo>
                    <a:pt x="894" y="1784"/>
                  </a:lnTo>
                  <a:lnTo>
                    <a:pt x="895" y="1781"/>
                  </a:lnTo>
                  <a:lnTo>
                    <a:pt x="895" y="1772"/>
                  </a:lnTo>
                  <a:lnTo>
                    <a:pt x="897" y="1549"/>
                  </a:lnTo>
                  <a:lnTo>
                    <a:pt x="900" y="705"/>
                  </a:lnTo>
                  <a:lnTo>
                    <a:pt x="902" y="93"/>
                  </a:lnTo>
                  <a:lnTo>
                    <a:pt x="903" y="24"/>
                  </a:lnTo>
                  <a:lnTo>
                    <a:pt x="903" y="141"/>
                  </a:lnTo>
                  <a:lnTo>
                    <a:pt x="904" y="157"/>
                  </a:lnTo>
                  <a:lnTo>
                    <a:pt x="904" y="192"/>
                  </a:lnTo>
                  <a:lnTo>
                    <a:pt x="906" y="778"/>
                  </a:lnTo>
                  <a:lnTo>
                    <a:pt x="907" y="1248"/>
                  </a:lnTo>
                  <a:lnTo>
                    <a:pt x="909" y="1587"/>
                  </a:lnTo>
                  <a:lnTo>
                    <a:pt x="911" y="1795"/>
                  </a:lnTo>
                  <a:lnTo>
                    <a:pt x="912" y="1811"/>
                  </a:lnTo>
                  <a:lnTo>
                    <a:pt x="912" y="1784"/>
                  </a:lnTo>
                  <a:lnTo>
                    <a:pt x="912" y="1781"/>
                  </a:lnTo>
                  <a:lnTo>
                    <a:pt x="912" y="1772"/>
                  </a:lnTo>
                  <a:lnTo>
                    <a:pt x="914" y="1549"/>
                  </a:lnTo>
                  <a:lnTo>
                    <a:pt x="918" y="705"/>
                  </a:lnTo>
                  <a:lnTo>
                    <a:pt x="920" y="93"/>
                  </a:lnTo>
                  <a:lnTo>
                    <a:pt x="920" y="24"/>
                  </a:lnTo>
                  <a:lnTo>
                    <a:pt x="920" y="108"/>
                  </a:lnTo>
                  <a:lnTo>
                    <a:pt x="921" y="141"/>
                  </a:lnTo>
                  <a:lnTo>
                    <a:pt x="921" y="192"/>
                  </a:lnTo>
                  <a:lnTo>
                    <a:pt x="923" y="778"/>
                  </a:lnTo>
                  <a:lnTo>
                    <a:pt x="924" y="1248"/>
                  </a:lnTo>
                  <a:lnTo>
                    <a:pt x="926" y="1587"/>
                  </a:lnTo>
                  <a:lnTo>
                    <a:pt x="928" y="1795"/>
                  </a:lnTo>
                  <a:lnTo>
                    <a:pt x="929" y="1811"/>
                  </a:lnTo>
                  <a:lnTo>
                    <a:pt x="929" y="1791"/>
                  </a:lnTo>
                  <a:lnTo>
                    <a:pt x="930" y="1784"/>
                  </a:lnTo>
                  <a:lnTo>
                    <a:pt x="930" y="1772"/>
                  </a:lnTo>
                  <a:lnTo>
                    <a:pt x="932" y="1549"/>
                  </a:lnTo>
                  <a:lnTo>
                    <a:pt x="935" y="705"/>
                  </a:lnTo>
                  <a:lnTo>
                    <a:pt x="937" y="93"/>
                  </a:lnTo>
                  <a:lnTo>
                    <a:pt x="938" y="24"/>
                  </a:lnTo>
                  <a:lnTo>
                    <a:pt x="938" y="108"/>
                  </a:lnTo>
                  <a:lnTo>
                    <a:pt x="938" y="141"/>
                  </a:lnTo>
                  <a:lnTo>
                    <a:pt x="938" y="192"/>
                  </a:lnTo>
                  <a:lnTo>
                    <a:pt x="940" y="778"/>
                  </a:lnTo>
                  <a:lnTo>
                    <a:pt x="944" y="1587"/>
                  </a:lnTo>
                  <a:lnTo>
                    <a:pt x="946" y="1795"/>
                  </a:lnTo>
                  <a:lnTo>
                    <a:pt x="946" y="1811"/>
                  </a:lnTo>
                  <a:lnTo>
                    <a:pt x="946" y="1791"/>
                  </a:lnTo>
                  <a:lnTo>
                    <a:pt x="947" y="1784"/>
                  </a:lnTo>
                  <a:lnTo>
                    <a:pt x="947" y="1772"/>
                  </a:lnTo>
                  <a:lnTo>
                    <a:pt x="949" y="1549"/>
                  </a:lnTo>
                  <a:lnTo>
                    <a:pt x="951" y="1192"/>
                  </a:lnTo>
                  <a:lnTo>
                    <a:pt x="952" y="705"/>
                  </a:lnTo>
                  <a:lnTo>
                    <a:pt x="954" y="93"/>
                  </a:lnTo>
                  <a:lnTo>
                    <a:pt x="955" y="24"/>
                  </a:lnTo>
                  <a:lnTo>
                    <a:pt x="955" y="108"/>
                  </a:lnTo>
                  <a:lnTo>
                    <a:pt x="956" y="141"/>
                  </a:lnTo>
                  <a:lnTo>
                    <a:pt x="956" y="192"/>
                  </a:lnTo>
                  <a:lnTo>
                    <a:pt x="958" y="778"/>
                  </a:lnTo>
                  <a:lnTo>
                    <a:pt x="961" y="1587"/>
                  </a:lnTo>
                  <a:lnTo>
                    <a:pt x="963" y="1795"/>
                  </a:lnTo>
                  <a:lnTo>
                    <a:pt x="964" y="1811"/>
                  </a:lnTo>
                  <a:lnTo>
                    <a:pt x="964" y="1791"/>
                  </a:lnTo>
                  <a:lnTo>
                    <a:pt x="964" y="1784"/>
                  </a:lnTo>
                  <a:lnTo>
                    <a:pt x="964" y="1772"/>
                  </a:lnTo>
                  <a:lnTo>
                    <a:pt x="966" y="1549"/>
                  </a:lnTo>
                  <a:lnTo>
                    <a:pt x="968" y="1192"/>
                  </a:lnTo>
                  <a:lnTo>
                    <a:pt x="970" y="705"/>
                  </a:lnTo>
                  <a:lnTo>
                    <a:pt x="972" y="93"/>
                  </a:lnTo>
                  <a:lnTo>
                    <a:pt x="972" y="24"/>
                  </a:lnTo>
                  <a:lnTo>
                    <a:pt x="972" y="108"/>
                  </a:lnTo>
                  <a:lnTo>
                    <a:pt x="973" y="141"/>
                  </a:lnTo>
                  <a:lnTo>
                    <a:pt x="973" y="192"/>
                  </a:lnTo>
                  <a:lnTo>
                    <a:pt x="975" y="778"/>
                  </a:lnTo>
                  <a:lnTo>
                    <a:pt x="978" y="1587"/>
                  </a:lnTo>
                  <a:lnTo>
                    <a:pt x="980" y="1795"/>
                  </a:lnTo>
                  <a:lnTo>
                    <a:pt x="981" y="1811"/>
                  </a:lnTo>
                  <a:lnTo>
                    <a:pt x="981" y="1791"/>
                  </a:lnTo>
                  <a:lnTo>
                    <a:pt x="982" y="1784"/>
                  </a:lnTo>
                  <a:lnTo>
                    <a:pt x="982" y="1772"/>
                  </a:lnTo>
                  <a:lnTo>
                    <a:pt x="984" y="1549"/>
                  </a:lnTo>
                  <a:lnTo>
                    <a:pt x="986" y="1192"/>
                  </a:lnTo>
                  <a:lnTo>
                    <a:pt x="987" y="705"/>
                  </a:lnTo>
                  <a:lnTo>
                    <a:pt x="989" y="93"/>
                  </a:lnTo>
                  <a:lnTo>
                    <a:pt x="990" y="24"/>
                  </a:lnTo>
                  <a:lnTo>
                    <a:pt x="990" y="108"/>
                  </a:lnTo>
                  <a:lnTo>
                    <a:pt x="990" y="141"/>
                  </a:lnTo>
                  <a:lnTo>
                    <a:pt x="990" y="192"/>
                  </a:lnTo>
                  <a:lnTo>
                    <a:pt x="992" y="778"/>
                  </a:lnTo>
                  <a:lnTo>
                    <a:pt x="994" y="1248"/>
                  </a:lnTo>
                  <a:lnTo>
                    <a:pt x="996" y="1587"/>
                  </a:lnTo>
                  <a:lnTo>
                    <a:pt x="998" y="1795"/>
                  </a:lnTo>
                  <a:lnTo>
                    <a:pt x="998" y="1811"/>
                  </a:lnTo>
                  <a:lnTo>
                    <a:pt x="998" y="1800"/>
                  </a:lnTo>
                  <a:lnTo>
                    <a:pt x="999" y="1791"/>
                  </a:lnTo>
                  <a:lnTo>
                    <a:pt x="999" y="1772"/>
                  </a:lnTo>
                  <a:lnTo>
                    <a:pt x="1001" y="1549"/>
                  </a:lnTo>
                  <a:lnTo>
                    <a:pt x="1003" y="1192"/>
                  </a:lnTo>
                  <a:lnTo>
                    <a:pt x="1005" y="705"/>
                  </a:lnTo>
                  <a:lnTo>
                    <a:pt x="1006" y="93"/>
                  </a:lnTo>
                  <a:lnTo>
                    <a:pt x="1007" y="24"/>
                  </a:lnTo>
                  <a:lnTo>
                    <a:pt x="1007" y="68"/>
                  </a:lnTo>
                  <a:lnTo>
                    <a:pt x="1008" y="108"/>
                  </a:lnTo>
                  <a:lnTo>
                    <a:pt x="1008" y="192"/>
                  </a:lnTo>
                  <a:lnTo>
                    <a:pt x="1010" y="778"/>
                  </a:lnTo>
                  <a:lnTo>
                    <a:pt x="1012" y="1248"/>
                  </a:lnTo>
                  <a:lnTo>
                    <a:pt x="1014" y="1587"/>
                  </a:lnTo>
                  <a:lnTo>
                    <a:pt x="1015" y="1795"/>
                  </a:lnTo>
                  <a:lnTo>
                    <a:pt x="1016" y="1811"/>
                  </a:lnTo>
                  <a:lnTo>
                    <a:pt x="1016" y="1800"/>
                  </a:lnTo>
                  <a:lnTo>
                    <a:pt x="1016" y="1791"/>
                  </a:lnTo>
                  <a:lnTo>
                    <a:pt x="1016" y="1772"/>
                  </a:lnTo>
                  <a:lnTo>
                    <a:pt x="1018" y="1549"/>
                  </a:lnTo>
                  <a:lnTo>
                    <a:pt x="1020" y="1192"/>
                  </a:lnTo>
                  <a:lnTo>
                    <a:pt x="1022" y="705"/>
                  </a:lnTo>
                  <a:lnTo>
                    <a:pt x="1024" y="93"/>
                  </a:lnTo>
                  <a:lnTo>
                    <a:pt x="1024" y="24"/>
                  </a:lnTo>
                  <a:lnTo>
                    <a:pt x="1024" y="68"/>
                  </a:lnTo>
                  <a:lnTo>
                    <a:pt x="1025" y="108"/>
                  </a:lnTo>
                  <a:lnTo>
                    <a:pt x="1025" y="192"/>
                  </a:lnTo>
                  <a:lnTo>
                    <a:pt x="1027" y="778"/>
                  </a:lnTo>
                  <a:lnTo>
                    <a:pt x="1029" y="1248"/>
                  </a:lnTo>
                  <a:lnTo>
                    <a:pt x="1031" y="1587"/>
                  </a:lnTo>
                  <a:lnTo>
                    <a:pt x="1032" y="1795"/>
                  </a:lnTo>
                  <a:lnTo>
                    <a:pt x="1033" y="1811"/>
                  </a:lnTo>
                  <a:lnTo>
                    <a:pt x="1033" y="1800"/>
                  </a:lnTo>
                  <a:lnTo>
                    <a:pt x="1034" y="1791"/>
                  </a:lnTo>
                  <a:lnTo>
                    <a:pt x="1034" y="1772"/>
                  </a:lnTo>
                  <a:lnTo>
                    <a:pt x="1036" y="1549"/>
                  </a:lnTo>
                  <a:lnTo>
                    <a:pt x="1038" y="1192"/>
                  </a:lnTo>
                  <a:lnTo>
                    <a:pt x="1040" y="705"/>
                  </a:lnTo>
                  <a:lnTo>
                    <a:pt x="1041" y="93"/>
                  </a:lnTo>
                  <a:lnTo>
                    <a:pt x="1042" y="24"/>
                  </a:lnTo>
                  <a:lnTo>
                    <a:pt x="1042" y="68"/>
                  </a:lnTo>
                  <a:lnTo>
                    <a:pt x="1042" y="108"/>
                  </a:lnTo>
                  <a:lnTo>
                    <a:pt x="1042" y="192"/>
                  </a:lnTo>
                  <a:lnTo>
                    <a:pt x="1044" y="778"/>
                  </a:lnTo>
                  <a:lnTo>
                    <a:pt x="1046" y="1248"/>
                  </a:lnTo>
                  <a:lnTo>
                    <a:pt x="1048" y="1587"/>
                  </a:lnTo>
                  <a:lnTo>
                    <a:pt x="1050" y="1795"/>
                  </a:lnTo>
                  <a:lnTo>
                    <a:pt x="1050" y="1811"/>
                  </a:lnTo>
                  <a:lnTo>
                    <a:pt x="1050" y="1800"/>
                  </a:lnTo>
                  <a:lnTo>
                    <a:pt x="1051" y="1791"/>
                  </a:lnTo>
                  <a:lnTo>
                    <a:pt x="1051" y="1772"/>
                  </a:lnTo>
                  <a:lnTo>
                    <a:pt x="1053" y="1549"/>
                  </a:lnTo>
                  <a:lnTo>
                    <a:pt x="1055" y="1192"/>
                  </a:lnTo>
                  <a:lnTo>
                    <a:pt x="1057" y="705"/>
                  </a:lnTo>
                  <a:lnTo>
                    <a:pt x="1058" y="93"/>
                  </a:lnTo>
                  <a:lnTo>
                    <a:pt x="1059" y="24"/>
                  </a:lnTo>
                  <a:lnTo>
                    <a:pt x="1059" y="68"/>
                  </a:lnTo>
                  <a:lnTo>
                    <a:pt x="1060" y="108"/>
                  </a:lnTo>
                  <a:lnTo>
                    <a:pt x="1060" y="192"/>
                  </a:lnTo>
                  <a:lnTo>
                    <a:pt x="1062" y="778"/>
                  </a:lnTo>
                  <a:lnTo>
                    <a:pt x="1064" y="1248"/>
                  </a:lnTo>
                  <a:lnTo>
                    <a:pt x="1066" y="1587"/>
                  </a:lnTo>
                  <a:lnTo>
                    <a:pt x="1068" y="1795"/>
                  </a:lnTo>
                  <a:lnTo>
                    <a:pt x="1068" y="1811"/>
                  </a:lnTo>
                  <a:lnTo>
                    <a:pt x="1068" y="1800"/>
                  </a:lnTo>
                  <a:lnTo>
                    <a:pt x="1068" y="1791"/>
                  </a:lnTo>
                  <a:lnTo>
                    <a:pt x="1068" y="1772"/>
                  </a:lnTo>
                  <a:lnTo>
                    <a:pt x="1070" y="1549"/>
                  </a:lnTo>
                  <a:lnTo>
                    <a:pt x="1072" y="1192"/>
                  </a:lnTo>
                  <a:lnTo>
                    <a:pt x="1074" y="705"/>
                  </a:lnTo>
                  <a:lnTo>
                    <a:pt x="1076" y="93"/>
                  </a:lnTo>
                  <a:lnTo>
                    <a:pt x="1076" y="24"/>
                  </a:lnTo>
                  <a:lnTo>
                    <a:pt x="1076" y="68"/>
                  </a:lnTo>
                  <a:lnTo>
                    <a:pt x="1077" y="108"/>
                  </a:lnTo>
                  <a:lnTo>
                    <a:pt x="1077" y="192"/>
                  </a:lnTo>
                  <a:lnTo>
                    <a:pt x="1079" y="778"/>
                  </a:lnTo>
                  <a:lnTo>
                    <a:pt x="1081" y="1248"/>
                  </a:lnTo>
                  <a:lnTo>
                    <a:pt x="1083" y="1587"/>
                  </a:lnTo>
                  <a:lnTo>
                    <a:pt x="1085" y="1795"/>
                  </a:lnTo>
                  <a:lnTo>
                    <a:pt x="1085" y="1811"/>
                  </a:lnTo>
                  <a:lnTo>
                    <a:pt x="1086" y="1800"/>
                  </a:lnTo>
                  <a:lnTo>
                    <a:pt x="1086" y="1772"/>
                  </a:lnTo>
                  <a:lnTo>
                    <a:pt x="1088" y="1549"/>
                  </a:lnTo>
                  <a:lnTo>
                    <a:pt x="1090" y="1192"/>
                  </a:lnTo>
                  <a:lnTo>
                    <a:pt x="1092" y="705"/>
                  </a:lnTo>
                  <a:lnTo>
                    <a:pt x="1094" y="93"/>
                  </a:lnTo>
                  <a:lnTo>
                    <a:pt x="1094" y="24"/>
                  </a:lnTo>
                  <a:lnTo>
                    <a:pt x="1094" y="68"/>
                  </a:lnTo>
                  <a:lnTo>
                    <a:pt x="1094" y="192"/>
                  </a:lnTo>
                  <a:lnTo>
                    <a:pt x="1096" y="778"/>
                  </a:lnTo>
                  <a:lnTo>
                    <a:pt x="1098" y="1248"/>
                  </a:lnTo>
                  <a:lnTo>
                    <a:pt x="1100" y="1587"/>
                  </a:lnTo>
                  <a:lnTo>
                    <a:pt x="1102" y="1795"/>
                  </a:lnTo>
                  <a:lnTo>
                    <a:pt x="1102" y="1811"/>
                  </a:lnTo>
                  <a:lnTo>
                    <a:pt x="1103" y="1800"/>
                  </a:lnTo>
                  <a:lnTo>
                    <a:pt x="1103" y="1772"/>
                  </a:lnTo>
                  <a:lnTo>
                    <a:pt x="1105" y="1549"/>
                  </a:lnTo>
                  <a:lnTo>
                    <a:pt x="1107" y="1192"/>
                  </a:lnTo>
                  <a:lnTo>
                    <a:pt x="1109" y="705"/>
                  </a:lnTo>
                  <a:lnTo>
                    <a:pt x="1111" y="93"/>
                  </a:lnTo>
                  <a:lnTo>
                    <a:pt x="1111" y="24"/>
                  </a:lnTo>
                  <a:lnTo>
                    <a:pt x="1112" y="68"/>
                  </a:lnTo>
                  <a:lnTo>
                    <a:pt x="1112" y="192"/>
                  </a:lnTo>
                  <a:lnTo>
                    <a:pt x="1114" y="778"/>
                  </a:lnTo>
                  <a:lnTo>
                    <a:pt x="1116" y="1248"/>
                  </a:lnTo>
                  <a:lnTo>
                    <a:pt x="1118" y="1587"/>
                  </a:lnTo>
                  <a:lnTo>
                    <a:pt x="1120" y="1795"/>
                  </a:lnTo>
                  <a:lnTo>
                    <a:pt x="1120" y="1811"/>
                  </a:lnTo>
                  <a:lnTo>
                    <a:pt x="1120" y="1800"/>
                  </a:lnTo>
                  <a:lnTo>
                    <a:pt x="1120" y="1772"/>
                  </a:lnTo>
                  <a:lnTo>
                    <a:pt x="1122" y="1549"/>
                  </a:lnTo>
                  <a:lnTo>
                    <a:pt x="1124" y="1192"/>
                  </a:lnTo>
                  <a:lnTo>
                    <a:pt x="1126" y="705"/>
                  </a:lnTo>
                  <a:lnTo>
                    <a:pt x="1128" y="93"/>
                  </a:lnTo>
                  <a:lnTo>
                    <a:pt x="1128" y="24"/>
                  </a:lnTo>
                  <a:lnTo>
                    <a:pt x="1129" y="68"/>
                  </a:lnTo>
                  <a:lnTo>
                    <a:pt x="1129" y="192"/>
                  </a:lnTo>
                  <a:lnTo>
                    <a:pt x="1131" y="778"/>
                  </a:lnTo>
                  <a:lnTo>
                    <a:pt x="1133" y="1248"/>
                  </a:lnTo>
                  <a:lnTo>
                    <a:pt x="1135" y="1587"/>
                  </a:lnTo>
                  <a:lnTo>
                    <a:pt x="1137" y="1795"/>
                  </a:lnTo>
                  <a:lnTo>
                    <a:pt x="1137" y="1811"/>
                  </a:lnTo>
                  <a:lnTo>
                    <a:pt x="1138" y="1800"/>
                  </a:lnTo>
                  <a:lnTo>
                    <a:pt x="1138" y="1772"/>
                  </a:lnTo>
                  <a:lnTo>
                    <a:pt x="1140" y="1549"/>
                  </a:lnTo>
                  <a:lnTo>
                    <a:pt x="1142" y="1192"/>
                  </a:lnTo>
                  <a:lnTo>
                    <a:pt x="1144" y="705"/>
                  </a:lnTo>
                  <a:lnTo>
                    <a:pt x="1146" y="93"/>
                  </a:lnTo>
                  <a:lnTo>
                    <a:pt x="1146" y="24"/>
                  </a:lnTo>
                  <a:lnTo>
                    <a:pt x="1146" y="68"/>
                  </a:lnTo>
                  <a:lnTo>
                    <a:pt x="1146" y="192"/>
                  </a:lnTo>
                  <a:lnTo>
                    <a:pt x="1148" y="778"/>
                  </a:lnTo>
                  <a:lnTo>
                    <a:pt x="1150" y="1248"/>
                  </a:lnTo>
                  <a:lnTo>
                    <a:pt x="1152" y="1587"/>
                  </a:lnTo>
                  <a:lnTo>
                    <a:pt x="1154" y="1795"/>
                  </a:lnTo>
                  <a:lnTo>
                    <a:pt x="1154" y="1811"/>
                  </a:lnTo>
                  <a:lnTo>
                    <a:pt x="1155" y="1800"/>
                  </a:lnTo>
                  <a:lnTo>
                    <a:pt x="1155" y="1772"/>
                  </a:lnTo>
                  <a:lnTo>
                    <a:pt x="1157" y="1549"/>
                  </a:lnTo>
                  <a:lnTo>
                    <a:pt x="1159" y="1192"/>
                  </a:lnTo>
                  <a:lnTo>
                    <a:pt x="1161" y="705"/>
                  </a:lnTo>
                  <a:lnTo>
                    <a:pt x="1163" y="93"/>
                  </a:lnTo>
                  <a:lnTo>
                    <a:pt x="1163" y="24"/>
                  </a:lnTo>
                  <a:lnTo>
                    <a:pt x="1164" y="68"/>
                  </a:lnTo>
                  <a:lnTo>
                    <a:pt x="1164" y="192"/>
                  </a:lnTo>
                  <a:lnTo>
                    <a:pt x="1166" y="778"/>
                  </a:lnTo>
                  <a:lnTo>
                    <a:pt x="1168" y="1248"/>
                  </a:lnTo>
                  <a:lnTo>
                    <a:pt x="1170" y="1587"/>
                  </a:lnTo>
                  <a:lnTo>
                    <a:pt x="1172" y="1795"/>
                  </a:lnTo>
                  <a:lnTo>
                    <a:pt x="1172" y="1811"/>
                  </a:lnTo>
                  <a:lnTo>
                    <a:pt x="1172" y="1800"/>
                  </a:lnTo>
                  <a:lnTo>
                    <a:pt x="1172" y="1772"/>
                  </a:lnTo>
                  <a:lnTo>
                    <a:pt x="1174" y="1549"/>
                  </a:lnTo>
                  <a:lnTo>
                    <a:pt x="1176" y="1192"/>
                  </a:lnTo>
                  <a:lnTo>
                    <a:pt x="1178" y="705"/>
                  </a:lnTo>
                  <a:lnTo>
                    <a:pt x="1180" y="93"/>
                  </a:lnTo>
                  <a:lnTo>
                    <a:pt x="1180" y="24"/>
                  </a:lnTo>
                  <a:lnTo>
                    <a:pt x="1181" y="68"/>
                  </a:lnTo>
                  <a:lnTo>
                    <a:pt x="1181" y="192"/>
                  </a:lnTo>
                  <a:lnTo>
                    <a:pt x="1183" y="778"/>
                  </a:lnTo>
                  <a:lnTo>
                    <a:pt x="1185" y="1248"/>
                  </a:lnTo>
                  <a:lnTo>
                    <a:pt x="1187" y="1587"/>
                  </a:lnTo>
                  <a:lnTo>
                    <a:pt x="1189" y="1795"/>
                  </a:lnTo>
                  <a:lnTo>
                    <a:pt x="1189" y="1811"/>
                  </a:lnTo>
                  <a:lnTo>
                    <a:pt x="1190" y="1800"/>
                  </a:lnTo>
                  <a:lnTo>
                    <a:pt x="1190" y="1772"/>
                  </a:lnTo>
                  <a:lnTo>
                    <a:pt x="1192" y="1549"/>
                  </a:lnTo>
                  <a:lnTo>
                    <a:pt x="1194" y="1192"/>
                  </a:lnTo>
                  <a:lnTo>
                    <a:pt x="1196" y="705"/>
                  </a:lnTo>
                  <a:lnTo>
                    <a:pt x="1198" y="93"/>
                  </a:lnTo>
                  <a:lnTo>
                    <a:pt x="1198" y="24"/>
                  </a:lnTo>
                  <a:lnTo>
                    <a:pt x="1198" y="68"/>
                  </a:lnTo>
                  <a:lnTo>
                    <a:pt x="1198" y="192"/>
                  </a:lnTo>
                  <a:lnTo>
                    <a:pt x="1200" y="778"/>
                  </a:lnTo>
                  <a:lnTo>
                    <a:pt x="1202" y="1248"/>
                  </a:lnTo>
                  <a:lnTo>
                    <a:pt x="1204" y="1587"/>
                  </a:lnTo>
                  <a:lnTo>
                    <a:pt x="1206" y="1795"/>
                  </a:lnTo>
                  <a:lnTo>
                    <a:pt x="1206" y="1811"/>
                  </a:lnTo>
                  <a:lnTo>
                    <a:pt x="1207" y="1800"/>
                  </a:lnTo>
                  <a:lnTo>
                    <a:pt x="1207" y="1772"/>
                  </a:lnTo>
                  <a:lnTo>
                    <a:pt x="1209" y="1549"/>
                  </a:lnTo>
                  <a:lnTo>
                    <a:pt x="1211" y="1192"/>
                  </a:lnTo>
                  <a:lnTo>
                    <a:pt x="1213" y="705"/>
                  </a:lnTo>
                  <a:lnTo>
                    <a:pt x="1215" y="93"/>
                  </a:lnTo>
                  <a:lnTo>
                    <a:pt x="1215" y="24"/>
                  </a:lnTo>
                  <a:lnTo>
                    <a:pt x="1216" y="24"/>
                  </a:lnTo>
                  <a:lnTo>
                    <a:pt x="1216" y="192"/>
                  </a:lnTo>
                  <a:lnTo>
                    <a:pt x="1218" y="778"/>
                  </a:lnTo>
                  <a:lnTo>
                    <a:pt x="1220" y="1248"/>
                  </a:lnTo>
                  <a:lnTo>
                    <a:pt x="1222" y="1587"/>
                  </a:lnTo>
                  <a:lnTo>
                    <a:pt x="1224" y="1795"/>
                  </a:lnTo>
                  <a:lnTo>
                    <a:pt x="1224" y="1811"/>
                  </a:lnTo>
                  <a:lnTo>
                    <a:pt x="1224" y="1800"/>
                  </a:lnTo>
                  <a:lnTo>
                    <a:pt x="1224" y="1772"/>
                  </a:lnTo>
                  <a:lnTo>
                    <a:pt x="1226" y="1549"/>
                  </a:lnTo>
                  <a:lnTo>
                    <a:pt x="1228" y="1192"/>
                  </a:lnTo>
                  <a:lnTo>
                    <a:pt x="1230" y="705"/>
                  </a:lnTo>
                  <a:lnTo>
                    <a:pt x="1232" y="93"/>
                  </a:lnTo>
                  <a:lnTo>
                    <a:pt x="1232" y="24"/>
                  </a:lnTo>
                  <a:lnTo>
                    <a:pt x="1233" y="24"/>
                  </a:lnTo>
                  <a:lnTo>
                    <a:pt x="1233" y="192"/>
                  </a:lnTo>
                  <a:lnTo>
                    <a:pt x="1235" y="778"/>
                  </a:lnTo>
                  <a:lnTo>
                    <a:pt x="1237" y="1248"/>
                  </a:lnTo>
                  <a:lnTo>
                    <a:pt x="1239" y="1587"/>
                  </a:lnTo>
                  <a:lnTo>
                    <a:pt x="1241" y="1795"/>
                  </a:lnTo>
                  <a:lnTo>
                    <a:pt x="1241" y="1811"/>
                  </a:lnTo>
                  <a:lnTo>
                    <a:pt x="1242" y="1800"/>
                  </a:lnTo>
                  <a:lnTo>
                    <a:pt x="1242" y="1772"/>
                  </a:lnTo>
                  <a:lnTo>
                    <a:pt x="1244" y="1549"/>
                  </a:lnTo>
                  <a:lnTo>
                    <a:pt x="1246" y="1192"/>
                  </a:lnTo>
                  <a:lnTo>
                    <a:pt x="1248" y="705"/>
                  </a:lnTo>
                  <a:lnTo>
                    <a:pt x="1250" y="93"/>
                  </a:lnTo>
                  <a:lnTo>
                    <a:pt x="1250" y="24"/>
                  </a:lnTo>
                  <a:lnTo>
                    <a:pt x="1250" y="24"/>
                  </a:lnTo>
                  <a:lnTo>
                    <a:pt x="1250" y="192"/>
                  </a:lnTo>
                  <a:lnTo>
                    <a:pt x="1252" y="778"/>
                  </a:lnTo>
                  <a:lnTo>
                    <a:pt x="1254" y="1248"/>
                  </a:lnTo>
                  <a:lnTo>
                    <a:pt x="1256" y="1587"/>
                  </a:lnTo>
                  <a:lnTo>
                    <a:pt x="1258" y="1795"/>
                  </a:lnTo>
                  <a:lnTo>
                    <a:pt x="1258" y="1811"/>
                  </a:lnTo>
                  <a:lnTo>
                    <a:pt x="1259" y="1800"/>
                  </a:lnTo>
                  <a:lnTo>
                    <a:pt x="1259" y="1772"/>
                  </a:lnTo>
                  <a:lnTo>
                    <a:pt x="1261" y="1549"/>
                  </a:lnTo>
                  <a:lnTo>
                    <a:pt x="1263" y="1192"/>
                  </a:lnTo>
                  <a:lnTo>
                    <a:pt x="1265" y="705"/>
                  </a:lnTo>
                  <a:lnTo>
                    <a:pt x="1267" y="93"/>
                  </a:lnTo>
                  <a:lnTo>
                    <a:pt x="1267" y="24"/>
                  </a:lnTo>
                  <a:lnTo>
                    <a:pt x="1268" y="24"/>
                  </a:lnTo>
                  <a:lnTo>
                    <a:pt x="1268" y="192"/>
                  </a:lnTo>
                  <a:lnTo>
                    <a:pt x="1270" y="778"/>
                  </a:lnTo>
                  <a:lnTo>
                    <a:pt x="1272" y="1248"/>
                  </a:lnTo>
                  <a:lnTo>
                    <a:pt x="1274" y="1587"/>
                  </a:lnTo>
                  <a:lnTo>
                    <a:pt x="1276" y="1795"/>
                  </a:lnTo>
                  <a:lnTo>
                    <a:pt x="1276" y="1811"/>
                  </a:lnTo>
                  <a:lnTo>
                    <a:pt x="1276" y="1800"/>
                  </a:lnTo>
                  <a:lnTo>
                    <a:pt x="1276" y="1772"/>
                  </a:lnTo>
                  <a:lnTo>
                    <a:pt x="1278" y="1549"/>
                  </a:lnTo>
                  <a:lnTo>
                    <a:pt x="1280" y="1192"/>
                  </a:lnTo>
                  <a:lnTo>
                    <a:pt x="1282" y="705"/>
                  </a:lnTo>
                  <a:lnTo>
                    <a:pt x="1284" y="93"/>
                  </a:lnTo>
                  <a:lnTo>
                    <a:pt x="1284" y="24"/>
                  </a:lnTo>
                  <a:lnTo>
                    <a:pt x="1285" y="24"/>
                  </a:lnTo>
                  <a:lnTo>
                    <a:pt x="1285" y="192"/>
                  </a:lnTo>
                  <a:lnTo>
                    <a:pt x="1287" y="778"/>
                  </a:lnTo>
                  <a:lnTo>
                    <a:pt x="1289" y="1248"/>
                  </a:lnTo>
                  <a:lnTo>
                    <a:pt x="1291" y="1587"/>
                  </a:lnTo>
                  <a:lnTo>
                    <a:pt x="1293" y="1795"/>
                  </a:lnTo>
                  <a:lnTo>
                    <a:pt x="1293" y="1811"/>
                  </a:lnTo>
                  <a:lnTo>
                    <a:pt x="1294" y="1800"/>
                  </a:lnTo>
                  <a:lnTo>
                    <a:pt x="1294" y="1772"/>
                  </a:lnTo>
                  <a:lnTo>
                    <a:pt x="1296" y="1549"/>
                  </a:lnTo>
                  <a:lnTo>
                    <a:pt x="1298" y="1192"/>
                  </a:lnTo>
                  <a:lnTo>
                    <a:pt x="1300" y="705"/>
                  </a:lnTo>
                  <a:lnTo>
                    <a:pt x="1302" y="93"/>
                  </a:lnTo>
                  <a:lnTo>
                    <a:pt x="1302" y="24"/>
                  </a:lnTo>
                  <a:lnTo>
                    <a:pt x="1302" y="24"/>
                  </a:lnTo>
                  <a:lnTo>
                    <a:pt x="1302" y="192"/>
                  </a:lnTo>
                  <a:lnTo>
                    <a:pt x="1304" y="778"/>
                  </a:lnTo>
                  <a:lnTo>
                    <a:pt x="1306" y="1248"/>
                  </a:lnTo>
                  <a:lnTo>
                    <a:pt x="1308" y="1587"/>
                  </a:lnTo>
                  <a:lnTo>
                    <a:pt x="1310" y="1795"/>
                  </a:lnTo>
                  <a:lnTo>
                    <a:pt x="1311" y="1811"/>
                  </a:lnTo>
                  <a:lnTo>
                    <a:pt x="1311" y="1772"/>
                  </a:lnTo>
                  <a:lnTo>
                    <a:pt x="1313" y="1549"/>
                  </a:lnTo>
                  <a:lnTo>
                    <a:pt x="1315" y="1192"/>
                  </a:lnTo>
                  <a:lnTo>
                    <a:pt x="1317" y="705"/>
                  </a:lnTo>
                  <a:lnTo>
                    <a:pt x="1319" y="93"/>
                  </a:lnTo>
                  <a:lnTo>
                    <a:pt x="1319" y="24"/>
                  </a:lnTo>
                  <a:lnTo>
                    <a:pt x="1320" y="24"/>
                  </a:lnTo>
                  <a:lnTo>
                    <a:pt x="1320" y="192"/>
                  </a:lnTo>
                  <a:lnTo>
                    <a:pt x="1322" y="778"/>
                  </a:lnTo>
                  <a:lnTo>
                    <a:pt x="1324" y="1248"/>
                  </a:lnTo>
                  <a:lnTo>
                    <a:pt x="1326" y="1587"/>
                  </a:lnTo>
                  <a:lnTo>
                    <a:pt x="1328" y="1795"/>
                  </a:lnTo>
                  <a:lnTo>
                    <a:pt x="1328" y="1811"/>
                  </a:lnTo>
                  <a:lnTo>
                    <a:pt x="1328" y="1778"/>
                  </a:lnTo>
                  <a:lnTo>
                    <a:pt x="1329" y="1772"/>
                  </a:lnTo>
                  <a:lnTo>
                    <a:pt x="1332" y="1192"/>
                  </a:lnTo>
                  <a:lnTo>
                    <a:pt x="1334" y="705"/>
                  </a:lnTo>
                  <a:lnTo>
                    <a:pt x="1336" y="93"/>
                  </a:lnTo>
                  <a:lnTo>
                    <a:pt x="1336" y="24"/>
                  </a:lnTo>
                  <a:lnTo>
                    <a:pt x="1337" y="24"/>
                  </a:lnTo>
                  <a:lnTo>
                    <a:pt x="1337" y="169"/>
                  </a:lnTo>
                  <a:lnTo>
                    <a:pt x="1338" y="192"/>
                  </a:lnTo>
                  <a:lnTo>
                    <a:pt x="1339" y="778"/>
                  </a:lnTo>
                  <a:lnTo>
                    <a:pt x="1341" y="1248"/>
                  </a:lnTo>
                  <a:lnTo>
                    <a:pt x="1343" y="1587"/>
                  </a:lnTo>
                  <a:lnTo>
                    <a:pt x="1345" y="1795"/>
                  </a:lnTo>
                  <a:lnTo>
                    <a:pt x="1346" y="1811"/>
                  </a:lnTo>
                  <a:lnTo>
                    <a:pt x="1346" y="1778"/>
                  </a:lnTo>
                  <a:lnTo>
                    <a:pt x="1346" y="1772"/>
                  </a:lnTo>
                  <a:lnTo>
                    <a:pt x="1350" y="1192"/>
                  </a:lnTo>
                  <a:lnTo>
                    <a:pt x="1352" y="705"/>
                  </a:lnTo>
                  <a:lnTo>
                    <a:pt x="1354" y="93"/>
                  </a:lnTo>
                  <a:lnTo>
                    <a:pt x="1354" y="24"/>
                  </a:lnTo>
                  <a:lnTo>
                    <a:pt x="1354" y="24"/>
                  </a:lnTo>
                  <a:lnTo>
                    <a:pt x="1354" y="169"/>
                  </a:lnTo>
                  <a:lnTo>
                    <a:pt x="1355" y="192"/>
                  </a:lnTo>
                  <a:lnTo>
                    <a:pt x="1356" y="778"/>
                  </a:lnTo>
                  <a:lnTo>
                    <a:pt x="1358" y="1248"/>
                  </a:lnTo>
                  <a:lnTo>
                    <a:pt x="1360" y="1587"/>
                  </a:lnTo>
                  <a:lnTo>
                    <a:pt x="1362" y="1795"/>
                  </a:lnTo>
                  <a:lnTo>
                    <a:pt x="1363" y="1811"/>
                  </a:lnTo>
                  <a:lnTo>
                    <a:pt x="1363" y="1778"/>
                  </a:lnTo>
                  <a:lnTo>
                    <a:pt x="1364" y="1772"/>
                  </a:lnTo>
                  <a:lnTo>
                    <a:pt x="1367" y="1192"/>
                  </a:lnTo>
                  <a:lnTo>
                    <a:pt x="1369" y="705"/>
                  </a:lnTo>
                  <a:lnTo>
                    <a:pt x="1371" y="93"/>
                  </a:lnTo>
                  <a:lnTo>
                    <a:pt x="1371" y="24"/>
                  </a:lnTo>
                  <a:lnTo>
                    <a:pt x="1372" y="24"/>
                  </a:lnTo>
                  <a:lnTo>
                    <a:pt x="1372" y="169"/>
                  </a:lnTo>
                  <a:lnTo>
                    <a:pt x="1372" y="192"/>
                  </a:lnTo>
                  <a:lnTo>
                    <a:pt x="1374" y="778"/>
                  </a:lnTo>
                  <a:lnTo>
                    <a:pt x="1376" y="1248"/>
                  </a:lnTo>
                  <a:lnTo>
                    <a:pt x="1378" y="1587"/>
                  </a:lnTo>
                  <a:lnTo>
                    <a:pt x="1380" y="1795"/>
                  </a:lnTo>
                  <a:lnTo>
                    <a:pt x="1380" y="1811"/>
                  </a:lnTo>
                  <a:lnTo>
                    <a:pt x="1380" y="1781"/>
                  </a:lnTo>
                  <a:lnTo>
                    <a:pt x="1381" y="1778"/>
                  </a:lnTo>
                  <a:lnTo>
                    <a:pt x="1381" y="1772"/>
                  </a:lnTo>
                  <a:lnTo>
                    <a:pt x="1384" y="1192"/>
                  </a:lnTo>
                  <a:lnTo>
                    <a:pt x="1386" y="705"/>
                  </a:lnTo>
                  <a:lnTo>
                    <a:pt x="1388" y="93"/>
                  </a:lnTo>
                  <a:lnTo>
                    <a:pt x="1388" y="24"/>
                  </a:lnTo>
                  <a:lnTo>
                    <a:pt x="1389" y="24"/>
                  </a:lnTo>
                  <a:lnTo>
                    <a:pt x="1389" y="157"/>
                  </a:lnTo>
                  <a:lnTo>
                    <a:pt x="1390" y="169"/>
                  </a:lnTo>
                  <a:lnTo>
                    <a:pt x="1390" y="192"/>
                  </a:lnTo>
                  <a:lnTo>
                    <a:pt x="1391" y="778"/>
                  </a:lnTo>
                  <a:lnTo>
                    <a:pt x="1393" y="1248"/>
                  </a:lnTo>
                  <a:lnTo>
                    <a:pt x="1395" y="1587"/>
                  </a:lnTo>
                  <a:lnTo>
                    <a:pt x="1397" y="1795"/>
                  </a:lnTo>
                  <a:lnTo>
                    <a:pt x="1398" y="1811"/>
                  </a:lnTo>
                  <a:lnTo>
                    <a:pt x="1398" y="1781"/>
                  </a:lnTo>
                  <a:lnTo>
                    <a:pt x="1398" y="1778"/>
                  </a:lnTo>
                  <a:lnTo>
                    <a:pt x="1398" y="1772"/>
                  </a:lnTo>
                  <a:lnTo>
                    <a:pt x="1402" y="1192"/>
                  </a:lnTo>
                  <a:lnTo>
                    <a:pt x="1404" y="705"/>
                  </a:lnTo>
                  <a:lnTo>
                    <a:pt x="1406" y="93"/>
                  </a:lnTo>
                  <a:lnTo>
                    <a:pt x="1406" y="24"/>
                  </a:lnTo>
                  <a:lnTo>
                    <a:pt x="1406" y="141"/>
                  </a:lnTo>
                  <a:lnTo>
                    <a:pt x="1407" y="157"/>
                  </a:lnTo>
                  <a:lnTo>
                    <a:pt x="1407" y="192"/>
                  </a:lnTo>
                  <a:lnTo>
                    <a:pt x="1409" y="778"/>
                  </a:lnTo>
                  <a:lnTo>
                    <a:pt x="1410" y="1248"/>
                  </a:lnTo>
                  <a:lnTo>
                    <a:pt x="1412" y="1587"/>
                  </a:lnTo>
                  <a:lnTo>
                    <a:pt x="1414" y="1795"/>
                  </a:lnTo>
                  <a:lnTo>
                    <a:pt x="1415" y="1811"/>
                  </a:lnTo>
                  <a:lnTo>
                    <a:pt x="1415" y="1784"/>
                  </a:lnTo>
                  <a:lnTo>
                    <a:pt x="1416" y="1781"/>
                  </a:lnTo>
                  <a:lnTo>
                    <a:pt x="1416" y="1772"/>
                  </a:lnTo>
                  <a:lnTo>
                    <a:pt x="1418" y="1549"/>
                  </a:lnTo>
                  <a:lnTo>
                    <a:pt x="1421" y="705"/>
                  </a:lnTo>
                  <a:lnTo>
                    <a:pt x="1423" y="93"/>
                  </a:lnTo>
                  <a:lnTo>
                    <a:pt x="1424" y="24"/>
                  </a:lnTo>
                  <a:lnTo>
                    <a:pt x="1424" y="141"/>
                  </a:lnTo>
                  <a:lnTo>
                    <a:pt x="1424" y="157"/>
                  </a:lnTo>
                  <a:lnTo>
                    <a:pt x="1424" y="192"/>
                  </a:lnTo>
                  <a:lnTo>
                    <a:pt x="1426" y="778"/>
                  </a:lnTo>
                  <a:lnTo>
                    <a:pt x="1428" y="1248"/>
                  </a:lnTo>
                  <a:lnTo>
                    <a:pt x="1430" y="1587"/>
                  </a:lnTo>
                  <a:lnTo>
                    <a:pt x="1432" y="1795"/>
                  </a:lnTo>
                  <a:lnTo>
                    <a:pt x="1432" y="1811"/>
                  </a:lnTo>
                  <a:lnTo>
                    <a:pt x="1432" y="1784"/>
                  </a:lnTo>
                  <a:lnTo>
                    <a:pt x="1433" y="1781"/>
                  </a:lnTo>
                  <a:lnTo>
                    <a:pt x="1433" y="1772"/>
                  </a:lnTo>
                  <a:lnTo>
                    <a:pt x="1435" y="1549"/>
                  </a:lnTo>
                  <a:lnTo>
                    <a:pt x="1438" y="705"/>
                  </a:lnTo>
                  <a:lnTo>
                    <a:pt x="1440" y="93"/>
                  </a:lnTo>
                  <a:lnTo>
                    <a:pt x="1441" y="24"/>
                  </a:lnTo>
                  <a:lnTo>
                    <a:pt x="1441" y="108"/>
                  </a:lnTo>
                  <a:lnTo>
                    <a:pt x="1442" y="141"/>
                  </a:lnTo>
                  <a:lnTo>
                    <a:pt x="1442" y="192"/>
                  </a:lnTo>
                  <a:lnTo>
                    <a:pt x="1444" y="778"/>
                  </a:lnTo>
                  <a:lnTo>
                    <a:pt x="1445" y="1248"/>
                  </a:lnTo>
                  <a:lnTo>
                    <a:pt x="1447" y="1587"/>
                  </a:lnTo>
                  <a:lnTo>
                    <a:pt x="1449" y="1795"/>
                  </a:lnTo>
                  <a:lnTo>
                    <a:pt x="1450" y="1811"/>
                  </a:lnTo>
                  <a:lnTo>
                    <a:pt x="1450" y="1791"/>
                  </a:lnTo>
                  <a:lnTo>
                    <a:pt x="1450" y="1784"/>
                  </a:lnTo>
                  <a:lnTo>
                    <a:pt x="1450" y="1772"/>
                  </a:lnTo>
                  <a:lnTo>
                    <a:pt x="1452" y="1549"/>
                  </a:lnTo>
                  <a:lnTo>
                    <a:pt x="1456" y="705"/>
                  </a:lnTo>
                  <a:lnTo>
                    <a:pt x="1458" y="93"/>
                  </a:lnTo>
                  <a:lnTo>
                    <a:pt x="1458" y="24"/>
                  </a:lnTo>
                  <a:lnTo>
                    <a:pt x="1458" y="108"/>
                  </a:lnTo>
                  <a:lnTo>
                    <a:pt x="1459" y="141"/>
                  </a:lnTo>
                  <a:lnTo>
                    <a:pt x="1459" y="192"/>
                  </a:lnTo>
                  <a:lnTo>
                    <a:pt x="1461" y="778"/>
                  </a:lnTo>
                  <a:lnTo>
                    <a:pt x="1464" y="1587"/>
                  </a:lnTo>
                  <a:lnTo>
                    <a:pt x="1466" y="1795"/>
                  </a:lnTo>
                  <a:lnTo>
                    <a:pt x="1467" y="1811"/>
                  </a:lnTo>
                  <a:lnTo>
                    <a:pt x="1467" y="1791"/>
                  </a:lnTo>
                  <a:lnTo>
                    <a:pt x="1468" y="1784"/>
                  </a:lnTo>
                  <a:lnTo>
                    <a:pt x="1468" y="1772"/>
                  </a:lnTo>
                  <a:lnTo>
                    <a:pt x="1470" y="1549"/>
                  </a:lnTo>
                  <a:lnTo>
                    <a:pt x="1472" y="1192"/>
                  </a:lnTo>
                  <a:lnTo>
                    <a:pt x="1473" y="705"/>
                  </a:lnTo>
                  <a:lnTo>
                    <a:pt x="1475" y="93"/>
                  </a:lnTo>
                  <a:lnTo>
                    <a:pt x="1476" y="24"/>
                  </a:lnTo>
                  <a:lnTo>
                    <a:pt x="1476" y="108"/>
                  </a:lnTo>
                  <a:lnTo>
                    <a:pt x="1476" y="141"/>
                  </a:lnTo>
                  <a:lnTo>
                    <a:pt x="1476" y="192"/>
                  </a:lnTo>
                  <a:lnTo>
                    <a:pt x="1478" y="778"/>
                  </a:lnTo>
                  <a:lnTo>
                    <a:pt x="1482" y="1587"/>
                  </a:lnTo>
                  <a:lnTo>
                    <a:pt x="1484" y="1795"/>
                  </a:lnTo>
                  <a:lnTo>
                    <a:pt x="1484" y="1811"/>
                  </a:lnTo>
                  <a:lnTo>
                    <a:pt x="1484" y="1791"/>
                  </a:lnTo>
                  <a:lnTo>
                    <a:pt x="1485" y="1784"/>
                  </a:lnTo>
                  <a:lnTo>
                    <a:pt x="1485" y="1772"/>
                  </a:lnTo>
                  <a:lnTo>
                    <a:pt x="1487" y="1549"/>
                  </a:lnTo>
                  <a:lnTo>
                    <a:pt x="1489" y="1192"/>
                  </a:lnTo>
                  <a:lnTo>
                    <a:pt x="1490" y="705"/>
                  </a:lnTo>
                  <a:lnTo>
                    <a:pt x="1492" y="93"/>
                  </a:lnTo>
                  <a:lnTo>
                    <a:pt x="1493" y="24"/>
                  </a:lnTo>
                  <a:lnTo>
                    <a:pt x="1493" y="108"/>
                  </a:lnTo>
                  <a:lnTo>
                    <a:pt x="1494" y="141"/>
                  </a:lnTo>
                  <a:lnTo>
                    <a:pt x="1494" y="192"/>
                  </a:lnTo>
                  <a:lnTo>
                    <a:pt x="1496" y="778"/>
                  </a:lnTo>
                  <a:lnTo>
                    <a:pt x="1499" y="1587"/>
                  </a:lnTo>
                  <a:lnTo>
                    <a:pt x="1501" y="1795"/>
                  </a:lnTo>
                  <a:lnTo>
                    <a:pt x="1502" y="1811"/>
                  </a:lnTo>
                  <a:lnTo>
                    <a:pt x="1502" y="1791"/>
                  </a:lnTo>
                  <a:lnTo>
                    <a:pt x="1502" y="1784"/>
                  </a:lnTo>
                  <a:lnTo>
                    <a:pt x="1502" y="1772"/>
                  </a:lnTo>
                  <a:lnTo>
                    <a:pt x="1504" y="1549"/>
                  </a:lnTo>
                  <a:lnTo>
                    <a:pt x="1506" y="1192"/>
                  </a:lnTo>
                  <a:lnTo>
                    <a:pt x="1508" y="705"/>
                  </a:lnTo>
                  <a:lnTo>
                    <a:pt x="1510" y="93"/>
                  </a:lnTo>
                  <a:lnTo>
                    <a:pt x="1510" y="24"/>
                  </a:lnTo>
                  <a:lnTo>
                    <a:pt x="1510" y="108"/>
                  </a:lnTo>
                  <a:lnTo>
                    <a:pt x="1511" y="141"/>
                  </a:lnTo>
                  <a:lnTo>
                    <a:pt x="1511" y="192"/>
                  </a:lnTo>
                  <a:lnTo>
                    <a:pt x="1513" y="778"/>
                  </a:lnTo>
                  <a:lnTo>
                    <a:pt x="1515" y="1248"/>
                  </a:lnTo>
                  <a:lnTo>
                    <a:pt x="1517" y="1587"/>
                  </a:lnTo>
                  <a:lnTo>
                    <a:pt x="1518" y="1795"/>
                  </a:lnTo>
                  <a:lnTo>
                    <a:pt x="1519" y="1811"/>
                  </a:lnTo>
                  <a:lnTo>
                    <a:pt x="1519" y="1800"/>
                  </a:lnTo>
                  <a:lnTo>
                    <a:pt x="1520" y="1791"/>
                  </a:lnTo>
                  <a:lnTo>
                    <a:pt x="1520" y="1772"/>
                  </a:lnTo>
                  <a:lnTo>
                    <a:pt x="1522" y="1549"/>
                  </a:lnTo>
                  <a:lnTo>
                    <a:pt x="1524" y="1192"/>
                  </a:lnTo>
                  <a:lnTo>
                    <a:pt x="1526" y="705"/>
                  </a:lnTo>
                  <a:lnTo>
                    <a:pt x="1527" y="93"/>
                  </a:lnTo>
                  <a:lnTo>
                    <a:pt x="1528" y="24"/>
                  </a:lnTo>
                  <a:lnTo>
                    <a:pt x="1528" y="68"/>
                  </a:lnTo>
                  <a:lnTo>
                    <a:pt x="1528" y="108"/>
                  </a:lnTo>
                  <a:lnTo>
                    <a:pt x="1528" y="192"/>
                  </a:lnTo>
                  <a:lnTo>
                    <a:pt x="1530" y="778"/>
                  </a:lnTo>
                  <a:lnTo>
                    <a:pt x="1532" y="1248"/>
                  </a:lnTo>
                  <a:lnTo>
                    <a:pt x="1534" y="1587"/>
                  </a:lnTo>
                  <a:lnTo>
                    <a:pt x="1536" y="1795"/>
                  </a:lnTo>
                  <a:lnTo>
                    <a:pt x="1536" y="1811"/>
                  </a:lnTo>
                  <a:lnTo>
                    <a:pt x="1536" y="1800"/>
                  </a:lnTo>
                  <a:lnTo>
                    <a:pt x="1537" y="1791"/>
                  </a:lnTo>
                  <a:lnTo>
                    <a:pt x="1537" y="1772"/>
                  </a:lnTo>
                  <a:lnTo>
                    <a:pt x="1539" y="1549"/>
                  </a:lnTo>
                  <a:lnTo>
                    <a:pt x="1541" y="1192"/>
                  </a:lnTo>
                  <a:lnTo>
                    <a:pt x="1543" y="705"/>
                  </a:lnTo>
                  <a:lnTo>
                    <a:pt x="1544" y="93"/>
                  </a:lnTo>
                  <a:lnTo>
                    <a:pt x="1545" y="24"/>
                  </a:lnTo>
                  <a:lnTo>
                    <a:pt x="1545" y="68"/>
                  </a:lnTo>
                  <a:lnTo>
                    <a:pt x="1546" y="108"/>
                  </a:lnTo>
                  <a:lnTo>
                    <a:pt x="1546" y="192"/>
                  </a:lnTo>
                  <a:lnTo>
                    <a:pt x="1548" y="778"/>
                  </a:lnTo>
                  <a:lnTo>
                    <a:pt x="1550" y="1248"/>
                  </a:lnTo>
                  <a:lnTo>
                    <a:pt x="1552" y="1587"/>
                  </a:lnTo>
                  <a:lnTo>
                    <a:pt x="1553" y="1795"/>
                  </a:lnTo>
                  <a:lnTo>
                    <a:pt x="1554" y="1811"/>
                  </a:lnTo>
                  <a:lnTo>
                    <a:pt x="1554" y="1800"/>
                  </a:lnTo>
                  <a:lnTo>
                    <a:pt x="1554" y="1791"/>
                  </a:lnTo>
                  <a:lnTo>
                    <a:pt x="1554" y="1772"/>
                  </a:lnTo>
                  <a:lnTo>
                    <a:pt x="1556" y="1549"/>
                  </a:lnTo>
                  <a:lnTo>
                    <a:pt x="1558" y="1192"/>
                  </a:lnTo>
                  <a:lnTo>
                    <a:pt x="1560" y="705"/>
                  </a:lnTo>
                  <a:lnTo>
                    <a:pt x="1562" y="93"/>
                  </a:lnTo>
                  <a:lnTo>
                    <a:pt x="1562" y="24"/>
                  </a:lnTo>
                  <a:lnTo>
                    <a:pt x="1562" y="68"/>
                  </a:lnTo>
                  <a:lnTo>
                    <a:pt x="1563" y="108"/>
                  </a:lnTo>
                  <a:lnTo>
                    <a:pt x="1563" y="192"/>
                  </a:lnTo>
                  <a:lnTo>
                    <a:pt x="1565" y="778"/>
                  </a:lnTo>
                  <a:lnTo>
                    <a:pt x="1567" y="1248"/>
                  </a:lnTo>
                  <a:lnTo>
                    <a:pt x="1569" y="1587"/>
                  </a:lnTo>
                  <a:lnTo>
                    <a:pt x="1570" y="1795"/>
                  </a:lnTo>
                  <a:lnTo>
                    <a:pt x="1571" y="1811"/>
                  </a:lnTo>
                  <a:lnTo>
                    <a:pt x="1571" y="1800"/>
                  </a:lnTo>
                  <a:lnTo>
                    <a:pt x="1572" y="1791"/>
                  </a:lnTo>
                  <a:lnTo>
                    <a:pt x="1572" y="1772"/>
                  </a:lnTo>
                  <a:lnTo>
                    <a:pt x="1574" y="1549"/>
                  </a:lnTo>
                  <a:lnTo>
                    <a:pt x="1576" y="1192"/>
                  </a:lnTo>
                  <a:lnTo>
                    <a:pt x="1578" y="705"/>
                  </a:lnTo>
                  <a:lnTo>
                    <a:pt x="1579" y="93"/>
                  </a:lnTo>
                  <a:lnTo>
                    <a:pt x="1580" y="24"/>
                  </a:lnTo>
                  <a:lnTo>
                    <a:pt x="1580" y="68"/>
                  </a:lnTo>
                  <a:lnTo>
                    <a:pt x="1580" y="108"/>
                  </a:lnTo>
                  <a:lnTo>
                    <a:pt x="1580" y="192"/>
                  </a:lnTo>
                  <a:lnTo>
                    <a:pt x="1582" y="778"/>
                  </a:lnTo>
                  <a:lnTo>
                    <a:pt x="1584" y="1248"/>
                  </a:lnTo>
                  <a:lnTo>
                    <a:pt x="1586" y="1587"/>
                  </a:lnTo>
                  <a:lnTo>
                    <a:pt x="1588" y="1795"/>
                  </a:lnTo>
                  <a:lnTo>
                    <a:pt x="1588" y="1811"/>
                  </a:lnTo>
                  <a:lnTo>
                    <a:pt x="1588" y="1800"/>
                  </a:lnTo>
                  <a:lnTo>
                    <a:pt x="1589" y="1791"/>
                  </a:lnTo>
                  <a:lnTo>
                    <a:pt x="1589" y="1772"/>
                  </a:lnTo>
                  <a:lnTo>
                    <a:pt x="1591" y="1549"/>
                  </a:lnTo>
                  <a:lnTo>
                    <a:pt x="1593" y="1192"/>
                  </a:lnTo>
                  <a:lnTo>
                    <a:pt x="1595" y="705"/>
                  </a:lnTo>
                  <a:lnTo>
                    <a:pt x="1597" y="93"/>
                  </a:lnTo>
                  <a:lnTo>
                    <a:pt x="1597" y="24"/>
                  </a:lnTo>
                  <a:lnTo>
                    <a:pt x="1597" y="68"/>
                  </a:lnTo>
                  <a:lnTo>
                    <a:pt x="1598" y="108"/>
                  </a:lnTo>
                  <a:lnTo>
                    <a:pt x="1598" y="192"/>
                  </a:lnTo>
                  <a:lnTo>
                    <a:pt x="1600" y="778"/>
                  </a:lnTo>
                  <a:lnTo>
                    <a:pt x="1602" y="1248"/>
                  </a:lnTo>
                  <a:lnTo>
                    <a:pt x="1604" y="1587"/>
                  </a:lnTo>
                  <a:lnTo>
                    <a:pt x="1606" y="1795"/>
                  </a:lnTo>
                  <a:lnTo>
                    <a:pt x="1606" y="1811"/>
                  </a:lnTo>
                  <a:lnTo>
                    <a:pt x="1606" y="1800"/>
                  </a:lnTo>
                  <a:lnTo>
                    <a:pt x="1606" y="1772"/>
                  </a:lnTo>
                  <a:lnTo>
                    <a:pt x="1608" y="1549"/>
                  </a:lnTo>
                  <a:lnTo>
                    <a:pt x="1610" y="1192"/>
                  </a:lnTo>
                  <a:lnTo>
                    <a:pt x="1612" y="705"/>
                  </a:lnTo>
                  <a:lnTo>
                    <a:pt x="1614" y="93"/>
                  </a:lnTo>
                  <a:lnTo>
                    <a:pt x="1614" y="24"/>
                  </a:lnTo>
                  <a:lnTo>
                    <a:pt x="1615" y="68"/>
                  </a:lnTo>
                  <a:lnTo>
                    <a:pt x="1615" y="192"/>
                  </a:lnTo>
                  <a:lnTo>
                    <a:pt x="1617" y="778"/>
                  </a:lnTo>
                  <a:lnTo>
                    <a:pt x="1619" y="1248"/>
                  </a:lnTo>
                  <a:lnTo>
                    <a:pt x="1621" y="1587"/>
                  </a:lnTo>
                  <a:lnTo>
                    <a:pt x="1623" y="1795"/>
                  </a:lnTo>
                  <a:lnTo>
                    <a:pt x="1623" y="1811"/>
                  </a:lnTo>
                  <a:lnTo>
                    <a:pt x="1624" y="1800"/>
                  </a:lnTo>
                  <a:lnTo>
                    <a:pt x="1624" y="1772"/>
                  </a:lnTo>
                  <a:lnTo>
                    <a:pt x="1626" y="1549"/>
                  </a:lnTo>
                  <a:lnTo>
                    <a:pt x="1628" y="1192"/>
                  </a:lnTo>
                  <a:lnTo>
                    <a:pt x="1630" y="705"/>
                  </a:lnTo>
                  <a:lnTo>
                    <a:pt x="1632" y="93"/>
                  </a:lnTo>
                  <a:lnTo>
                    <a:pt x="1632" y="24"/>
                  </a:lnTo>
                  <a:lnTo>
                    <a:pt x="1632" y="68"/>
                  </a:lnTo>
                  <a:lnTo>
                    <a:pt x="1632" y="192"/>
                  </a:lnTo>
                  <a:lnTo>
                    <a:pt x="1634" y="778"/>
                  </a:lnTo>
                  <a:lnTo>
                    <a:pt x="1636" y="1248"/>
                  </a:lnTo>
                  <a:lnTo>
                    <a:pt x="1638" y="1587"/>
                  </a:lnTo>
                  <a:lnTo>
                    <a:pt x="1640" y="1795"/>
                  </a:lnTo>
                  <a:lnTo>
                    <a:pt x="1640" y="1811"/>
                  </a:lnTo>
                  <a:lnTo>
                    <a:pt x="1641" y="1800"/>
                  </a:lnTo>
                  <a:lnTo>
                    <a:pt x="1641" y="1772"/>
                  </a:lnTo>
                  <a:lnTo>
                    <a:pt x="1643" y="1549"/>
                  </a:lnTo>
                  <a:lnTo>
                    <a:pt x="1645" y="1192"/>
                  </a:lnTo>
                  <a:lnTo>
                    <a:pt x="1647" y="705"/>
                  </a:lnTo>
                  <a:lnTo>
                    <a:pt x="1649" y="93"/>
                  </a:lnTo>
                  <a:lnTo>
                    <a:pt x="1649" y="24"/>
                  </a:lnTo>
                  <a:lnTo>
                    <a:pt x="1650" y="68"/>
                  </a:lnTo>
                  <a:lnTo>
                    <a:pt x="1650" y="192"/>
                  </a:lnTo>
                  <a:lnTo>
                    <a:pt x="1652" y="778"/>
                  </a:lnTo>
                  <a:lnTo>
                    <a:pt x="1654" y="1248"/>
                  </a:lnTo>
                  <a:lnTo>
                    <a:pt x="1656" y="1587"/>
                  </a:lnTo>
                  <a:lnTo>
                    <a:pt x="1658" y="1795"/>
                  </a:lnTo>
                  <a:lnTo>
                    <a:pt x="1658" y="1811"/>
                  </a:lnTo>
                  <a:lnTo>
                    <a:pt x="1658" y="1800"/>
                  </a:lnTo>
                  <a:lnTo>
                    <a:pt x="1658" y="1772"/>
                  </a:lnTo>
                  <a:lnTo>
                    <a:pt x="1660" y="1549"/>
                  </a:lnTo>
                  <a:lnTo>
                    <a:pt x="1662" y="1192"/>
                  </a:lnTo>
                  <a:lnTo>
                    <a:pt x="1664" y="705"/>
                  </a:lnTo>
                  <a:lnTo>
                    <a:pt x="1666" y="93"/>
                  </a:lnTo>
                  <a:lnTo>
                    <a:pt x="1666" y="24"/>
                  </a:lnTo>
                  <a:lnTo>
                    <a:pt x="1667" y="102"/>
                  </a:lnTo>
                  <a:lnTo>
                    <a:pt x="1667" y="192"/>
                  </a:lnTo>
                  <a:lnTo>
                    <a:pt x="1669" y="778"/>
                  </a:lnTo>
                  <a:lnTo>
                    <a:pt x="1671" y="1248"/>
                  </a:lnTo>
                  <a:lnTo>
                    <a:pt x="1673" y="1587"/>
                  </a:lnTo>
                  <a:lnTo>
                    <a:pt x="1675" y="1795"/>
                  </a:lnTo>
                  <a:lnTo>
                    <a:pt x="1675" y="1811"/>
                  </a:lnTo>
                  <a:lnTo>
                    <a:pt x="1676" y="1794"/>
                  </a:lnTo>
                  <a:lnTo>
                    <a:pt x="1676" y="1774"/>
                  </a:lnTo>
                  <a:lnTo>
                    <a:pt x="1678" y="1557"/>
                  </a:lnTo>
                  <a:lnTo>
                    <a:pt x="1680" y="1209"/>
                  </a:lnTo>
                  <a:lnTo>
                    <a:pt x="1682" y="731"/>
                  </a:lnTo>
                  <a:lnTo>
                    <a:pt x="1684" y="129"/>
                  </a:lnTo>
                  <a:lnTo>
                    <a:pt x="1684" y="61"/>
                  </a:lnTo>
                  <a:lnTo>
                    <a:pt x="1684" y="137"/>
                  </a:lnTo>
                  <a:lnTo>
                    <a:pt x="1684" y="224"/>
                  </a:lnTo>
                  <a:lnTo>
                    <a:pt x="1686" y="792"/>
                  </a:lnTo>
                  <a:lnTo>
                    <a:pt x="1688" y="1247"/>
                  </a:lnTo>
                  <a:lnTo>
                    <a:pt x="1690" y="1577"/>
                  </a:lnTo>
                  <a:lnTo>
                    <a:pt x="1692" y="1780"/>
                  </a:lnTo>
                  <a:lnTo>
                    <a:pt x="1692" y="1796"/>
                  </a:lnTo>
                  <a:lnTo>
                    <a:pt x="1693" y="1778"/>
                  </a:lnTo>
                  <a:lnTo>
                    <a:pt x="1693" y="1757"/>
                  </a:lnTo>
                  <a:lnTo>
                    <a:pt x="1695" y="1539"/>
                  </a:lnTo>
                  <a:lnTo>
                    <a:pt x="1697" y="1191"/>
                  </a:lnTo>
                  <a:lnTo>
                    <a:pt x="1699" y="716"/>
                  </a:lnTo>
                  <a:lnTo>
                    <a:pt x="1701" y="121"/>
                  </a:lnTo>
                  <a:lnTo>
                    <a:pt x="1701" y="43"/>
                  </a:lnTo>
                  <a:lnTo>
                    <a:pt x="1701" y="54"/>
                  </a:lnTo>
                  <a:lnTo>
                    <a:pt x="1702" y="129"/>
                  </a:lnTo>
                  <a:lnTo>
                    <a:pt x="1702" y="217"/>
                  </a:lnTo>
                  <a:lnTo>
                    <a:pt x="1704" y="787"/>
                  </a:lnTo>
                  <a:lnTo>
                    <a:pt x="1706" y="1245"/>
                  </a:lnTo>
                  <a:lnTo>
                    <a:pt x="1708" y="1576"/>
                  </a:lnTo>
                  <a:lnTo>
                    <a:pt x="1710" y="1780"/>
                  </a:lnTo>
                  <a:lnTo>
                    <a:pt x="1710" y="1796"/>
                  </a:lnTo>
                  <a:lnTo>
                    <a:pt x="1710" y="1778"/>
                  </a:lnTo>
                  <a:lnTo>
                    <a:pt x="1710" y="1758"/>
                  </a:lnTo>
                  <a:lnTo>
                    <a:pt x="1712" y="1541"/>
                  </a:lnTo>
                  <a:lnTo>
                    <a:pt x="1714" y="1193"/>
                  </a:lnTo>
                  <a:lnTo>
                    <a:pt x="1716" y="721"/>
                  </a:lnTo>
                  <a:lnTo>
                    <a:pt x="1718" y="128"/>
                  </a:lnTo>
                  <a:lnTo>
                    <a:pt x="1718" y="61"/>
                  </a:lnTo>
                  <a:lnTo>
                    <a:pt x="1718" y="62"/>
                  </a:lnTo>
                  <a:lnTo>
                    <a:pt x="1719" y="139"/>
                  </a:lnTo>
                  <a:lnTo>
                    <a:pt x="1719" y="227"/>
                  </a:lnTo>
                  <a:lnTo>
                    <a:pt x="1721" y="803"/>
                  </a:lnTo>
                  <a:lnTo>
                    <a:pt x="1723" y="1263"/>
                  </a:lnTo>
                  <a:lnTo>
                    <a:pt x="1725" y="1595"/>
                  </a:lnTo>
                  <a:lnTo>
                    <a:pt x="1727" y="1796"/>
                  </a:lnTo>
                  <a:lnTo>
                    <a:pt x="1727" y="1811"/>
                  </a:lnTo>
                  <a:lnTo>
                    <a:pt x="1728" y="1793"/>
                  </a:lnTo>
                  <a:lnTo>
                    <a:pt x="1728" y="1772"/>
                  </a:lnTo>
                  <a:lnTo>
                    <a:pt x="1730" y="1549"/>
                  </a:lnTo>
                  <a:lnTo>
                    <a:pt x="1732" y="1192"/>
                  </a:lnTo>
                  <a:lnTo>
                    <a:pt x="1734" y="705"/>
                  </a:lnTo>
                  <a:lnTo>
                    <a:pt x="1736" y="93"/>
                  </a:lnTo>
                  <a:lnTo>
                    <a:pt x="1736" y="24"/>
                  </a:lnTo>
                  <a:lnTo>
                    <a:pt x="1736" y="24"/>
                  </a:lnTo>
                  <a:lnTo>
                    <a:pt x="1736" y="192"/>
                  </a:lnTo>
                  <a:lnTo>
                    <a:pt x="1738" y="778"/>
                  </a:lnTo>
                  <a:lnTo>
                    <a:pt x="1740" y="1248"/>
                  </a:lnTo>
                  <a:lnTo>
                    <a:pt x="1742" y="1587"/>
                  </a:lnTo>
                  <a:lnTo>
                    <a:pt x="1744" y="1795"/>
                  </a:lnTo>
                  <a:lnTo>
                    <a:pt x="1744" y="1811"/>
                  </a:lnTo>
                  <a:lnTo>
                    <a:pt x="1745" y="1800"/>
                  </a:lnTo>
                  <a:lnTo>
                    <a:pt x="1745" y="1772"/>
                  </a:lnTo>
                  <a:lnTo>
                    <a:pt x="1747" y="1549"/>
                  </a:lnTo>
                  <a:lnTo>
                    <a:pt x="1749" y="1192"/>
                  </a:lnTo>
                  <a:lnTo>
                    <a:pt x="1751" y="705"/>
                  </a:lnTo>
                  <a:lnTo>
                    <a:pt x="1753" y="93"/>
                  </a:lnTo>
                  <a:lnTo>
                    <a:pt x="1753" y="24"/>
                  </a:lnTo>
                  <a:lnTo>
                    <a:pt x="1754" y="24"/>
                  </a:lnTo>
                  <a:lnTo>
                    <a:pt x="1754" y="192"/>
                  </a:lnTo>
                  <a:lnTo>
                    <a:pt x="1756" y="778"/>
                  </a:lnTo>
                  <a:lnTo>
                    <a:pt x="1758" y="1248"/>
                  </a:lnTo>
                  <a:lnTo>
                    <a:pt x="1760" y="1587"/>
                  </a:lnTo>
                  <a:lnTo>
                    <a:pt x="1762" y="1795"/>
                  </a:lnTo>
                  <a:lnTo>
                    <a:pt x="1762" y="1811"/>
                  </a:lnTo>
                  <a:lnTo>
                    <a:pt x="1762" y="1800"/>
                  </a:lnTo>
                  <a:lnTo>
                    <a:pt x="1762" y="1772"/>
                  </a:lnTo>
                  <a:lnTo>
                    <a:pt x="1764" y="1549"/>
                  </a:lnTo>
                  <a:lnTo>
                    <a:pt x="1766" y="1192"/>
                  </a:lnTo>
                  <a:lnTo>
                    <a:pt x="1768" y="705"/>
                  </a:lnTo>
                  <a:lnTo>
                    <a:pt x="1770" y="93"/>
                  </a:lnTo>
                  <a:lnTo>
                    <a:pt x="1770" y="24"/>
                  </a:lnTo>
                  <a:lnTo>
                    <a:pt x="1771" y="24"/>
                  </a:lnTo>
                  <a:lnTo>
                    <a:pt x="1771" y="192"/>
                  </a:lnTo>
                  <a:lnTo>
                    <a:pt x="1773" y="778"/>
                  </a:lnTo>
                  <a:lnTo>
                    <a:pt x="1775" y="1248"/>
                  </a:lnTo>
                  <a:lnTo>
                    <a:pt x="1777" y="1587"/>
                  </a:lnTo>
                  <a:lnTo>
                    <a:pt x="1779" y="1795"/>
                  </a:lnTo>
                  <a:lnTo>
                    <a:pt x="1779" y="1811"/>
                  </a:lnTo>
                  <a:lnTo>
                    <a:pt x="1780" y="1800"/>
                  </a:lnTo>
                  <a:lnTo>
                    <a:pt x="1780" y="1772"/>
                  </a:lnTo>
                  <a:lnTo>
                    <a:pt x="1782" y="1549"/>
                  </a:lnTo>
                  <a:lnTo>
                    <a:pt x="1784" y="1192"/>
                  </a:lnTo>
                  <a:lnTo>
                    <a:pt x="1786" y="705"/>
                  </a:lnTo>
                  <a:lnTo>
                    <a:pt x="1788" y="93"/>
                  </a:lnTo>
                  <a:lnTo>
                    <a:pt x="1788" y="24"/>
                  </a:lnTo>
                  <a:lnTo>
                    <a:pt x="1788" y="24"/>
                  </a:lnTo>
                  <a:lnTo>
                    <a:pt x="1788" y="192"/>
                  </a:lnTo>
                  <a:lnTo>
                    <a:pt x="1790" y="778"/>
                  </a:lnTo>
                  <a:lnTo>
                    <a:pt x="1792" y="1248"/>
                  </a:lnTo>
                  <a:lnTo>
                    <a:pt x="1794" y="1587"/>
                  </a:lnTo>
                  <a:lnTo>
                    <a:pt x="1796" y="1795"/>
                  </a:lnTo>
                  <a:lnTo>
                    <a:pt x="1796" y="1811"/>
                  </a:lnTo>
                  <a:lnTo>
                    <a:pt x="1797" y="1800"/>
                  </a:lnTo>
                  <a:lnTo>
                    <a:pt x="1797" y="1772"/>
                  </a:lnTo>
                  <a:lnTo>
                    <a:pt x="1799" y="1549"/>
                  </a:lnTo>
                  <a:lnTo>
                    <a:pt x="1801" y="1192"/>
                  </a:lnTo>
                  <a:lnTo>
                    <a:pt x="1803" y="705"/>
                  </a:lnTo>
                  <a:lnTo>
                    <a:pt x="1805" y="93"/>
                  </a:lnTo>
                  <a:lnTo>
                    <a:pt x="1805" y="24"/>
                  </a:lnTo>
                  <a:lnTo>
                    <a:pt x="1806" y="24"/>
                  </a:lnTo>
                  <a:lnTo>
                    <a:pt x="1806" y="192"/>
                  </a:lnTo>
                  <a:lnTo>
                    <a:pt x="1808" y="778"/>
                  </a:lnTo>
                  <a:lnTo>
                    <a:pt x="1810" y="1248"/>
                  </a:lnTo>
                  <a:lnTo>
                    <a:pt x="1812" y="1587"/>
                  </a:lnTo>
                  <a:lnTo>
                    <a:pt x="1814" y="1795"/>
                  </a:lnTo>
                  <a:lnTo>
                    <a:pt x="1814" y="1811"/>
                  </a:lnTo>
                  <a:lnTo>
                    <a:pt x="1814" y="1800"/>
                  </a:lnTo>
                  <a:lnTo>
                    <a:pt x="1814" y="1772"/>
                  </a:lnTo>
                  <a:lnTo>
                    <a:pt x="1816" y="1549"/>
                  </a:lnTo>
                  <a:lnTo>
                    <a:pt x="1818" y="1192"/>
                  </a:lnTo>
                  <a:lnTo>
                    <a:pt x="1820" y="705"/>
                  </a:lnTo>
                  <a:lnTo>
                    <a:pt x="1822" y="93"/>
                  </a:lnTo>
                  <a:lnTo>
                    <a:pt x="1822" y="24"/>
                  </a:lnTo>
                  <a:lnTo>
                    <a:pt x="1823" y="24"/>
                  </a:lnTo>
                  <a:lnTo>
                    <a:pt x="1823" y="192"/>
                  </a:lnTo>
                  <a:lnTo>
                    <a:pt x="1825" y="778"/>
                  </a:lnTo>
                  <a:lnTo>
                    <a:pt x="1827" y="1248"/>
                  </a:lnTo>
                  <a:lnTo>
                    <a:pt x="1829" y="1587"/>
                  </a:lnTo>
                  <a:lnTo>
                    <a:pt x="1831" y="1795"/>
                  </a:lnTo>
                  <a:lnTo>
                    <a:pt x="1832" y="1811"/>
                  </a:lnTo>
                  <a:lnTo>
                    <a:pt x="1832" y="1772"/>
                  </a:lnTo>
                  <a:lnTo>
                    <a:pt x="1834" y="1549"/>
                  </a:lnTo>
                  <a:lnTo>
                    <a:pt x="1836" y="1192"/>
                  </a:lnTo>
                  <a:lnTo>
                    <a:pt x="1838" y="705"/>
                  </a:lnTo>
                  <a:lnTo>
                    <a:pt x="1840" y="93"/>
                  </a:lnTo>
                  <a:lnTo>
                    <a:pt x="1840" y="24"/>
                  </a:lnTo>
                  <a:lnTo>
                    <a:pt x="1840" y="24"/>
                  </a:lnTo>
                  <a:lnTo>
                    <a:pt x="1840" y="192"/>
                  </a:lnTo>
                  <a:lnTo>
                    <a:pt x="1842" y="778"/>
                  </a:lnTo>
                  <a:lnTo>
                    <a:pt x="1844" y="1248"/>
                  </a:lnTo>
                  <a:lnTo>
                    <a:pt x="1846" y="1587"/>
                  </a:lnTo>
                  <a:lnTo>
                    <a:pt x="1848" y="1795"/>
                  </a:lnTo>
                  <a:lnTo>
                    <a:pt x="1849" y="1811"/>
                  </a:lnTo>
                  <a:lnTo>
                    <a:pt x="1849" y="1778"/>
                  </a:lnTo>
                  <a:lnTo>
                    <a:pt x="1850" y="1772"/>
                  </a:lnTo>
                  <a:lnTo>
                    <a:pt x="1853" y="1192"/>
                  </a:lnTo>
                  <a:lnTo>
                    <a:pt x="1855" y="705"/>
                  </a:lnTo>
                  <a:lnTo>
                    <a:pt x="1857" y="93"/>
                  </a:lnTo>
                  <a:lnTo>
                    <a:pt x="1857" y="24"/>
                  </a:lnTo>
                  <a:lnTo>
                    <a:pt x="1858" y="24"/>
                  </a:lnTo>
                  <a:lnTo>
                    <a:pt x="1858" y="169"/>
                  </a:lnTo>
                  <a:lnTo>
                    <a:pt x="1858" y="192"/>
                  </a:lnTo>
                  <a:lnTo>
                    <a:pt x="1860" y="778"/>
                  </a:lnTo>
                  <a:lnTo>
                    <a:pt x="1862" y="1248"/>
                  </a:lnTo>
                  <a:lnTo>
                    <a:pt x="1864" y="1587"/>
                  </a:lnTo>
                  <a:lnTo>
                    <a:pt x="1866" y="1795"/>
                  </a:lnTo>
                  <a:lnTo>
                    <a:pt x="1866" y="1811"/>
                  </a:lnTo>
                  <a:lnTo>
                    <a:pt x="1866" y="1778"/>
                  </a:lnTo>
                  <a:lnTo>
                    <a:pt x="1867" y="1772"/>
                  </a:lnTo>
                  <a:lnTo>
                    <a:pt x="1870" y="1192"/>
                  </a:lnTo>
                  <a:lnTo>
                    <a:pt x="1872" y="705"/>
                  </a:lnTo>
                  <a:lnTo>
                    <a:pt x="1874" y="93"/>
                  </a:lnTo>
                  <a:lnTo>
                    <a:pt x="1874" y="24"/>
                  </a:lnTo>
                  <a:lnTo>
                    <a:pt x="1875" y="24"/>
                  </a:lnTo>
                  <a:lnTo>
                    <a:pt x="1875" y="169"/>
                  </a:lnTo>
                  <a:lnTo>
                    <a:pt x="1876" y="192"/>
                  </a:lnTo>
                  <a:lnTo>
                    <a:pt x="1877" y="778"/>
                  </a:lnTo>
                  <a:lnTo>
                    <a:pt x="1879" y="1248"/>
                  </a:lnTo>
                  <a:lnTo>
                    <a:pt x="1881" y="1587"/>
                  </a:lnTo>
                  <a:lnTo>
                    <a:pt x="1883" y="1795"/>
                  </a:lnTo>
                  <a:lnTo>
                    <a:pt x="1884" y="1811"/>
                  </a:lnTo>
                  <a:lnTo>
                    <a:pt x="1884" y="1778"/>
                  </a:lnTo>
                  <a:lnTo>
                    <a:pt x="1884" y="1772"/>
                  </a:lnTo>
                  <a:lnTo>
                    <a:pt x="1888" y="1192"/>
                  </a:lnTo>
                  <a:lnTo>
                    <a:pt x="1890" y="705"/>
                  </a:lnTo>
                  <a:lnTo>
                    <a:pt x="1892" y="93"/>
                  </a:lnTo>
                  <a:lnTo>
                    <a:pt x="1892" y="24"/>
                  </a:lnTo>
                  <a:lnTo>
                    <a:pt x="1892" y="24"/>
                  </a:lnTo>
                  <a:lnTo>
                    <a:pt x="1892" y="169"/>
                  </a:lnTo>
                  <a:lnTo>
                    <a:pt x="1893" y="192"/>
                  </a:lnTo>
                  <a:lnTo>
                    <a:pt x="1894" y="778"/>
                  </a:lnTo>
                  <a:lnTo>
                    <a:pt x="1896" y="1248"/>
                  </a:lnTo>
                  <a:lnTo>
                    <a:pt x="1898" y="1587"/>
                  </a:lnTo>
                  <a:lnTo>
                    <a:pt x="1900" y="1795"/>
                  </a:lnTo>
                  <a:lnTo>
                    <a:pt x="1901" y="1811"/>
                  </a:lnTo>
                  <a:lnTo>
                    <a:pt x="1901" y="1781"/>
                  </a:lnTo>
                  <a:lnTo>
                    <a:pt x="1902" y="1778"/>
                  </a:lnTo>
                  <a:lnTo>
                    <a:pt x="1902" y="1772"/>
                  </a:lnTo>
                  <a:lnTo>
                    <a:pt x="1905" y="1192"/>
                  </a:lnTo>
                  <a:lnTo>
                    <a:pt x="1907" y="705"/>
                  </a:lnTo>
                  <a:lnTo>
                    <a:pt x="1909" y="93"/>
                  </a:lnTo>
                  <a:lnTo>
                    <a:pt x="1909" y="24"/>
                  </a:lnTo>
                  <a:lnTo>
                    <a:pt x="1910" y="24"/>
                  </a:lnTo>
                  <a:lnTo>
                    <a:pt x="1910" y="157"/>
                  </a:lnTo>
                  <a:lnTo>
                    <a:pt x="1910" y="169"/>
                  </a:lnTo>
                  <a:lnTo>
                    <a:pt x="1910" y="192"/>
                  </a:lnTo>
                  <a:lnTo>
                    <a:pt x="1912" y="778"/>
                  </a:lnTo>
                  <a:lnTo>
                    <a:pt x="1914" y="1248"/>
                  </a:lnTo>
                  <a:lnTo>
                    <a:pt x="1916" y="1587"/>
                  </a:lnTo>
                  <a:lnTo>
                    <a:pt x="1918" y="1795"/>
                  </a:lnTo>
                  <a:lnTo>
                    <a:pt x="1918" y="1811"/>
                  </a:lnTo>
                  <a:lnTo>
                    <a:pt x="1918" y="1781"/>
                  </a:lnTo>
                  <a:lnTo>
                    <a:pt x="1919" y="1778"/>
                  </a:lnTo>
                  <a:lnTo>
                    <a:pt x="1919" y="1772"/>
                  </a:lnTo>
                  <a:lnTo>
                    <a:pt x="1922" y="1192"/>
                  </a:lnTo>
                  <a:lnTo>
                    <a:pt x="1924" y="705"/>
                  </a:lnTo>
                  <a:lnTo>
                    <a:pt x="1926" y="93"/>
                  </a:lnTo>
                  <a:lnTo>
                    <a:pt x="1927" y="24"/>
                  </a:lnTo>
                  <a:lnTo>
                    <a:pt x="1927" y="141"/>
                  </a:lnTo>
                  <a:lnTo>
                    <a:pt x="1928" y="157"/>
                  </a:lnTo>
                  <a:lnTo>
                    <a:pt x="1928" y="192"/>
                  </a:lnTo>
                  <a:lnTo>
                    <a:pt x="1930" y="778"/>
                  </a:lnTo>
                  <a:lnTo>
                    <a:pt x="1931" y="1248"/>
                  </a:lnTo>
                  <a:lnTo>
                    <a:pt x="1933" y="1587"/>
                  </a:lnTo>
                  <a:lnTo>
                    <a:pt x="1935" y="1795"/>
                  </a:lnTo>
                  <a:lnTo>
                    <a:pt x="1936" y="1811"/>
                  </a:lnTo>
                  <a:lnTo>
                    <a:pt x="1936" y="1784"/>
                  </a:lnTo>
                  <a:lnTo>
                    <a:pt x="1936" y="1781"/>
                  </a:lnTo>
                  <a:lnTo>
                    <a:pt x="1936" y="1772"/>
                  </a:lnTo>
                  <a:lnTo>
                    <a:pt x="1938" y="1549"/>
                  </a:lnTo>
                  <a:lnTo>
                    <a:pt x="1942" y="705"/>
                  </a:lnTo>
                  <a:lnTo>
                    <a:pt x="1944" y="93"/>
                  </a:lnTo>
                  <a:lnTo>
                    <a:pt x="1944" y="24"/>
                  </a:lnTo>
                  <a:lnTo>
                    <a:pt x="1944" y="141"/>
                  </a:lnTo>
                  <a:lnTo>
                    <a:pt x="1945" y="157"/>
                  </a:lnTo>
                  <a:lnTo>
                    <a:pt x="1945" y="192"/>
                  </a:lnTo>
                  <a:lnTo>
                    <a:pt x="1947" y="778"/>
                  </a:lnTo>
                  <a:lnTo>
                    <a:pt x="1948" y="1248"/>
                  </a:lnTo>
                  <a:lnTo>
                    <a:pt x="1950" y="1587"/>
                  </a:lnTo>
                  <a:lnTo>
                    <a:pt x="1952" y="1795"/>
                  </a:lnTo>
                  <a:lnTo>
                    <a:pt x="1953" y="1811"/>
                  </a:lnTo>
                  <a:lnTo>
                    <a:pt x="1953" y="1784"/>
                  </a:lnTo>
                  <a:lnTo>
                    <a:pt x="1954" y="1781"/>
                  </a:lnTo>
                  <a:lnTo>
                    <a:pt x="1954" y="1772"/>
                  </a:lnTo>
                  <a:lnTo>
                    <a:pt x="1956" y="1549"/>
                  </a:lnTo>
                  <a:lnTo>
                    <a:pt x="1959" y="705"/>
                  </a:lnTo>
                  <a:lnTo>
                    <a:pt x="1961" y="93"/>
                  </a:lnTo>
                  <a:lnTo>
                    <a:pt x="1962" y="24"/>
                  </a:lnTo>
                  <a:lnTo>
                    <a:pt x="1962" y="108"/>
                  </a:lnTo>
                  <a:lnTo>
                    <a:pt x="1962" y="141"/>
                  </a:lnTo>
                  <a:lnTo>
                    <a:pt x="1962" y="192"/>
                  </a:lnTo>
                  <a:lnTo>
                    <a:pt x="1964" y="778"/>
                  </a:lnTo>
                  <a:lnTo>
                    <a:pt x="1966" y="1248"/>
                  </a:lnTo>
                  <a:lnTo>
                    <a:pt x="1968" y="1587"/>
                  </a:lnTo>
                  <a:lnTo>
                    <a:pt x="1970" y="1795"/>
                  </a:lnTo>
                  <a:lnTo>
                    <a:pt x="1970" y="1811"/>
                  </a:lnTo>
                  <a:lnTo>
                    <a:pt x="1970" y="1791"/>
                  </a:lnTo>
                  <a:lnTo>
                    <a:pt x="1971" y="1784"/>
                  </a:lnTo>
                  <a:lnTo>
                    <a:pt x="1971" y="1772"/>
                  </a:lnTo>
                  <a:lnTo>
                    <a:pt x="1973" y="1549"/>
                  </a:lnTo>
                  <a:lnTo>
                    <a:pt x="1976" y="705"/>
                  </a:lnTo>
                  <a:lnTo>
                    <a:pt x="1978" y="93"/>
                  </a:lnTo>
                  <a:lnTo>
                    <a:pt x="1979" y="24"/>
                  </a:lnTo>
                  <a:lnTo>
                    <a:pt x="1979" y="108"/>
                  </a:lnTo>
                  <a:lnTo>
                    <a:pt x="1980" y="141"/>
                  </a:lnTo>
                  <a:lnTo>
                    <a:pt x="1980" y="192"/>
                  </a:lnTo>
                  <a:lnTo>
                    <a:pt x="1982" y="778"/>
                  </a:lnTo>
                  <a:lnTo>
                    <a:pt x="1985" y="1587"/>
                  </a:lnTo>
                  <a:lnTo>
                    <a:pt x="1987" y="1795"/>
                  </a:lnTo>
                  <a:lnTo>
                    <a:pt x="1988" y="1811"/>
                  </a:lnTo>
                  <a:lnTo>
                    <a:pt x="1988" y="1791"/>
                  </a:lnTo>
                  <a:lnTo>
                    <a:pt x="1988" y="1784"/>
                  </a:lnTo>
                  <a:lnTo>
                    <a:pt x="1988" y="1772"/>
                  </a:lnTo>
                  <a:lnTo>
                    <a:pt x="1990" y="1549"/>
                  </a:lnTo>
                  <a:lnTo>
                    <a:pt x="1992" y="1192"/>
                  </a:lnTo>
                  <a:lnTo>
                    <a:pt x="1994" y="705"/>
                  </a:lnTo>
                  <a:lnTo>
                    <a:pt x="1996" y="93"/>
                  </a:lnTo>
                  <a:lnTo>
                    <a:pt x="1996" y="24"/>
                  </a:lnTo>
                  <a:lnTo>
                    <a:pt x="1996" y="108"/>
                  </a:lnTo>
                  <a:lnTo>
                    <a:pt x="1997" y="141"/>
                  </a:lnTo>
                  <a:lnTo>
                    <a:pt x="1997" y="192"/>
                  </a:lnTo>
                  <a:lnTo>
                    <a:pt x="1999" y="778"/>
                  </a:lnTo>
                  <a:lnTo>
                    <a:pt x="2002" y="1587"/>
                  </a:lnTo>
                  <a:lnTo>
                    <a:pt x="2004" y="1795"/>
                  </a:lnTo>
                  <a:lnTo>
                    <a:pt x="2005" y="1811"/>
                  </a:lnTo>
                  <a:lnTo>
                    <a:pt x="2005" y="1791"/>
                  </a:lnTo>
                  <a:lnTo>
                    <a:pt x="2006" y="1784"/>
                  </a:lnTo>
                  <a:lnTo>
                    <a:pt x="2006" y="1772"/>
                  </a:lnTo>
                  <a:lnTo>
                    <a:pt x="2008" y="1549"/>
                  </a:lnTo>
                  <a:lnTo>
                    <a:pt x="2010" y="1192"/>
                  </a:lnTo>
                  <a:lnTo>
                    <a:pt x="2011" y="705"/>
                  </a:lnTo>
                  <a:lnTo>
                    <a:pt x="2013" y="93"/>
                  </a:lnTo>
                  <a:lnTo>
                    <a:pt x="2014" y="24"/>
                  </a:lnTo>
                  <a:lnTo>
                    <a:pt x="2014" y="108"/>
                  </a:lnTo>
                  <a:lnTo>
                    <a:pt x="2014" y="141"/>
                  </a:lnTo>
                  <a:lnTo>
                    <a:pt x="2014" y="192"/>
                  </a:lnTo>
                  <a:lnTo>
                    <a:pt x="2016" y="778"/>
                  </a:lnTo>
                  <a:lnTo>
                    <a:pt x="2020" y="1587"/>
                  </a:lnTo>
                  <a:lnTo>
                    <a:pt x="2022" y="1795"/>
                  </a:lnTo>
                  <a:lnTo>
                    <a:pt x="2022" y="1811"/>
                  </a:lnTo>
                  <a:lnTo>
                    <a:pt x="2022" y="1791"/>
                  </a:lnTo>
                  <a:lnTo>
                    <a:pt x="2023" y="1784"/>
                  </a:lnTo>
                  <a:lnTo>
                    <a:pt x="2023" y="1772"/>
                  </a:lnTo>
                  <a:lnTo>
                    <a:pt x="2025" y="1549"/>
                  </a:lnTo>
                  <a:lnTo>
                    <a:pt x="2027" y="1192"/>
                  </a:lnTo>
                  <a:lnTo>
                    <a:pt x="2028" y="705"/>
                  </a:lnTo>
                  <a:lnTo>
                    <a:pt x="2030" y="93"/>
                  </a:lnTo>
                  <a:lnTo>
                    <a:pt x="2031" y="24"/>
                  </a:lnTo>
                  <a:lnTo>
                    <a:pt x="2031" y="108"/>
                  </a:lnTo>
                  <a:lnTo>
                    <a:pt x="2032" y="141"/>
                  </a:lnTo>
                  <a:lnTo>
                    <a:pt x="2032" y="192"/>
                  </a:lnTo>
                  <a:lnTo>
                    <a:pt x="2034" y="778"/>
                  </a:lnTo>
                  <a:lnTo>
                    <a:pt x="2036" y="1248"/>
                  </a:lnTo>
                  <a:lnTo>
                    <a:pt x="2038" y="1587"/>
                  </a:lnTo>
                  <a:lnTo>
                    <a:pt x="2039" y="1795"/>
                  </a:lnTo>
                  <a:lnTo>
                    <a:pt x="2040" y="1811"/>
                  </a:lnTo>
                  <a:lnTo>
                    <a:pt x="2040" y="1800"/>
                  </a:lnTo>
                  <a:lnTo>
                    <a:pt x="2040" y="1791"/>
                  </a:lnTo>
                  <a:lnTo>
                    <a:pt x="2040" y="1772"/>
                  </a:lnTo>
                  <a:lnTo>
                    <a:pt x="2042" y="1549"/>
                  </a:lnTo>
                  <a:lnTo>
                    <a:pt x="2044" y="1192"/>
                  </a:lnTo>
                  <a:lnTo>
                    <a:pt x="2046" y="705"/>
                  </a:lnTo>
                  <a:lnTo>
                    <a:pt x="2048" y="93"/>
                  </a:lnTo>
                  <a:lnTo>
                    <a:pt x="2048" y="24"/>
                  </a:lnTo>
                  <a:lnTo>
                    <a:pt x="2048" y="68"/>
                  </a:lnTo>
                  <a:lnTo>
                    <a:pt x="2049" y="108"/>
                  </a:lnTo>
                  <a:lnTo>
                    <a:pt x="2049" y="192"/>
                  </a:lnTo>
                  <a:lnTo>
                    <a:pt x="2051" y="778"/>
                  </a:lnTo>
                  <a:lnTo>
                    <a:pt x="2053" y="1248"/>
                  </a:lnTo>
                  <a:lnTo>
                    <a:pt x="2055" y="1587"/>
                  </a:lnTo>
                  <a:lnTo>
                    <a:pt x="2056" y="1795"/>
                  </a:lnTo>
                  <a:lnTo>
                    <a:pt x="2057" y="1811"/>
                  </a:lnTo>
                  <a:lnTo>
                    <a:pt x="2057" y="1800"/>
                  </a:lnTo>
                  <a:lnTo>
                    <a:pt x="2058" y="1791"/>
                  </a:lnTo>
                  <a:lnTo>
                    <a:pt x="2058" y="1772"/>
                  </a:lnTo>
                  <a:lnTo>
                    <a:pt x="2060" y="1549"/>
                  </a:lnTo>
                  <a:lnTo>
                    <a:pt x="2062" y="1192"/>
                  </a:lnTo>
                  <a:lnTo>
                    <a:pt x="2064" y="705"/>
                  </a:lnTo>
                  <a:lnTo>
                    <a:pt x="2065" y="93"/>
                  </a:lnTo>
                  <a:lnTo>
                    <a:pt x="2066" y="24"/>
                  </a:lnTo>
                  <a:lnTo>
                    <a:pt x="2066" y="68"/>
                  </a:lnTo>
                  <a:lnTo>
                    <a:pt x="2066" y="108"/>
                  </a:lnTo>
                  <a:lnTo>
                    <a:pt x="2066" y="192"/>
                  </a:lnTo>
                  <a:lnTo>
                    <a:pt x="2068" y="778"/>
                  </a:lnTo>
                  <a:lnTo>
                    <a:pt x="2070" y="1248"/>
                  </a:lnTo>
                  <a:lnTo>
                    <a:pt x="2072" y="1587"/>
                  </a:lnTo>
                  <a:lnTo>
                    <a:pt x="2074" y="1795"/>
                  </a:lnTo>
                  <a:lnTo>
                    <a:pt x="2074" y="1811"/>
                  </a:lnTo>
                  <a:lnTo>
                    <a:pt x="2074" y="1800"/>
                  </a:lnTo>
                  <a:lnTo>
                    <a:pt x="2075" y="1791"/>
                  </a:lnTo>
                  <a:lnTo>
                    <a:pt x="2075" y="1772"/>
                  </a:lnTo>
                  <a:lnTo>
                    <a:pt x="2077" y="1549"/>
                  </a:lnTo>
                  <a:lnTo>
                    <a:pt x="2079" y="1192"/>
                  </a:lnTo>
                  <a:lnTo>
                    <a:pt x="2081" y="705"/>
                  </a:lnTo>
                  <a:lnTo>
                    <a:pt x="2082" y="93"/>
                  </a:lnTo>
                  <a:lnTo>
                    <a:pt x="2083" y="24"/>
                  </a:lnTo>
                  <a:lnTo>
                    <a:pt x="2083" y="68"/>
                  </a:lnTo>
                  <a:lnTo>
                    <a:pt x="2084" y="108"/>
                  </a:lnTo>
                  <a:lnTo>
                    <a:pt x="2084" y="192"/>
                  </a:lnTo>
                  <a:lnTo>
                    <a:pt x="2086" y="778"/>
                  </a:lnTo>
                  <a:lnTo>
                    <a:pt x="2088" y="1248"/>
                  </a:lnTo>
                  <a:lnTo>
                    <a:pt x="2090" y="1587"/>
                  </a:lnTo>
                  <a:lnTo>
                    <a:pt x="2091" y="1795"/>
                  </a:lnTo>
                  <a:lnTo>
                    <a:pt x="2092" y="1811"/>
                  </a:lnTo>
                  <a:lnTo>
                    <a:pt x="2092" y="1800"/>
                  </a:lnTo>
                  <a:lnTo>
                    <a:pt x="2092" y="1791"/>
                  </a:lnTo>
                  <a:lnTo>
                    <a:pt x="2092" y="1772"/>
                  </a:lnTo>
                  <a:lnTo>
                    <a:pt x="2094" y="1549"/>
                  </a:lnTo>
                  <a:lnTo>
                    <a:pt x="2096" y="1192"/>
                  </a:lnTo>
                  <a:lnTo>
                    <a:pt x="2098" y="705"/>
                  </a:lnTo>
                  <a:lnTo>
                    <a:pt x="2100" y="93"/>
                  </a:lnTo>
                  <a:lnTo>
                    <a:pt x="2100" y="24"/>
                  </a:lnTo>
                  <a:lnTo>
                    <a:pt x="2100" y="68"/>
                  </a:lnTo>
                  <a:lnTo>
                    <a:pt x="2101" y="108"/>
                  </a:lnTo>
                  <a:lnTo>
                    <a:pt x="2101" y="192"/>
                  </a:lnTo>
                  <a:lnTo>
                    <a:pt x="2103" y="778"/>
                  </a:lnTo>
                  <a:lnTo>
                    <a:pt x="2105" y="1248"/>
                  </a:lnTo>
                  <a:lnTo>
                    <a:pt x="2107" y="1587"/>
                  </a:lnTo>
                  <a:lnTo>
                    <a:pt x="2109" y="1795"/>
                  </a:lnTo>
                  <a:lnTo>
                    <a:pt x="2109" y="1811"/>
                  </a:lnTo>
                  <a:lnTo>
                    <a:pt x="2109" y="1800"/>
                  </a:lnTo>
                  <a:lnTo>
                    <a:pt x="2110" y="1791"/>
                  </a:lnTo>
                  <a:lnTo>
                    <a:pt x="2110" y="1772"/>
                  </a:lnTo>
                  <a:lnTo>
                    <a:pt x="2112" y="1549"/>
                  </a:lnTo>
                  <a:lnTo>
                    <a:pt x="2114" y="1192"/>
                  </a:lnTo>
                  <a:lnTo>
                    <a:pt x="2116" y="705"/>
                  </a:lnTo>
                  <a:lnTo>
                    <a:pt x="2118" y="93"/>
                  </a:lnTo>
                  <a:lnTo>
                    <a:pt x="2118" y="24"/>
                  </a:lnTo>
                  <a:lnTo>
                    <a:pt x="2118" y="68"/>
                  </a:lnTo>
                  <a:lnTo>
                    <a:pt x="2118" y="108"/>
                  </a:lnTo>
                  <a:lnTo>
                    <a:pt x="2118" y="192"/>
                  </a:lnTo>
                  <a:lnTo>
                    <a:pt x="2120" y="778"/>
                  </a:lnTo>
                  <a:lnTo>
                    <a:pt x="2122" y="1248"/>
                  </a:lnTo>
                  <a:lnTo>
                    <a:pt x="2124" y="1587"/>
                  </a:lnTo>
                  <a:lnTo>
                    <a:pt x="2126" y="1795"/>
                  </a:lnTo>
                  <a:lnTo>
                    <a:pt x="2126" y="1811"/>
                  </a:lnTo>
                  <a:lnTo>
                    <a:pt x="2127" y="1800"/>
                  </a:lnTo>
                  <a:lnTo>
                    <a:pt x="2127" y="1772"/>
                  </a:lnTo>
                  <a:lnTo>
                    <a:pt x="2129" y="1549"/>
                  </a:lnTo>
                  <a:lnTo>
                    <a:pt x="2131" y="1192"/>
                  </a:lnTo>
                  <a:lnTo>
                    <a:pt x="2133" y="705"/>
                  </a:lnTo>
                  <a:lnTo>
                    <a:pt x="2135" y="93"/>
                  </a:lnTo>
                  <a:lnTo>
                    <a:pt x="2135" y="24"/>
                  </a:lnTo>
                  <a:lnTo>
                    <a:pt x="2136" y="68"/>
                  </a:lnTo>
                  <a:lnTo>
                    <a:pt x="2136" y="192"/>
                  </a:lnTo>
                  <a:lnTo>
                    <a:pt x="2138" y="778"/>
                  </a:lnTo>
                  <a:lnTo>
                    <a:pt x="2140" y="1248"/>
                  </a:lnTo>
                  <a:lnTo>
                    <a:pt x="2142" y="1587"/>
                  </a:lnTo>
                  <a:lnTo>
                    <a:pt x="2144" y="1795"/>
                  </a:lnTo>
                  <a:lnTo>
                    <a:pt x="2144" y="1811"/>
                  </a:lnTo>
                  <a:lnTo>
                    <a:pt x="2144" y="1800"/>
                  </a:lnTo>
                  <a:lnTo>
                    <a:pt x="2144" y="1772"/>
                  </a:lnTo>
                  <a:lnTo>
                    <a:pt x="2146" y="1549"/>
                  </a:lnTo>
                  <a:lnTo>
                    <a:pt x="2148" y="1192"/>
                  </a:lnTo>
                  <a:lnTo>
                    <a:pt x="2150" y="705"/>
                  </a:lnTo>
                  <a:lnTo>
                    <a:pt x="2152" y="93"/>
                  </a:lnTo>
                  <a:lnTo>
                    <a:pt x="2152" y="24"/>
                  </a:lnTo>
                  <a:lnTo>
                    <a:pt x="2153" y="68"/>
                  </a:lnTo>
                  <a:lnTo>
                    <a:pt x="2153" y="192"/>
                  </a:lnTo>
                  <a:lnTo>
                    <a:pt x="2155" y="778"/>
                  </a:lnTo>
                  <a:lnTo>
                    <a:pt x="2157" y="1248"/>
                  </a:lnTo>
                  <a:lnTo>
                    <a:pt x="2159" y="1587"/>
                  </a:lnTo>
                  <a:lnTo>
                    <a:pt x="2161" y="1795"/>
                  </a:lnTo>
                  <a:lnTo>
                    <a:pt x="2161" y="1811"/>
                  </a:lnTo>
                  <a:lnTo>
                    <a:pt x="2162" y="1800"/>
                  </a:lnTo>
                  <a:lnTo>
                    <a:pt x="2162" y="1772"/>
                  </a:lnTo>
                  <a:lnTo>
                    <a:pt x="2164" y="1549"/>
                  </a:lnTo>
                  <a:lnTo>
                    <a:pt x="2166" y="1192"/>
                  </a:lnTo>
                  <a:lnTo>
                    <a:pt x="2168" y="705"/>
                  </a:lnTo>
                  <a:lnTo>
                    <a:pt x="2170" y="93"/>
                  </a:lnTo>
                  <a:lnTo>
                    <a:pt x="2170" y="24"/>
                  </a:lnTo>
                  <a:lnTo>
                    <a:pt x="2170" y="68"/>
                  </a:lnTo>
                  <a:lnTo>
                    <a:pt x="2170" y="192"/>
                  </a:lnTo>
                  <a:lnTo>
                    <a:pt x="2172" y="778"/>
                  </a:lnTo>
                  <a:lnTo>
                    <a:pt x="2174" y="1248"/>
                  </a:lnTo>
                  <a:lnTo>
                    <a:pt x="2176" y="1587"/>
                  </a:lnTo>
                  <a:lnTo>
                    <a:pt x="2178" y="1795"/>
                  </a:lnTo>
                  <a:lnTo>
                    <a:pt x="2178" y="1811"/>
                  </a:lnTo>
                  <a:lnTo>
                    <a:pt x="2179" y="1800"/>
                  </a:lnTo>
                  <a:lnTo>
                    <a:pt x="2179" y="1772"/>
                  </a:lnTo>
                  <a:lnTo>
                    <a:pt x="2181" y="1549"/>
                  </a:lnTo>
                  <a:lnTo>
                    <a:pt x="2183" y="1192"/>
                  </a:lnTo>
                  <a:lnTo>
                    <a:pt x="2185" y="705"/>
                  </a:lnTo>
                  <a:lnTo>
                    <a:pt x="2187" y="93"/>
                  </a:lnTo>
                  <a:lnTo>
                    <a:pt x="2187" y="24"/>
                  </a:lnTo>
                  <a:lnTo>
                    <a:pt x="2188" y="68"/>
                  </a:lnTo>
                  <a:lnTo>
                    <a:pt x="2188" y="192"/>
                  </a:lnTo>
                  <a:lnTo>
                    <a:pt x="2190" y="778"/>
                  </a:lnTo>
                  <a:lnTo>
                    <a:pt x="2192" y="1248"/>
                  </a:lnTo>
                  <a:lnTo>
                    <a:pt x="2194" y="1587"/>
                  </a:lnTo>
                  <a:lnTo>
                    <a:pt x="2196" y="1795"/>
                  </a:lnTo>
                  <a:lnTo>
                    <a:pt x="2196" y="1811"/>
                  </a:lnTo>
                  <a:lnTo>
                    <a:pt x="2196" y="1800"/>
                  </a:lnTo>
                  <a:lnTo>
                    <a:pt x="2196" y="1772"/>
                  </a:lnTo>
                  <a:lnTo>
                    <a:pt x="2198" y="1549"/>
                  </a:lnTo>
                  <a:lnTo>
                    <a:pt x="2200" y="1192"/>
                  </a:lnTo>
                  <a:lnTo>
                    <a:pt x="2202" y="705"/>
                  </a:lnTo>
                  <a:lnTo>
                    <a:pt x="2204" y="93"/>
                  </a:lnTo>
                  <a:lnTo>
                    <a:pt x="2204" y="24"/>
                  </a:lnTo>
                  <a:lnTo>
                    <a:pt x="2205" y="68"/>
                  </a:lnTo>
                  <a:lnTo>
                    <a:pt x="2205" y="192"/>
                  </a:lnTo>
                  <a:lnTo>
                    <a:pt x="2207" y="778"/>
                  </a:lnTo>
                  <a:lnTo>
                    <a:pt x="2209" y="1248"/>
                  </a:lnTo>
                  <a:lnTo>
                    <a:pt x="2211" y="1587"/>
                  </a:lnTo>
                  <a:lnTo>
                    <a:pt x="2213" y="1795"/>
                  </a:lnTo>
                  <a:lnTo>
                    <a:pt x="2213" y="1811"/>
                  </a:lnTo>
                  <a:lnTo>
                    <a:pt x="2214" y="1800"/>
                  </a:lnTo>
                  <a:lnTo>
                    <a:pt x="2214" y="1772"/>
                  </a:lnTo>
                  <a:lnTo>
                    <a:pt x="2216" y="1549"/>
                  </a:lnTo>
                  <a:lnTo>
                    <a:pt x="2218" y="1192"/>
                  </a:lnTo>
                  <a:lnTo>
                    <a:pt x="2220" y="705"/>
                  </a:lnTo>
                  <a:lnTo>
                    <a:pt x="2222" y="93"/>
                  </a:lnTo>
                  <a:lnTo>
                    <a:pt x="2222" y="24"/>
                  </a:lnTo>
                  <a:lnTo>
                    <a:pt x="2222" y="68"/>
                  </a:lnTo>
                  <a:lnTo>
                    <a:pt x="2222" y="192"/>
                  </a:lnTo>
                  <a:lnTo>
                    <a:pt x="2224" y="778"/>
                  </a:lnTo>
                  <a:lnTo>
                    <a:pt x="2226" y="1248"/>
                  </a:lnTo>
                  <a:lnTo>
                    <a:pt x="2228" y="1587"/>
                  </a:lnTo>
                  <a:lnTo>
                    <a:pt x="2230" y="1795"/>
                  </a:lnTo>
                  <a:lnTo>
                    <a:pt x="2230" y="1811"/>
                  </a:lnTo>
                  <a:lnTo>
                    <a:pt x="2231" y="1800"/>
                  </a:lnTo>
                  <a:lnTo>
                    <a:pt x="2231" y="1772"/>
                  </a:lnTo>
                  <a:lnTo>
                    <a:pt x="2233" y="1549"/>
                  </a:lnTo>
                  <a:lnTo>
                    <a:pt x="2235" y="1192"/>
                  </a:lnTo>
                  <a:lnTo>
                    <a:pt x="2237" y="705"/>
                  </a:lnTo>
                  <a:lnTo>
                    <a:pt x="2239" y="93"/>
                  </a:lnTo>
                  <a:lnTo>
                    <a:pt x="2239" y="24"/>
                  </a:lnTo>
                  <a:lnTo>
                    <a:pt x="2240" y="68"/>
                  </a:lnTo>
                  <a:lnTo>
                    <a:pt x="2240" y="192"/>
                  </a:lnTo>
                  <a:lnTo>
                    <a:pt x="2242" y="778"/>
                  </a:lnTo>
                  <a:lnTo>
                    <a:pt x="2244" y="1248"/>
                  </a:lnTo>
                  <a:lnTo>
                    <a:pt x="2246" y="1587"/>
                  </a:lnTo>
                  <a:lnTo>
                    <a:pt x="2248" y="1795"/>
                  </a:lnTo>
                  <a:lnTo>
                    <a:pt x="2248" y="1811"/>
                  </a:lnTo>
                  <a:lnTo>
                    <a:pt x="2248" y="1800"/>
                  </a:lnTo>
                  <a:lnTo>
                    <a:pt x="2248" y="1772"/>
                  </a:lnTo>
                  <a:lnTo>
                    <a:pt x="2250" y="1549"/>
                  </a:lnTo>
                  <a:lnTo>
                    <a:pt x="2252" y="1192"/>
                  </a:lnTo>
                  <a:lnTo>
                    <a:pt x="2254" y="705"/>
                  </a:lnTo>
                  <a:lnTo>
                    <a:pt x="2256" y="93"/>
                  </a:lnTo>
                  <a:lnTo>
                    <a:pt x="2256" y="24"/>
                  </a:lnTo>
                  <a:lnTo>
                    <a:pt x="2257" y="24"/>
                  </a:lnTo>
                  <a:lnTo>
                    <a:pt x="2257" y="192"/>
                  </a:lnTo>
                  <a:lnTo>
                    <a:pt x="2259" y="778"/>
                  </a:lnTo>
                  <a:lnTo>
                    <a:pt x="2261" y="1248"/>
                  </a:lnTo>
                  <a:lnTo>
                    <a:pt x="2263" y="1587"/>
                  </a:lnTo>
                  <a:lnTo>
                    <a:pt x="2265" y="1795"/>
                  </a:lnTo>
                  <a:lnTo>
                    <a:pt x="2265" y="1811"/>
                  </a:lnTo>
                  <a:lnTo>
                    <a:pt x="2266" y="1800"/>
                  </a:lnTo>
                  <a:lnTo>
                    <a:pt x="2266" y="1772"/>
                  </a:lnTo>
                  <a:lnTo>
                    <a:pt x="2268" y="1549"/>
                  </a:lnTo>
                  <a:lnTo>
                    <a:pt x="2270" y="1192"/>
                  </a:lnTo>
                  <a:lnTo>
                    <a:pt x="2272" y="705"/>
                  </a:lnTo>
                  <a:lnTo>
                    <a:pt x="2274" y="93"/>
                  </a:lnTo>
                  <a:lnTo>
                    <a:pt x="2274" y="24"/>
                  </a:lnTo>
                  <a:lnTo>
                    <a:pt x="2274" y="24"/>
                  </a:lnTo>
                  <a:lnTo>
                    <a:pt x="2274" y="192"/>
                  </a:lnTo>
                  <a:lnTo>
                    <a:pt x="2276" y="778"/>
                  </a:lnTo>
                  <a:lnTo>
                    <a:pt x="2278" y="1248"/>
                  </a:lnTo>
                  <a:lnTo>
                    <a:pt x="2280" y="1587"/>
                  </a:lnTo>
                  <a:lnTo>
                    <a:pt x="2282" y="1795"/>
                  </a:lnTo>
                  <a:lnTo>
                    <a:pt x="2282" y="1811"/>
                  </a:lnTo>
                  <a:lnTo>
                    <a:pt x="2283" y="1800"/>
                  </a:lnTo>
                  <a:lnTo>
                    <a:pt x="2283" y="1772"/>
                  </a:lnTo>
                  <a:lnTo>
                    <a:pt x="2285" y="1549"/>
                  </a:lnTo>
                  <a:lnTo>
                    <a:pt x="2287" y="1192"/>
                  </a:lnTo>
                  <a:lnTo>
                    <a:pt x="2289" y="705"/>
                  </a:lnTo>
                  <a:lnTo>
                    <a:pt x="2291" y="93"/>
                  </a:lnTo>
                  <a:lnTo>
                    <a:pt x="2291" y="24"/>
                  </a:lnTo>
                  <a:lnTo>
                    <a:pt x="2292" y="24"/>
                  </a:lnTo>
                  <a:lnTo>
                    <a:pt x="2292" y="192"/>
                  </a:lnTo>
                  <a:lnTo>
                    <a:pt x="2294" y="778"/>
                  </a:lnTo>
                  <a:lnTo>
                    <a:pt x="2296" y="1248"/>
                  </a:lnTo>
                  <a:lnTo>
                    <a:pt x="2298" y="1587"/>
                  </a:lnTo>
                  <a:lnTo>
                    <a:pt x="2300" y="1795"/>
                  </a:lnTo>
                  <a:lnTo>
                    <a:pt x="2300" y="1811"/>
                  </a:lnTo>
                  <a:lnTo>
                    <a:pt x="2300" y="1800"/>
                  </a:lnTo>
                  <a:lnTo>
                    <a:pt x="2300" y="1772"/>
                  </a:lnTo>
                  <a:lnTo>
                    <a:pt x="2302" y="1549"/>
                  </a:lnTo>
                  <a:lnTo>
                    <a:pt x="2304" y="1192"/>
                  </a:lnTo>
                  <a:lnTo>
                    <a:pt x="2306" y="705"/>
                  </a:lnTo>
                  <a:lnTo>
                    <a:pt x="2308" y="93"/>
                  </a:lnTo>
                  <a:lnTo>
                    <a:pt x="2308" y="24"/>
                  </a:lnTo>
                  <a:lnTo>
                    <a:pt x="2309" y="24"/>
                  </a:lnTo>
                  <a:lnTo>
                    <a:pt x="2309" y="192"/>
                  </a:lnTo>
                  <a:lnTo>
                    <a:pt x="2311" y="778"/>
                  </a:lnTo>
                  <a:lnTo>
                    <a:pt x="2313" y="1248"/>
                  </a:lnTo>
                  <a:lnTo>
                    <a:pt x="2315" y="1587"/>
                  </a:lnTo>
                  <a:lnTo>
                    <a:pt x="2317" y="1795"/>
                  </a:lnTo>
                  <a:lnTo>
                    <a:pt x="2317" y="1811"/>
                  </a:lnTo>
                  <a:lnTo>
                    <a:pt x="2318" y="1800"/>
                  </a:lnTo>
                  <a:lnTo>
                    <a:pt x="2318" y="1772"/>
                  </a:lnTo>
                  <a:lnTo>
                    <a:pt x="2320" y="1549"/>
                  </a:lnTo>
                  <a:lnTo>
                    <a:pt x="2322" y="1192"/>
                  </a:lnTo>
                  <a:lnTo>
                    <a:pt x="2324" y="705"/>
                  </a:lnTo>
                  <a:lnTo>
                    <a:pt x="2326" y="93"/>
                  </a:lnTo>
                  <a:lnTo>
                    <a:pt x="2326" y="24"/>
                  </a:lnTo>
                  <a:lnTo>
                    <a:pt x="2326" y="24"/>
                  </a:lnTo>
                  <a:lnTo>
                    <a:pt x="2326" y="192"/>
                  </a:lnTo>
                  <a:lnTo>
                    <a:pt x="2328" y="778"/>
                  </a:lnTo>
                  <a:lnTo>
                    <a:pt x="2330" y="1248"/>
                  </a:lnTo>
                  <a:lnTo>
                    <a:pt x="2332" y="1587"/>
                  </a:lnTo>
                  <a:lnTo>
                    <a:pt x="2334" y="1795"/>
                  </a:lnTo>
                  <a:lnTo>
                    <a:pt x="2334" y="1811"/>
                  </a:lnTo>
                  <a:lnTo>
                    <a:pt x="2335" y="1800"/>
                  </a:lnTo>
                  <a:lnTo>
                    <a:pt x="2335" y="1772"/>
                  </a:lnTo>
                  <a:lnTo>
                    <a:pt x="2337" y="1549"/>
                  </a:lnTo>
                  <a:lnTo>
                    <a:pt x="2339" y="1192"/>
                  </a:lnTo>
                  <a:lnTo>
                    <a:pt x="2341" y="705"/>
                  </a:lnTo>
                  <a:lnTo>
                    <a:pt x="2343" y="93"/>
                  </a:lnTo>
                  <a:lnTo>
                    <a:pt x="2343" y="24"/>
                  </a:lnTo>
                  <a:lnTo>
                    <a:pt x="2344" y="24"/>
                  </a:lnTo>
                  <a:lnTo>
                    <a:pt x="2344" y="192"/>
                  </a:lnTo>
                  <a:lnTo>
                    <a:pt x="2346" y="778"/>
                  </a:lnTo>
                  <a:lnTo>
                    <a:pt x="2348" y="1248"/>
                  </a:lnTo>
                  <a:lnTo>
                    <a:pt x="2350" y="1587"/>
                  </a:lnTo>
                  <a:lnTo>
                    <a:pt x="2352" y="1795"/>
                  </a:lnTo>
                  <a:lnTo>
                    <a:pt x="2352" y="1811"/>
                  </a:lnTo>
                  <a:lnTo>
                    <a:pt x="2352" y="1772"/>
                  </a:lnTo>
                  <a:lnTo>
                    <a:pt x="2354" y="1549"/>
                  </a:lnTo>
                  <a:lnTo>
                    <a:pt x="2356" y="1192"/>
                  </a:lnTo>
                  <a:lnTo>
                    <a:pt x="2358" y="705"/>
                  </a:lnTo>
                  <a:lnTo>
                    <a:pt x="2360" y="93"/>
                  </a:lnTo>
                  <a:lnTo>
                    <a:pt x="2360" y="24"/>
                  </a:lnTo>
                  <a:lnTo>
                    <a:pt x="2361" y="24"/>
                  </a:lnTo>
                  <a:lnTo>
                    <a:pt x="2361" y="192"/>
                  </a:lnTo>
                  <a:lnTo>
                    <a:pt x="2363" y="778"/>
                  </a:lnTo>
                  <a:lnTo>
                    <a:pt x="2365" y="1248"/>
                  </a:lnTo>
                  <a:lnTo>
                    <a:pt x="2367" y="1587"/>
                  </a:lnTo>
                  <a:lnTo>
                    <a:pt x="2369" y="1795"/>
                  </a:lnTo>
                  <a:lnTo>
                    <a:pt x="2370" y="1811"/>
                  </a:lnTo>
                  <a:lnTo>
                    <a:pt x="2370" y="1778"/>
                  </a:lnTo>
                  <a:lnTo>
                    <a:pt x="2370" y="1772"/>
                  </a:lnTo>
                  <a:lnTo>
                    <a:pt x="2374" y="1192"/>
                  </a:lnTo>
                  <a:lnTo>
                    <a:pt x="2376" y="705"/>
                  </a:lnTo>
                  <a:lnTo>
                    <a:pt x="2378" y="93"/>
                  </a:lnTo>
                  <a:lnTo>
                    <a:pt x="2378" y="24"/>
                  </a:lnTo>
                  <a:lnTo>
                    <a:pt x="2378" y="24"/>
                  </a:lnTo>
                  <a:lnTo>
                    <a:pt x="2378" y="169"/>
                  </a:lnTo>
                  <a:lnTo>
                    <a:pt x="2379" y="192"/>
                  </a:lnTo>
                  <a:lnTo>
                    <a:pt x="2380" y="778"/>
                  </a:lnTo>
                  <a:lnTo>
                    <a:pt x="2382" y="1248"/>
                  </a:lnTo>
                  <a:lnTo>
                    <a:pt x="2384" y="1587"/>
                  </a:lnTo>
                  <a:lnTo>
                    <a:pt x="2386" y="1795"/>
                  </a:lnTo>
                  <a:lnTo>
                    <a:pt x="2387" y="1811"/>
                  </a:lnTo>
                  <a:lnTo>
                    <a:pt x="2387" y="1778"/>
                  </a:lnTo>
                  <a:lnTo>
                    <a:pt x="2388" y="1772"/>
                  </a:lnTo>
                  <a:lnTo>
                    <a:pt x="2391" y="1192"/>
                  </a:lnTo>
                  <a:lnTo>
                    <a:pt x="2393" y="705"/>
                  </a:lnTo>
                  <a:lnTo>
                    <a:pt x="2395" y="93"/>
                  </a:lnTo>
                  <a:lnTo>
                    <a:pt x="2395" y="24"/>
                  </a:lnTo>
                  <a:lnTo>
                    <a:pt x="2396" y="24"/>
                  </a:lnTo>
                  <a:lnTo>
                    <a:pt x="2396" y="169"/>
                  </a:lnTo>
                  <a:lnTo>
                    <a:pt x="2396" y="192"/>
                  </a:lnTo>
                  <a:lnTo>
                    <a:pt x="2398" y="778"/>
                  </a:lnTo>
                  <a:lnTo>
                    <a:pt x="2400" y="1248"/>
                  </a:lnTo>
                  <a:lnTo>
                    <a:pt x="2402" y="1587"/>
                  </a:lnTo>
                  <a:lnTo>
                    <a:pt x="2404" y="1795"/>
                  </a:lnTo>
                  <a:lnTo>
                    <a:pt x="2404" y="1811"/>
                  </a:lnTo>
                  <a:lnTo>
                    <a:pt x="2404" y="1778"/>
                  </a:lnTo>
                  <a:lnTo>
                    <a:pt x="2405" y="1772"/>
                  </a:lnTo>
                  <a:lnTo>
                    <a:pt x="2408" y="1192"/>
                  </a:lnTo>
                  <a:lnTo>
                    <a:pt x="2410" y="705"/>
                  </a:lnTo>
                  <a:lnTo>
                    <a:pt x="2412" y="93"/>
                  </a:lnTo>
                  <a:lnTo>
                    <a:pt x="2412" y="24"/>
                  </a:lnTo>
                  <a:lnTo>
                    <a:pt x="2413" y="24"/>
                  </a:lnTo>
                  <a:lnTo>
                    <a:pt x="2413" y="169"/>
                  </a:lnTo>
                  <a:lnTo>
                    <a:pt x="2414" y="192"/>
                  </a:lnTo>
                  <a:lnTo>
                    <a:pt x="2415" y="778"/>
                  </a:lnTo>
                  <a:lnTo>
                    <a:pt x="2417" y="1248"/>
                  </a:lnTo>
                  <a:lnTo>
                    <a:pt x="2419" y="1587"/>
                  </a:lnTo>
                  <a:lnTo>
                    <a:pt x="2421" y="1795"/>
                  </a:lnTo>
                  <a:lnTo>
                    <a:pt x="2422" y="1811"/>
                  </a:lnTo>
                  <a:lnTo>
                    <a:pt x="2422" y="1781"/>
                  </a:lnTo>
                  <a:lnTo>
                    <a:pt x="2422" y="1778"/>
                  </a:lnTo>
                  <a:lnTo>
                    <a:pt x="2422" y="1772"/>
                  </a:lnTo>
                  <a:lnTo>
                    <a:pt x="2426" y="1192"/>
                  </a:lnTo>
                  <a:lnTo>
                    <a:pt x="2428" y="705"/>
                  </a:lnTo>
                  <a:lnTo>
                    <a:pt x="2430" y="93"/>
                  </a:lnTo>
                  <a:lnTo>
                    <a:pt x="2430" y="24"/>
                  </a:lnTo>
                  <a:lnTo>
                    <a:pt x="2430" y="24"/>
                  </a:lnTo>
                  <a:lnTo>
                    <a:pt x="2430" y="157"/>
                  </a:lnTo>
                  <a:lnTo>
                    <a:pt x="2431" y="169"/>
                  </a:lnTo>
                  <a:lnTo>
                    <a:pt x="2431" y="192"/>
                  </a:lnTo>
                  <a:lnTo>
                    <a:pt x="2432" y="778"/>
                  </a:lnTo>
                  <a:lnTo>
                    <a:pt x="2434" y="1248"/>
                  </a:lnTo>
                  <a:lnTo>
                    <a:pt x="2436" y="1587"/>
                  </a:lnTo>
                  <a:lnTo>
                    <a:pt x="2438" y="1795"/>
                  </a:lnTo>
                  <a:lnTo>
                    <a:pt x="2439" y="1811"/>
                  </a:lnTo>
                  <a:lnTo>
                    <a:pt x="2439" y="1781"/>
                  </a:lnTo>
                  <a:lnTo>
                    <a:pt x="2440" y="1778"/>
                  </a:lnTo>
                  <a:lnTo>
                    <a:pt x="2440" y="1772"/>
                  </a:lnTo>
                  <a:lnTo>
                    <a:pt x="2443" y="1192"/>
                  </a:lnTo>
                  <a:lnTo>
                    <a:pt x="2445" y="705"/>
                  </a:lnTo>
                  <a:lnTo>
                    <a:pt x="2447" y="93"/>
                  </a:lnTo>
                  <a:lnTo>
                    <a:pt x="2448" y="24"/>
                  </a:lnTo>
                  <a:lnTo>
                    <a:pt x="2448" y="141"/>
                  </a:lnTo>
                  <a:lnTo>
                    <a:pt x="2448" y="157"/>
                  </a:lnTo>
                  <a:lnTo>
                    <a:pt x="2448" y="192"/>
                  </a:lnTo>
                  <a:lnTo>
                    <a:pt x="2450" y="778"/>
                  </a:lnTo>
                  <a:lnTo>
                    <a:pt x="2452" y="1248"/>
                  </a:lnTo>
                  <a:lnTo>
                    <a:pt x="2454" y="1587"/>
                  </a:lnTo>
                  <a:lnTo>
                    <a:pt x="2456" y="1795"/>
                  </a:lnTo>
                  <a:lnTo>
                    <a:pt x="2456" y="1811"/>
                  </a:lnTo>
                  <a:lnTo>
                    <a:pt x="2456" y="1784"/>
                  </a:lnTo>
                  <a:lnTo>
                    <a:pt x="2457" y="1781"/>
                  </a:lnTo>
                  <a:lnTo>
                    <a:pt x="2457" y="1772"/>
                  </a:lnTo>
                  <a:lnTo>
                    <a:pt x="2459" y="1549"/>
                  </a:lnTo>
                  <a:lnTo>
                    <a:pt x="2462" y="705"/>
                  </a:lnTo>
                  <a:lnTo>
                    <a:pt x="2464" y="93"/>
                  </a:lnTo>
                  <a:lnTo>
                    <a:pt x="2465" y="24"/>
                  </a:lnTo>
                  <a:lnTo>
                    <a:pt x="2465" y="141"/>
                  </a:lnTo>
                  <a:lnTo>
                    <a:pt x="2466" y="157"/>
                  </a:lnTo>
                  <a:lnTo>
                    <a:pt x="2466" y="192"/>
                  </a:lnTo>
                  <a:lnTo>
                    <a:pt x="2468" y="778"/>
                  </a:lnTo>
                  <a:lnTo>
                    <a:pt x="2469" y="1248"/>
                  </a:lnTo>
                  <a:lnTo>
                    <a:pt x="2471" y="1587"/>
                  </a:lnTo>
                  <a:lnTo>
                    <a:pt x="2473" y="1795"/>
                  </a:lnTo>
                  <a:lnTo>
                    <a:pt x="2474" y="1811"/>
                  </a:lnTo>
                  <a:lnTo>
                    <a:pt x="2474" y="1784"/>
                  </a:lnTo>
                  <a:lnTo>
                    <a:pt x="2474" y="1781"/>
                  </a:lnTo>
                  <a:lnTo>
                    <a:pt x="2474" y="1772"/>
                  </a:lnTo>
                  <a:lnTo>
                    <a:pt x="2476" y="1549"/>
                  </a:lnTo>
                  <a:lnTo>
                    <a:pt x="2480" y="705"/>
                  </a:lnTo>
                  <a:lnTo>
                    <a:pt x="2482" y="93"/>
                  </a:lnTo>
                  <a:lnTo>
                    <a:pt x="2482" y="24"/>
                  </a:lnTo>
                  <a:lnTo>
                    <a:pt x="2482" y="108"/>
                  </a:lnTo>
                  <a:lnTo>
                    <a:pt x="2483" y="141"/>
                  </a:lnTo>
                  <a:lnTo>
                    <a:pt x="2483" y="192"/>
                  </a:lnTo>
                  <a:lnTo>
                    <a:pt x="2485" y="778"/>
                  </a:lnTo>
                  <a:lnTo>
                    <a:pt x="2486" y="1248"/>
                  </a:lnTo>
                  <a:lnTo>
                    <a:pt x="2488" y="1587"/>
                  </a:lnTo>
                  <a:lnTo>
                    <a:pt x="2490" y="1795"/>
                  </a:lnTo>
                  <a:lnTo>
                    <a:pt x="2491" y="1811"/>
                  </a:lnTo>
                  <a:lnTo>
                    <a:pt x="2491" y="1791"/>
                  </a:lnTo>
                  <a:lnTo>
                    <a:pt x="2492" y="1784"/>
                  </a:lnTo>
                  <a:lnTo>
                    <a:pt x="2492" y="1772"/>
                  </a:lnTo>
                  <a:lnTo>
                    <a:pt x="2494" y="1549"/>
                  </a:lnTo>
                  <a:lnTo>
                    <a:pt x="2497" y="705"/>
                  </a:lnTo>
                  <a:lnTo>
                    <a:pt x="2499" y="93"/>
                  </a:lnTo>
                  <a:lnTo>
                    <a:pt x="2500" y="24"/>
                  </a:lnTo>
                  <a:lnTo>
                    <a:pt x="2500" y="108"/>
                  </a:lnTo>
                  <a:lnTo>
                    <a:pt x="2500" y="141"/>
                  </a:lnTo>
                  <a:lnTo>
                    <a:pt x="2500" y="192"/>
                  </a:lnTo>
                  <a:lnTo>
                    <a:pt x="2502" y="778"/>
                  </a:lnTo>
                  <a:lnTo>
                    <a:pt x="2506" y="1587"/>
                  </a:lnTo>
                  <a:lnTo>
                    <a:pt x="2508" y="1795"/>
                  </a:lnTo>
                  <a:lnTo>
                    <a:pt x="2508" y="1811"/>
                  </a:lnTo>
                  <a:lnTo>
                    <a:pt x="2508" y="1791"/>
                  </a:lnTo>
                  <a:lnTo>
                    <a:pt x="2509" y="1784"/>
                  </a:lnTo>
                  <a:lnTo>
                    <a:pt x="2509" y="1772"/>
                  </a:lnTo>
                  <a:lnTo>
                    <a:pt x="2511" y="1549"/>
                  </a:lnTo>
                  <a:lnTo>
                    <a:pt x="2513" y="1192"/>
                  </a:lnTo>
                  <a:lnTo>
                    <a:pt x="2514" y="705"/>
                  </a:lnTo>
                  <a:lnTo>
                    <a:pt x="2516" y="93"/>
                  </a:lnTo>
                  <a:lnTo>
                    <a:pt x="2517" y="24"/>
                  </a:lnTo>
                  <a:lnTo>
                    <a:pt x="2517" y="108"/>
                  </a:lnTo>
                  <a:lnTo>
                    <a:pt x="2518" y="141"/>
                  </a:lnTo>
                  <a:lnTo>
                    <a:pt x="2518" y="192"/>
                  </a:lnTo>
                  <a:lnTo>
                    <a:pt x="2520" y="778"/>
                  </a:lnTo>
                  <a:lnTo>
                    <a:pt x="2523" y="1587"/>
                  </a:lnTo>
                  <a:lnTo>
                    <a:pt x="2525" y="1795"/>
                  </a:lnTo>
                  <a:lnTo>
                    <a:pt x="2526" y="1811"/>
                  </a:lnTo>
                  <a:lnTo>
                    <a:pt x="2526" y="1791"/>
                  </a:lnTo>
                  <a:lnTo>
                    <a:pt x="2526" y="1784"/>
                  </a:lnTo>
                  <a:lnTo>
                    <a:pt x="2526" y="1772"/>
                  </a:lnTo>
                  <a:lnTo>
                    <a:pt x="2528" y="1549"/>
                  </a:lnTo>
                  <a:lnTo>
                    <a:pt x="2530" y="1192"/>
                  </a:lnTo>
                  <a:lnTo>
                    <a:pt x="2532" y="705"/>
                  </a:lnTo>
                  <a:lnTo>
                    <a:pt x="2534" y="93"/>
                  </a:lnTo>
                  <a:lnTo>
                    <a:pt x="2534" y="24"/>
                  </a:lnTo>
                  <a:lnTo>
                    <a:pt x="2534" y="108"/>
                  </a:lnTo>
                  <a:lnTo>
                    <a:pt x="2535" y="141"/>
                  </a:lnTo>
                  <a:lnTo>
                    <a:pt x="2535" y="192"/>
                  </a:lnTo>
                  <a:lnTo>
                    <a:pt x="2537" y="778"/>
                  </a:lnTo>
                  <a:lnTo>
                    <a:pt x="2540" y="1587"/>
                  </a:lnTo>
                  <a:lnTo>
                    <a:pt x="2542" y="1795"/>
                  </a:lnTo>
                  <a:lnTo>
                    <a:pt x="2543" y="1811"/>
                  </a:lnTo>
                  <a:lnTo>
                    <a:pt x="2543" y="1791"/>
                  </a:lnTo>
                  <a:lnTo>
                    <a:pt x="2544" y="1784"/>
                  </a:lnTo>
                  <a:lnTo>
                    <a:pt x="2544" y="1772"/>
                  </a:lnTo>
                  <a:lnTo>
                    <a:pt x="2546" y="1549"/>
                  </a:lnTo>
                  <a:lnTo>
                    <a:pt x="2548" y="1192"/>
                  </a:lnTo>
                  <a:lnTo>
                    <a:pt x="2549" y="705"/>
                  </a:lnTo>
                  <a:lnTo>
                    <a:pt x="2551" y="93"/>
                  </a:lnTo>
                  <a:lnTo>
                    <a:pt x="2552" y="24"/>
                  </a:lnTo>
                  <a:lnTo>
                    <a:pt x="2552" y="108"/>
                  </a:lnTo>
                  <a:lnTo>
                    <a:pt x="2552" y="141"/>
                  </a:lnTo>
                  <a:lnTo>
                    <a:pt x="2552" y="192"/>
                  </a:lnTo>
                  <a:lnTo>
                    <a:pt x="2554" y="778"/>
                  </a:lnTo>
                  <a:lnTo>
                    <a:pt x="2556" y="1248"/>
                  </a:lnTo>
                  <a:lnTo>
                    <a:pt x="2558" y="1587"/>
                  </a:lnTo>
                  <a:lnTo>
                    <a:pt x="2560" y="1795"/>
                  </a:lnTo>
                  <a:lnTo>
                    <a:pt x="2560" y="1811"/>
                  </a:lnTo>
                  <a:lnTo>
                    <a:pt x="2560" y="1800"/>
                  </a:lnTo>
                  <a:lnTo>
                    <a:pt x="2561" y="1791"/>
                  </a:lnTo>
                  <a:lnTo>
                    <a:pt x="2561" y="1772"/>
                  </a:lnTo>
                  <a:lnTo>
                    <a:pt x="2563" y="1549"/>
                  </a:lnTo>
                  <a:lnTo>
                    <a:pt x="2565" y="1192"/>
                  </a:lnTo>
                  <a:lnTo>
                    <a:pt x="2567" y="705"/>
                  </a:lnTo>
                  <a:lnTo>
                    <a:pt x="2568" y="93"/>
                  </a:lnTo>
                  <a:lnTo>
                    <a:pt x="2569" y="24"/>
                  </a:lnTo>
                  <a:lnTo>
                    <a:pt x="2569" y="68"/>
                  </a:lnTo>
                  <a:lnTo>
                    <a:pt x="2570" y="108"/>
                  </a:lnTo>
                  <a:lnTo>
                    <a:pt x="2570" y="192"/>
                  </a:lnTo>
                  <a:lnTo>
                    <a:pt x="2572" y="778"/>
                  </a:lnTo>
                  <a:lnTo>
                    <a:pt x="2574" y="1248"/>
                  </a:lnTo>
                  <a:lnTo>
                    <a:pt x="2576" y="1587"/>
                  </a:lnTo>
                  <a:lnTo>
                    <a:pt x="2577" y="1795"/>
                  </a:lnTo>
                  <a:lnTo>
                    <a:pt x="2578" y="1811"/>
                  </a:lnTo>
                  <a:lnTo>
                    <a:pt x="2578" y="1800"/>
                  </a:lnTo>
                  <a:lnTo>
                    <a:pt x="2578" y="1791"/>
                  </a:lnTo>
                  <a:lnTo>
                    <a:pt x="2578" y="1772"/>
                  </a:lnTo>
                  <a:lnTo>
                    <a:pt x="2580" y="1549"/>
                  </a:lnTo>
                  <a:lnTo>
                    <a:pt x="2582" y="1192"/>
                  </a:lnTo>
                  <a:lnTo>
                    <a:pt x="2584" y="705"/>
                  </a:lnTo>
                  <a:lnTo>
                    <a:pt x="2586" y="93"/>
                  </a:lnTo>
                  <a:lnTo>
                    <a:pt x="2586" y="24"/>
                  </a:lnTo>
                  <a:lnTo>
                    <a:pt x="2586" y="68"/>
                  </a:lnTo>
                  <a:lnTo>
                    <a:pt x="2587" y="108"/>
                  </a:lnTo>
                  <a:lnTo>
                    <a:pt x="2587" y="192"/>
                  </a:lnTo>
                  <a:lnTo>
                    <a:pt x="2589" y="778"/>
                  </a:lnTo>
                  <a:lnTo>
                    <a:pt x="2591" y="1248"/>
                  </a:lnTo>
                  <a:lnTo>
                    <a:pt x="2593" y="1587"/>
                  </a:lnTo>
                  <a:lnTo>
                    <a:pt x="2594" y="1795"/>
                  </a:lnTo>
                  <a:lnTo>
                    <a:pt x="2595" y="1811"/>
                  </a:lnTo>
                  <a:lnTo>
                    <a:pt x="2595" y="1800"/>
                  </a:lnTo>
                  <a:lnTo>
                    <a:pt x="2596" y="1791"/>
                  </a:lnTo>
                  <a:lnTo>
                    <a:pt x="2596" y="1772"/>
                  </a:lnTo>
                  <a:lnTo>
                    <a:pt x="2598" y="1549"/>
                  </a:lnTo>
                  <a:lnTo>
                    <a:pt x="2600" y="1192"/>
                  </a:lnTo>
                  <a:lnTo>
                    <a:pt x="2602" y="705"/>
                  </a:lnTo>
                  <a:lnTo>
                    <a:pt x="2603" y="93"/>
                  </a:lnTo>
                  <a:lnTo>
                    <a:pt x="2604" y="24"/>
                  </a:lnTo>
                  <a:lnTo>
                    <a:pt x="2604" y="68"/>
                  </a:lnTo>
                  <a:lnTo>
                    <a:pt x="2604" y="108"/>
                  </a:lnTo>
                  <a:lnTo>
                    <a:pt x="2604" y="192"/>
                  </a:lnTo>
                  <a:lnTo>
                    <a:pt x="2606" y="778"/>
                  </a:lnTo>
                  <a:lnTo>
                    <a:pt x="2608" y="1248"/>
                  </a:lnTo>
                  <a:lnTo>
                    <a:pt x="2610" y="1587"/>
                  </a:lnTo>
                  <a:lnTo>
                    <a:pt x="2612" y="1795"/>
                  </a:lnTo>
                  <a:lnTo>
                    <a:pt x="2612" y="1811"/>
                  </a:lnTo>
                  <a:lnTo>
                    <a:pt x="2612" y="1800"/>
                  </a:lnTo>
                  <a:lnTo>
                    <a:pt x="2613" y="1791"/>
                  </a:lnTo>
                  <a:lnTo>
                    <a:pt x="2613" y="1772"/>
                  </a:lnTo>
                  <a:lnTo>
                    <a:pt x="2615" y="1549"/>
                  </a:lnTo>
                  <a:lnTo>
                    <a:pt x="2617" y="1192"/>
                  </a:lnTo>
                  <a:lnTo>
                    <a:pt x="2619" y="705"/>
                  </a:lnTo>
                  <a:lnTo>
                    <a:pt x="2620" y="93"/>
                  </a:lnTo>
                  <a:lnTo>
                    <a:pt x="2621" y="24"/>
                  </a:lnTo>
                  <a:lnTo>
                    <a:pt x="2621" y="68"/>
                  </a:lnTo>
                  <a:lnTo>
                    <a:pt x="2622" y="108"/>
                  </a:lnTo>
                  <a:lnTo>
                    <a:pt x="2622" y="192"/>
                  </a:lnTo>
                  <a:lnTo>
                    <a:pt x="2624" y="778"/>
                  </a:lnTo>
                  <a:lnTo>
                    <a:pt x="2626" y="1248"/>
                  </a:lnTo>
                  <a:lnTo>
                    <a:pt x="2628" y="1587"/>
                  </a:lnTo>
                  <a:lnTo>
                    <a:pt x="2630" y="1795"/>
                  </a:lnTo>
                  <a:lnTo>
                    <a:pt x="2630" y="1811"/>
                  </a:lnTo>
                  <a:lnTo>
                    <a:pt x="2630" y="1800"/>
                  </a:lnTo>
                  <a:lnTo>
                    <a:pt x="2630" y="1791"/>
                  </a:lnTo>
                  <a:lnTo>
                    <a:pt x="2630" y="1772"/>
                  </a:lnTo>
                  <a:lnTo>
                    <a:pt x="2632" y="1549"/>
                  </a:lnTo>
                  <a:lnTo>
                    <a:pt x="2634" y="1192"/>
                  </a:lnTo>
                  <a:lnTo>
                    <a:pt x="2636" y="705"/>
                  </a:lnTo>
                  <a:lnTo>
                    <a:pt x="2638" y="93"/>
                  </a:lnTo>
                  <a:lnTo>
                    <a:pt x="2638" y="24"/>
                  </a:lnTo>
                  <a:lnTo>
                    <a:pt x="2638" y="68"/>
                  </a:lnTo>
                  <a:lnTo>
                    <a:pt x="2639" y="108"/>
                  </a:lnTo>
                  <a:lnTo>
                    <a:pt x="2639" y="192"/>
                  </a:lnTo>
                  <a:lnTo>
                    <a:pt x="2641" y="778"/>
                  </a:lnTo>
                  <a:lnTo>
                    <a:pt x="2643" y="1248"/>
                  </a:lnTo>
                  <a:lnTo>
                    <a:pt x="2645" y="1587"/>
                  </a:lnTo>
                  <a:lnTo>
                    <a:pt x="2647" y="1795"/>
                  </a:lnTo>
                  <a:lnTo>
                    <a:pt x="2647" y="1811"/>
                  </a:lnTo>
                  <a:lnTo>
                    <a:pt x="2648" y="1800"/>
                  </a:lnTo>
                  <a:lnTo>
                    <a:pt x="2648" y="1772"/>
                  </a:lnTo>
                  <a:lnTo>
                    <a:pt x="2650" y="1549"/>
                  </a:lnTo>
                  <a:lnTo>
                    <a:pt x="2652" y="1192"/>
                  </a:lnTo>
                  <a:lnTo>
                    <a:pt x="2654" y="705"/>
                  </a:lnTo>
                  <a:lnTo>
                    <a:pt x="2656" y="93"/>
                  </a:lnTo>
                  <a:lnTo>
                    <a:pt x="2656" y="24"/>
                  </a:lnTo>
                  <a:lnTo>
                    <a:pt x="2656" y="68"/>
                  </a:lnTo>
                  <a:lnTo>
                    <a:pt x="2656" y="192"/>
                  </a:lnTo>
                  <a:lnTo>
                    <a:pt x="2658" y="778"/>
                  </a:lnTo>
                  <a:lnTo>
                    <a:pt x="2660" y="1248"/>
                  </a:lnTo>
                  <a:lnTo>
                    <a:pt x="2662" y="1587"/>
                  </a:lnTo>
                  <a:lnTo>
                    <a:pt x="2664" y="1795"/>
                  </a:lnTo>
                  <a:lnTo>
                    <a:pt x="2664" y="1811"/>
                  </a:lnTo>
                  <a:lnTo>
                    <a:pt x="2665" y="1800"/>
                  </a:lnTo>
                  <a:lnTo>
                    <a:pt x="2665" y="1772"/>
                  </a:lnTo>
                  <a:lnTo>
                    <a:pt x="2667" y="1549"/>
                  </a:lnTo>
                  <a:lnTo>
                    <a:pt x="2669" y="1192"/>
                  </a:lnTo>
                  <a:lnTo>
                    <a:pt x="2671" y="705"/>
                  </a:lnTo>
                  <a:lnTo>
                    <a:pt x="2673" y="93"/>
                  </a:lnTo>
                  <a:lnTo>
                    <a:pt x="2673" y="24"/>
                  </a:lnTo>
                  <a:lnTo>
                    <a:pt x="2674" y="68"/>
                  </a:lnTo>
                  <a:lnTo>
                    <a:pt x="2674" y="192"/>
                  </a:lnTo>
                  <a:lnTo>
                    <a:pt x="2676" y="778"/>
                  </a:lnTo>
                  <a:lnTo>
                    <a:pt x="2678" y="1248"/>
                  </a:lnTo>
                  <a:lnTo>
                    <a:pt x="2680" y="1587"/>
                  </a:lnTo>
                  <a:lnTo>
                    <a:pt x="2682" y="1795"/>
                  </a:lnTo>
                  <a:lnTo>
                    <a:pt x="2682" y="1811"/>
                  </a:lnTo>
                  <a:lnTo>
                    <a:pt x="2682" y="1800"/>
                  </a:lnTo>
                  <a:lnTo>
                    <a:pt x="2682" y="1772"/>
                  </a:lnTo>
                  <a:lnTo>
                    <a:pt x="2684" y="1549"/>
                  </a:lnTo>
                  <a:lnTo>
                    <a:pt x="2686" y="1192"/>
                  </a:lnTo>
                  <a:lnTo>
                    <a:pt x="2688" y="705"/>
                  </a:lnTo>
                  <a:lnTo>
                    <a:pt x="2690" y="93"/>
                  </a:lnTo>
                  <a:lnTo>
                    <a:pt x="2690" y="24"/>
                  </a:lnTo>
                  <a:lnTo>
                    <a:pt x="2691" y="68"/>
                  </a:lnTo>
                  <a:lnTo>
                    <a:pt x="2691" y="192"/>
                  </a:lnTo>
                  <a:lnTo>
                    <a:pt x="2693" y="778"/>
                  </a:lnTo>
                  <a:lnTo>
                    <a:pt x="2695" y="1248"/>
                  </a:lnTo>
                  <a:lnTo>
                    <a:pt x="2697" y="1587"/>
                  </a:lnTo>
                  <a:lnTo>
                    <a:pt x="2699" y="1795"/>
                  </a:lnTo>
                  <a:lnTo>
                    <a:pt x="2699" y="1811"/>
                  </a:lnTo>
                  <a:lnTo>
                    <a:pt x="2700" y="1800"/>
                  </a:lnTo>
                  <a:lnTo>
                    <a:pt x="2700" y="1772"/>
                  </a:lnTo>
                  <a:lnTo>
                    <a:pt x="2702" y="1549"/>
                  </a:lnTo>
                  <a:lnTo>
                    <a:pt x="2704" y="1192"/>
                  </a:lnTo>
                  <a:lnTo>
                    <a:pt x="2706" y="705"/>
                  </a:lnTo>
                  <a:lnTo>
                    <a:pt x="2708" y="93"/>
                  </a:lnTo>
                  <a:lnTo>
                    <a:pt x="2708" y="24"/>
                  </a:lnTo>
                  <a:lnTo>
                    <a:pt x="2708" y="68"/>
                  </a:lnTo>
                  <a:lnTo>
                    <a:pt x="2708" y="192"/>
                  </a:lnTo>
                  <a:lnTo>
                    <a:pt x="2710" y="778"/>
                  </a:lnTo>
                  <a:lnTo>
                    <a:pt x="2712" y="1248"/>
                  </a:lnTo>
                  <a:lnTo>
                    <a:pt x="2714" y="1587"/>
                  </a:lnTo>
                  <a:lnTo>
                    <a:pt x="2716" y="1795"/>
                  </a:lnTo>
                  <a:lnTo>
                    <a:pt x="2716" y="1811"/>
                  </a:lnTo>
                  <a:lnTo>
                    <a:pt x="2717" y="1800"/>
                  </a:lnTo>
                  <a:lnTo>
                    <a:pt x="2717" y="1772"/>
                  </a:lnTo>
                  <a:lnTo>
                    <a:pt x="2719" y="1549"/>
                  </a:lnTo>
                  <a:lnTo>
                    <a:pt x="2721" y="1192"/>
                  </a:lnTo>
                  <a:lnTo>
                    <a:pt x="2723" y="705"/>
                  </a:lnTo>
                  <a:lnTo>
                    <a:pt x="2725" y="93"/>
                  </a:lnTo>
                  <a:lnTo>
                    <a:pt x="2725" y="24"/>
                  </a:lnTo>
                  <a:lnTo>
                    <a:pt x="2726" y="68"/>
                  </a:lnTo>
                  <a:lnTo>
                    <a:pt x="2726" y="192"/>
                  </a:lnTo>
                  <a:lnTo>
                    <a:pt x="2728" y="778"/>
                  </a:lnTo>
                  <a:lnTo>
                    <a:pt x="2730" y="1248"/>
                  </a:lnTo>
                  <a:lnTo>
                    <a:pt x="2732" y="1587"/>
                  </a:lnTo>
                  <a:lnTo>
                    <a:pt x="2734" y="1795"/>
                  </a:lnTo>
                  <a:lnTo>
                    <a:pt x="2734" y="1811"/>
                  </a:lnTo>
                  <a:lnTo>
                    <a:pt x="2734" y="1800"/>
                  </a:lnTo>
                  <a:lnTo>
                    <a:pt x="2734" y="1772"/>
                  </a:lnTo>
                  <a:lnTo>
                    <a:pt x="2736" y="1549"/>
                  </a:lnTo>
                  <a:lnTo>
                    <a:pt x="2738" y="1192"/>
                  </a:lnTo>
                  <a:lnTo>
                    <a:pt x="2740" y="705"/>
                  </a:lnTo>
                  <a:lnTo>
                    <a:pt x="2742" y="93"/>
                  </a:lnTo>
                  <a:lnTo>
                    <a:pt x="2742" y="24"/>
                  </a:lnTo>
                  <a:lnTo>
                    <a:pt x="2743" y="68"/>
                  </a:lnTo>
                  <a:lnTo>
                    <a:pt x="2743" y="192"/>
                  </a:lnTo>
                  <a:lnTo>
                    <a:pt x="2745" y="778"/>
                  </a:lnTo>
                  <a:lnTo>
                    <a:pt x="2747" y="1248"/>
                  </a:lnTo>
                  <a:lnTo>
                    <a:pt x="2749" y="1587"/>
                  </a:lnTo>
                  <a:lnTo>
                    <a:pt x="2751" y="1795"/>
                  </a:lnTo>
                  <a:lnTo>
                    <a:pt x="2751" y="1811"/>
                  </a:lnTo>
                  <a:lnTo>
                    <a:pt x="2752" y="1800"/>
                  </a:lnTo>
                  <a:lnTo>
                    <a:pt x="2752" y="1772"/>
                  </a:lnTo>
                  <a:lnTo>
                    <a:pt x="2754" y="1549"/>
                  </a:lnTo>
                  <a:lnTo>
                    <a:pt x="2756" y="1192"/>
                  </a:lnTo>
                  <a:lnTo>
                    <a:pt x="2758" y="705"/>
                  </a:lnTo>
                  <a:lnTo>
                    <a:pt x="2760" y="93"/>
                  </a:lnTo>
                  <a:lnTo>
                    <a:pt x="2760" y="24"/>
                  </a:lnTo>
                  <a:lnTo>
                    <a:pt x="2760" y="68"/>
                  </a:lnTo>
                  <a:lnTo>
                    <a:pt x="2760" y="192"/>
                  </a:lnTo>
                  <a:lnTo>
                    <a:pt x="2762" y="778"/>
                  </a:lnTo>
                  <a:lnTo>
                    <a:pt x="2764" y="1248"/>
                  </a:lnTo>
                  <a:lnTo>
                    <a:pt x="2766" y="1587"/>
                  </a:lnTo>
                  <a:lnTo>
                    <a:pt x="2768" y="1795"/>
                  </a:lnTo>
                  <a:lnTo>
                    <a:pt x="2768" y="1811"/>
                  </a:lnTo>
                  <a:lnTo>
                    <a:pt x="2769" y="1800"/>
                  </a:lnTo>
                  <a:lnTo>
                    <a:pt x="2769" y="1772"/>
                  </a:lnTo>
                  <a:lnTo>
                    <a:pt x="2771" y="1549"/>
                  </a:lnTo>
                  <a:lnTo>
                    <a:pt x="2773" y="1192"/>
                  </a:lnTo>
                  <a:lnTo>
                    <a:pt x="2775" y="705"/>
                  </a:lnTo>
                  <a:lnTo>
                    <a:pt x="2777" y="93"/>
                  </a:lnTo>
                  <a:lnTo>
                    <a:pt x="2777" y="24"/>
                  </a:lnTo>
                  <a:lnTo>
                    <a:pt x="2778" y="24"/>
                  </a:lnTo>
                  <a:lnTo>
                    <a:pt x="2778" y="192"/>
                  </a:lnTo>
                  <a:lnTo>
                    <a:pt x="2780" y="778"/>
                  </a:lnTo>
                  <a:lnTo>
                    <a:pt x="2782" y="1248"/>
                  </a:lnTo>
                  <a:lnTo>
                    <a:pt x="2784" y="1587"/>
                  </a:lnTo>
                  <a:lnTo>
                    <a:pt x="2786" y="1795"/>
                  </a:lnTo>
                  <a:lnTo>
                    <a:pt x="2786" y="1811"/>
                  </a:lnTo>
                  <a:lnTo>
                    <a:pt x="2786" y="1800"/>
                  </a:lnTo>
                  <a:lnTo>
                    <a:pt x="2786" y="1772"/>
                  </a:lnTo>
                  <a:lnTo>
                    <a:pt x="2788" y="1549"/>
                  </a:lnTo>
                  <a:lnTo>
                    <a:pt x="2790" y="1192"/>
                  </a:lnTo>
                  <a:lnTo>
                    <a:pt x="2792" y="705"/>
                  </a:lnTo>
                  <a:lnTo>
                    <a:pt x="2794" y="93"/>
                  </a:lnTo>
                  <a:lnTo>
                    <a:pt x="2794" y="24"/>
                  </a:lnTo>
                  <a:lnTo>
                    <a:pt x="2795" y="24"/>
                  </a:lnTo>
                  <a:lnTo>
                    <a:pt x="2795" y="192"/>
                  </a:lnTo>
                  <a:lnTo>
                    <a:pt x="2797" y="778"/>
                  </a:lnTo>
                  <a:lnTo>
                    <a:pt x="2799" y="1248"/>
                  </a:lnTo>
                  <a:lnTo>
                    <a:pt x="2801" y="1587"/>
                  </a:lnTo>
                  <a:lnTo>
                    <a:pt x="2803" y="1795"/>
                  </a:lnTo>
                  <a:lnTo>
                    <a:pt x="2803" y="1811"/>
                  </a:lnTo>
                  <a:lnTo>
                    <a:pt x="2804" y="1800"/>
                  </a:lnTo>
                  <a:lnTo>
                    <a:pt x="2804" y="1772"/>
                  </a:lnTo>
                  <a:lnTo>
                    <a:pt x="2806" y="1549"/>
                  </a:lnTo>
                  <a:lnTo>
                    <a:pt x="2808" y="1192"/>
                  </a:lnTo>
                  <a:lnTo>
                    <a:pt x="2810" y="705"/>
                  </a:lnTo>
                  <a:lnTo>
                    <a:pt x="2812" y="93"/>
                  </a:lnTo>
                  <a:lnTo>
                    <a:pt x="2812" y="24"/>
                  </a:lnTo>
                  <a:lnTo>
                    <a:pt x="2812" y="24"/>
                  </a:lnTo>
                  <a:lnTo>
                    <a:pt x="2812" y="192"/>
                  </a:lnTo>
                  <a:lnTo>
                    <a:pt x="2814" y="778"/>
                  </a:lnTo>
                  <a:lnTo>
                    <a:pt x="2816" y="1248"/>
                  </a:lnTo>
                  <a:lnTo>
                    <a:pt x="2818" y="1587"/>
                  </a:lnTo>
                  <a:lnTo>
                    <a:pt x="2820" y="1795"/>
                  </a:lnTo>
                  <a:lnTo>
                    <a:pt x="2820" y="1811"/>
                  </a:lnTo>
                  <a:lnTo>
                    <a:pt x="2821" y="1800"/>
                  </a:lnTo>
                  <a:lnTo>
                    <a:pt x="2821" y="1772"/>
                  </a:lnTo>
                  <a:lnTo>
                    <a:pt x="2823" y="1549"/>
                  </a:lnTo>
                  <a:lnTo>
                    <a:pt x="2825" y="1192"/>
                  </a:lnTo>
                  <a:lnTo>
                    <a:pt x="2827" y="705"/>
                  </a:lnTo>
                  <a:lnTo>
                    <a:pt x="2829" y="93"/>
                  </a:lnTo>
                  <a:lnTo>
                    <a:pt x="2829" y="24"/>
                  </a:lnTo>
                  <a:lnTo>
                    <a:pt x="2830" y="24"/>
                  </a:lnTo>
                  <a:lnTo>
                    <a:pt x="2830" y="192"/>
                  </a:lnTo>
                  <a:lnTo>
                    <a:pt x="2832" y="778"/>
                  </a:lnTo>
                  <a:lnTo>
                    <a:pt x="2834" y="1248"/>
                  </a:lnTo>
                  <a:lnTo>
                    <a:pt x="2836" y="1587"/>
                  </a:lnTo>
                  <a:lnTo>
                    <a:pt x="2838" y="1795"/>
                  </a:lnTo>
                  <a:lnTo>
                    <a:pt x="2838" y="1811"/>
                  </a:lnTo>
                  <a:lnTo>
                    <a:pt x="2838" y="1800"/>
                  </a:lnTo>
                  <a:lnTo>
                    <a:pt x="2838" y="1772"/>
                  </a:lnTo>
                  <a:lnTo>
                    <a:pt x="2840" y="1549"/>
                  </a:lnTo>
                  <a:lnTo>
                    <a:pt x="2842" y="1192"/>
                  </a:lnTo>
                  <a:lnTo>
                    <a:pt x="2844" y="705"/>
                  </a:lnTo>
                  <a:lnTo>
                    <a:pt x="2846" y="93"/>
                  </a:lnTo>
                  <a:lnTo>
                    <a:pt x="2846" y="24"/>
                  </a:lnTo>
                  <a:lnTo>
                    <a:pt x="2847" y="24"/>
                  </a:lnTo>
                  <a:lnTo>
                    <a:pt x="2847" y="192"/>
                  </a:lnTo>
                  <a:lnTo>
                    <a:pt x="2849" y="778"/>
                  </a:lnTo>
                  <a:lnTo>
                    <a:pt x="2851" y="1248"/>
                  </a:lnTo>
                  <a:lnTo>
                    <a:pt x="2853" y="1587"/>
                  </a:lnTo>
                  <a:lnTo>
                    <a:pt x="2855" y="1795"/>
                  </a:lnTo>
                  <a:lnTo>
                    <a:pt x="2855" y="1811"/>
                  </a:lnTo>
                  <a:lnTo>
                    <a:pt x="2856" y="1794"/>
                  </a:lnTo>
                  <a:lnTo>
                    <a:pt x="2856" y="1774"/>
                  </a:lnTo>
                  <a:lnTo>
                    <a:pt x="2858" y="1557"/>
                  </a:lnTo>
                  <a:lnTo>
                    <a:pt x="2860" y="1209"/>
                  </a:lnTo>
                  <a:lnTo>
                    <a:pt x="2862" y="731"/>
                  </a:lnTo>
                  <a:lnTo>
                    <a:pt x="2864" y="129"/>
                  </a:lnTo>
                  <a:lnTo>
                    <a:pt x="2864" y="62"/>
                  </a:lnTo>
                  <a:lnTo>
                    <a:pt x="2864" y="61"/>
                  </a:lnTo>
                  <a:lnTo>
                    <a:pt x="2864" y="224"/>
                  </a:lnTo>
                  <a:lnTo>
                    <a:pt x="2866" y="792"/>
                  </a:lnTo>
                  <a:lnTo>
                    <a:pt x="2868" y="1247"/>
                  </a:lnTo>
                  <a:lnTo>
                    <a:pt x="2870" y="1577"/>
                  </a:lnTo>
                  <a:lnTo>
                    <a:pt x="2872" y="1780"/>
                  </a:lnTo>
                  <a:lnTo>
                    <a:pt x="2873" y="1796"/>
                  </a:lnTo>
                  <a:lnTo>
                    <a:pt x="2873" y="1757"/>
                  </a:lnTo>
                  <a:lnTo>
                    <a:pt x="2875" y="1539"/>
                  </a:lnTo>
                  <a:lnTo>
                    <a:pt x="2877" y="1191"/>
                  </a:lnTo>
                  <a:lnTo>
                    <a:pt x="2879" y="716"/>
                  </a:lnTo>
                  <a:lnTo>
                    <a:pt x="2881" y="121"/>
                  </a:lnTo>
                  <a:lnTo>
                    <a:pt x="2881" y="54"/>
                  </a:lnTo>
                  <a:lnTo>
                    <a:pt x="2882" y="43"/>
                  </a:lnTo>
                  <a:lnTo>
                    <a:pt x="2882" y="124"/>
                  </a:lnTo>
                  <a:lnTo>
                    <a:pt x="2884" y="713"/>
                  </a:lnTo>
                  <a:lnTo>
                    <a:pt x="2886" y="1218"/>
                  </a:lnTo>
                  <a:lnTo>
                    <a:pt x="2888" y="1585"/>
                  </a:lnTo>
                  <a:lnTo>
                    <a:pt x="2890" y="1796"/>
                  </a:lnTo>
                  <a:lnTo>
                    <a:pt x="2890" y="1779"/>
                  </a:lnTo>
                  <a:lnTo>
                    <a:pt x="2892" y="1575"/>
                  </a:lnTo>
                  <a:lnTo>
                    <a:pt x="2894" y="1213"/>
                  </a:lnTo>
                  <a:lnTo>
                    <a:pt x="2896" y="690"/>
                  </a:lnTo>
                  <a:lnTo>
                    <a:pt x="2898" y="41"/>
                  </a:lnTo>
                  <a:lnTo>
                    <a:pt x="2899" y="44"/>
                  </a:lnTo>
                  <a:lnTo>
                    <a:pt x="2899" y="118"/>
                  </a:lnTo>
                  <a:lnTo>
                    <a:pt x="2901" y="739"/>
                  </a:lnTo>
                  <a:lnTo>
                    <a:pt x="2903" y="1265"/>
                  </a:lnTo>
                  <a:lnTo>
                    <a:pt x="2905" y="1641"/>
                  </a:lnTo>
                  <a:lnTo>
                    <a:pt x="2908" y="1847"/>
                  </a:lnTo>
                  <a:lnTo>
                    <a:pt x="2908" y="1831"/>
                  </a:lnTo>
                  <a:lnTo>
                    <a:pt x="2910" y="1625"/>
                  </a:lnTo>
                  <a:lnTo>
                    <a:pt x="2912" y="1248"/>
                  </a:lnTo>
                  <a:lnTo>
                    <a:pt x="2914" y="695"/>
                  </a:lnTo>
                  <a:lnTo>
                    <a:pt x="2916" y="3"/>
                  </a:lnTo>
                  <a:lnTo>
                    <a:pt x="2916" y="0"/>
                  </a:lnTo>
                  <a:lnTo>
                    <a:pt x="2916" y="71"/>
                  </a:lnTo>
                  <a:lnTo>
                    <a:pt x="2918" y="672"/>
                  </a:lnTo>
                  <a:lnTo>
                    <a:pt x="2920" y="1189"/>
                  </a:lnTo>
                  <a:lnTo>
                    <a:pt x="2922" y="1567"/>
                  </a:lnTo>
                  <a:lnTo>
                    <a:pt x="2925" y="1789"/>
                  </a:lnTo>
                  <a:lnTo>
                    <a:pt x="2925" y="1772"/>
                  </a:lnTo>
                  <a:lnTo>
                    <a:pt x="2927" y="1564"/>
                  </a:lnTo>
                  <a:lnTo>
                    <a:pt x="2929" y="1199"/>
                  </a:lnTo>
                  <a:lnTo>
                    <a:pt x="2931" y="673"/>
                  </a:lnTo>
                  <a:lnTo>
                    <a:pt x="2933" y="23"/>
                  </a:lnTo>
                  <a:lnTo>
                    <a:pt x="2934" y="24"/>
                  </a:lnTo>
                  <a:lnTo>
                    <a:pt x="2934" y="96"/>
                  </a:lnTo>
                  <a:lnTo>
                    <a:pt x="2936" y="702"/>
                  </a:lnTo>
                  <a:lnTo>
                    <a:pt x="2938" y="1220"/>
                  </a:lnTo>
                  <a:lnTo>
                    <a:pt x="2940" y="1596"/>
                  </a:lnTo>
                  <a:lnTo>
                    <a:pt x="2942" y="1811"/>
                  </a:lnTo>
                  <a:lnTo>
                    <a:pt x="2942" y="1794"/>
                  </a:lnTo>
                  <a:lnTo>
                    <a:pt x="2944" y="1589"/>
                  </a:lnTo>
                  <a:lnTo>
                    <a:pt x="2946" y="1220"/>
                  </a:lnTo>
                  <a:lnTo>
                    <a:pt x="2948" y="687"/>
                  </a:lnTo>
                  <a:lnTo>
                    <a:pt x="2950" y="24"/>
                  </a:lnTo>
                  <a:lnTo>
                    <a:pt x="2951" y="24"/>
                  </a:lnTo>
                  <a:lnTo>
                    <a:pt x="2951" y="96"/>
                  </a:lnTo>
                  <a:lnTo>
                    <a:pt x="2953" y="702"/>
                  </a:lnTo>
                  <a:lnTo>
                    <a:pt x="2955" y="1220"/>
                  </a:lnTo>
                  <a:lnTo>
                    <a:pt x="2957" y="1596"/>
                  </a:lnTo>
                  <a:lnTo>
                    <a:pt x="2960" y="1811"/>
                  </a:lnTo>
                  <a:lnTo>
                    <a:pt x="2960" y="1794"/>
                  </a:lnTo>
                  <a:lnTo>
                    <a:pt x="2962" y="1589"/>
                  </a:lnTo>
                  <a:lnTo>
                    <a:pt x="2964" y="1220"/>
                  </a:lnTo>
                  <a:lnTo>
                    <a:pt x="2968" y="24"/>
                  </a:lnTo>
                  <a:lnTo>
                    <a:pt x="2968" y="96"/>
                  </a:lnTo>
                  <a:lnTo>
                    <a:pt x="2970" y="702"/>
                  </a:lnTo>
                  <a:lnTo>
                    <a:pt x="2972" y="1220"/>
                  </a:lnTo>
                  <a:lnTo>
                    <a:pt x="2974" y="1596"/>
                  </a:lnTo>
                  <a:lnTo>
                    <a:pt x="2977" y="1811"/>
                  </a:lnTo>
                  <a:lnTo>
                    <a:pt x="2977" y="1794"/>
                  </a:lnTo>
                  <a:lnTo>
                    <a:pt x="2979" y="1589"/>
                  </a:lnTo>
                  <a:lnTo>
                    <a:pt x="2981" y="1220"/>
                  </a:lnTo>
                  <a:lnTo>
                    <a:pt x="2986" y="24"/>
                  </a:lnTo>
                  <a:lnTo>
                    <a:pt x="2986" y="96"/>
                  </a:lnTo>
                  <a:lnTo>
                    <a:pt x="2988" y="702"/>
                  </a:lnTo>
                  <a:lnTo>
                    <a:pt x="2990" y="1220"/>
                  </a:lnTo>
                  <a:lnTo>
                    <a:pt x="2992" y="1596"/>
                  </a:lnTo>
                  <a:lnTo>
                    <a:pt x="2994" y="1811"/>
                  </a:lnTo>
                  <a:lnTo>
                    <a:pt x="2994" y="1794"/>
                  </a:lnTo>
                  <a:lnTo>
                    <a:pt x="2996" y="1589"/>
                  </a:lnTo>
                  <a:lnTo>
                    <a:pt x="2998" y="1220"/>
                  </a:lnTo>
                  <a:lnTo>
                    <a:pt x="3003" y="24"/>
                  </a:lnTo>
                  <a:lnTo>
                    <a:pt x="3003" y="96"/>
                  </a:lnTo>
                  <a:lnTo>
                    <a:pt x="3005" y="702"/>
                  </a:lnTo>
                  <a:lnTo>
                    <a:pt x="3007" y="1220"/>
                  </a:lnTo>
                  <a:lnTo>
                    <a:pt x="3009" y="1596"/>
                  </a:lnTo>
                  <a:lnTo>
                    <a:pt x="3012" y="1811"/>
                  </a:lnTo>
                  <a:lnTo>
                    <a:pt x="3012" y="1794"/>
                  </a:lnTo>
                  <a:lnTo>
                    <a:pt x="3014" y="1589"/>
                  </a:lnTo>
                  <a:lnTo>
                    <a:pt x="3016" y="1220"/>
                  </a:lnTo>
                  <a:lnTo>
                    <a:pt x="3020" y="24"/>
                  </a:lnTo>
                  <a:lnTo>
                    <a:pt x="3020" y="96"/>
                  </a:lnTo>
                  <a:lnTo>
                    <a:pt x="3022" y="702"/>
                  </a:lnTo>
                  <a:lnTo>
                    <a:pt x="3024" y="1220"/>
                  </a:lnTo>
                  <a:lnTo>
                    <a:pt x="3026" y="1596"/>
                  </a:lnTo>
                  <a:lnTo>
                    <a:pt x="3029" y="1811"/>
                  </a:lnTo>
                  <a:lnTo>
                    <a:pt x="3029" y="1794"/>
                  </a:lnTo>
                  <a:lnTo>
                    <a:pt x="3031" y="1589"/>
                  </a:lnTo>
                  <a:lnTo>
                    <a:pt x="3036" y="687"/>
                  </a:lnTo>
                  <a:lnTo>
                    <a:pt x="3038" y="24"/>
                  </a:lnTo>
                  <a:lnTo>
                    <a:pt x="3038" y="96"/>
                  </a:lnTo>
                  <a:lnTo>
                    <a:pt x="3040" y="702"/>
                  </a:lnTo>
                  <a:lnTo>
                    <a:pt x="3042" y="1220"/>
                  </a:lnTo>
                  <a:lnTo>
                    <a:pt x="3044" y="1596"/>
                  </a:lnTo>
                  <a:lnTo>
                    <a:pt x="3046" y="1811"/>
                  </a:lnTo>
                  <a:lnTo>
                    <a:pt x="3046" y="1794"/>
                  </a:lnTo>
                  <a:lnTo>
                    <a:pt x="3048" y="1589"/>
                  </a:lnTo>
                  <a:lnTo>
                    <a:pt x="3053" y="687"/>
                  </a:lnTo>
                  <a:lnTo>
                    <a:pt x="3055" y="24"/>
                  </a:lnTo>
                  <a:lnTo>
                    <a:pt x="3055" y="96"/>
                  </a:lnTo>
                  <a:lnTo>
                    <a:pt x="3057" y="702"/>
                  </a:lnTo>
                  <a:lnTo>
                    <a:pt x="3059" y="1220"/>
                  </a:lnTo>
                  <a:lnTo>
                    <a:pt x="3062" y="1596"/>
                  </a:lnTo>
                  <a:lnTo>
                    <a:pt x="3064" y="1811"/>
                  </a:lnTo>
                  <a:lnTo>
                    <a:pt x="3064" y="1794"/>
                  </a:lnTo>
                  <a:lnTo>
                    <a:pt x="3066" y="1589"/>
                  </a:lnTo>
                  <a:lnTo>
                    <a:pt x="3070" y="687"/>
                  </a:lnTo>
                  <a:lnTo>
                    <a:pt x="3072" y="24"/>
                  </a:lnTo>
                  <a:lnTo>
                    <a:pt x="3072" y="96"/>
                  </a:lnTo>
                  <a:lnTo>
                    <a:pt x="3074" y="702"/>
                  </a:lnTo>
                  <a:lnTo>
                    <a:pt x="3076" y="1220"/>
                  </a:lnTo>
                  <a:lnTo>
                    <a:pt x="3079" y="1596"/>
                  </a:lnTo>
                  <a:lnTo>
                    <a:pt x="3081" y="1811"/>
                  </a:lnTo>
                  <a:lnTo>
                    <a:pt x="3081" y="1794"/>
                  </a:lnTo>
                  <a:lnTo>
                    <a:pt x="3083" y="1589"/>
                  </a:lnTo>
                  <a:lnTo>
                    <a:pt x="3088" y="687"/>
                  </a:lnTo>
                  <a:lnTo>
                    <a:pt x="3090" y="24"/>
                  </a:lnTo>
                  <a:lnTo>
                    <a:pt x="3090" y="96"/>
                  </a:lnTo>
                  <a:lnTo>
                    <a:pt x="3092" y="702"/>
                  </a:lnTo>
                  <a:lnTo>
                    <a:pt x="3094" y="1220"/>
                  </a:lnTo>
                  <a:lnTo>
                    <a:pt x="3096" y="1596"/>
                  </a:lnTo>
                  <a:lnTo>
                    <a:pt x="3098" y="1811"/>
                  </a:lnTo>
                  <a:lnTo>
                    <a:pt x="3098" y="1794"/>
                  </a:lnTo>
                  <a:lnTo>
                    <a:pt x="3100" y="1589"/>
                  </a:lnTo>
                  <a:lnTo>
                    <a:pt x="3105" y="687"/>
                  </a:lnTo>
                  <a:lnTo>
                    <a:pt x="3107" y="24"/>
                  </a:lnTo>
                  <a:lnTo>
                    <a:pt x="3107" y="83"/>
                  </a:lnTo>
                  <a:lnTo>
                    <a:pt x="3108" y="96"/>
                  </a:lnTo>
                  <a:lnTo>
                    <a:pt x="3109" y="702"/>
                  </a:lnTo>
                  <a:lnTo>
                    <a:pt x="3111" y="1220"/>
                  </a:lnTo>
                  <a:lnTo>
                    <a:pt x="3114" y="1596"/>
                  </a:lnTo>
                  <a:lnTo>
                    <a:pt x="3116" y="1811"/>
                  </a:lnTo>
                  <a:lnTo>
                    <a:pt x="3116" y="1797"/>
                  </a:lnTo>
                  <a:lnTo>
                    <a:pt x="3116" y="1794"/>
                  </a:lnTo>
                  <a:lnTo>
                    <a:pt x="3118" y="1589"/>
                  </a:lnTo>
                  <a:lnTo>
                    <a:pt x="3122" y="687"/>
                  </a:lnTo>
                  <a:lnTo>
                    <a:pt x="3124" y="24"/>
                  </a:lnTo>
                  <a:lnTo>
                    <a:pt x="3124" y="83"/>
                  </a:lnTo>
                  <a:lnTo>
                    <a:pt x="3125" y="96"/>
                  </a:lnTo>
                  <a:lnTo>
                    <a:pt x="3126" y="702"/>
                  </a:lnTo>
                  <a:lnTo>
                    <a:pt x="3131" y="1596"/>
                  </a:lnTo>
                  <a:lnTo>
                    <a:pt x="3133" y="1811"/>
                  </a:lnTo>
                  <a:lnTo>
                    <a:pt x="3133" y="1801"/>
                  </a:lnTo>
                  <a:lnTo>
                    <a:pt x="3134" y="1797"/>
                  </a:lnTo>
                  <a:lnTo>
                    <a:pt x="3134" y="1794"/>
                  </a:lnTo>
                  <a:lnTo>
                    <a:pt x="3135" y="1589"/>
                  </a:lnTo>
                  <a:lnTo>
                    <a:pt x="3138" y="1220"/>
                  </a:lnTo>
                  <a:lnTo>
                    <a:pt x="3140" y="687"/>
                  </a:lnTo>
                  <a:lnTo>
                    <a:pt x="3142" y="24"/>
                  </a:lnTo>
                  <a:lnTo>
                    <a:pt x="3142" y="65"/>
                  </a:lnTo>
                  <a:lnTo>
                    <a:pt x="3142" y="83"/>
                  </a:lnTo>
                  <a:lnTo>
                    <a:pt x="3142" y="96"/>
                  </a:lnTo>
                  <a:lnTo>
                    <a:pt x="3144" y="702"/>
                  </a:lnTo>
                  <a:lnTo>
                    <a:pt x="3148" y="1596"/>
                  </a:lnTo>
                  <a:lnTo>
                    <a:pt x="3150" y="1811"/>
                  </a:lnTo>
                  <a:lnTo>
                    <a:pt x="3150" y="1801"/>
                  </a:lnTo>
                  <a:lnTo>
                    <a:pt x="3151" y="1797"/>
                  </a:lnTo>
                  <a:lnTo>
                    <a:pt x="3151" y="1794"/>
                  </a:lnTo>
                  <a:lnTo>
                    <a:pt x="3152" y="1589"/>
                  </a:lnTo>
                  <a:lnTo>
                    <a:pt x="3155" y="1220"/>
                  </a:lnTo>
                  <a:lnTo>
                    <a:pt x="3157" y="687"/>
                  </a:lnTo>
                  <a:lnTo>
                    <a:pt x="3159" y="24"/>
                  </a:lnTo>
                  <a:lnTo>
                    <a:pt x="3159" y="65"/>
                  </a:lnTo>
                  <a:lnTo>
                    <a:pt x="3160" y="83"/>
                  </a:lnTo>
                  <a:lnTo>
                    <a:pt x="3160" y="96"/>
                  </a:lnTo>
                  <a:lnTo>
                    <a:pt x="3161" y="702"/>
                  </a:lnTo>
                  <a:lnTo>
                    <a:pt x="3166" y="1596"/>
                  </a:lnTo>
                  <a:lnTo>
                    <a:pt x="3168" y="1811"/>
                  </a:lnTo>
                  <a:lnTo>
                    <a:pt x="3168" y="1801"/>
                  </a:lnTo>
                  <a:lnTo>
                    <a:pt x="3168" y="1797"/>
                  </a:lnTo>
                  <a:lnTo>
                    <a:pt x="3168" y="1794"/>
                  </a:lnTo>
                  <a:lnTo>
                    <a:pt x="3170" y="1589"/>
                  </a:lnTo>
                  <a:lnTo>
                    <a:pt x="3172" y="1220"/>
                  </a:lnTo>
                  <a:lnTo>
                    <a:pt x="3174" y="687"/>
                  </a:lnTo>
                  <a:lnTo>
                    <a:pt x="3176" y="24"/>
                  </a:lnTo>
                  <a:lnTo>
                    <a:pt x="3177" y="65"/>
                  </a:lnTo>
                  <a:lnTo>
                    <a:pt x="3177" y="96"/>
                  </a:lnTo>
                  <a:lnTo>
                    <a:pt x="3178" y="702"/>
                  </a:lnTo>
                  <a:lnTo>
                    <a:pt x="3183" y="1596"/>
                  </a:lnTo>
                  <a:lnTo>
                    <a:pt x="3185" y="1811"/>
                  </a:lnTo>
                  <a:lnTo>
                    <a:pt x="3186" y="1801"/>
                  </a:lnTo>
                  <a:lnTo>
                    <a:pt x="3186" y="1794"/>
                  </a:lnTo>
                  <a:lnTo>
                    <a:pt x="3188" y="1589"/>
                  </a:lnTo>
                  <a:lnTo>
                    <a:pt x="3190" y="1220"/>
                  </a:lnTo>
                  <a:lnTo>
                    <a:pt x="3192" y="687"/>
                  </a:lnTo>
                  <a:lnTo>
                    <a:pt x="3194" y="24"/>
                  </a:lnTo>
                  <a:lnTo>
                    <a:pt x="3194" y="65"/>
                  </a:lnTo>
                  <a:lnTo>
                    <a:pt x="3194" y="96"/>
                  </a:lnTo>
                  <a:lnTo>
                    <a:pt x="3196" y="702"/>
                  </a:lnTo>
                  <a:lnTo>
                    <a:pt x="3198" y="1220"/>
                  </a:lnTo>
                  <a:lnTo>
                    <a:pt x="3200" y="1596"/>
                  </a:lnTo>
                  <a:lnTo>
                    <a:pt x="3202" y="1811"/>
                  </a:lnTo>
                  <a:lnTo>
                    <a:pt x="3203" y="1801"/>
                  </a:lnTo>
                  <a:lnTo>
                    <a:pt x="3203" y="1794"/>
                  </a:lnTo>
                  <a:lnTo>
                    <a:pt x="3205" y="1589"/>
                  </a:lnTo>
                  <a:lnTo>
                    <a:pt x="3207" y="1220"/>
                  </a:lnTo>
                  <a:lnTo>
                    <a:pt x="3209" y="687"/>
                  </a:lnTo>
                  <a:lnTo>
                    <a:pt x="3211" y="24"/>
                  </a:lnTo>
                  <a:lnTo>
                    <a:pt x="3212" y="65"/>
                  </a:lnTo>
                  <a:lnTo>
                    <a:pt x="3212" y="96"/>
                  </a:lnTo>
                  <a:lnTo>
                    <a:pt x="3214" y="702"/>
                  </a:lnTo>
                  <a:lnTo>
                    <a:pt x="3216" y="1220"/>
                  </a:lnTo>
                  <a:lnTo>
                    <a:pt x="3218" y="1596"/>
                  </a:lnTo>
                  <a:lnTo>
                    <a:pt x="3220" y="1811"/>
                  </a:lnTo>
                  <a:lnTo>
                    <a:pt x="3220" y="1801"/>
                  </a:lnTo>
                  <a:lnTo>
                    <a:pt x="3220" y="1794"/>
                  </a:lnTo>
                  <a:lnTo>
                    <a:pt x="3222" y="1589"/>
                  </a:lnTo>
                  <a:lnTo>
                    <a:pt x="3224" y="1220"/>
                  </a:lnTo>
                  <a:lnTo>
                    <a:pt x="3226" y="687"/>
                  </a:lnTo>
                  <a:lnTo>
                    <a:pt x="3228" y="24"/>
                  </a:lnTo>
                  <a:lnTo>
                    <a:pt x="3229" y="65"/>
                  </a:lnTo>
                  <a:lnTo>
                    <a:pt x="3229" y="96"/>
                  </a:lnTo>
                  <a:lnTo>
                    <a:pt x="3231" y="702"/>
                  </a:lnTo>
                  <a:lnTo>
                    <a:pt x="3233" y="1220"/>
                  </a:lnTo>
                  <a:lnTo>
                    <a:pt x="3235" y="1596"/>
                  </a:lnTo>
                  <a:lnTo>
                    <a:pt x="3237" y="1811"/>
                  </a:lnTo>
                  <a:lnTo>
                    <a:pt x="3238" y="1801"/>
                  </a:lnTo>
                  <a:lnTo>
                    <a:pt x="3238" y="1794"/>
                  </a:lnTo>
                  <a:lnTo>
                    <a:pt x="3240" y="1589"/>
                  </a:lnTo>
                  <a:lnTo>
                    <a:pt x="3242" y="1220"/>
                  </a:lnTo>
                  <a:lnTo>
                    <a:pt x="3244" y="687"/>
                  </a:lnTo>
                  <a:lnTo>
                    <a:pt x="3246" y="24"/>
                  </a:lnTo>
                  <a:lnTo>
                    <a:pt x="3246" y="65"/>
                  </a:lnTo>
                  <a:lnTo>
                    <a:pt x="3246" y="96"/>
                  </a:lnTo>
                  <a:lnTo>
                    <a:pt x="3248" y="702"/>
                  </a:lnTo>
                  <a:lnTo>
                    <a:pt x="3250" y="1220"/>
                  </a:lnTo>
                  <a:lnTo>
                    <a:pt x="3252" y="1596"/>
                  </a:lnTo>
                  <a:lnTo>
                    <a:pt x="3254" y="1811"/>
                  </a:lnTo>
                  <a:lnTo>
                    <a:pt x="3255" y="1801"/>
                  </a:lnTo>
                  <a:lnTo>
                    <a:pt x="3255" y="1794"/>
                  </a:lnTo>
                  <a:lnTo>
                    <a:pt x="3257" y="1589"/>
                  </a:lnTo>
                  <a:lnTo>
                    <a:pt x="3259" y="1220"/>
                  </a:lnTo>
                  <a:lnTo>
                    <a:pt x="3261" y="687"/>
                  </a:lnTo>
                  <a:lnTo>
                    <a:pt x="3263" y="24"/>
                  </a:lnTo>
                  <a:lnTo>
                    <a:pt x="3264" y="65"/>
                  </a:lnTo>
                  <a:lnTo>
                    <a:pt x="3264" y="96"/>
                  </a:lnTo>
                  <a:lnTo>
                    <a:pt x="3266" y="702"/>
                  </a:lnTo>
                  <a:lnTo>
                    <a:pt x="3268" y="1220"/>
                  </a:lnTo>
                  <a:lnTo>
                    <a:pt x="3270" y="1596"/>
                  </a:lnTo>
                  <a:lnTo>
                    <a:pt x="3272" y="1811"/>
                  </a:lnTo>
                  <a:lnTo>
                    <a:pt x="3272" y="1801"/>
                  </a:lnTo>
                  <a:lnTo>
                    <a:pt x="3272" y="1794"/>
                  </a:lnTo>
                  <a:lnTo>
                    <a:pt x="3274" y="1589"/>
                  </a:lnTo>
                  <a:lnTo>
                    <a:pt x="3276" y="1220"/>
                  </a:lnTo>
                  <a:lnTo>
                    <a:pt x="3278" y="687"/>
                  </a:lnTo>
                  <a:lnTo>
                    <a:pt x="3280" y="24"/>
                  </a:lnTo>
                  <a:lnTo>
                    <a:pt x="3281" y="65"/>
                  </a:lnTo>
                  <a:lnTo>
                    <a:pt x="3281" y="96"/>
                  </a:lnTo>
                  <a:lnTo>
                    <a:pt x="3283" y="702"/>
                  </a:lnTo>
                  <a:lnTo>
                    <a:pt x="3285" y="1220"/>
                  </a:lnTo>
                  <a:lnTo>
                    <a:pt x="3287" y="1596"/>
                  </a:lnTo>
                  <a:lnTo>
                    <a:pt x="3289" y="1811"/>
                  </a:lnTo>
                  <a:lnTo>
                    <a:pt x="3290" y="1801"/>
                  </a:lnTo>
                  <a:lnTo>
                    <a:pt x="3290" y="1794"/>
                  </a:lnTo>
                  <a:lnTo>
                    <a:pt x="3292" y="1589"/>
                  </a:lnTo>
                  <a:lnTo>
                    <a:pt x="3294" y="1220"/>
                  </a:lnTo>
                  <a:lnTo>
                    <a:pt x="3296" y="687"/>
                  </a:lnTo>
                  <a:lnTo>
                    <a:pt x="3298" y="24"/>
                  </a:lnTo>
                  <a:lnTo>
                    <a:pt x="3298" y="24"/>
                  </a:lnTo>
                  <a:lnTo>
                    <a:pt x="3298" y="96"/>
                  </a:lnTo>
                  <a:lnTo>
                    <a:pt x="3300" y="702"/>
                  </a:lnTo>
                  <a:lnTo>
                    <a:pt x="3302" y="1220"/>
                  </a:lnTo>
                  <a:lnTo>
                    <a:pt x="3304" y="1596"/>
                  </a:lnTo>
                  <a:lnTo>
                    <a:pt x="3306" y="1811"/>
                  </a:lnTo>
                  <a:lnTo>
                    <a:pt x="3307" y="1801"/>
                  </a:lnTo>
                  <a:lnTo>
                    <a:pt x="3307" y="1794"/>
                  </a:lnTo>
                  <a:lnTo>
                    <a:pt x="3309" y="1589"/>
                  </a:lnTo>
                  <a:lnTo>
                    <a:pt x="3311" y="1220"/>
                  </a:lnTo>
                  <a:lnTo>
                    <a:pt x="3313" y="687"/>
                  </a:lnTo>
                  <a:lnTo>
                    <a:pt x="3315" y="24"/>
                  </a:lnTo>
                  <a:lnTo>
                    <a:pt x="3316" y="24"/>
                  </a:lnTo>
                  <a:lnTo>
                    <a:pt x="3316" y="96"/>
                  </a:lnTo>
                  <a:lnTo>
                    <a:pt x="3318" y="702"/>
                  </a:lnTo>
                  <a:lnTo>
                    <a:pt x="3320" y="1220"/>
                  </a:lnTo>
                  <a:lnTo>
                    <a:pt x="3322" y="1596"/>
                  </a:lnTo>
                  <a:lnTo>
                    <a:pt x="3324" y="1811"/>
                  </a:lnTo>
                  <a:lnTo>
                    <a:pt x="3324" y="1801"/>
                  </a:lnTo>
                  <a:lnTo>
                    <a:pt x="3324" y="1794"/>
                  </a:lnTo>
                  <a:lnTo>
                    <a:pt x="3326" y="1589"/>
                  </a:lnTo>
                  <a:lnTo>
                    <a:pt x="3328" y="1220"/>
                  </a:lnTo>
                  <a:lnTo>
                    <a:pt x="3330" y="687"/>
                  </a:lnTo>
                  <a:lnTo>
                    <a:pt x="3332" y="24"/>
                  </a:lnTo>
                  <a:lnTo>
                    <a:pt x="3333" y="24"/>
                  </a:lnTo>
                  <a:lnTo>
                    <a:pt x="3333" y="96"/>
                  </a:lnTo>
                  <a:lnTo>
                    <a:pt x="3335" y="702"/>
                  </a:lnTo>
                  <a:lnTo>
                    <a:pt x="3337" y="1220"/>
                  </a:lnTo>
                  <a:lnTo>
                    <a:pt x="3339" y="1596"/>
                  </a:lnTo>
                  <a:lnTo>
                    <a:pt x="3341" y="1811"/>
                  </a:lnTo>
                  <a:lnTo>
                    <a:pt x="3342" y="1801"/>
                  </a:lnTo>
                  <a:lnTo>
                    <a:pt x="3342" y="1794"/>
                  </a:lnTo>
                  <a:lnTo>
                    <a:pt x="3344" y="1589"/>
                  </a:lnTo>
                  <a:lnTo>
                    <a:pt x="3346" y="1220"/>
                  </a:lnTo>
                  <a:lnTo>
                    <a:pt x="3348" y="687"/>
                  </a:lnTo>
                  <a:lnTo>
                    <a:pt x="3350" y="24"/>
                  </a:lnTo>
                  <a:lnTo>
                    <a:pt x="3350" y="23"/>
                  </a:lnTo>
                  <a:lnTo>
                    <a:pt x="3350" y="93"/>
                  </a:lnTo>
                  <a:lnTo>
                    <a:pt x="3352" y="688"/>
                  </a:lnTo>
                  <a:lnTo>
                    <a:pt x="3354" y="1199"/>
                  </a:lnTo>
                  <a:lnTo>
                    <a:pt x="3356" y="1571"/>
                  </a:lnTo>
                  <a:lnTo>
                    <a:pt x="3358" y="1789"/>
                  </a:lnTo>
                  <a:lnTo>
                    <a:pt x="3359" y="1778"/>
                  </a:lnTo>
                  <a:lnTo>
                    <a:pt x="3359" y="1771"/>
                  </a:lnTo>
                  <a:lnTo>
                    <a:pt x="3361" y="1559"/>
                  </a:lnTo>
                  <a:lnTo>
                    <a:pt x="3363" y="1189"/>
                  </a:lnTo>
                  <a:lnTo>
                    <a:pt x="3365" y="657"/>
                  </a:lnTo>
                  <a:lnTo>
                    <a:pt x="3367" y="0"/>
                  </a:lnTo>
                  <a:lnTo>
                    <a:pt x="3368" y="3"/>
                  </a:lnTo>
                  <a:lnTo>
                    <a:pt x="3368" y="78"/>
                  </a:lnTo>
                  <a:lnTo>
                    <a:pt x="3370" y="711"/>
                  </a:lnTo>
                  <a:lnTo>
                    <a:pt x="3372" y="1248"/>
                  </a:lnTo>
                  <a:lnTo>
                    <a:pt x="3374" y="1633"/>
                  </a:lnTo>
                  <a:lnTo>
                    <a:pt x="3376" y="1847"/>
                  </a:lnTo>
                  <a:lnTo>
                    <a:pt x="3376" y="1837"/>
                  </a:lnTo>
                  <a:lnTo>
                    <a:pt x="3376" y="1832"/>
                  </a:lnTo>
                  <a:lnTo>
                    <a:pt x="3378" y="1633"/>
                  </a:lnTo>
                  <a:lnTo>
                    <a:pt x="3380" y="1265"/>
                  </a:lnTo>
                  <a:lnTo>
                    <a:pt x="3382" y="724"/>
                  </a:lnTo>
                  <a:lnTo>
                    <a:pt x="3384" y="44"/>
                  </a:lnTo>
                  <a:lnTo>
                    <a:pt x="3385" y="41"/>
                  </a:lnTo>
                  <a:lnTo>
                    <a:pt x="3385" y="111"/>
                  </a:lnTo>
                  <a:lnTo>
                    <a:pt x="3387" y="705"/>
                  </a:lnTo>
                  <a:lnTo>
                    <a:pt x="3389" y="1213"/>
                  </a:lnTo>
                  <a:lnTo>
                    <a:pt x="3391" y="1582"/>
                  </a:lnTo>
                  <a:lnTo>
                    <a:pt x="3394" y="1796"/>
                  </a:lnTo>
                  <a:lnTo>
                    <a:pt x="3394" y="1779"/>
                  </a:lnTo>
                  <a:lnTo>
                    <a:pt x="3396" y="1577"/>
                  </a:lnTo>
                  <a:lnTo>
                    <a:pt x="3398" y="1218"/>
                  </a:lnTo>
                  <a:lnTo>
                    <a:pt x="3400" y="699"/>
                  </a:lnTo>
                  <a:lnTo>
                    <a:pt x="3402" y="54"/>
                  </a:lnTo>
                  <a:lnTo>
                    <a:pt x="3402" y="43"/>
                  </a:lnTo>
                  <a:lnTo>
                    <a:pt x="3402" y="217"/>
                  </a:lnTo>
                  <a:lnTo>
                    <a:pt x="3404" y="787"/>
                  </a:lnTo>
                  <a:lnTo>
                    <a:pt x="3406" y="1245"/>
                  </a:lnTo>
                  <a:lnTo>
                    <a:pt x="3408" y="1576"/>
                  </a:lnTo>
                  <a:lnTo>
                    <a:pt x="3410" y="1780"/>
                  </a:lnTo>
                  <a:lnTo>
                    <a:pt x="3411" y="1796"/>
                  </a:lnTo>
                  <a:lnTo>
                    <a:pt x="3411" y="1763"/>
                  </a:lnTo>
                  <a:lnTo>
                    <a:pt x="3412" y="1758"/>
                  </a:lnTo>
                  <a:lnTo>
                    <a:pt x="3415" y="1193"/>
                  </a:lnTo>
                  <a:lnTo>
                    <a:pt x="3417" y="721"/>
                  </a:lnTo>
                  <a:lnTo>
                    <a:pt x="3419" y="128"/>
                  </a:lnTo>
                  <a:lnTo>
                    <a:pt x="3419" y="61"/>
                  </a:lnTo>
                  <a:lnTo>
                    <a:pt x="3420" y="62"/>
                  </a:lnTo>
                  <a:lnTo>
                    <a:pt x="3420" y="204"/>
                  </a:lnTo>
                  <a:lnTo>
                    <a:pt x="3420" y="227"/>
                  </a:lnTo>
                  <a:lnTo>
                    <a:pt x="3422" y="803"/>
                  </a:lnTo>
                  <a:lnTo>
                    <a:pt x="3424" y="1263"/>
                  </a:lnTo>
                  <a:lnTo>
                    <a:pt x="3426" y="1595"/>
                  </a:lnTo>
                  <a:lnTo>
                    <a:pt x="3428" y="1796"/>
                  </a:lnTo>
                  <a:lnTo>
                    <a:pt x="3428" y="1811"/>
                  </a:lnTo>
                  <a:lnTo>
                    <a:pt x="3428" y="1778"/>
                  </a:lnTo>
                  <a:lnTo>
                    <a:pt x="3429" y="1772"/>
                  </a:lnTo>
                  <a:lnTo>
                    <a:pt x="3432" y="1192"/>
                  </a:lnTo>
                  <a:lnTo>
                    <a:pt x="3434" y="705"/>
                  </a:lnTo>
                  <a:lnTo>
                    <a:pt x="3436" y="93"/>
                  </a:lnTo>
                  <a:lnTo>
                    <a:pt x="3436" y="24"/>
                  </a:lnTo>
                  <a:lnTo>
                    <a:pt x="3437" y="24"/>
                  </a:lnTo>
                  <a:lnTo>
                    <a:pt x="3437" y="169"/>
                  </a:lnTo>
                  <a:lnTo>
                    <a:pt x="3438" y="192"/>
                  </a:lnTo>
                  <a:lnTo>
                    <a:pt x="3439" y="778"/>
                  </a:lnTo>
                  <a:lnTo>
                    <a:pt x="3441" y="1248"/>
                  </a:lnTo>
                  <a:lnTo>
                    <a:pt x="3443" y="1587"/>
                  </a:lnTo>
                  <a:lnTo>
                    <a:pt x="3445" y="1795"/>
                  </a:lnTo>
                  <a:lnTo>
                    <a:pt x="3446" y="1811"/>
                  </a:lnTo>
                  <a:lnTo>
                    <a:pt x="3446" y="1778"/>
                  </a:lnTo>
                  <a:lnTo>
                    <a:pt x="3446" y="1772"/>
                  </a:lnTo>
                  <a:lnTo>
                    <a:pt x="3450" y="1192"/>
                  </a:lnTo>
                  <a:lnTo>
                    <a:pt x="3452" y="705"/>
                  </a:lnTo>
                  <a:lnTo>
                    <a:pt x="3454" y="93"/>
                  </a:lnTo>
                  <a:lnTo>
                    <a:pt x="3454" y="24"/>
                  </a:lnTo>
                  <a:lnTo>
                    <a:pt x="3454" y="24"/>
                  </a:lnTo>
                  <a:lnTo>
                    <a:pt x="3454" y="169"/>
                  </a:lnTo>
                  <a:lnTo>
                    <a:pt x="3455" y="192"/>
                  </a:lnTo>
                  <a:lnTo>
                    <a:pt x="3456" y="778"/>
                  </a:lnTo>
                  <a:lnTo>
                    <a:pt x="3458" y="1248"/>
                  </a:lnTo>
                  <a:lnTo>
                    <a:pt x="3460" y="1587"/>
                  </a:lnTo>
                  <a:lnTo>
                    <a:pt x="3462" y="1795"/>
                  </a:lnTo>
                  <a:lnTo>
                    <a:pt x="3463" y="1811"/>
                  </a:lnTo>
                  <a:lnTo>
                    <a:pt x="3463" y="1781"/>
                  </a:lnTo>
                  <a:lnTo>
                    <a:pt x="3464" y="1778"/>
                  </a:lnTo>
                  <a:lnTo>
                    <a:pt x="3464" y="1772"/>
                  </a:lnTo>
                  <a:lnTo>
                    <a:pt x="3467" y="1192"/>
                  </a:lnTo>
                  <a:lnTo>
                    <a:pt x="3469" y="705"/>
                  </a:lnTo>
                  <a:lnTo>
                    <a:pt x="3471" y="93"/>
                  </a:lnTo>
                  <a:lnTo>
                    <a:pt x="3471" y="24"/>
                  </a:lnTo>
                  <a:lnTo>
                    <a:pt x="3472" y="24"/>
                  </a:lnTo>
                  <a:lnTo>
                    <a:pt x="3472" y="157"/>
                  </a:lnTo>
                  <a:lnTo>
                    <a:pt x="3472" y="169"/>
                  </a:lnTo>
                  <a:lnTo>
                    <a:pt x="3472" y="192"/>
                  </a:lnTo>
                  <a:lnTo>
                    <a:pt x="3474" y="778"/>
                  </a:lnTo>
                  <a:lnTo>
                    <a:pt x="3476" y="1248"/>
                  </a:lnTo>
                  <a:lnTo>
                    <a:pt x="3478" y="1587"/>
                  </a:lnTo>
                  <a:lnTo>
                    <a:pt x="3480" y="1795"/>
                  </a:lnTo>
                  <a:lnTo>
                    <a:pt x="3480" y="1811"/>
                  </a:lnTo>
                  <a:lnTo>
                    <a:pt x="3480" y="1781"/>
                  </a:lnTo>
                  <a:lnTo>
                    <a:pt x="3481" y="1778"/>
                  </a:lnTo>
                  <a:lnTo>
                    <a:pt x="3481" y="1772"/>
                  </a:lnTo>
                  <a:lnTo>
                    <a:pt x="3484" y="1192"/>
                  </a:lnTo>
                  <a:lnTo>
                    <a:pt x="3486" y="705"/>
                  </a:lnTo>
                  <a:lnTo>
                    <a:pt x="3488" y="93"/>
                  </a:lnTo>
                  <a:lnTo>
                    <a:pt x="3489" y="24"/>
                  </a:lnTo>
                  <a:lnTo>
                    <a:pt x="3489" y="141"/>
                  </a:lnTo>
                  <a:lnTo>
                    <a:pt x="3490" y="157"/>
                  </a:lnTo>
                  <a:lnTo>
                    <a:pt x="3490" y="192"/>
                  </a:lnTo>
                  <a:lnTo>
                    <a:pt x="3492" y="778"/>
                  </a:lnTo>
                  <a:lnTo>
                    <a:pt x="3493" y="1248"/>
                  </a:lnTo>
                  <a:lnTo>
                    <a:pt x="3495" y="1587"/>
                  </a:lnTo>
                  <a:lnTo>
                    <a:pt x="3497" y="1795"/>
                  </a:lnTo>
                  <a:lnTo>
                    <a:pt x="3498" y="1811"/>
                  </a:lnTo>
                  <a:lnTo>
                    <a:pt x="3498" y="1784"/>
                  </a:lnTo>
                  <a:lnTo>
                    <a:pt x="3498" y="1781"/>
                  </a:lnTo>
                  <a:lnTo>
                    <a:pt x="3498" y="1772"/>
                  </a:lnTo>
                  <a:lnTo>
                    <a:pt x="3500" y="1549"/>
                  </a:lnTo>
                  <a:lnTo>
                    <a:pt x="3504" y="705"/>
                  </a:lnTo>
                  <a:lnTo>
                    <a:pt x="3506" y="93"/>
                  </a:lnTo>
                  <a:lnTo>
                    <a:pt x="3506" y="24"/>
                  </a:lnTo>
                  <a:lnTo>
                    <a:pt x="3506" y="141"/>
                  </a:lnTo>
                  <a:lnTo>
                    <a:pt x="3507" y="157"/>
                  </a:lnTo>
                  <a:lnTo>
                    <a:pt x="3507" y="192"/>
                  </a:lnTo>
                  <a:lnTo>
                    <a:pt x="3509" y="778"/>
                  </a:lnTo>
                  <a:lnTo>
                    <a:pt x="3510" y="1248"/>
                  </a:lnTo>
                  <a:lnTo>
                    <a:pt x="3512" y="1587"/>
                  </a:lnTo>
                  <a:lnTo>
                    <a:pt x="3514" y="1795"/>
                  </a:lnTo>
                  <a:lnTo>
                    <a:pt x="3515" y="1811"/>
                  </a:lnTo>
                  <a:lnTo>
                    <a:pt x="3515" y="1784"/>
                  </a:lnTo>
                  <a:lnTo>
                    <a:pt x="3516" y="1781"/>
                  </a:lnTo>
                  <a:lnTo>
                    <a:pt x="3516" y="1772"/>
                  </a:lnTo>
                  <a:lnTo>
                    <a:pt x="3518" y="1549"/>
                  </a:lnTo>
                  <a:lnTo>
                    <a:pt x="3521" y="705"/>
                  </a:lnTo>
                  <a:lnTo>
                    <a:pt x="3523" y="93"/>
                  </a:lnTo>
                  <a:lnTo>
                    <a:pt x="3524" y="24"/>
                  </a:lnTo>
                  <a:lnTo>
                    <a:pt x="3524" y="108"/>
                  </a:lnTo>
                  <a:lnTo>
                    <a:pt x="3524" y="141"/>
                  </a:lnTo>
                  <a:lnTo>
                    <a:pt x="3524" y="192"/>
                  </a:lnTo>
                  <a:lnTo>
                    <a:pt x="3526" y="778"/>
                  </a:lnTo>
                  <a:lnTo>
                    <a:pt x="3528" y="1248"/>
                  </a:lnTo>
                  <a:lnTo>
                    <a:pt x="3530" y="1587"/>
                  </a:lnTo>
                  <a:lnTo>
                    <a:pt x="3532" y="1795"/>
                  </a:lnTo>
                  <a:lnTo>
                    <a:pt x="3532" y="1811"/>
                  </a:lnTo>
                  <a:lnTo>
                    <a:pt x="3532" y="1791"/>
                  </a:lnTo>
                  <a:lnTo>
                    <a:pt x="3533" y="1784"/>
                  </a:lnTo>
                  <a:lnTo>
                    <a:pt x="3533" y="1772"/>
                  </a:lnTo>
                  <a:lnTo>
                    <a:pt x="3535" y="1549"/>
                  </a:lnTo>
                  <a:lnTo>
                    <a:pt x="3538" y="705"/>
                  </a:lnTo>
                  <a:lnTo>
                    <a:pt x="3540" y="93"/>
                  </a:lnTo>
                  <a:lnTo>
                    <a:pt x="3541" y="24"/>
                  </a:lnTo>
                  <a:lnTo>
                    <a:pt x="3541" y="108"/>
                  </a:lnTo>
                  <a:lnTo>
                    <a:pt x="3542" y="141"/>
                  </a:lnTo>
                  <a:lnTo>
                    <a:pt x="3542" y="192"/>
                  </a:lnTo>
                  <a:lnTo>
                    <a:pt x="3544" y="778"/>
                  </a:lnTo>
                  <a:lnTo>
                    <a:pt x="3547" y="1587"/>
                  </a:lnTo>
                  <a:lnTo>
                    <a:pt x="3549" y="1795"/>
                  </a:lnTo>
                  <a:lnTo>
                    <a:pt x="3550" y="1811"/>
                  </a:lnTo>
                  <a:lnTo>
                    <a:pt x="3550" y="1791"/>
                  </a:lnTo>
                  <a:lnTo>
                    <a:pt x="3550" y="1784"/>
                  </a:lnTo>
                  <a:lnTo>
                    <a:pt x="3550" y="1772"/>
                  </a:lnTo>
                  <a:lnTo>
                    <a:pt x="3552" y="1549"/>
                  </a:lnTo>
                  <a:lnTo>
                    <a:pt x="3554" y="1192"/>
                  </a:lnTo>
                  <a:lnTo>
                    <a:pt x="3556" y="705"/>
                  </a:lnTo>
                  <a:lnTo>
                    <a:pt x="3558" y="93"/>
                  </a:lnTo>
                  <a:lnTo>
                    <a:pt x="3558" y="24"/>
                  </a:lnTo>
                  <a:lnTo>
                    <a:pt x="3558" y="108"/>
                  </a:lnTo>
                  <a:lnTo>
                    <a:pt x="3559" y="141"/>
                  </a:lnTo>
                  <a:lnTo>
                    <a:pt x="3559" y="192"/>
                  </a:lnTo>
                  <a:lnTo>
                    <a:pt x="3561" y="778"/>
                  </a:lnTo>
                  <a:lnTo>
                    <a:pt x="3564" y="1587"/>
                  </a:lnTo>
                  <a:lnTo>
                    <a:pt x="3566" y="1795"/>
                  </a:lnTo>
                  <a:lnTo>
                    <a:pt x="3567" y="1811"/>
                  </a:lnTo>
                  <a:lnTo>
                    <a:pt x="3567" y="1791"/>
                  </a:lnTo>
                  <a:lnTo>
                    <a:pt x="3568" y="1784"/>
                  </a:lnTo>
                  <a:lnTo>
                    <a:pt x="3568" y="1772"/>
                  </a:lnTo>
                  <a:lnTo>
                    <a:pt x="3570" y="1549"/>
                  </a:lnTo>
                  <a:lnTo>
                    <a:pt x="3572" y="1192"/>
                  </a:lnTo>
                  <a:lnTo>
                    <a:pt x="3573" y="705"/>
                  </a:lnTo>
                  <a:lnTo>
                    <a:pt x="3575" y="93"/>
                  </a:lnTo>
                  <a:lnTo>
                    <a:pt x="3576" y="24"/>
                  </a:lnTo>
                  <a:lnTo>
                    <a:pt x="3576" y="108"/>
                  </a:lnTo>
                  <a:lnTo>
                    <a:pt x="3576" y="141"/>
                  </a:lnTo>
                  <a:lnTo>
                    <a:pt x="3576" y="192"/>
                  </a:lnTo>
                  <a:lnTo>
                    <a:pt x="3578" y="778"/>
                  </a:lnTo>
                  <a:lnTo>
                    <a:pt x="3582" y="1587"/>
                  </a:lnTo>
                  <a:lnTo>
                    <a:pt x="3584" y="1795"/>
                  </a:lnTo>
                  <a:lnTo>
                    <a:pt x="3584" y="1811"/>
                  </a:lnTo>
                  <a:lnTo>
                    <a:pt x="3584" y="1791"/>
                  </a:lnTo>
                  <a:lnTo>
                    <a:pt x="3585" y="1784"/>
                  </a:lnTo>
                  <a:lnTo>
                    <a:pt x="3585" y="1772"/>
                  </a:lnTo>
                  <a:lnTo>
                    <a:pt x="3587" y="1549"/>
                  </a:lnTo>
                  <a:lnTo>
                    <a:pt x="3589" y="1192"/>
                  </a:lnTo>
                  <a:lnTo>
                    <a:pt x="3590" y="705"/>
                  </a:lnTo>
                  <a:lnTo>
                    <a:pt x="3592" y="93"/>
                  </a:lnTo>
                  <a:lnTo>
                    <a:pt x="3593" y="24"/>
                  </a:lnTo>
                  <a:lnTo>
                    <a:pt x="3593" y="108"/>
                  </a:lnTo>
                  <a:lnTo>
                    <a:pt x="3594" y="141"/>
                  </a:lnTo>
                  <a:lnTo>
                    <a:pt x="3594" y="192"/>
                  </a:lnTo>
                  <a:lnTo>
                    <a:pt x="3596" y="778"/>
                  </a:lnTo>
                  <a:lnTo>
                    <a:pt x="3598" y="1248"/>
                  </a:lnTo>
                  <a:lnTo>
                    <a:pt x="3600" y="1587"/>
                  </a:lnTo>
                  <a:lnTo>
                    <a:pt x="3601" y="1795"/>
                  </a:lnTo>
                  <a:lnTo>
                    <a:pt x="3602" y="1811"/>
                  </a:lnTo>
                  <a:lnTo>
                    <a:pt x="3602" y="1800"/>
                  </a:lnTo>
                  <a:lnTo>
                    <a:pt x="3602" y="1791"/>
                  </a:lnTo>
                  <a:lnTo>
                    <a:pt x="3602" y="1772"/>
                  </a:lnTo>
                  <a:lnTo>
                    <a:pt x="3604" y="1549"/>
                  </a:lnTo>
                  <a:lnTo>
                    <a:pt x="3606" y="1192"/>
                  </a:lnTo>
                  <a:lnTo>
                    <a:pt x="3608" y="705"/>
                  </a:lnTo>
                  <a:lnTo>
                    <a:pt x="3610" y="93"/>
                  </a:lnTo>
                  <a:lnTo>
                    <a:pt x="3610" y="24"/>
                  </a:lnTo>
                  <a:lnTo>
                    <a:pt x="3610" y="68"/>
                  </a:lnTo>
                  <a:lnTo>
                    <a:pt x="3611" y="108"/>
                  </a:lnTo>
                  <a:lnTo>
                    <a:pt x="3611" y="192"/>
                  </a:lnTo>
                  <a:lnTo>
                    <a:pt x="3613" y="778"/>
                  </a:lnTo>
                  <a:lnTo>
                    <a:pt x="3615" y="1248"/>
                  </a:lnTo>
                  <a:lnTo>
                    <a:pt x="3617" y="1587"/>
                  </a:lnTo>
                  <a:lnTo>
                    <a:pt x="3618" y="1795"/>
                  </a:lnTo>
                  <a:lnTo>
                    <a:pt x="3619" y="1811"/>
                  </a:lnTo>
                  <a:lnTo>
                    <a:pt x="3619" y="1800"/>
                  </a:lnTo>
                  <a:lnTo>
                    <a:pt x="3620" y="1791"/>
                  </a:lnTo>
                  <a:lnTo>
                    <a:pt x="3620" y="1772"/>
                  </a:lnTo>
                  <a:lnTo>
                    <a:pt x="3622" y="1549"/>
                  </a:lnTo>
                  <a:lnTo>
                    <a:pt x="3624" y="1192"/>
                  </a:lnTo>
                  <a:lnTo>
                    <a:pt x="3626" y="705"/>
                  </a:lnTo>
                  <a:lnTo>
                    <a:pt x="3627" y="93"/>
                  </a:lnTo>
                  <a:lnTo>
                    <a:pt x="3628" y="24"/>
                  </a:lnTo>
                  <a:lnTo>
                    <a:pt x="3628" y="68"/>
                  </a:lnTo>
                  <a:lnTo>
                    <a:pt x="3628" y="108"/>
                  </a:lnTo>
                  <a:lnTo>
                    <a:pt x="3628" y="192"/>
                  </a:lnTo>
                  <a:lnTo>
                    <a:pt x="3630" y="778"/>
                  </a:lnTo>
                  <a:lnTo>
                    <a:pt x="3632" y="1248"/>
                  </a:lnTo>
                  <a:lnTo>
                    <a:pt x="3634" y="1587"/>
                  </a:lnTo>
                  <a:lnTo>
                    <a:pt x="3636" y="1795"/>
                  </a:lnTo>
                  <a:lnTo>
                    <a:pt x="3636" y="1811"/>
                  </a:lnTo>
                  <a:lnTo>
                    <a:pt x="3636" y="1800"/>
                  </a:lnTo>
                  <a:lnTo>
                    <a:pt x="3637" y="1791"/>
                  </a:lnTo>
                  <a:lnTo>
                    <a:pt x="3637" y="1772"/>
                  </a:lnTo>
                  <a:lnTo>
                    <a:pt x="3639" y="1549"/>
                  </a:lnTo>
                  <a:lnTo>
                    <a:pt x="3641" y="1192"/>
                  </a:lnTo>
                  <a:lnTo>
                    <a:pt x="3643" y="705"/>
                  </a:lnTo>
                  <a:lnTo>
                    <a:pt x="3644" y="93"/>
                  </a:lnTo>
                  <a:lnTo>
                    <a:pt x="3645" y="24"/>
                  </a:lnTo>
                  <a:lnTo>
                    <a:pt x="3645" y="68"/>
                  </a:lnTo>
                  <a:lnTo>
                    <a:pt x="3646" y="108"/>
                  </a:lnTo>
                  <a:lnTo>
                    <a:pt x="3646" y="192"/>
                  </a:lnTo>
                  <a:lnTo>
                    <a:pt x="3648" y="778"/>
                  </a:lnTo>
                  <a:lnTo>
                    <a:pt x="3650" y="1248"/>
                  </a:lnTo>
                  <a:lnTo>
                    <a:pt x="3652" y="1587"/>
                  </a:lnTo>
                  <a:lnTo>
                    <a:pt x="3653" y="1795"/>
                  </a:lnTo>
                  <a:lnTo>
                    <a:pt x="3654" y="1811"/>
                  </a:lnTo>
                  <a:lnTo>
                    <a:pt x="3654" y="1800"/>
                  </a:lnTo>
                  <a:lnTo>
                    <a:pt x="3654" y="1791"/>
                  </a:lnTo>
                  <a:lnTo>
                    <a:pt x="3654" y="1772"/>
                  </a:lnTo>
                  <a:lnTo>
                    <a:pt x="3656" y="1549"/>
                  </a:lnTo>
                  <a:lnTo>
                    <a:pt x="3658" y="1192"/>
                  </a:lnTo>
                  <a:lnTo>
                    <a:pt x="3660" y="705"/>
                  </a:lnTo>
                  <a:lnTo>
                    <a:pt x="3662" y="93"/>
                  </a:lnTo>
                  <a:lnTo>
                    <a:pt x="3662" y="24"/>
                  </a:lnTo>
                  <a:lnTo>
                    <a:pt x="3662" y="68"/>
                  </a:lnTo>
                  <a:lnTo>
                    <a:pt x="3663" y="108"/>
                  </a:lnTo>
                  <a:lnTo>
                    <a:pt x="3663" y="192"/>
                  </a:lnTo>
                  <a:lnTo>
                    <a:pt x="3665" y="778"/>
                  </a:lnTo>
                  <a:lnTo>
                    <a:pt x="3667" y="1248"/>
                  </a:lnTo>
                  <a:lnTo>
                    <a:pt x="3669" y="1587"/>
                  </a:lnTo>
                  <a:lnTo>
                    <a:pt x="3671" y="1795"/>
                  </a:lnTo>
                  <a:lnTo>
                    <a:pt x="3671" y="1811"/>
                  </a:lnTo>
                  <a:lnTo>
                    <a:pt x="3671" y="1800"/>
                  </a:lnTo>
                  <a:lnTo>
                    <a:pt x="3672" y="1791"/>
                  </a:lnTo>
                  <a:lnTo>
                    <a:pt x="3672" y="1772"/>
                  </a:lnTo>
                  <a:lnTo>
                    <a:pt x="3674" y="1549"/>
                  </a:lnTo>
                  <a:lnTo>
                    <a:pt x="3676" y="1192"/>
                  </a:lnTo>
                  <a:lnTo>
                    <a:pt x="3678" y="705"/>
                  </a:lnTo>
                  <a:lnTo>
                    <a:pt x="3680" y="93"/>
                  </a:lnTo>
                  <a:lnTo>
                    <a:pt x="3680" y="24"/>
                  </a:lnTo>
                  <a:lnTo>
                    <a:pt x="3680" y="68"/>
                  </a:lnTo>
                  <a:lnTo>
                    <a:pt x="3680" y="108"/>
                  </a:lnTo>
                  <a:lnTo>
                    <a:pt x="3680" y="192"/>
                  </a:lnTo>
                  <a:lnTo>
                    <a:pt x="3682" y="778"/>
                  </a:lnTo>
                  <a:lnTo>
                    <a:pt x="3684" y="1248"/>
                  </a:lnTo>
                  <a:lnTo>
                    <a:pt x="3686" y="1587"/>
                  </a:lnTo>
                  <a:lnTo>
                    <a:pt x="3688" y="1795"/>
                  </a:lnTo>
                  <a:lnTo>
                    <a:pt x="3688" y="1811"/>
                  </a:lnTo>
                  <a:lnTo>
                    <a:pt x="3689" y="1800"/>
                  </a:lnTo>
                  <a:lnTo>
                    <a:pt x="3689" y="1772"/>
                  </a:lnTo>
                  <a:lnTo>
                    <a:pt x="3691" y="1549"/>
                  </a:lnTo>
                  <a:lnTo>
                    <a:pt x="3693" y="1192"/>
                  </a:lnTo>
                  <a:lnTo>
                    <a:pt x="3695" y="705"/>
                  </a:lnTo>
                  <a:lnTo>
                    <a:pt x="3697" y="93"/>
                  </a:lnTo>
                  <a:lnTo>
                    <a:pt x="3697" y="24"/>
                  </a:lnTo>
                  <a:lnTo>
                    <a:pt x="3698" y="68"/>
                  </a:lnTo>
                  <a:lnTo>
                    <a:pt x="3698" y="192"/>
                  </a:lnTo>
                  <a:lnTo>
                    <a:pt x="3700" y="778"/>
                  </a:lnTo>
                  <a:lnTo>
                    <a:pt x="3702" y="1248"/>
                  </a:lnTo>
                  <a:lnTo>
                    <a:pt x="3704" y="1587"/>
                  </a:lnTo>
                  <a:lnTo>
                    <a:pt x="3706" y="1795"/>
                  </a:lnTo>
                  <a:lnTo>
                    <a:pt x="3706" y="1811"/>
                  </a:lnTo>
                  <a:lnTo>
                    <a:pt x="3706" y="1800"/>
                  </a:lnTo>
                  <a:lnTo>
                    <a:pt x="3706" y="1772"/>
                  </a:lnTo>
                  <a:lnTo>
                    <a:pt x="3708" y="1549"/>
                  </a:lnTo>
                  <a:lnTo>
                    <a:pt x="3710" y="1192"/>
                  </a:lnTo>
                  <a:lnTo>
                    <a:pt x="3712" y="705"/>
                  </a:lnTo>
                  <a:lnTo>
                    <a:pt x="3714" y="93"/>
                  </a:lnTo>
                  <a:lnTo>
                    <a:pt x="3714" y="24"/>
                  </a:lnTo>
                  <a:lnTo>
                    <a:pt x="3715" y="68"/>
                  </a:lnTo>
                  <a:lnTo>
                    <a:pt x="3715" y="192"/>
                  </a:lnTo>
                  <a:lnTo>
                    <a:pt x="3717" y="778"/>
                  </a:lnTo>
                  <a:lnTo>
                    <a:pt x="3719" y="1248"/>
                  </a:lnTo>
                  <a:lnTo>
                    <a:pt x="3721" y="1587"/>
                  </a:lnTo>
                  <a:lnTo>
                    <a:pt x="3723" y="1795"/>
                  </a:lnTo>
                  <a:lnTo>
                    <a:pt x="3723" y="1811"/>
                  </a:lnTo>
                  <a:lnTo>
                    <a:pt x="3724" y="1800"/>
                  </a:lnTo>
                  <a:lnTo>
                    <a:pt x="3724" y="1772"/>
                  </a:lnTo>
                  <a:lnTo>
                    <a:pt x="3726" y="1549"/>
                  </a:lnTo>
                  <a:lnTo>
                    <a:pt x="3728" y="1192"/>
                  </a:lnTo>
                  <a:lnTo>
                    <a:pt x="3730" y="705"/>
                  </a:lnTo>
                  <a:lnTo>
                    <a:pt x="3732" y="93"/>
                  </a:lnTo>
                  <a:lnTo>
                    <a:pt x="3732" y="24"/>
                  </a:lnTo>
                  <a:lnTo>
                    <a:pt x="3732" y="68"/>
                  </a:lnTo>
                  <a:lnTo>
                    <a:pt x="3732" y="192"/>
                  </a:lnTo>
                  <a:lnTo>
                    <a:pt x="3734" y="778"/>
                  </a:lnTo>
                  <a:lnTo>
                    <a:pt x="3736" y="1248"/>
                  </a:lnTo>
                  <a:lnTo>
                    <a:pt x="3738" y="1587"/>
                  </a:lnTo>
                  <a:lnTo>
                    <a:pt x="3740" y="1795"/>
                  </a:lnTo>
                  <a:lnTo>
                    <a:pt x="3740" y="1811"/>
                  </a:lnTo>
                  <a:lnTo>
                    <a:pt x="3741" y="1800"/>
                  </a:lnTo>
                  <a:lnTo>
                    <a:pt x="3741" y="1772"/>
                  </a:lnTo>
                  <a:lnTo>
                    <a:pt x="3743" y="1549"/>
                  </a:lnTo>
                  <a:lnTo>
                    <a:pt x="3745" y="1192"/>
                  </a:lnTo>
                  <a:lnTo>
                    <a:pt x="3747" y="705"/>
                  </a:lnTo>
                  <a:lnTo>
                    <a:pt x="3749" y="93"/>
                  </a:lnTo>
                  <a:lnTo>
                    <a:pt x="3749" y="24"/>
                  </a:lnTo>
                  <a:lnTo>
                    <a:pt x="3750" y="68"/>
                  </a:lnTo>
                  <a:lnTo>
                    <a:pt x="3750" y="192"/>
                  </a:lnTo>
                  <a:lnTo>
                    <a:pt x="3752" y="778"/>
                  </a:lnTo>
                  <a:lnTo>
                    <a:pt x="3754" y="1248"/>
                  </a:lnTo>
                  <a:lnTo>
                    <a:pt x="3756" y="1587"/>
                  </a:lnTo>
                  <a:lnTo>
                    <a:pt x="3758" y="1795"/>
                  </a:lnTo>
                  <a:lnTo>
                    <a:pt x="3758" y="1811"/>
                  </a:lnTo>
                  <a:lnTo>
                    <a:pt x="3758" y="1800"/>
                  </a:lnTo>
                  <a:lnTo>
                    <a:pt x="3758" y="1772"/>
                  </a:lnTo>
                  <a:lnTo>
                    <a:pt x="3760" y="1549"/>
                  </a:lnTo>
                  <a:lnTo>
                    <a:pt x="3762" y="1192"/>
                  </a:lnTo>
                  <a:lnTo>
                    <a:pt x="3764" y="705"/>
                  </a:lnTo>
                  <a:lnTo>
                    <a:pt x="3766" y="93"/>
                  </a:lnTo>
                  <a:lnTo>
                    <a:pt x="3766" y="24"/>
                  </a:lnTo>
                  <a:lnTo>
                    <a:pt x="3767" y="68"/>
                  </a:lnTo>
                  <a:lnTo>
                    <a:pt x="3767" y="192"/>
                  </a:lnTo>
                  <a:lnTo>
                    <a:pt x="3769" y="778"/>
                  </a:lnTo>
                  <a:lnTo>
                    <a:pt x="3771" y="1248"/>
                  </a:lnTo>
                  <a:lnTo>
                    <a:pt x="3773" y="1587"/>
                  </a:lnTo>
                  <a:lnTo>
                    <a:pt x="3775" y="1795"/>
                  </a:lnTo>
                  <a:lnTo>
                    <a:pt x="3775" y="1811"/>
                  </a:lnTo>
                  <a:lnTo>
                    <a:pt x="3776" y="1800"/>
                  </a:lnTo>
                  <a:lnTo>
                    <a:pt x="3776" y="1772"/>
                  </a:lnTo>
                  <a:lnTo>
                    <a:pt x="3778" y="1549"/>
                  </a:lnTo>
                  <a:lnTo>
                    <a:pt x="3780" y="1192"/>
                  </a:lnTo>
                  <a:lnTo>
                    <a:pt x="3782" y="705"/>
                  </a:lnTo>
                  <a:lnTo>
                    <a:pt x="3784" y="93"/>
                  </a:lnTo>
                  <a:lnTo>
                    <a:pt x="3784" y="24"/>
                  </a:lnTo>
                  <a:lnTo>
                    <a:pt x="3784" y="68"/>
                  </a:lnTo>
                  <a:lnTo>
                    <a:pt x="3784" y="192"/>
                  </a:lnTo>
                  <a:lnTo>
                    <a:pt x="3786" y="778"/>
                  </a:lnTo>
                  <a:lnTo>
                    <a:pt x="3788" y="1248"/>
                  </a:lnTo>
                  <a:lnTo>
                    <a:pt x="3790" y="1587"/>
                  </a:lnTo>
                  <a:lnTo>
                    <a:pt x="3792" y="1795"/>
                  </a:lnTo>
                  <a:lnTo>
                    <a:pt x="3792" y="1811"/>
                  </a:lnTo>
                  <a:lnTo>
                    <a:pt x="3793" y="1800"/>
                  </a:lnTo>
                  <a:lnTo>
                    <a:pt x="3793" y="1772"/>
                  </a:lnTo>
                  <a:lnTo>
                    <a:pt x="3795" y="1549"/>
                  </a:lnTo>
                  <a:lnTo>
                    <a:pt x="3797" y="1192"/>
                  </a:lnTo>
                  <a:lnTo>
                    <a:pt x="3799" y="705"/>
                  </a:lnTo>
                  <a:lnTo>
                    <a:pt x="3801" y="93"/>
                  </a:lnTo>
                  <a:lnTo>
                    <a:pt x="3801" y="24"/>
                  </a:lnTo>
                  <a:lnTo>
                    <a:pt x="3802" y="68"/>
                  </a:lnTo>
                  <a:lnTo>
                    <a:pt x="3802" y="192"/>
                  </a:lnTo>
                  <a:lnTo>
                    <a:pt x="3804" y="778"/>
                  </a:lnTo>
                  <a:lnTo>
                    <a:pt x="3806" y="1248"/>
                  </a:lnTo>
                  <a:lnTo>
                    <a:pt x="3808" y="1587"/>
                  </a:lnTo>
                  <a:lnTo>
                    <a:pt x="3810" y="1795"/>
                  </a:lnTo>
                  <a:lnTo>
                    <a:pt x="3810" y="1811"/>
                  </a:lnTo>
                  <a:lnTo>
                    <a:pt x="3810" y="1800"/>
                  </a:lnTo>
                  <a:lnTo>
                    <a:pt x="3810" y="1772"/>
                  </a:lnTo>
                  <a:lnTo>
                    <a:pt x="3812" y="1549"/>
                  </a:lnTo>
                  <a:lnTo>
                    <a:pt x="3814" y="1192"/>
                  </a:lnTo>
                  <a:lnTo>
                    <a:pt x="3816" y="705"/>
                  </a:lnTo>
                  <a:lnTo>
                    <a:pt x="3818" y="93"/>
                  </a:lnTo>
                  <a:lnTo>
                    <a:pt x="3818" y="24"/>
                  </a:lnTo>
                  <a:lnTo>
                    <a:pt x="3819" y="24"/>
                  </a:lnTo>
                  <a:lnTo>
                    <a:pt x="3819" y="192"/>
                  </a:lnTo>
                  <a:lnTo>
                    <a:pt x="3821" y="778"/>
                  </a:lnTo>
                  <a:lnTo>
                    <a:pt x="3823" y="1248"/>
                  </a:lnTo>
                  <a:lnTo>
                    <a:pt x="3825" y="1587"/>
                  </a:lnTo>
                  <a:lnTo>
                    <a:pt x="3827" y="1795"/>
                  </a:lnTo>
                  <a:lnTo>
                    <a:pt x="3827" y="1811"/>
                  </a:lnTo>
                  <a:lnTo>
                    <a:pt x="3828" y="1800"/>
                  </a:lnTo>
                  <a:lnTo>
                    <a:pt x="3828" y="1772"/>
                  </a:lnTo>
                  <a:lnTo>
                    <a:pt x="3830" y="1549"/>
                  </a:lnTo>
                  <a:lnTo>
                    <a:pt x="3832" y="1192"/>
                  </a:lnTo>
                  <a:lnTo>
                    <a:pt x="3834" y="705"/>
                  </a:lnTo>
                  <a:lnTo>
                    <a:pt x="3836" y="93"/>
                  </a:lnTo>
                  <a:lnTo>
                    <a:pt x="3836" y="24"/>
                  </a:lnTo>
                  <a:lnTo>
                    <a:pt x="3836" y="24"/>
                  </a:lnTo>
                  <a:lnTo>
                    <a:pt x="3836" y="192"/>
                  </a:lnTo>
                  <a:lnTo>
                    <a:pt x="3838" y="778"/>
                  </a:lnTo>
                  <a:lnTo>
                    <a:pt x="3840" y="1248"/>
                  </a:lnTo>
                  <a:lnTo>
                    <a:pt x="3842" y="1587"/>
                  </a:lnTo>
                  <a:lnTo>
                    <a:pt x="3844" y="1795"/>
                  </a:lnTo>
                  <a:lnTo>
                    <a:pt x="3844" y="1811"/>
                  </a:lnTo>
                  <a:lnTo>
                    <a:pt x="3845" y="1800"/>
                  </a:lnTo>
                  <a:lnTo>
                    <a:pt x="3845" y="1772"/>
                  </a:lnTo>
                  <a:lnTo>
                    <a:pt x="3847" y="1549"/>
                  </a:lnTo>
                  <a:lnTo>
                    <a:pt x="3849" y="1192"/>
                  </a:lnTo>
                  <a:lnTo>
                    <a:pt x="3851" y="705"/>
                  </a:lnTo>
                  <a:lnTo>
                    <a:pt x="3853" y="93"/>
                  </a:lnTo>
                  <a:lnTo>
                    <a:pt x="3853" y="24"/>
                  </a:lnTo>
                  <a:lnTo>
                    <a:pt x="3854" y="24"/>
                  </a:lnTo>
                  <a:lnTo>
                    <a:pt x="3854" y="192"/>
                  </a:lnTo>
                  <a:lnTo>
                    <a:pt x="3856" y="778"/>
                  </a:lnTo>
                  <a:lnTo>
                    <a:pt x="3858" y="1248"/>
                  </a:lnTo>
                  <a:lnTo>
                    <a:pt x="3860" y="1587"/>
                  </a:lnTo>
                  <a:lnTo>
                    <a:pt x="3862" y="1795"/>
                  </a:lnTo>
                  <a:lnTo>
                    <a:pt x="3862" y="1811"/>
                  </a:lnTo>
                  <a:lnTo>
                    <a:pt x="3862" y="1800"/>
                  </a:lnTo>
                  <a:lnTo>
                    <a:pt x="3862" y="1772"/>
                  </a:lnTo>
                  <a:lnTo>
                    <a:pt x="3864" y="1549"/>
                  </a:lnTo>
                  <a:lnTo>
                    <a:pt x="3866" y="1192"/>
                  </a:lnTo>
                  <a:lnTo>
                    <a:pt x="3868" y="705"/>
                  </a:lnTo>
                  <a:lnTo>
                    <a:pt x="3870" y="93"/>
                  </a:lnTo>
                  <a:lnTo>
                    <a:pt x="3870" y="24"/>
                  </a:lnTo>
                  <a:lnTo>
                    <a:pt x="3871" y="24"/>
                  </a:lnTo>
                  <a:lnTo>
                    <a:pt x="3871" y="192"/>
                  </a:lnTo>
                  <a:lnTo>
                    <a:pt x="3873" y="778"/>
                  </a:lnTo>
                  <a:lnTo>
                    <a:pt x="3875" y="1248"/>
                  </a:lnTo>
                  <a:lnTo>
                    <a:pt x="3877" y="1587"/>
                  </a:lnTo>
                  <a:lnTo>
                    <a:pt x="3879" y="1795"/>
                  </a:lnTo>
                  <a:lnTo>
                    <a:pt x="3879" y="1811"/>
                  </a:lnTo>
                  <a:lnTo>
                    <a:pt x="3880" y="1800"/>
                  </a:lnTo>
                  <a:lnTo>
                    <a:pt x="3880" y="1772"/>
                  </a:lnTo>
                  <a:lnTo>
                    <a:pt x="3882" y="1549"/>
                  </a:lnTo>
                  <a:lnTo>
                    <a:pt x="3884" y="1192"/>
                  </a:lnTo>
                  <a:lnTo>
                    <a:pt x="3886" y="705"/>
                  </a:lnTo>
                  <a:lnTo>
                    <a:pt x="3888" y="93"/>
                  </a:lnTo>
                  <a:lnTo>
                    <a:pt x="3888" y="24"/>
                  </a:lnTo>
                  <a:lnTo>
                    <a:pt x="3888" y="24"/>
                  </a:lnTo>
                  <a:lnTo>
                    <a:pt x="3888" y="192"/>
                  </a:lnTo>
                  <a:lnTo>
                    <a:pt x="3890" y="778"/>
                  </a:lnTo>
                  <a:lnTo>
                    <a:pt x="3892" y="1248"/>
                  </a:lnTo>
                  <a:lnTo>
                    <a:pt x="3894" y="1587"/>
                  </a:lnTo>
                  <a:lnTo>
                    <a:pt x="3896" y="1795"/>
                  </a:lnTo>
                  <a:lnTo>
                    <a:pt x="3896" y="1811"/>
                  </a:lnTo>
                  <a:lnTo>
                    <a:pt x="3897" y="1800"/>
                  </a:lnTo>
                  <a:lnTo>
                    <a:pt x="3897" y="1772"/>
                  </a:lnTo>
                  <a:lnTo>
                    <a:pt x="3899" y="1549"/>
                  </a:lnTo>
                  <a:lnTo>
                    <a:pt x="3901" y="1192"/>
                  </a:lnTo>
                  <a:lnTo>
                    <a:pt x="3903" y="705"/>
                  </a:lnTo>
                  <a:lnTo>
                    <a:pt x="3905" y="93"/>
                  </a:lnTo>
                  <a:lnTo>
                    <a:pt x="3905" y="24"/>
                  </a:lnTo>
                  <a:lnTo>
                    <a:pt x="3906" y="24"/>
                  </a:lnTo>
                  <a:lnTo>
                    <a:pt x="3906" y="192"/>
                  </a:lnTo>
                  <a:lnTo>
                    <a:pt x="3908" y="778"/>
                  </a:lnTo>
                  <a:lnTo>
                    <a:pt x="3910" y="1248"/>
                  </a:lnTo>
                  <a:lnTo>
                    <a:pt x="3912" y="1587"/>
                  </a:lnTo>
                  <a:lnTo>
                    <a:pt x="3914" y="1795"/>
                  </a:lnTo>
                  <a:lnTo>
                    <a:pt x="3914" y="1811"/>
                  </a:lnTo>
                  <a:lnTo>
                    <a:pt x="3914" y="1772"/>
                  </a:lnTo>
                  <a:lnTo>
                    <a:pt x="3916" y="1549"/>
                  </a:lnTo>
                  <a:lnTo>
                    <a:pt x="3918" y="1192"/>
                  </a:lnTo>
                  <a:lnTo>
                    <a:pt x="3920" y="705"/>
                  </a:lnTo>
                  <a:lnTo>
                    <a:pt x="3922" y="93"/>
                  </a:lnTo>
                  <a:lnTo>
                    <a:pt x="3922" y="24"/>
                  </a:lnTo>
                  <a:lnTo>
                    <a:pt x="3923" y="24"/>
                  </a:lnTo>
                  <a:lnTo>
                    <a:pt x="3923" y="192"/>
                  </a:lnTo>
                  <a:lnTo>
                    <a:pt x="3925" y="778"/>
                  </a:lnTo>
                  <a:lnTo>
                    <a:pt x="3927" y="1248"/>
                  </a:lnTo>
                  <a:lnTo>
                    <a:pt x="3929" y="1587"/>
                  </a:lnTo>
                  <a:lnTo>
                    <a:pt x="3931" y="1795"/>
                  </a:lnTo>
                  <a:lnTo>
                    <a:pt x="3932" y="1811"/>
                  </a:lnTo>
                  <a:lnTo>
                    <a:pt x="3932" y="1778"/>
                  </a:lnTo>
                  <a:lnTo>
                    <a:pt x="3932" y="1772"/>
                  </a:lnTo>
                  <a:lnTo>
                    <a:pt x="3936" y="1192"/>
                  </a:lnTo>
                  <a:lnTo>
                    <a:pt x="3938" y="705"/>
                  </a:lnTo>
                  <a:lnTo>
                    <a:pt x="3940" y="93"/>
                  </a:lnTo>
                  <a:lnTo>
                    <a:pt x="3940" y="24"/>
                  </a:lnTo>
                  <a:lnTo>
                    <a:pt x="3940" y="24"/>
                  </a:lnTo>
                  <a:lnTo>
                    <a:pt x="3940" y="169"/>
                  </a:lnTo>
                  <a:lnTo>
                    <a:pt x="3941" y="192"/>
                  </a:lnTo>
                  <a:lnTo>
                    <a:pt x="3942" y="778"/>
                  </a:lnTo>
                  <a:lnTo>
                    <a:pt x="3944" y="1248"/>
                  </a:lnTo>
                  <a:lnTo>
                    <a:pt x="3946" y="1587"/>
                  </a:lnTo>
                  <a:lnTo>
                    <a:pt x="3948" y="1795"/>
                  </a:lnTo>
                  <a:lnTo>
                    <a:pt x="3949" y="1811"/>
                  </a:lnTo>
                  <a:lnTo>
                    <a:pt x="3949" y="1778"/>
                  </a:lnTo>
                  <a:lnTo>
                    <a:pt x="3950" y="1772"/>
                  </a:lnTo>
                  <a:lnTo>
                    <a:pt x="3953" y="1192"/>
                  </a:lnTo>
                  <a:lnTo>
                    <a:pt x="3955" y="705"/>
                  </a:lnTo>
                  <a:lnTo>
                    <a:pt x="3957" y="93"/>
                  </a:lnTo>
                  <a:lnTo>
                    <a:pt x="3957" y="24"/>
                  </a:lnTo>
                  <a:lnTo>
                    <a:pt x="3958" y="24"/>
                  </a:lnTo>
                  <a:lnTo>
                    <a:pt x="3958" y="169"/>
                  </a:lnTo>
                  <a:lnTo>
                    <a:pt x="3958" y="192"/>
                  </a:lnTo>
                  <a:lnTo>
                    <a:pt x="3960" y="778"/>
                  </a:lnTo>
                  <a:lnTo>
                    <a:pt x="3962" y="1248"/>
                  </a:lnTo>
                  <a:lnTo>
                    <a:pt x="3964" y="1587"/>
                  </a:lnTo>
                  <a:lnTo>
                    <a:pt x="3966" y="1795"/>
                  </a:lnTo>
                  <a:lnTo>
                    <a:pt x="3966" y="1811"/>
                  </a:lnTo>
                  <a:lnTo>
                    <a:pt x="3966" y="1778"/>
                  </a:lnTo>
                  <a:lnTo>
                    <a:pt x="3967" y="1772"/>
                  </a:lnTo>
                  <a:lnTo>
                    <a:pt x="3970" y="1192"/>
                  </a:lnTo>
                  <a:lnTo>
                    <a:pt x="3972" y="705"/>
                  </a:lnTo>
                  <a:lnTo>
                    <a:pt x="3974" y="93"/>
                  </a:lnTo>
                  <a:lnTo>
                    <a:pt x="3974" y="24"/>
                  </a:lnTo>
                  <a:lnTo>
                    <a:pt x="3975" y="24"/>
                  </a:lnTo>
                  <a:lnTo>
                    <a:pt x="3975" y="169"/>
                  </a:lnTo>
                  <a:lnTo>
                    <a:pt x="3976" y="192"/>
                  </a:lnTo>
                  <a:lnTo>
                    <a:pt x="3977" y="778"/>
                  </a:lnTo>
                  <a:lnTo>
                    <a:pt x="3979" y="1248"/>
                  </a:lnTo>
                  <a:lnTo>
                    <a:pt x="3981" y="1587"/>
                  </a:lnTo>
                  <a:lnTo>
                    <a:pt x="3983" y="1795"/>
                  </a:lnTo>
                  <a:lnTo>
                    <a:pt x="3984" y="1811"/>
                  </a:lnTo>
                  <a:lnTo>
                    <a:pt x="3984" y="1781"/>
                  </a:lnTo>
                  <a:lnTo>
                    <a:pt x="3984" y="1778"/>
                  </a:lnTo>
                  <a:lnTo>
                    <a:pt x="3984" y="1772"/>
                  </a:lnTo>
                  <a:lnTo>
                    <a:pt x="3988" y="1192"/>
                  </a:lnTo>
                  <a:lnTo>
                    <a:pt x="3990" y="705"/>
                  </a:lnTo>
                  <a:lnTo>
                    <a:pt x="3992" y="93"/>
                  </a:lnTo>
                  <a:lnTo>
                    <a:pt x="3992" y="24"/>
                  </a:lnTo>
                  <a:lnTo>
                    <a:pt x="3992" y="24"/>
                  </a:lnTo>
                  <a:lnTo>
                    <a:pt x="3992" y="157"/>
                  </a:lnTo>
                  <a:lnTo>
                    <a:pt x="3993" y="169"/>
                  </a:lnTo>
                  <a:lnTo>
                    <a:pt x="3993" y="192"/>
                  </a:lnTo>
                  <a:lnTo>
                    <a:pt x="3994" y="778"/>
                  </a:lnTo>
                  <a:lnTo>
                    <a:pt x="3996" y="1248"/>
                  </a:lnTo>
                  <a:lnTo>
                    <a:pt x="3998" y="1587"/>
                  </a:lnTo>
                  <a:lnTo>
                    <a:pt x="4000" y="1795"/>
                  </a:lnTo>
                  <a:lnTo>
                    <a:pt x="4001" y="1811"/>
                  </a:lnTo>
                  <a:lnTo>
                    <a:pt x="4001" y="1781"/>
                  </a:lnTo>
                  <a:lnTo>
                    <a:pt x="4002" y="1778"/>
                  </a:lnTo>
                  <a:lnTo>
                    <a:pt x="4002" y="1772"/>
                  </a:lnTo>
                  <a:lnTo>
                    <a:pt x="4005" y="1192"/>
                  </a:lnTo>
                  <a:lnTo>
                    <a:pt x="4007" y="705"/>
                  </a:lnTo>
                  <a:lnTo>
                    <a:pt x="4009" y="93"/>
                  </a:lnTo>
                  <a:lnTo>
                    <a:pt x="4010" y="24"/>
                  </a:lnTo>
                  <a:lnTo>
                    <a:pt x="4010" y="141"/>
                  </a:lnTo>
                  <a:lnTo>
                    <a:pt x="4010" y="157"/>
                  </a:lnTo>
                  <a:lnTo>
                    <a:pt x="4010" y="192"/>
                  </a:lnTo>
                  <a:lnTo>
                    <a:pt x="4012" y="778"/>
                  </a:lnTo>
                  <a:lnTo>
                    <a:pt x="4014" y="1248"/>
                  </a:lnTo>
                  <a:lnTo>
                    <a:pt x="4016" y="1587"/>
                  </a:lnTo>
                  <a:lnTo>
                    <a:pt x="4018" y="1795"/>
                  </a:lnTo>
                  <a:lnTo>
                    <a:pt x="4018" y="1811"/>
                  </a:lnTo>
                  <a:lnTo>
                    <a:pt x="4018" y="1784"/>
                  </a:lnTo>
                  <a:lnTo>
                    <a:pt x="4019" y="1781"/>
                  </a:lnTo>
                  <a:lnTo>
                    <a:pt x="4019" y="1772"/>
                  </a:lnTo>
                  <a:lnTo>
                    <a:pt x="4021" y="1549"/>
                  </a:lnTo>
                  <a:lnTo>
                    <a:pt x="4024" y="705"/>
                  </a:lnTo>
                  <a:lnTo>
                    <a:pt x="4026" y="93"/>
                  </a:lnTo>
                  <a:lnTo>
                    <a:pt x="4027" y="24"/>
                  </a:lnTo>
                  <a:lnTo>
                    <a:pt x="4027" y="141"/>
                  </a:lnTo>
                  <a:lnTo>
                    <a:pt x="4028" y="157"/>
                  </a:lnTo>
                  <a:lnTo>
                    <a:pt x="4028" y="192"/>
                  </a:lnTo>
                  <a:lnTo>
                    <a:pt x="4030" y="778"/>
                  </a:lnTo>
                  <a:lnTo>
                    <a:pt x="4031" y="1248"/>
                  </a:lnTo>
                  <a:lnTo>
                    <a:pt x="4033" y="1587"/>
                  </a:lnTo>
                  <a:lnTo>
                    <a:pt x="4035" y="1795"/>
                  </a:lnTo>
                  <a:lnTo>
                    <a:pt x="4036" y="1811"/>
                  </a:lnTo>
                  <a:lnTo>
                    <a:pt x="4036" y="1784"/>
                  </a:lnTo>
                  <a:lnTo>
                    <a:pt x="4036" y="1781"/>
                  </a:lnTo>
                  <a:lnTo>
                    <a:pt x="4036" y="1772"/>
                  </a:lnTo>
                  <a:lnTo>
                    <a:pt x="4038" y="1549"/>
                  </a:lnTo>
                  <a:lnTo>
                    <a:pt x="4042" y="705"/>
                  </a:lnTo>
                  <a:lnTo>
                    <a:pt x="4044" y="93"/>
                  </a:lnTo>
                  <a:lnTo>
                    <a:pt x="4044" y="24"/>
                  </a:lnTo>
                  <a:lnTo>
                    <a:pt x="4044" y="108"/>
                  </a:lnTo>
                  <a:lnTo>
                    <a:pt x="4045" y="141"/>
                  </a:lnTo>
                  <a:lnTo>
                    <a:pt x="4045" y="192"/>
                  </a:lnTo>
                  <a:lnTo>
                    <a:pt x="4047" y="778"/>
                  </a:lnTo>
                  <a:lnTo>
                    <a:pt x="4048" y="1248"/>
                  </a:lnTo>
                  <a:lnTo>
                    <a:pt x="4050" y="1587"/>
                  </a:lnTo>
                  <a:lnTo>
                    <a:pt x="4052" y="1795"/>
                  </a:lnTo>
                  <a:lnTo>
                    <a:pt x="4053" y="1811"/>
                  </a:lnTo>
                  <a:lnTo>
                    <a:pt x="4053" y="1791"/>
                  </a:lnTo>
                  <a:lnTo>
                    <a:pt x="4054" y="1784"/>
                  </a:lnTo>
                  <a:lnTo>
                    <a:pt x="4054" y="1772"/>
                  </a:lnTo>
                  <a:lnTo>
                    <a:pt x="4056" y="1549"/>
                  </a:lnTo>
                  <a:lnTo>
                    <a:pt x="4059" y="705"/>
                  </a:lnTo>
                  <a:lnTo>
                    <a:pt x="4061" y="93"/>
                  </a:lnTo>
                  <a:lnTo>
                    <a:pt x="4062" y="24"/>
                  </a:lnTo>
                  <a:lnTo>
                    <a:pt x="4062" y="108"/>
                  </a:lnTo>
                  <a:lnTo>
                    <a:pt x="4062" y="141"/>
                  </a:lnTo>
                  <a:lnTo>
                    <a:pt x="4062" y="192"/>
                  </a:lnTo>
                  <a:lnTo>
                    <a:pt x="4064" y="778"/>
                  </a:lnTo>
                  <a:lnTo>
                    <a:pt x="4068" y="1587"/>
                  </a:lnTo>
                  <a:lnTo>
                    <a:pt x="4070" y="1795"/>
                  </a:lnTo>
                  <a:lnTo>
                    <a:pt x="4070" y="1811"/>
                  </a:lnTo>
                  <a:lnTo>
                    <a:pt x="4070" y="1791"/>
                  </a:lnTo>
                  <a:lnTo>
                    <a:pt x="4071" y="1784"/>
                  </a:lnTo>
                  <a:lnTo>
                    <a:pt x="4071" y="1772"/>
                  </a:lnTo>
                  <a:lnTo>
                    <a:pt x="4073" y="1549"/>
                  </a:lnTo>
                  <a:lnTo>
                    <a:pt x="4075" y="1192"/>
                  </a:lnTo>
                  <a:lnTo>
                    <a:pt x="4076" y="705"/>
                  </a:lnTo>
                  <a:lnTo>
                    <a:pt x="4078" y="93"/>
                  </a:lnTo>
                  <a:lnTo>
                    <a:pt x="4079" y="24"/>
                  </a:lnTo>
                  <a:lnTo>
                    <a:pt x="4079" y="108"/>
                  </a:lnTo>
                  <a:lnTo>
                    <a:pt x="4080" y="141"/>
                  </a:lnTo>
                  <a:lnTo>
                    <a:pt x="4080" y="192"/>
                  </a:lnTo>
                  <a:lnTo>
                    <a:pt x="4082" y="778"/>
                  </a:lnTo>
                  <a:lnTo>
                    <a:pt x="4085" y="1587"/>
                  </a:lnTo>
                  <a:lnTo>
                    <a:pt x="4087" y="1795"/>
                  </a:lnTo>
                  <a:lnTo>
                    <a:pt x="4088" y="1811"/>
                  </a:lnTo>
                  <a:lnTo>
                    <a:pt x="4088" y="1791"/>
                  </a:lnTo>
                  <a:lnTo>
                    <a:pt x="4088" y="1784"/>
                  </a:lnTo>
                  <a:lnTo>
                    <a:pt x="4088" y="1772"/>
                  </a:lnTo>
                  <a:lnTo>
                    <a:pt x="4090" y="1549"/>
                  </a:lnTo>
                  <a:lnTo>
                    <a:pt x="4092" y="1192"/>
                  </a:lnTo>
                  <a:lnTo>
                    <a:pt x="4094" y="705"/>
                  </a:lnTo>
                  <a:lnTo>
                    <a:pt x="4096" y="93"/>
                  </a:lnTo>
                  <a:lnTo>
                    <a:pt x="4096" y="24"/>
                  </a:lnTo>
                  <a:lnTo>
                    <a:pt x="4096" y="108"/>
                  </a:lnTo>
                  <a:lnTo>
                    <a:pt x="4097" y="141"/>
                  </a:lnTo>
                  <a:lnTo>
                    <a:pt x="4097" y="192"/>
                  </a:lnTo>
                  <a:lnTo>
                    <a:pt x="4099" y="778"/>
                  </a:lnTo>
                  <a:lnTo>
                    <a:pt x="4102" y="1587"/>
                  </a:lnTo>
                  <a:lnTo>
                    <a:pt x="4104" y="1795"/>
                  </a:lnTo>
                  <a:lnTo>
                    <a:pt x="4105" y="1811"/>
                  </a:lnTo>
                  <a:lnTo>
                    <a:pt x="4105" y="1791"/>
                  </a:lnTo>
                  <a:lnTo>
                    <a:pt x="4106" y="1784"/>
                  </a:lnTo>
                  <a:lnTo>
                    <a:pt x="4106" y="1772"/>
                  </a:lnTo>
                  <a:lnTo>
                    <a:pt x="4108" y="1549"/>
                  </a:lnTo>
                  <a:lnTo>
                    <a:pt x="4110" y="1192"/>
                  </a:lnTo>
                  <a:lnTo>
                    <a:pt x="4111" y="705"/>
                  </a:lnTo>
                  <a:lnTo>
                    <a:pt x="4113" y="93"/>
                  </a:lnTo>
                  <a:lnTo>
                    <a:pt x="4114" y="24"/>
                  </a:lnTo>
                  <a:lnTo>
                    <a:pt x="4114" y="108"/>
                  </a:lnTo>
                  <a:lnTo>
                    <a:pt x="4114" y="141"/>
                  </a:lnTo>
                  <a:lnTo>
                    <a:pt x="4114" y="192"/>
                  </a:lnTo>
                  <a:lnTo>
                    <a:pt x="4116" y="778"/>
                  </a:lnTo>
                  <a:lnTo>
                    <a:pt x="4118" y="1248"/>
                  </a:lnTo>
                  <a:lnTo>
                    <a:pt x="4120" y="1587"/>
                  </a:lnTo>
                  <a:lnTo>
                    <a:pt x="4122" y="1795"/>
                  </a:lnTo>
                  <a:lnTo>
                    <a:pt x="4122" y="1811"/>
                  </a:lnTo>
                  <a:lnTo>
                    <a:pt x="4122" y="1800"/>
                  </a:lnTo>
                  <a:lnTo>
                    <a:pt x="4123" y="1791"/>
                  </a:lnTo>
                  <a:lnTo>
                    <a:pt x="4123" y="1772"/>
                  </a:lnTo>
                  <a:lnTo>
                    <a:pt x="4125" y="1549"/>
                  </a:lnTo>
                  <a:lnTo>
                    <a:pt x="4127" y="1192"/>
                  </a:lnTo>
                  <a:lnTo>
                    <a:pt x="4129" y="705"/>
                  </a:lnTo>
                  <a:lnTo>
                    <a:pt x="4130" y="93"/>
                  </a:lnTo>
                  <a:lnTo>
                    <a:pt x="4131" y="24"/>
                  </a:lnTo>
                  <a:lnTo>
                    <a:pt x="4131" y="68"/>
                  </a:lnTo>
                  <a:lnTo>
                    <a:pt x="4132" y="108"/>
                  </a:lnTo>
                  <a:lnTo>
                    <a:pt x="4132" y="192"/>
                  </a:lnTo>
                  <a:lnTo>
                    <a:pt x="4134" y="778"/>
                  </a:lnTo>
                  <a:lnTo>
                    <a:pt x="4136" y="1248"/>
                  </a:lnTo>
                  <a:lnTo>
                    <a:pt x="4138" y="1587"/>
                  </a:lnTo>
                  <a:lnTo>
                    <a:pt x="4139" y="1795"/>
                  </a:lnTo>
                  <a:lnTo>
                    <a:pt x="4140" y="1811"/>
                  </a:lnTo>
                  <a:lnTo>
                    <a:pt x="4140" y="1800"/>
                  </a:lnTo>
                  <a:lnTo>
                    <a:pt x="4140" y="1791"/>
                  </a:lnTo>
                  <a:lnTo>
                    <a:pt x="4140" y="1772"/>
                  </a:lnTo>
                  <a:lnTo>
                    <a:pt x="4142" y="1549"/>
                  </a:lnTo>
                  <a:lnTo>
                    <a:pt x="4144" y="1192"/>
                  </a:lnTo>
                  <a:lnTo>
                    <a:pt x="4146" y="705"/>
                  </a:lnTo>
                  <a:lnTo>
                    <a:pt x="4148" y="93"/>
                  </a:lnTo>
                  <a:lnTo>
                    <a:pt x="4148" y="24"/>
                  </a:lnTo>
                  <a:lnTo>
                    <a:pt x="4148" y="68"/>
                  </a:lnTo>
                  <a:lnTo>
                    <a:pt x="4149" y="108"/>
                  </a:lnTo>
                  <a:lnTo>
                    <a:pt x="4149" y="192"/>
                  </a:lnTo>
                  <a:lnTo>
                    <a:pt x="4151" y="778"/>
                  </a:lnTo>
                  <a:lnTo>
                    <a:pt x="4153" y="1248"/>
                  </a:lnTo>
                  <a:lnTo>
                    <a:pt x="4155" y="1587"/>
                  </a:lnTo>
                  <a:lnTo>
                    <a:pt x="4156" y="1795"/>
                  </a:lnTo>
                  <a:lnTo>
                    <a:pt x="4157" y="1811"/>
                  </a:lnTo>
                  <a:lnTo>
                    <a:pt x="4157" y="1800"/>
                  </a:lnTo>
                  <a:lnTo>
                    <a:pt x="4158" y="1791"/>
                  </a:lnTo>
                  <a:lnTo>
                    <a:pt x="4158" y="1772"/>
                  </a:lnTo>
                  <a:lnTo>
                    <a:pt x="4160" y="1549"/>
                  </a:lnTo>
                  <a:lnTo>
                    <a:pt x="4162" y="1192"/>
                  </a:lnTo>
                  <a:lnTo>
                    <a:pt x="4164" y="705"/>
                  </a:lnTo>
                  <a:lnTo>
                    <a:pt x="4165" y="93"/>
                  </a:lnTo>
                  <a:lnTo>
                    <a:pt x="4166" y="24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9" name="Freeform 46"/>
            <p:cNvSpPr>
              <a:spLocks/>
            </p:cNvSpPr>
            <p:nvPr/>
          </p:nvSpPr>
          <p:spPr bwMode="auto">
            <a:xfrm>
              <a:off x="2443" y="3740"/>
              <a:ext cx="1253" cy="895"/>
            </a:xfrm>
            <a:custGeom>
              <a:avLst/>
              <a:gdLst>
                <a:gd name="T0" fmla="*/ 0 w 4166"/>
                <a:gd name="T1" fmla="*/ 2968 h 2968"/>
                <a:gd name="T2" fmla="*/ 0 w 4166"/>
                <a:gd name="T3" fmla="*/ 2968 h 2968"/>
                <a:gd name="T4" fmla="*/ 4166 w 4166"/>
                <a:gd name="T5" fmla="*/ 2968 h 2968"/>
                <a:gd name="T6" fmla="*/ 4166 w 4166"/>
                <a:gd name="T7" fmla="*/ 0 h 2968"/>
                <a:gd name="T8" fmla="*/ 0 w 4166"/>
                <a:gd name="T9" fmla="*/ 0 h 2968"/>
                <a:gd name="T10" fmla="*/ 0 w 4166"/>
                <a:gd name="T11" fmla="*/ 2968 h 2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66" h="2968">
                  <a:moveTo>
                    <a:pt x="0" y="2968"/>
                  </a:moveTo>
                  <a:lnTo>
                    <a:pt x="0" y="2968"/>
                  </a:lnTo>
                  <a:lnTo>
                    <a:pt x="4166" y="2968"/>
                  </a:lnTo>
                  <a:lnTo>
                    <a:pt x="4166" y="0"/>
                  </a:lnTo>
                  <a:lnTo>
                    <a:pt x="0" y="0"/>
                  </a:lnTo>
                  <a:lnTo>
                    <a:pt x="0" y="2968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495436" y="3263815"/>
            <a:ext cx="2122697" cy="107721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FODO cell optics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cell length 50 m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767410" y="3207806"/>
            <a:ext cx="1752403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full ring optics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optics 175 &amp; 120 </a:t>
            </a:r>
            <a:r>
              <a:rPr lang="en-GB" dirty="0" smtClean="0">
                <a:latin typeface="Calibri"/>
              </a:rPr>
              <a:t>→</a:t>
            </a:r>
            <a:r>
              <a:rPr lang="en-GB" dirty="0" smtClean="0"/>
              <a:t> 80 &amp; 45.5 </a:t>
            </a:r>
            <a:r>
              <a:rPr lang="en-GB" dirty="0" err="1" smtClean="0"/>
              <a:t>GeV</a:t>
            </a:r>
            <a:endParaRPr lang="en-GB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7976"/>
            <a:ext cx="46510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33" y="1267976"/>
            <a:ext cx="4598151" cy="295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29" y="4730002"/>
            <a:ext cx="4409655" cy="154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3737"/>
            <a:ext cx="4571206" cy="154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329892"/>
            <a:ext cx="323357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example: 100 m cell length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232319" y="4333627"/>
            <a:ext cx="323357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example: 300 m cell length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3803" y="806311"/>
            <a:ext cx="122822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kern="0" dirty="0">
                <a:solidFill>
                  <a:srgbClr val="C00000"/>
                </a:solidFill>
              </a:rPr>
              <a:t>80 </a:t>
            </a:r>
            <a:r>
              <a:rPr lang="en-GB" sz="2400" b="1" kern="0" dirty="0" err="1">
                <a:solidFill>
                  <a:srgbClr val="C00000"/>
                </a:solidFill>
              </a:rPr>
              <a:t>GeV</a:t>
            </a:r>
            <a:endParaRPr lang="en-GB" sz="2400" b="1" kern="0" dirty="0">
              <a:solidFill>
                <a:srgbClr val="C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518774" y="806311"/>
            <a:ext cx="1484702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kern="0" dirty="0">
                <a:solidFill>
                  <a:srgbClr val="C00000"/>
                </a:solidFill>
              </a:rPr>
              <a:t>45.5 </a:t>
            </a:r>
            <a:r>
              <a:rPr lang="en-GB" sz="2400" b="1" kern="0" dirty="0" err="1">
                <a:solidFill>
                  <a:srgbClr val="C00000"/>
                </a:solidFill>
              </a:rPr>
              <a:t>GeV</a:t>
            </a:r>
            <a:endParaRPr lang="en-GB" sz="2400" b="1" kern="0" dirty="0">
              <a:solidFill>
                <a:srgbClr val="C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 flipH="1">
            <a:off x="-43232" y="6501354"/>
            <a:ext cx="28006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B. Harer, B. Holzer</a:t>
            </a:r>
            <a:endParaRPr lang="en-GB" sz="2000" dirty="0">
              <a:solidFill>
                <a:srgbClr val="0000CC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050314" y="6361530"/>
            <a:ext cx="509787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all </a:t>
            </a:r>
            <a:r>
              <a:rPr lang="en-GB" sz="2800" kern="0" dirty="0" err="1">
                <a:solidFill>
                  <a:srgbClr val="000000"/>
                </a:solidFill>
              </a:rPr>
              <a:t>emittances</a:t>
            </a:r>
            <a:r>
              <a:rPr lang="en-GB" sz="2800" kern="0" dirty="0">
                <a:solidFill>
                  <a:srgbClr val="000000"/>
                </a:solidFill>
              </a:rPr>
              <a:t> </a:t>
            </a:r>
            <a:r>
              <a:rPr lang="en-GB" sz="2800" kern="0" dirty="0">
                <a:solidFill>
                  <a:srgbClr val="000000"/>
                </a:solidFill>
                <a:latin typeface="Symbol" panose="05050102010706020507" pitchFamily="18" charset="2"/>
              </a:rPr>
              <a:t>e</a:t>
            </a:r>
            <a:r>
              <a:rPr lang="en-GB" sz="2800" kern="0" baseline="-25000" dirty="0">
                <a:solidFill>
                  <a:srgbClr val="000000"/>
                </a:solidFill>
              </a:rPr>
              <a:t>x</a:t>
            </a:r>
            <a:r>
              <a:rPr lang="en-GB" sz="2800" kern="0" dirty="0">
                <a:solidFill>
                  <a:srgbClr val="000000"/>
                </a:solidFill>
              </a:rPr>
              <a:t> ≤ 0.5 baseline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radiation power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93095" y="801219"/>
            <a:ext cx="7681000" cy="14752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00"/>
                </a:solidFill>
              </a:rPr>
              <a:t>The maximum synchrotron radiation (SR) power 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sz="2000" kern="0" dirty="0">
                <a:solidFill>
                  <a:srgbClr val="000000"/>
                </a:solidFill>
              </a:rPr>
              <a:t> is set to </a:t>
            </a:r>
            <a:r>
              <a:rPr lang="en-US" sz="2000" b="1" u="sng" kern="0" dirty="0">
                <a:solidFill>
                  <a:srgbClr val="000000"/>
                </a:solidFill>
              </a:rPr>
              <a:t>50 MW per beam</a:t>
            </a:r>
            <a:r>
              <a:rPr lang="en-US" sz="2000" kern="0" dirty="0">
                <a:solidFill>
                  <a:srgbClr val="000000"/>
                </a:solidFill>
              </a:rPr>
              <a:t> – </a:t>
            </a:r>
            <a:r>
              <a:rPr lang="en-US" sz="2000" kern="0" dirty="0">
                <a:solidFill>
                  <a:srgbClr val="D60093"/>
                </a:solidFill>
              </a:rPr>
              <a:t>design choice </a:t>
            </a:r>
            <a:r>
              <a:rPr lang="en-US" sz="2000" kern="0" dirty="0">
                <a:solidFill>
                  <a:srgbClr val="000000"/>
                </a:solidFill>
                <a:sym typeface="Symbol"/>
              </a:rPr>
              <a:t> power dissipation.</a:t>
            </a:r>
            <a:endParaRPr lang="en-US" sz="2000" kern="0" dirty="0">
              <a:solidFill>
                <a:srgbClr val="000000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Symbol"/>
              <a:buChar char="Þ"/>
            </a:pPr>
            <a:r>
              <a:rPr lang="en-US" i="1" kern="0" dirty="0">
                <a:solidFill>
                  <a:srgbClr val="0000FF"/>
                </a:solidFill>
                <a:sym typeface="Symbol"/>
              </a:rPr>
              <a:t>d</a:t>
            </a:r>
            <a:r>
              <a:rPr lang="en-US" i="1" kern="0" dirty="0">
                <a:solidFill>
                  <a:srgbClr val="0000FF"/>
                </a:solidFill>
              </a:rPr>
              <a:t>efines the maximum beam current at each energy.</a:t>
            </a:r>
          </a:p>
          <a:p>
            <a:pPr lvl="1" indent="-45720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i="1" kern="0" dirty="0">
                <a:solidFill>
                  <a:srgbClr val="000000"/>
                </a:solidFill>
              </a:rPr>
              <a:t>Note that a margin of a few % is required for losses in straight sections.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898092"/>
              </p:ext>
            </p:extLst>
          </p:nvPr>
        </p:nvGraphicFramePr>
        <p:xfrm>
          <a:off x="5074207" y="4235505"/>
          <a:ext cx="1161992" cy="918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3" imgW="583920" imgH="444240" progId="Equation.3">
                  <p:embed/>
                </p:oleObj>
              </mc:Choice>
              <mc:Fallback>
                <p:oleObj name="Equation" r:id="rId3" imgW="58392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4207" y="4235505"/>
                        <a:ext cx="1161992" cy="918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143312" y="3582620"/>
            <a:ext cx="1345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i="1" kern="0" dirty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en-US" i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i="1" kern="0" dirty="0">
                <a:solidFill>
                  <a:srgbClr val="0000FF"/>
                </a:solidFill>
              </a:rPr>
              <a:t>= 11 km</a:t>
            </a:r>
          </a:p>
        </p:txBody>
      </p:sp>
      <p:sp>
        <p:nvSpPr>
          <p:cNvPr id="9" name="Right Arrow 8"/>
          <p:cNvSpPr/>
          <p:nvPr/>
        </p:nvSpPr>
        <p:spPr bwMode="auto">
          <a:xfrm rot="10800000">
            <a:off x="5436547" y="3160166"/>
            <a:ext cx="786867" cy="134418"/>
          </a:xfrm>
          <a:prstGeom prst="rightArrow">
            <a:avLst/>
          </a:prstGeom>
          <a:solidFill>
            <a:srgbClr val="FF5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6626051" y="2584090"/>
            <a:ext cx="711109" cy="134418"/>
          </a:xfrm>
          <a:prstGeom prst="rightArrow">
            <a:avLst/>
          </a:prstGeom>
          <a:solidFill>
            <a:srgbClr val="FF5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1085" y="2466633"/>
            <a:ext cx="1345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i="1" kern="0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i="1" kern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i="1" kern="0" dirty="0">
                <a:solidFill>
                  <a:srgbClr val="FF0000"/>
                </a:solidFill>
              </a:rPr>
              <a:t>= 3.1 km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4163892" y="3160165"/>
            <a:ext cx="75375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3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35" y="2219789"/>
            <a:ext cx="6483455" cy="439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377371" y="3275380"/>
            <a:ext cx="1877437" cy="40011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00"/>
                </a:solidFill>
              </a:rPr>
              <a:t>V</a:t>
            </a:r>
            <a:r>
              <a:rPr lang="en-US" sz="2000" kern="0" baseline="-25000" dirty="0">
                <a:solidFill>
                  <a:srgbClr val="000000"/>
                </a:solidFill>
              </a:rPr>
              <a:t>RF </a:t>
            </a:r>
            <a:r>
              <a:rPr lang="en-US" sz="2000" kern="0" dirty="0">
                <a:solidFill>
                  <a:srgbClr val="000000"/>
                </a:solidFill>
              </a:rPr>
              <a:t>~10-</a:t>
            </a:r>
            <a:r>
              <a:rPr lang="en-US" sz="2000" b="1" u="sng" kern="0" dirty="0">
                <a:solidFill>
                  <a:srgbClr val="000000"/>
                </a:solidFill>
              </a:rPr>
              <a:t>11</a:t>
            </a:r>
            <a:r>
              <a:rPr lang="en-US" sz="2000" kern="0" dirty="0">
                <a:solidFill>
                  <a:srgbClr val="000000"/>
                </a:solidFill>
              </a:rPr>
              <a:t> GV</a:t>
            </a: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800000">
            <a:off x="5436547" y="3390596"/>
            <a:ext cx="786867" cy="134418"/>
          </a:xfrm>
          <a:prstGeom prst="rightArrow">
            <a:avLst/>
          </a:prstGeom>
          <a:solidFill>
            <a:srgbClr val="FF5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4306" y="2699305"/>
            <a:ext cx="1507144" cy="40011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00"/>
                </a:solidFill>
              </a:rPr>
              <a:t>V</a:t>
            </a:r>
            <a:r>
              <a:rPr lang="en-US" sz="2000" kern="0" baseline="-25000" dirty="0">
                <a:solidFill>
                  <a:srgbClr val="000000"/>
                </a:solidFill>
              </a:rPr>
              <a:t>RF </a:t>
            </a:r>
            <a:r>
              <a:rPr lang="en-US" sz="2000" kern="0" dirty="0">
                <a:solidFill>
                  <a:srgbClr val="000000"/>
                </a:solidFill>
              </a:rPr>
              <a:t>~35 GV</a:t>
            </a: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0800000">
            <a:off x="6626051" y="2814520"/>
            <a:ext cx="711109" cy="134418"/>
          </a:xfrm>
          <a:prstGeom prst="rightArrow">
            <a:avLst/>
          </a:prstGeom>
          <a:solidFill>
            <a:srgbClr val="FF5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H="1">
            <a:off x="4163892" y="3390595"/>
            <a:ext cx="75375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 flipH="1">
            <a:off x="7164288" y="6373070"/>
            <a:ext cx="196528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</a:rPr>
              <a:t>J.Wenninger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81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RF System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814" y="764704"/>
                <a:ext cx="9252519" cy="584980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RF system requirements are characterized by two regimes.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400" i="1" kern="0" dirty="0">
                    <a:solidFill>
                      <a:srgbClr val="D60093"/>
                    </a:solidFill>
                  </a:rPr>
                  <a:t>High gradients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for H and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FF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i="1" kern="0" dirty="0">
                    <a:solidFill>
                      <a:srgbClr val="0000FF"/>
                    </a:solidFill>
                  </a:rPr>
                  <a:t> – up to ~11 GV.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400" i="1" kern="0" dirty="0">
                    <a:solidFill>
                      <a:srgbClr val="D60093"/>
                    </a:solidFill>
                  </a:rPr>
                  <a:t>High beam loading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with currents of ~1.5 A at the Z pole.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RF system must be distributed over the ring to minimize energy excursions (~4.5% energy loss @ 175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).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>
                    <a:solidFill>
                      <a:srgbClr val="0000FF"/>
                    </a:solidFill>
                  </a:rPr>
                  <a:t>Optics errors driven by energy offsets, effect on </a:t>
                </a:r>
                <a:r>
                  <a:rPr lang="en-US" sz="2000" i="1" kern="0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h</a:t>
                </a:r>
                <a:r>
                  <a:rPr lang="en-US" sz="2000" i="1" kern="0" dirty="0">
                    <a:solidFill>
                      <a:srgbClr val="0000FF"/>
                    </a:solidFill>
                  </a:rPr>
                  <a:t>.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Aiming for SC RF cavities with gradients of ~20 MV/m.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RF frequency of 400 &amp; 800 MHz (current baseline)</a:t>
                </a:r>
                <a:r>
                  <a:rPr lang="en-US" sz="2400" kern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Nano</a:t>
                </a:r>
                <a:r>
                  <a:rPr lang="en-US" sz="20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-beam / crab waist favors  lower frequency, e.g. 400 </a:t>
                </a:r>
                <a:r>
                  <a:rPr lang="en-US" sz="2000" i="1" kern="0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MHz.</a:t>
                </a:r>
                <a:endParaRPr lang="en-US" sz="2000" i="1" kern="0" dirty="0">
                  <a:solidFill>
                    <a:srgbClr val="0000FF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Conversion efficiency (wall plug to RF power) is critical. Aiming for 75% or higher </a:t>
                </a:r>
                <a:r>
                  <a:rPr lang="en-US" sz="2400" kern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R&amp;D !</a:t>
                </a:r>
              </a:p>
              <a:p>
                <a:pPr marL="627063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An important item for FCC-</a:t>
                </a:r>
                <a:r>
                  <a:rPr lang="en-US" sz="2000" i="1" kern="0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ee</a:t>
                </a:r>
                <a:r>
                  <a:rPr lang="en-US" sz="20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power budget.~65% achieved for LEP2.</a:t>
                </a:r>
                <a:endParaRPr lang="en-US" sz="2000" i="1" kern="0" dirty="0">
                  <a:solidFill>
                    <a:srgbClr val="0000FF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endParaRPr lang="en-GB" sz="20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" y="764704"/>
                <a:ext cx="9252519" cy="5849807"/>
              </a:xfrm>
              <a:prstGeom prst="rect">
                <a:avLst/>
              </a:prstGeom>
              <a:blipFill rotWithShape="1">
                <a:blip r:embed="rId2"/>
                <a:stretch>
                  <a:fillRect l="-1054" t="-729" r="-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6360589"/>
            <a:ext cx="64545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J. </a:t>
            </a:r>
            <a:r>
              <a:rPr lang="en-GB" sz="2400" dirty="0" err="1">
                <a:solidFill>
                  <a:srgbClr val="000000"/>
                </a:solidFill>
              </a:rPr>
              <a:t>Wenninger</a:t>
            </a:r>
            <a:r>
              <a:rPr lang="en-GB" sz="2400" dirty="0">
                <a:solidFill>
                  <a:srgbClr val="000000"/>
                </a:solidFill>
              </a:rPr>
              <a:t>, A. Butterworth, E. Jensen, et al.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              luminosity</a:t>
            </a:r>
            <a:endParaRPr lang="en-GB" sz="3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27940"/>
              </p:ext>
            </p:extLst>
          </p:nvPr>
        </p:nvGraphicFramePr>
        <p:xfrm>
          <a:off x="1883650" y="2084825"/>
          <a:ext cx="3149210" cy="13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name="Equation" r:id="rId3" imgW="1104840" imgH="469800" progId="Equation.3">
                  <p:embed/>
                </p:oleObj>
              </mc:Choice>
              <mc:Fallback>
                <p:oleObj name="Equation" r:id="rId3" imgW="110484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650" y="2084825"/>
                        <a:ext cx="3149210" cy="1339318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078070"/>
              </p:ext>
            </p:extLst>
          </p:nvPr>
        </p:nvGraphicFramePr>
        <p:xfrm>
          <a:off x="1835696" y="4974021"/>
          <a:ext cx="209867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Equation" r:id="rId5" imgW="736560" imgH="469800" progId="Equation.3">
                  <p:embed/>
                </p:oleObj>
              </mc:Choice>
              <mc:Fallback>
                <p:oleObj name="Equation" r:id="rId5" imgW="7365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4974021"/>
                        <a:ext cx="2098675" cy="133985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607465" y="1226817"/>
            <a:ext cx="2170139" cy="1198826"/>
            <a:chOff x="6646377" y="1585575"/>
            <a:chExt cx="2170139" cy="1198826"/>
          </a:xfrm>
        </p:grpSpPr>
        <p:grpSp>
          <p:nvGrpSpPr>
            <p:cNvPr id="9" name="Group 8"/>
            <p:cNvGrpSpPr/>
            <p:nvPr/>
          </p:nvGrpSpPr>
          <p:grpSpPr>
            <a:xfrm>
              <a:off x="6646377" y="1585575"/>
              <a:ext cx="863351" cy="1198826"/>
              <a:chOff x="6573952" y="1970906"/>
              <a:chExt cx="863351" cy="1198826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6573952" y="2468875"/>
                <a:ext cx="863351" cy="17282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6645870" y="1970906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" name="Oval 25"/>
              <p:cNvSpPr/>
              <p:nvPr/>
            </p:nvSpPr>
            <p:spPr bwMode="auto">
              <a:xfrm rot="10800000">
                <a:off x="6634966" y="2718439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833219" y="1636758"/>
              <a:ext cx="795411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>
                  <a:solidFill>
                    <a:srgbClr val="000000"/>
                  </a:solidFill>
                </a:rPr>
                <a:t>H </a:t>
              </a:r>
              <a:r>
                <a:rPr lang="en-US" sz="2000" kern="0" dirty="0">
                  <a:solidFill>
                    <a:srgbClr val="000000"/>
                  </a:solidFill>
                  <a:sym typeface="Symbol"/>
                </a:rPr>
                <a:t> 1</a:t>
              </a:r>
              <a:endParaRPr lang="en-GB" sz="2000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41194" y="2087089"/>
              <a:ext cx="1175322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i="1" kern="0" dirty="0">
                  <a:solidFill>
                    <a:srgbClr val="000000"/>
                  </a:solidFill>
                </a:rPr>
                <a:t>Hour-glass</a:t>
              </a:r>
              <a:endParaRPr lang="en-GB" sz="1600" i="1" kern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07465" y="2882630"/>
            <a:ext cx="2112199" cy="1314470"/>
            <a:chOff x="6799566" y="2882630"/>
            <a:chExt cx="2112199" cy="1314470"/>
          </a:xfrm>
        </p:grpSpPr>
        <p:grpSp>
          <p:nvGrpSpPr>
            <p:cNvPr id="24" name="Group 23"/>
            <p:cNvGrpSpPr/>
            <p:nvPr/>
          </p:nvGrpSpPr>
          <p:grpSpPr>
            <a:xfrm>
              <a:off x="6799566" y="3419050"/>
              <a:ext cx="1902040" cy="778050"/>
              <a:chOff x="2692712" y="5037615"/>
              <a:chExt cx="2230491" cy="942450"/>
            </a:xfrm>
          </p:grpSpPr>
          <p:sp>
            <p:nvSpPr>
              <p:cNvPr id="7" name="Oval 6"/>
              <p:cNvSpPr/>
              <p:nvPr/>
            </p:nvSpPr>
            <p:spPr bwMode="auto">
              <a:xfrm rot="1517219" flipV="1">
                <a:off x="3040199" y="5447662"/>
                <a:ext cx="1248163" cy="1416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 rot="20133054" flipV="1">
                <a:off x="3086435" y="5468412"/>
                <a:ext cx="1155693" cy="148154"/>
              </a:xfrm>
              <a:prstGeom prst="ellipse">
                <a:avLst/>
              </a:prstGeom>
              <a:solidFill>
                <a:srgbClr val="FF5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 flipV="1">
                <a:off x="2698321" y="5054444"/>
                <a:ext cx="1997095" cy="9256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2692712" y="5037615"/>
                <a:ext cx="1940996" cy="94244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Arc 21"/>
              <p:cNvSpPr/>
              <p:nvPr/>
            </p:nvSpPr>
            <p:spPr bwMode="auto">
              <a:xfrm rot="2442530">
                <a:off x="3704037" y="5188647"/>
                <a:ext cx="737395" cy="739265"/>
              </a:xfrm>
              <a:prstGeom prst="arc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67629" y="5342434"/>
                <a:ext cx="455574" cy="338554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1600" i="1" kern="0" dirty="0">
                    <a:solidFill>
                      <a:srgbClr val="7030A0"/>
                    </a:solidFill>
                  </a:rPr>
                  <a:t>2</a:t>
                </a:r>
                <a:r>
                  <a:rPr lang="en-US" sz="1600" i="1" kern="0" dirty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F</a:t>
                </a:r>
                <a:endParaRPr lang="en-GB" sz="1600" i="1" kern="0" dirty="0">
                  <a:solidFill>
                    <a:srgbClr val="7030A0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916248" y="2990485"/>
              <a:ext cx="76655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>
                  <a:solidFill>
                    <a:srgbClr val="000000"/>
                  </a:solidFill>
                </a:rPr>
                <a:t>F </a:t>
              </a:r>
              <a:r>
                <a:rPr lang="en-US" sz="2000" kern="0" dirty="0">
                  <a:solidFill>
                    <a:srgbClr val="000000"/>
                  </a:solidFill>
                  <a:sym typeface="Symbol"/>
                </a:rPr>
                <a:t> 1</a:t>
              </a:r>
              <a:endParaRPr lang="en-GB" sz="2000" kern="0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66122" y="2882630"/>
              <a:ext cx="1045643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i="1" kern="0" dirty="0">
                  <a:solidFill>
                    <a:srgbClr val="000000"/>
                  </a:solidFill>
                </a:rPr>
                <a:t>Crossing angle</a:t>
              </a:r>
              <a:endParaRPr lang="en-GB" sz="1600" i="1" kern="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507272"/>
              </p:ext>
            </p:extLst>
          </p:nvPr>
        </p:nvGraphicFramePr>
        <p:xfrm>
          <a:off x="2095625" y="3989388"/>
          <a:ext cx="26892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Equation" r:id="rId7" imgW="1447560" imgH="482400" progId="Equation.3">
                  <p:embed/>
                </p:oleObj>
              </mc:Choice>
              <mc:Fallback>
                <p:oleObj name="Equation" r:id="rId7" imgW="14475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625" y="3989388"/>
                        <a:ext cx="268922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 bwMode="auto">
          <a:xfrm rot="19960514">
            <a:off x="5119561" y="2248357"/>
            <a:ext cx="1222853" cy="11934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326415">
            <a:off x="4650401" y="3311066"/>
            <a:ext cx="1674580" cy="13147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948824"/>
              </p:ext>
            </p:extLst>
          </p:nvPr>
        </p:nvGraphicFramePr>
        <p:xfrm>
          <a:off x="2035175" y="881063"/>
          <a:ext cx="31083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name="Equation" r:id="rId9" imgW="1752480" imgH="393480" progId="Equation.3">
                  <p:embed/>
                </p:oleObj>
              </mc:Choice>
              <mc:Fallback>
                <p:oleObj name="Equation" r:id="rId9" imgW="1752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881063"/>
                        <a:ext cx="3108325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own Arrow 17"/>
          <p:cNvSpPr/>
          <p:nvPr/>
        </p:nvSpPr>
        <p:spPr bwMode="auto">
          <a:xfrm rot="10800000">
            <a:off x="3192154" y="1478054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4025" y="4065289"/>
            <a:ext cx="16130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Beam-beam parameter</a:t>
            </a:r>
            <a:endParaRPr lang="en-GB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3192154" y="3467405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Curved Right Arrow 19"/>
          <p:cNvSpPr/>
          <p:nvPr/>
        </p:nvSpPr>
        <p:spPr bwMode="auto">
          <a:xfrm>
            <a:off x="654690" y="2758674"/>
            <a:ext cx="921720" cy="3053185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006821"/>
              </p:ext>
            </p:extLst>
          </p:nvPr>
        </p:nvGraphicFramePr>
        <p:xfrm>
          <a:off x="6991515" y="4497302"/>
          <a:ext cx="19335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Equation" r:id="rId11" imgW="1434960" imgH="1587240" progId="Equation.3">
                  <p:embed/>
                </p:oleObj>
              </mc:Choice>
              <mc:Fallback>
                <p:oleObj name="Equation" r:id="rId11" imgW="1434960" imgH="1587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515" y="4497302"/>
                        <a:ext cx="19335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5160392" y="0"/>
            <a:ext cx="2096726" cy="731230"/>
            <a:chOff x="2344510" y="2518150"/>
            <a:chExt cx="5530320" cy="998530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2882180" y="3006546"/>
              <a:ext cx="49926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6" name="Group 35"/>
            <p:cNvGrpSpPr/>
            <p:nvPr/>
          </p:nvGrpSpPr>
          <p:grpSpPr>
            <a:xfrm>
              <a:off x="2344510" y="2814519"/>
              <a:ext cx="2496325" cy="384052"/>
              <a:chOff x="616285" y="2814519"/>
              <a:chExt cx="2496325" cy="38405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230765" y="2814519"/>
                <a:ext cx="1881845" cy="384052"/>
                <a:chOff x="1230765" y="2814519"/>
                <a:chExt cx="1881845" cy="384052"/>
              </a:xfrm>
            </p:grpSpPr>
            <p:sp>
              <p:nvSpPr>
                <p:cNvPr id="51" name="Flowchart: Direct Access Storage 50"/>
                <p:cNvSpPr/>
                <p:nvPr/>
              </p:nvSpPr>
              <p:spPr bwMode="auto">
                <a:xfrm rot="10800000">
                  <a:off x="1230765" y="2814521"/>
                  <a:ext cx="1881845" cy="384050"/>
                </a:xfrm>
                <a:prstGeom prst="flowChartMagneticDrum">
                  <a:avLst/>
                </a:prstGeom>
                <a:solidFill>
                  <a:srgbClr val="00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2" name="Flowchart: Connector 51"/>
                <p:cNvSpPr/>
                <p:nvPr/>
              </p:nvSpPr>
              <p:spPr bwMode="auto">
                <a:xfrm>
                  <a:off x="1233289" y="2814519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0000FF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50" name="Straight Connector 49"/>
              <p:cNvCxnSpPr/>
              <p:nvPr/>
            </p:nvCxnSpPr>
            <p:spPr bwMode="auto">
              <a:xfrm>
                <a:off x="616285" y="3006546"/>
                <a:ext cx="96138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" name="Group 36"/>
            <p:cNvGrpSpPr/>
            <p:nvPr/>
          </p:nvGrpSpPr>
          <p:grpSpPr>
            <a:xfrm>
              <a:off x="5224885" y="2814520"/>
              <a:ext cx="2336799" cy="384052"/>
              <a:chOff x="5224885" y="2814520"/>
              <a:chExt cx="2336799" cy="384052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677315" y="2814520"/>
                <a:ext cx="1884369" cy="384052"/>
                <a:chOff x="3801376" y="2814520"/>
                <a:chExt cx="1884369" cy="384052"/>
              </a:xfrm>
            </p:grpSpPr>
            <p:sp>
              <p:nvSpPr>
                <p:cNvPr id="47" name="Flowchart: Direct Access Storage 46"/>
                <p:cNvSpPr/>
                <p:nvPr/>
              </p:nvSpPr>
              <p:spPr bwMode="auto">
                <a:xfrm rot="10800000">
                  <a:off x="3803900" y="2814520"/>
                  <a:ext cx="1881845" cy="384050"/>
                </a:xfrm>
                <a:prstGeom prst="flowChartMagneticDrum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8" name="Flowchart: Connector 47"/>
                <p:cNvSpPr/>
                <p:nvPr/>
              </p:nvSpPr>
              <p:spPr bwMode="auto">
                <a:xfrm>
                  <a:off x="3801376" y="2814521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46" name="Straight Connector 45"/>
              <p:cNvCxnSpPr/>
              <p:nvPr/>
            </p:nvCxnSpPr>
            <p:spPr bwMode="auto">
              <a:xfrm>
                <a:off x="5224885" y="3006544"/>
                <a:ext cx="796813" cy="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" name="Explosion 2 37"/>
            <p:cNvSpPr/>
            <p:nvPr/>
          </p:nvSpPr>
          <p:spPr bwMode="auto">
            <a:xfrm>
              <a:off x="5061062" y="2518150"/>
              <a:ext cx="503914" cy="998530"/>
            </a:xfrm>
            <a:prstGeom prst="irregularSeal2">
              <a:avLst/>
            </a:prstGeom>
            <a:solidFill>
              <a:srgbClr val="FFFF99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3447276" y="3317917"/>
              <a:ext cx="114694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6239172" y="3317917"/>
              <a:ext cx="1033891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33130" y="6337644"/>
            <a:ext cx="199368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</a:rPr>
              <a:t>J. </a:t>
            </a:r>
            <a:r>
              <a:rPr lang="en-GB" sz="2400" dirty="0" err="1">
                <a:solidFill>
                  <a:srgbClr val="0000CC"/>
                </a:solidFill>
              </a:rPr>
              <a:t>Wenninger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18" grpId="0" animBg="1"/>
      <p:bldP spid="19" grpId="0"/>
      <p:bldP spid="32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eam-beam parameter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96534" y="855865"/>
            <a:ext cx="6510196" cy="143629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</a:rPr>
              <a:t>beam-beam parameter </a:t>
            </a:r>
            <a:r>
              <a:rPr lang="en-US" sz="2000" kern="0" dirty="0">
                <a:solidFill>
                  <a:srgbClr val="000000"/>
                </a:solidFill>
                <a:latin typeface="Symbol" panose="05050102010706020507" pitchFamily="18" charset="2"/>
              </a:rPr>
              <a:t>x</a:t>
            </a:r>
            <a:r>
              <a:rPr lang="en-US" sz="2000" kern="0" dirty="0">
                <a:solidFill>
                  <a:srgbClr val="000000"/>
                </a:solidFill>
              </a:rPr>
              <a:t> measures strength of  field sensed by the particles in a collision</a:t>
            </a:r>
          </a:p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</a:rPr>
              <a:t>beam-beam parameter limits are empirically scaled from LEP data (also 4 IPs)</a:t>
            </a:r>
            <a:endParaRPr lang="en-GB" sz="2000" kern="0" dirty="0">
              <a:solidFill>
                <a:srgbClr val="00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162180"/>
              </p:ext>
            </p:extLst>
          </p:nvPr>
        </p:nvGraphicFramePr>
        <p:xfrm>
          <a:off x="1473252" y="2660900"/>
          <a:ext cx="2384381" cy="1554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Equation" r:id="rId3" imgW="1447560" imgH="939600" progId="Equation.3">
                  <p:embed/>
                </p:oleObj>
              </mc:Choice>
              <mc:Fallback>
                <p:oleObj name="Equation" r:id="rId3" imgW="1447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52" y="2660900"/>
                        <a:ext cx="2384381" cy="1554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25" y="2699305"/>
            <a:ext cx="4641170" cy="31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041654" y="855865"/>
            <a:ext cx="2102346" cy="1834775"/>
            <a:chOff x="7217182" y="846189"/>
            <a:chExt cx="2102346" cy="1834775"/>
          </a:xfrm>
        </p:grpSpPr>
        <p:pic>
          <p:nvPicPr>
            <p:cNvPr id="10304" name="Picture 6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82" y="846189"/>
              <a:ext cx="2102346" cy="183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682805" y="1854395"/>
              <a:ext cx="537670" cy="499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927210"/>
              </p:ext>
            </p:extLst>
          </p:nvPr>
        </p:nvGraphicFramePr>
        <p:xfrm>
          <a:off x="2344510" y="4312315"/>
          <a:ext cx="1888669" cy="1084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Equation" r:id="rId7" imgW="774360" imgH="444240" progId="Equation.3">
                  <p:embed/>
                </p:oleObj>
              </mc:Choice>
              <mc:Fallback>
                <p:oleObj name="Equation" r:id="rId7" imgW="774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510" y="4312315"/>
                        <a:ext cx="1888669" cy="1084286"/>
                      </a:xfrm>
                      <a:prstGeom prst="rect">
                        <a:avLst/>
                      </a:prstGeom>
                      <a:solidFill>
                        <a:srgbClr val="DAEDEF"/>
                      </a:solidFill>
                      <a:ln>
                        <a:solidFill>
                          <a:srgbClr val="BBE0E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 bwMode="auto">
          <a:xfrm>
            <a:off x="1074157" y="4532043"/>
            <a:ext cx="905716" cy="3940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3419" y="3851455"/>
            <a:ext cx="2518235" cy="46166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200" b="1" i="1" kern="0" dirty="0">
                <a:solidFill>
                  <a:srgbClr val="000000"/>
                </a:solidFill>
              </a:rPr>
              <a:t>In reasonable agreement  with first simulations for FCC </a:t>
            </a:r>
            <a:r>
              <a:rPr lang="en-US" sz="1200" b="1" i="1" kern="0" dirty="0" err="1">
                <a:solidFill>
                  <a:srgbClr val="000000"/>
                </a:solidFill>
              </a:rPr>
              <a:t>ee</a:t>
            </a:r>
            <a:endParaRPr lang="en-GB" sz="1200" b="1" i="1" kern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451" y="5705411"/>
            <a:ext cx="4919828" cy="707886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00"/>
                </a:solidFill>
              </a:rPr>
              <a:t>The beam-beam limit may be raised significantly with Crab-Waist schemes !</a:t>
            </a: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13297"/>
            <a:ext cx="80449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  <a:latin typeface="Calibri"/>
              </a:rPr>
              <a:t>J.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Wenninger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R.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Assmann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S. White, K. Ohmi, D.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Shatilov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et al.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24279" y="2514639"/>
            <a:ext cx="322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R. </a:t>
            </a:r>
            <a:r>
              <a:rPr lang="en-GB" sz="1400" dirty="0" err="1">
                <a:solidFill>
                  <a:prstClr val="black"/>
                </a:solidFill>
              </a:rPr>
              <a:t>Assmann</a:t>
            </a:r>
            <a:r>
              <a:rPr lang="en-GB" sz="1400" dirty="0">
                <a:solidFill>
                  <a:prstClr val="black"/>
                </a:solidFill>
              </a:rPr>
              <a:t> &amp; K. </a:t>
            </a:r>
            <a:r>
              <a:rPr lang="en-GB" sz="1400" dirty="0" err="1">
                <a:solidFill>
                  <a:prstClr val="black"/>
                </a:solidFill>
              </a:rPr>
              <a:t>Cornelis</a:t>
            </a:r>
            <a:r>
              <a:rPr lang="en-GB" sz="1400" dirty="0">
                <a:solidFill>
                  <a:prstClr val="black"/>
                </a:solidFill>
              </a:rPr>
              <a:t>, EPAC2000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</a:t>
            </a:r>
            <a:r>
              <a:rPr lang="en-US" dirty="0" err="1" smtClean="0"/>
              <a:t>eamstrahlung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721465"/>
              </p:ext>
            </p:extLst>
          </p:nvPr>
        </p:nvGraphicFramePr>
        <p:xfrm>
          <a:off x="885120" y="2237784"/>
          <a:ext cx="32019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Equation" r:id="rId3" imgW="1511280" imgH="469800" progId="Equation.3">
                  <p:embed/>
                </p:oleObj>
              </mc:Choice>
              <mc:Fallback>
                <p:oleObj name="Equation" r:id="rId3" imgW="151128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120" y="2237784"/>
                        <a:ext cx="3201988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01006"/>
              </p:ext>
            </p:extLst>
          </p:nvPr>
        </p:nvGraphicFramePr>
        <p:xfrm>
          <a:off x="4529138" y="2263775"/>
          <a:ext cx="14970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name="Equation" r:id="rId5" imgW="761760" imgH="431640" progId="Equation.3">
                  <p:embed/>
                </p:oleObj>
              </mc:Choice>
              <mc:Fallback>
                <p:oleObj name="Equation" r:id="rId5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2263775"/>
                        <a:ext cx="149701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3" y="902001"/>
            <a:ext cx="899968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>
                <a:solidFill>
                  <a:srgbClr val="000000"/>
                </a:solidFill>
              </a:rPr>
              <a:t>hard photon emission at the IPs, ‘</a:t>
            </a:r>
            <a:r>
              <a:rPr lang="en-US" sz="2400" i="1" kern="0" dirty="0" err="1">
                <a:solidFill>
                  <a:srgbClr val="D60093"/>
                </a:solidFill>
              </a:rPr>
              <a:t>Beamstrahlung</a:t>
            </a:r>
            <a:r>
              <a:rPr lang="en-US" sz="2400" kern="0" dirty="0">
                <a:solidFill>
                  <a:srgbClr val="000000"/>
                </a:solidFill>
              </a:rPr>
              <a:t>’, can become lifetime / performance limit for large bunch populations (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kern="0" dirty="0">
                <a:solidFill>
                  <a:srgbClr val="000000"/>
                </a:solidFill>
              </a:rPr>
              <a:t>), small hor. beam size (</a:t>
            </a:r>
            <a:r>
              <a:rPr lang="en-US" sz="2400" i="1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US" sz="2400" i="1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kern="0" dirty="0">
                <a:solidFill>
                  <a:srgbClr val="000000"/>
                </a:solidFill>
              </a:rPr>
              <a:t>) &amp; short bunches (</a:t>
            </a:r>
            <a:r>
              <a:rPr lang="en-US" sz="2400" i="1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US" sz="2400" i="1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kern="0" dirty="0">
                <a:solidFill>
                  <a:srgbClr val="000000"/>
                </a:solidFill>
              </a:rPr>
              <a:t>)  </a:t>
            </a:r>
            <a:endParaRPr lang="en-GB" sz="2400" kern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274" y="3105606"/>
            <a:ext cx="2265895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i="1" kern="0" dirty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1400" i="1" kern="0" dirty="0">
                <a:solidFill>
                  <a:srgbClr val="000000"/>
                </a:solidFill>
              </a:rPr>
              <a:t> : mean bending radius at the IP (in the field of the opposing bunch)</a:t>
            </a:r>
            <a:endParaRPr lang="en-GB" sz="1400" i="1" kern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396" y="4262008"/>
            <a:ext cx="7949835" cy="24765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>
                <a:solidFill>
                  <a:srgbClr val="000000"/>
                </a:solidFill>
              </a:rPr>
              <a:t>to ensure an acceptable lifetime, </a:t>
            </a:r>
            <a:r>
              <a:rPr lang="en-US" sz="2400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2400" kern="0" dirty="0" err="1">
                <a:solidFill>
                  <a:srgbClr val="000000"/>
                </a:solidFill>
                <a:sym typeface="Symbol"/>
              </a:rPr>
              <a:t></a:t>
            </a:r>
            <a:r>
              <a:rPr lang="en-US" sz="2400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en-US" sz="2400" kern="0" dirty="0">
                <a:solidFill>
                  <a:srgbClr val="000000"/>
                </a:solidFill>
              </a:rPr>
              <a:t> must be sufficiently large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i="1" kern="0" dirty="0">
                <a:solidFill>
                  <a:srgbClr val="0000FF"/>
                </a:solidFill>
              </a:rPr>
              <a:t>flat beams (large </a:t>
            </a:r>
            <a:r>
              <a:rPr lang="en-US" sz="2000" i="1" kern="0" dirty="0" err="1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US" sz="2000" i="1" kern="0" baseline="-25000" dirty="0" err="1">
                <a:solidFill>
                  <a:srgbClr val="0000FF"/>
                </a:solidFill>
              </a:rPr>
              <a:t>x</a:t>
            </a:r>
            <a:r>
              <a:rPr lang="en-US" sz="2000" i="1" kern="0" dirty="0">
                <a:solidFill>
                  <a:srgbClr val="0000FF"/>
                </a:solidFill>
              </a:rPr>
              <a:t>) !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i="1" kern="0" dirty="0">
                <a:solidFill>
                  <a:srgbClr val="0000FF"/>
                </a:solidFill>
              </a:rPr>
              <a:t>bunch length !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i="1" kern="0" dirty="0">
                <a:solidFill>
                  <a:srgbClr val="0000FF"/>
                </a:solidFill>
              </a:rPr>
              <a:t>large momentum acceptance of the lattice: </a:t>
            </a:r>
            <a:r>
              <a:rPr lang="en-US" sz="2000" b="1" i="1" kern="0" dirty="0">
                <a:solidFill>
                  <a:srgbClr val="0000FF"/>
                </a:solidFill>
              </a:rPr>
              <a:t>1.5 – 2% required</a:t>
            </a:r>
            <a:r>
              <a:rPr lang="en-US" sz="2000" i="1" kern="0" dirty="0">
                <a:solidFill>
                  <a:srgbClr val="0000FF"/>
                </a:solidFill>
              </a:rPr>
              <a:t>.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000000"/>
                </a:solidFill>
              </a:rPr>
              <a:t>LEP: &lt; 1% acceptance, </a:t>
            </a:r>
            <a:r>
              <a:rPr lang="en-US" kern="0" dirty="0" err="1">
                <a:solidFill>
                  <a:srgbClr val="000000"/>
                </a:solidFill>
              </a:rPr>
              <a:t>SuperKEKB</a:t>
            </a:r>
            <a:r>
              <a:rPr lang="en-US" kern="0" dirty="0">
                <a:solidFill>
                  <a:srgbClr val="000000"/>
                </a:solidFill>
              </a:rPr>
              <a:t> ~ 1-1.5%.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3270393"/>
            <a:ext cx="4464496" cy="40011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FF"/>
                </a:solidFill>
                <a:latin typeface="Symbol" panose="05050102010706020507" pitchFamily="18" charset="2"/>
              </a:rPr>
              <a:t>h</a:t>
            </a:r>
            <a:r>
              <a:rPr lang="en-US" sz="2000" kern="0" dirty="0">
                <a:solidFill>
                  <a:srgbClr val="0000FF"/>
                </a:solidFill>
              </a:rPr>
              <a:t> : ring energy acceptance</a:t>
            </a:r>
            <a:endParaRPr lang="en-GB" sz="2000" kern="0" dirty="0">
              <a:solidFill>
                <a:srgbClr val="0000FF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558927" y="2040298"/>
            <a:ext cx="2189085" cy="1367955"/>
            <a:chOff x="6569060" y="1726006"/>
            <a:chExt cx="2189085" cy="1367955"/>
          </a:xfrm>
        </p:grpSpPr>
        <p:grpSp>
          <p:nvGrpSpPr>
            <p:cNvPr id="34" name="Group 33"/>
            <p:cNvGrpSpPr/>
            <p:nvPr/>
          </p:nvGrpSpPr>
          <p:grpSpPr>
            <a:xfrm>
              <a:off x="6782712" y="1726006"/>
              <a:ext cx="1975433" cy="1110810"/>
              <a:chOff x="6751434" y="1726006"/>
              <a:chExt cx="1975433" cy="1110810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7375565" y="2103367"/>
                <a:ext cx="691290" cy="3333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5098" name="Picture 10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02919">
                <a:off x="7781300" y="1959728"/>
                <a:ext cx="634557" cy="246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6751434" y="2179561"/>
                <a:ext cx="624131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8098578" y="2360312"/>
                <a:ext cx="544351" cy="33899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8436403" y="1726006"/>
                <a:ext cx="29046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endParaRPr lang="en-GB" sz="2000" kern="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99832" y="1812444"/>
                <a:ext cx="32733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e</a:t>
                </a:r>
                <a:endParaRPr lang="en-GB" sz="20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07086" y="2436706"/>
                <a:ext cx="32733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e</a:t>
                </a:r>
                <a:endParaRPr lang="en-GB" sz="20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ight Arrow 31"/>
              <p:cNvSpPr/>
              <p:nvPr/>
            </p:nvSpPr>
            <p:spPr bwMode="auto">
              <a:xfrm rot="10800000">
                <a:off x="6881521" y="2238445"/>
                <a:ext cx="494044" cy="84864"/>
              </a:xfrm>
              <a:prstGeom prst="rightArrow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" name="Arc 25"/>
            <p:cNvSpPr/>
            <p:nvPr/>
          </p:nvSpPr>
          <p:spPr bwMode="auto">
            <a:xfrm>
              <a:off x="6569060" y="2179561"/>
              <a:ext cx="1720905" cy="914400"/>
            </a:xfrm>
            <a:prstGeom prst="arc">
              <a:avLst>
                <a:gd name="adj1" fmla="val 16200000"/>
                <a:gd name="adj2" fmla="val 20272309"/>
              </a:avLst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9475" y="3741749"/>
            <a:ext cx="814186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i="1" dirty="0">
                <a:solidFill>
                  <a:srgbClr val="000000"/>
                </a:solidFill>
              </a:rPr>
              <a:t>lifetime expression by V. Telnov, modified version by A. Bogomyagkov et al</a:t>
            </a:r>
            <a:endParaRPr lang="en-GB" sz="1400" i="1" kern="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9060" y="6396335"/>
            <a:ext cx="26101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  <a:latin typeface="Calibri"/>
              </a:rPr>
              <a:t>J.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Wenninger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et al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387183"/>
              </p:ext>
            </p:extLst>
          </p:nvPr>
        </p:nvGraphicFramePr>
        <p:xfrm>
          <a:off x="285956" y="692696"/>
          <a:ext cx="864096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</a:t>
            </a:r>
            <a:r>
              <a:rPr lang="en-GB" sz="3600" dirty="0" smtClean="0"/>
              <a:t>eam-beam limits: 2 regimes</a:t>
            </a:r>
            <a:endParaRPr lang="en-GB" sz="3600" dirty="0"/>
          </a:p>
        </p:txBody>
      </p:sp>
      <p:sp>
        <p:nvSpPr>
          <p:cNvPr id="4" name="TextBox 1"/>
          <p:cNvSpPr txBox="1"/>
          <p:nvPr/>
        </p:nvSpPr>
        <p:spPr>
          <a:xfrm>
            <a:off x="6190612" y="3717032"/>
            <a:ext cx="914400" cy="15121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 err="1">
                <a:solidFill>
                  <a:srgbClr val="000066"/>
                </a:solidFill>
                <a:latin typeface="Calibri" panose="020F0502020204030204" pitchFamily="34" charset="0"/>
              </a:rPr>
              <a:t>b</a:t>
            </a:r>
            <a:r>
              <a:rPr lang="en-GB" sz="2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eamstrahlung</a:t>
            </a:r>
            <a:r>
              <a:rPr lang="en-GB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lifetime w</a:t>
            </a:r>
            <a:r>
              <a:rPr lang="en-GB" sz="2000" b="1" dirty="0" smtClean="0">
                <a:solidFill>
                  <a:srgbClr val="000066"/>
                </a:solidFill>
              </a:rPr>
              <a:t>. </a:t>
            </a:r>
            <a:r>
              <a:rPr lang="en-GB" sz="2000" b="1" dirty="0" smtClean="0">
                <a:solidFill>
                  <a:srgbClr val="000066"/>
                </a:solidFill>
                <a:latin typeface="Symbol" panose="05050102010706020507" pitchFamily="18" charset="2"/>
              </a:rPr>
              <a:t>h</a:t>
            </a:r>
            <a:r>
              <a:rPr lang="en-GB" sz="2000" b="1" dirty="0" smtClean="0">
                <a:solidFill>
                  <a:srgbClr val="000066"/>
                </a:solidFill>
              </a:rPr>
              <a:t>=1.5%</a:t>
            </a:r>
            <a:endParaRPr lang="en-GB" sz="2000" b="1" kern="0" dirty="0" smtClean="0">
              <a:solidFill>
                <a:srgbClr val="000066"/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4674270" y="908720"/>
            <a:ext cx="914400" cy="15121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</a:t>
            </a:r>
            <a:r>
              <a:rPr lang="en-GB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eamstrahlung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lifetime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(300 s) w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GB" sz="2000" b="1" dirty="0" smtClean="0">
                <a:solidFill>
                  <a:srgbClr val="FF0000"/>
                </a:solidFill>
              </a:rPr>
              <a:t>=2.0%</a:t>
            </a:r>
            <a:endParaRPr lang="en-GB" sz="2000" b="1" kern="0" dirty="0" smtClean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00" y="5727357"/>
            <a:ext cx="20890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prstClr val="black"/>
                </a:solidFill>
                <a:latin typeface="Symbol" panose="05050102010706020507" pitchFamily="18" charset="2"/>
              </a:rPr>
              <a:t>e</a:t>
            </a:r>
            <a:r>
              <a:rPr lang="en-GB" sz="3200" kern="0" baseline="-25000" dirty="0" err="1">
                <a:solidFill>
                  <a:prstClr val="black"/>
                </a:solidFill>
                <a:latin typeface="Calibri"/>
              </a:rPr>
              <a:t>y</a:t>
            </a:r>
            <a:r>
              <a:rPr lang="en-GB" sz="3200" kern="0" dirty="0">
                <a:solidFill>
                  <a:prstClr val="black"/>
                </a:solidFill>
                <a:latin typeface="Calibri"/>
              </a:rPr>
              <a:t> = 2 pm, </a:t>
            </a:r>
          </a:p>
          <a:p>
            <a:pPr>
              <a:defRPr/>
            </a:pPr>
            <a:r>
              <a:rPr lang="en-GB" sz="3200" kern="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GB" sz="3200" kern="0" baseline="-250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GB" sz="3200" kern="0" dirty="0">
                <a:solidFill>
                  <a:prstClr val="black"/>
                </a:solidFill>
                <a:latin typeface="Calibri"/>
              </a:rPr>
              <a:t>* = 1 mm</a:t>
            </a:r>
            <a:endParaRPr lang="en-GB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0329" y="6027003"/>
            <a:ext cx="58681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  <a:latin typeface="Calibri"/>
              </a:rPr>
              <a:t>M. Koratzinos, A. Bogomyagkov, E. Levichev, D.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Shatilov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K. Yokoya, V. Telnov, K. Oide, …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 bwMode="auto">
          <a:xfrm>
            <a:off x="471968" y="895351"/>
            <a:ext cx="4040188" cy="639762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sz="3000" b="0" kern="0" smtClean="0">
                <a:solidFill>
                  <a:srgbClr val="FFFF00"/>
                </a:solidFill>
                <a:latin typeface="Times New Roman"/>
                <a:ea typeface="ＭＳ Ｐゴシック"/>
                <a:cs typeface="Times New Roman"/>
              </a:rPr>
              <a:t>Precision Measurements </a:t>
            </a:r>
            <a:endParaRPr lang="en-US" sz="3000" b="0" kern="0" dirty="0">
              <a:solidFill>
                <a:srgbClr val="FFFF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471968" y="1535113"/>
            <a:ext cx="4040188" cy="2901999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Springboard for sensitivity to new physics</a:t>
            </a:r>
          </a:p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Theoretical issues: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Higher-order QCD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Higher-order EW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Mixed QCD + EW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 bwMode="auto">
          <a:xfrm>
            <a:off x="4659793" y="895351"/>
            <a:ext cx="4041775" cy="639762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sz="3000" b="0" kern="0" smtClean="0">
                <a:solidFill>
                  <a:srgbClr val="FFFF00"/>
                </a:solidFill>
                <a:latin typeface="Times New Roman"/>
                <a:ea typeface="ＭＳ Ｐゴシック"/>
                <a:cs typeface="Times New Roman"/>
              </a:rPr>
              <a:t>Rare Decays</a:t>
            </a:r>
            <a:endParaRPr lang="en-US" sz="3000" b="0" kern="0" dirty="0">
              <a:solidFill>
                <a:srgbClr val="FFFF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4659793" y="1535113"/>
            <a:ext cx="4041775" cy="4062413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Direct searches for new physics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Many opportunities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Z: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12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b, c, τ: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11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W: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8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6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6</a:t>
            </a:r>
          </a:p>
          <a:p>
            <a:pPr>
              <a:defRPr/>
            </a:pPr>
            <a:endParaRPr lang="en-US" sz="2800" kern="0" baseline="30000" dirty="0" smtClean="0">
              <a:solidFill>
                <a:srgbClr val="0000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466" y="-2042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The Twin Frontiers of </a:t>
            </a:r>
            <a:r>
              <a:rPr lang="en-GB" sz="4000" b="1" i="1" kern="0" dirty="0">
                <a:solidFill>
                  <a:srgbClr val="FFFF00"/>
                </a:solidFill>
                <a:cs typeface="Calibri" pitchFamily="34" charset="0"/>
              </a:rPr>
              <a:t>FCC-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ee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7140" y="5764212"/>
            <a:ext cx="971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J. Ellis</a:t>
            </a:r>
          </a:p>
          <a:p>
            <a:r>
              <a:rPr lang="en-GB" dirty="0">
                <a:solidFill>
                  <a:prstClr val="black"/>
                </a:solidFill>
              </a:rPr>
              <a:t>P. </a:t>
            </a:r>
            <a:r>
              <a:rPr lang="en-GB" dirty="0" err="1">
                <a:solidFill>
                  <a:prstClr val="black"/>
                </a:solidFill>
              </a:rPr>
              <a:t>Janot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dirty="0">
                <a:solidFill>
                  <a:prstClr val="black"/>
                </a:solidFill>
              </a:rPr>
              <a:t>M. </a:t>
            </a:r>
            <a:r>
              <a:rPr lang="en-GB" dirty="0" err="1">
                <a:solidFill>
                  <a:prstClr val="black"/>
                </a:solidFill>
              </a:rPr>
              <a:t>Ruan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2944" y="5763055"/>
            <a:ext cx="4414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M. </a:t>
            </a:r>
            <a:r>
              <a:rPr lang="en-GB" sz="2000" dirty="0" err="1">
                <a:solidFill>
                  <a:prstClr val="black"/>
                </a:solidFill>
              </a:rPr>
              <a:t>Bicer</a:t>
            </a:r>
            <a:r>
              <a:rPr lang="en-GB" sz="2000" dirty="0">
                <a:solidFill>
                  <a:prstClr val="black"/>
                </a:solidFill>
              </a:rPr>
              <a:t> et al., “First Look at the Physics Case of TLEP,’’ JHEP 01, 164 (2014)</a:t>
            </a:r>
          </a:p>
          <a:p>
            <a:r>
              <a:rPr lang="en-GB" sz="2000" dirty="0">
                <a:solidFill>
                  <a:prstClr val="black"/>
                </a:solidFill>
              </a:rPr>
              <a:t>S. Dawson et al., arXiv:1310.8361v2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4" y="4391006"/>
            <a:ext cx="3194440" cy="24669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4061" y="4602527"/>
            <a:ext cx="158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Higgs coupling</a:t>
            </a:r>
          </a:p>
          <a:p>
            <a:r>
              <a:rPr lang="en-GB" dirty="0">
                <a:solidFill>
                  <a:prstClr val="black"/>
                </a:solidFill>
              </a:rPr>
              <a:t>measurements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4869" y="4491502"/>
            <a:ext cx="545342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500" b="1" dirty="0">
                <a:solidFill>
                  <a:prstClr val="black"/>
                </a:solidFill>
              </a:rPr>
              <a:t>HL-LHC</a:t>
            </a:r>
          </a:p>
          <a:p>
            <a:pPr>
              <a:spcBef>
                <a:spcPts val="100"/>
              </a:spcBef>
            </a:pPr>
            <a:r>
              <a:rPr lang="en-GB" sz="500" b="1" dirty="0">
                <a:solidFill>
                  <a:prstClr val="black"/>
                </a:solidFill>
              </a:rPr>
              <a:t>ILC500</a:t>
            </a:r>
          </a:p>
          <a:p>
            <a:pPr>
              <a:spcBef>
                <a:spcPts val="100"/>
              </a:spcBef>
            </a:pPr>
            <a:r>
              <a:rPr lang="en-GB" sz="500" b="1" dirty="0">
                <a:solidFill>
                  <a:prstClr val="black"/>
                </a:solidFill>
              </a:rPr>
              <a:t>FCC-</a:t>
            </a:r>
            <a:r>
              <a:rPr lang="en-GB" sz="500" b="1" dirty="0" err="1">
                <a:solidFill>
                  <a:prstClr val="black"/>
                </a:solidFill>
              </a:rPr>
              <a:t>ee</a:t>
            </a:r>
            <a:r>
              <a:rPr lang="en-GB" sz="500" b="1" dirty="0">
                <a:solidFill>
                  <a:prstClr val="black"/>
                </a:solidFill>
              </a:rPr>
              <a:t> 350</a:t>
            </a:r>
          </a:p>
          <a:p>
            <a:pPr>
              <a:spcBef>
                <a:spcPts val="100"/>
              </a:spcBef>
            </a:pPr>
            <a:r>
              <a:rPr lang="en-GB" sz="500" b="1" dirty="0" err="1">
                <a:solidFill>
                  <a:prstClr val="black"/>
                </a:solidFill>
              </a:rPr>
              <a:t>CepC</a:t>
            </a:r>
            <a:r>
              <a:rPr lang="en-GB" sz="500" b="1" dirty="0">
                <a:solidFill>
                  <a:prstClr val="black"/>
                </a:solidFill>
              </a:rPr>
              <a:t>, 4/ab     </a:t>
            </a:r>
          </a:p>
        </p:txBody>
      </p:sp>
    </p:spTree>
    <p:extLst>
      <p:ext uri="{BB962C8B-B14F-4D97-AF65-F5344CB8AC3E}">
        <p14:creationId xmlns:p14="http://schemas.microsoft.com/office/powerpoint/2010/main" val="40812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6019800" y="1616149"/>
            <a:ext cx="297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2010: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0.04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7 </a:t>
            </a:r>
            <a:r>
              <a:rPr lang="en-US" kern="0" dirty="0" err="1" smtClean="0">
                <a:latin typeface="Arial"/>
                <a:cs typeface="Arial" charset="0"/>
              </a:rPr>
              <a:t>TeV</a:t>
            </a:r>
            <a:r>
              <a:rPr lang="en-US" kern="0" dirty="0" smtClean="0">
                <a:latin typeface="Arial"/>
                <a:cs typeface="Arial" charset="0"/>
              </a:rPr>
              <a:t>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C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ommissioning</a:t>
            </a:r>
            <a:endParaRPr lang="en-US" kern="0" baseline="30000" dirty="0" smtClean="0">
              <a:solidFill>
                <a:srgbClr val="008000"/>
              </a:solidFill>
              <a:latin typeface="Arial"/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2011: 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6.1 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7 </a:t>
            </a:r>
            <a:r>
              <a:rPr lang="en-US" kern="0" dirty="0" err="1" smtClean="0">
                <a:latin typeface="Arial"/>
                <a:cs typeface="Arial" charset="0"/>
              </a:rPr>
              <a:t>TeV</a:t>
            </a:r>
            <a:r>
              <a:rPr lang="en-US" kern="0" dirty="0" smtClean="0">
                <a:latin typeface="Arial"/>
                <a:cs typeface="Arial" charset="0"/>
              </a:rPr>
              <a:t>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E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2012: 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23.3 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en-US" b="1" kern="0" dirty="0" smtClean="0">
              <a:solidFill>
                <a:srgbClr val="FF0000"/>
              </a:solidFill>
              <a:latin typeface="Arial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8 TeV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P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roduction</a:t>
            </a:r>
            <a:endParaRPr lang="en-US" kern="0" dirty="0">
              <a:solidFill>
                <a:srgbClr val="008000"/>
              </a:solidFill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endParaRPr lang="en-US" kern="0" dirty="0" smtClean="0">
              <a:latin typeface="Arial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51520" y="-30653"/>
            <a:ext cx="8229600" cy="72335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LHC Integrated </a:t>
            </a:r>
            <a:r>
              <a:rPr lang="en-GB" dirty="0">
                <a:solidFill>
                  <a:schemeClr val="bg1"/>
                </a:solidFill>
              </a:rPr>
              <a:t>luminosity 2010-2012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123"/>
            <a:ext cx="5870055" cy="440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3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" y="724222"/>
            <a:ext cx="2339752" cy="288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ERNcomplex-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0" y="778490"/>
            <a:ext cx="8485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1197590"/>
            <a:ext cx="7391400" cy="24384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50" y="816590"/>
            <a:ext cx="1682127" cy="249299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RR </a:t>
            </a:r>
            <a:r>
              <a:rPr lang="en-US" sz="2800" b="1" dirty="0" err="1">
                <a:solidFill>
                  <a:srgbClr val="FFC00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C000"/>
                </a:solidFill>
                <a:latin typeface="Calibri" pitchFamily="34" charset="0"/>
              </a:rPr>
              <a:t>new </a:t>
            </a: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ring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in LHC tunnel,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with bypasses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around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experiments</a:t>
            </a:r>
            <a:endParaRPr lang="en-US" sz="2800" b="1" dirty="0">
              <a:solidFill>
                <a:srgbClr val="FFC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788390"/>
            <a:ext cx="1371600" cy="6096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6019800" y="3788390"/>
            <a:ext cx="1828800" cy="45720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190500" y="2683490"/>
            <a:ext cx="914400" cy="533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3" idx="2"/>
          </p:cNvCxnSpPr>
          <p:nvPr/>
        </p:nvCxnSpPr>
        <p:spPr>
          <a:xfrm rot="16200000" flipH="1">
            <a:off x="1200150" y="2664440"/>
            <a:ext cx="876300" cy="533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flipH="1" flipV="1">
            <a:off x="914400" y="31787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>
            <a:off x="381000" y="23405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 flipH="1">
            <a:off x="381000" y="23405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flipV="1">
            <a:off x="914400" y="31787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3607415"/>
            <a:ext cx="150304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LR </a:t>
            </a:r>
            <a:r>
              <a:rPr lang="en-US" sz="2800" b="1" dirty="0" err="1">
                <a:solidFill>
                  <a:srgbClr val="0000CC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CC"/>
                </a:solidFill>
                <a:latin typeface="Calibri" pitchFamily="34" charset="0"/>
              </a:rPr>
              <a:t>recirculating</a:t>
            </a:r>
            <a:endParaRPr lang="en-US" sz="20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CC"/>
                </a:solidFill>
                <a:latin typeface="Calibri" pitchFamily="34" charset="0"/>
              </a:rPr>
              <a:t>linac</a:t>
            </a: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0241" y="5725345"/>
            <a:ext cx="9214241" cy="120032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00CC"/>
                </a:solidFill>
              </a:rPr>
              <a:t>similar two options for</a:t>
            </a:r>
            <a:r>
              <a:rPr lang="en-GB" sz="3600" b="1" i="1" dirty="0">
                <a:solidFill>
                  <a:srgbClr val="0000CC"/>
                </a:solidFill>
              </a:rPr>
              <a:t> FCC</a:t>
            </a:r>
            <a:r>
              <a:rPr lang="en-GB" sz="3600" b="1" dirty="0">
                <a:solidFill>
                  <a:srgbClr val="0000CC"/>
                </a:solidFill>
              </a:rPr>
              <a:t>: </a:t>
            </a:r>
          </a:p>
          <a:p>
            <a:r>
              <a:rPr lang="en-GB" sz="3600" b="1" dirty="0">
                <a:solidFill>
                  <a:srgbClr val="0000CC"/>
                </a:solidFill>
              </a:rPr>
              <a:t>(1) </a:t>
            </a:r>
            <a:r>
              <a:rPr lang="en-GB" sz="3600" b="1" i="1" dirty="0">
                <a:solidFill>
                  <a:srgbClr val="0000CC"/>
                </a:solidFill>
              </a:rPr>
              <a:t>FCC-</a:t>
            </a:r>
            <a:r>
              <a:rPr lang="en-GB" sz="3600" b="1" i="1" dirty="0" err="1">
                <a:solidFill>
                  <a:srgbClr val="0000CC"/>
                </a:solidFill>
              </a:rPr>
              <a:t>ee</a:t>
            </a:r>
            <a:r>
              <a:rPr lang="en-GB" sz="3600" b="1" dirty="0">
                <a:solidFill>
                  <a:srgbClr val="0000CC"/>
                </a:solidFill>
              </a:rPr>
              <a:t> ring, (2) ERL </a:t>
            </a:r>
            <a:r>
              <a:rPr lang="en-GB" sz="2800" b="1" dirty="0">
                <a:solidFill>
                  <a:srgbClr val="0000CC"/>
                </a:solidFill>
              </a:rPr>
              <a:t>– from </a:t>
            </a:r>
            <a:r>
              <a:rPr lang="en-GB" sz="2800" b="1" i="1" dirty="0" err="1">
                <a:solidFill>
                  <a:srgbClr val="0000CC"/>
                </a:solidFill>
              </a:rPr>
              <a:t>LHeC</a:t>
            </a:r>
            <a:r>
              <a:rPr lang="en-GB" sz="2800" b="1" dirty="0">
                <a:solidFill>
                  <a:srgbClr val="0000CC"/>
                </a:solidFill>
              </a:rPr>
              <a:t> or new</a:t>
            </a:r>
            <a:endParaRPr lang="en-GB" sz="3600" b="1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9752" y="720000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LHeC</a:t>
            </a:r>
            <a:r>
              <a:rPr lang="en-US" sz="2400" b="1" dirty="0">
                <a:solidFill>
                  <a:srgbClr val="FF0000"/>
                </a:solidFill>
              </a:rPr>
              <a:t> CDR , published in  2012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high-energy </a:t>
            </a:r>
            <a:r>
              <a:rPr lang="en-GB" dirty="0"/>
              <a:t>lepton-hadron </a:t>
            </a:r>
            <a:r>
              <a:rPr lang="en-GB" dirty="0" smtClean="0"/>
              <a:t>collider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 bwMode="auto">
          <a:xfrm>
            <a:off x="8302313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0" grpId="0" animBg="1"/>
      <p:bldP spid="11" grpId="0" animBg="1"/>
      <p:bldP spid="13" grpId="0" animBg="1"/>
      <p:bldP spid="14" grpId="0"/>
      <p:bldP spid="16" grpId="0" animBg="1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043"/>
            <a:ext cx="9187780" cy="36751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4252405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0000CC"/>
                </a:solidFill>
              </a:rPr>
              <a:t>h-e</a:t>
            </a:r>
            <a:r>
              <a:rPr lang="en-GB" sz="2800" b="1" dirty="0">
                <a:solidFill>
                  <a:srgbClr val="0000CC"/>
                </a:solidFill>
              </a:rPr>
              <a:t> Higgs-boson production and decay</a:t>
            </a:r>
            <a:r>
              <a:rPr lang="en-GB" sz="2800" dirty="0">
                <a:solidFill>
                  <a:prstClr val="black"/>
                </a:solidFill>
              </a:rPr>
              <a:t>; and precision measurements of the</a:t>
            </a:r>
            <a:r>
              <a:rPr lang="en-GB" sz="2800" i="1" dirty="0">
                <a:solidFill>
                  <a:prstClr val="black"/>
                </a:solidFill>
              </a:rPr>
              <a:t> </a:t>
            </a:r>
            <a:r>
              <a:rPr lang="en-GB" sz="2800" b="1" i="1" dirty="0">
                <a:solidFill>
                  <a:srgbClr val="0000CC"/>
                </a:solidFill>
              </a:rPr>
              <a:t>H–bb </a:t>
            </a:r>
            <a:r>
              <a:rPr lang="en-GB" sz="2800" b="1" dirty="0">
                <a:solidFill>
                  <a:srgbClr val="0000CC"/>
                </a:solidFill>
              </a:rPr>
              <a:t>coupling </a:t>
            </a:r>
            <a:r>
              <a:rPr lang="en-GB" sz="2800" dirty="0">
                <a:solidFill>
                  <a:prstClr val="black"/>
                </a:solidFill>
              </a:rPr>
              <a:t>in </a:t>
            </a:r>
            <a:r>
              <a:rPr lang="en-GB" sz="2800" b="1" i="1" dirty="0">
                <a:solidFill>
                  <a:srgbClr val="0000CC"/>
                </a:solidFill>
              </a:rPr>
              <a:t>WW–H</a:t>
            </a:r>
            <a:r>
              <a:rPr lang="en-GB" sz="2800" b="1" dirty="0">
                <a:solidFill>
                  <a:srgbClr val="0000CC"/>
                </a:solidFill>
              </a:rPr>
              <a:t> production</a:t>
            </a:r>
            <a:r>
              <a:rPr lang="en-GB" sz="2800" dirty="0">
                <a:solidFill>
                  <a:prstClr val="black"/>
                </a:solidFill>
              </a:rPr>
              <a:t>; </a:t>
            </a:r>
            <a:r>
              <a:rPr lang="en-GB" sz="2800" i="1" dirty="0">
                <a:solidFill>
                  <a:prstClr val="black"/>
                </a:solidFill>
              </a:rPr>
              <a:t>FCC-he</a:t>
            </a:r>
            <a:r>
              <a:rPr lang="en-GB" sz="2800" dirty="0">
                <a:solidFill>
                  <a:prstClr val="black"/>
                </a:solidFill>
              </a:rPr>
              <a:t> also gives access to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2800" b="1" dirty="0">
                <a:solidFill>
                  <a:srgbClr val="0000CC"/>
                </a:solidFill>
              </a:rPr>
              <a:t>Higgs self-coupling </a:t>
            </a:r>
            <a:r>
              <a:rPr lang="en-GB" sz="2800" b="1" i="1" dirty="0">
                <a:solidFill>
                  <a:srgbClr val="0000CC"/>
                </a:solidFill>
              </a:rPr>
              <a:t>H–HH </a:t>
            </a:r>
            <a:r>
              <a:rPr lang="en-GB" sz="2800" dirty="0">
                <a:solidFill>
                  <a:prstClr val="black"/>
                </a:solidFill>
              </a:rPr>
              <a:t>(&lt;10% precision!? - under study), to </a:t>
            </a:r>
            <a:r>
              <a:rPr lang="en-GB" sz="2800" b="1" dirty="0" err="1">
                <a:solidFill>
                  <a:srgbClr val="0000CC"/>
                </a:solidFill>
              </a:rPr>
              <a:t>lepto</a:t>
            </a:r>
            <a:r>
              <a:rPr lang="en-GB" sz="2800" b="1" dirty="0">
                <a:solidFill>
                  <a:srgbClr val="0000CC"/>
                </a:solidFill>
              </a:rPr>
              <a:t>-quarks up to ≈4 </a:t>
            </a:r>
            <a:r>
              <a:rPr lang="en-GB" sz="2800" b="1" dirty="0" err="1">
                <a:solidFill>
                  <a:srgbClr val="0000CC"/>
                </a:solidFill>
              </a:rPr>
              <a:t>TeV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prstClr val="black"/>
                </a:solidFill>
              </a:rPr>
              <a:t>&amp; to </a:t>
            </a:r>
            <a:r>
              <a:rPr lang="en-GB" sz="2800" b="1" dirty="0" err="1">
                <a:solidFill>
                  <a:srgbClr val="0000CC"/>
                </a:solidFill>
              </a:rPr>
              <a:t>Bjorken</a:t>
            </a:r>
            <a:r>
              <a:rPr lang="en-GB" sz="2800" b="1" dirty="0">
                <a:solidFill>
                  <a:srgbClr val="0000CC"/>
                </a:solidFill>
              </a:rPr>
              <a:t> </a:t>
            </a:r>
            <a:r>
              <a:rPr lang="en-GB" sz="2800" b="1" i="1" dirty="0">
                <a:solidFill>
                  <a:srgbClr val="0000CC"/>
                </a:solidFill>
              </a:rPr>
              <a:t>x</a:t>
            </a:r>
            <a:r>
              <a:rPr lang="en-GB" sz="2800" b="1" dirty="0">
                <a:solidFill>
                  <a:srgbClr val="0000CC"/>
                </a:solidFill>
              </a:rPr>
              <a:t> as low as 10</a:t>
            </a:r>
            <a:r>
              <a:rPr lang="en-GB" sz="2800" b="1" baseline="30000" dirty="0">
                <a:solidFill>
                  <a:srgbClr val="0000CC"/>
                </a:solidFill>
              </a:rPr>
              <a:t>-7</a:t>
            </a:r>
            <a:r>
              <a:rPr lang="en-GB" sz="2800" b="1" dirty="0">
                <a:solidFill>
                  <a:srgbClr val="0000CC"/>
                </a:solidFill>
              </a:rPr>
              <a:t> - 10</a:t>
            </a:r>
            <a:r>
              <a:rPr lang="en-GB" sz="2800" b="1" baseline="30000" dirty="0">
                <a:solidFill>
                  <a:srgbClr val="0000CC"/>
                </a:solidFill>
              </a:rPr>
              <a:t>-8 </a:t>
            </a:r>
            <a:r>
              <a:rPr lang="en-GB" sz="2800" dirty="0">
                <a:solidFill>
                  <a:prstClr val="black"/>
                </a:solidFill>
              </a:rPr>
              <a:t>[of interest for ultra high energy </a:t>
            </a:r>
            <a:r>
              <a:rPr lang="en-GB" sz="2800" dirty="0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GB" sz="2800" dirty="0">
                <a:solidFill>
                  <a:prstClr val="black"/>
                </a:solidFill>
              </a:rPr>
              <a:t> scattering]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18957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Higgs physics at 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LHeC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&amp; 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FCC-he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8" y="645788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prstClr val="black"/>
                </a:solidFill>
              </a:rPr>
              <a:t>M. Klein and H. Schopper, CERN Courier June2014</a:t>
            </a:r>
          </a:p>
        </p:txBody>
      </p:sp>
    </p:spTree>
    <p:extLst>
      <p:ext uri="{BB962C8B-B14F-4D97-AF65-F5344CB8AC3E}">
        <p14:creationId xmlns:p14="http://schemas.microsoft.com/office/powerpoint/2010/main" val="23652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159527"/>
              </p:ext>
            </p:extLst>
          </p:nvPr>
        </p:nvGraphicFramePr>
        <p:xfrm>
          <a:off x="1657" y="533400"/>
          <a:ext cx="9142343" cy="632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44"/>
                <a:gridCol w="1642154"/>
                <a:gridCol w="1094150"/>
                <a:gridCol w="1152128"/>
                <a:gridCol w="1368152"/>
                <a:gridCol w="1512167"/>
                <a:gridCol w="1403648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HL-LHC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LHeC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ILC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CLIC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ee</a:t>
                      </a:r>
                      <a:r>
                        <a:rPr lang="en-GB" dirty="0" smtClean="0"/>
                        <a:t>/</a:t>
                      </a:r>
                      <a:r>
                        <a:rPr lang="en-GB" dirty="0" err="1" smtClean="0"/>
                        <a:t>hh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CepC</a:t>
                      </a:r>
                      <a:r>
                        <a:rPr lang="en-GB" dirty="0" smtClean="0"/>
                        <a:t>/</a:t>
                      </a:r>
                      <a:r>
                        <a:rPr lang="en-GB" dirty="0" err="1" smtClean="0"/>
                        <a:t>SppC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leptons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solidFill>
                            <a:srgbClr val="0000CC"/>
                          </a:solidFill>
                        </a:rPr>
                        <a:t>cw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 SRF at 800 or 400 MHz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Pulsed SRF</a:t>
                      </a:r>
                      <a:r>
                        <a:rPr lang="en-GB" baseline="0" dirty="0" smtClean="0">
                          <a:solidFill>
                            <a:srgbClr val="0000CC"/>
                          </a:solidFill>
                        </a:rPr>
                        <a:t> at 31.5 MV/m at 1.3 GHz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Pulsed</a:t>
                      </a:r>
                      <a:r>
                        <a:rPr lang="en-GB" baseline="0" dirty="0" smtClean="0">
                          <a:solidFill>
                            <a:srgbClr val="0000CC"/>
                          </a:solidFill>
                        </a:rPr>
                        <a:t> NC RF at 100 MV/m at 12 GHz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solidFill>
                            <a:srgbClr val="0000CC"/>
                          </a:solidFill>
                        </a:rPr>
                        <a:t>cw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 SRF at 800 or 400 MHz with 15-20 MV/m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solidFill>
                            <a:srgbClr val="0000CC"/>
                          </a:solidFill>
                        </a:rPr>
                        <a:t>cw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 SRF at 650 </a:t>
                      </a:r>
                      <a:r>
                        <a:rPr lang="en-GB" smtClean="0">
                          <a:solidFill>
                            <a:srgbClr val="0000CC"/>
                          </a:solidFill>
                        </a:rPr>
                        <a:t>MHz with 15.5 MV/m (&amp;</a:t>
                      </a:r>
                      <a:r>
                        <a:rPr lang="en-GB" baseline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smtClean="0">
                          <a:solidFill>
                            <a:srgbClr val="0000CC"/>
                          </a:solidFill>
                        </a:rPr>
                        <a:t>1.3 </a:t>
                      </a:r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GHz booster) 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RF power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CC"/>
                          </a:solidFill>
                        </a:rPr>
                        <a:t>RF power source</a:t>
                      </a:r>
                      <a:endParaRPr lang="en-GB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High-</a:t>
                      </a:r>
                      <a:r>
                        <a:rPr lang="en-GB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 high-</a:t>
                      </a:r>
                      <a:r>
                        <a:rPr lang="en-GB" i="1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ERL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final focus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final focus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IR optics with large E acceptance 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 optics with large E acceptance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damping ring 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drive</a:t>
                      </a:r>
                      <a:r>
                        <a:rPr lang="en-GB" baseline="0" dirty="0" smtClean="0">
                          <a:solidFill>
                            <a:srgbClr val="D60093"/>
                          </a:solidFill>
                        </a:rPr>
                        <a:t> beam dynamics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Pretzel</a:t>
                      </a:r>
                      <a:r>
                        <a:rPr lang="en-GB" baseline="0" dirty="0" smtClean="0">
                          <a:solidFill>
                            <a:srgbClr val="FF0000"/>
                          </a:solidFill>
                        </a:rPr>
                        <a:t> scheme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e+ source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D60093"/>
                          </a:solidFill>
                        </a:rPr>
                        <a:t>e+</a:t>
                      </a:r>
                      <a:r>
                        <a:rPr lang="en-GB" baseline="0" dirty="0" smtClean="0">
                          <a:solidFill>
                            <a:srgbClr val="D60093"/>
                          </a:solidFill>
                        </a:rPr>
                        <a:t> source</a:t>
                      </a:r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hadrons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0" dirty="0" smtClean="0">
                          <a:solidFill>
                            <a:srgbClr val="9900CC"/>
                          </a:solidFill>
                        </a:rPr>
                        <a:t>11-12 T </a:t>
                      </a:r>
                      <a:r>
                        <a:rPr lang="en-GB" i="1" dirty="0" smtClean="0">
                          <a:solidFill>
                            <a:srgbClr val="9900CC"/>
                          </a:solidFill>
                        </a:rPr>
                        <a:t>Nb</a:t>
                      </a:r>
                      <a:r>
                        <a:rPr lang="en-GB" baseline="-25000" dirty="0" smtClean="0">
                          <a:solidFill>
                            <a:srgbClr val="9900CC"/>
                          </a:solidFill>
                        </a:rPr>
                        <a:t>3</a:t>
                      </a:r>
                      <a:r>
                        <a:rPr lang="en-GB" i="1" dirty="0" smtClean="0">
                          <a:solidFill>
                            <a:srgbClr val="9900CC"/>
                          </a:solidFill>
                        </a:rPr>
                        <a:t>Sn </a:t>
                      </a:r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dipoles &amp; quad’s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66"/>
                          </a:solidFill>
                        </a:rPr>
                        <a:t>15-16 T </a:t>
                      </a:r>
                      <a:r>
                        <a:rPr kumimoji="0" lang="en-GB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GB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Sn 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dipoles &amp; quad’s</a:t>
                      </a:r>
                      <a:r>
                        <a:rPr lang="en-GB" dirty="0" smtClean="0">
                          <a:solidFill>
                            <a:srgbClr val="FF0066"/>
                          </a:solidFill>
                        </a:rPr>
                        <a:t> </a:t>
                      </a:r>
                      <a:endParaRPr lang="en-GB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19-20 T HTS dipoles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9900CC"/>
                          </a:solidFill>
                        </a:rPr>
                        <a:t>Compact crab cavities</a:t>
                      </a:r>
                      <a:endParaRPr lang="en-GB" b="0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efficient cooling of SR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efficient cooling of SR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9900CC"/>
                          </a:solidFill>
                        </a:rPr>
                        <a:t>SC</a:t>
                      </a:r>
                      <a:r>
                        <a:rPr lang="en-GB" baseline="0" dirty="0" smtClean="0">
                          <a:solidFill>
                            <a:srgbClr val="9900CC"/>
                          </a:solidFill>
                        </a:rPr>
                        <a:t> link</a:t>
                      </a:r>
                      <a:endParaRPr lang="en-GB" dirty="0">
                        <a:solidFill>
                          <a:srgbClr val="99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-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-40522"/>
            <a:ext cx="814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prstClr val="black"/>
                </a:solidFill>
              </a:rPr>
              <a:t>collider technology “readiness matrix”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" y="3212976"/>
            <a:ext cx="233839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prstClr val="black"/>
                </a:solidFill>
              </a:rPr>
              <a:t>color</a:t>
            </a:r>
            <a:r>
              <a:rPr lang="en-GB" b="1" dirty="0">
                <a:solidFill>
                  <a:prstClr val="black"/>
                </a:solidFill>
              </a:rPr>
              <a:t> code:</a:t>
            </a:r>
          </a:p>
          <a:p>
            <a:r>
              <a:rPr lang="en-GB" dirty="0">
                <a:solidFill>
                  <a:srgbClr val="0000CC"/>
                </a:solidFill>
              </a:rPr>
              <a:t>state of the art</a:t>
            </a:r>
          </a:p>
          <a:p>
            <a:r>
              <a:rPr lang="en-GB" dirty="0">
                <a:solidFill>
                  <a:srgbClr val="9900CC"/>
                </a:solidFill>
              </a:rPr>
              <a:t>not fully demonstrated</a:t>
            </a:r>
          </a:p>
          <a:p>
            <a:r>
              <a:rPr lang="en-GB" dirty="0">
                <a:solidFill>
                  <a:srgbClr val="FF0000"/>
                </a:solidFill>
              </a:rPr>
              <a:t>more R&amp;D needed</a:t>
            </a:r>
          </a:p>
        </p:txBody>
      </p:sp>
    </p:spTree>
    <p:extLst>
      <p:ext uri="{BB962C8B-B14F-4D97-AF65-F5344CB8AC3E}">
        <p14:creationId xmlns:p14="http://schemas.microsoft.com/office/powerpoint/2010/main" val="8920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113716"/>
              </p:ext>
            </p:extLst>
          </p:nvPr>
        </p:nvGraphicFramePr>
        <p:xfrm>
          <a:off x="52760" y="750925"/>
          <a:ext cx="9065680" cy="495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</a:tblGrid>
              <a:tr h="440196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153272" y="1525428"/>
            <a:ext cx="3332030" cy="48647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Kick-off, collaboration forming, </a:t>
            </a:r>
          </a:p>
          <a:p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study plan and organisation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77384" y="5439559"/>
            <a:ext cx="4527713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Release CDR &amp; Workshop on next steps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08040" y="4744447"/>
            <a:ext cx="2169032" cy="57982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</a:p>
          <a:p>
            <a:pPr algn="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contents of CDR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30216" y="2622455"/>
            <a:ext cx="5223847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identification  of baseline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68560" y="2586612"/>
            <a:ext cx="615661" cy="576741"/>
            <a:chOff x="-1219048" y="3333377"/>
            <a:chExt cx="540000" cy="540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173217" y="5323591"/>
            <a:ext cx="615661" cy="576741"/>
            <a:chOff x="6234726" y="2760924"/>
            <a:chExt cx="540000" cy="54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2798818" y="3029399"/>
            <a:ext cx="2710103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2: Conceptual study of baseline “strong interact.”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436912" y="3588103"/>
            <a:ext cx="3456384" cy="53772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Review, cost model, LHC results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study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re-scoping?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461985" y="4133297"/>
            <a:ext cx="1899888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3: Study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consolidation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765467" y="4746850"/>
            <a:ext cx="615661" cy="576741"/>
            <a:chOff x="-1219048" y="3333377"/>
            <a:chExt cx="540000" cy="5400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7317912" y="5091203"/>
            <a:ext cx="890472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Report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15496" y="1561414"/>
            <a:ext cx="995428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C0099"/>
                </a:solidFill>
                <a:latin typeface="Century Gothic" panose="020B0502020202020204" pitchFamily="34" charset="0"/>
              </a:rPr>
              <a:t>Prepare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0328" y="4820889"/>
            <a:ext cx="2750501" cy="863419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 large FCC Workshops distributed over participating regions</a:t>
            </a:r>
            <a:endParaRPr lang="en-GB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65268" y="3666732"/>
            <a:ext cx="615661" cy="576741"/>
            <a:chOff x="-1219048" y="3333377"/>
            <a:chExt cx="540000" cy="54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476499" y="2009107"/>
            <a:ext cx="2238916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 1: Explore options</a:t>
            </a:r>
          </a:p>
          <a:p>
            <a:pPr algn="ctr"/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“weak interaction”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7641" y="-13756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global design study – time line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11508" y="6488668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Benedikt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595957" y="5815964"/>
            <a:ext cx="0" cy="672704"/>
          </a:xfrm>
          <a:prstGeom prst="straightConnector1">
            <a:avLst/>
          </a:prstGeom>
          <a:ln w="476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34372" y="6150114"/>
            <a:ext cx="195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0000C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17989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" y="-1"/>
            <a:ext cx="4636760" cy="6181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8107" y="6181678"/>
            <a:ext cx="4281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hlinkClick r:id="rId4"/>
              </a:rPr>
              <a:t>http://indico.cern.ch/e/fcc-kickoff</a:t>
            </a: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prstClr val="black"/>
                </a:solidFill>
                <a:hlinkClick r:id="rId5"/>
              </a:rPr>
              <a:t>http://cern.ch/fcc</a:t>
            </a: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678280" y="1250657"/>
            <a:ext cx="45022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C377B"/>
                </a:solidFill>
              </a:rPr>
              <a:t>FCC Kick-off Meeting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C377B"/>
                </a:solidFill>
              </a:rPr>
              <a:t>University of Geneva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CC"/>
                </a:solidFill>
              </a:rPr>
              <a:t>12-15 February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95" y="92962"/>
            <a:ext cx="2711202" cy="113385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00" y="3119908"/>
            <a:ext cx="4582500" cy="374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4784" y="2473577"/>
            <a:ext cx="350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&gt;340 participants</a:t>
            </a:r>
          </a:p>
        </p:txBody>
      </p:sp>
    </p:spTree>
    <p:extLst>
      <p:ext uri="{BB962C8B-B14F-4D97-AF65-F5344CB8AC3E}">
        <p14:creationId xmlns:p14="http://schemas.microsoft.com/office/powerpoint/2010/main" val="9218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42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presently signing FCC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MoUs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with partners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255" y="711725"/>
            <a:ext cx="5209531" cy="293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83611"/>
            <a:ext cx="5860502" cy="3293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09" y="711726"/>
            <a:ext cx="3907147" cy="293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0" y="3642087"/>
            <a:ext cx="4287884" cy="321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7511" y="1200339"/>
            <a:ext cx="2930361" cy="19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79712" y="239786"/>
            <a:ext cx="7380312" cy="740942"/>
          </a:xfrm>
        </p:spPr>
        <p:txBody>
          <a:bodyPr/>
          <a:lstStyle/>
          <a:p>
            <a:r>
              <a:rPr lang="en-GB" sz="3600" b="1" dirty="0" smtClean="0"/>
              <a:t>FCC </a:t>
            </a:r>
            <a:r>
              <a:rPr lang="en-GB" sz="3600" b="1" dirty="0" err="1" smtClean="0"/>
              <a:t>MoU’s</a:t>
            </a:r>
            <a:r>
              <a:rPr lang="en-GB" sz="3600" b="1" dirty="0" smtClean="0"/>
              <a:t>, status </a:t>
            </a:r>
            <a:r>
              <a:rPr lang="en-GB" sz="3600" b="1" dirty="0"/>
              <a:t>9</a:t>
            </a:r>
            <a:r>
              <a:rPr lang="en-GB" sz="3600" b="1" dirty="0" smtClean="0"/>
              <a:t> Dec. 2014</a:t>
            </a:r>
            <a:endParaRPr lang="en-GB" sz="36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520" y="97646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ALBA/CELLS,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Spain</a:t>
            </a:r>
          </a:p>
          <a:p>
            <a:pPr algn="l">
              <a:defRPr/>
            </a:pP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U. Bern, Switzerland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BINP, Russia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CASE (SUNY/BNL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), USA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CBPF, Brazil </a:t>
            </a:r>
            <a:endParaRPr lang="en-GB" sz="1400" dirty="0" smtClean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CEA Grenoble, France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CIEMAT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, Spain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CNRS, France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Cockcroft Institute, UK </a:t>
            </a:r>
            <a:endParaRPr lang="en-GB" sz="1400" dirty="0" smtClean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U Colima, Mexico 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CSIC/IFIC,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Spain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TU Darmstadt,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Germany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DESY, Germany </a:t>
            </a:r>
            <a:endParaRPr lang="en-GB" sz="1400" dirty="0" smtClean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TU Dresden, Germany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Duke U., USA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EPFL, Switzerland</a:t>
            </a:r>
          </a:p>
          <a:p>
            <a:pPr algn="l">
              <a:defRPr/>
            </a:pPr>
            <a:r>
              <a:rPr lang="en-GB" sz="1400" dirty="0" err="1">
                <a:solidFill>
                  <a:srgbClr val="F0F0F0"/>
                </a:solidFill>
                <a:latin typeface="Calibri"/>
              </a:rPr>
              <a:t>Gangneung-Wonju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 Nat. U.,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Korea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U Geneva,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Switzerland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Goethe U. Frankfurt, Germany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GSI, Germany</a:t>
            </a:r>
          </a:p>
          <a:p>
            <a:pPr algn="l">
              <a:defRPr/>
            </a:pPr>
            <a:r>
              <a:rPr lang="en-GB" sz="1400" dirty="0">
                <a:solidFill>
                  <a:srgbClr val="F0F0F0"/>
                </a:solidFill>
                <a:latin typeface="Calibri"/>
              </a:rPr>
              <a:t>Hellenic Open U, Greece</a:t>
            </a:r>
          </a:p>
          <a:p>
            <a:pPr algn="l">
              <a:defRPr/>
            </a:pP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>
              <a:defRPr/>
            </a:pPr>
            <a:endParaRPr lang="en-GB" sz="1400" dirty="0" smtClean="0">
              <a:solidFill>
                <a:srgbClr val="F0F0F0"/>
              </a:solidFill>
              <a:latin typeface="Calibri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20072" y="983607"/>
            <a:ext cx="4464496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HEPHY,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Austria</a:t>
            </a:r>
            <a:endParaRPr lang="en-GB" sz="1400" dirty="0" smtClean="0">
              <a:solidFill>
                <a:srgbClr val="F0F0F0"/>
              </a:solidFill>
              <a:latin typeface="Calibri"/>
            </a:endParaRPr>
          </a:p>
          <a:p>
            <a:pPr algn="l"/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IFJ 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PAN Krakow, Poland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INFN, Italy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INP Minsk,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Belarus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U Iowa,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USA</a:t>
            </a:r>
          </a:p>
          <a:p>
            <a:pPr algn="l"/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IPM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Iran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/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Istanbul 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Aydin U. ,Turkey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JAI/Oxford, UK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JINR </a:t>
            </a:r>
            <a:r>
              <a:rPr lang="en-GB" sz="1400" dirty="0" err="1">
                <a:solidFill>
                  <a:srgbClr val="F0F0F0"/>
                </a:solidFill>
                <a:latin typeface="Calibri"/>
              </a:rPr>
              <a:t>Dubna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, Russia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KEK,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Japan</a:t>
            </a:r>
          </a:p>
          <a:p>
            <a:pPr algn="l"/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KIAS, Korea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King’s College London, UK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Korea U. </a:t>
            </a:r>
            <a:r>
              <a:rPr lang="en-GB" sz="1400" dirty="0" err="1">
                <a:solidFill>
                  <a:srgbClr val="F0F0F0"/>
                </a:solidFill>
                <a:latin typeface="Calibri"/>
              </a:rPr>
              <a:t>Sejong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, Korea</a:t>
            </a:r>
          </a:p>
          <a:p>
            <a:pPr algn="l"/>
            <a:r>
              <a:rPr lang="en-GB" sz="1400" dirty="0" err="1">
                <a:solidFill>
                  <a:srgbClr val="F0F0F0"/>
                </a:solidFill>
                <a:latin typeface="Calibri"/>
              </a:rPr>
              <a:t>MEPhI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, Russia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Northern Illinois U., USA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NC PHEP Minsk, Belarus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PSI, Switzerland </a:t>
            </a:r>
          </a:p>
          <a:p>
            <a:pPr algn="l"/>
            <a:r>
              <a:rPr lang="en-GB" sz="1400" dirty="0" err="1">
                <a:solidFill>
                  <a:srgbClr val="F0F0F0"/>
                </a:solidFill>
                <a:latin typeface="Calibri"/>
              </a:rPr>
              <a:t>Sapienza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/Roma, Italy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UC Santa Barbara,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USA</a:t>
            </a:r>
          </a:p>
          <a:p>
            <a:pPr algn="l"/>
            <a:r>
              <a:rPr lang="en-GB" sz="1400" dirty="0">
                <a:solidFill>
                  <a:srgbClr val="F0F0F0"/>
                </a:solidFill>
                <a:latin typeface="Calibri"/>
              </a:rPr>
              <a:t>U Silesia,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Poland</a:t>
            </a:r>
            <a:endParaRPr lang="en-GB" sz="1400" dirty="0">
              <a:solidFill>
                <a:srgbClr val="F0F0F0"/>
              </a:solidFill>
              <a:latin typeface="Calibri"/>
            </a:endParaRPr>
          </a:p>
          <a:p>
            <a:pPr algn="l"/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TU </a:t>
            </a:r>
            <a:r>
              <a:rPr lang="en-GB" sz="1400" dirty="0">
                <a:solidFill>
                  <a:srgbClr val="F0F0F0"/>
                </a:solidFill>
                <a:latin typeface="Calibri"/>
              </a:rPr>
              <a:t>Tampere, </a:t>
            </a:r>
            <a:r>
              <a:rPr lang="en-GB" sz="1400" dirty="0" smtClean="0">
                <a:solidFill>
                  <a:srgbClr val="F0F0F0"/>
                </a:solidFill>
                <a:latin typeface="Calibri"/>
              </a:rPr>
              <a:t>Finland</a:t>
            </a:r>
          </a:p>
          <a:p>
            <a:pPr algn="l"/>
            <a:endParaRPr lang="en-GB" sz="1400" dirty="0">
              <a:solidFill>
                <a:srgbClr val="F0F0F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4847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35813" y="1036837"/>
            <a:ext cx="3600000" cy="540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Study Coordination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292516" y="1784274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Hadron Collider Physics and Experiments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92516" y="2289658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Lepton Collider Physics and Experiments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92516" y="3300426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Hadron Injectors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92516" y="3805810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Hadron Collider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90664" y="4816578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Lepton Collider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92516" y="2795042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e-p Physics, Experiments, IP Integration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290664" y="5827346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Infrastructures and Operation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292516" y="4311194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Lepton Injectors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90664" y="5321962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Accelerator R &amp; D Technologies</a:t>
            </a:r>
          </a:p>
        </p:txBody>
      </p:sp>
      <p:cxnSp>
        <p:nvCxnSpPr>
          <p:cNvPr id="28" name="Elbow Connector 27"/>
          <p:cNvCxnSpPr>
            <a:stCxn id="25" idx="1"/>
          </p:cNvCxnSpPr>
          <p:nvPr/>
        </p:nvCxnSpPr>
        <p:spPr>
          <a:xfrm rot="10800000">
            <a:off x="2088408" y="1576838"/>
            <a:ext cx="202256" cy="4935893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078850" y="6007346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078850" y="5521391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078850" y="5009558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078850" y="4497725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078850" y="3977266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078850" y="3465433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078850" y="2970852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078850" y="2467645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078850" y="1964438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65088" y="1842427"/>
            <a:ext cx="247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F. Gianotti, A. Ball, M. Mangano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65088" y="2289658"/>
            <a:ext cx="3055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A. Blondel, J. Ellis, C. Grojean, P. Janot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5088" y="2795041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M. Klein, O. Bruning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5088" y="3326933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B. Goddard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65088" y="3832316"/>
            <a:ext cx="2880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D. Schulte, M. </a:t>
            </a:r>
            <a:r>
              <a:rPr lang="en-GB" sz="1200" b="1" dirty="0" err="1">
                <a:solidFill>
                  <a:srgbClr val="FAF032"/>
                </a:solidFill>
                <a:ea typeface="ＭＳ Ｐゴシック" charset="0"/>
              </a:rPr>
              <a:t>Syphers</a:t>
            </a: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, J.M. Jimenez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5088" y="4311194"/>
            <a:ext cx="1464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Y. </a:t>
            </a:r>
            <a:r>
              <a:rPr lang="en-GB" sz="1200" b="1" dirty="0" err="1">
                <a:solidFill>
                  <a:srgbClr val="FAF032"/>
                </a:solidFill>
                <a:ea typeface="ＭＳ Ｐゴシック" charset="0"/>
              </a:rPr>
              <a:t>Papaphilippou</a:t>
            </a: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5088" y="4821847"/>
            <a:ext cx="3187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J. Wenninger, U. Wienands, J.M. Jimenez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5088" y="5348091"/>
            <a:ext cx="2264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M. Benedikt, F. Zimmermann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65088" y="5874335"/>
            <a:ext cx="1611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P. Lebrun, P. Collier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65088" y="6400579"/>
            <a:ext cx="2008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F. Sonnemann, P. Lebrun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235116" y="6356515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rgbClr val="F0F0F0"/>
                </a:solidFill>
              </a:rPr>
              <a:t>M. Benedikt</a:t>
            </a:r>
            <a:endParaRPr lang="en-GB" dirty="0">
              <a:solidFill>
                <a:srgbClr val="F0F0F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802702" y="6356350"/>
            <a:ext cx="3086100" cy="365125"/>
          </a:xfrm>
        </p:spPr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008899" y="116632"/>
            <a:ext cx="6837106" cy="740942"/>
          </a:xfrm>
        </p:spPr>
        <p:txBody>
          <a:bodyPr/>
          <a:lstStyle/>
          <a:p>
            <a:r>
              <a:rPr lang="en-GB" sz="3200" dirty="0" smtClean="0"/>
              <a:t>FCC Study Coordination Group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90664" y="6332730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Costing Planning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95306" y="1164071"/>
            <a:ext cx="2264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M. Benedikt, F. Zimmermann</a:t>
            </a:r>
          </a:p>
        </p:txBody>
      </p:sp>
    </p:spTree>
    <p:extLst>
      <p:ext uri="{BB962C8B-B14F-4D97-AF65-F5344CB8AC3E}">
        <p14:creationId xmlns:p14="http://schemas.microsoft.com/office/powerpoint/2010/main" val="183493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FCC Collaboration Board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B" dirty="0" smtClean="0"/>
              <a:t>reparatory meeting 9-10 September 2014 at CERN (~80 participants, 1 / inst.)</a:t>
            </a:r>
          </a:p>
          <a:p>
            <a:r>
              <a:rPr lang="en-GB" dirty="0" smtClean="0"/>
              <a:t>Leonid “Lenny” </a:t>
            </a:r>
            <a:r>
              <a:rPr lang="en-GB" dirty="0" err="1" smtClean="0"/>
              <a:t>Rivkin</a:t>
            </a:r>
            <a:r>
              <a:rPr lang="en-GB" dirty="0" smtClean="0"/>
              <a:t> (EPFL &amp; PSI) unanimously elected as interim Collaboration Board Chair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06277"/>
            <a:ext cx="3563888" cy="267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06277"/>
            <a:ext cx="2081295" cy="27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812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3157" y="0"/>
            <a:ext cx="914400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FCC Horizon 2020 Design Study Proposal</a:t>
            </a:r>
          </a:p>
          <a:p>
            <a:pPr algn="ctr"/>
            <a:r>
              <a:rPr lang="en-GB" sz="9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GB" sz="3200" dirty="0">
                <a:solidFill>
                  <a:srgbClr val="FFFFFF"/>
                </a:solidFill>
              </a:rPr>
              <a:t>submitted to Brussels on </a:t>
            </a:r>
          </a:p>
          <a:p>
            <a:pPr algn="ctr"/>
            <a:r>
              <a:rPr lang="en-GB" sz="3200" dirty="0">
                <a:solidFill>
                  <a:srgbClr val="FFFFFF"/>
                </a:solidFill>
              </a:rPr>
              <a:t>2 September 2014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98239" y="5805264"/>
            <a:ext cx="8441208" cy="31917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DDDDDD"/>
              </a:buClr>
              <a:buFont typeface="Arial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key aspects of 100 </a:t>
            </a:r>
            <a:r>
              <a:rPr lang="en-GB" dirty="0" err="1" smtClean="0">
                <a:solidFill>
                  <a:srgbClr val="FFFFFF"/>
                </a:solidFill>
              </a:rPr>
              <a:t>TeV</a:t>
            </a:r>
            <a:r>
              <a:rPr lang="en-GB" dirty="0" smtClean="0">
                <a:solidFill>
                  <a:srgbClr val="FFFFFF"/>
                </a:solidFill>
              </a:rPr>
              <a:t> energy frontier hadron collider:</a:t>
            </a:r>
          </a:p>
          <a:p>
            <a:pPr marL="36576" indent="0">
              <a:buClr>
                <a:srgbClr val="DDDDDD"/>
              </a:buClr>
              <a:buFont typeface="Arial"/>
              <a:buNone/>
              <a:defRPr/>
            </a:pPr>
            <a:r>
              <a:rPr lang="en-GB" dirty="0">
                <a:solidFill>
                  <a:srgbClr val="FFFFFF"/>
                </a:solidFill>
              </a:rPr>
              <a:t>c</a:t>
            </a:r>
            <a:r>
              <a:rPr lang="en-GB" dirty="0" smtClean="0">
                <a:solidFill>
                  <a:srgbClr val="FFFFFF"/>
                </a:solidFill>
              </a:rPr>
              <a:t>onceptual design, feasibility, implementation scenario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69" y="1988840"/>
            <a:ext cx="6048672" cy="36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4538" y="-99392"/>
            <a:ext cx="9144000" cy="8683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LHC peak performance through the years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734272"/>
              </p:ext>
            </p:extLst>
          </p:nvPr>
        </p:nvGraphicFramePr>
        <p:xfrm>
          <a:off x="304800" y="1295400"/>
          <a:ext cx="8458198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598"/>
                <a:gridCol w="1600200"/>
                <a:gridCol w="1676400"/>
                <a:gridCol w="1676400"/>
                <a:gridCol w="1371600"/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Nominal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1380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2808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2000" dirty="0" smtClean="0"/>
                        <a:t> [m] </a:t>
                      </a:r>
                    </a:p>
                    <a:p>
                      <a:r>
                        <a:rPr lang="en-US" sz="2000" dirty="0" smtClean="0"/>
                        <a:t>ATLAS</a:t>
                      </a:r>
                      <a:r>
                        <a:rPr lang="en-US" sz="2000" baseline="0" dirty="0" smtClean="0"/>
                        <a:t> and CMS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unch intensity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 smtClean="0"/>
                        <a:t>[protons</a:t>
                      </a:r>
                      <a:r>
                        <a:rPr lang="en-US" sz="2000" baseline="0" dirty="0" smtClean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1.2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1.45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1.15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Normalized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2000" dirty="0" smtClean="0"/>
                        <a:t>[</a:t>
                      </a:r>
                      <a:r>
                        <a:rPr lang="en-US" sz="2000" dirty="0" err="1" smtClean="0"/>
                        <a:t>mm.mrad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~2.0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~2.4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b="1" smtClean="0"/>
                        <a:t>Peak luminosity</a:t>
                      </a:r>
                      <a:r>
                        <a:rPr lang="en-US" sz="2000" b="1" baseline="0" smtClean="0"/>
                        <a:t> </a:t>
                      </a:r>
                      <a:r>
                        <a:rPr lang="en-US" sz="2000" b="1" smtClean="0"/>
                        <a:t>[cm</a:t>
                      </a:r>
                      <a:r>
                        <a:rPr lang="en-US" sz="2000" b="1" baseline="30000" smtClean="0"/>
                        <a:t>-2</a:t>
                      </a:r>
                      <a:r>
                        <a:rPr lang="en-US" sz="2000" b="1" smtClean="0"/>
                        <a:t>s</a:t>
                      </a:r>
                      <a:r>
                        <a:rPr lang="en-US" sz="2000" b="1" baseline="30000" smtClean="0"/>
                        <a:t>-1</a:t>
                      </a:r>
                      <a:r>
                        <a:rPr lang="en-US" sz="2000" b="1" smtClean="0"/>
                        <a:t>]</a:t>
                      </a:r>
                      <a:endParaRPr lang="en-US" sz="20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/>
                        <a:t>2.1 x 10</a:t>
                      </a:r>
                      <a:r>
                        <a:rPr lang="en-US" sz="2400" b="1" baseline="30000" dirty="0" smtClean="0"/>
                        <a:t>32</a:t>
                      </a:r>
                      <a:endParaRPr lang="en-US" sz="2400" b="1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/>
                        <a:t>3.7 x 10</a:t>
                      </a:r>
                      <a:r>
                        <a:rPr lang="en-US" sz="2400" b="1" baseline="30000" dirty="0" smtClean="0"/>
                        <a:t>33</a:t>
                      </a:r>
                      <a:endParaRPr lang="en-US" sz="2400" b="1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7.7</a:t>
                      </a:r>
                      <a:r>
                        <a:rPr lang="en-US" sz="2400" b="1" baseline="0" dirty="0" smtClean="0"/>
                        <a:t> x 10</a:t>
                      </a:r>
                      <a:r>
                        <a:rPr lang="en-US" sz="2400" b="1" baseline="30000" dirty="0" smtClean="0"/>
                        <a:t>33</a:t>
                      </a:r>
                      <a:endParaRPr lang="en-US" sz="2400" b="1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1.0 x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25799" y="6336268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</a:p>
        </p:txBody>
      </p:sp>
    </p:spTree>
    <p:extLst>
      <p:ext uri="{BB962C8B-B14F-4D97-AF65-F5344CB8AC3E}">
        <p14:creationId xmlns:p14="http://schemas.microsoft.com/office/powerpoint/2010/main" val="4513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149573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96686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43798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90911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8024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8024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Physics and Experiments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90911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Accelerators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43798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Infrastructures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Operation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96686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Implementation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Planning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49573" y="1063500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Study and Quality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Management</a:t>
            </a:r>
          </a:p>
        </p:txBody>
      </p:sp>
      <p:cxnSp>
        <p:nvCxnSpPr>
          <p:cNvPr id="15" name="Elbow Connector 14"/>
          <p:cNvCxnSpPr>
            <a:stCxn id="43" idx="1"/>
            <a:endCxn id="9" idx="2"/>
          </p:cNvCxnSpPr>
          <p:nvPr/>
        </p:nvCxnSpPr>
        <p:spPr>
          <a:xfrm rot="10800000">
            <a:off x="340280" y="1686314"/>
            <a:ext cx="202256" cy="4574380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49" idx="1"/>
          </p:cNvCxnSpPr>
          <p:nvPr/>
        </p:nvCxnSpPr>
        <p:spPr>
          <a:xfrm rot="16200000" flipH="1">
            <a:off x="-92895" y="3872375"/>
            <a:ext cx="4574380" cy="202257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2"/>
            <a:endCxn id="55" idx="1"/>
          </p:cNvCxnSpPr>
          <p:nvPr/>
        </p:nvCxnSpPr>
        <p:spPr>
          <a:xfrm rot="16200000" flipH="1">
            <a:off x="1659993" y="3872376"/>
            <a:ext cx="4574380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2"/>
            <a:endCxn id="58" idx="1"/>
          </p:cNvCxnSpPr>
          <p:nvPr/>
        </p:nvCxnSpPr>
        <p:spPr>
          <a:xfrm rot="16200000" flipH="1">
            <a:off x="4630481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5" idx="2"/>
            <a:endCxn id="61" idx="1"/>
          </p:cNvCxnSpPr>
          <p:nvPr/>
        </p:nvCxnSpPr>
        <p:spPr>
          <a:xfrm rot="16200000" flipH="1">
            <a:off x="6383368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8" idx="1"/>
          </p:cNvCxnSpPr>
          <p:nvPr/>
        </p:nvCxnSpPr>
        <p:spPr>
          <a:xfrm flipH="1">
            <a:off x="340279" y="218541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0279" y="2997149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0279" y="382049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3072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0279" y="546056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093166" y="218164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093165" y="299337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93166" y="381671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086300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3166" y="5456793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46052" y="217786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846052" y="2989602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46052" y="381294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46052" y="5453020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598939" y="217409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598938" y="298582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51825" y="217032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351825" y="298205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42536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Physics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2536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Experiments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42536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Physics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42536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Experiments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42536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Physics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42536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Experiment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295424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Injectors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295424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295424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Injectors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295424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295424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95424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Technology R&amp;D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048311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Civil Engineering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048311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Technical Infrastructures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048311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Operation and Energy Efficiency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048311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Integration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048311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Computing and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Data Services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048311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Safety, RP and Environment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801198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Project Risk Assessment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801198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Implementation Scenarios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801198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Cost Models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54085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Study Administration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554085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Communications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554085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Conceptual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Design Report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84605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Work Breakdown Structure</a:t>
            </a:r>
            <a:endParaRPr lang="en-GB" dirty="0"/>
          </a:p>
        </p:txBody>
      </p:sp>
      <p:sp>
        <p:nvSpPr>
          <p:cNvPr id="63" name="Date Placeholder 5"/>
          <p:cNvSpPr>
            <a:spLocks noGrp="1"/>
          </p:cNvSpPr>
          <p:nvPr>
            <p:ph type="dt" sz="half" idx="12"/>
          </p:nvPr>
        </p:nvSpPr>
        <p:spPr>
          <a:xfrm>
            <a:off x="7500893" y="6260694"/>
            <a:ext cx="2057400" cy="365125"/>
          </a:xfrm>
        </p:spPr>
        <p:txBody>
          <a:bodyPr/>
          <a:lstStyle/>
          <a:p>
            <a:r>
              <a:rPr lang="en-US" sz="1200" dirty="0" smtClean="0">
                <a:solidFill>
                  <a:srgbClr val="F0F0F0"/>
                </a:solidFill>
              </a:rPr>
              <a:t>M. Benedikt,</a:t>
            </a:r>
          </a:p>
          <a:p>
            <a:r>
              <a:rPr lang="en-US" sz="1200" dirty="0" smtClean="0">
                <a:solidFill>
                  <a:srgbClr val="F0F0F0"/>
                </a:solidFill>
              </a:rPr>
              <a:t>J. Gutleber</a:t>
            </a:r>
            <a:endParaRPr lang="en-GB" sz="1200" dirty="0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42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149573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96686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43798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90911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8024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8024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Physics and Experiments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90911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Accelerators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43798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Infrastructures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Operation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96686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Implementation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Planning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49573" y="1063500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Study and Quality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Management</a:t>
            </a:r>
          </a:p>
        </p:txBody>
      </p:sp>
      <p:cxnSp>
        <p:nvCxnSpPr>
          <p:cNvPr id="15" name="Elbow Connector 14"/>
          <p:cNvCxnSpPr>
            <a:stCxn id="43" idx="1"/>
            <a:endCxn id="9" idx="2"/>
          </p:cNvCxnSpPr>
          <p:nvPr/>
        </p:nvCxnSpPr>
        <p:spPr>
          <a:xfrm rot="10800000">
            <a:off x="340280" y="1686314"/>
            <a:ext cx="202256" cy="4574380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49" idx="1"/>
          </p:cNvCxnSpPr>
          <p:nvPr/>
        </p:nvCxnSpPr>
        <p:spPr>
          <a:xfrm rot="16200000" flipH="1">
            <a:off x="-92895" y="3872375"/>
            <a:ext cx="4574380" cy="202257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2"/>
            <a:endCxn id="55" idx="1"/>
          </p:cNvCxnSpPr>
          <p:nvPr/>
        </p:nvCxnSpPr>
        <p:spPr>
          <a:xfrm rot="16200000" flipH="1">
            <a:off x="1659993" y="3872376"/>
            <a:ext cx="4574380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2"/>
            <a:endCxn id="58" idx="1"/>
          </p:cNvCxnSpPr>
          <p:nvPr/>
        </p:nvCxnSpPr>
        <p:spPr>
          <a:xfrm rot="16200000" flipH="1">
            <a:off x="4630481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5" idx="2"/>
            <a:endCxn id="61" idx="1"/>
          </p:cNvCxnSpPr>
          <p:nvPr/>
        </p:nvCxnSpPr>
        <p:spPr>
          <a:xfrm rot="16200000" flipH="1">
            <a:off x="6383368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8" idx="1"/>
          </p:cNvCxnSpPr>
          <p:nvPr/>
        </p:nvCxnSpPr>
        <p:spPr>
          <a:xfrm flipH="1">
            <a:off x="340279" y="218541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0279" y="2997149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0279" y="382049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3072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0279" y="546056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093166" y="218164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093165" y="299337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93166" y="381671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086300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3166" y="5456793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46052" y="217786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846052" y="2989602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46052" y="381294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46052" y="5453020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598939" y="217409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598938" y="298582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51825" y="217032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351825" y="298205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42536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Physics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2536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Experiments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42536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Physics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42536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Experiments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42536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Physics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42536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Experiment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295424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Injectors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295424" y="2684516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295424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Injectors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295424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295424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95424" y="5948061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Technology R&amp;D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048311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Civil Engineering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048311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Technical Infrastructures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048311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Operation and Energy Efficiency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048311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Integration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048311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Computing and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Data Services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048311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Safety, RP and Environment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801198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Project Risk Assessment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801198" y="2684516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Implementation Scenarios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801198" y="3512859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Cost Models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54085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Study Administration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554085" y="2684516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Communications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554085" y="3512859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Conceptual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Design Report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84605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7256206" cy="740942"/>
          </a:xfrm>
        </p:spPr>
        <p:txBody>
          <a:bodyPr/>
          <a:lstStyle/>
          <a:p>
            <a:r>
              <a:rPr lang="en-GB" dirty="0" smtClean="0"/>
              <a:t>WBS – H2020 EU DS proposal</a:t>
            </a:r>
            <a:endParaRPr lang="en-GB" dirty="0"/>
          </a:p>
        </p:txBody>
      </p:sp>
      <p:grpSp>
        <p:nvGrpSpPr>
          <p:cNvPr id="63" name="Group 62"/>
          <p:cNvGrpSpPr/>
          <p:nvPr/>
        </p:nvGrpSpPr>
        <p:grpSpPr>
          <a:xfrm>
            <a:off x="3461466" y="2544250"/>
            <a:ext cx="862172" cy="4018387"/>
            <a:chOff x="3023316" y="2182300"/>
            <a:chExt cx="862172" cy="401838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567" r="9366" b="-4928"/>
            <a:stretch/>
          </p:blipFill>
          <p:spPr>
            <a:xfrm rot="20518372">
              <a:off x="3023316" y="2182300"/>
              <a:ext cx="862172" cy="631494"/>
            </a:xfrm>
            <a:prstGeom prst="roundRect">
              <a:avLst>
                <a:gd name="adj" fmla="val 7929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567" r="9366" b="-4928"/>
            <a:stretch/>
          </p:blipFill>
          <p:spPr>
            <a:xfrm rot="20518372">
              <a:off x="3023316" y="5569193"/>
              <a:ext cx="862172" cy="631494"/>
            </a:xfrm>
            <a:prstGeom prst="roundRect">
              <a:avLst>
                <a:gd name="adj" fmla="val 7929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67" r="9366" b="-4928"/>
          <a:stretch/>
        </p:blipFill>
        <p:spPr>
          <a:xfrm rot="20518372">
            <a:off x="6890466" y="3068125"/>
            <a:ext cx="862172" cy="631494"/>
          </a:xfrm>
          <a:prstGeom prst="roundRect">
            <a:avLst>
              <a:gd name="adj" fmla="val 7929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Date Placeholder 5"/>
          <p:cNvSpPr>
            <a:spLocks noGrp="1"/>
          </p:cNvSpPr>
          <p:nvPr>
            <p:ph type="dt" sz="half" idx="12"/>
          </p:nvPr>
        </p:nvSpPr>
        <p:spPr>
          <a:xfrm>
            <a:off x="7500893" y="6260694"/>
            <a:ext cx="2057400" cy="365125"/>
          </a:xfrm>
        </p:spPr>
        <p:txBody>
          <a:bodyPr/>
          <a:lstStyle/>
          <a:p>
            <a:r>
              <a:rPr lang="en-US" sz="1200" dirty="0" smtClean="0">
                <a:solidFill>
                  <a:srgbClr val="F0F0F0"/>
                </a:solidFill>
              </a:rPr>
              <a:t>M. Benedikt,</a:t>
            </a:r>
          </a:p>
          <a:p>
            <a:r>
              <a:rPr lang="en-US" sz="1200" dirty="0" smtClean="0">
                <a:solidFill>
                  <a:srgbClr val="F0F0F0"/>
                </a:solidFill>
              </a:rPr>
              <a:t>J. Gutleber</a:t>
            </a:r>
            <a:endParaRPr lang="en-GB" sz="1200" dirty="0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23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87575" y="2730500"/>
            <a:ext cx="3795713" cy="162401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1425" y="2665413"/>
            <a:ext cx="1430338" cy="46513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1063" y="2514600"/>
            <a:ext cx="719137" cy="215900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750" y="2425700"/>
            <a:ext cx="452438" cy="109538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5500" y="2043113"/>
            <a:ext cx="54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B3A2C7"/>
                </a:solidFill>
                <a:latin typeface="Calibri" pitchFamily="34" charset="0"/>
              </a:rPr>
              <a:t>PSB</a:t>
            </a:r>
            <a:endParaRPr lang="en-GB" altLang="en-US" b="1" smtClean="0">
              <a:solidFill>
                <a:srgbClr val="B3A2C7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25563" y="2111375"/>
            <a:ext cx="1260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B3A2C7"/>
                </a:solidFill>
                <a:latin typeface="Calibri" pitchFamily="34" charset="0"/>
              </a:rPr>
              <a:t>PS (0.6 km)</a:t>
            </a:r>
            <a:endParaRPr lang="en-GB" altLang="en-US" b="1" smtClean="0">
              <a:solidFill>
                <a:srgbClr val="B3A2C7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57425" y="2405063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B3A2C7"/>
                </a:solidFill>
                <a:latin typeface="Calibri" pitchFamily="34" charset="0"/>
              </a:rPr>
              <a:t>SPS (6.9 km)</a:t>
            </a:r>
            <a:endParaRPr lang="en-GB" altLang="en-US" b="1" smtClean="0">
              <a:solidFill>
                <a:srgbClr val="B3A2C7"/>
              </a:solidFill>
              <a:latin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438" y="1257300"/>
            <a:ext cx="6416675" cy="3249613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56050" y="2820988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7030A0"/>
                </a:solidFill>
                <a:latin typeface="Calibri" pitchFamily="34" charset="0"/>
              </a:rPr>
              <a:t>HL-LHC</a:t>
            </a:r>
            <a:endParaRPr lang="en-GB" altLang="en-US" sz="2000" b="1" smtClean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4313" y="1277938"/>
            <a:ext cx="6416675" cy="3248025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994400" y="1004888"/>
            <a:ext cx="32400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0000CC"/>
                </a:solidFill>
                <a:latin typeface="Calibri" pitchFamily="34" charset="0"/>
              </a:rPr>
              <a:t>FCC-ee</a:t>
            </a:r>
            <a:r>
              <a:rPr lang="en-US" altLang="en-US" sz="2800" b="1" smtClean="0">
                <a:solidFill>
                  <a:srgbClr val="0000CC"/>
                </a:solidFill>
                <a:latin typeface="Calibri" pitchFamily="34" charset="0"/>
              </a:rPr>
              <a:t> (80-100 km,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0000CC"/>
                </a:solidFill>
                <a:latin typeface="Calibri" pitchFamily="34" charset="0"/>
              </a:rPr>
              <a:t>        e</a:t>
            </a:r>
            <a:r>
              <a:rPr lang="en-US" altLang="en-US" sz="2800" b="1" baseline="30000" smtClean="0">
                <a:solidFill>
                  <a:srgbClr val="0000CC"/>
                </a:solidFill>
                <a:latin typeface="Calibri" pitchFamily="34" charset="0"/>
              </a:rPr>
              <a:t>+</a:t>
            </a:r>
            <a:r>
              <a:rPr lang="en-US" altLang="en-US" sz="2800" b="1" i="1" smtClean="0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altLang="en-US" sz="2800" b="1" baseline="30000" smtClean="0">
                <a:solidFill>
                  <a:srgbClr val="0000CC"/>
                </a:solidFill>
                <a:latin typeface="Calibri" pitchFamily="34" charset="0"/>
              </a:rPr>
              <a:t>-</a:t>
            </a:r>
            <a:r>
              <a:rPr lang="en-US" altLang="en-US" sz="2800" b="1" smtClean="0">
                <a:solidFill>
                  <a:srgbClr val="0000CC"/>
                </a:solidFill>
                <a:latin typeface="Calibri" pitchFamily="34" charset="0"/>
              </a:rPr>
              <a:t>, up to 350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CC"/>
                </a:solidFill>
                <a:latin typeface="Calibri" pitchFamily="34" charset="0"/>
              </a:rPr>
              <a:t>       or 500 GeV c.m.)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0000CC"/>
                </a:solidFill>
                <a:latin typeface="Calibri" pitchFamily="34" charset="0"/>
              </a:rPr>
              <a:t>       </a:t>
            </a:r>
            <a:endParaRPr lang="en-US" altLang="en-US" sz="1600" b="1" smtClean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69125" y="2457450"/>
            <a:ext cx="21526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00B050"/>
                </a:solidFill>
                <a:latin typeface="Calibri" pitchFamily="34" charset="0"/>
              </a:rPr>
              <a:t>FCC-hh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en-US" sz="2800" b="1" i="1" smtClean="0">
                <a:solidFill>
                  <a:srgbClr val="00B050"/>
                </a:solidFill>
                <a:latin typeface="Calibri" pitchFamily="34" charset="0"/>
              </a:rPr>
              <a:t>pp</a:t>
            </a:r>
            <a:r>
              <a:rPr lang="en-US" altLang="en-US" sz="2800" b="1" smtClean="0">
                <a:solidFill>
                  <a:srgbClr val="00B050"/>
                </a:solidFill>
                <a:latin typeface="Calibri" pitchFamily="34" charset="0"/>
              </a:rPr>
              <a:t> up 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B050"/>
                </a:solidFill>
                <a:latin typeface="Calibri" pitchFamily="34" charset="0"/>
              </a:rPr>
              <a:t>100 TeV c.m.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B050"/>
                </a:solidFill>
                <a:latin typeface="Calibri" pitchFamily="34" charset="0"/>
              </a:rPr>
              <a:t>&amp; </a:t>
            </a:r>
            <a:r>
              <a:rPr lang="en-US" altLang="en-US" sz="2800" b="1" i="1" smtClean="0">
                <a:solidFill>
                  <a:srgbClr val="00B050"/>
                </a:solidFill>
                <a:latin typeface="Calibri" pitchFamily="34" charset="0"/>
              </a:rPr>
              <a:t>AA</a:t>
            </a:r>
            <a:r>
              <a:rPr lang="en-US" altLang="en-US" sz="2800" b="1" smtClean="0">
                <a:solidFill>
                  <a:srgbClr val="00B05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6" name="Oval 15"/>
          <p:cNvSpPr/>
          <p:nvPr/>
        </p:nvSpPr>
        <p:spPr>
          <a:xfrm>
            <a:off x="398463" y="1328738"/>
            <a:ext cx="6416675" cy="3248025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62063" y="5324475"/>
            <a:ext cx="74310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Calibri" pitchFamily="34" charset="0"/>
              </a:rPr>
              <a:t>FCC-he: </a:t>
            </a:r>
            <a:r>
              <a:rPr lang="en-US" altLang="en-US" sz="2800" b="1" i="1" smtClean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altLang="en-US" sz="2800" b="1" i="1" baseline="3000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±</a:t>
            </a:r>
            <a:r>
              <a:rPr lang="en-US" altLang="en-US" sz="2800" b="1" smtClean="0">
                <a:solidFill>
                  <a:srgbClr val="FF0000"/>
                </a:solidFill>
                <a:latin typeface="Calibri" pitchFamily="34" charset="0"/>
              </a:rPr>
              <a:t> (60-250 GeV) – </a:t>
            </a:r>
            <a:r>
              <a:rPr lang="en-US" altLang="en-US" sz="2800" b="1" i="1" smtClean="0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lang="en-US" altLang="en-US" sz="2800" b="1" smtClean="0">
                <a:solidFill>
                  <a:srgbClr val="FF0000"/>
                </a:solidFill>
                <a:latin typeface="Calibri" pitchFamily="34" charset="0"/>
              </a:rPr>
              <a:t>(50 TeV)/A collisions </a:t>
            </a:r>
            <a:endParaRPr lang="en-GB" altLang="en-US" sz="2800" b="1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53988" y="6096000"/>
            <a:ext cx="923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≥</a:t>
            </a:r>
            <a:r>
              <a:rPr lang="en-US" altLang="en-US" sz="3200" b="1" smtClean="0">
                <a:solidFill>
                  <a:srgbClr val="0000CC"/>
                </a:solidFill>
                <a:latin typeface="Calibri" pitchFamily="34" charset="0"/>
              </a:rPr>
              <a:t>50 years </a:t>
            </a:r>
            <a:r>
              <a:rPr lang="en-US" altLang="en-US" sz="3200" b="1" i="1" smtClean="0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altLang="en-US" sz="3200" b="1" i="1" baseline="30000" smtClean="0">
                <a:solidFill>
                  <a:srgbClr val="0000CC"/>
                </a:solidFill>
                <a:latin typeface="Calibri" pitchFamily="34" charset="0"/>
              </a:rPr>
              <a:t>+</a:t>
            </a:r>
            <a:r>
              <a:rPr lang="en-US" altLang="en-US" sz="3200" b="1" i="1" smtClean="0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altLang="en-US" sz="3200" b="1" i="1" baseline="30000" smtClean="0">
                <a:solidFill>
                  <a:srgbClr val="0000CC"/>
                </a:solidFill>
                <a:latin typeface="Calibri" pitchFamily="34" charset="0"/>
              </a:rPr>
              <a:t>-</a:t>
            </a:r>
            <a:r>
              <a:rPr lang="en-US" altLang="en-US" sz="3200" b="1" smtClean="0">
                <a:solidFill>
                  <a:srgbClr val="0000CC"/>
                </a:solidFill>
                <a:latin typeface="Calibri" pitchFamily="34" charset="0"/>
              </a:rPr>
              <a:t>, </a:t>
            </a:r>
            <a:r>
              <a:rPr lang="en-US" altLang="en-US" sz="3200" b="1" i="1" smtClean="0">
                <a:solidFill>
                  <a:srgbClr val="0000CC"/>
                </a:solidFill>
                <a:latin typeface="Calibri" pitchFamily="34" charset="0"/>
              </a:rPr>
              <a:t>pp</a:t>
            </a:r>
            <a:r>
              <a:rPr lang="en-US" altLang="en-US" sz="3200" b="1" smtClean="0">
                <a:solidFill>
                  <a:srgbClr val="0000CC"/>
                </a:solidFill>
                <a:latin typeface="Calibri" pitchFamily="34" charset="0"/>
              </a:rPr>
              <a:t>, </a:t>
            </a:r>
            <a:r>
              <a:rPr lang="en-US" altLang="en-US" sz="3200" b="1" i="1" smtClean="0">
                <a:solidFill>
                  <a:srgbClr val="0000CC"/>
                </a:solidFill>
                <a:latin typeface="Calibri" pitchFamily="34" charset="0"/>
              </a:rPr>
              <a:t>e</a:t>
            </a:r>
            <a:r>
              <a:rPr lang="en-US" altLang="en-US" sz="3200" b="1" i="1" baseline="30000" smtClean="0">
                <a:solidFill>
                  <a:srgbClr val="0000CC"/>
                </a:solidFill>
                <a:latin typeface="Calibri" pitchFamily="34" charset="0"/>
              </a:rPr>
              <a:t>±</a:t>
            </a:r>
            <a:r>
              <a:rPr lang="en-US" altLang="en-US" sz="3200" b="1" i="1" smtClean="0">
                <a:solidFill>
                  <a:srgbClr val="0000CC"/>
                </a:solidFill>
                <a:latin typeface="Calibri" pitchFamily="34" charset="0"/>
              </a:rPr>
              <a:t>p/A</a:t>
            </a:r>
            <a:r>
              <a:rPr lang="en-US" altLang="en-US" sz="3200" b="1" smtClean="0">
                <a:solidFill>
                  <a:srgbClr val="0000CC"/>
                </a:solidFill>
                <a:latin typeface="Calibri" pitchFamily="34" charset="0"/>
              </a:rPr>
              <a:t> physics at highest energies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6481">
            <a:off x="2062163" y="3382963"/>
            <a:ext cx="124142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81350" y="3402013"/>
            <a:ext cx="2252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i="1" smtClean="0">
                <a:solidFill>
                  <a:srgbClr val="FF0000"/>
                </a:solidFill>
                <a:latin typeface="Calibri" pitchFamily="34" charset="0"/>
              </a:rPr>
              <a:t>LHeC &amp; SAPPHiRE (</a:t>
            </a:r>
            <a:r>
              <a:rPr lang="en-US" altLang="en-US" b="1" i="1" smtClean="0">
                <a:solidFill>
                  <a:srgbClr val="FF0000"/>
                </a:solidFill>
                <a:latin typeface="Symbol" pitchFamily="18" charset="2"/>
              </a:rPr>
              <a:t>gg</a:t>
            </a:r>
            <a:r>
              <a:rPr lang="en-US" altLang="en-US" b="1" i="1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GB" altLang="en-US" b="1" i="1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09800" y="2774950"/>
            <a:ext cx="3797300" cy="1622425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6050" y="2238375"/>
            <a:ext cx="1657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00"/>
                </a:solidFill>
                <a:latin typeface="Calibri" pitchFamily="34" charset="0"/>
              </a:rPr>
              <a:t>LHC (26.7 km)</a:t>
            </a:r>
            <a:endParaRPr lang="en-GB" altLang="en-US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6481">
            <a:off x="2079625" y="3370263"/>
            <a:ext cx="1354138" cy="11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897063" y="4554538"/>
            <a:ext cx="251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i="1" smtClean="0">
                <a:solidFill>
                  <a:srgbClr val="FF0000"/>
                </a:solidFill>
                <a:latin typeface="Calibri" pitchFamily="34" charset="0"/>
              </a:rPr>
              <a:t>LHeC as FCC-ee injector?</a:t>
            </a:r>
            <a:endParaRPr lang="en-GB" altLang="en-US" b="1" i="1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897063" y="4940300"/>
            <a:ext cx="3854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smtClean="0">
                <a:solidFill>
                  <a:srgbClr val="FF0000"/>
                </a:solidFill>
                <a:latin typeface="Calibri" pitchFamily="34" charset="0"/>
              </a:rPr>
              <a:t>LHeC-based FCC-he collider?!</a:t>
            </a:r>
            <a:endParaRPr lang="en-GB" altLang="en-US" sz="2400" b="1" i="1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140450" y="4381500"/>
            <a:ext cx="294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FF0000"/>
                </a:solidFill>
                <a:latin typeface="Calibri" pitchFamily="34" charset="0"/>
              </a:rPr>
              <a:t>FCC-he</a:t>
            </a:r>
            <a:r>
              <a:rPr lang="en-US" altLang="en-US" sz="2800" b="1" smtClean="0">
                <a:solidFill>
                  <a:srgbClr val="FF0000"/>
                </a:solidFill>
                <a:latin typeface="Calibri" pitchFamily="34" charset="0"/>
              </a:rPr>
              <a:t> as ring-ring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Calibri" pitchFamily="34" charset="0"/>
              </a:rPr>
              <a:t>collider ?!</a:t>
            </a:r>
          </a:p>
        </p:txBody>
      </p:sp>
      <p:sp>
        <p:nvSpPr>
          <p:cNvPr id="32" name="Oval 31"/>
          <p:cNvSpPr/>
          <p:nvPr/>
        </p:nvSpPr>
        <p:spPr>
          <a:xfrm>
            <a:off x="214313" y="1282700"/>
            <a:ext cx="6416675" cy="3248025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7150" y="4310063"/>
            <a:ext cx="171450" cy="17303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17463" y="0"/>
            <a:ext cx="9144001" cy="720725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possible evolution of FCC complex</a:t>
            </a:r>
          </a:p>
        </p:txBody>
      </p:sp>
    </p:spTree>
    <p:extLst>
      <p:ext uri="{BB962C8B-B14F-4D97-AF65-F5344CB8AC3E}">
        <p14:creationId xmlns:p14="http://schemas.microsoft.com/office/powerpoint/2010/main" val="16762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1" grpId="0"/>
      <p:bldP spid="13" grpId="0" animBg="1"/>
      <p:bldP spid="15" grpId="0"/>
      <p:bldP spid="16" grpId="0" animBg="1"/>
      <p:bldP spid="24" grpId="0"/>
      <p:bldP spid="25" grpId="0"/>
      <p:bldP spid="21" grpId="0"/>
      <p:bldP spid="22" grpId="0" animBg="1"/>
      <p:bldP spid="23" grpId="0"/>
      <p:bldP spid="29" grpId="0"/>
      <p:bldP spid="30" grpId="0"/>
      <p:bldP spid="31" grpId="0"/>
      <p:bldP spid="3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itle 1"/>
          <p:cNvSpPr>
            <a:spLocks noGrp="1"/>
          </p:cNvSpPr>
          <p:nvPr>
            <p:ph type="title"/>
          </p:nvPr>
        </p:nvSpPr>
        <p:spPr>
          <a:xfrm>
            <a:off x="468313" y="317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is history repeating itself…?</a:t>
            </a:r>
            <a:endParaRPr lang="en-GB" altLang="en-US" i="1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1196975"/>
            <a:ext cx="460851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2400" smtClean="0">
                <a:solidFill>
                  <a:srgbClr val="000000"/>
                </a:solidFill>
              </a:rPr>
              <a:t>When </a:t>
            </a:r>
            <a:r>
              <a:rPr lang="de-DE" altLang="en-US" sz="2400" b="1" smtClean="0">
                <a:solidFill>
                  <a:srgbClr val="0070C0"/>
                </a:solidFill>
              </a:rPr>
              <a:t>Lady Margaret Thatcher </a:t>
            </a:r>
            <a:r>
              <a:rPr lang="de-DE" altLang="en-US" sz="2400" smtClean="0">
                <a:solidFill>
                  <a:srgbClr val="000000"/>
                </a:solidFill>
              </a:rPr>
              <a:t>visited CERN in 1982, she also asked the then CERN Director-General </a:t>
            </a:r>
            <a:r>
              <a:rPr lang="de-DE" altLang="en-US" sz="2400" b="1" smtClean="0">
                <a:solidFill>
                  <a:srgbClr val="0070C0"/>
                </a:solidFill>
              </a:rPr>
              <a:t>Herwig Schopper </a:t>
            </a:r>
            <a:r>
              <a:rPr lang="de-DE" altLang="en-US" sz="2400" b="1" i="1" smtClean="0">
                <a:solidFill>
                  <a:srgbClr val="FF0000"/>
                </a:solidFill>
              </a:rPr>
              <a:t>how big the next tunnel after LEP would be.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en-US" sz="24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en-US" sz="24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en-US" sz="2400" smtClean="0">
              <a:solidFill>
                <a:srgbClr val="000000"/>
              </a:solidFill>
            </a:endParaRPr>
          </a:p>
        </p:txBody>
      </p:sp>
      <p:sp>
        <p:nvSpPr>
          <p:cNvPr id="388100" name="TextBox 4"/>
          <p:cNvSpPr txBox="1">
            <a:spLocks noChangeArrowheads="1"/>
          </p:cNvSpPr>
          <p:nvPr/>
        </p:nvSpPr>
        <p:spPr bwMode="auto">
          <a:xfrm>
            <a:off x="0" y="6513513"/>
            <a:ext cx="47736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smtClean="0">
                <a:solidFill>
                  <a:srgbClr val="000000"/>
                </a:solidFill>
              </a:rPr>
              <a:t>Herwig Schopper, private communication, 2013</a:t>
            </a:r>
            <a:endParaRPr lang="en-GB" altLang="en-US" sz="160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4005263"/>
            <a:ext cx="136683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50950"/>
            <a:ext cx="136683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60575"/>
            <a:ext cx="1484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86538" y="1250950"/>
            <a:ext cx="2033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Margaret Thatcher,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British PM 1979-90</a:t>
            </a:r>
            <a:endParaRPr lang="en-GB" altLang="en-US" sz="180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64388" y="4154488"/>
            <a:ext cx="18605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Herwig Schopper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CERN DG 1981-88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built LEP</a:t>
            </a:r>
            <a:endParaRPr lang="en-GB" altLang="en-US" sz="180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889625" y="5756275"/>
            <a:ext cx="2949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John Adams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CERN DG 1960-61  &amp; 1971-75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built PS &amp; SPS </a:t>
            </a:r>
            <a:endParaRPr lang="en-GB" altLang="en-US" sz="180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113" y="6029325"/>
            <a:ext cx="6973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smtClean="0">
                <a:solidFill>
                  <a:srgbClr val="604A7B"/>
                </a:solidFill>
              </a:rPr>
              <a:t>maybe  the Prime Minister was right!?</a:t>
            </a:r>
            <a:endParaRPr lang="en-GB" altLang="en-US" sz="2800" b="1" i="1" smtClean="0">
              <a:solidFill>
                <a:srgbClr val="604A7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12988" y="3165475"/>
            <a:ext cx="4921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2400" smtClean="0">
                <a:solidFill>
                  <a:srgbClr val="000000"/>
                </a:solidFill>
              </a:rPr>
              <a:t>Dr. Schopper‘s answer was </a:t>
            </a:r>
            <a:r>
              <a:rPr lang="de-DE" altLang="en-US" sz="2400" b="1" i="1" smtClean="0">
                <a:solidFill>
                  <a:srgbClr val="00B050"/>
                </a:solidFill>
              </a:rPr>
              <a:t>there would be no bigger tunnel at CERN</a:t>
            </a:r>
            <a:r>
              <a:rPr lang="de-DE" altLang="en-US" sz="240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1050" y="4070350"/>
            <a:ext cx="4851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2400" smtClean="0">
                <a:solidFill>
                  <a:srgbClr val="000000"/>
                </a:solidFill>
              </a:rPr>
              <a:t>Lady Thatcher replied that she had „obtained </a:t>
            </a:r>
            <a:r>
              <a:rPr lang="de-DE" altLang="en-US" sz="2400" b="1" i="1" smtClean="0">
                <a:solidFill>
                  <a:srgbClr val="00B050"/>
                </a:solidFill>
              </a:rPr>
              <a:t>exactly the same answer from </a:t>
            </a:r>
            <a:r>
              <a:rPr lang="de-DE" altLang="en-US" sz="2400" b="1" smtClean="0">
                <a:solidFill>
                  <a:srgbClr val="0070C0"/>
                </a:solidFill>
              </a:rPr>
              <a:t>Sir John Adams </a:t>
            </a:r>
            <a:r>
              <a:rPr lang="de-DE" altLang="en-US" sz="2400" b="1" i="1" smtClean="0">
                <a:solidFill>
                  <a:srgbClr val="00B050"/>
                </a:solidFill>
              </a:rPr>
              <a:t>when the SPS was built“ 10 years earlier</a:t>
            </a:r>
            <a:r>
              <a:rPr lang="de-DE" altLang="en-US" sz="2400" smtClean="0">
                <a:solidFill>
                  <a:srgbClr val="000000"/>
                </a:solidFill>
              </a:rPr>
              <a:t>, and therefore she didn‘t believe him.</a:t>
            </a:r>
            <a:endParaRPr lang="en-GB" alt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3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HEP time scale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94052065"/>
              </p:ext>
            </p:extLst>
          </p:nvPr>
        </p:nvGraphicFramePr>
        <p:xfrm>
          <a:off x="510945" y="1164102"/>
          <a:ext cx="8047147" cy="68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Rectangle 43"/>
          <p:cNvSpPr/>
          <p:nvPr/>
        </p:nvSpPr>
        <p:spPr>
          <a:xfrm>
            <a:off x="7930764" y="4342581"/>
            <a:ext cx="945205" cy="52913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rPr>
              <a:t>Physics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2101" y="5170429"/>
            <a:ext cx="3538141" cy="599896"/>
            <a:chOff x="4772101" y="5170429"/>
            <a:chExt cx="3538141" cy="599896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4772101" y="5170429"/>
              <a:ext cx="3132536" cy="0"/>
            </a:xfrm>
            <a:prstGeom prst="straightConnector1">
              <a:avLst/>
            </a:prstGeom>
            <a:ln>
              <a:solidFill>
                <a:srgbClr val="FFFFFE"/>
              </a:solidFill>
              <a:headEnd type="arrow" w="lg" len="med"/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119859" y="5185549"/>
              <a:ext cx="319038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FFFE"/>
                  </a:solidFill>
                  <a:ea typeface="ＭＳ Ｐゴシック" charset="0"/>
                </a:rPr>
                <a:t>25 years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24903" y="1844422"/>
            <a:ext cx="7227366" cy="4650763"/>
            <a:chOff x="1724903" y="1844422"/>
            <a:chExt cx="7227366" cy="465076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5760689" y="1845640"/>
              <a:ext cx="0" cy="4609838"/>
            </a:xfrm>
            <a:prstGeom prst="line">
              <a:avLst/>
            </a:prstGeom>
            <a:ln>
              <a:solidFill>
                <a:srgbClr val="FFFFF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4914093" y="1844422"/>
              <a:ext cx="0" cy="4611056"/>
            </a:xfrm>
            <a:prstGeom prst="line">
              <a:avLst/>
            </a:prstGeom>
            <a:ln>
              <a:solidFill>
                <a:srgbClr val="FFFFF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724903" y="6093857"/>
              <a:ext cx="3190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E"/>
                  </a:solidFill>
                  <a:ea typeface="ＭＳ Ｐゴシック" charset="0"/>
                </a:rPr>
                <a:t>Today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61886" y="6095075"/>
              <a:ext cx="3190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E"/>
                  </a:solidFill>
                  <a:ea typeface="ＭＳ Ｐゴシック" charset="0"/>
                </a:rPr>
                <a:t>CDR &amp; Cost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7583" y="2040959"/>
            <a:ext cx="3297887" cy="531573"/>
            <a:chOff x="827583" y="2040959"/>
            <a:chExt cx="3297887" cy="531573"/>
          </a:xfrm>
        </p:grpSpPr>
        <p:sp>
          <p:nvSpPr>
            <p:cNvPr id="13" name="Rectangle 12"/>
            <p:cNvSpPr/>
            <p:nvPr/>
          </p:nvSpPr>
          <p:spPr>
            <a:xfrm>
              <a:off x="827583" y="2040959"/>
              <a:ext cx="965977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Construc-tion</a:t>
              </a:r>
              <a:endParaRPr lang="en-US" sz="1400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30758" y="2042177"/>
              <a:ext cx="898103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82144" y="2043395"/>
              <a:ext cx="575999" cy="529137"/>
            </a:xfrm>
            <a:prstGeom prst="rect">
              <a:avLst/>
            </a:prstGeom>
            <a:solidFill>
              <a:srgbClr val="00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Upgr</a:t>
              </a:r>
              <a:endParaRPr lang="en-US" sz="1400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66929" y="2082678"/>
              <a:ext cx="75854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LEP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81782" y="2798088"/>
            <a:ext cx="5443145" cy="530355"/>
            <a:chOff x="1181782" y="2798088"/>
            <a:chExt cx="5443145" cy="530355"/>
          </a:xfrm>
        </p:grpSpPr>
        <p:sp>
          <p:nvSpPr>
            <p:cNvPr id="24" name="Rectangle 23"/>
            <p:cNvSpPr/>
            <p:nvPr/>
          </p:nvSpPr>
          <p:spPr>
            <a:xfrm>
              <a:off x="3236945" y="2798088"/>
              <a:ext cx="1186586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62888" y="2799306"/>
              <a:ext cx="1358431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04131" y="2799306"/>
              <a:ext cx="786256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81782" y="2799306"/>
              <a:ext cx="1186586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34326" y="2834395"/>
              <a:ext cx="79060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LHC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30456" y="3555217"/>
            <a:ext cx="5488395" cy="530355"/>
            <a:chOff x="3430456" y="3555217"/>
            <a:chExt cx="5488395" cy="530355"/>
          </a:xfrm>
        </p:grpSpPr>
        <p:sp>
          <p:nvSpPr>
            <p:cNvPr id="37" name="Rectangle 36"/>
            <p:cNvSpPr/>
            <p:nvPr/>
          </p:nvSpPr>
          <p:spPr>
            <a:xfrm>
              <a:off x="5059852" y="3555217"/>
              <a:ext cx="1073545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52627" y="3556435"/>
              <a:ext cx="1437640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30456" y="3556435"/>
              <a:ext cx="1599160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37731" y="3583771"/>
              <a:ext cx="128112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HL-LHC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99377" y="4341363"/>
            <a:ext cx="5405260" cy="530355"/>
            <a:chOff x="2499377" y="4341363"/>
            <a:chExt cx="5405260" cy="530355"/>
          </a:xfrm>
        </p:grpSpPr>
        <p:sp>
          <p:nvSpPr>
            <p:cNvPr id="43" name="Rectangle 42"/>
            <p:cNvSpPr/>
            <p:nvPr/>
          </p:nvSpPr>
          <p:spPr>
            <a:xfrm>
              <a:off x="6663573" y="4341363"/>
              <a:ext cx="1241064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76118" y="4342581"/>
              <a:ext cx="761681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98422" y="4342581"/>
              <a:ext cx="1041933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9377" y="4387444"/>
              <a:ext cx="230011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Future Collider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2961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4796650" y="512672"/>
            <a:ext cx="405402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 smtClean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00"/>
                </a:solidFill>
                <a:ea typeface="ＭＳ Ｐゴシック" charset="0"/>
              </a:rPr>
              <a:t> </a:t>
            </a: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0F0F0"/>
                </a:solidFill>
                <a:ea typeface="ＭＳ Ｐゴシック" charset="0"/>
                <a:hlinkClick r:id="rId2"/>
              </a:rPr>
              <a:t>http://cern.ch/fccw2015</a:t>
            </a:r>
            <a:endParaRPr lang="en-GB" sz="2400" b="1" dirty="0">
              <a:solidFill>
                <a:srgbClr val="F0F0F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46" y="2313165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92A55"/>
                </a:solidFill>
              </a:rPr>
              <a:t>++...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0" y="-6261"/>
            <a:ext cx="4855006" cy="68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9748" y="4763703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solidFill>
                  <a:srgbClr val="F0F0F0"/>
                </a:solidFill>
              </a:rPr>
              <a:t>hoping to see </a:t>
            </a:r>
            <a:r>
              <a:rPr lang="en-GB" sz="3600" i="1" dirty="0" smtClean="0">
                <a:solidFill>
                  <a:srgbClr val="F0F0F0"/>
                </a:solidFill>
              </a:rPr>
              <a:t>you there</a:t>
            </a:r>
            <a:r>
              <a:rPr lang="en-GB" sz="3600" i="1" dirty="0">
                <a:solidFill>
                  <a:srgbClr val="F0F0F0"/>
                </a:solidFill>
              </a:rPr>
              <a:t>!</a:t>
            </a:r>
          </a:p>
          <a:p>
            <a:endParaRPr lang="en-GB" sz="3600" i="1" dirty="0">
              <a:solidFill>
                <a:srgbClr val="F0F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91" y="5981854"/>
            <a:ext cx="904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 smtClean="0">
                <a:solidFill>
                  <a:schemeClr val="bg1"/>
                </a:solidFill>
              </a:rPr>
              <a:t>… despite the unpromising historical precedence</a:t>
            </a:r>
            <a:endParaRPr lang="en-GB" sz="3200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2576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923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dirty="0">
                <a:solidFill>
                  <a:srgbClr val="FFFF00"/>
                </a:solidFill>
                <a:ea typeface="ＭＳ Ｐゴシック" charset="0"/>
              </a:rPr>
              <a:t>First FCC </a:t>
            </a:r>
            <a:r>
              <a:rPr lang="en-GB" sz="4000" b="1" dirty="0" smtClean="0">
                <a:solidFill>
                  <a:srgbClr val="FFFF00"/>
                </a:solidFill>
                <a:ea typeface="ＭＳ Ｐゴシック" charset="0"/>
              </a:rPr>
              <a:t>Week, </a:t>
            </a:r>
            <a:r>
              <a:rPr lang="en-GB" sz="3600" b="1" dirty="0" smtClean="0">
                <a:solidFill>
                  <a:srgbClr val="FFFF00"/>
                </a:solidFill>
                <a:ea typeface="ＭＳ Ｐゴシック" charset="0"/>
              </a:rPr>
              <a:t>Washington </a:t>
            </a:r>
            <a:r>
              <a:rPr lang="en-GB" sz="3600" b="1" dirty="0">
                <a:solidFill>
                  <a:srgbClr val="FFFF00"/>
                </a:solidFill>
                <a:ea typeface="ＭＳ Ｐゴシック" charset="0"/>
              </a:rPr>
              <a:t>DC</a:t>
            </a:r>
          </a:p>
          <a:p>
            <a:pPr lvl="0"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FFFF00"/>
                </a:solidFill>
                <a:ea typeface="ＭＳ Ｐゴシック" charset="0"/>
              </a:rPr>
              <a:t>23-27 March </a:t>
            </a:r>
            <a:r>
              <a:rPr lang="en-GB" sz="3600" b="1" dirty="0" smtClean="0">
                <a:solidFill>
                  <a:srgbClr val="FFFF00"/>
                </a:solidFill>
                <a:ea typeface="ＭＳ Ｐゴシック" charset="0"/>
              </a:rPr>
              <a:t>2015 – DRAFT SCHEDULE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29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  <a14:imgEffect>
                      <a14:brightnessContrast bright="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94" y="819607"/>
            <a:ext cx="4504928" cy="3037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3000"/>
                    </a14:imgEffect>
                    <a14:imgEffect>
                      <a14:brightnessContrast bright="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33" y="603583"/>
            <a:ext cx="4675220" cy="32530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3820" y="242565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i="1" dirty="0" smtClean="0"/>
              <a:t>„Wenn mein Sohn von Frankfurt nach Mainz reist, so bringt er mehr Kenntnis heim als andere aus Amerika.“</a:t>
            </a:r>
            <a:endParaRPr lang="de-DE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73" y="4171023"/>
            <a:ext cx="2277686" cy="24983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02360" y="4987976"/>
            <a:ext cx="5399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Catharina Elisabeth Goethe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36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/>
          </a:bodyPr>
          <a:lstStyle/>
          <a:p>
            <a:r>
              <a:rPr lang="en-GB" sz="5400" i="1" dirty="0"/>
              <a:t>s</a:t>
            </a:r>
            <a:r>
              <a:rPr lang="en-GB" sz="5400" i="1" dirty="0" smtClean="0"/>
              <a:t>pare slides</a:t>
            </a:r>
            <a:endParaRPr lang="en-GB" sz="5400" i="1" dirty="0"/>
          </a:p>
        </p:txBody>
      </p:sp>
    </p:spTree>
    <p:extLst>
      <p:ext uri="{BB962C8B-B14F-4D97-AF65-F5344CB8AC3E}">
        <p14:creationId xmlns:p14="http://schemas.microsoft.com/office/powerpoint/2010/main" val="28512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174945"/>
            <a:ext cx="4648200" cy="3486150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7010400" y="266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2750" y="1592076"/>
            <a:ext cx="8964488" cy="1323439"/>
          </a:xfrm>
          <a:prstGeom prst="rect">
            <a:avLst/>
          </a:prstGeom>
          <a:solidFill>
            <a:srgbClr val="CC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Huge efforts over last months to prepare for high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lumi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and pile-up expected in 2012: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optimized trigger and offline algorithms (tracking,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calo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noise treatment, physics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objects)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 mitigate impact of pile-up on CPU, rates, efficiency, identification, resolution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in spite of x2 larger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CPU/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and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size  we do not request additional computing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 resources (optimized computing model, increased fraction of fast simulation, etc.)</a:t>
            </a:r>
            <a:endParaRPr lang="en-US" dirty="0">
              <a:solidFill>
                <a:prstClr val="black"/>
              </a:solidFill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" y="-21233"/>
            <a:ext cx="9144000" cy="3080742"/>
            <a:chOff x="0" y="2203650"/>
            <a:chExt cx="9144000" cy="3080742"/>
          </a:xfrm>
        </p:grpSpPr>
        <p:pic>
          <p:nvPicPr>
            <p:cNvPr id="10" name="Picture 9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3650"/>
              <a:ext cx="9144000" cy="3080742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259632" y="3861048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sz="1400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solidFill>
                  <a:prstClr val="black"/>
                </a:solidFill>
                <a:sym typeface="Wingdings"/>
              </a:endParaRPr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3059832" y="2260056"/>
              <a:ext cx="6045745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01499" y="3229913"/>
            <a:ext cx="22857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pile up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will increase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at higher energy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→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experiments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request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25 ns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operation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in 2015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" y="3481252"/>
            <a:ext cx="8725191" cy="2631267"/>
          </a:xfrm>
          <a:prstGeom prst="rect">
            <a:avLst/>
          </a:prstGeom>
        </p:spPr>
      </p:pic>
      <p:graphicFrame>
        <p:nvGraphicFramePr>
          <p:cNvPr id="41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744211"/>
              </p:ext>
            </p:extLst>
          </p:nvPr>
        </p:nvGraphicFramePr>
        <p:xfrm>
          <a:off x="115016" y="714281"/>
          <a:ext cx="8979876" cy="772130"/>
        </p:xfrm>
        <a:graphic>
          <a:graphicData uri="http://schemas.openxmlformats.org/drawingml/2006/table">
            <a:tbl>
              <a:tblPr/>
              <a:tblGrid>
                <a:gridCol w="1732645"/>
                <a:gridCol w="1418139"/>
                <a:gridCol w="1194222"/>
                <a:gridCol w="1567416"/>
                <a:gridCol w="1447783"/>
                <a:gridCol w="1619671"/>
              </a:tblGrid>
              <a:tr h="37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S-KEKB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SLC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CLIC (3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TeV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ILC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FCC-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(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H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+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/ second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2.5 x 10</a:t>
                      </a:r>
                      <a:r>
                        <a:rPr kumimoji="0" lang="en-GB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6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110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200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0.05 x 10</a:t>
                      </a:r>
                      <a:r>
                        <a:rPr kumimoji="0" lang="en-GB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56" name="Rectangle 2"/>
          <p:cNvSpPr txBox="1">
            <a:spLocks noChangeArrowheads="1"/>
          </p:cNvSpPr>
          <p:nvPr/>
        </p:nvSpPr>
        <p:spPr bwMode="auto">
          <a:xfrm>
            <a:off x="755576" y="1"/>
            <a:ext cx="792088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e</a:t>
            </a:r>
            <a:r>
              <a:rPr lang="en-US" sz="3600" baseline="30000" dirty="0" smtClean="0">
                <a:solidFill>
                  <a:srgbClr val="0000FF"/>
                </a:solidFill>
              </a:rPr>
              <a:t>+ </a:t>
            </a:r>
            <a:r>
              <a:rPr lang="en-US" sz="3600" dirty="0" smtClean="0">
                <a:solidFill>
                  <a:srgbClr val="0000FF"/>
                </a:solidFill>
              </a:rPr>
              <a:t>source – rate requirements</a:t>
            </a:r>
            <a:endParaRPr lang="en-US" sz="3500" dirty="0">
              <a:solidFill>
                <a:srgbClr val="0000FF"/>
              </a:solidFill>
              <a:latin typeface="Garamond" pitchFamily="84" charset="0"/>
            </a:endParaRPr>
          </a:p>
        </p:txBody>
      </p:sp>
      <p:sp>
        <p:nvSpPr>
          <p:cNvPr id="4157" name="Rectangle 110"/>
          <p:cNvSpPr>
            <a:spLocks noChangeArrowheads="1"/>
          </p:cNvSpPr>
          <p:nvPr/>
        </p:nvSpPr>
        <p:spPr bwMode="auto">
          <a:xfrm>
            <a:off x="3270355" y="24215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solidFill>
                <a:prstClr val="black"/>
              </a:solidFill>
              <a:latin typeface="MS Mincho" pitchFamily="49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50849" y="1337345"/>
            <a:ext cx="1908675" cy="777875"/>
            <a:chOff x="3340228" y="4816516"/>
            <a:chExt cx="2043415" cy="778167"/>
          </a:xfrm>
        </p:grpSpPr>
        <p:sp>
          <p:nvSpPr>
            <p:cNvPr id="4159" name="AutoShape 107"/>
            <p:cNvSpPr>
              <a:spLocks noChangeArrowheads="1"/>
            </p:cNvSpPr>
            <p:nvPr/>
          </p:nvSpPr>
          <p:spPr bwMode="auto">
            <a:xfrm rot="11004793" flipH="1">
              <a:off x="3340228" y="4816516"/>
              <a:ext cx="182880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0" name="Text Box 108"/>
            <p:cNvSpPr txBox="1">
              <a:spLocks noChangeArrowheads="1"/>
            </p:cNvSpPr>
            <p:nvPr/>
          </p:nvSpPr>
          <p:spPr bwMode="auto">
            <a:xfrm>
              <a:off x="4607364" y="5038902"/>
              <a:ext cx="776279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84" charset="0"/>
                </a:rPr>
                <a:t>18</a:t>
              </a:r>
              <a:endParaRPr lang="en-US" sz="1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455087" y="1368475"/>
            <a:ext cx="3925718" cy="777875"/>
            <a:chOff x="2234236" y="5349416"/>
            <a:chExt cx="4983060" cy="778167"/>
          </a:xfrm>
        </p:grpSpPr>
        <p:sp>
          <p:nvSpPr>
            <p:cNvPr id="4162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3" name="Text Box 108"/>
            <p:cNvSpPr txBox="1">
              <a:spLocks noChangeArrowheads="1"/>
            </p:cNvSpPr>
            <p:nvPr/>
          </p:nvSpPr>
          <p:spPr bwMode="auto">
            <a:xfrm>
              <a:off x="6001212" y="5470798"/>
              <a:ext cx="1187717" cy="646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84" charset="0"/>
                </a:rPr>
                <a:t>X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84" charset="0"/>
                </a:rPr>
                <a:t>33</a:t>
              </a:r>
              <a:endParaRPr lang="en-US" sz="2800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411181" y="1671600"/>
            <a:ext cx="5479073" cy="777875"/>
            <a:chOff x="2234236" y="5349416"/>
            <a:chExt cx="4983060" cy="778167"/>
          </a:xfrm>
        </p:grpSpPr>
        <p:sp>
          <p:nvSpPr>
            <p:cNvPr id="4165" name="AutoShape 107"/>
            <p:cNvSpPr>
              <a:spLocks noChangeArrowheads="1"/>
            </p:cNvSpPr>
            <p:nvPr/>
          </p:nvSpPr>
          <p:spPr bwMode="auto">
            <a:xfrm rot="10800000" flipH="1">
              <a:off x="2234236" y="5349416"/>
              <a:ext cx="4983060" cy="7781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75" y="11167"/>
                  </a:moveTo>
                  <a:cubicBezTo>
                    <a:pt x="16982" y="11045"/>
                    <a:pt x="16986" y="10922"/>
                    <a:pt x="16986" y="10800"/>
                  </a:cubicBezTo>
                  <a:cubicBezTo>
                    <a:pt x="16986" y="7383"/>
                    <a:pt x="14216" y="4614"/>
                    <a:pt x="10800" y="4614"/>
                  </a:cubicBezTo>
                  <a:cubicBezTo>
                    <a:pt x="7383" y="4614"/>
                    <a:pt x="4614" y="7383"/>
                    <a:pt x="4614" y="10800"/>
                  </a:cubicBezTo>
                  <a:cubicBezTo>
                    <a:pt x="4613" y="11116"/>
                    <a:pt x="4638" y="11432"/>
                    <a:pt x="4686" y="11744"/>
                  </a:cubicBezTo>
                  <a:lnTo>
                    <a:pt x="126" y="12449"/>
                  </a:lnTo>
                  <a:cubicBezTo>
                    <a:pt x="42" y="11903"/>
                    <a:pt x="0" y="1135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14"/>
                    <a:pt x="21593" y="11228"/>
                    <a:pt x="21580" y="11442"/>
                  </a:cubicBezTo>
                  <a:lnTo>
                    <a:pt x="24276" y="11602"/>
                  </a:lnTo>
                  <a:lnTo>
                    <a:pt x="18979" y="16303"/>
                  </a:lnTo>
                  <a:lnTo>
                    <a:pt x="14279" y="11007"/>
                  </a:lnTo>
                  <a:lnTo>
                    <a:pt x="16975" y="11167"/>
                  </a:lnTo>
                  <a:close/>
                </a:path>
              </a:pathLst>
            </a:custGeom>
            <a:solidFill>
              <a:srgbClr val="008000">
                <a:alpha val="0"/>
              </a:srgbClr>
            </a:solidFill>
            <a:ln w="25400">
              <a:solidFill>
                <a:srgbClr val="26CE7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66" name="Text Box 108"/>
            <p:cNvSpPr txBox="1">
              <a:spLocks noChangeArrowheads="1"/>
            </p:cNvSpPr>
            <p:nvPr/>
          </p:nvSpPr>
          <p:spPr bwMode="auto">
            <a:xfrm>
              <a:off x="6133991" y="5478412"/>
              <a:ext cx="735067" cy="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84" charset="0"/>
                </a:rPr>
                <a:t>/ 120</a:t>
              </a:r>
              <a:endParaRPr lang="en-US" dirty="0">
                <a:solidFill>
                  <a:srgbClr val="FF0000"/>
                </a:solidFill>
                <a:latin typeface="MS Mincho" pitchFamily="49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2434" y="154161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L. </a:t>
            </a:r>
            <a:r>
              <a:rPr lang="en-US" dirty="0" err="1">
                <a:solidFill>
                  <a:prstClr val="black"/>
                </a:solidFill>
              </a:rPr>
              <a:t>Rinolfi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79324" y="3857110"/>
            <a:ext cx="898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solidFill>
                  <a:prstClr val="black"/>
                </a:solidFill>
                <a:latin typeface="Arial" charset="0"/>
                <a:ea typeface="ＭＳ Ｐゴシック" pitchFamily="84" charset="-128"/>
              </a:rPr>
              <a:t>20x10</a:t>
            </a:r>
            <a:r>
              <a:rPr lang="en-GB" baseline="30000" dirty="0">
                <a:solidFill>
                  <a:prstClr val="black"/>
                </a:solidFill>
                <a:latin typeface="Arial" charset="0"/>
                <a:ea typeface="ＭＳ Ｐゴシック" pitchFamily="84" charset="-128"/>
              </a:rPr>
              <a:t>6</a:t>
            </a:r>
            <a:endParaRPr lang="en-GB" b="1" dirty="0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686" y="5903893"/>
            <a:ext cx="9167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ILC e+ source has no precedent; its performance can be verified only after ILC construction (needs &gt;150 </a:t>
            </a:r>
            <a:r>
              <a:rPr lang="en-GB" sz="2800" dirty="0" err="1">
                <a:solidFill>
                  <a:srgbClr val="FF0000"/>
                </a:solidFill>
              </a:rPr>
              <a:t>GeV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i="1" dirty="0">
                <a:solidFill>
                  <a:srgbClr val="FF0000"/>
                </a:solidFill>
              </a:rPr>
              <a:t>e</a:t>
            </a:r>
            <a:r>
              <a:rPr lang="en-GB" sz="2800" baseline="30000" dirty="0">
                <a:solidFill>
                  <a:srgbClr val="FF0000"/>
                </a:solidFill>
              </a:rPr>
              <a:t>-</a:t>
            </a:r>
            <a:r>
              <a:rPr lang="en-GB" sz="2800" dirty="0">
                <a:solidFill>
                  <a:srgbClr val="FF0000"/>
                </a:solidFill>
              </a:rPr>
              <a:t> beam)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620" y="3260009"/>
            <a:ext cx="3108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00CC"/>
                </a:solidFill>
              </a:rPr>
              <a:t>ILC </a:t>
            </a:r>
            <a:r>
              <a:rPr lang="en-GB" sz="2800" b="1" i="1" dirty="0">
                <a:solidFill>
                  <a:srgbClr val="0000CC"/>
                </a:solidFill>
              </a:rPr>
              <a:t>e</a:t>
            </a:r>
            <a:r>
              <a:rPr lang="en-GB" sz="2800" b="1" baseline="30000" dirty="0">
                <a:solidFill>
                  <a:srgbClr val="0000CC"/>
                </a:solidFill>
              </a:rPr>
              <a:t>+</a:t>
            </a:r>
            <a:r>
              <a:rPr lang="en-GB" sz="2800" b="1" dirty="0">
                <a:solidFill>
                  <a:srgbClr val="0000CC"/>
                </a:solidFill>
              </a:rPr>
              <a:t> source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9523" y="2529298"/>
            <a:ext cx="201208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00CC"/>
                </a:solidFill>
              </a:rPr>
              <a:t>5x10</a:t>
            </a:r>
            <a:r>
              <a:rPr lang="en-GB" sz="2800" b="1" baseline="30000" dirty="0">
                <a:solidFill>
                  <a:srgbClr val="0000CC"/>
                </a:solidFill>
              </a:rPr>
              <a:t>-5</a:t>
            </a:r>
            <a:r>
              <a:rPr lang="en-GB" sz="2800" b="1" dirty="0">
                <a:solidFill>
                  <a:srgbClr val="0000CC"/>
                </a:solidFill>
              </a:rPr>
              <a:t> b</a:t>
            </a:r>
            <a:r>
              <a:rPr lang="en-GB" sz="2800" b="1" baseline="30000" dirty="0">
                <a:solidFill>
                  <a:srgbClr val="0000CC"/>
                </a:solidFill>
              </a:rPr>
              <a:t>-1</a:t>
            </a:r>
            <a:r>
              <a:rPr lang="en-GB" sz="2800" b="1" dirty="0">
                <a:solidFill>
                  <a:srgbClr val="0000CC"/>
                </a:solidFill>
              </a:rPr>
              <a:t>/</a:t>
            </a:r>
            <a:r>
              <a:rPr lang="en-GB" sz="2800" b="1" i="1" dirty="0">
                <a:solidFill>
                  <a:srgbClr val="0000CC"/>
                </a:solidFill>
              </a:rPr>
              <a:t>e</a:t>
            </a:r>
            <a:r>
              <a:rPr lang="en-GB" sz="2800" b="1" baseline="30000" dirty="0">
                <a:solidFill>
                  <a:srgbClr val="0000CC"/>
                </a:solidFill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46915" y="2529298"/>
            <a:ext cx="128592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6600"/>
                </a:solidFill>
              </a:rPr>
              <a:t>1 b</a:t>
            </a:r>
            <a:r>
              <a:rPr lang="en-GB" sz="2800" b="1" baseline="30000" dirty="0">
                <a:solidFill>
                  <a:srgbClr val="006600"/>
                </a:solidFill>
              </a:rPr>
              <a:t>-1</a:t>
            </a:r>
            <a:r>
              <a:rPr lang="en-GB" sz="2800" b="1" dirty="0">
                <a:solidFill>
                  <a:srgbClr val="006600"/>
                </a:solidFill>
              </a:rPr>
              <a:t>/</a:t>
            </a:r>
            <a:r>
              <a:rPr lang="en-GB" sz="2800" b="1" i="1" dirty="0">
                <a:solidFill>
                  <a:srgbClr val="006600"/>
                </a:solidFill>
              </a:rPr>
              <a:t>e</a:t>
            </a:r>
            <a:r>
              <a:rPr lang="en-GB" sz="2800" b="1" baseline="30000" dirty="0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97576" y="2529298"/>
            <a:ext cx="341785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</a:rPr>
              <a:t>efficiency of </a:t>
            </a:r>
            <a:r>
              <a:rPr lang="en-GB" sz="2800" b="1" i="1" dirty="0">
                <a:solidFill>
                  <a:prstClr val="black"/>
                </a:solidFill>
              </a:rPr>
              <a:t>e</a:t>
            </a:r>
            <a:r>
              <a:rPr lang="en-GB" sz="2800" b="1" baseline="30000" dirty="0">
                <a:solidFill>
                  <a:prstClr val="black"/>
                </a:solidFill>
              </a:rPr>
              <a:t>+</a:t>
            </a:r>
            <a:r>
              <a:rPr lang="en-GB" sz="2800" b="1" dirty="0">
                <a:solidFill>
                  <a:prstClr val="black"/>
                </a:solidFill>
              </a:rPr>
              <a:t> usage:</a:t>
            </a:r>
            <a:endParaRPr lang="en-GB" sz="2800" b="1" baseline="30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7655" y="2957997"/>
            <a:ext cx="178292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</a:rPr>
              <a:t>factor 20000</a:t>
            </a:r>
          </a:p>
        </p:txBody>
      </p:sp>
    </p:spTree>
    <p:extLst>
      <p:ext uri="{BB962C8B-B14F-4D97-AF65-F5344CB8AC3E}">
        <p14:creationId xmlns:p14="http://schemas.microsoft.com/office/powerpoint/2010/main" val="34472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7" grpId="0" animBg="1"/>
      <p:bldP spid="20" grpId="0" animBg="1"/>
      <p:bldP spid="21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921071"/>
              </p:ext>
            </p:extLst>
          </p:nvPr>
        </p:nvGraphicFramePr>
        <p:xfrm>
          <a:off x="0" y="1484784"/>
          <a:ext cx="9036496" cy="4663440"/>
        </p:xfrm>
        <a:graphic>
          <a:graphicData uri="http://schemas.openxmlformats.org/drawingml/2006/table">
            <a:tbl>
              <a:tblPr firstRow="1" bandRow="1"/>
              <a:tblGrid>
                <a:gridCol w="2977233"/>
                <a:gridCol w="1860771"/>
                <a:gridCol w="1563047"/>
                <a:gridCol w="1042032"/>
                <a:gridCol w="1593413"/>
              </a:tblGrid>
              <a:tr h="428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Unit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LHC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Design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operation mode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en-GB" sz="2000" i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number of bunches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592	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part. /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bunch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0.7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rgbClr val="008000"/>
                          </a:solidFill>
                        </a:rPr>
                        <a:t>115(1.4)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/1.4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2000" dirty="0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baseline="0" dirty="0" err="1" smtClean="0">
                          <a:solidFill>
                            <a:schemeClr val="tx1"/>
                          </a:solidFill>
                        </a:rPr>
                        <a:t>functionat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IP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[m]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RMS beam size at IP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[um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15.9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 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 luminosity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3.2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267</a:t>
                      </a:r>
                      <a:r>
                        <a:rPr lang="en-GB" sz="2000" dirty="0" smtClean="0">
                          <a:solidFill>
                            <a:srgbClr val="0427BC"/>
                          </a:solidFill>
                        </a:rPr>
                        <a:t>(3.2)</a:t>
                      </a:r>
                      <a:endParaRPr lang="en-GB" sz="2000" dirty="0">
                        <a:solidFill>
                          <a:srgbClr val="0427B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peak luminosity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12.7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5477(3356)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err="1" smtClean="0"/>
                        <a:t>integr</a:t>
                      </a:r>
                      <a:r>
                        <a:rPr lang="en-GB" sz="2000" dirty="0" smtClean="0"/>
                        <a:t>. </a:t>
                      </a:r>
                      <a:r>
                        <a:rPr lang="en-GB" sz="2000" dirty="0" err="1" smtClean="0"/>
                        <a:t>lumi</a:t>
                      </a:r>
                      <a:r>
                        <a:rPr lang="en-GB" sz="2000" dirty="0" smtClean="0"/>
                        <a:t>.</a:t>
                      </a:r>
                      <a:r>
                        <a:rPr lang="en-GB" sz="2000" baseline="0" dirty="0" smtClean="0"/>
                        <a:t> per fill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</a:t>
                      </a:r>
                      <a:r>
                        <a:rPr lang="en-GB" sz="2000" i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2000" i="0" dirty="0" smtClean="0">
                          <a:latin typeface="+mn-lt"/>
                          <a:cs typeface="Symbol" charset="2"/>
                        </a:rPr>
                        <a:t>b</a:t>
                      </a:r>
                      <a:r>
                        <a:rPr lang="en-GB" sz="2000" i="0" baseline="30000" dirty="0" smtClean="0">
                          <a:latin typeface="+mn-lt"/>
                          <a:cs typeface="Symbol" charset="2"/>
                        </a:rPr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&lt;15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83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30240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total cross-section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[b]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597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2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</a:t>
                      </a:r>
                      <a:r>
                        <a:rPr lang="en-GB" sz="2000" baseline="0" dirty="0" smtClean="0"/>
                        <a:t> l</a:t>
                      </a:r>
                      <a:r>
                        <a:rPr lang="en-GB" sz="2000" dirty="0" smtClean="0"/>
                        <a:t>uminosity</a:t>
                      </a:r>
                      <a:r>
                        <a:rPr lang="en-GB" sz="2000" baseline="0" dirty="0" smtClean="0"/>
                        <a:t> lifetime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[h]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FF0000"/>
                          </a:solidFill>
                        </a:rPr>
                        <a:t>&lt;5.6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3.7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3.2 (10.6)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3164" y="6396335"/>
            <a:ext cx="43171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rgbClr val="000000"/>
                </a:solidFill>
              </a:rPr>
              <a:t>M. Schaumann, J. Jowett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11" y="774698"/>
            <a:ext cx="437331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kern="0" dirty="0">
                <a:solidFill>
                  <a:srgbClr val="000000"/>
                </a:solidFill>
              </a:rPr>
              <a:t>preliminary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3164" y="205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cs typeface="Calibri" pitchFamily="34" charset="0"/>
              </a:rPr>
              <a:t>FCC</a:t>
            </a: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 as heavy-ion collider</a:t>
            </a:r>
          </a:p>
        </p:txBody>
      </p:sp>
    </p:spTree>
    <p:extLst>
      <p:ext uri="{BB962C8B-B14F-4D97-AF65-F5344CB8AC3E}">
        <p14:creationId xmlns:p14="http://schemas.microsoft.com/office/powerpoint/2010/main" val="22792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00691"/>
              </p:ext>
            </p:extLst>
          </p:nvPr>
        </p:nvGraphicFramePr>
        <p:xfrm>
          <a:off x="-26906" y="0"/>
          <a:ext cx="9144001" cy="6857999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792088"/>
                <a:gridCol w="1008112"/>
                <a:gridCol w="1080120"/>
                <a:gridCol w="792088"/>
                <a:gridCol w="1008112"/>
                <a:gridCol w="864096"/>
                <a:gridCol w="944695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3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794509"/>
              </p:ext>
            </p:extLst>
          </p:nvPr>
        </p:nvGraphicFramePr>
        <p:xfrm>
          <a:off x="-26906" y="0"/>
          <a:ext cx="9170907" cy="6879597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1080120"/>
                <a:gridCol w="1152128"/>
                <a:gridCol w="1152128"/>
                <a:gridCol w="1037780"/>
                <a:gridCol w="1050452"/>
                <a:gridCol w="1043609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173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1236343">
            <a:off x="903114" y="2810742"/>
            <a:ext cx="6113459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solidFill>
                  <a:prstClr val="black"/>
                </a:solidFill>
              </a:rPr>
              <a:t>FCC-</a:t>
            </a:r>
            <a:r>
              <a:rPr lang="en-GB" sz="3600" i="1" dirty="0" err="1">
                <a:solidFill>
                  <a:prstClr val="black"/>
                </a:solidFill>
              </a:rPr>
              <a:t>ee</a:t>
            </a:r>
            <a:r>
              <a:rPr lang="en-GB" sz="3600" i="1" dirty="0">
                <a:solidFill>
                  <a:prstClr val="black"/>
                </a:solidFill>
              </a:rPr>
              <a:t> </a:t>
            </a:r>
            <a:r>
              <a:rPr lang="en-GB" sz="3600" dirty="0">
                <a:solidFill>
                  <a:prstClr val="black"/>
                </a:solidFill>
              </a:rPr>
              <a:t>baseline parameters defined in EDMS No. 1346081, FCC-ACC-SPC-0003 (Rev. 2.0)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154290" y="1844824"/>
            <a:ext cx="6989710" cy="400110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he large number of bunches at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Z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&amp; 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requires 2 rings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4607496" y="5373216"/>
            <a:ext cx="4536504" cy="707886"/>
          </a:xfrm>
          <a:prstGeom prst="rect">
            <a:avLst/>
          </a:prstGeom>
          <a:solidFill>
            <a:srgbClr val="FFFFCC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hort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lifetimes due to high luminosity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</a:rPr>
              <a:t>→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continuous injection (top-up)</a:t>
            </a:r>
            <a:endParaRPr lang="en-GB" sz="20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6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59330"/>
              </p:ext>
            </p:extLst>
          </p:nvPr>
        </p:nvGraphicFramePr>
        <p:xfrm>
          <a:off x="-26906" y="0"/>
          <a:ext cx="9170907" cy="6879597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1080120"/>
                <a:gridCol w="1152128"/>
                <a:gridCol w="1152128"/>
                <a:gridCol w="1037780"/>
                <a:gridCol w="1050452"/>
                <a:gridCol w="1043609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beam-beam par. 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GB" b="1" baseline="-2500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/IP</a:t>
                      </a:r>
                      <a:r>
                        <a:rPr lang="en-GB" b="1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.06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0.175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1730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11919" y="1098082"/>
            <a:ext cx="914400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</a:t>
            </a:r>
            <a:r>
              <a:rPr lang="en-GB" dirty="0" smtClean="0"/>
              <a:t>omparison of key design parameters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514205"/>
              </p:ext>
            </p:extLst>
          </p:nvPr>
        </p:nvGraphicFramePr>
        <p:xfrm>
          <a:off x="0" y="692696"/>
          <a:ext cx="9144000" cy="6223000"/>
        </p:xfrm>
        <a:graphic>
          <a:graphicData uri="http://schemas.openxmlformats.org/drawingml/2006/table">
            <a:tbl>
              <a:tblPr firstRow="1" bandRow="1"/>
              <a:tblGrid>
                <a:gridCol w="1619672"/>
                <a:gridCol w="1080120"/>
                <a:gridCol w="1008112"/>
                <a:gridCol w="1008112"/>
                <a:gridCol w="1008112"/>
                <a:gridCol w="1224136"/>
                <a:gridCol w="1080120"/>
                <a:gridCol w="1115616"/>
              </a:tblGrid>
              <a:tr h="2880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b="1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baseline="0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E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45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175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&lt;I</a:t>
                      </a:r>
                      <a:r>
                        <a:rPr lang="en-US" baseline="0" dirty="0" smtClean="0"/>
                        <a:t> (mA)&gt;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1400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7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0.000021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.000027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SR/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b,tot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i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GB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~270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~163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wall→beam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1" dirty="0" err="1" smtClean="0"/>
                        <a:t>N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baseline="-25000" dirty="0" smtClean="0"/>
                        <a:t>/ring (pulse)</a:t>
                      </a:r>
                      <a:endParaRPr lang="en-GB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16’700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1’330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98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1312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sz="1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(kHz)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dirty="0" smtClean="0"/>
                        <a:t>*</a:t>
                      </a:r>
                      <a:r>
                        <a:rPr lang="en-US" baseline="-25000" dirty="0" smtClean="0"/>
                        <a:t>x/y</a:t>
                      </a:r>
                      <a:r>
                        <a:rPr lang="en-US" dirty="0" smtClean="0"/>
                        <a:t> (mm)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1500/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 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500 /1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1000/1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13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smtClean="0"/>
                        <a:t>x</a:t>
                      </a:r>
                      <a:r>
                        <a:rPr lang="en-US" dirty="0" smtClean="0"/>
                        <a:t> (nm)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30-50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29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0.04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 (pm)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60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0.14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(ILC: 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GB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(1.12)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en-GB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/IP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6.0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0.65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0.01,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tot 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(10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0.048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 smtClean="0">
                          <a:solidFill>
                            <a:srgbClr val="0000CC"/>
                          </a:solidFill>
                        </a:rPr>
                        <a:t>24</a:t>
                      </a:r>
                      <a:endParaRPr lang="en-GB" sz="2000" b="1" i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7.2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0.65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" y="654335"/>
            <a:ext cx="8967563" cy="622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-6773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 err="1">
                <a:solidFill>
                  <a:srgbClr val="FFFF00"/>
                </a:solidFill>
                <a:cs typeface="Calibri" pitchFamily="34" charset="0"/>
              </a:rPr>
              <a:t>+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>
                <a:solidFill>
                  <a:srgbClr val="FFFF00"/>
                </a:solidFill>
                <a:cs typeface="Calibri" pitchFamily="34" charset="0"/>
              </a:rPr>
              <a:t>- 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luminosity vs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7478" y="4046824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7480" y="4055208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1653" y="2606664"/>
            <a:ext cx="3435556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ILC upgrades</a:t>
            </a:r>
          </a:p>
          <a:p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(Harrison, Ross, Walker, 2013)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891494" y="3022162"/>
            <a:ext cx="1368152" cy="102466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50725" y="1611672"/>
            <a:ext cx="5497659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en-GB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crab waist / improved optics</a:t>
            </a:r>
          </a:p>
          <a:p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(Bogomyagkov, Levichev,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Piminov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Shatilov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359818" y="1532488"/>
            <a:ext cx="1215752" cy="204512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mond 11"/>
          <p:cNvSpPr/>
          <p:nvPr/>
        </p:nvSpPr>
        <p:spPr>
          <a:xfrm>
            <a:off x="1108683" y="1430232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1282083" y="2169207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67480" y="1889400"/>
            <a:ext cx="1160490" cy="279807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mond 15"/>
          <p:cNvSpPr/>
          <p:nvPr/>
        </p:nvSpPr>
        <p:spPr>
          <a:xfrm>
            <a:off x="1447669" y="2919906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1653276" y="3561755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711496" y="2041800"/>
            <a:ext cx="1016474" cy="878106"/>
          </a:xfrm>
          <a:prstGeom prst="straightConnector1">
            <a:avLst/>
          </a:prstGeom>
          <a:ln w="34925">
            <a:solidFill>
              <a:srgbClr val="0000CC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891494" y="2271463"/>
            <a:ext cx="859231" cy="1263030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6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477179"/>
              </p:ext>
            </p:extLst>
          </p:nvPr>
        </p:nvGraphicFramePr>
        <p:xfrm>
          <a:off x="1" y="0"/>
          <a:ext cx="91440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1"/>
                <a:gridCol w="1647926"/>
                <a:gridCol w="1238355"/>
                <a:gridCol w="1168874"/>
                <a:gridCol w="202901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smtClean="0">
                          <a:latin typeface="+mn-lt"/>
                        </a:rPr>
                        <a:t>FCC ERL</a:t>
                      </a:r>
                      <a:endParaRPr lang="en-GB" sz="24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FCC-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ee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ring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protons</a:t>
                      </a:r>
                      <a:endParaRPr lang="en-GB" sz="24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50000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bunches / 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1360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25.6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0.02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0.17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1.9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0.02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*[mm]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17, 8.5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[200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4.0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4.0, 2.0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equal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beam-b. parameter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0.13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0.022 (0.0002)</a:t>
                      </a:r>
                      <a:endParaRPr lang="en-GB" sz="2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2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=1.35)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~0.21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~0.39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523686">
            <a:off x="2131935" y="1612034"/>
            <a:ext cx="4852271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prstClr val="black"/>
                </a:solidFill>
              </a:rPr>
              <a:t>preliminary </a:t>
            </a:r>
            <a:r>
              <a:rPr lang="en-GB" sz="3600" i="1" dirty="0">
                <a:solidFill>
                  <a:prstClr val="black"/>
                </a:solidFill>
              </a:rPr>
              <a:t>FCC-h</a:t>
            </a:r>
            <a:r>
              <a:rPr lang="en-GB" sz="3600" dirty="0">
                <a:solidFill>
                  <a:prstClr val="black"/>
                </a:solidFill>
              </a:rPr>
              <a:t>e parameters shown at ICHEP’14</a:t>
            </a:r>
          </a:p>
        </p:txBody>
      </p:sp>
    </p:spTree>
    <p:extLst>
      <p:ext uri="{BB962C8B-B14F-4D97-AF65-F5344CB8AC3E}">
        <p14:creationId xmlns:p14="http://schemas.microsoft.com/office/powerpoint/2010/main" val="1147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562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1" y="1371600"/>
            <a:ext cx="609600" cy="472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6172200"/>
            <a:ext cx="6400800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Upgradeable to 1 </a:t>
            </a:r>
            <a:r>
              <a:rPr lang="en-US" dirty="0" err="1">
                <a:solidFill>
                  <a:srgbClr val="FFFFFF"/>
                </a:solidFill>
                <a:latin typeface="Arial" charset="0"/>
              </a:rPr>
              <a:t>GeV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 – parameter sets also available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375" y="-1543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ILC parameters (TDR)</a:t>
            </a:r>
          </a:p>
        </p:txBody>
      </p:sp>
    </p:spTree>
    <p:extLst>
      <p:ext uri="{BB962C8B-B14F-4D97-AF65-F5344CB8AC3E}">
        <p14:creationId xmlns:p14="http://schemas.microsoft.com/office/powerpoint/2010/main" val="28989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971" r="-44971"/>
          <a:stretch>
            <a:fillRect/>
          </a:stretch>
        </p:blipFill>
        <p:spPr>
          <a:xfrm>
            <a:off x="647991" y="0"/>
            <a:ext cx="11034568" cy="6858000"/>
          </a:xfrm>
          <a:solidFill>
            <a:schemeClr val="bg1"/>
          </a:solidFill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" y="30322"/>
            <a:ext cx="3048000" cy="164607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Calibri" charset="0"/>
              </a:rPr>
              <a:t>Possible CLIC stages </a:t>
            </a:r>
            <a:r>
              <a:rPr lang="en-US" sz="3200" dirty="0" smtClean="0">
                <a:solidFill>
                  <a:schemeClr val="bg1"/>
                </a:solidFill>
                <a:latin typeface="Calibri" charset="0"/>
              </a:rPr>
              <a:t>studied in the CDR</a:t>
            </a:r>
            <a:endParaRPr lang="en-US" sz="3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502" y="6355778"/>
            <a:ext cx="213302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E52F81-87D3-074D-88A0-67CBD4BDE3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 Shot 2012-08-19 at 9.3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9012"/>
            <a:ext cx="3349625" cy="1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0265" y="291525"/>
            <a:ext cx="616239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1606" y="291525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28617" y="3795568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1" y="5012184"/>
            <a:ext cx="3112640" cy="156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lIns="91301" tIns="45653" rIns="91301" bIns="45653">
            <a:spAutoFit/>
          </a:bodyPr>
          <a:lstStyle/>
          <a:p>
            <a:pPr defTabSz="4551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Key features: 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High gradient (energy/length)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Small beams (luminosity)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Repetition rates and bunch spacing (experimental conditions)</a:t>
            </a: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920" y="1752613"/>
            <a:ext cx="1830245" cy="1219188"/>
          </a:xfrm>
          <a:prstGeom prst="rect">
            <a:avLst/>
          </a:prstGeom>
        </p:spPr>
      </p:pic>
      <p:pic>
        <p:nvPicPr>
          <p:cNvPr id="12" name="Picture 11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52600"/>
            <a:ext cx="1106416" cy="10102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4023" y="6538025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kern="0" dirty="0">
                <a:solidFill>
                  <a:prstClr val="black"/>
                </a:solidFill>
              </a:rPr>
              <a:t>S. Stapnes</a:t>
            </a:r>
          </a:p>
        </p:txBody>
      </p:sp>
    </p:spTree>
    <p:extLst>
      <p:ext uri="{BB962C8B-B14F-4D97-AF65-F5344CB8AC3E}">
        <p14:creationId xmlns:p14="http://schemas.microsoft.com/office/powerpoint/2010/main" val="14825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620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4514" y="332363"/>
            <a:ext cx="29894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luminosity </a:t>
            </a:r>
            <a:r>
              <a:rPr lang="en-US" sz="2400" b="1" dirty="0" err="1">
                <a:solidFill>
                  <a:srgbClr val="FF0000"/>
                </a:solidFill>
              </a:rPr>
              <a:t>levelling</a:t>
            </a:r>
            <a:r>
              <a:rPr lang="en-US" sz="2400" b="1" dirty="0">
                <a:solidFill>
                  <a:srgbClr val="FF0000"/>
                </a:solidFill>
              </a:rPr>
              <a:t> at around 4e32 cm</a:t>
            </a:r>
            <a:r>
              <a:rPr lang="en-US" sz="2400" b="1" baseline="30000" dirty="0">
                <a:solidFill>
                  <a:srgbClr val="FF0000"/>
                </a:solidFill>
              </a:rPr>
              <a:t>-2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r>
              <a:rPr lang="en-US" sz="2400" b="1" dirty="0">
                <a:solidFill>
                  <a:srgbClr val="FF0000"/>
                </a:solidFill>
              </a:rPr>
              <a:t> via transverse separation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(with tilted crossing angle)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" y="914400"/>
            <a:ext cx="609335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133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ATLAS/CMS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2895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LHCb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21400" y="4191000"/>
            <a:ext cx="3022600" cy="2667000"/>
            <a:chOff x="6121400" y="4191000"/>
            <a:chExt cx="3022600" cy="2667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400" y="4845223"/>
              <a:ext cx="3022600" cy="20127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00800" y="4191000"/>
              <a:ext cx="2590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first evidence for the decay </a:t>
              </a:r>
              <a:r>
                <a:rPr lang="en-US" b="1" i="1" dirty="0" err="1">
                  <a:solidFill>
                    <a:prstClr val="black"/>
                  </a:solidFill>
                </a:rPr>
                <a:t>B</a:t>
              </a:r>
              <a:r>
                <a:rPr lang="en-US" b="1" i="1" baseline="-25000" dirty="0" err="1">
                  <a:solidFill>
                    <a:prstClr val="black"/>
                  </a:solidFill>
                </a:rPr>
                <a:t>s</a:t>
              </a:r>
              <a:r>
                <a:rPr lang="en-US" b="1" dirty="0">
                  <a:solidFill>
                    <a:prstClr val="black"/>
                  </a:solidFill>
                </a:rPr>
                <a:t> -&gt; </a:t>
              </a:r>
              <a:r>
                <a:rPr lang="en-US" b="1" dirty="0">
                  <a:solidFill>
                    <a:prstClr val="black"/>
                  </a:solidFill>
                  <a:latin typeface="Symbol" pitchFamily="18" charset="2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</a:rPr>
                <a:t>+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>
                  <a:solidFill>
                    <a:prstClr val="black"/>
                  </a:solidFill>
                  <a:latin typeface="Symbol" pitchFamily="18" charset="2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</a:rPr>
                <a:t>-</a:t>
              </a:r>
            </a:p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1520" y="6021288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8" descr="lumi-redu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1259682"/>
            <a:ext cx="3429000" cy="255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Text Box 5"/>
          <p:cNvSpPr txBox="1">
            <a:spLocks noChangeArrowheads="1"/>
          </p:cNvSpPr>
          <p:nvPr/>
        </p:nvSpPr>
        <p:spPr bwMode="auto">
          <a:xfrm>
            <a:off x="142803" y="890439"/>
            <a:ext cx="3875385" cy="89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80" rIns="91359" bIns="45680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600" dirty="0">
                <a:solidFill>
                  <a:srgbClr val="3333CC"/>
                </a:solidFill>
              </a:rPr>
              <a:t>c</a:t>
            </a:r>
            <a:r>
              <a:rPr lang="en-US" sz="2600" dirty="0" smtClean="0">
                <a:solidFill>
                  <a:srgbClr val="3333CC"/>
                </a:solidFill>
              </a:rPr>
              <a:t>rossing angle reduces</a:t>
            </a:r>
          </a:p>
          <a:p>
            <a:r>
              <a:rPr lang="en-US" sz="2600" dirty="0">
                <a:solidFill>
                  <a:srgbClr val="3333CC"/>
                </a:solidFill>
              </a:rPr>
              <a:t>l</a:t>
            </a:r>
            <a:r>
              <a:rPr lang="en-US" sz="2600" dirty="0" smtClean="0">
                <a:solidFill>
                  <a:srgbClr val="3333CC"/>
                </a:solidFill>
              </a:rPr>
              <a:t>uminosity, reduction factor</a:t>
            </a:r>
            <a:endParaRPr lang="en-US" sz="2600" dirty="0">
              <a:solidFill>
                <a:srgbClr val="3333CC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1704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 crab crossing</a:t>
            </a:r>
            <a:endParaRPr lang="en-GB" sz="4800" dirty="0">
              <a:solidFill>
                <a:schemeClr val="bg1"/>
              </a:solidFill>
            </a:endParaRPr>
          </a:p>
        </p:txBody>
      </p:sp>
      <p:graphicFrame>
        <p:nvGraphicFramePr>
          <p:cNvPr id="71684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31906468"/>
              </p:ext>
            </p:extLst>
          </p:nvPr>
        </p:nvGraphicFramePr>
        <p:xfrm>
          <a:off x="1043608" y="1766887"/>
          <a:ext cx="310038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Equation" r:id="rId5" imgW="1511300" imgH="431800" progId="Equation.3">
                  <p:embed/>
                </p:oleObj>
              </mc:Choice>
              <mc:Fallback>
                <p:oleObj name="Equation" r:id="rId5" imgW="1511300" imgH="431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766887"/>
                        <a:ext cx="3100388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685" name="Group 23"/>
          <p:cNvGrpSpPr>
            <a:grpSpLocks/>
          </p:cNvGrpSpPr>
          <p:nvPr/>
        </p:nvGrpSpPr>
        <p:grpSpPr bwMode="auto">
          <a:xfrm>
            <a:off x="5659438" y="786606"/>
            <a:ext cx="3217862" cy="1893888"/>
            <a:chOff x="3456" y="576"/>
            <a:chExt cx="2027" cy="1193"/>
          </a:xfrm>
        </p:grpSpPr>
        <p:sp>
          <p:nvSpPr>
            <p:cNvPr id="71694" name="Oval 15"/>
            <p:cNvSpPr>
              <a:spLocks noChangeArrowheads="1"/>
            </p:cNvSpPr>
            <p:nvPr/>
          </p:nvSpPr>
          <p:spPr bwMode="auto">
            <a:xfrm rot="-1632241">
              <a:off x="3600" y="912"/>
              <a:ext cx="1392" cy="240"/>
            </a:xfrm>
            <a:prstGeom prst="ellipse">
              <a:avLst/>
            </a:prstGeom>
            <a:solidFill>
              <a:srgbClr val="FF0000">
                <a:alpha val="54901"/>
              </a:srgbClr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rot="10800000" vert="eaVert" wrap="none" anchor="ctr"/>
            <a:lstStyle/>
            <a:p>
              <a:endParaRPr lang="de-DE">
                <a:solidFill>
                  <a:srgbClr val="3B812F"/>
                </a:solidFill>
              </a:endParaRPr>
            </a:p>
          </p:txBody>
        </p:sp>
        <p:sp>
          <p:nvSpPr>
            <p:cNvPr id="71695" name="Oval 16"/>
            <p:cNvSpPr>
              <a:spLocks noChangeArrowheads="1"/>
            </p:cNvSpPr>
            <p:nvPr/>
          </p:nvSpPr>
          <p:spPr bwMode="auto">
            <a:xfrm rot="1640686">
              <a:off x="3648" y="912"/>
              <a:ext cx="1392" cy="240"/>
            </a:xfrm>
            <a:prstGeom prst="ellipse">
              <a:avLst/>
            </a:prstGeom>
            <a:solidFill>
              <a:srgbClr val="0066FF">
                <a:alpha val="54901"/>
              </a:srgbClr>
            </a:solidFill>
            <a:ln w="12700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rot="10800000" vert="eaVert" wrap="none" anchor="ctr"/>
            <a:lstStyle/>
            <a:p>
              <a:endParaRPr lang="de-DE">
                <a:solidFill>
                  <a:srgbClr val="3B812F"/>
                </a:solidFill>
              </a:endParaRPr>
            </a:p>
          </p:txBody>
        </p:sp>
        <p:sp>
          <p:nvSpPr>
            <p:cNvPr id="71696" name="Line 17"/>
            <p:cNvSpPr>
              <a:spLocks noChangeShapeType="1"/>
            </p:cNvSpPr>
            <p:nvPr/>
          </p:nvSpPr>
          <p:spPr bwMode="auto">
            <a:xfrm>
              <a:off x="4320" y="864"/>
              <a:ext cx="0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697" name="Text Box 18"/>
            <p:cNvSpPr txBox="1">
              <a:spLocks noChangeArrowheads="1"/>
            </p:cNvSpPr>
            <p:nvPr/>
          </p:nvSpPr>
          <p:spPr bwMode="auto">
            <a:xfrm>
              <a:off x="4074" y="1536"/>
              <a:ext cx="14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00000"/>
                  </a:solidFill>
                </a:rPr>
                <a:t>effective cross section</a:t>
              </a:r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71698" name="Line 19"/>
            <p:cNvSpPr>
              <a:spLocks noChangeShapeType="1"/>
            </p:cNvSpPr>
            <p:nvPr/>
          </p:nvSpPr>
          <p:spPr bwMode="auto">
            <a:xfrm flipH="1" flipV="1">
              <a:off x="4320" y="1200"/>
              <a:ext cx="19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699" name="Line 21"/>
            <p:cNvSpPr>
              <a:spLocks noChangeShapeType="1"/>
            </p:cNvSpPr>
            <p:nvPr/>
          </p:nvSpPr>
          <p:spPr bwMode="auto">
            <a:xfrm flipH="1" flipV="1">
              <a:off x="3456" y="576"/>
              <a:ext cx="1776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700" name="Line 22"/>
            <p:cNvSpPr>
              <a:spLocks noChangeShapeType="1"/>
            </p:cNvSpPr>
            <p:nvPr/>
          </p:nvSpPr>
          <p:spPr bwMode="auto">
            <a:xfrm flipV="1">
              <a:off x="3552" y="576"/>
              <a:ext cx="1632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7168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437889"/>
              </p:ext>
            </p:extLst>
          </p:nvPr>
        </p:nvGraphicFramePr>
        <p:xfrm>
          <a:off x="8763000" y="3606006"/>
          <a:ext cx="30638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Equation" r:id="rId7" imgW="165100" imgH="203200" progId="Equation.3">
                  <p:embed/>
                </p:oleObj>
              </mc:Choice>
              <mc:Fallback>
                <p:oleObj name="Equation" r:id="rId7" imgW="165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0" y="3606006"/>
                        <a:ext cx="30638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658977"/>
              </p:ext>
            </p:extLst>
          </p:nvPr>
        </p:nvGraphicFramePr>
        <p:xfrm>
          <a:off x="4800600" y="842169"/>
          <a:ext cx="65087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8" name="Equation" r:id="rId9" imgW="406400" imgH="228600" progId="Equation.3">
                  <p:embed/>
                </p:oleObj>
              </mc:Choice>
              <mc:Fallback>
                <p:oleObj name="Equation" r:id="rId9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842169"/>
                        <a:ext cx="650875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24" y="3773438"/>
            <a:ext cx="4105495" cy="298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3362113"/>
            <a:ext cx="2043986" cy="129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80" rIns="91359" bIns="45680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600" dirty="0" smtClean="0">
              <a:solidFill>
                <a:srgbClr val="3333CC"/>
              </a:solidFill>
            </a:endParaRPr>
          </a:p>
          <a:p>
            <a:r>
              <a:rPr lang="en-US" sz="2600" dirty="0">
                <a:solidFill>
                  <a:srgbClr val="3333CC"/>
                </a:solidFill>
              </a:rPr>
              <a:t>p</a:t>
            </a:r>
            <a:r>
              <a:rPr lang="en-US" sz="2600" dirty="0" smtClean="0">
                <a:solidFill>
                  <a:srgbClr val="3333CC"/>
                </a:solidFill>
              </a:rPr>
              <a:t>rinciple of</a:t>
            </a:r>
          </a:p>
          <a:p>
            <a:r>
              <a:rPr lang="en-US" sz="2600" dirty="0" smtClean="0">
                <a:solidFill>
                  <a:srgbClr val="3333CC"/>
                </a:solidFill>
              </a:rPr>
              <a:t>crab crossing:</a:t>
            </a:r>
            <a:endParaRPr lang="en-US" sz="2600" dirty="0">
              <a:solidFill>
                <a:srgbClr val="33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672" y="2643259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worse for smaller </a:t>
            </a:r>
            <a:r>
              <a:rPr lang="en-US" sz="2600" dirty="0">
                <a:solidFill>
                  <a:srgbClr val="33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sz="2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 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7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5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608" y="2708920"/>
            <a:ext cx="9144000" cy="1470025"/>
          </a:xfrm>
        </p:spPr>
        <p:txBody>
          <a:bodyPr>
            <a:noAutofit/>
          </a:bodyPr>
          <a:lstStyle/>
          <a:p>
            <a:r>
              <a:rPr lang="en-GB" sz="4000" dirty="0" smtClean="0"/>
              <a:t>Future Highest-Energy Circular Colliders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In preparation for the post-LHC era, the Future Circular Collider (FCC) study, launched in early 2014, is developing a 100-TeV </a:t>
            </a:r>
            <a:r>
              <a:rPr lang="en-GB" sz="2000" dirty="0" err="1" smtClean="0"/>
              <a:t>c.m</a:t>
            </a:r>
            <a:r>
              <a:rPr lang="en-GB" sz="2000" dirty="0" smtClean="0"/>
              <a:t>. proton-proton collider (FCC-</a:t>
            </a:r>
            <a:r>
              <a:rPr lang="en-GB" sz="2000" dirty="0" err="1" smtClean="0"/>
              <a:t>hh</a:t>
            </a:r>
            <a:r>
              <a:rPr lang="en-GB" sz="2000" dirty="0" smtClean="0"/>
              <a:t>), based on 16-T Nb3Sn magnets and a new 100-km tunnel infrastructure. The FCC study also includes the design of a high-luminosity </a:t>
            </a:r>
            <a:r>
              <a:rPr lang="en-GB" sz="2000" dirty="0" err="1" smtClean="0"/>
              <a:t>e+e</a:t>
            </a:r>
            <a:r>
              <a:rPr lang="en-GB" sz="2000" dirty="0" smtClean="0"/>
              <a:t>- collider in the same tunnel (FCC-</a:t>
            </a:r>
            <a:r>
              <a:rPr lang="en-GB" sz="2000" dirty="0" err="1" smtClean="0"/>
              <a:t>ee</a:t>
            </a:r>
            <a:r>
              <a:rPr lang="en-GB" sz="2000" dirty="0" smtClean="0"/>
              <a:t>, formerly TLEP), operating at </a:t>
            </a:r>
            <a:r>
              <a:rPr lang="en-GB" sz="2000" dirty="0" err="1" smtClean="0"/>
              <a:t>c.m</a:t>
            </a:r>
            <a:r>
              <a:rPr lang="en-GB" sz="2000" dirty="0" smtClean="0"/>
              <a:t>. energies from 91 </a:t>
            </a:r>
            <a:r>
              <a:rPr lang="en-GB" sz="2000" dirty="0" err="1" smtClean="0"/>
              <a:t>GeV</a:t>
            </a:r>
            <a:r>
              <a:rPr lang="en-GB" sz="2000" dirty="0" smtClean="0"/>
              <a:t> up to 350-500 </a:t>
            </a:r>
            <a:r>
              <a:rPr lang="en-GB" sz="2000" dirty="0" err="1" smtClean="0"/>
              <a:t>GeV</a:t>
            </a:r>
            <a:r>
              <a:rPr lang="en-GB" sz="2000" dirty="0" smtClean="0"/>
              <a:t>, as a potential intermediate step. In addition, the FCC study considers a highest-energy proton-lepton option (FCC-he). A parallel design study in China prepares for a similar, but smaller </a:t>
            </a:r>
            <a:r>
              <a:rPr lang="en-GB" sz="2000" dirty="0" err="1" smtClean="0"/>
              <a:t>e+e</a:t>
            </a:r>
            <a:r>
              <a:rPr lang="en-GB" sz="2000" dirty="0" smtClean="0"/>
              <a:t>-/pp collider, called </a:t>
            </a:r>
            <a:r>
              <a:rPr lang="en-GB" sz="2000" dirty="0" err="1" smtClean="0"/>
              <a:t>CepC</a:t>
            </a:r>
            <a:r>
              <a:rPr lang="en-GB" sz="2000" dirty="0" smtClean="0"/>
              <a:t>/</a:t>
            </a:r>
            <a:r>
              <a:rPr lang="en-GB" sz="2000" dirty="0" err="1" smtClean="0"/>
              <a:t>SppC</a:t>
            </a:r>
            <a:r>
              <a:rPr lang="en-GB" sz="2000" dirty="0" smtClean="0"/>
              <a:t>. </a:t>
            </a:r>
            <a:br>
              <a:rPr lang="en-GB" sz="2000" dirty="0" smtClean="0"/>
            </a:br>
            <a:r>
              <a:rPr lang="en-GB" sz="2000" dirty="0" smtClean="0"/>
              <a:t>FCC-</a:t>
            </a:r>
            <a:r>
              <a:rPr lang="en-GB" sz="2000" dirty="0" err="1" smtClean="0"/>
              <a:t>hh</a:t>
            </a:r>
            <a:r>
              <a:rPr lang="en-GB" sz="2000" dirty="0" smtClean="0"/>
              <a:t>, FCC-</a:t>
            </a:r>
            <a:r>
              <a:rPr lang="en-GB" sz="2000" dirty="0" err="1" smtClean="0"/>
              <a:t>ee</a:t>
            </a:r>
            <a:r>
              <a:rPr lang="en-GB" sz="2000" dirty="0" smtClean="0"/>
              <a:t>, and FCC-he offer a rich and complementary physics programme at the high-energy frontier.   </a:t>
            </a:r>
            <a:br>
              <a:rPr lang="en-GB" sz="2000" dirty="0" smtClean="0"/>
            </a:br>
            <a:r>
              <a:rPr lang="en-GB" sz="2000" dirty="0" smtClean="0"/>
              <a:t>The key design challenges for FCC-</a:t>
            </a:r>
            <a:r>
              <a:rPr lang="en-GB" sz="2000" dirty="0" err="1" smtClean="0"/>
              <a:t>ee</a:t>
            </a:r>
            <a:r>
              <a:rPr lang="en-GB" sz="2000" dirty="0" smtClean="0"/>
              <a:t> include efficient high-gradient </a:t>
            </a:r>
            <a:r>
              <a:rPr lang="en-GB" sz="2000" dirty="0" err="1" smtClean="0"/>
              <a:t>cw</a:t>
            </a:r>
            <a:r>
              <a:rPr lang="en-GB" sz="2000" dirty="0" smtClean="0"/>
              <a:t> SRF systems, top-up injection scheme, optics design for arcs and final focus, effects of </a:t>
            </a:r>
            <a:r>
              <a:rPr lang="en-GB" sz="2000" dirty="0" err="1" smtClean="0"/>
              <a:t>beamstrahlung</a:t>
            </a:r>
            <a:r>
              <a:rPr lang="en-GB" sz="2000" dirty="0" smtClean="0"/>
              <a:t>, beam polarization, energy calibration, as well as power consumption. FCC-</a:t>
            </a:r>
            <a:r>
              <a:rPr lang="en-GB" sz="2000" dirty="0" err="1" smtClean="0"/>
              <a:t>hh</a:t>
            </a:r>
            <a:r>
              <a:rPr lang="en-GB" sz="2000" dirty="0" smtClean="0"/>
              <a:t> faces other challenges, such as high-field magnets, machine protection, and the effective handling of large synchrotron radiation power in a superconducting machine.</a:t>
            </a:r>
            <a:br>
              <a:rPr lang="en-GB" sz="2000" dirty="0" smtClean="0"/>
            </a:br>
            <a:r>
              <a:rPr lang="en-GB" sz="2000" dirty="0" smtClean="0"/>
              <a:t>Depending on the LHC results and on decisions taken elsewhere, several possible scenarios and alternative evolutions of the CERN complex can be conceived.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035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do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European magnet test 11-T dipole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1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CERN60ans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009900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002060"/>
        </a:solidFill>
      </a:spPr>
      <a:bodyPr wrap="square" tIns="0" bIns="0" rtlCol="0" anchor="ctr">
        <a:spAutoFit/>
      </a:bodyPr>
      <a:lstStyle>
        <a:defPPr algn="ctr">
          <a:defRPr sz="4000" b="1" kern="0" dirty="0" smtClean="0">
            <a:solidFill>
              <a:srgbClr val="FFFF00"/>
            </a:solidFill>
            <a:cs typeface="Calibri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ERN 1">
    <a:dk1>
      <a:srgbClr val="0055A0"/>
    </a:dk1>
    <a:lt1>
      <a:sysClr val="window" lastClr="FFFFFF"/>
    </a:lt1>
    <a:dk2>
      <a:srgbClr val="0055A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ERN 1">
    <a:dk1>
      <a:srgbClr val="0055A0"/>
    </a:dk1>
    <a:lt1>
      <a:sysClr val="window" lastClr="FFFFFF"/>
    </a:lt1>
    <a:dk2>
      <a:srgbClr val="0055A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ERN 1">
    <a:dk1>
      <a:srgbClr val="0055A0"/>
    </a:dk1>
    <a:lt1>
      <a:sysClr val="window" lastClr="FFFFFF"/>
    </a:lt1>
    <a:dk2>
      <a:srgbClr val="0055A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17891</TotalTime>
  <Words>6400</Words>
  <Application>Microsoft Office PowerPoint</Application>
  <PresentationFormat>On-screen Show (4:3)</PresentationFormat>
  <Paragraphs>2070</Paragraphs>
  <Slides>93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5" baseType="lpstr">
      <vt:lpstr>Office Theme</vt:lpstr>
      <vt:lpstr>Default Design</vt:lpstr>
      <vt:lpstr>11_Office Theme</vt:lpstr>
      <vt:lpstr>Custom Design</vt:lpstr>
      <vt:lpstr>1_Custom Design</vt:lpstr>
      <vt:lpstr>1_Theme1</vt:lpstr>
      <vt:lpstr>7_Office Theme</vt:lpstr>
      <vt:lpstr>NI Week 2012_Keynote template 2</vt:lpstr>
      <vt:lpstr>3_NI Week 2012_Keynote template 2</vt:lpstr>
      <vt:lpstr>FC5643-CERN3027 - Scale of contributions</vt:lpstr>
      <vt:lpstr>2_Office Theme</vt:lpstr>
      <vt:lpstr>3_Office Theme</vt:lpstr>
      <vt:lpstr>4_Office Theme</vt:lpstr>
      <vt:lpstr>5_Office Theme</vt:lpstr>
      <vt:lpstr>1_NI Week 2012_Keynote template 2</vt:lpstr>
      <vt:lpstr>6_Office Theme</vt:lpstr>
      <vt:lpstr>15_Office Theme</vt:lpstr>
      <vt:lpstr>18_Office Theme</vt:lpstr>
      <vt:lpstr>16_Office Theme</vt:lpstr>
      <vt:lpstr>17_Office Theme</vt:lpstr>
      <vt:lpstr>CERN60ans4-3</vt:lpstr>
      <vt:lpstr>Equation</vt:lpstr>
      <vt:lpstr>PowerPoint Presentation</vt:lpstr>
      <vt:lpstr>PowerPoint Presentation</vt:lpstr>
      <vt:lpstr>PowerPoint Presentation</vt:lpstr>
      <vt:lpstr>Luminosity</vt:lpstr>
      <vt:lpstr>PowerPoint Presentation</vt:lpstr>
      <vt:lpstr>LHC Integrated luminosity 2010-2012</vt:lpstr>
      <vt:lpstr>LHC peak performance through the years</vt:lpstr>
      <vt:lpstr>PowerPoint Presentation</vt:lpstr>
      <vt:lpstr>LHCb</vt:lpstr>
      <vt:lpstr>PowerPoint Presentation</vt:lpstr>
      <vt:lpstr>PowerPoint Presentation</vt:lpstr>
      <vt:lpstr>PowerPoint Presentation</vt:lpstr>
      <vt:lpstr>LHC - 2015 </vt:lpstr>
      <vt:lpstr>PowerPoint Presentation</vt:lpstr>
      <vt:lpstr>10 year plan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ring optics for alternative layouts</vt:lpstr>
      <vt:lpstr>FCC topography</vt:lpstr>
      <vt:lpstr>FCC tunnel configuration</vt:lpstr>
      <vt:lpstr>PowerPoint Presentation</vt:lpstr>
      <vt:lpstr>From ITER- to HEP-class Nb3Sn</vt:lpstr>
      <vt:lpstr>machine protection</vt:lpstr>
      <vt:lpstr>FCC-hh injector complex</vt:lpstr>
      <vt:lpstr>PowerPoint Presentation</vt:lpstr>
      <vt:lpstr>physics requirements for FCC-ee</vt:lpstr>
      <vt:lpstr>PowerPoint Presentation</vt:lpstr>
      <vt:lpstr>PowerPoint Presentation</vt:lpstr>
      <vt:lpstr>FCC-ee luminosity vs energy</vt:lpstr>
      <vt:lpstr>emittances in good company</vt:lpstr>
      <vt:lpstr>FCC-ee injection</vt:lpstr>
      <vt:lpstr>SuperKEKB = FCC-ee demonstrator</vt:lpstr>
      <vt:lpstr>layout &amp; optics at 120 &amp; 175 GeV</vt:lpstr>
      <vt:lpstr>optics 175 &amp; 120 → 80 &amp; 45.5 GeV</vt:lpstr>
      <vt:lpstr>synchrotron radiation power</vt:lpstr>
      <vt:lpstr>SC RF System</vt:lpstr>
      <vt:lpstr>              luminosity</vt:lpstr>
      <vt:lpstr>beam-beam parameter</vt:lpstr>
      <vt:lpstr>beamstrahlung</vt:lpstr>
      <vt:lpstr>beam-beam limits: 2 regimes</vt:lpstr>
      <vt:lpstr>PowerPoint Presentation</vt:lpstr>
      <vt:lpstr>high-energy lepton-hadron collider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history repeating itself…?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spare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key design parameters</vt:lpstr>
      <vt:lpstr>PowerPoint Presentation</vt:lpstr>
      <vt:lpstr> </vt:lpstr>
      <vt:lpstr>PowerPoint Presentation</vt:lpstr>
      <vt:lpstr>Possible CLIC stages studied in the CDR</vt:lpstr>
      <vt:lpstr> crab crossing</vt:lpstr>
      <vt:lpstr>PowerPoint Presentation</vt:lpstr>
      <vt:lpstr>Future Highest-Energy Circular Colliders  In preparation for the post-LHC era, the Future Circular Collider (FCC) study, launched in early 2014, is developing a 100-TeV c.m. proton-proton collider (FCC-hh), based on 16-T Nb3Sn magnets and a new 100-km tunnel infrastructure. The FCC study also includes the design of a high-luminosity e+e- collider in the same tunnel (FCC-ee, formerly TLEP), operating at c.m. energies from 91 GeV up to 350-500 GeV, as a potential intermediate step. In addition, the FCC study considers a highest-energy proton-lepton option (FCC-he). A parallel design study in China prepares for a similar, but smaller e+e-/pp collider, called CepC/SppC.  FCC-hh, FCC-ee, and FCC-he offer a rich and complementary physics programme at the high-energy frontier.    The key design challenges for FCC-ee include efficient high-gradient cw SRF systems, top-up injection scheme, optics design for arcs and final focus, effects of beamstrahlung, beam polarization, energy calibration, as well as power consumption. FCC-hh faces other challenges, such as high-field magnets, machine protection, and the effective handling of large synchrotron radiation power in a superconducting machine. Depending on the LHC results and on decisions taken elsewhere, several possible scenarios and alternative evolutions of the CERN complex can be conceived.  </vt:lpstr>
      <vt:lpstr>To do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Highest-Energy Circular Colliders  In preparation for the post-LHC era, the Future Circular Collider (FCC) study, launched in early 2014, is developing a 100-TeV c.m. proton-proton collider (FCC-hh), based on 16-T Nb3Sn magnets and a new 100-km tunnel infrastructure. The FCC study also includes the design of a high-luminosity e+e- collider in the same tunnel (FCC-ee, formerly TLEP), operating at c.m. energies from 91 GeV up to 350-500 GeV, as a potential intermediate step. In addition, the FCC study considers a highest-energy proton-lepton option (FCC-he). A parallel design study in China prepares for a similar, but smaller e+e-/pp collider, called CepC/SppC.  FCC-hh, FCC-ee, and FCC-he offer a rich and complementary physics programme at the high-energy frontier.    The key design challenges for FCC-ee include efficient high-gradient cw SRF systems, top-up injection scheme, optics design for arcs and final focus, effects of beamstrahlung, beam polarization, energy calibration, as well as power consumption. FCC-hh faces other challenges, such as high-field magnets, machine protection, and the effective handling of large synchrotron radiation power in a superconducting machine. Depending on the LHC results and on decisions taken elsewhere, several possible scenarios and alternative evolutions of the CERN complex can be conceived.</dc:title>
  <dc:creator>Frank Zimmermann</dc:creator>
  <cp:lastModifiedBy>Frank Zimmermann</cp:lastModifiedBy>
  <cp:revision>25</cp:revision>
  <dcterms:created xsi:type="dcterms:W3CDTF">2014-12-22T10:05:46Z</dcterms:created>
  <dcterms:modified xsi:type="dcterms:W3CDTF">2015-01-07T13:53:48Z</dcterms:modified>
</cp:coreProperties>
</file>