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2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12" r:id="rId3"/>
    <p:sldMasterId id="2147483724" r:id="rId4"/>
    <p:sldMasterId id="2147483732" r:id="rId5"/>
    <p:sldMasterId id="2147483745" r:id="rId6"/>
    <p:sldMasterId id="2147483757" r:id="rId7"/>
    <p:sldMasterId id="2147483769" r:id="rId8"/>
    <p:sldMasterId id="2147483781" r:id="rId9"/>
    <p:sldMasterId id="2147483808" r:id="rId10"/>
    <p:sldMasterId id="2147483820" r:id="rId11"/>
    <p:sldMasterId id="2147483832" r:id="rId12"/>
    <p:sldMasterId id="2147483845" r:id="rId13"/>
  </p:sldMasterIdLst>
  <p:notesMasterIdLst>
    <p:notesMasterId r:id="rId61"/>
  </p:notesMasterIdLst>
  <p:sldIdLst>
    <p:sldId id="257" r:id="rId14"/>
    <p:sldId id="430" r:id="rId15"/>
    <p:sldId id="431" r:id="rId16"/>
    <p:sldId id="432" r:id="rId17"/>
    <p:sldId id="433" r:id="rId18"/>
    <p:sldId id="434" r:id="rId19"/>
    <p:sldId id="469" r:id="rId20"/>
    <p:sldId id="470" r:id="rId21"/>
    <p:sldId id="435" r:id="rId22"/>
    <p:sldId id="472" r:id="rId23"/>
    <p:sldId id="473" r:id="rId24"/>
    <p:sldId id="436" r:id="rId25"/>
    <p:sldId id="480" r:id="rId26"/>
    <p:sldId id="474" r:id="rId27"/>
    <p:sldId id="437" r:id="rId28"/>
    <p:sldId id="438" r:id="rId29"/>
    <p:sldId id="439" r:id="rId30"/>
    <p:sldId id="475" r:id="rId31"/>
    <p:sldId id="440" r:id="rId32"/>
    <p:sldId id="471" r:id="rId33"/>
    <p:sldId id="441" r:id="rId34"/>
    <p:sldId id="448" r:id="rId35"/>
    <p:sldId id="449" r:id="rId36"/>
    <p:sldId id="450" r:id="rId37"/>
    <p:sldId id="451" r:id="rId38"/>
    <p:sldId id="457" r:id="rId39"/>
    <p:sldId id="444" r:id="rId40"/>
    <p:sldId id="460" r:id="rId41"/>
    <p:sldId id="442" r:id="rId42"/>
    <p:sldId id="443" r:id="rId43"/>
    <p:sldId id="455" r:id="rId44"/>
    <p:sldId id="454" r:id="rId45"/>
    <p:sldId id="458" r:id="rId46"/>
    <p:sldId id="459" r:id="rId47"/>
    <p:sldId id="479" r:id="rId48"/>
    <p:sldId id="447" r:id="rId49"/>
    <p:sldId id="478" r:id="rId50"/>
    <p:sldId id="461" r:id="rId51"/>
    <p:sldId id="463" r:id="rId52"/>
    <p:sldId id="464" r:id="rId53"/>
    <p:sldId id="468" r:id="rId54"/>
    <p:sldId id="466" r:id="rId55"/>
    <p:sldId id="467" r:id="rId56"/>
    <p:sldId id="456" r:id="rId57"/>
    <p:sldId id="465" r:id="rId58"/>
    <p:sldId id="477" r:id="rId59"/>
    <p:sldId id="476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CC"/>
    <a:srgbClr val="9900CC"/>
    <a:srgbClr val="D60093"/>
    <a:srgbClr val="FF0066"/>
    <a:srgbClr val="0066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2" autoAdjust="0"/>
    <p:restoredTop sz="95978" autoAdjust="0"/>
  </p:normalViewPr>
  <p:slideViewPr>
    <p:cSldViewPr>
      <p:cViewPr varScale="1">
        <p:scale>
          <a:sx n="58" d="100"/>
          <a:sy n="58" d="100"/>
        </p:scale>
        <p:origin x="-102" y="-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61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209.2543v1" TargetMode="External"/><Relationship Id="rId2" Type="http://schemas.openxmlformats.org/officeDocument/2006/relationships/hyperlink" Target="http://arxiv.org/pdf/1202.5940v1" TargetMode="External"/><Relationship Id="rId1" Type="http://schemas.openxmlformats.org/officeDocument/2006/relationships/hyperlink" Target="https://edms.cern.ch/document/1234244/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209.2543v1" TargetMode="External"/><Relationship Id="rId2" Type="http://schemas.openxmlformats.org/officeDocument/2006/relationships/hyperlink" Target="http://arxiv.org/pdf/1202.5940v1" TargetMode="External"/><Relationship Id="rId1" Type="http://schemas.openxmlformats.org/officeDocument/2006/relationships/hyperlink" Target="https://edms.cern.ch/document/1234244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2E2105-977F-CB45-AB1A-49FC191E3BB4}" type="doc">
      <dgm:prSet loTypeId="urn:microsoft.com/office/officeart/2005/8/layout/vList4#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086AAD-8598-1042-BAA5-86C746AC2420}">
      <dgm:prSet phldrT="[Text]" custT="1"/>
      <dgm:spPr>
        <a:xfrm>
          <a:off x="0" y="0"/>
          <a:ext cx="6426200" cy="1620497"/>
        </a:xfrm>
        <a:solidFill>
          <a:srgbClr val="F2F2F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algn="l"/>
          <a:r>
            <a:rPr kumimoji="1" lang="en-US" sz="14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Vol</a:t>
          </a:r>
          <a:r>
            <a:rPr kumimoji="1" lang="en-US" sz="14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 1:  The CLIC accelerator and site facilities (</a:t>
          </a:r>
          <a:r>
            <a:rPr kumimoji="1" lang="en-US" sz="14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H.Schmickler</a:t>
          </a:r>
          <a:r>
            <a:rPr kumimoji="1" lang="en-US" sz="14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) </a:t>
          </a:r>
        </a:p>
        <a:p>
          <a:pPr algn="l"/>
          <a:r>
            <a:rPr kumimoji="1" lang="en-US" sz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CLIC concept with exploration over multi-</a:t>
          </a:r>
          <a:r>
            <a:rPr kumimoji="1" lang="en-US" sz="12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TeV</a:t>
          </a:r>
          <a:r>
            <a:rPr kumimoji="1" lang="en-US" sz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 energy range up to 3 </a:t>
          </a:r>
          <a:r>
            <a:rPr kumimoji="1" lang="en-US" sz="12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TeV</a:t>
          </a:r>
          <a:endParaRPr kumimoji="1" lang="en-US" sz="1200" dirty="0" smtClean="0">
            <a:solidFill>
              <a:srgbClr val="000000"/>
            </a:solidFill>
            <a:latin typeface="Calibri"/>
            <a:ea typeface="+mn-ea"/>
            <a:cs typeface="+mn-cs"/>
          </a:endParaRPr>
        </a:p>
        <a:p>
          <a:pPr algn="l"/>
          <a:r>
            <a:rPr kumimoji="1" lang="en-US" sz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Feasibility study of CLIC parameters optimized at 3 </a:t>
          </a:r>
          <a:r>
            <a:rPr kumimoji="1" lang="en-US" sz="12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TeV</a:t>
          </a:r>
          <a:r>
            <a:rPr kumimoji="1" lang="en-US" sz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 (most demanding) </a:t>
          </a:r>
        </a:p>
        <a:p>
          <a:pPr marL="88900" indent="-88900" algn="l"/>
          <a:r>
            <a:rPr kumimoji="1" lang="en-US" sz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Consider also 500 </a:t>
          </a:r>
          <a:r>
            <a:rPr kumimoji="1" lang="en-US" sz="12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GeV</a:t>
          </a:r>
          <a:r>
            <a:rPr kumimoji="1" lang="en-US" sz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, and intermediate energy range</a:t>
          </a:r>
        </a:p>
        <a:p>
          <a:pPr marL="88900" indent="-88900" algn="l"/>
          <a:r>
            <a:rPr lang="en-US" sz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Complete, presented in SPC in March 2011, in print: </a:t>
          </a:r>
          <a:r>
            <a:rPr lang="en-US" sz="1200" dirty="0" smtClean="0">
              <a:solidFill>
                <a:srgbClr val="000000"/>
              </a:solidFill>
              <a:latin typeface="Calibri"/>
              <a:ea typeface="+mn-ea"/>
              <a:cs typeface="+mn-cs"/>
              <a:hlinkClick xmlns:r="http://schemas.openxmlformats.org/officeDocument/2006/relationships" r:id="rId1"/>
            </a:rPr>
            <a:t>https://edms.cern.ch/document/1234244/</a:t>
          </a:r>
          <a:endParaRPr lang="en-US" sz="1200" dirty="0" smtClean="0">
            <a:solidFill>
              <a:srgbClr val="000000"/>
            </a:solidFill>
            <a:latin typeface="Calibri"/>
            <a:ea typeface="+mn-ea"/>
            <a:cs typeface="+mn-cs"/>
          </a:endParaRPr>
        </a:p>
      </dgm:t>
    </dgm:pt>
    <dgm:pt modelId="{4D4D4AF7-90C7-444E-91A8-0A78AA75C585}" type="parTrans" cxnId="{D10B330A-6368-CA4E-B698-B88D9DB17714}">
      <dgm:prSet/>
      <dgm:spPr/>
      <dgm:t>
        <a:bodyPr/>
        <a:lstStyle/>
        <a:p>
          <a:endParaRPr lang="en-US"/>
        </a:p>
      </dgm:t>
    </dgm:pt>
    <dgm:pt modelId="{286AB521-A53E-DE48-9C5A-53D7A2CCA47A}" type="sibTrans" cxnId="{D10B330A-6368-CA4E-B698-B88D9DB17714}">
      <dgm:prSet/>
      <dgm:spPr/>
      <dgm:t>
        <a:bodyPr/>
        <a:lstStyle/>
        <a:p>
          <a:endParaRPr lang="en-US"/>
        </a:p>
      </dgm:t>
    </dgm:pt>
    <dgm:pt modelId="{5EBDAE48-E33A-BF49-80B0-3795552E3EB3}">
      <dgm:prSet phldrT="[Text]" custT="1"/>
      <dgm:spPr>
        <a:xfrm>
          <a:off x="0" y="1769719"/>
          <a:ext cx="6426200" cy="1496314"/>
        </a:xfrm>
        <a:solidFill>
          <a:sysClr val="window" lastClr="FFFFFF">
            <a:lumMod val="95000"/>
          </a:sys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kumimoji="1" lang="en-US" sz="14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Vol</a:t>
          </a:r>
          <a:r>
            <a:rPr kumimoji="1" lang="en-US" sz="14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 2: Physics and detectors at CLIC (</a:t>
          </a:r>
          <a:r>
            <a:rPr kumimoji="1" lang="en-US" sz="14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L.Linssen</a:t>
          </a:r>
          <a:r>
            <a:rPr kumimoji="1" lang="en-US" sz="14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)</a:t>
          </a:r>
        </a:p>
        <a:p>
          <a:pPr marL="88900" indent="-88900"/>
          <a:r>
            <a:rPr lang="en-US" sz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Physics at a multi-</a:t>
          </a:r>
          <a:r>
            <a:rPr lang="en-US" sz="12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TeV</a:t>
          </a:r>
          <a:r>
            <a:rPr lang="en-US" sz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 CLIC machine can be measured with high precision,   despite challenging background conditions  </a:t>
          </a:r>
        </a:p>
        <a:p>
          <a:r>
            <a:rPr kumimoji="1" lang="en-US" sz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External review procedure in October 2011</a:t>
          </a:r>
        </a:p>
        <a:p>
          <a:pPr marL="88900" indent="-88900"/>
          <a:r>
            <a:rPr kumimoji="1" lang="en-US" sz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Completed and printed, presented in SPC in December 2011 </a:t>
          </a:r>
          <a:r>
            <a:rPr kumimoji="1" lang="da-DK" sz="1200" dirty="0" smtClean="0">
              <a:solidFill>
                <a:srgbClr val="000000"/>
              </a:solidFill>
              <a:latin typeface="Calibri"/>
              <a:ea typeface="+mn-ea"/>
              <a:cs typeface="+mn-cs"/>
              <a:hlinkClick xmlns:r="http://schemas.openxmlformats.org/officeDocument/2006/relationships" r:id="rId2"/>
            </a:rPr>
            <a:t>http://arxiv.org/pdf/1202.5940v1</a:t>
          </a:r>
          <a:endParaRPr kumimoji="1" lang="da-DK" sz="1200" dirty="0" smtClean="0">
            <a:solidFill>
              <a:srgbClr val="000000"/>
            </a:solidFill>
            <a:latin typeface="Calibri"/>
            <a:ea typeface="+mn-ea"/>
            <a:cs typeface="+mn-cs"/>
          </a:endParaRPr>
        </a:p>
        <a:p>
          <a:pPr marL="88900" indent="-88900"/>
          <a:endParaRPr lang="en-US" sz="1100" dirty="0">
            <a:solidFill>
              <a:srgbClr val="000000"/>
            </a:solidFill>
            <a:latin typeface="Calibri"/>
            <a:ea typeface="+mn-ea"/>
            <a:cs typeface="+mn-cs"/>
          </a:endParaRPr>
        </a:p>
      </dgm:t>
    </dgm:pt>
    <dgm:pt modelId="{6695537D-2375-8746-BB55-745F7C5A87C8}" type="parTrans" cxnId="{457122C7-807C-D044-AE8C-2CD1296C78F1}">
      <dgm:prSet/>
      <dgm:spPr/>
      <dgm:t>
        <a:bodyPr/>
        <a:lstStyle/>
        <a:p>
          <a:endParaRPr lang="en-US"/>
        </a:p>
      </dgm:t>
    </dgm:pt>
    <dgm:pt modelId="{72BBA525-DD0F-194A-873D-B1491B32B0F5}" type="sibTrans" cxnId="{457122C7-807C-D044-AE8C-2CD1296C78F1}">
      <dgm:prSet/>
      <dgm:spPr/>
      <dgm:t>
        <a:bodyPr/>
        <a:lstStyle/>
        <a:p>
          <a:endParaRPr lang="en-US"/>
        </a:p>
      </dgm:t>
    </dgm:pt>
    <dgm:pt modelId="{74378FF7-AB83-C44B-BEAB-04975B374C97}">
      <dgm:prSet phldrT="[Text]" custT="1"/>
      <dgm:spPr>
        <a:xfrm>
          <a:off x="0" y="3415256"/>
          <a:ext cx="6426200" cy="1492225"/>
        </a:xfrm>
        <a:solidFill>
          <a:sysClr val="window" lastClr="FFFFFF">
            <a:lumMod val="95000"/>
          </a:sys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lnSpc>
              <a:spcPct val="90000"/>
            </a:lnSpc>
          </a:pPr>
          <a:r>
            <a:rPr kumimoji="1" lang="en-US" sz="14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 </a:t>
          </a:r>
        </a:p>
        <a:p>
          <a:pPr>
            <a:lnSpc>
              <a:spcPct val="90000"/>
            </a:lnSpc>
          </a:pPr>
          <a:r>
            <a:rPr kumimoji="1" lang="en-US" sz="14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Vol</a:t>
          </a:r>
          <a:r>
            <a:rPr kumimoji="1" lang="en-US" sz="14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 3:  “CLIC study summary” (</a:t>
          </a:r>
          <a:r>
            <a:rPr kumimoji="1" lang="en-US" sz="14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S.Stapnes</a:t>
          </a:r>
          <a:r>
            <a:rPr kumimoji="1" lang="en-US" sz="14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)</a:t>
          </a:r>
        </a:p>
        <a:p>
          <a:pPr marL="88900" indent="-88900">
            <a:lnSpc>
              <a:spcPct val="90000"/>
            </a:lnSpc>
          </a:pPr>
          <a:r>
            <a:rPr kumimoji="1" lang="en-US" sz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Summary and available for the European Strategy process, including possible implementation stages for a CLIC machine as well as costing and cost-drives  </a:t>
          </a:r>
        </a:p>
        <a:p>
          <a:pPr>
            <a:lnSpc>
              <a:spcPct val="90000"/>
            </a:lnSpc>
          </a:pPr>
          <a:r>
            <a:rPr kumimoji="1" lang="en-US" sz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Proposing objectives and work plan of post CDR phase (2012-16)</a:t>
          </a:r>
        </a:p>
        <a:p>
          <a:pPr>
            <a:lnSpc>
              <a:spcPct val="90000"/>
            </a:lnSpc>
          </a:pPr>
          <a:r>
            <a:rPr lang="en-US" sz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Completed and printed, submitted for the European Strategy Open Meeting    </a:t>
          </a:r>
        </a:p>
        <a:p>
          <a:pPr>
            <a:lnSpc>
              <a:spcPct val="60000"/>
            </a:lnSpc>
          </a:pPr>
          <a:r>
            <a:rPr lang="en-US" sz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   in September </a:t>
          </a:r>
          <a:r>
            <a:rPr lang="da-DK" sz="1200" dirty="0" smtClean="0">
              <a:solidFill>
                <a:srgbClr val="000000"/>
              </a:solidFill>
              <a:latin typeface="Calibri"/>
              <a:ea typeface="+mn-ea"/>
              <a:cs typeface="+mn-cs"/>
              <a:hlinkClick xmlns:r="http://schemas.openxmlformats.org/officeDocument/2006/relationships" r:id="rId3"/>
            </a:rPr>
            <a:t>http://arxiv.org/pdf/1209.2543v1</a:t>
          </a:r>
          <a:endParaRPr lang="da-DK" sz="1200" dirty="0" smtClean="0">
            <a:solidFill>
              <a:srgbClr val="000000"/>
            </a:solidFill>
            <a:latin typeface="Calibri"/>
            <a:ea typeface="+mn-ea"/>
            <a:cs typeface="+mn-cs"/>
          </a:endParaRPr>
        </a:p>
        <a:p>
          <a:pPr>
            <a:lnSpc>
              <a:spcPct val="90000"/>
            </a:lnSpc>
          </a:pPr>
          <a:endParaRPr lang="en-US" sz="1200" dirty="0">
            <a:solidFill>
              <a:srgbClr val="000000"/>
            </a:solidFill>
            <a:latin typeface="Calibri"/>
            <a:ea typeface="+mn-ea"/>
            <a:cs typeface="+mn-cs"/>
          </a:endParaRPr>
        </a:p>
      </dgm:t>
    </dgm:pt>
    <dgm:pt modelId="{1D19DA3B-CA1C-6C4C-8272-655A38A7787D}" type="parTrans" cxnId="{913C7480-BB0C-BA42-BFFB-342B0112C549}">
      <dgm:prSet/>
      <dgm:spPr/>
      <dgm:t>
        <a:bodyPr/>
        <a:lstStyle/>
        <a:p>
          <a:endParaRPr lang="en-US"/>
        </a:p>
      </dgm:t>
    </dgm:pt>
    <dgm:pt modelId="{22418E0B-2C9C-FA42-96D9-725BBF754019}" type="sibTrans" cxnId="{913C7480-BB0C-BA42-BFFB-342B0112C549}">
      <dgm:prSet/>
      <dgm:spPr/>
      <dgm:t>
        <a:bodyPr/>
        <a:lstStyle/>
        <a:p>
          <a:endParaRPr lang="en-US"/>
        </a:p>
      </dgm:t>
    </dgm:pt>
    <dgm:pt modelId="{00771F87-8F81-B14D-930E-8D9FD793C1F2}" type="pres">
      <dgm:prSet presAssocID="{9E2E2105-977F-CB45-AB1A-49FC191E3BB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AAD7CB-EE32-5445-B004-A6F9CC2960BF}" type="pres">
      <dgm:prSet presAssocID="{1E086AAD-8598-1042-BAA5-86C746AC2420}" presName="comp" presStyleCnt="0"/>
      <dgm:spPr/>
    </dgm:pt>
    <dgm:pt modelId="{A2D86523-2AF0-1C48-A0CC-DA9A6A91DBA3}" type="pres">
      <dgm:prSet presAssocID="{1E086AAD-8598-1042-BAA5-86C746AC2420}" presName="box" presStyleLbl="node1" presStyleIdx="0" presStyleCnt="3" custScaleY="108596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66D6C40F-4E7A-744C-90B0-5757C1146A18}" type="pres">
      <dgm:prSet presAssocID="{1E086AAD-8598-1042-BAA5-86C746AC2420}" presName="img" presStyleLbl="fgImgPlace1" presStyleIdx="0" presStyleCnt="3" custScaleY="123388"/>
      <dgm:spPr>
        <a:xfrm>
          <a:off x="149222" y="73757"/>
          <a:ext cx="1285240" cy="1472981"/>
        </a:xfrm>
        <a:prstGeom prst="roundRect">
          <a:avLst>
            <a:gd name="adj" fmla="val 10000"/>
          </a:avLst>
        </a:prstGeom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B1E9F62D-05CB-7E4F-81AD-FA120000E538}" type="pres">
      <dgm:prSet presAssocID="{1E086AAD-8598-1042-BAA5-86C746AC2420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7B198E-98FA-DB4B-89B3-A3849D39D928}" type="pres">
      <dgm:prSet presAssocID="{286AB521-A53E-DE48-9C5A-53D7A2CCA47A}" presName="spacer" presStyleCnt="0"/>
      <dgm:spPr/>
    </dgm:pt>
    <dgm:pt modelId="{D00AD7F9-2062-D24F-84AD-293561E84C9F}" type="pres">
      <dgm:prSet presAssocID="{5EBDAE48-E33A-BF49-80B0-3795552E3EB3}" presName="comp" presStyleCnt="0"/>
      <dgm:spPr/>
    </dgm:pt>
    <dgm:pt modelId="{4FCFFD36-F990-8D4D-865E-42483C0B720F}" type="pres">
      <dgm:prSet presAssocID="{5EBDAE48-E33A-BF49-80B0-3795552E3EB3}" presName="box" presStyleLbl="node1" presStyleIdx="1" presStyleCnt="3" custScaleY="100274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46DB63EA-232D-0246-9538-1772A3005692}" type="pres">
      <dgm:prSet presAssocID="{5EBDAE48-E33A-BF49-80B0-3795552E3EB3}" presName="img" presStyleLbl="fgImgPlace1" presStyleIdx="1" presStyleCnt="3" custScaleY="116006"/>
      <dgm:spPr>
        <a:xfrm>
          <a:off x="149222" y="1825448"/>
          <a:ext cx="1285240" cy="1384856"/>
        </a:xfrm>
        <a:prstGeom prst="roundRect">
          <a:avLst>
            <a:gd name="adj" fmla="val 10000"/>
          </a:avLst>
        </a:prstGeom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B6D834D4-21EE-0C42-B0A5-8445498CEAA3}" type="pres">
      <dgm:prSet presAssocID="{5EBDAE48-E33A-BF49-80B0-3795552E3EB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677F70-B488-A841-B0E2-D74E51CBD3D8}" type="pres">
      <dgm:prSet presAssocID="{72BBA525-DD0F-194A-873D-B1491B32B0F5}" presName="spacer" presStyleCnt="0"/>
      <dgm:spPr/>
    </dgm:pt>
    <dgm:pt modelId="{EBFA4529-EC2A-0743-8ED4-B07522F974A5}" type="pres">
      <dgm:prSet presAssocID="{74378FF7-AB83-C44B-BEAB-04975B374C97}" presName="comp" presStyleCnt="0"/>
      <dgm:spPr/>
    </dgm:pt>
    <dgm:pt modelId="{4D1F9B71-3108-654D-AFD4-DDD52913058E}" type="pres">
      <dgm:prSet presAssocID="{74378FF7-AB83-C44B-BEAB-04975B374C97}" presName="box" presStyleLbl="node1" presStyleIdx="2" presStyleCnt="3" custLinFactNeighborX="-5000" custLinFactNeighborY="0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F6452A1B-6DA8-3F40-8E77-EAD55F03D176}" type="pres">
      <dgm:prSet presAssocID="{74378FF7-AB83-C44B-BEAB-04975B374C97}" presName="img" presStyleLbl="fgImgPlace1" presStyleIdx="2" presStyleCnt="3" custScaleY="119596"/>
      <dgm:spPr>
        <a:xfrm>
          <a:off x="149222" y="3447512"/>
          <a:ext cx="1285240" cy="1427713"/>
        </a:xfrm>
        <a:prstGeom prst="roundRect">
          <a:avLst>
            <a:gd name="adj" fmla="val 10000"/>
          </a:avLst>
        </a:prstGeom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71F4EB13-F590-AB41-98DA-8360DB98D579}" type="pres">
      <dgm:prSet presAssocID="{74378FF7-AB83-C44B-BEAB-04975B374C97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57122C7-807C-D044-AE8C-2CD1296C78F1}" srcId="{9E2E2105-977F-CB45-AB1A-49FC191E3BB4}" destId="{5EBDAE48-E33A-BF49-80B0-3795552E3EB3}" srcOrd="1" destOrd="0" parTransId="{6695537D-2375-8746-BB55-745F7C5A87C8}" sibTransId="{72BBA525-DD0F-194A-873D-B1491B32B0F5}"/>
    <dgm:cxn modelId="{F8C07DCE-1CC1-4E06-BC1F-1FBD30B7EA6D}" type="presOf" srcId="{9E2E2105-977F-CB45-AB1A-49FC191E3BB4}" destId="{00771F87-8F81-B14D-930E-8D9FD793C1F2}" srcOrd="0" destOrd="0" presId="urn:microsoft.com/office/officeart/2005/8/layout/vList4#5"/>
    <dgm:cxn modelId="{69E7D6BC-57EE-4ACD-A339-7AC7C52DFD84}" type="presOf" srcId="{5EBDAE48-E33A-BF49-80B0-3795552E3EB3}" destId="{B6D834D4-21EE-0C42-B0A5-8445498CEAA3}" srcOrd="1" destOrd="0" presId="urn:microsoft.com/office/officeart/2005/8/layout/vList4#5"/>
    <dgm:cxn modelId="{913C7480-BB0C-BA42-BFFB-342B0112C549}" srcId="{9E2E2105-977F-CB45-AB1A-49FC191E3BB4}" destId="{74378FF7-AB83-C44B-BEAB-04975B374C97}" srcOrd="2" destOrd="0" parTransId="{1D19DA3B-CA1C-6C4C-8272-655A38A7787D}" sibTransId="{22418E0B-2C9C-FA42-96D9-725BBF754019}"/>
    <dgm:cxn modelId="{D10B330A-6368-CA4E-B698-B88D9DB17714}" srcId="{9E2E2105-977F-CB45-AB1A-49FC191E3BB4}" destId="{1E086AAD-8598-1042-BAA5-86C746AC2420}" srcOrd="0" destOrd="0" parTransId="{4D4D4AF7-90C7-444E-91A8-0A78AA75C585}" sibTransId="{286AB521-A53E-DE48-9C5A-53D7A2CCA47A}"/>
    <dgm:cxn modelId="{C8C375D8-9BC3-4133-BA62-5CA2F54A7E73}" type="presOf" srcId="{1E086AAD-8598-1042-BAA5-86C746AC2420}" destId="{B1E9F62D-05CB-7E4F-81AD-FA120000E538}" srcOrd="1" destOrd="0" presId="urn:microsoft.com/office/officeart/2005/8/layout/vList4#5"/>
    <dgm:cxn modelId="{E3F8B9CF-017E-4783-9EAE-06920246AF31}" type="presOf" srcId="{1E086AAD-8598-1042-BAA5-86C746AC2420}" destId="{A2D86523-2AF0-1C48-A0CC-DA9A6A91DBA3}" srcOrd="0" destOrd="0" presId="urn:microsoft.com/office/officeart/2005/8/layout/vList4#5"/>
    <dgm:cxn modelId="{9BBE0DED-BD7A-4217-8A8E-B2D40F3C4275}" type="presOf" srcId="{74378FF7-AB83-C44B-BEAB-04975B374C97}" destId="{4D1F9B71-3108-654D-AFD4-DDD52913058E}" srcOrd="0" destOrd="0" presId="urn:microsoft.com/office/officeart/2005/8/layout/vList4#5"/>
    <dgm:cxn modelId="{CD438FEC-1F5E-4C3C-9D50-9BC17957F225}" type="presOf" srcId="{74378FF7-AB83-C44B-BEAB-04975B374C97}" destId="{71F4EB13-F590-AB41-98DA-8360DB98D579}" srcOrd="1" destOrd="0" presId="urn:microsoft.com/office/officeart/2005/8/layout/vList4#5"/>
    <dgm:cxn modelId="{52C07432-273E-4CA5-80A5-127AEBFB99AC}" type="presOf" srcId="{5EBDAE48-E33A-BF49-80B0-3795552E3EB3}" destId="{4FCFFD36-F990-8D4D-865E-42483C0B720F}" srcOrd="0" destOrd="0" presId="urn:microsoft.com/office/officeart/2005/8/layout/vList4#5"/>
    <dgm:cxn modelId="{0529FF16-E3B6-4D35-B5BA-974F040F86DD}" type="presParOf" srcId="{00771F87-8F81-B14D-930E-8D9FD793C1F2}" destId="{A0AAD7CB-EE32-5445-B004-A6F9CC2960BF}" srcOrd="0" destOrd="0" presId="urn:microsoft.com/office/officeart/2005/8/layout/vList4#5"/>
    <dgm:cxn modelId="{2055C00E-E4FA-44D6-BD22-258B916C1A59}" type="presParOf" srcId="{A0AAD7CB-EE32-5445-B004-A6F9CC2960BF}" destId="{A2D86523-2AF0-1C48-A0CC-DA9A6A91DBA3}" srcOrd="0" destOrd="0" presId="urn:microsoft.com/office/officeart/2005/8/layout/vList4#5"/>
    <dgm:cxn modelId="{F1830B5F-6414-4BF7-8436-07D827F402BE}" type="presParOf" srcId="{A0AAD7CB-EE32-5445-B004-A6F9CC2960BF}" destId="{66D6C40F-4E7A-744C-90B0-5757C1146A18}" srcOrd="1" destOrd="0" presId="urn:microsoft.com/office/officeart/2005/8/layout/vList4#5"/>
    <dgm:cxn modelId="{73585813-BE40-49DF-9283-1754910FF98D}" type="presParOf" srcId="{A0AAD7CB-EE32-5445-B004-A6F9CC2960BF}" destId="{B1E9F62D-05CB-7E4F-81AD-FA120000E538}" srcOrd="2" destOrd="0" presId="urn:microsoft.com/office/officeart/2005/8/layout/vList4#5"/>
    <dgm:cxn modelId="{40BF95B3-F0CD-405B-9E27-4E8795FAF428}" type="presParOf" srcId="{00771F87-8F81-B14D-930E-8D9FD793C1F2}" destId="{7B7B198E-98FA-DB4B-89B3-A3849D39D928}" srcOrd="1" destOrd="0" presId="urn:microsoft.com/office/officeart/2005/8/layout/vList4#5"/>
    <dgm:cxn modelId="{BB2766CD-9C62-4AD5-B19B-485D8A5408A5}" type="presParOf" srcId="{00771F87-8F81-B14D-930E-8D9FD793C1F2}" destId="{D00AD7F9-2062-D24F-84AD-293561E84C9F}" srcOrd="2" destOrd="0" presId="urn:microsoft.com/office/officeart/2005/8/layout/vList4#5"/>
    <dgm:cxn modelId="{58E643BF-73C8-490B-9C1E-31438A74CBAD}" type="presParOf" srcId="{D00AD7F9-2062-D24F-84AD-293561E84C9F}" destId="{4FCFFD36-F990-8D4D-865E-42483C0B720F}" srcOrd="0" destOrd="0" presId="urn:microsoft.com/office/officeart/2005/8/layout/vList4#5"/>
    <dgm:cxn modelId="{7023E1BE-3C39-4F0A-81DE-4E86E909AAFE}" type="presParOf" srcId="{D00AD7F9-2062-D24F-84AD-293561E84C9F}" destId="{46DB63EA-232D-0246-9538-1772A3005692}" srcOrd="1" destOrd="0" presId="urn:microsoft.com/office/officeart/2005/8/layout/vList4#5"/>
    <dgm:cxn modelId="{D45D0C8F-6BE2-4644-B6C2-6892C8D6D163}" type="presParOf" srcId="{D00AD7F9-2062-D24F-84AD-293561E84C9F}" destId="{B6D834D4-21EE-0C42-B0A5-8445498CEAA3}" srcOrd="2" destOrd="0" presId="urn:microsoft.com/office/officeart/2005/8/layout/vList4#5"/>
    <dgm:cxn modelId="{D57C9E36-748F-4523-8833-1676AEC193A9}" type="presParOf" srcId="{00771F87-8F81-B14D-930E-8D9FD793C1F2}" destId="{51677F70-B488-A841-B0E2-D74E51CBD3D8}" srcOrd="3" destOrd="0" presId="urn:microsoft.com/office/officeart/2005/8/layout/vList4#5"/>
    <dgm:cxn modelId="{9B29EDBE-D362-42BE-9C12-3801BC03684B}" type="presParOf" srcId="{00771F87-8F81-B14D-930E-8D9FD793C1F2}" destId="{EBFA4529-EC2A-0743-8ED4-B07522F974A5}" srcOrd="4" destOrd="0" presId="urn:microsoft.com/office/officeart/2005/8/layout/vList4#5"/>
    <dgm:cxn modelId="{62B28000-FB1C-4F4A-8B95-44CA9F565C9F}" type="presParOf" srcId="{EBFA4529-EC2A-0743-8ED4-B07522F974A5}" destId="{4D1F9B71-3108-654D-AFD4-DDD52913058E}" srcOrd="0" destOrd="0" presId="urn:microsoft.com/office/officeart/2005/8/layout/vList4#5"/>
    <dgm:cxn modelId="{CBBAC2BA-04FB-4734-BCDA-11BC66B269CC}" type="presParOf" srcId="{EBFA4529-EC2A-0743-8ED4-B07522F974A5}" destId="{F6452A1B-6DA8-3F40-8E77-EAD55F03D176}" srcOrd="1" destOrd="0" presId="urn:microsoft.com/office/officeart/2005/8/layout/vList4#5"/>
    <dgm:cxn modelId="{6BAE2677-01C4-4031-B7B5-ECFFC728F7B7}" type="presParOf" srcId="{EBFA4529-EC2A-0743-8ED4-B07522F974A5}" destId="{71F4EB13-F590-AB41-98DA-8360DB98D579}" srcOrd="2" destOrd="0" presId="urn:microsoft.com/office/officeart/2005/8/layout/vList4#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2DA3AE-E742-DA4A-8F3E-905B80A6F1CA}" type="doc">
      <dgm:prSet loTypeId="urn:microsoft.com/office/officeart/2005/8/layout/hChevron3" loCatId="" qsTypeId="urn:microsoft.com/office/officeart/2005/8/quickstyle/simple1" qsCatId="simple" csTypeId="urn:microsoft.com/office/officeart/2005/8/colors/accent4_2" csCatId="accent4" phldr="1"/>
      <dgm:spPr/>
    </dgm:pt>
    <dgm:pt modelId="{D35FAB25-D255-4B40-AE23-2B1ED02D3439}">
      <dgm:prSet phldrT="[Text]"/>
      <dgm:spPr/>
      <dgm:t>
        <a:bodyPr/>
        <a:lstStyle/>
        <a:p>
          <a:r>
            <a:rPr lang="en-US" dirty="0" smtClean="0"/>
            <a:t>1980</a:t>
          </a:r>
          <a:endParaRPr lang="en-US" dirty="0"/>
        </a:p>
      </dgm:t>
    </dgm:pt>
    <dgm:pt modelId="{38AC773F-0B36-FE46-817E-6531EAC113A2}" type="parTrans" cxnId="{E58AC9AF-F722-EA45-8E9B-ABA48EE5D176}">
      <dgm:prSet/>
      <dgm:spPr/>
      <dgm:t>
        <a:bodyPr/>
        <a:lstStyle/>
        <a:p>
          <a:endParaRPr lang="en-US"/>
        </a:p>
      </dgm:t>
    </dgm:pt>
    <dgm:pt modelId="{22F81606-9063-7047-B9E5-0B029F997DD6}" type="sibTrans" cxnId="{E58AC9AF-F722-EA45-8E9B-ABA48EE5D176}">
      <dgm:prSet/>
      <dgm:spPr/>
      <dgm:t>
        <a:bodyPr/>
        <a:lstStyle/>
        <a:p>
          <a:endParaRPr lang="en-US"/>
        </a:p>
      </dgm:t>
    </dgm:pt>
    <dgm:pt modelId="{7785498B-C578-3549-8586-69EFDDAC0D8F}">
      <dgm:prSet phldrT="[Text]"/>
      <dgm:spPr/>
      <dgm:t>
        <a:bodyPr/>
        <a:lstStyle/>
        <a:p>
          <a:r>
            <a:rPr lang="en-US" dirty="0" smtClean="0"/>
            <a:t>1985</a:t>
          </a:r>
          <a:endParaRPr lang="en-US" dirty="0"/>
        </a:p>
      </dgm:t>
    </dgm:pt>
    <dgm:pt modelId="{3F4F6E2E-F0FD-914A-8010-18B06964707D}" type="parTrans" cxnId="{6AC29BD9-9790-9947-BCEC-705C7E9D68F2}">
      <dgm:prSet/>
      <dgm:spPr/>
      <dgm:t>
        <a:bodyPr/>
        <a:lstStyle/>
        <a:p>
          <a:endParaRPr lang="en-US"/>
        </a:p>
      </dgm:t>
    </dgm:pt>
    <dgm:pt modelId="{352A3FCB-9B6C-B64B-8FCB-3493A47AC327}" type="sibTrans" cxnId="{6AC29BD9-9790-9947-BCEC-705C7E9D68F2}">
      <dgm:prSet/>
      <dgm:spPr/>
      <dgm:t>
        <a:bodyPr/>
        <a:lstStyle/>
        <a:p>
          <a:endParaRPr lang="en-US"/>
        </a:p>
      </dgm:t>
    </dgm:pt>
    <dgm:pt modelId="{3FF49E3A-6E56-D24A-9212-3E1F81F2EA02}">
      <dgm:prSet phldrT="[Text]"/>
      <dgm:spPr/>
      <dgm:t>
        <a:bodyPr/>
        <a:lstStyle/>
        <a:p>
          <a:r>
            <a:rPr lang="en-US" dirty="0" smtClean="0"/>
            <a:t>1995</a:t>
          </a:r>
          <a:endParaRPr lang="en-US" dirty="0"/>
        </a:p>
      </dgm:t>
    </dgm:pt>
    <dgm:pt modelId="{73A74C09-03CD-FC43-86E3-DF8800C8EA25}" type="parTrans" cxnId="{35BFAF43-881B-C242-9CFE-04162E19D0CB}">
      <dgm:prSet/>
      <dgm:spPr/>
      <dgm:t>
        <a:bodyPr/>
        <a:lstStyle/>
        <a:p>
          <a:endParaRPr lang="en-US"/>
        </a:p>
      </dgm:t>
    </dgm:pt>
    <dgm:pt modelId="{992773A9-F3B4-A44A-B7A7-8D9C175C7CAF}" type="sibTrans" cxnId="{35BFAF43-881B-C242-9CFE-04162E19D0CB}">
      <dgm:prSet/>
      <dgm:spPr/>
      <dgm:t>
        <a:bodyPr/>
        <a:lstStyle/>
        <a:p>
          <a:endParaRPr lang="en-US"/>
        </a:p>
      </dgm:t>
    </dgm:pt>
    <dgm:pt modelId="{0D4F2FDB-EEF2-CD49-8571-DC9971B16988}">
      <dgm:prSet phldrT="[Text]"/>
      <dgm:spPr/>
      <dgm:t>
        <a:bodyPr/>
        <a:lstStyle/>
        <a:p>
          <a:r>
            <a:rPr lang="en-US" dirty="0" smtClean="0"/>
            <a:t>2000</a:t>
          </a:r>
          <a:endParaRPr lang="en-US" dirty="0"/>
        </a:p>
      </dgm:t>
    </dgm:pt>
    <dgm:pt modelId="{D59BA895-152F-2A43-854D-BE3EF807F559}" type="parTrans" cxnId="{7848570F-D116-1A41-862C-001C9E3A2B56}">
      <dgm:prSet/>
      <dgm:spPr/>
      <dgm:t>
        <a:bodyPr/>
        <a:lstStyle/>
        <a:p>
          <a:endParaRPr lang="en-US"/>
        </a:p>
      </dgm:t>
    </dgm:pt>
    <dgm:pt modelId="{7A1F8876-2852-F54D-859E-6B23C54E2AA0}" type="sibTrans" cxnId="{7848570F-D116-1A41-862C-001C9E3A2B56}">
      <dgm:prSet/>
      <dgm:spPr/>
      <dgm:t>
        <a:bodyPr/>
        <a:lstStyle/>
        <a:p>
          <a:endParaRPr lang="en-US"/>
        </a:p>
      </dgm:t>
    </dgm:pt>
    <dgm:pt modelId="{494261B0-3DC9-1148-9F4D-514CBB63DBC1}">
      <dgm:prSet phldrT="[Text]"/>
      <dgm:spPr/>
      <dgm:t>
        <a:bodyPr/>
        <a:lstStyle/>
        <a:p>
          <a:r>
            <a:rPr lang="en-US" dirty="0" smtClean="0"/>
            <a:t>2005</a:t>
          </a:r>
          <a:endParaRPr lang="en-US" dirty="0"/>
        </a:p>
      </dgm:t>
    </dgm:pt>
    <dgm:pt modelId="{AD70FBA5-AFD3-0D48-BD25-8FD3F945CFDE}" type="parTrans" cxnId="{93836576-7135-4B42-B62D-791E1D6C88EF}">
      <dgm:prSet/>
      <dgm:spPr/>
      <dgm:t>
        <a:bodyPr/>
        <a:lstStyle/>
        <a:p>
          <a:endParaRPr lang="en-US"/>
        </a:p>
      </dgm:t>
    </dgm:pt>
    <dgm:pt modelId="{DA2849EE-0D64-1646-B5E6-0B9094015546}" type="sibTrans" cxnId="{93836576-7135-4B42-B62D-791E1D6C88EF}">
      <dgm:prSet/>
      <dgm:spPr/>
      <dgm:t>
        <a:bodyPr/>
        <a:lstStyle/>
        <a:p>
          <a:endParaRPr lang="en-US"/>
        </a:p>
      </dgm:t>
    </dgm:pt>
    <dgm:pt modelId="{F18A24DE-407C-4D4F-972A-75FA8E2CF709}">
      <dgm:prSet phldrT="[Text]"/>
      <dgm:spPr/>
      <dgm:t>
        <a:bodyPr/>
        <a:lstStyle/>
        <a:p>
          <a:r>
            <a:rPr lang="en-US" dirty="0" smtClean="0"/>
            <a:t>2010</a:t>
          </a:r>
          <a:endParaRPr lang="en-US" dirty="0"/>
        </a:p>
      </dgm:t>
    </dgm:pt>
    <dgm:pt modelId="{0A14E4CD-AD34-524C-ACB4-432C631F9B94}" type="parTrans" cxnId="{5A3AEFEB-3D53-CB4E-8E2E-DF4366201662}">
      <dgm:prSet/>
      <dgm:spPr/>
      <dgm:t>
        <a:bodyPr/>
        <a:lstStyle/>
        <a:p>
          <a:endParaRPr lang="en-US"/>
        </a:p>
      </dgm:t>
    </dgm:pt>
    <dgm:pt modelId="{C4BE7C59-8D07-B842-AB5A-B4681F4EF666}" type="sibTrans" cxnId="{5A3AEFEB-3D53-CB4E-8E2E-DF4366201662}">
      <dgm:prSet/>
      <dgm:spPr/>
      <dgm:t>
        <a:bodyPr/>
        <a:lstStyle/>
        <a:p>
          <a:endParaRPr lang="en-US"/>
        </a:p>
      </dgm:t>
    </dgm:pt>
    <dgm:pt modelId="{BBD331A8-F73F-DE46-B18F-608480FC9485}">
      <dgm:prSet phldrT="[Text]"/>
      <dgm:spPr/>
      <dgm:t>
        <a:bodyPr/>
        <a:lstStyle/>
        <a:p>
          <a:r>
            <a:rPr lang="en-US" dirty="0" smtClean="0"/>
            <a:t>2015</a:t>
          </a:r>
          <a:endParaRPr lang="en-US" dirty="0"/>
        </a:p>
      </dgm:t>
    </dgm:pt>
    <dgm:pt modelId="{6779589F-596C-FB4C-A44D-6AB54CCB4567}" type="parTrans" cxnId="{2A93A562-69A6-2A48-9813-1652419F7F00}">
      <dgm:prSet/>
      <dgm:spPr/>
      <dgm:t>
        <a:bodyPr/>
        <a:lstStyle/>
        <a:p>
          <a:endParaRPr lang="en-US"/>
        </a:p>
      </dgm:t>
    </dgm:pt>
    <dgm:pt modelId="{97690042-07BE-B24A-A443-4EF0D8C7FE51}" type="sibTrans" cxnId="{2A93A562-69A6-2A48-9813-1652419F7F00}">
      <dgm:prSet/>
      <dgm:spPr/>
      <dgm:t>
        <a:bodyPr/>
        <a:lstStyle/>
        <a:p>
          <a:endParaRPr lang="en-US"/>
        </a:p>
      </dgm:t>
    </dgm:pt>
    <dgm:pt modelId="{16282C59-33C6-A648-8E8D-EF6FD612E931}">
      <dgm:prSet phldrT="[Text]"/>
      <dgm:spPr/>
      <dgm:t>
        <a:bodyPr/>
        <a:lstStyle/>
        <a:p>
          <a:r>
            <a:rPr lang="en-US" dirty="0" smtClean="0"/>
            <a:t>2020</a:t>
          </a:r>
          <a:endParaRPr lang="en-US" dirty="0"/>
        </a:p>
      </dgm:t>
    </dgm:pt>
    <dgm:pt modelId="{0FDDC1F5-A697-D147-8677-C5D971B4CA63}" type="parTrans" cxnId="{AC0897CA-C716-674E-9B69-5E0146D49B23}">
      <dgm:prSet/>
      <dgm:spPr/>
      <dgm:t>
        <a:bodyPr/>
        <a:lstStyle/>
        <a:p>
          <a:endParaRPr lang="en-US"/>
        </a:p>
      </dgm:t>
    </dgm:pt>
    <dgm:pt modelId="{3EB6DCC0-97CE-F742-B780-3FAF49A8A23F}" type="sibTrans" cxnId="{AC0897CA-C716-674E-9B69-5E0146D49B23}">
      <dgm:prSet/>
      <dgm:spPr/>
      <dgm:t>
        <a:bodyPr/>
        <a:lstStyle/>
        <a:p>
          <a:endParaRPr lang="en-US"/>
        </a:p>
      </dgm:t>
    </dgm:pt>
    <dgm:pt modelId="{FD28D417-73F4-CC4C-AB8E-9FD010AA58FB}">
      <dgm:prSet phldrT="[Text]"/>
      <dgm:spPr/>
      <dgm:t>
        <a:bodyPr/>
        <a:lstStyle/>
        <a:p>
          <a:r>
            <a:rPr lang="en-US" dirty="0" smtClean="0"/>
            <a:t>2025</a:t>
          </a:r>
          <a:endParaRPr lang="en-US" dirty="0"/>
        </a:p>
      </dgm:t>
    </dgm:pt>
    <dgm:pt modelId="{8BAA936C-490D-B549-A219-B6E0DA05B8C4}" type="parTrans" cxnId="{21F23B04-5E9A-BF4B-8C26-0B317052EBA4}">
      <dgm:prSet/>
      <dgm:spPr/>
      <dgm:t>
        <a:bodyPr/>
        <a:lstStyle/>
        <a:p>
          <a:endParaRPr lang="en-US"/>
        </a:p>
      </dgm:t>
    </dgm:pt>
    <dgm:pt modelId="{BCAA0C0D-1AD1-C542-ACA0-1E87C031B6DC}" type="sibTrans" cxnId="{21F23B04-5E9A-BF4B-8C26-0B317052EBA4}">
      <dgm:prSet/>
      <dgm:spPr/>
      <dgm:t>
        <a:bodyPr/>
        <a:lstStyle/>
        <a:p>
          <a:endParaRPr lang="en-US"/>
        </a:p>
      </dgm:t>
    </dgm:pt>
    <dgm:pt modelId="{6F897560-FB01-904C-8E68-CFA9A6162309}">
      <dgm:prSet phldrT="[Text]"/>
      <dgm:spPr/>
      <dgm:t>
        <a:bodyPr/>
        <a:lstStyle/>
        <a:p>
          <a:r>
            <a:rPr lang="en-US" dirty="0" smtClean="0"/>
            <a:t>2030</a:t>
          </a:r>
          <a:endParaRPr lang="en-US" dirty="0"/>
        </a:p>
      </dgm:t>
    </dgm:pt>
    <dgm:pt modelId="{3D3EA5BA-DC00-004B-9373-88BFD9EEFC5E}" type="parTrans" cxnId="{FD0AA401-AFCD-9B41-A293-641FD9956DE5}">
      <dgm:prSet/>
      <dgm:spPr/>
      <dgm:t>
        <a:bodyPr/>
        <a:lstStyle/>
        <a:p>
          <a:endParaRPr lang="en-US"/>
        </a:p>
      </dgm:t>
    </dgm:pt>
    <dgm:pt modelId="{C3C1514B-40D6-8D4C-AC53-D2D0C53FF8B5}" type="sibTrans" cxnId="{FD0AA401-AFCD-9B41-A293-641FD9956DE5}">
      <dgm:prSet/>
      <dgm:spPr/>
      <dgm:t>
        <a:bodyPr/>
        <a:lstStyle/>
        <a:p>
          <a:endParaRPr lang="en-US"/>
        </a:p>
      </dgm:t>
    </dgm:pt>
    <dgm:pt modelId="{B3FC8077-BF1D-1C4E-83CB-81B4621A23F0}">
      <dgm:prSet phldrT="[Text]"/>
      <dgm:spPr/>
      <dgm:t>
        <a:bodyPr/>
        <a:lstStyle/>
        <a:p>
          <a:r>
            <a:rPr lang="en-US" dirty="0" smtClean="0"/>
            <a:t>2035</a:t>
          </a:r>
          <a:endParaRPr lang="en-US" dirty="0"/>
        </a:p>
      </dgm:t>
    </dgm:pt>
    <dgm:pt modelId="{687E62C2-BF7E-F44F-898F-AFF614F4BF5E}" type="parTrans" cxnId="{BA1DDF22-1751-424A-9A8B-4E186D41B916}">
      <dgm:prSet/>
      <dgm:spPr/>
      <dgm:t>
        <a:bodyPr/>
        <a:lstStyle/>
        <a:p>
          <a:endParaRPr lang="en-US"/>
        </a:p>
      </dgm:t>
    </dgm:pt>
    <dgm:pt modelId="{649D7704-C80B-634F-BAA0-DBB6DEF4EDCC}" type="sibTrans" cxnId="{BA1DDF22-1751-424A-9A8B-4E186D41B916}">
      <dgm:prSet/>
      <dgm:spPr/>
      <dgm:t>
        <a:bodyPr/>
        <a:lstStyle/>
        <a:p>
          <a:endParaRPr lang="en-US"/>
        </a:p>
      </dgm:t>
    </dgm:pt>
    <dgm:pt modelId="{D86C6FFF-3A00-8F4A-98A7-19F52DC1450D}">
      <dgm:prSet phldrT="[Text]"/>
      <dgm:spPr/>
      <dgm:t>
        <a:bodyPr/>
        <a:lstStyle/>
        <a:p>
          <a:r>
            <a:rPr lang="en-US" dirty="0" smtClean="0"/>
            <a:t>1990</a:t>
          </a:r>
          <a:endParaRPr lang="en-US" dirty="0"/>
        </a:p>
      </dgm:t>
    </dgm:pt>
    <dgm:pt modelId="{839B1897-9C81-414D-ADEE-989C89B9D646}" type="parTrans" cxnId="{6439A3A3-128B-CE4D-B024-1669F0373878}">
      <dgm:prSet/>
      <dgm:spPr/>
      <dgm:t>
        <a:bodyPr/>
        <a:lstStyle/>
        <a:p>
          <a:endParaRPr lang="en-US"/>
        </a:p>
      </dgm:t>
    </dgm:pt>
    <dgm:pt modelId="{CB114D0A-65A3-0144-9589-7C25BEDCB853}" type="sibTrans" cxnId="{6439A3A3-128B-CE4D-B024-1669F0373878}">
      <dgm:prSet/>
      <dgm:spPr/>
      <dgm:t>
        <a:bodyPr/>
        <a:lstStyle/>
        <a:p>
          <a:endParaRPr lang="en-US"/>
        </a:p>
      </dgm:t>
    </dgm:pt>
    <dgm:pt modelId="{7914452B-9B97-6445-A268-78AD45F6F2C9}" type="pres">
      <dgm:prSet presAssocID="{D42DA3AE-E742-DA4A-8F3E-905B80A6F1CA}" presName="Name0" presStyleCnt="0">
        <dgm:presLayoutVars>
          <dgm:dir/>
          <dgm:resizeHandles val="exact"/>
        </dgm:presLayoutVars>
      </dgm:prSet>
      <dgm:spPr/>
    </dgm:pt>
    <dgm:pt modelId="{6BBD79BB-90E5-7848-9248-238C5F24D7D4}" type="pres">
      <dgm:prSet presAssocID="{D35FAB25-D255-4B40-AE23-2B1ED02D3439}" presName="parTxOnly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1188A54-1866-0644-A14D-C0366DCC4696}" type="pres">
      <dgm:prSet presAssocID="{22F81606-9063-7047-B9E5-0B029F997DD6}" presName="parSpace" presStyleCnt="0"/>
      <dgm:spPr/>
    </dgm:pt>
    <dgm:pt modelId="{B35C4208-5602-974B-8760-779E3EFED7AC}" type="pres">
      <dgm:prSet presAssocID="{7785498B-C578-3549-8586-69EFDDAC0D8F}" presName="parTxOnly" presStyleLbl="node1" presStyleIdx="1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851D5A0-D44D-0748-A509-A55563FC2533}" type="pres">
      <dgm:prSet presAssocID="{352A3FCB-9B6C-B64B-8FCB-3493A47AC327}" presName="parSpace" presStyleCnt="0"/>
      <dgm:spPr/>
    </dgm:pt>
    <dgm:pt modelId="{C7DC7F19-9601-8D43-A8D9-CB5383EFFBB4}" type="pres">
      <dgm:prSet presAssocID="{D86C6FFF-3A00-8F4A-98A7-19F52DC1450D}" presName="parTxOnly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5EE48C4-6342-F341-81D6-89385D8B88CB}" type="pres">
      <dgm:prSet presAssocID="{CB114D0A-65A3-0144-9589-7C25BEDCB853}" presName="parSpace" presStyleCnt="0"/>
      <dgm:spPr/>
    </dgm:pt>
    <dgm:pt modelId="{ACE8F057-5345-504A-AB21-FFA35655152D}" type="pres">
      <dgm:prSet presAssocID="{3FF49E3A-6E56-D24A-9212-3E1F81F2EA02}" presName="parTxOnly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D1262F2-C05C-E845-A207-90EED1EFE847}" type="pres">
      <dgm:prSet presAssocID="{992773A9-F3B4-A44A-B7A7-8D9C175C7CAF}" presName="parSpace" presStyleCnt="0"/>
      <dgm:spPr/>
    </dgm:pt>
    <dgm:pt modelId="{D78F976A-79F4-3F47-98D6-B60E8AAA640D}" type="pres">
      <dgm:prSet presAssocID="{0D4F2FDB-EEF2-CD49-8571-DC9971B16988}" presName="parTxOnly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84CF42D-C3A9-0C48-B51E-CFA6A4C42A30}" type="pres">
      <dgm:prSet presAssocID="{7A1F8876-2852-F54D-859E-6B23C54E2AA0}" presName="parSpace" presStyleCnt="0"/>
      <dgm:spPr/>
    </dgm:pt>
    <dgm:pt modelId="{A6650731-7674-7D44-9FE5-CE5C056EB66A}" type="pres">
      <dgm:prSet presAssocID="{494261B0-3DC9-1148-9F4D-514CBB63DBC1}" presName="parTxOnly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747D316-43FF-CA42-B6C4-08341D22C125}" type="pres">
      <dgm:prSet presAssocID="{DA2849EE-0D64-1646-B5E6-0B9094015546}" presName="parSpace" presStyleCnt="0"/>
      <dgm:spPr/>
    </dgm:pt>
    <dgm:pt modelId="{EDC3A6E5-1F5D-0C43-B58F-B8A106DFE77C}" type="pres">
      <dgm:prSet presAssocID="{F18A24DE-407C-4D4F-972A-75FA8E2CF709}" presName="parTxOnly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E352F98-C5F8-434F-9A3C-DAA1A9CCD29E}" type="pres">
      <dgm:prSet presAssocID="{C4BE7C59-8D07-B842-AB5A-B4681F4EF666}" presName="parSpace" presStyleCnt="0"/>
      <dgm:spPr/>
    </dgm:pt>
    <dgm:pt modelId="{8B72C8FC-668B-EF42-B48B-D9F6BC326A08}" type="pres">
      <dgm:prSet presAssocID="{BBD331A8-F73F-DE46-B18F-608480FC9485}" presName="parTxOnly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33E805D-94B1-434E-8CA6-FC35B02D6229}" type="pres">
      <dgm:prSet presAssocID="{97690042-07BE-B24A-A443-4EF0D8C7FE51}" presName="parSpace" presStyleCnt="0"/>
      <dgm:spPr/>
    </dgm:pt>
    <dgm:pt modelId="{A4147B64-7D0C-9E45-8939-2FE73234E454}" type="pres">
      <dgm:prSet presAssocID="{16282C59-33C6-A648-8E8D-EF6FD612E931}" presName="parTxOnly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2080AA5-BA6F-734C-9429-82C7659FF575}" type="pres">
      <dgm:prSet presAssocID="{3EB6DCC0-97CE-F742-B780-3FAF49A8A23F}" presName="parSpace" presStyleCnt="0"/>
      <dgm:spPr/>
    </dgm:pt>
    <dgm:pt modelId="{AB550ED0-7CA9-DC4F-8AF2-A0D5FD0BA81C}" type="pres">
      <dgm:prSet presAssocID="{FD28D417-73F4-CC4C-AB8E-9FD010AA58FB}" presName="parTxOnly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EC82656-0AD8-9542-AFDB-EBB037813E61}" type="pres">
      <dgm:prSet presAssocID="{BCAA0C0D-1AD1-C542-ACA0-1E87C031B6DC}" presName="parSpace" presStyleCnt="0"/>
      <dgm:spPr/>
    </dgm:pt>
    <dgm:pt modelId="{8F0D88AD-93D2-904F-A399-F1A3F4430C51}" type="pres">
      <dgm:prSet presAssocID="{6F897560-FB01-904C-8E68-CFA9A6162309}" presName="parTxOnly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E683756-18BA-4F42-BF63-3FF8EDE73CC7}" type="pres">
      <dgm:prSet presAssocID="{C3C1514B-40D6-8D4C-AC53-D2D0C53FF8B5}" presName="parSpace" presStyleCnt="0"/>
      <dgm:spPr/>
    </dgm:pt>
    <dgm:pt modelId="{03608E6E-7041-B949-B4DD-04E9BB5BDB59}" type="pres">
      <dgm:prSet presAssocID="{B3FC8077-BF1D-1C4E-83CB-81B4621A23F0}" presName="parTxOnly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439A3A3-128B-CE4D-B024-1669F0373878}" srcId="{D42DA3AE-E742-DA4A-8F3E-905B80A6F1CA}" destId="{D86C6FFF-3A00-8F4A-98A7-19F52DC1450D}" srcOrd="2" destOrd="0" parTransId="{839B1897-9C81-414D-ADEE-989C89B9D646}" sibTransId="{CB114D0A-65A3-0144-9589-7C25BEDCB853}"/>
    <dgm:cxn modelId="{B2513D94-3124-421B-A806-CFE130E37239}" type="presOf" srcId="{16282C59-33C6-A648-8E8D-EF6FD612E931}" destId="{A4147B64-7D0C-9E45-8939-2FE73234E454}" srcOrd="0" destOrd="0" presId="urn:microsoft.com/office/officeart/2005/8/layout/hChevron3"/>
    <dgm:cxn modelId="{8C4E8BF6-D03F-4CB7-84CF-89F6986D588A}" type="presOf" srcId="{D86C6FFF-3A00-8F4A-98A7-19F52DC1450D}" destId="{C7DC7F19-9601-8D43-A8D9-CB5383EFFBB4}" srcOrd="0" destOrd="0" presId="urn:microsoft.com/office/officeart/2005/8/layout/hChevron3"/>
    <dgm:cxn modelId="{2A93A562-69A6-2A48-9813-1652419F7F00}" srcId="{D42DA3AE-E742-DA4A-8F3E-905B80A6F1CA}" destId="{BBD331A8-F73F-DE46-B18F-608480FC9485}" srcOrd="7" destOrd="0" parTransId="{6779589F-596C-FB4C-A44D-6AB54CCB4567}" sibTransId="{97690042-07BE-B24A-A443-4EF0D8C7FE51}"/>
    <dgm:cxn modelId="{F33894DD-AA05-46E0-8AA6-C9587559A672}" type="presOf" srcId="{3FF49E3A-6E56-D24A-9212-3E1F81F2EA02}" destId="{ACE8F057-5345-504A-AB21-FFA35655152D}" srcOrd="0" destOrd="0" presId="urn:microsoft.com/office/officeart/2005/8/layout/hChevron3"/>
    <dgm:cxn modelId="{1C12E27D-CA8F-4C7A-9B5E-48164D528C29}" type="presOf" srcId="{0D4F2FDB-EEF2-CD49-8571-DC9971B16988}" destId="{D78F976A-79F4-3F47-98D6-B60E8AAA640D}" srcOrd="0" destOrd="0" presId="urn:microsoft.com/office/officeart/2005/8/layout/hChevron3"/>
    <dgm:cxn modelId="{21F23B04-5E9A-BF4B-8C26-0B317052EBA4}" srcId="{D42DA3AE-E742-DA4A-8F3E-905B80A6F1CA}" destId="{FD28D417-73F4-CC4C-AB8E-9FD010AA58FB}" srcOrd="9" destOrd="0" parTransId="{8BAA936C-490D-B549-A219-B6E0DA05B8C4}" sibTransId="{BCAA0C0D-1AD1-C542-ACA0-1E87C031B6DC}"/>
    <dgm:cxn modelId="{14D20DA3-5639-4A34-959A-CC3FC57D8963}" type="presOf" srcId="{D42DA3AE-E742-DA4A-8F3E-905B80A6F1CA}" destId="{7914452B-9B97-6445-A268-78AD45F6F2C9}" srcOrd="0" destOrd="0" presId="urn:microsoft.com/office/officeart/2005/8/layout/hChevron3"/>
    <dgm:cxn modelId="{FD0AA401-AFCD-9B41-A293-641FD9956DE5}" srcId="{D42DA3AE-E742-DA4A-8F3E-905B80A6F1CA}" destId="{6F897560-FB01-904C-8E68-CFA9A6162309}" srcOrd="10" destOrd="0" parTransId="{3D3EA5BA-DC00-004B-9373-88BFD9EEFC5E}" sibTransId="{C3C1514B-40D6-8D4C-AC53-D2D0C53FF8B5}"/>
    <dgm:cxn modelId="{35BFAF43-881B-C242-9CFE-04162E19D0CB}" srcId="{D42DA3AE-E742-DA4A-8F3E-905B80A6F1CA}" destId="{3FF49E3A-6E56-D24A-9212-3E1F81F2EA02}" srcOrd="3" destOrd="0" parTransId="{73A74C09-03CD-FC43-86E3-DF8800C8EA25}" sibTransId="{992773A9-F3B4-A44A-B7A7-8D9C175C7CAF}"/>
    <dgm:cxn modelId="{79147024-30CB-4FDA-A52D-F8CCE2069E45}" type="presOf" srcId="{FD28D417-73F4-CC4C-AB8E-9FD010AA58FB}" destId="{AB550ED0-7CA9-DC4F-8AF2-A0D5FD0BA81C}" srcOrd="0" destOrd="0" presId="urn:microsoft.com/office/officeart/2005/8/layout/hChevron3"/>
    <dgm:cxn modelId="{93836576-7135-4B42-B62D-791E1D6C88EF}" srcId="{D42DA3AE-E742-DA4A-8F3E-905B80A6F1CA}" destId="{494261B0-3DC9-1148-9F4D-514CBB63DBC1}" srcOrd="5" destOrd="0" parTransId="{AD70FBA5-AFD3-0D48-BD25-8FD3F945CFDE}" sibTransId="{DA2849EE-0D64-1646-B5E6-0B9094015546}"/>
    <dgm:cxn modelId="{597C19C5-F7AD-4C75-A612-949ED69CC0DD}" type="presOf" srcId="{B3FC8077-BF1D-1C4E-83CB-81B4621A23F0}" destId="{03608E6E-7041-B949-B4DD-04E9BB5BDB59}" srcOrd="0" destOrd="0" presId="urn:microsoft.com/office/officeart/2005/8/layout/hChevron3"/>
    <dgm:cxn modelId="{5B3CD7D4-46E2-4271-8614-49D332C47035}" type="presOf" srcId="{BBD331A8-F73F-DE46-B18F-608480FC9485}" destId="{8B72C8FC-668B-EF42-B48B-D9F6BC326A08}" srcOrd="0" destOrd="0" presId="urn:microsoft.com/office/officeart/2005/8/layout/hChevron3"/>
    <dgm:cxn modelId="{3351B80B-9316-4D51-9307-7D1402F0E6E3}" type="presOf" srcId="{6F897560-FB01-904C-8E68-CFA9A6162309}" destId="{8F0D88AD-93D2-904F-A399-F1A3F4430C51}" srcOrd="0" destOrd="0" presId="urn:microsoft.com/office/officeart/2005/8/layout/hChevron3"/>
    <dgm:cxn modelId="{72BCEF0D-FF25-4233-96CA-B710A2409221}" type="presOf" srcId="{F18A24DE-407C-4D4F-972A-75FA8E2CF709}" destId="{EDC3A6E5-1F5D-0C43-B58F-B8A106DFE77C}" srcOrd="0" destOrd="0" presId="urn:microsoft.com/office/officeart/2005/8/layout/hChevron3"/>
    <dgm:cxn modelId="{5A3AEFEB-3D53-CB4E-8E2E-DF4366201662}" srcId="{D42DA3AE-E742-DA4A-8F3E-905B80A6F1CA}" destId="{F18A24DE-407C-4D4F-972A-75FA8E2CF709}" srcOrd="6" destOrd="0" parTransId="{0A14E4CD-AD34-524C-ACB4-432C631F9B94}" sibTransId="{C4BE7C59-8D07-B842-AB5A-B4681F4EF666}"/>
    <dgm:cxn modelId="{E58AC9AF-F722-EA45-8E9B-ABA48EE5D176}" srcId="{D42DA3AE-E742-DA4A-8F3E-905B80A6F1CA}" destId="{D35FAB25-D255-4B40-AE23-2B1ED02D3439}" srcOrd="0" destOrd="0" parTransId="{38AC773F-0B36-FE46-817E-6531EAC113A2}" sibTransId="{22F81606-9063-7047-B9E5-0B029F997DD6}"/>
    <dgm:cxn modelId="{BA1DDF22-1751-424A-9A8B-4E186D41B916}" srcId="{D42DA3AE-E742-DA4A-8F3E-905B80A6F1CA}" destId="{B3FC8077-BF1D-1C4E-83CB-81B4621A23F0}" srcOrd="11" destOrd="0" parTransId="{687E62C2-BF7E-F44F-898F-AFF614F4BF5E}" sibTransId="{649D7704-C80B-634F-BAA0-DBB6DEF4EDCC}"/>
    <dgm:cxn modelId="{8CAC85C8-10B0-47B6-B728-44D70BFAF543}" type="presOf" srcId="{D35FAB25-D255-4B40-AE23-2B1ED02D3439}" destId="{6BBD79BB-90E5-7848-9248-238C5F24D7D4}" srcOrd="0" destOrd="0" presId="urn:microsoft.com/office/officeart/2005/8/layout/hChevron3"/>
    <dgm:cxn modelId="{7CA09C54-7430-4BAE-B6A2-519567E53C9D}" type="presOf" srcId="{7785498B-C578-3549-8586-69EFDDAC0D8F}" destId="{B35C4208-5602-974B-8760-779E3EFED7AC}" srcOrd="0" destOrd="0" presId="urn:microsoft.com/office/officeart/2005/8/layout/hChevron3"/>
    <dgm:cxn modelId="{6AC29BD9-9790-9947-BCEC-705C7E9D68F2}" srcId="{D42DA3AE-E742-DA4A-8F3E-905B80A6F1CA}" destId="{7785498B-C578-3549-8586-69EFDDAC0D8F}" srcOrd="1" destOrd="0" parTransId="{3F4F6E2E-F0FD-914A-8010-18B06964707D}" sibTransId="{352A3FCB-9B6C-B64B-8FCB-3493A47AC327}"/>
    <dgm:cxn modelId="{460AFCE8-E28F-4996-B433-B27B39E7C7E7}" type="presOf" srcId="{494261B0-3DC9-1148-9F4D-514CBB63DBC1}" destId="{A6650731-7674-7D44-9FE5-CE5C056EB66A}" srcOrd="0" destOrd="0" presId="urn:microsoft.com/office/officeart/2005/8/layout/hChevron3"/>
    <dgm:cxn modelId="{7848570F-D116-1A41-862C-001C9E3A2B56}" srcId="{D42DA3AE-E742-DA4A-8F3E-905B80A6F1CA}" destId="{0D4F2FDB-EEF2-CD49-8571-DC9971B16988}" srcOrd="4" destOrd="0" parTransId="{D59BA895-152F-2A43-854D-BE3EF807F559}" sibTransId="{7A1F8876-2852-F54D-859E-6B23C54E2AA0}"/>
    <dgm:cxn modelId="{AC0897CA-C716-674E-9B69-5E0146D49B23}" srcId="{D42DA3AE-E742-DA4A-8F3E-905B80A6F1CA}" destId="{16282C59-33C6-A648-8E8D-EF6FD612E931}" srcOrd="8" destOrd="0" parTransId="{0FDDC1F5-A697-D147-8677-C5D971B4CA63}" sibTransId="{3EB6DCC0-97CE-F742-B780-3FAF49A8A23F}"/>
    <dgm:cxn modelId="{7E16E982-A065-42A2-8CC1-EF8E51E3C38F}" type="presParOf" srcId="{7914452B-9B97-6445-A268-78AD45F6F2C9}" destId="{6BBD79BB-90E5-7848-9248-238C5F24D7D4}" srcOrd="0" destOrd="0" presId="urn:microsoft.com/office/officeart/2005/8/layout/hChevron3"/>
    <dgm:cxn modelId="{FAC53653-46A5-483D-A23C-CF8C63718E45}" type="presParOf" srcId="{7914452B-9B97-6445-A268-78AD45F6F2C9}" destId="{C1188A54-1866-0644-A14D-C0366DCC4696}" srcOrd="1" destOrd="0" presId="urn:microsoft.com/office/officeart/2005/8/layout/hChevron3"/>
    <dgm:cxn modelId="{ADFC0573-9065-44AC-8CBD-9D4E0EDE3EAA}" type="presParOf" srcId="{7914452B-9B97-6445-A268-78AD45F6F2C9}" destId="{B35C4208-5602-974B-8760-779E3EFED7AC}" srcOrd="2" destOrd="0" presId="urn:microsoft.com/office/officeart/2005/8/layout/hChevron3"/>
    <dgm:cxn modelId="{78244082-F903-4E03-8F89-9E8179680E06}" type="presParOf" srcId="{7914452B-9B97-6445-A268-78AD45F6F2C9}" destId="{3851D5A0-D44D-0748-A509-A55563FC2533}" srcOrd="3" destOrd="0" presId="urn:microsoft.com/office/officeart/2005/8/layout/hChevron3"/>
    <dgm:cxn modelId="{BB6E57B8-12CE-4C5B-A416-D57C7120700D}" type="presParOf" srcId="{7914452B-9B97-6445-A268-78AD45F6F2C9}" destId="{C7DC7F19-9601-8D43-A8D9-CB5383EFFBB4}" srcOrd="4" destOrd="0" presId="urn:microsoft.com/office/officeart/2005/8/layout/hChevron3"/>
    <dgm:cxn modelId="{19C9A62B-6F85-4354-9212-88A7CB3A56C2}" type="presParOf" srcId="{7914452B-9B97-6445-A268-78AD45F6F2C9}" destId="{D5EE48C4-6342-F341-81D6-89385D8B88CB}" srcOrd="5" destOrd="0" presId="urn:microsoft.com/office/officeart/2005/8/layout/hChevron3"/>
    <dgm:cxn modelId="{2893F531-2AFF-4BB4-BD91-B73DAC9CDBA3}" type="presParOf" srcId="{7914452B-9B97-6445-A268-78AD45F6F2C9}" destId="{ACE8F057-5345-504A-AB21-FFA35655152D}" srcOrd="6" destOrd="0" presId="urn:microsoft.com/office/officeart/2005/8/layout/hChevron3"/>
    <dgm:cxn modelId="{B5015710-9868-4BE6-8ECB-B15DD37F4CEE}" type="presParOf" srcId="{7914452B-9B97-6445-A268-78AD45F6F2C9}" destId="{ED1262F2-C05C-E845-A207-90EED1EFE847}" srcOrd="7" destOrd="0" presId="urn:microsoft.com/office/officeart/2005/8/layout/hChevron3"/>
    <dgm:cxn modelId="{FB5385FF-5E5A-4FE9-A458-00069B40658B}" type="presParOf" srcId="{7914452B-9B97-6445-A268-78AD45F6F2C9}" destId="{D78F976A-79F4-3F47-98D6-B60E8AAA640D}" srcOrd="8" destOrd="0" presId="urn:microsoft.com/office/officeart/2005/8/layout/hChevron3"/>
    <dgm:cxn modelId="{6A3C9F2E-82B4-4A44-A211-14AC4BFB250A}" type="presParOf" srcId="{7914452B-9B97-6445-A268-78AD45F6F2C9}" destId="{784CF42D-C3A9-0C48-B51E-CFA6A4C42A30}" srcOrd="9" destOrd="0" presId="urn:microsoft.com/office/officeart/2005/8/layout/hChevron3"/>
    <dgm:cxn modelId="{8562AFC3-5FBE-40B8-A9F2-C4FC3D875CCE}" type="presParOf" srcId="{7914452B-9B97-6445-A268-78AD45F6F2C9}" destId="{A6650731-7674-7D44-9FE5-CE5C056EB66A}" srcOrd="10" destOrd="0" presId="urn:microsoft.com/office/officeart/2005/8/layout/hChevron3"/>
    <dgm:cxn modelId="{87A0C855-1A93-4219-A241-E96C723DE478}" type="presParOf" srcId="{7914452B-9B97-6445-A268-78AD45F6F2C9}" destId="{A747D316-43FF-CA42-B6C4-08341D22C125}" srcOrd="11" destOrd="0" presId="urn:microsoft.com/office/officeart/2005/8/layout/hChevron3"/>
    <dgm:cxn modelId="{95A1B276-DD08-427E-92F6-0BC5F1CC1F3F}" type="presParOf" srcId="{7914452B-9B97-6445-A268-78AD45F6F2C9}" destId="{EDC3A6E5-1F5D-0C43-B58F-B8A106DFE77C}" srcOrd="12" destOrd="0" presId="urn:microsoft.com/office/officeart/2005/8/layout/hChevron3"/>
    <dgm:cxn modelId="{0BC2EB27-4B62-4882-997B-2B4F40108A70}" type="presParOf" srcId="{7914452B-9B97-6445-A268-78AD45F6F2C9}" destId="{0E352F98-C5F8-434F-9A3C-DAA1A9CCD29E}" srcOrd="13" destOrd="0" presId="urn:microsoft.com/office/officeart/2005/8/layout/hChevron3"/>
    <dgm:cxn modelId="{32F906D9-5E39-41C5-84CA-49C3F0E9DD4A}" type="presParOf" srcId="{7914452B-9B97-6445-A268-78AD45F6F2C9}" destId="{8B72C8FC-668B-EF42-B48B-D9F6BC326A08}" srcOrd="14" destOrd="0" presId="urn:microsoft.com/office/officeart/2005/8/layout/hChevron3"/>
    <dgm:cxn modelId="{FE3ECD31-B566-4218-9FD3-383FDD9BB76F}" type="presParOf" srcId="{7914452B-9B97-6445-A268-78AD45F6F2C9}" destId="{E33E805D-94B1-434E-8CA6-FC35B02D6229}" srcOrd="15" destOrd="0" presId="urn:microsoft.com/office/officeart/2005/8/layout/hChevron3"/>
    <dgm:cxn modelId="{55727E74-76E4-4C6A-8315-859562C136CA}" type="presParOf" srcId="{7914452B-9B97-6445-A268-78AD45F6F2C9}" destId="{A4147B64-7D0C-9E45-8939-2FE73234E454}" srcOrd="16" destOrd="0" presId="urn:microsoft.com/office/officeart/2005/8/layout/hChevron3"/>
    <dgm:cxn modelId="{CB5954C2-9B22-42A6-8F4C-CFB65782F3E8}" type="presParOf" srcId="{7914452B-9B97-6445-A268-78AD45F6F2C9}" destId="{32080AA5-BA6F-734C-9429-82C7659FF575}" srcOrd="17" destOrd="0" presId="urn:microsoft.com/office/officeart/2005/8/layout/hChevron3"/>
    <dgm:cxn modelId="{75B7D71C-2AB5-4AA3-B9AB-6004712F2586}" type="presParOf" srcId="{7914452B-9B97-6445-A268-78AD45F6F2C9}" destId="{AB550ED0-7CA9-DC4F-8AF2-A0D5FD0BA81C}" srcOrd="18" destOrd="0" presId="urn:microsoft.com/office/officeart/2005/8/layout/hChevron3"/>
    <dgm:cxn modelId="{C337284A-8B0E-489D-AE42-DF5EC9B40D5A}" type="presParOf" srcId="{7914452B-9B97-6445-A268-78AD45F6F2C9}" destId="{FEC82656-0AD8-9542-AFDB-EBB037813E61}" srcOrd="19" destOrd="0" presId="urn:microsoft.com/office/officeart/2005/8/layout/hChevron3"/>
    <dgm:cxn modelId="{79957A9E-636E-43E0-AF3D-06376DC3124E}" type="presParOf" srcId="{7914452B-9B97-6445-A268-78AD45F6F2C9}" destId="{8F0D88AD-93D2-904F-A399-F1A3F4430C51}" srcOrd="20" destOrd="0" presId="urn:microsoft.com/office/officeart/2005/8/layout/hChevron3"/>
    <dgm:cxn modelId="{F906A070-C258-47BF-B6D3-F7D03DE7C628}" type="presParOf" srcId="{7914452B-9B97-6445-A268-78AD45F6F2C9}" destId="{0E683756-18BA-4F42-BF63-3FF8EDE73CC7}" srcOrd="21" destOrd="0" presId="urn:microsoft.com/office/officeart/2005/8/layout/hChevron3"/>
    <dgm:cxn modelId="{500A3A4C-B69F-429C-9744-3DA61653BEA2}" type="presParOf" srcId="{7914452B-9B97-6445-A268-78AD45F6F2C9}" destId="{03608E6E-7041-B949-B4DD-04E9BB5BDB59}" srcOrd="2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D86523-2AF0-1C48-A0CC-DA9A6A91DBA3}">
      <dsp:nvSpPr>
        <dsp:cNvPr id="0" name=""/>
        <dsp:cNvSpPr/>
      </dsp:nvSpPr>
      <dsp:spPr>
        <a:xfrm>
          <a:off x="0" y="0"/>
          <a:ext cx="6426200" cy="1620497"/>
        </a:xfrm>
        <a:prstGeom prst="roundRect">
          <a:avLst>
            <a:gd name="adj" fmla="val 10000"/>
          </a:avLst>
        </a:prstGeom>
        <a:solidFill>
          <a:srgbClr val="F2F2F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400" kern="12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Vol</a:t>
          </a:r>
          <a:r>
            <a:rPr kumimoji="1" lang="en-US" sz="14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 1:  The CLIC accelerator and site facilities (</a:t>
          </a:r>
          <a:r>
            <a:rPr kumimoji="1" lang="en-US" sz="1400" kern="12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H.Schmickler</a:t>
          </a:r>
          <a:r>
            <a:rPr kumimoji="1" lang="en-US" sz="14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)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CLIC concept with exploration over multi-</a:t>
          </a:r>
          <a:r>
            <a:rPr kumimoji="1" lang="en-US" sz="1200" kern="12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TeV</a:t>
          </a:r>
          <a:r>
            <a:rPr kumimoji="1" lang="en-US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 energy range up to 3 </a:t>
          </a:r>
          <a:r>
            <a:rPr kumimoji="1" lang="en-US" sz="1200" kern="12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TeV</a:t>
          </a:r>
          <a:endParaRPr kumimoji="1" lang="en-US" sz="1200" kern="1200" dirty="0" smtClean="0">
            <a:solidFill>
              <a:srgbClr val="000000"/>
            </a:solidFill>
            <a:latin typeface="Calibri"/>
            <a:ea typeface="+mn-ea"/>
            <a:cs typeface="+mn-cs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Feasibility study of CLIC parameters optimized at 3 </a:t>
          </a:r>
          <a:r>
            <a:rPr kumimoji="1" lang="en-US" sz="1200" kern="12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TeV</a:t>
          </a:r>
          <a:r>
            <a:rPr kumimoji="1" lang="en-US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 (most demanding) </a:t>
          </a:r>
        </a:p>
        <a:p>
          <a:pPr marL="88900" lvl="0" indent="-8890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Consider also 500 </a:t>
          </a:r>
          <a:r>
            <a:rPr kumimoji="1" lang="en-US" sz="1200" kern="12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GeV</a:t>
          </a:r>
          <a:r>
            <a:rPr kumimoji="1" lang="en-US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, and intermediate energy range</a:t>
          </a:r>
        </a:p>
        <a:p>
          <a:pPr marL="88900" lvl="0" indent="-8890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Complete, presented in SPC in March 2011, in print: </a:t>
          </a:r>
          <a:r>
            <a:rPr lang="en-US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  <a:hlinkClick xmlns:r="http://schemas.openxmlformats.org/officeDocument/2006/relationships" r:id="rId1"/>
            </a:rPr>
            <a:t>https://edms.cern.ch/document/1234244/</a:t>
          </a:r>
          <a:endParaRPr lang="en-US" sz="1200" kern="1200" dirty="0" smtClean="0">
            <a:solidFill>
              <a:srgbClr val="000000"/>
            </a:solidFill>
            <a:latin typeface="Calibri"/>
            <a:ea typeface="+mn-ea"/>
            <a:cs typeface="+mn-cs"/>
          </a:endParaRPr>
        </a:p>
      </dsp:txBody>
      <dsp:txXfrm>
        <a:off x="1434462" y="0"/>
        <a:ext cx="4991737" cy="1620497"/>
      </dsp:txXfrm>
    </dsp:sp>
    <dsp:sp modelId="{66D6C40F-4E7A-744C-90B0-5757C1146A18}">
      <dsp:nvSpPr>
        <dsp:cNvPr id="0" name=""/>
        <dsp:cNvSpPr/>
      </dsp:nvSpPr>
      <dsp:spPr>
        <a:xfrm>
          <a:off x="149222" y="73757"/>
          <a:ext cx="1285240" cy="1472981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FCFFD36-F990-8D4D-865E-42483C0B720F}">
      <dsp:nvSpPr>
        <dsp:cNvPr id="0" name=""/>
        <dsp:cNvSpPr/>
      </dsp:nvSpPr>
      <dsp:spPr>
        <a:xfrm>
          <a:off x="0" y="1769719"/>
          <a:ext cx="6426200" cy="1496314"/>
        </a:xfrm>
        <a:prstGeom prst="roundRect">
          <a:avLst>
            <a:gd name="adj" fmla="val 10000"/>
          </a:avLst>
        </a:prstGeom>
        <a:solidFill>
          <a:sysClr val="window" lastClr="FFFFFF">
            <a:lumMod val="95000"/>
          </a:sys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400" kern="12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Vol</a:t>
          </a:r>
          <a:r>
            <a:rPr kumimoji="1" lang="en-US" sz="14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 2: Physics and detectors at CLIC (</a:t>
          </a:r>
          <a:r>
            <a:rPr kumimoji="1" lang="en-US" sz="1400" kern="12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L.Linssen</a:t>
          </a:r>
          <a:r>
            <a:rPr kumimoji="1" lang="en-US" sz="14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)</a:t>
          </a:r>
        </a:p>
        <a:p>
          <a:pPr marL="88900" lvl="0" indent="-8890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Physics at a multi-</a:t>
          </a:r>
          <a:r>
            <a:rPr lang="en-US" sz="1200" kern="12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TeV</a:t>
          </a:r>
          <a:r>
            <a:rPr lang="en-US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 CLIC machine can be measured with high precision,   despite challenging background conditions 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External review procedure in October 2011</a:t>
          </a:r>
        </a:p>
        <a:p>
          <a:pPr marL="88900" lvl="0" indent="-8890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Completed and printed, presented in SPC in December 2011 </a:t>
          </a:r>
          <a:r>
            <a:rPr kumimoji="1" lang="da-DK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  <a:hlinkClick xmlns:r="http://schemas.openxmlformats.org/officeDocument/2006/relationships" r:id="rId2"/>
            </a:rPr>
            <a:t>http://arxiv.org/pdf/1202.5940v1</a:t>
          </a:r>
          <a:endParaRPr kumimoji="1" lang="da-DK" sz="1200" kern="1200" dirty="0" smtClean="0">
            <a:solidFill>
              <a:srgbClr val="000000"/>
            </a:solidFill>
            <a:latin typeface="Calibri"/>
            <a:ea typeface="+mn-ea"/>
            <a:cs typeface="+mn-cs"/>
          </a:endParaRPr>
        </a:p>
        <a:p>
          <a:pPr marL="88900" lvl="0" indent="-8890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>
            <a:solidFill>
              <a:srgbClr val="000000"/>
            </a:solidFill>
            <a:latin typeface="Calibri"/>
            <a:ea typeface="+mn-ea"/>
            <a:cs typeface="+mn-cs"/>
          </a:endParaRPr>
        </a:p>
      </dsp:txBody>
      <dsp:txXfrm>
        <a:off x="1434462" y="1769719"/>
        <a:ext cx="4991737" cy="1496314"/>
      </dsp:txXfrm>
    </dsp:sp>
    <dsp:sp modelId="{46DB63EA-232D-0246-9538-1772A3005692}">
      <dsp:nvSpPr>
        <dsp:cNvPr id="0" name=""/>
        <dsp:cNvSpPr/>
      </dsp:nvSpPr>
      <dsp:spPr>
        <a:xfrm>
          <a:off x="149222" y="1825448"/>
          <a:ext cx="1285240" cy="138485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D1F9B71-3108-654D-AFD4-DDD52913058E}">
      <dsp:nvSpPr>
        <dsp:cNvPr id="0" name=""/>
        <dsp:cNvSpPr/>
      </dsp:nvSpPr>
      <dsp:spPr>
        <a:xfrm>
          <a:off x="0" y="3415256"/>
          <a:ext cx="6426200" cy="1492225"/>
        </a:xfrm>
        <a:prstGeom prst="roundRect">
          <a:avLst>
            <a:gd name="adj" fmla="val 10000"/>
          </a:avLst>
        </a:prstGeom>
        <a:solidFill>
          <a:sysClr val="window" lastClr="FFFFFF">
            <a:lumMod val="95000"/>
          </a:sys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4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400" kern="12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Vol</a:t>
          </a:r>
          <a:r>
            <a:rPr kumimoji="1" lang="en-US" sz="14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 3:  “CLIC study summary” (</a:t>
          </a:r>
          <a:r>
            <a:rPr kumimoji="1" lang="en-US" sz="1400" kern="12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S.Stapnes</a:t>
          </a:r>
          <a:r>
            <a:rPr kumimoji="1" lang="en-US" sz="14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)</a:t>
          </a:r>
        </a:p>
        <a:p>
          <a:pPr marL="88900" lvl="0" indent="-8890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Summary and available for the European Strategy process, including possible implementation stages for a CLIC machine as well as costing and cost-drives 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Proposing objectives and work plan of post CDR phase (2012-16)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Completed and printed, submitted for the European Strategy Open Meeting    </a:t>
          </a:r>
        </a:p>
        <a:p>
          <a:pPr lvl="0" algn="l" defTabSz="622300">
            <a:lnSpc>
              <a:spcPct val="6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   in September </a:t>
          </a:r>
          <a:r>
            <a:rPr lang="da-DK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  <a:hlinkClick xmlns:r="http://schemas.openxmlformats.org/officeDocument/2006/relationships" r:id="rId3"/>
            </a:rPr>
            <a:t>http://arxiv.org/pdf/1209.2543v1</a:t>
          </a:r>
          <a:endParaRPr lang="da-DK" sz="1200" kern="1200" dirty="0" smtClean="0">
            <a:solidFill>
              <a:srgbClr val="000000"/>
            </a:solidFill>
            <a:latin typeface="Calibri"/>
            <a:ea typeface="+mn-ea"/>
            <a:cs typeface="+mn-cs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>
            <a:solidFill>
              <a:srgbClr val="000000"/>
            </a:solidFill>
            <a:latin typeface="Calibri"/>
            <a:ea typeface="+mn-ea"/>
            <a:cs typeface="+mn-cs"/>
          </a:endParaRPr>
        </a:p>
      </dsp:txBody>
      <dsp:txXfrm>
        <a:off x="1434462" y="3415256"/>
        <a:ext cx="4991737" cy="1492225"/>
      </dsp:txXfrm>
    </dsp:sp>
    <dsp:sp modelId="{F6452A1B-6DA8-3F40-8E77-EAD55F03D176}">
      <dsp:nvSpPr>
        <dsp:cNvPr id="0" name=""/>
        <dsp:cNvSpPr/>
      </dsp:nvSpPr>
      <dsp:spPr>
        <a:xfrm>
          <a:off x="149222" y="3447512"/>
          <a:ext cx="1285240" cy="1427713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BD79BB-90E5-7848-9248-238C5F24D7D4}">
      <dsp:nvSpPr>
        <dsp:cNvPr id="0" name=""/>
        <dsp:cNvSpPr/>
      </dsp:nvSpPr>
      <dsp:spPr>
        <a:xfrm>
          <a:off x="4420" y="177774"/>
          <a:ext cx="820235" cy="328094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1980</a:t>
          </a:r>
          <a:endParaRPr lang="en-US" sz="1400" kern="1200" dirty="0"/>
        </a:p>
      </dsp:txBody>
      <dsp:txXfrm>
        <a:off x="4420" y="177774"/>
        <a:ext cx="738212" cy="328094"/>
      </dsp:txXfrm>
    </dsp:sp>
    <dsp:sp modelId="{B35C4208-5602-974B-8760-779E3EFED7AC}">
      <dsp:nvSpPr>
        <dsp:cNvPr id="0" name=""/>
        <dsp:cNvSpPr/>
      </dsp:nvSpPr>
      <dsp:spPr>
        <a:xfrm>
          <a:off x="660608" y="177774"/>
          <a:ext cx="820235" cy="32809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1985</a:t>
          </a:r>
          <a:endParaRPr lang="en-US" sz="1400" kern="1200" dirty="0"/>
        </a:p>
      </dsp:txBody>
      <dsp:txXfrm>
        <a:off x="824655" y="177774"/>
        <a:ext cx="492141" cy="328094"/>
      </dsp:txXfrm>
    </dsp:sp>
    <dsp:sp modelId="{C7DC7F19-9601-8D43-A8D9-CB5383EFFBB4}">
      <dsp:nvSpPr>
        <dsp:cNvPr id="0" name=""/>
        <dsp:cNvSpPr/>
      </dsp:nvSpPr>
      <dsp:spPr>
        <a:xfrm>
          <a:off x="1316796" y="177774"/>
          <a:ext cx="820235" cy="32809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1990</a:t>
          </a:r>
          <a:endParaRPr lang="en-US" sz="1400" kern="1200" dirty="0"/>
        </a:p>
      </dsp:txBody>
      <dsp:txXfrm>
        <a:off x="1480843" y="177774"/>
        <a:ext cx="492141" cy="328094"/>
      </dsp:txXfrm>
    </dsp:sp>
    <dsp:sp modelId="{ACE8F057-5345-504A-AB21-FFA35655152D}">
      <dsp:nvSpPr>
        <dsp:cNvPr id="0" name=""/>
        <dsp:cNvSpPr/>
      </dsp:nvSpPr>
      <dsp:spPr>
        <a:xfrm>
          <a:off x="1972985" y="177774"/>
          <a:ext cx="820235" cy="32809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1995</a:t>
          </a:r>
          <a:endParaRPr lang="en-US" sz="1400" kern="1200" dirty="0"/>
        </a:p>
      </dsp:txBody>
      <dsp:txXfrm>
        <a:off x="2137032" y="177774"/>
        <a:ext cx="492141" cy="328094"/>
      </dsp:txXfrm>
    </dsp:sp>
    <dsp:sp modelId="{D78F976A-79F4-3F47-98D6-B60E8AAA640D}">
      <dsp:nvSpPr>
        <dsp:cNvPr id="0" name=""/>
        <dsp:cNvSpPr/>
      </dsp:nvSpPr>
      <dsp:spPr>
        <a:xfrm>
          <a:off x="2629173" y="177774"/>
          <a:ext cx="820235" cy="32809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2000</a:t>
          </a:r>
          <a:endParaRPr lang="en-US" sz="1400" kern="1200" dirty="0"/>
        </a:p>
      </dsp:txBody>
      <dsp:txXfrm>
        <a:off x="2793220" y="177774"/>
        <a:ext cx="492141" cy="328094"/>
      </dsp:txXfrm>
    </dsp:sp>
    <dsp:sp modelId="{A6650731-7674-7D44-9FE5-CE5C056EB66A}">
      <dsp:nvSpPr>
        <dsp:cNvPr id="0" name=""/>
        <dsp:cNvSpPr/>
      </dsp:nvSpPr>
      <dsp:spPr>
        <a:xfrm>
          <a:off x="3285361" y="177774"/>
          <a:ext cx="820235" cy="32809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2005</a:t>
          </a:r>
          <a:endParaRPr lang="en-US" sz="1400" kern="1200" dirty="0"/>
        </a:p>
      </dsp:txBody>
      <dsp:txXfrm>
        <a:off x="3449408" y="177774"/>
        <a:ext cx="492141" cy="328094"/>
      </dsp:txXfrm>
    </dsp:sp>
    <dsp:sp modelId="{EDC3A6E5-1F5D-0C43-B58F-B8A106DFE77C}">
      <dsp:nvSpPr>
        <dsp:cNvPr id="0" name=""/>
        <dsp:cNvSpPr/>
      </dsp:nvSpPr>
      <dsp:spPr>
        <a:xfrm>
          <a:off x="3941549" y="177774"/>
          <a:ext cx="820235" cy="32809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2010</a:t>
          </a:r>
          <a:endParaRPr lang="en-US" sz="1400" kern="1200" dirty="0"/>
        </a:p>
      </dsp:txBody>
      <dsp:txXfrm>
        <a:off x="4105596" y="177774"/>
        <a:ext cx="492141" cy="328094"/>
      </dsp:txXfrm>
    </dsp:sp>
    <dsp:sp modelId="{8B72C8FC-668B-EF42-B48B-D9F6BC326A08}">
      <dsp:nvSpPr>
        <dsp:cNvPr id="0" name=""/>
        <dsp:cNvSpPr/>
      </dsp:nvSpPr>
      <dsp:spPr>
        <a:xfrm>
          <a:off x="4597738" y="177774"/>
          <a:ext cx="820235" cy="32809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2015</a:t>
          </a:r>
          <a:endParaRPr lang="en-US" sz="1400" kern="1200" dirty="0"/>
        </a:p>
      </dsp:txBody>
      <dsp:txXfrm>
        <a:off x="4761785" y="177774"/>
        <a:ext cx="492141" cy="328094"/>
      </dsp:txXfrm>
    </dsp:sp>
    <dsp:sp modelId="{A4147B64-7D0C-9E45-8939-2FE73234E454}">
      <dsp:nvSpPr>
        <dsp:cNvPr id="0" name=""/>
        <dsp:cNvSpPr/>
      </dsp:nvSpPr>
      <dsp:spPr>
        <a:xfrm>
          <a:off x="5253926" y="177774"/>
          <a:ext cx="820235" cy="32809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2020</a:t>
          </a:r>
          <a:endParaRPr lang="en-US" sz="1400" kern="1200" dirty="0"/>
        </a:p>
      </dsp:txBody>
      <dsp:txXfrm>
        <a:off x="5417973" y="177774"/>
        <a:ext cx="492141" cy="328094"/>
      </dsp:txXfrm>
    </dsp:sp>
    <dsp:sp modelId="{AB550ED0-7CA9-DC4F-8AF2-A0D5FD0BA81C}">
      <dsp:nvSpPr>
        <dsp:cNvPr id="0" name=""/>
        <dsp:cNvSpPr/>
      </dsp:nvSpPr>
      <dsp:spPr>
        <a:xfrm>
          <a:off x="5910114" y="177774"/>
          <a:ext cx="820235" cy="32809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2025</a:t>
          </a:r>
          <a:endParaRPr lang="en-US" sz="1400" kern="1200" dirty="0"/>
        </a:p>
      </dsp:txBody>
      <dsp:txXfrm>
        <a:off x="6074161" y="177774"/>
        <a:ext cx="492141" cy="328094"/>
      </dsp:txXfrm>
    </dsp:sp>
    <dsp:sp modelId="{8F0D88AD-93D2-904F-A399-F1A3F4430C51}">
      <dsp:nvSpPr>
        <dsp:cNvPr id="0" name=""/>
        <dsp:cNvSpPr/>
      </dsp:nvSpPr>
      <dsp:spPr>
        <a:xfrm>
          <a:off x="6566302" y="177774"/>
          <a:ext cx="820235" cy="32809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2030</a:t>
          </a:r>
          <a:endParaRPr lang="en-US" sz="1400" kern="1200" dirty="0"/>
        </a:p>
      </dsp:txBody>
      <dsp:txXfrm>
        <a:off x="6730349" y="177774"/>
        <a:ext cx="492141" cy="328094"/>
      </dsp:txXfrm>
    </dsp:sp>
    <dsp:sp modelId="{03608E6E-7041-B949-B4DD-04E9BB5BDB59}">
      <dsp:nvSpPr>
        <dsp:cNvPr id="0" name=""/>
        <dsp:cNvSpPr/>
      </dsp:nvSpPr>
      <dsp:spPr>
        <a:xfrm>
          <a:off x="7222491" y="177774"/>
          <a:ext cx="820235" cy="32809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2035</a:t>
          </a:r>
          <a:endParaRPr lang="en-US" sz="1400" kern="1200" dirty="0"/>
        </a:p>
      </dsp:txBody>
      <dsp:txXfrm>
        <a:off x="7386538" y="177774"/>
        <a:ext cx="492141" cy="3280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5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FA10DB-6C62-41F6-AF8F-1EE5A96163A7}" type="datetimeFigureOut">
              <a:rPr lang="en-GB" smtClean="0"/>
              <a:t>03/11/2014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0DBC0-4649-4655-BC08-CA5182FA37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8342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4296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>
                <a:solidFill>
                  <a:prstClr val="black"/>
                </a:solidFill>
              </a:rPr>
              <a:pPr/>
              <a:t>27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226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28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679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>
                <a:solidFill>
                  <a:prstClr val="black"/>
                </a:solidFill>
              </a:rPr>
              <a:pPr/>
              <a:t>29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091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>
                <a:solidFill>
                  <a:prstClr val="black"/>
                </a:solidFill>
              </a:rPr>
              <a:pPr/>
              <a:t>30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756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33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863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39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6423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41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6792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42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6792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43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6792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45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611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4F614-9E61-415D-AC3C-7694CF08669C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037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987" name="Pladsholder til no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41988" name="Pladsholder til dias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415D41D-5167-D942-9C5C-EFB7EA75C4EE}" type="slidenum">
              <a:rPr lang="da-DK" sz="1200">
                <a:solidFill>
                  <a:prstClr val="black"/>
                </a:solidFill>
                <a:cs typeface="ＭＳ Ｐゴシック" charset="0"/>
              </a:rPr>
              <a:pPr eaLnBrk="1" hangingPunct="1"/>
              <a:t>18</a:t>
            </a:fld>
            <a:endParaRPr lang="da-DK" sz="1200" dirty="0">
              <a:solidFill>
                <a:prstClr val="black"/>
              </a:solidFill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20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823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21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964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964F8-46E3-48AF-9D0C-01512592A10C}" type="slidenum">
              <a:rPr lang="en-GB" smtClean="0">
                <a:solidFill>
                  <a:prstClr val="black"/>
                </a:solidFill>
              </a:rPr>
              <a:pPr/>
              <a:t>23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970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4600A-A275-450B-9DD1-B5120D15F3F9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876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964F8-46E3-48AF-9D0C-01512592A10C}" type="slidenum">
              <a:rPr lang="en-GB" smtClean="0">
                <a:solidFill>
                  <a:prstClr val="black"/>
                </a:solidFill>
              </a:rPr>
              <a:pPr/>
              <a:t>25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495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0DB7D-11C6-4917-B5FE-01615D2ACADC}" type="slidenum">
              <a:rPr lang="en-GB">
                <a:solidFill>
                  <a:prstClr val="black"/>
                </a:solidFill>
              </a:rPr>
              <a:pPr/>
              <a:t>26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724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03/11/2014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3193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03/11/2014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993480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1"/>
            <a:ext cx="2133600" cy="26064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</a:lstStyle>
          <a:p>
            <a:fld id="{80312B61-8FBB-43B8-A6DD-B3B75C3780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35496" y="6505599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000000"/>
                </a:solidFill>
                <a:latin typeface="Constantia" pitchFamily="18" charset="0"/>
              </a:rPr>
              <a:t>H. Damerau, A. Findlay, S. Hancock, CMAC 16/08/2012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255059"/>
            <a:ext cx="8763034" cy="47456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0" name="Picture 9" descr="logo-presentation-smal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738" y="6167827"/>
            <a:ext cx="539496" cy="533400"/>
          </a:xfrm>
          <a:prstGeom prst="rect">
            <a:avLst/>
          </a:prstGeom>
        </p:spPr>
      </p:pic>
      <p:pic>
        <p:nvPicPr>
          <p:cNvPr id="11" name="Picture 10" descr="liu_ppt-03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7" y="274638"/>
            <a:ext cx="552909" cy="66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000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0" y="877824"/>
            <a:ext cx="9144000" cy="14826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" name="Title 13"/>
          <p:cNvSpPr>
            <a:spLocks noGrp="1"/>
          </p:cNvSpPr>
          <p:nvPr>
            <p:ph type="title" hasCustomPrompt="1"/>
          </p:nvPr>
        </p:nvSpPr>
        <p:spPr>
          <a:xfrm>
            <a:off x="1010093" y="93476"/>
            <a:ext cx="7123814" cy="680483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/>
              </a:gs>
              <a:gs pos="72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anchor="ctr"/>
          <a:lstStyle>
            <a:lvl1pPr>
              <a:defRPr sz="3200" b="1">
                <a:solidFill>
                  <a:schemeClr val="tx2"/>
                </a:solidFill>
                <a:latin typeface="Cambria" pitchFamily="18" charset="0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7160" y="1051560"/>
            <a:ext cx="8869680" cy="5212080"/>
          </a:xfrm>
          <a:prstGeom prst="rect">
            <a:avLst/>
          </a:prstGeom>
        </p:spPr>
        <p:txBody>
          <a:bodyPr/>
          <a:lstStyle>
            <a:lvl1pPr>
              <a:tabLst>
                <a:tab pos="693738" algn="l"/>
              </a:tabLst>
              <a:defRPr sz="28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051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1"/>
            <a:ext cx="2133600" cy="26064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</a:lstStyle>
          <a:p>
            <a:fld id="{80312B61-8FBB-43B8-A6DD-B3B75C3780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35496" y="6505599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000000"/>
                </a:solidFill>
                <a:latin typeface="Constantia" pitchFamily="18" charset="0"/>
              </a:rPr>
              <a:t>H. Damerau, A. Findlay, S. Hancock, CMAC 16/08/2012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255059"/>
            <a:ext cx="8763034" cy="47456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0" name="Picture 9" descr="logo-presentation-smal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738" y="6167827"/>
            <a:ext cx="539496" cy="533400"/>
          </a:xfrm>
          <a:prstGeom prst="rect">
            <a:avLst/>
          </a:prstGeom>
        </p:spPr>
      </p:pic>
      <p:pic>
        <p:nvPicPr>
          <p:cNvPr id="11" name="Picture 10" descr="liu_ppt-03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7" y="274638"/>
            <a:ext cx="552909" cy="66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89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banner-ble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02427-AFE3-4BCF-9038-0FB899F3E4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857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020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862361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759270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604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560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/>
          <p:nvPr userDrawn="1"/>
        </p:nvSpPr>
        <p:spPr bwMode="auto">
          <a:xfrm>
            <a:off x="0" y="877824"/>
            <a:ext cx="9144000" cy="14826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-5502" y="-1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3200" i="1" dirty="0">
              <a:solidFill>
                <a:srgbClr val="FFFF00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1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03/11/2014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16267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F8650-76E6-47AE-9867-C699FDD85C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F53C0-2D24-4EC4-8832-DE27254F19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3503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F8650-76E6-47AE-9867-C699FDD85C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F53C0-2D24-4EC4-8832-DE27254F19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98056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F8650-76E6-47AE-9867-C699FDD85C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F53C0-2D24-4EC4-8832-DE27254F19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32881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F8650-76E6-47AE-9867-C699FDD85C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F53C0-2D24-4EC4-8832-DE27254F19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01552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F8650-76E6-47AE-9867-C699FDD85C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F53C0-2D24-4EC4-8832-DE27254F19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61759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F8650-76E6-47AE-9867-C699FDD85C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F53C0-2D24-4EC4-8832-DE27254F19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2064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F8650-76E6-47AE-9867-C699FDD85C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F53C0-2D24-4EC4-8832-DE27254F19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40982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F8650-76E6-47AE-9867-C699FDD85C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F53C0-2D24-4EC4-8832-DE27254F19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39582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F8650-76E6-47AE-9867-C699FDD85C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F53C0-2D24-4EC4-8832-DE27254F19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96805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F8650-76E6-47AE-9867-C699FDD85C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F53C0-2D24-4EC4-8832-DE27254F19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867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4290"/>
            <a:ext cx="91440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70065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8205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F8650-76E6-47AE-9867-C699FDD85C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F53C0-2D24-4EC4-8832-DE27254F19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57876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95EE4-93D0-4EED-AD82-0DE603D4C0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F0C5B-A822-40B4-B375-94AF52F87B1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26500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98CB8-2FBB-498E-9415-3782A4A435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24932-CA91-4D94-892C-31136308D47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76442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71223-73B3-4F58-BC58-041352B385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B596B-FD41-411D-9237-45B5198190B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15728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3FB2D-FE5A-464C-A322-C044EEC6F9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00974-C1A3-4EFF-81DB-EA6869C4653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71997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A6036-EF84-4BEC-B147-85BA570F22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4B7A7-27E9-425B-BC43-B36D97494B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83079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8A351-4828-4562-AF77-58A60BF14E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59AA1-F9EB-4966-A3FB-84494DC8C0A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02000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19880-DAB8-4DE8-8351-84006C832E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93C14-0CC8-4FE5-A470-147784CD496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3140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6CB6E-B461-4D52-B13F-E1636DB132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E0870-D36D-48FE-9BF3-AB4B86ED65C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27874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3ED8E-8A21-41F9-8556-CF594DFA2B9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395E3-7FEC-4EAC-9638-BDF74C04C9D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707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35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97A69-4B17-49F1-B052-E90C0A2EE2B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EF972-626D-4B67-9E08-F277028E228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51895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FE37E-10B1-4A12-9226-FF92A2B3FC7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C7836-BFFB-48C3-A535-832657AB39E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71445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0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/>
            <a:r>
              <a:rPr lang="en-US" smtClean="0">
                <a:solidFill>
                  <a:prstClr val="black"/>
                </a:solidFill>
              </a:rPr>
              <a:t>SFU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/>
            <a:r>
              <a:rPr lang="en-US" smtClean="0">
                <a:solidFill>
                  <a:prstClr val="black"/>
                </a:solidFill>
              </a:rPr>
              <a:t>Bernd Stelzer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4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930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8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6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3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0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7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1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8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5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/>
            <a:r>
              <a:rPr lang="en-US" smtClean="0">
                <a:solidFill>
                  <a:prstClr val="black"/>
                </a:solidFill>
              </a:rPr>
              <a:t>SFU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/>
            <a:r>
              <a:rPr lang="en-US" smtClean="0">
                <a:solidFill>
                  <a:prstClr val="black"/>
                </a:solidFill>
              </a:rPr>
              <a:t>Bernd Stelzer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377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/>
            <a:r>
              <a:rPr lang="en-US" smtClean="0">
                <a:solidFill>
                  <a:prstClr val="black"/>
                </a:solidFill>
              </a:rPr>
              <a:t>SFU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/>
            <a:r>
              <a:rPr lang="en-US" smtClean="0">
                <a:solidFill>
                  <a:prstClr val="black"/>
                </a:solidFill>
              </a:rPr>
              <a:t>Bernd Stelzer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733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7" indent="0">
              <a:buNone/>
              <a:defRPr sz="2000" b="1"/>
            </a:lvl2pPr>
            <a:lvl3pPr marL="913397" indent="0">
              <a:buNone/>
              <a:defRPr sz="1800" b="1"/>
            </a:lvl3pPr>
            <a:lvl4pPr marL="1370093" indent="0">
              <a:buNone/>
              <a:defRPr sz="1600" b="1"/>
            </a:lvl4pPr>
            <a:lvl5pPr marL="1826790" indent="0">
              <a:buNone/>
              <a:defRPr sz="1600" b="1"/>
            </a:lvl5pPr>
            <a:lvl6pPr marL="2283484" indent="0">
              <a:buNone/>
              <a:defRPr sz="1600" b="1"/>
            </a:lvl6pPr>
            <a:lvl7pPr marL="2740185" indent="0">
              <a:buNone/>
              <a:defRPr sz="1600" b="1"/>
            </a:lvl7pPr>
            <a:lvl8pPr marL="3196880" indent="0">
              <a:buNone/>
              <a:defRPr sz="1600" b="1"/>
            </a:lvl8pPr>
            <a:lvl9pPr marL="3653577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7" indent="0">
              <a:buNone/>
              <a:defRPr sz="2000" b="1"/>
            </a:lvl2pPr>
            <a:lvl3pPr marL="913397" indent="0">
              <a:buNone/>
              <a:defRPr sz="1800" b="1"/>
            </a:lvl3pPr>
            <a:lvl4pPr marL="1370093" indent="0">
              <a:buNone/>
              <a:defRPr sz="1600" b="1"/>
            </a:lvl4pPr>
            <a:lvl5pPr marL="1826790" indent="0">
              <a:buNone/>
              <a:defRPr sz="1600" b="1"/>
            </a:lvl5pPr>
            <a:lvl6pPr marL="2283484" indent="0">
              <a:buNone/>
              <a:defRPr sz="1600" b="1"/>
            </a:lvl6pPr>
            <a:lvl7pPr marL="2740185" indent="0">
              <a:buNone/>
              <a:defRPr sz="1600" b="1"/>
            </a:lvl7pPr>
            <a:lvl8pPr marL="3196880" indent="0">
              <a:buNone/>
              <a:defRPr sz="1600" b="1"/>
            </a:lvl8pPr>
            <a:lvl9pPr marL="3653577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/>
            <a:r>
              <a:rPr lang="en-US" smtClean="0">
                <a:solidFill>
                  <a:prstClr val="black"/>
                </a:solidFill>
              </a:rPr>
              <a:t>SFU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/>
            <a:r>
              <a:rPr lang="en-US" smtClean="0">
                <a:solidFill>
                  <a:prstClr val="black"/>
                </a:solidFill>
              </a:rPr>
              <a:t>Bernd Stelzer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236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/>
            <a:r>
              <a:rPr lang="en-US" smtClean="0">
                <a:solidFill>
                  <a:prstClr val="black"/>
                </a:solidFill>
              </a:rPr>
              <a:t>SFU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/>
            <a:r>
              <a:rPr lang="en-US" smtClean="0">
                <a:solidFill>
                  <a:prstClr val="black"/>
                </a:solidFill>
              </a:rPr>
              <a:t>Bernd Stelzer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801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/>
            <a:r>
              <a:rPr lang="en-US" smtClean="0">
                <a:solidFill>
                  <a:prstClr val="black"/>
                </a:solidFill>
              </a:rPr>
              <a:t>SFU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/>
            <a:r>
              <a:rPr lang="en-US" smtClean="0">
                <a:solidFill>
                  <a:prstClr val="black"/>
                </a:solidFill>
              </a:rPr>
              <a:t>Bernd Stelzer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024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2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697" indent="0">
              <a:buNone/>
              <a:defRPr sz="1200"/>
            </a:lvl2pPr>
            <a:lvl3pPr marL="913397" indent="0">
              <a:buNone/>
              <a:defRPr sz="1000"/>
            </a:lvl3pPr>
            <a:lvl4pPr marL="1370093" indent="0">
              <a:buNone/>
              <a:defRPr sz="900"/>
            </a:lvl4pPr>
            <a:lvl5pPr marL="1826790" indent="0">
              <a:buNone/>
              <a:defRPr sz="900"/>
            </a:lvl5pPr>
            <a:lvl6pPr marL="2283484" indent="0">
              <a:buNone/>
              <a:defRPr sz="900"/>
            </a:lvl6pPr>
            <a:lvl7pPr marL="2740185" indent="0">
              <a:buNone/>
              <a:defRPr sz="900"/>
            </a:lvl7pPr>
            <a:lvl8pPr marL="3196880" indent="0">
              <a:buNone/>
              <a:defRPr sz="900"/>
            </a:lvl8pPr>
            <a:lvl9pPr marL="3653577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/>
            <a:r>
              <a:rPr lang="en-US" smtClean="0">
                <a:solidFill>
                  <a:prstClr val="black"/>
                </a:solidFill>
              </a:rPr>
              <a:t>SFU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/>
            <a:r>
              <a:rPr lang="en-US" smtClean="0">
                <a:solidFill>
                  <a:prstClr val="black"/>
                </a:solidFill>
              </a:rPr>
              <a:t>Bernd Stelzer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295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786047"/>
            <a:ext cx="7772400" cy="1362075"/>
          </a:xfrm>
        </p:spPr>
        <p:txBody>
          <a:bodyPr anchor="t"/>
          <a:lstStyle>
            <a:lvl1pPr algn="l">
              <a:defRPr sz="44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8586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978565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7" indent="0">
              <a:buNone/>
              <a:defRPr sz="2800"/>
            </a:lvl2pPr>
            <a:lvl3pPr marL="913397" indent="0">
              <a:buNone/>
              <a:defRPr sz="2400"/>
            </a:lvl3pPr>
            <a:lvl4pPr marL="1370093" indent="0">
              <a:buNone/>
              <a:defRPr sz="2000"/>
            </a:lvl4pPr>
            <a:lvl5pPr marL="1826790" indent="0">
              <a:buNone/>
              <a:defRPr sz="2000"/>
            </a:lvl5pPr>
            <a:lvl6pPr marL="2283484" indent="0">
              <a:buNone/>
              <a:defRPr sz="2000"/>
            </a:lvl6pPr>
            <a:lvl7pPr marL="2740185" indent="0">
              <a:buNone/>
              <a:defRPr sz="2000"/>
            </a:lvl7pPr>
            <a:lvl8pPr marL="3196880" indent="0">
              <a:buNone/>
              <a:defRPr sz="2000"/>
            </a:lvl8pPr>
            <a:lvl9pPr marL="365357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697" indent="0">
              <a:buNone/>
              <a:defRPr sz="1200"/>
            </a:lvl2pPr>
            <a:lvl3pPr marL="913397" indent="0">
              <a:buNone/>
              <a:defRPr sz="1000"/>
            </a:lvl3pPr>
            <a:lvl4pPr marL="1370093" indent="0">
              <a:buNone/>
              <a:defRPr sz="900"/>
            </a:lvl4pPr>
            <a:lvl5pPr marL="1826790" indent="0">
              <a:buNone/>
              <a:defRPr sz="900"/>
            </a:lvl5pPr>
            <a:lvl6pPr marL="2283484" indent="0">
              <a:buNone/>
              <a:defRPr sz="900"/>
            </a:lvl6pPr>
            <a:lvl7pPr marL="2740185" indent="0">
              <a:buNone/>
              <a:defRPr sz="900"/>
            </a:lvl7pPr>
            <a:lvl8pPr marL="3196880" indent="0">
              <a:buNone/>
              <a:defRPr sz="900"/>
            </a:lvl8pPr>
            <a:lvl9pPr marL="3653577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/>
            <a:r>
              <a:rPr lang="en-US" smtClean="0">
                <a:solidFill>
                  <a:prstClr val="black"/>
                </a:solidFill>
              </a:rPr>
              <a:t>SFU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/>
            <a:r>
              <a:rPr lang="en-US" smtClean="0">
                <a:solidFill>
                  <a:prstClr val="black"/>
                </a:solidFill>
              </a:rPr>
              <a:t>Bernd Stelzer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348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/>
            <a:r>
              <a:rPr lang="en-US" smtClean="0">
                <a:solidFill>
                  <a:prstClr val="black"/>
                </a:solidFill>
              </a:rPr>
              <a:t>SFU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/>
            <a:r>
              <a:rPr lang="en-US" smtClean="0">
                <a:solidFill>
                  <a:prstClr val="black"/>
                </a:solidFill>
              </a:rPr>
              <a:t>Bernd Stelzer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781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0"/>
            <a:ext cx="2057400" cy="5851525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10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/>
            <a:r>
              <a:rPr lang="en-US" smtClean="0">
                <a:solidFill>
                  <a:prstClr val="black"/>
                </a:solidFill>
              </a:rPr>
              <a:t>SFU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/>
            <a:r>
              <a:rPr lang="en-US" smtClean="0">
                <a:solidFill>
                  <a:prstClr val="black"/>
                </a:solidFill>
              </a:rPr>
              <a:t>Bernd Stelzer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88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400800"/>
            <a:ext cx="1905000" cy="457200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/>
            <a:r>
              <a:rPr lang="en-US" smtClean="0">
                <a:solidFill>
                  <a:prstClr val="black"/>
                </a:solidFill>
                <a:latin typeface="Times" charset="0"/>
              </a:rPr>
              <a:t>SFU</a:t>
            </a:r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27857" y="6559118"/>
            <a:ext cx="3923239" cy="231934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/>
            <a:r>
              <a:rPr lang="en-US" smtClean="0">
                <a:solidFill>
                  <a:prstClr val="black"/>
                </a:solidFill>
              </a:rPr>
              <a:t>Bernd Stelzer</a:t>
            </a:r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AD847-EA26-2447-9994-E230048DA2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193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596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500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6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3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0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7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1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8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5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959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049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7" indent="0">
              <a:buNone/>
              <a:defRPr sz="2000" b="1"/>
            </a:lvl2pPr>
            <a:lvl3pPr marL="913397" indent="0">
              <a:buNone/>
              <a:defRPr sz="1800" b="1"/>
            </a:lvl3pPr>
            <a:lvl4pPr marL="1370093" indent="0">
              <a:buNone/>
              <a:defRPr sz="1600" b="1"/>
            </a:lvl4pPr>
            <a:lvl5pPr marL="1826790" indent="0">
              <a:buNone/>
              <a:defRPr sz="1600" b="1"/>
            </a:lvl5pPr>
            <a:lvl6pPr marL="2283484" indent="0">
              <a:buNone/>
              <a:defRPr sz="1600" b="1"/>
            </a:lvl6pPr>
            <a:lvl7pPr marL="2740185" indent="0">
              <a:buNone/>
              <a:defRPr sz="1600" b="1"/>
            </a:lvl7pPr>
            <a:lvl8pPr marL="3196880" indent="0">
              <a:buNone/>
              <a:defRPr sz="1600" b="1"/>
            </a:lvl8pPr>
            <a:lvl9pPr marL="3653577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7" indent="0">
              <a:buNone/>
              <a:defRPr sz="2000" b="1"/>
            </a:lvl2pPr>
            <a:lvl3pPr marL="913397" indent="0">
              <a:buNone/>
              <a:defRPr sz="1800" b="1"/>
            </a:lvl3pPr>
            <a:lvl4pPr marL="1370093" indent="0">
              <a:buNone/>
              <a:defRPr sz="1600" b="1"/>
            </a:lvl4pPr>
            <a:lvl5pPr marL="1826790" indent="0">
              <a:buNone/>
              <a:defRPr sz="1600" b="1"/>
            </a:lvl5pPr>
            <a:lvl6pPr marL="2283484" indent="0">
              <a:buNone/>
              <a:defRPr sz="1600" b="1"/>
            </a:lvl6pPr>
            <a:lvl7pPr marL="2740185" indent="0">
              <a:buNone/>
              <a:defRPr sz="1600" b="1"/>
            </a:lvl7pPr>
            <a:lvl8pPr marL="3196880" indent="0">
              <a:buNone/>
              <a:defRPr sz="1600" b="1"/>
            </a:lvl8pPr>
            <a:lvl9pPr marL="3653577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241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540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5148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3800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08340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091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1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697" indent="0">
              <a:buNone/>
              <a:defRPr sz="1200"/>
            </a:lvl2pPr>
            <a:lvl3pPr marL="913397" indent="0">
              <a:buNone/>
              <a:defRPr sz="1000"/>
            </a:lvl3pPr>
            <a:lvl4pPr marL="1370093" indent="0">
              <a:buNone/>
              <a:defRPr sz="900"/>
            </a:lvl4pPr>
            <a:lvl5pPr marL="1826790" indent="0">
              <a:buNone/>
              <a:defRPr sz="900"/>
            </a:lvl5pPr>
            <a:lvl6pPr marL="2283484" indent="0">
              <a:buNone/>
              <a:defRPr sz="900"/>
            </a:lvl6pPr>
            <a:lvl7pPr marL="2740185" indent="0">
              <a:buNone/>
              <a:defRPr sz="900"/>
            </a:lvl7pPr>
            <a:lvl8pPr marL="3196880" indent="0">
              <a:buNone/>
              <a:defRPr sz="900"/>
            </a:lvl8pPr>
            <a:lvl9pPr marL="3653577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600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7" indent="0">
              <a:buNone/>
              <a:defRPr sz="2800"/>
            </a:lvl2pPr>
            <a:lvl3pPr marL="913397" indent="0">
              <a:buNone/>
              <a:defRPr sz="2400"/>
            </a:lvl3pPr>
            <a:lvl4pPr marL="1370093" indent="0">
              <a:buNone/>
              <a:defRPr sz="2000"/>
            </a:lvl4pPr>
            <a:lvl5pPr marL="1826790" indent="0">
              <a:buNone/>
              <a:defRPr sz="2000"/>
            </a:lvl5pPr>
            <a:lvl6pPr marL="2283484" indent="0">
              <a:buNone/>
              <a:defRPr sz="2000"/>
            </a:lvl6pPr>
            <a:lvl7pPr marL="2740185" indent="0">
              <a:buNone/>
              <a:defRPr sz="2000"/>
            </a:lvl7pPr>
            <a:lvl8pPr marL="3196880" indent="0">
              <a:buNone/>
              <a:defRPr sz="2000"/>
            </a:lvl8pPr>
            <a:lvl9pPr marL="365357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697" indent="0">
              <a:buNone/>
              <a:defRPr sz="1200"/>
            </a:lvl2pPr>
            <a:lvl3pPr marL="913397" indent="0">
              <a:buNone/>
              <a:defRPr sz="1000"/>
            </a:lvl3pPr>
            <a:lvl4pPr marL="1370093" indent="0">
              <a:buNone/>
              <a:defRPr sz="900"/>
            </a:lvl4pPr>
            <a:lvl5pPr marL="1826790" indent="0">
              <a:buNone/>
              <a:defRPr sz="900"/>
            </a:lvl5pPr>
            <a:lvl6pPr marL="2283484" indent="0">
              <a:buNone/>
              <a:defRPr sz="900"/>
            </a:lvl6pPr>
            <a:lvl7pPr marL="2740185" indent="0">
              <a:buNone/>
              <a:defRPr sz="900"/>
            </a:lvl7pPr>
            <a:lvl8pPr marL="3196880" indent="0">
              <a:buNone/>
              <a:defRPr sz="900"/>
            </a:lvl8pPr>
            <a:lvl9pPr marL="3653577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589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021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641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WLC10_p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 userDrawn="1"/>
        </p:nvSpPr>
        <p:spPr bwMode="auto">
          <a:xfrm>
            <a:off x="-36512" y="6579314"/>
            <a:ext cx="9180000" cy="306070"/>
          </a:xfrm>
          <a:prstGeom prst="rect">
            <a:avLst/>
          </a:prstGeom>
          <a:solidFill>
            <a:srgbClr val="003368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defTabSz="822325" fontAlgn="base">
              <a:spcBef>
                <a:spcPct val="0"/>
              </a:spcBef>
              <a:spcAft>
                <a:spcPct val="0"/>
              </a:spcAft>
              <a:tabLst>
                <a:tab pos="4389438" algn="ctr"/>
                <a:tab pos="8961438" algn="r"/>
              </a:tabLst>
              <a:defRPr/>
            </a:pPr>
            <a:r>
              <a:rPr lang="en-US" sz="1400" dirty="0" smtClean="0">
                <a:solidFill>
                  <a:prstClr val="white"/>
                </a:solidFill>
                <a:latin typeface="Candara" panose="020E0502030303020204" pitchFamily="34" charset="0"/>
              </a:rPr>
              <a:t>Nov. 6</a:t>
            </a:r>
            <a:r>
              <a:rPr lang="en-US" sz="1400" baseline="30000" dirty="0" smtClean="0">
                <a:solidFill>
                  <a:prstClr val="white"/>
                </a:solidFill>
                <a:latin typeface="Candara" panose="020E0502030303020204" pitchFamily="34" charset="0"/>
              </a:rPr>
              <a:t>th</a:t>
            </a:r>
            <a:r>
              <a:rPr lang="en-US" sz="1400" dirty="0" smtClean="0">
                <a:solidFill>
                  <a:prstClr val="white"/>
                </a:solidFill>
                <a:latin typeface="Candara" panose="020E0502030303020204" pitchFamily="34" charset="0"/>
              </a:rPr>
              <a:t>, 2013                                                                     	 TBM review	G. Riddone </a:t>
            </a:r>
            <a:r>
              <a:rPr lang="en-GB" sz="1400" dirty="0" smtClean="0">
                <a:solidFill>
                  <a:prstClr val="white"/>
                </a:solidFill>
                <a:latin typeface="Candara" panose="020E0502030303020204" pitchFamily="34" charset="0"/>
              </a:rPr>
              <a:t>                                          </a:t>
            </a:r>
            <a:endParaRPr lang="en-US" sz="1400" dirty="0" smtClean="0">
              <a:solidFill>
                <a:prstClr val="white"/>
              </a:solidFill>
              <a:latin typeface="Candara" panose="020E0502030303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0" y="-27384"/>
            <a:ext cx="9144000" cy="792000"/>
          </a:xfrm>
          <a:prstGeom prst="rect">
            <a:avLst/>
          </a:prstGeom>
          <a:solidFill>
            <a:srgbClr val="003368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45669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 smtClean="0">
              <a:solidFill>
                <a:srgbClr val="CC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15"/>
          <p:cNvSpPr>
            <a:spLocks noGrp="1"/>
          </p:cNvSpPr>
          <p:nvPr>
            <p:ph type="title" hasCustomPrompt="1"/>
          </p:nvPr>
        </p:nvSpPr>
        <p:spPr>
          <a:xfrm>
            <a:off x="971600" y="-27384"/>
            <a:ext cx="7956000" cy="720000"/>
          </a:xfrm>
          <a:prstGeom prst="rect">
            <a:avLst/>
          </a:prstGeom>
          <a:solidFill>
            <a:srgbClr val="003368"/>
          </a:solidFill>
        </p:spPr>
        <p:txBody>
          <a:bodyPr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[Sub-title 1]</a:t>
            </a:r>
            <a:endParaRPr lang="en-US" dirty="0"/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612121" cy="498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175370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WLC10_p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 bwMode="auto">
          <a:xfrm>
            <a:off x="0" y="-27384"/>
            <a:ext cx="9144000" cy="792000"/>
          </a:xfrm>
          <a:prstGeom prst="rect">
            <a:avLst/>
          </a:prstGeom>
          <a:solidFill>
            <a:srgbClr val="003368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45669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 smtClean="0">
              <a:solidFill>
                <a:srgbClr val="CC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971600" y="-27384"/>
            <a:ext cx="7956000" cy="720000"/>
          </a:xfrm>
          <a:prstGeom prst="rect">
            <a:avLst/>
          </a:prstGeom>
          <a:solidFill>
            <a:srgbClr val="003368"/>
          </a:solidFill>
        </p:spPr>
        <p:txBody>
          <a:bodyPr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[Sub-title 1]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 bwMode="auto">
          <a:xfrm>
            <a:off x="0" y="6579314"/>
            <a:ext cx="9144000" cy="306070"/>
          </a:xfrm>
          <a:prstGeom prst="rect">
            <a:avLst/>
          </a:prstGeom>
          <a:solidFill>
            <a:srgbClr val="003368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>
                <a:solidFill>
                  <a:prstClr val="white"/>
                </a:solidFill>
                <a:latin typeface="Candara" panose="020E0502030303020204" pitchFamily="34" charset="0"/>
              </a:rPr>
              <a:t>[</a:t>
            </a:r>
            <a:fld id="{0072F9AA-F6D8-4764-ABA2-A7ACA49E409D}" type="datetime3">
              <a:rPr lang="en-US" sz="1400" smtClean="0">
                <a:solidFill>
                  <a:prstClr val="white"/>
                </a:solidFill>
                <a:latin typeface="Candara" panose="020E0502030303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 November 2014</a:t>
            </a:fld>
            <a:r>
              <a:rPr lang="en-US" sz="1400" dirty="0" smtClean="0">
                <a:solidFill>
                  <a:prstClr val="white"/>
                </a:solidFill>
                <a:latin typeface="Candara" panose="020E0502030303020204" pitchFamily="34" charset="0"/>
              </a:rPr>
              <a:t>]                                                                  </a:t>
            </a:r>
            <a:r>
              <a:rPr lang="en-GB" sz="1400" dirty="0" smtClean="0">
                <a:solidFill>
                  <a:prstClr val="white"/>
                </a:solidFill>
                <a:latin typeface="Candara" panose="020E0502030303020204" pitchFamily="34" charset="0"/>
              </a:rPr>
              <a:t>                                                                                                             </a:t>
            </a:r>
            <a:r>
              <a:rPr lang="en-US" sz="1400" dirty="0" smtClean="0">
                <a:solidFill>
                  <a:prstClr val="white"/>
                </a:solidFill>
                <a:latin typeface="Candara" panose="020E0502030303020204" pitchFamily="34" charset="0"/>
              </a:rPr>
              <a:t>BE-RF-PM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612121" cy="498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908050"/>
            <a:ext cx="8497888" cy="5329238"/>
          </a:xfrm>
        </p:spPr>
        <p:txBody>
          <a:bodyPr/>
          <a:lstStyle>
            <a:lvl1pPr>
              <a:defRPr sz="3000">
                <a:solidFill>
                  <a:srgbClr val="002060"/>
                </a:solidFill>
                <a:latin typeface="Candara" panose="020E0502030303020204" pitchFamily="34" charset="0"/>
              </a:defRPr>
            </a:lvl1pPr>
            <a:lvl2pPr>
              <a:defRPr>
                <a:solidFill>
                  <a:srgbClr val="002060"/>
                </a:solidFill>
                <a:latin typeface="Candara" panose="020E0502030303020204" pitchFamily="34" charset="0"/>
              </a:defRPr>
            </a:lvl2pPr>
            <a:lvl3pPr>
              <a:defRPr>
                <a:solidFill>
                  <a:srgbClr val="002060"/>
                </a:solidFill>
                <a:latin typeface="Candara" panose="020E0502030303020204" pitchFamily="34" charset="0"/>
              </a:defRPr>
            </a:lvl3pPr>
            <a:lvl4pPr>
              <a:defRPr>
                <a:solidFill>
                  <a:srgbClr val="002060"/>
                </a:solidFill>
                <a:latin typeface="Candara" panose="020E0502030303020204" pitchFamily="34" charset="0"/>
              </a:defRPr>
            </a:lvl4pPr>
            <a:lvl5pPr>
              <a:defRPr>
                <a:solidFill>
                  <a:srgbClr val="002060"/>
                </a:solidFill>
                <a:latin typeface="Candara" panose="020E0502030303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5002520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4" y="1023699"/>
            <a:ext cx="7481455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mtClean="0">
                <a:solidFill>
                  <a:prstClr val="black"/>
                </a:solidFill>
              </a:rPr>
              <a:t>2014/08/26, A. Yamamoto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/>
                </a:solidFill>
              </a:rPr>
              <a:t>ILC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3D802-AAAA-D947-9202-65E7C7D696D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863105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g2-1vzbfhn.jpg"/>
          <p:cNvPicPr/>
          <p:nvPr userDrawn="1"/>
        </p:nvPicPr>
        <p:blipFill rotWithShape="1">
          <a:blip r:embed="rId2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837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250032" y="178594"/>
            <a:ext cx="8643938" cy="741676"/>
          </a:xfrm>
          <a:prstGeom prst="rect">
            <a:avLst/>
          </a:prstGeom>
        </p:spPr>
        <p:txBody>
          <a:bodyPr/>
          <a:lstStyle>
            <a:lvl1pPr>
              <a:defRPr cap="none"/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100" cap="all" dirty="0">
                <a:solidFill>
                  <a:srgbClr val="535353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72123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8973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1829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503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3644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47601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08477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514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8597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03/11/2014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11649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7194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459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3868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42031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234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327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074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6894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4414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6770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803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649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27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03/11/2014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92397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9651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025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914659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686" y="3333751"/>
            <a:ext cx="6432674" cy="1900238"/>
          </a:xfrm>
          <a:prstGeom prst="rect">
            <a:avLst/>
          </a:prstGeom>
        </p:spPr>
        <p:txBody>
          <a:bodyPr lIns="61183" tIns="30591" rIns="61183" bIns="30591"/>
          <a:lstStyle>
            <a:lvl1pPr marL="0" indent="0" algn="ctr">
              <a:buNone/>
              <a:defRPr sz="2400">
                <a:solidFill>
                  <a:schemeClr val="bg2"/>
                </a:solidFill>
                <a:effectLst>
                  <a:outerShdw dist="12700" dir="162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  <a:lvl2pPr marL="585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1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56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42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27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13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99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84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354668" y="2071688"/>
            <a:ext cx="6429686" cy="116681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ctr">
              <a:buFontTx/>
              <a:buNone/>
              <a:defRPr sz="54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8164950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409870"/>
            <a:ext cx="9144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85593">
              <a:spcAft>
                <a:spcPts val="100"/>
              </a:spcAft>
              <a:defRPr/>
            </a:pPr>
            <a:r>
              <a:rPr lang="en-US" sz="4400" dirty="0">
                <a:solidFill>
                  <a:srgbClr val="FAF032"/>
                </a:solidFill>
                <a:effectLst>
                  <a:outerShdw dist="25400" dir="5400000" algn="tl" rotWithShape="0">
                    <a:srgbClr val="0067A3"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45 Light"/>
              </a:rPr>
              <a:t>Speaker Name</a:t>
            </a:r>
            <a: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  <a:t/>
            </a:r>
            <a:b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</a:br>
            <a:r>
              <a:rPr lang="en-US" sz="2400" dirty="0">
                <a:solidFill>
                  <a:srgbClr val="F0F0F0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Title</a:t>
            </a:r>
            <a:br>
              <a:rPr lang="en-US" sz="2400" dirty="0">
                <a:solidFill>
                  <a:srgbClr val="F0F0F0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</a:br>
            <a:r>
              <a:rPr lang="en-US" sz="2400" dirty="0">
                <a:solidFill>
                  <a:srgbClr val="F0F0F0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Company Name</a:t>
            </a:r>
          </a:p>
        </p:txBody>
      </p:sp>
    </p:spTree>
    <p:extLst>
      <p:ext uri="{BB962C8B-B14F-4D97-AF65-F5344CB8AC3E}">
        <p14:creationId xmlns:p14="http://schemas.microsoft.com/office/powerpoint/2010/main" val="2241065612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412096"/>
            <a:ext cx="4572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85593">
              <a:defRPr/>
            </a:pPr>
            <a:r>
              <a:rPr lang="en-US" sz="4400" dirty="0">
                <a:solidFill>
                  <a:srgbClr val="FAF032"/>
                </a:solidFill>
                <a:effectLst>
                  <a:outerShdw dist="25400" dir="5400000" algn="tl" rotWithShape="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45 Light"/>
              </a:rPr>
              <a:t>Speaker Name</a:t>
            </a:r>
            <a: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  <a:t/>
            </a:r>
            <a:b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</a:br>
            <a:r>
              <a:rPr lang="en-US" sz="2400" dirty="0">
                <a:solidFill>
                  <a:srgbClr val="F5F5F5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Title</a:t>
            </a:r>
            <a:br>
              <a:rPr lang="en-US" sz="2400" dirty="0">
                <a:solidFill>
                  <a:srgbClr val="F5F5F5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</a:br>
            <a:r>
              <a:rPr lang="en-US" sz="2400" dirty="0">
                <a:solidFill>
                  <a:srgbClr val="F5F5F5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Company Name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930" y="2409871"/>
            <a:ext cx="4571070" cy="212059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defRPr>
            </a:lvl1pPr>
          </a:lstStyle>
          <a:p>
            <a:pPr defTabSz="585593">
              <a:spcBef>
                <a:spcPts val="0"/>
              </a:spcBef>
              <a:defRPr/>
            </a:pPr>
            <a:r>
              <a:rPr lang="en-US" dirty="0">
                <a:solidFill>
                  <a:srgbClr val="FAF032"/>
                </a:solidFill>
                <a:effectLst>
                  <a:outerShdw dist="25400" dir="5400000" algn="tl" rotWithShape="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cs typeface="Univers LT Std 45 Light"/>
              </a:rPr>
              <a:t>Speaker Name</a:t>
            </a:r>
            <a:r>
              <a:rPr lang="en-US" sz="6000" dirty="0">
                <a:solidFill>
                  <a:srgbClr val="EDB50D"/>
                </a:solidFill>
                <a:effectLst>
                  <a:outerShdw dist="25400" dir="5400000" algn="tl" rotWithShape="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cs typeface="Cambria"/>
              </a:rPr>
              <a:t/>
            </a:r>
            <a:br>
              <a:rPr lang="en-US" sz="6000" dirty="0">
                <a:solidFill>
                  <a:srgbClr val="EDB50D"/>
                </a:solidFill>
                <a:effectLst>
                  <a:outerShdw dist="25400" dir="5400000" algn="tl" rotWithShape="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cs typeface="Cambria"/>
              </a:rPr>
            </a:br>
            <a:r>
              <a:rPr lang="en-US" sz="2400" dirty="0">
                <a:solidFill>
                  <a:srgbClr val="F5F5F5"/>
                </a:solidFill>
                <a:effectLst>
                  <a:outerShdw blurRad="6350" dist="12700" dir="2700000">
                    <a:srgbClr val="1F497D">
                      <a:lumMod val="75000"/>
                      <a:alpha val="50000"/>
                    </a:srgbClr>
                  </a:outerShdw>
                </a:effectLst>
                <a:latin typeface="Univers LT Std 45 Light"/>
                <a:cs typeface="Univers LT Std 55"/>
              </a:rPr>
              <a:t>Title</a:t>
            </a:r>
            <a:br>
              <a:rPr lang="en-US" sz="2400" dirty="0">
                <a:solidFill>
                  <a:srgbClr val="F5F5F5"/>
                </a:solidFill>
                <a:effectLst>
                  <a:outerShdw blurRad="6350" dist="12700" dir="2700000">
                    <a:srgbClr val="1F497D">
                      <a:lumMod val="75000"/>
                      <a:alpha val="50000"/>
                    </a:srgbClr>
                  </a:outerShdw>
                </a:effectLst>
                <a:latin typeface="Univers LT Std 45 Light"/>
                <a:cs typeface="Univers LT Std 55"/>
              </a:rPr>
            </a:br>
            <a:r>
              <a:rPr lang="en-US" sz="2400" dirty="0">
                <a:solidFill>
                  <a:srgbClr val="F5F5F5"/>
                </a:solidFill>
                <a:effectLst>
                  <a:outerShdw blurRad="6350" dist="12700" dir="2700000">
                    <a:srgbClr val="1F497D">
                      <a:lumMod val="75000"/>
                      <a:alpha val="50000"/>
                    </a:srgbClr>
                  </a:outerShdw>
                </a:effectLst>
                <a:latin typeface="Univers LT Std 45 Light"/>
                <a:cs typeface="Univers LT Std 55"/>
              </a:rPr>
              <a:t>Company Name</a:t>
            </a:r>
          </a:p>
        </p:txBody>
      </p:sp>
    </p:spTree>
    <p:extLst>
      <p:ext uri="{BB962C8B-B14F-4D97-AF65-F5344CB8AC3E}">
        <p14:creationId xmlns:p14="http://schemas.microsoft.com/office/powerpoint/2010/main" val="1193857194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43079"/>
            <a:ext cx="9144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85593">
              <a:defRPr/>
            </a:pPr>
            <a:r>
              <a:rPr lang="en-US" sz="4200" dirty="0">
                <a:solidFill>
                  <a:srgbClr val="FAF032"/>
                </a:solidFill>
                <a:effectLst>
                  <a:outerShdw dist="25400" dir="5400000" algn="tl" rotWithShape="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45 Light"/>
              </a:rPr>
              <a:t>Speaker Name</a:t>
            </a:r>
            <a: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  <a:t/>
            </a:r>
            <a:b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</a:br>
            <a:r>
              <a:rPr lang="en-US" sz="2200" dirty="0">
                <a:solidFill>
                  <a:srgbClr val="F5F5F5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Title, Company Name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2625710"/>
            <a:ext cx="9144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85593">
              <a:defRPr/>
            </a:pPr>
            <a:r>
              <a:rPr lang="en-US" sz="4200" dirty="0">
                <a:solidFill>
                  <a:srgbClr val="FAF032"/>
                </a:solidFill>
                <a:effectLst>
                  <a:outerShdw dist="25400" dir="5400000" algn="tl" rotWithShape="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45 Light"/>
              </a:rPr>
              <a:t>Speaker Name</a:t>
            </a:r>
            <a:r>
              <a:rPr lang="en-US" sz="42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  <a:t/>
            </a:r>
            <a:br>
              <a:rPr lang="en-US" sz="42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</a:br>
            <a:r>
              <a:rPr lang="en-US" sz="2200" dirty="0">
                <a:solidFill>
                  <a:srgbClr val="F5F5F5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Title, Company Name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4601669"/>
            <a:ext cx="9144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85593">
              <a:defRPr/>
            </a:pPr>
            <a:r>
              <a:rPr lang="en-US" sz="4200" dirty="0">
                <a:solidFill>
                  <a:srgbClr val="FAF032"/>
                </a:solidFill>
                <a:effectLst>
                  <a:outerShdw dist="25400" dir="5400000" algn="tl" rotWithShape="0">
                    <a:srgbClr val="000000"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45 Light"/>
              </a:rPr>
              <a:t>Speaker Name</a:t>
            </a:r>
            <a: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  <a:t/>
            </a:r>
            <a:b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</a:br>
            <a:r>
              <a:rPr lang="en-US" sz="2400" dirty="0">
                <a:solidFill>
                  <a:srgbClr val="F5F5F5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Title, Company Name</a:t>
            </a:r>
          </a:p>
        </p:txBody>
      </p:sp>
    </p:spTree>
    <p:extLst>
      <p:ext uri="{BB962C8B-B14F-4D97-AF65-F5344CB8AC3E}">
        <p14:creationId xmlns:p14="http://schemas.microsoft.com/office/powerpoint/2010/main" val="1074660865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1132"/>
            <a:ext cx="9144000" cy="11430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746024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0" y="190500"/>
            <a:ext cx="9144000" cy="97631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ctr">
              <a:buFontTx/>
              <a:buNone/>
              <a:defRPr sz="54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264285"/>
            <a:ext cx="8275320" cy="5045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582270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402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03/11/2014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3347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6851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6811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8623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6717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9416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1792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2327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6181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1964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728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03/11/2014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2091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6507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F8650-76E6-47AE-9867-C699FDD85C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F53C0-2D24-4EC4-8832-DE27254F19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4566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F8650-76E6-47AE-9867-C699FDD85C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F53C0-2D24-4EC4-8832-DE27254F19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4329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F8650-76E6-47AE-9867-C699FDD85C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F53C0-2D24-4EC4-8832-DE27254F19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2255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F8650-76E6-47AE-9867-C699FDD85C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F53C0-2D24-4EC4-8832-DE27254F19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5475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F8650-76E6-47AE-9867-C699FDD85C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F53C0-2D24-4EC4-8832-DE27254F19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749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F8650-76E6-47AE-9867-C699FDD85C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F53C0-2D24-4EC4-8832-DE27254F19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8580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F8650-76E6-47AE-9867-C699FDD85C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F53C0-2D24-4EC4-8832-DE27254F19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8125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F8650-76E6-47AE-9867-C699FDD85C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F53C0-2D24-4EC4-8832-DE27254F19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7190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F8650-76E6-47AE-9867-C699FDD85C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F53C0-2D24-4EC4-8832-DE27254F19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831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03/11/2014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2587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F8650-76E6-47AE-9867-C699FDD85C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F53C0-2D24-4EC4-8832-DE27254F19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615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F8650-76E6-47AE-9867-C699FDD85C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F53C0-2D24-4EC4-8832-DE27254F19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3115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58B18-5831-4FC5-ACBF-BF62766AC18E}" type="datetime1">
              <a:rPr lang="zh-CN" altLang="en-US" smtClean="0">
                <a:solidFill>
                  <a:prstClr val="black"/>
                </a:solidFill>
              </a:rPr>
              <a:pPr/>
              <a:t>2014/11/3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03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 smtClean="0"/>
              <a:t> 单击此处编辑母版文本样式</a:t>
            </a:r>
          </a:p>
          <a:p>
            <a:pPr lvl="1"/>
            <a:r>
              <a:rPr lang="zh-CN" altLang="en-US" dirty="0" smtClean="0"/>
              <a:t> 第二级</a:t>
            </a:r>
          </a:p>
          <a:p>
            <a:pPr lvl="2"/>
            <a:r>
              <a:rPr lang="zh-CN" altLang="en-US" dirty="0" smtClean="0"/>
              <a:t> 第三级</a:t>
            </a:r>
          </a:p>
          <a:p>
            <a:pPr lvl="3"/>
            <a:r>
              <a:rPr lang="zh-CN" altLang="en-US" dirty="0" smtClean="0"/>
              <a:t> 第四级</a:t>
            </a:r>
          </a:p>
          <a:p>
            <a:pPr lvl="4"/>
            <a:r>
              <a:rPr lang="zh-CN" altLang="en-US" dirty="0" smtClean="0"/>
              <a:t> 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0BECC-B305-4421-BB2B-423F9244E830}" type="datetime1">
              <a:rPr lang="zh-CN" altLang="en-US" smtClean="0">
                <a:solidFill>
                  <a:prstClr val="black"/>
                </a:solidFill>
              </a:rPr>
              <a:pPr/>
              <a:t>2014/11/3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62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4AE22-CA4B-48AB-91B6-35A768030DC5}" type="datetime1">
              <a:rPr lang="zh-CN" altLang="en-US" smtClean="0">
                <a:solidFill>
                  <a:prstClr val="black"/>
                </a:solidFill>
              </a:rPr>
              <a:pPr/>
              <a:t>2014/11/3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34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62FB0-6670-4A9B-B6B1-977FA90F7DD7}" type="datetime1">
              <a:rPr lang="zh-CN" altLang="en-US" smtClean="0">
                <a:solidFill>
                  <a:prstClr val="black"/>
                </a:solidFill>
              </a:rPr>
              <a:pPr/>
              <a:t>2014/11/3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42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0B999-72E0-43C9-B462-6763C087FC51}" type="datetime1">
              <a:rPr lang="zh-CN" altLang="en-US" smtClean="0">
                <a:solidFill>
                  <a:prstClr val="black"/>
                </a:solidFill>
              </a:rPr>
              <a:pPr/>
              <a:t>2014/11/3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77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9D0C4-1528-4CA8-8623-2729CF98DBB4}" type="datetime1">
              <a:rPr lang="zh-CN" altLang="en-US" smtClean="0">
                <a:solidFill>
                  <a:prstClr val="black"/>
                </a:solidFill>
              </a:rPr>
              <a:pPr/>
              <a:t>2014/11/3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13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F35A4-448E-4687-9CCC-67B70DE67233}" type="datetime1">
              <a:rPr lang="zh-CN" altLang="en-US" smtClean="0">
                <a:solidFill>
                  <a:prstClr val="black"/>
                </a:solidFill>
              </a:rPr>
              <a:pPr/>
              <a:t>2014/11/3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44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7F77F-D8FA-4631-B9AA-C74979BC5435}" type="datetime1">
              <a:rPr lang="zh-CN" altLang="en-US" smtClean="0">
                <a:solidFill>
                  <a:prstClr val="black"/>
                </a:solidFill>
              </a:rPr>
              <a:pPr/>
              <a:t>2014/11/3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70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03/11/2014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1425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07225-D3CA-470B-A2FD-1DBB540ADEEE}" type="datetime1">
              <a:rPr lang="zh-CN" altLang="en-US" smtClean="0">
                <a:solidFill>
                  <a:prstClr val="black"/>
                </a:solidFill>
              </a:rPr>
              <a:pPr/>
              <a:t>2014/11/3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40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DD175-1C4E-4D24-8AB2-64EEACEE9E8F}" type="datetime1">
              <a:rPr lang="zh-CN" altLang="en-US" smtClean="0">
                <a:solidFill>
                  <a:prstClr val="black"/>
                </a:solidFill>
              </a:rPr>
              <a:pPr/>
              <a:t>2014/11/3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67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748C8-7E48-47F4-AEA7-9271EFE18CEE}" type="datetime1">
              <a:rPr lang="zh-CN" altLang="en-US" smtClean="0">
                <a:solidFill>
                  <a:prstClr val="black"/>
                </a:solidFill>
              </a:rPr>
              <a:pPr/>
              <a:t>2014/11/3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49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8015E-8EAA-4109-9D57-433DA3AA701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Meeting at ASC on future circular collider magnets, Charlotte, 13 August 2014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8153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CA0BC-07CC-4772-8C90-706563EEBEF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Meeting at ASC on future circular collider magnets, Charlotte, 13 August 2014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8410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CD737-14C9-45B1-92E7-60995AA412F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Meeting at ASC on future circular collider magnets, Charlotte, 13 August 2014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1787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E641B-F62D-499B-A535-176D8FDD3DB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Meeting at ASC on future circular collider magnets, Charlotte, 13 August 2014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8274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CE8B8-0D25-400B-8414-41A4F213135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Meeting at ASC on future circular collider magnets, Charlotte, 13 August 2014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4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57FE7-698C-4BFC-AF8B-DDD7FAE62A3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Meeting at ASC on future circular collider magnets, Charlotte, 13 August 2014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6312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9C533-5034-4199-80D8-4B69BE5152A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Meeting at ASC on future circular collider magnets, Charlotte, 13 August 2014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642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03/11/2014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8861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86AC3-DECF-4620-B9D5-7AC9EBB384F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Meeting at ASC on future circular collider magnets, Charlotte, 13 August 2014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9492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D5F60-660D-481A-828D-996CD39823C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Meeting at ASC on future circular collider magnets, Charlotte, 13 August 2014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6524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BEBD6-6BA9-4CB7-9BCE-2FDE9C22FFD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Meeting at ASC on future circular collider magnets, Charlotte, 13 August 2014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5696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275F8-17D7-4A41-B4A3-CCC83FB7049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Meeting at ASC on future circular collider magnets, Charlotte, 13 August 2014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83801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05586-E4B0-4B6F-B4B6-5D7B6C5E91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36199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BCA23-32AC-4B7C-8AE3-3A46E140FA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9993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94539-D6C4-43A4-B860-F1DFC8E4DF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8712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0DC79-7F61-41FF-9316-39EF221566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2698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54AE3-93E8-4287-A05B-4B0FBAEEFE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8405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6"/>
          <p:cNvSpPr>
            <a:spLocks noChangeArrowheads="1"/>
          </p:cNvSpPr>
          <p:nvPr userDrawn="1"/>
        </p:nvSpPr>
        <p:spPr bwMode="auto">
          <a:xfrm>
            <a:off x="0" y="0"/>
            <a:ext cx="9144000" cy="762000"/>
          </a:xfrm>
          <a:prstGeom prst="rect">
            <a:avLst/>
          </a:prstGeom>
          <a:gradFill rotWithShape="1">
            <a:gsLst>
              <a:gs pos="0">
                <a:srgbClr val="003368"/>
              </a:gs>
              <a:gs pos="100000">
                <a:srgbClr val="003368">
                  <a:gamma/>
                  <a:tint val="45490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5" name="Picture 37" descr="Logo CERN width=144,      height=14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0"/>
            <a:ext cx="6520054" cy="8001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xfrm rot="16200000">
            <a:off x="-552450" y="5962650"/>
            <a:ext cx="1447800" cy="342900"/>
          </a:xfrm>
        </p:spPr>
        <p:txBody>
          <a:bodyPr/>
          <a:lstStyle>
            <a:lvl1pPr>
              <a:defRPr sz="1200" b="1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808080">
                    <a:lumMod val="75000"/>
                  </a:srgbClr>
                </a:solidFill>
              </a:rPr>
              <a:t>23/07/2014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xfrm rot="16200000">
            <a:off x="-2133600" y="2933700"/>
            <a:ext cx="4610100" cy="342900"/>
          </a:xfrm>
        </p:spPr>
        <p:txBody>
          <a:bodyPr/>
          <a:lstStyle>
            <a:lvl1pPr>
              <a:defRPr sz="1200" b="1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808080">
                    <a:lumMod val="75000"/>
                  </a:srgbClr>
                </a:solidFill>
              </a:rPr>
              <a:t>Higgs Hunting 2014 - Paris - J. Wenninger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E4E98C2-E612-405D-9D9D-D2D7EB854B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7337161" y="16152"/>
            <a:ext cx="1786338" cy="72969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54" y="0"/>
            <a:ext cx="1822041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66990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03/11/2014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2456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10275-3A49-46CA-A6EE-68DB2BA804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1600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BEA62-16F5-4832-A462-CC341ED0F6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38078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C1E19-85E8-4E0E-9136-72C62C7695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99996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FAF25-BF74-4972-B942-BFED45AA9C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6862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CDAFE-FB4B-4D61-9057-6D8FF3E9CC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08137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7159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37E95-4F2D-4A84-B9A4-10565D1B41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0971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153400" cy="7159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AD134-3581-4776-8AD8-FDC3823BF4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2083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pmlogo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31188" y="0"/>
            <a:ext cx="9128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lhclogo.prev.eps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66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086600" cy="715962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23/07/2014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Higgs Hunting 2014 - Paris - J. Wenninger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242F16B-63E4-4D15-90A6-73E0C1B4E6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89779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990600"/>
            <a:ext cx="42672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half" idx="10"/>
          </p:nvPr>
        </p:nvSpPr>
        <p:spPr>
          <a:xfrm>
            <a:off x="152400" y="990600"/>
            <a:ext cx="42672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07557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1"/>
            <a:ext cx="2133600" cy="26064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</a:lstStyle>
          <a:p>
            <a:fld id="{80312B61-8FBB-43B8-A6DD-B3B75C3780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35496" y="6505599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000000"/>
                </a:solidFill>
                <a:latin typeface="Constantia" pitchFamily="18" charset="0"/>
              </a:rPr>
              <a:t>H. Damerau, A. Findlay, S. Hancock, CMAC 16/08/2012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255059"/>
            <a:ext cx="8763034" cy="47456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0" name="Picture 9" descr="logo-presentation-smal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738" y="6167827"/>
            <a:ext cx="539496" cy="533400"/>
          </a:xfrm>
          <a:prstGeom prst="rect">
            <a:avLst/>
          </a:prstGeom>
        </p:spPr>
      </p:pic>
      <p:pic>
        <p:nvPicPr>
          <p:cNvPr id="11" name="Picture 10" descr="liu_ppt-03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7" y="274638"/>
            <a:ext cx="552909" cy="66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993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image" Target="../media/image10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17" Type="http://schemas.openxmlformats.org/officeDocument/2006/relationships/image" Target="../media/image12.jpeg"/><Relationship Id="rId2" Type="http://schemas.openxmlformats.org/officeDocument/2006/relationships/slideLayout" Target="../slideLayouts/slideLayout145.xml"/><Relationship Id="rId16" Type="http://schemas.openxmlformats.org/officeDocument/2006/relationships/theme" Target="../theme/theme13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5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5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1.xml"/><Relationship Id="rId26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86.xml"/><Relationship Id="rId21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5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0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24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23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Relationship Id="rId22" Type="http://schemas.openxmlformats.org/officeDocument/2006/relationships/slideLayout" Target="../slideLayouts/slideLayout105.xml"/><Relationship Id="rId27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076E6-A94E-4957-BBC7-5970B5E4D4A4}" type="datetimeFigureOut">
              <a:rPr lang="en-GB" smtClean="0"/>
              <a:t>03/11/2014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171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F8650-76E6-47AE-9867-C699FDD85C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EF53C0-2D24-4EC4-8832-DE27254F19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780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188B8FB-6CCF-4744-AD08-A9EB0011784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93C6521-9E20-48DC-B684-748D452B33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21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11494"/>
            <a:ext cx="8229600" cy="5114670"/>
          </a:xfrm>
          <a:prstGeom prst="rect">
            <a:avLst/>
          </a:prstGeom>
        </p:spPr>
        <p:txBody>
          <a:bodyPr vert="horz" lIns="91337" tIns="45671" rIns="91337" bIns="45671" rtlCol="0">
            <a:normAutofit/>
          </a:bodyPr>
          <a:lstStyle/>
          <a:p>
            <a:pPr lvl="0"/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text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err="1" smtClean="0"/>
              <a:t>Third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22"/>
            <a:ext cx="2133600" cy="365125"/>
          </a:xfrm>
          <a:prstGeom prst="rect">
            <a:avLst/>
          </a:prstGeom>
        </p:spPr>
        <p:txBody>
          <a:bodyPr vert="horz" lIns="91337" tIns="45671" rIns="91337" bIns="4567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697"/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6697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6870"/>
            <a:ext cx="2665002" cy="54915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9094" y="0"/>
            <a:ext cx="7676358" cy="616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337" tIns="45671" rIns="91337" bIns="45671" rtlCol="0" anchor="ctr">
            <a:normAutofit/>
          </a:bodyPr>
          <a:lstStyle/>
          <a:p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324620" y="76200"/>
            <a:ext cx="81938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15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sldNum="0" hdr="0" ftr="0" dt="0"/>
  <p:txStyles>
    <p:titleStyle>
      <a:lvl1pPr algn="ctr" defTabSz="45669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24" indent="-342524" algn="l" defTabSz="456697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34" indent="-285434" algn="l" defTabSz="456697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45" indent="-228348" algn="l" defTabSz="45669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440" indent="-228348" algn="l" defTabSz="456697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137" indent="-228348" algn="l" defTabSz="456697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838" indent="-228348" algn="l" defTabSz="4566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533" indent="-228348" algn="l" defTabSz="4566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230" indent="-228348" algn="l" defTabSz="4566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925" indent="-228348" algn="l" defTabSz="4566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7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97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93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790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484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185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880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577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11494"/>
            <a:ext cx="8229600" cy="5114670"/>
          </a:xfrm>
          <a:prstGeom prst="rect">
            <a:avLst/>
          </a:prstGeom>
        </p:spPr>
        <p:txBody>
          <a:bodyPr vert="horz" lIns="91337" tIns="45671" rIns="91337" bIns="45671" rtlCol="0">
            <a:normAutofit/>
          </a:bodyPr>
          <a:lstStyle/>
          <a:p>
            <a:pPr lvl="0"/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text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err="1" smtClean="0"/>
              <a:t>Third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337" tIns="45671" rIns="91337" bIns="4567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697"/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6697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CLIC-Logo-Color.jpg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8434628" y="28665"/>
            <a:ext cx="709371" cy="7093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81072" y="66870"/>
            <a:ext cx="2665002" cy="54915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9094" y="0"/>
            <a:ext cx="7676358" cy="616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337" tIns="45671" rIns="91337" bIns="45671" rtlCol="0" anchor="ctr">
            <a:normAutofit/>
          </a:bodyPr>
          <a:lstStyle/>
          <a:p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75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hdr="0"/>
  <p:txStyles>
    <p:titleStyle>
      <a:lvl1pPr algn="ctr" defTabSz="45669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24" indent="-342524" algn="l" defTabSz="456697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34" indent="-285434" algn="l" defTabSz="456697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45" indent="-228348" algn="l" defTabSz="45669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440" indent="-228348" algn="l" defTabSz="456697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137" indent="-228348" algn="l" defTabSz="456697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838" indent="-228348" algn="l" defTabSz="4566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533" indent="-228348" algn="l" defTabSz="4566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230" indent="-228348" algn="l" defTabSz="4566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925" indent="-228348" algn="l" defTabSz="4566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7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97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93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790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484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185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880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577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/>
                <a:ea typeface="ヒラギノ角ゴ Pro W3" pitchFamily="84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cs typeface="ヒラギノ角ゴ Pro W3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Calibri"/>
                <a:ea typeface="ヒラギノ角ゴ Pro W3" pitchFamily="84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cs typeface="ヒラギノ角ゴ Pro W3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/>
                <a:ea typeface="ヒラギノ角ゴ Pro W3" pitchFamily="84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9A2D3A0-4E00-4F23-9D33-3791B773FDE4}" type="slidenum">
              <a:rPr lang="en-US" smtClean="0">
                <a:solidFill>
                  <a:srgbClr val="000000"/>
                </a:solidFill>
                <a:cs typeface="ヒラギノ角ゴ Pro W3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cs typeface="ヒラギノ角ゴ Pro W3"/>
            </a:endParaRPr>
          </a:p>
        </p:txBody>
      </p:sp>
      <p:pic>
        <p:nvPicPr>
          <p:cNvPr id="2055" name="Picture 19" descr="SCI41098_PPT_Templates_bottom_STFC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5294313"/>
            <a:ext cx="9144000" cy="156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9723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Calibri"/>
          <a:ea typeface="+mj-ea"/>
          <a:cs typeface="Calibri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5502" y="-1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3200" i="1" dirty="0">
              <a:solidFill>
                <a:srgbClr val="FFFF00"/>
              </a:solidFill>
              <a:latin typeface="Arial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39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4782" y="2899410"/>
            <a:ext cx="8229786" cy="1143742"/>
          </a:xfrm>
          <a:prstGeom prst="rect">
            <a:avLst/>
          </a:prstGeom>
        </p:spPr>
        <p:txBody>
          <a:bodyPr vert="horz" lIns="117119" tIns="58559" rIns="117119" bIns="58559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831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44" r:id="rId8"/>
  </p:sldLayoutIdLst>
  <p:transition spd="slow"/>
  <p:timing>
    <p:tnLst>
      <p:par>
        <p:cTn id="1" dur="indefinite" restart="never" nodeType="tmRoot"/>
      </p:par>
    </p:tnLst>
  </p:timing>
  <p:txStyles>
    <p:titleStyle>
      <a:lvl1pPr algn="ctr" defTabSz="584200" rtl="0" fontAlgn="base">
        <a:spcBef>
          <a:spcPct val="0"/>
        </a:spcBef>
        <a:spcAft>
          <a:spcPct val="0"/>
        </a:spcAft>
        <a:defRPr sz="5400" kern="1200" spc="-134">
          <a:solidFill>
            <a:srgbClr val="FAF032"/>
          </a:solidFill>
          <a:effectLst>
            <a:outerShdw dist="25400" dir="5400000" algn="tl" rotWithShape="0">
              <a:schemeClr val="tx2">
                <a:lumMod val="75000"/>
                <a:alpha val="50000"/>
              </a:schemeClr>
            </a:outerShdw>
          </a:effectLst>
          <a:latin typeface="Univers LT Std 45 Light"/>
          <a:ea typeface="ＭＳ Ｐゴシック" charset="0"/>
          <a:cs typeface="Univers LT Std 55"/>
        </a:defRPr>
      </a:lvl1pPr>
      <a:lvl2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2pPr>
      <a:lvl3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3pPr>
      <a:lvl4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4pPr>
      <a:lvl5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5pPr>
      <a:lvl6pPr marL="4572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6pPr>
      <a:lvl7pPr marL="9144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7pPr>
      <a:lvl8pPr marL="13716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8pPr>
      <a:lvl9pPr marL="18288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9pPr>
    </p:titleStyle>
    <p:bodyStyle>
      <a:lvl1pPr marL="438150" indent="-438150" algn="l" defTabSz="584200" rtl="0" fontAlgn="base">
        <a:spcBef>
          <a:spcPct val="20000"/>
        </a:spcBef>
        <a:spcAft>
          <a:spcPct val="0"/>
        </a:spcAft>
        <a:buFont typeface="Arial" charset="0"/>
        <a:buChar char="•"/>
        <a:defRPr sz="41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1pPr>
      <a:lvl2pPr marL="950913" indent="-365125" algn="l" defTabSz="584200" rtl="0" fontAlgn="base">
        <a:spcBef>
          <a:spcPct val="20000"/>
        </a:spcBef>
        <a:spcAft>
          <a:spcPct val="0"/>
        </a:spcAft>
        <a:buFont typeface="Arial" charset="0"/>
        <a:buChar char="–"/>
        <a:defRPr sz="36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2pPr>
      <a:lvl3pPr marL="1463675" indent="-292100" algn="l" defTabSz="584200" rtl="0" fontAlgn="base">
        <a:spcBef>
          <a:spcPct val="20000"/>
        </a:spcBef>
        <a:spcAft>
          <a:spcPct val="0"/>
        </a:spcAft>
        <a:buFont typeface="Arial" charset="0"/>
        <a:buChar char="•"/>
        <a:defRPr sz="31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3pPr>
      <a:lvl4pPr marL="2049463" indent="-292100" algn="l" defTabSz="584200" rtl="0" fontAlgn="base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4pPr>
      <a:lvl5pPr marL="2633663" indent="-292100" algn="l" defTabSz="584200" rtl="0" fontAlgn="base">
        <a:spcBef>
          <a:spcPct val="20000"/>
        </a:spcBef>
        <a:spcAft>
          <a:spcPct val="0"/>
        </a:spcAft>
        <a:buFont typeface="Arial" charset="0"/>
        <a:buChar char="»"/>
        <a:defRPr sz="26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5pPr>
      <a:lvl6pPr marL="3220765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06359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91954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77547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5593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71187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56781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2375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27969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13563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99156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84750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93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F8650-76E6-47AE-9867-C699FDD85C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EF53C0-2D24-4EC4-8832-DE27254F19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887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17686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664260"/>
            <a:ext cx="7886700" cy="5057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78C61FC-DDCE-4902-ABE9-48E558E91A25}" type="datetime1">
              <a:rPr lang="zh-CN" altLang="en-US" smtClean="0">
                <a:solidFill>
                  <a:prstClr val="black"/>
                </a:solidFill>
              </a:rPr>
              <a:pPr/>
              <a:t>2014/11/3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F376E8-7192-4F0B-9B89-E5C2A811C88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13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70C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252000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25200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25200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25200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25200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ADE7E-0E8B-46A7-9504-910F57F89E3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Meeting at ASC on future circular collider magnets, Charlotte, 13 August 2014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185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1534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 rot="16200000">
            <a:off x="-495300" y="5905500"/>
            <a:ext cx="14478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 rot="16200000">
            <a:off x="-1981200" y="2971800"/>
            <a:ext cx="44196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smtClean="0"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86700" y="6400800"/>
            <a:ext cx="9144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3C8C17-11B6-4841-AA6C-480BD23B0372}" type="slidenum">
              <a:rPr lang="en-US">
                <a:solidFill>
                  <a:srgbClr val="000000"/>
                </a:solidFill>
                <a:latin typeface="Comic Sans MS" pitchFamily="66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72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  <p:sldLayoutId id="2147483798" r:id="rId17"/>
    <p:sldLayoutId id="2147483799" r:id="rId18"/>
    <p:sldLayoutId id="2147483800" r:id="rId19"/>
    <p:sldLayoutId id="2147483801" r:id="rId20"/>
    <p:sldLayoutId id="2147483802" r:id="rId21"/>
    <p:sldLayoutId id="2147483803" r:id="rId22"/>
    <p:sldLayoutId id="2147483804" r:id="rId23"/>
    <p:sldLayoutId id="2147483805" r:id="rId24"/>
    <p:sldLayoutId id="2147483806" r:id="rId25"/>
    <p:sldLayoutId id="2147483807" r:id="rId26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80000"/>
        <a:buFont typeface="Wingdings" pitchFamily="2" charset="2"/>
        <a:buChar char="q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12" Type="http://schemas.openxmlformats.org/officeDocument/2006/relationships/image" Target="../media/image2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jpg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earcollider.org/ILC/Publications/Technical-Design-Report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emf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cds.cern.ch/record/1567258/files/esc-e-106.pdf" TargetMode="External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arxiv.org/pdf/1208.1402v1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55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4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hyperlink" Target="http://cern.ch/fcc" TargetMode="External"/><Relationship Id="rId4" Type="http://schemas.openxmlformats.org/officeDocument/2006/relationships/hyperlink" Target="http://indico.cern.ch/e/fcc-kickof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06.xml"/><Relationship Id="rId4" Type="http://schemas.openxmlformats.org/officeDocument/2006/relationships/hyperlink" Target="http://collider-reach.web.cern.ch/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emf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://cern.ch/fccw2015" TargetMode="External"/><Relationship Id="rId1" Type="http://schemas.openxmlformats.org/officeDocument/2006/relationships/slideLayout" Target="../slideLayouts/slideLayout3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5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wmf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Screen Shot 2013-07-02 at 11.52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789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4984"/>
            <a:ext cx="9144000" cy="35730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8" y="3246003"/>
            <a:ext cx="4266716" cy="3611997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0" y="6604989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i="1" kern="0" dirty="0">
                <a:solidFill>
                  <a:schemeClr val="bg1"/>
                </a:solidFill>
              </a:rPr>
              <a:t>Work supported by the </a:t>
            </a:r>
            <a:r>
              <a:rPr lang="en-US" sz="1400" b="1" i="1" kern="0" dirty="0">
                <a:solidFill>
                  <a:schemeClr val="bg1"/>
                </a:solidFill>
              </a:rPr>
              <a:t>European Commission </a:t>
            </a:r>
            <a:r>
              <a:rPr lang="en-US" sz="1400" i="1" kern="0" dirty="0">
                <a:solidFill>
                  <a:schemeClr val="bg1"/>
                </a:solidFill>
              </a:rPr>
              <a:t>under Capacities 7th Framework Programme, Grant Agreement 312453</a:t>
            </a:r>
            <a:endParaRPr lang="en-GB" sz="1400" i="1" kern="0" dirty="0">
              <a:solidFill>
                <a:schemeClr val="bg1"/>
              </a:solidFill>
            </a:endParaRPr>
          </a:p>
        </p:txBody>
      </p:sp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6256" y="5347998"/>
            <a:ext cx="1704488" cy="13318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801" y="5766784"/>
            <a:ext cx="1008113" cy="4410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507" y="5724438"/>
            <a:ext cx="1257611" cy="52594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5724438"/>
            <a:ext cx="854888" cy="5728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5738406"/>
            <a:ext cx="864096" cy="564657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724438"/>
            <a:ext cx="1041228" cy="48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390" y="5752477"/>
            <a:ext cx="847524" cy="522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 descr="http://www.qhdpost.com.cn/ems_cx/%E7%A7%A6%E7%9A%87%E5%B2%9B%E9%B8%BD%E5%AD%90%E7%AA%9D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534" y="0"/>
            <a:ext cx="4861466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flipH="1">
            <a:off x="1074267" y="2644258"/>
            <a:ext cx="72990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solidFill>
                  <a:schemeClr val="bg1"/>
                </a:solidFill>
              </a:rPr>
              <a:t>Frank Zimmermann</a:t>
            </a:r>
          </a:p>
          <a:p>
            <a:pPr algn="ctr"/>
            <a:r>
              <a:rPr lang="en-GB" sz="4400" dirty="0" smtClean="0">
                <a:solidFill>
                  <a:schemeClr val="bg1"/>
                </a:solidFill>
              </a:rPr>
              <a:t>CERN, BE Department </a:t>
            </a:r>
          </a:p>
          <a:p>
            <a:pPr algn="ctr"/>
            <a:r>
              <a:rPr lang="en-GB" sz="4400" dirty="0" smtClean="0">
                <a:solidFill>
                  <a:schemeClr val="bg1"/>
                </a:solidFill>
              </a:rPr>
              <a:t>5 November 2014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Autofit/>
          </a:bodyPr>
          <a:lstStyle/>
          <a:p>
            <a:r>
              <a:rPr lang="en-GB" sz="6600" dirty="0" smtClean="0">
                <a:solidFill>
                  <a:schemeClr val="bg1"/>
                </a:solidFill>
              </a:rPr>
              <a:t>Future Colliders – Overview &amp; Status</a:t>
            </a:r>
            <a:endParaRPr lang="en-GB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62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5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2200" y="2438400"/>
            <a:ext cx="2990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Text about TDR and picture 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94" y="598361"/>
            <a:ext cx="6248400" cy="581083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04800" y="6477000"/>
            <a:ext cx="8534400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hlinkClick r:id="rId3"/>
              </a:rPr>
              <a:t>http://www.linearcollider.org/ILC/Publications/Technical-Design-Report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00" y="0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4000" b="1" kern="0" dirty="0" smtClean="0">
                <a:solidFill>
                  <a:srgbClr val="FFFF00"/>
                </a:solidFill>
                <a:cs typeface="Calibri" pitchFamily="34" charset="0"/>
              </a:rPr>
              <a:t>ILC – TDR (2013)</a:t>
            </a:r>
            <a:endParaRPr lang="en-GB" sz="3600" b="1" kern="0" dirty="0">
              <a:solidFill>
                <a:srgbClr val="FFFF00"/>
              </a:solidFill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49131" y="738703"/>
            <a:ext cx="114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S. Stapnes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6967562" y="1915180"/>
            <a:ext cx="1813317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kern="0" dirty="0" smtClean="0">
                <a:solidFill>
                  <a:srgbClr val="0000CC"/>
                </a:solidFill>
              </a:rPr>
              <a:t>2399 </a:t>
            </a:r>
          </a:p>
          <a:p>
            <a:r>
              <a:rPr lang="en-GB" sz="2800" b="1" kern="0" dirty="0">
                <a:solidFill>
                  <a:srgbClr val="0000CC"/>
                </a:solidFill>
              </a:rPr>
              <a:t>s</a:t>
            </a:r>
            <a:r>
              <a:rPr lang="en-GB" sz="2800" b="1" kern="0" dirty="0" smtClean="0">
                <a:solidFill>
                  <a:srgbClr val="0000CC"/>
                </a:solidFill>
              </a:rPr>
              <a:t>ignatories</a:t>
            </a:r>
          </a:p>
          <a:p>
            <a:endParaRPr lang="en-GB" sz="2800" b="1" kern="0" dirty="0">
              <a:solidFill>
                <a:srgbClr val="0000CC"/>
              </a:solidFill>
            </a:endParaRPr>
          </a:p>
          <a:p>
            <a:endParaRPr lang="en-GB" sz="2800" b="1" kern="0" dirty="0" smtClean="0">
              <a:solidFill>
                <a:srgbClr val="0000CC"/>
              </a:solidFill>
            </a:endParaRPr>
          </a:p>
          <a:p>
            <a:r>
              <a:rPr lang="en-GB" sz="2800" b="1" kern="0" dirty="0" smtClean="0">
                <a:solidFill>
                  <a:srgbClr val="0000CC"/>
                </a:solidFill>
              </a:rPr>
              <a:t>5 volumes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47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96" y="750601"/>
            <a:ext cx="9028296" cy="1944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160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765426"/>
            <a:ext cx="9144000" cy="2092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16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36512" y="2765426"/>
            <a:ext cx="38519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dirty="0">
                <a:solidFill>
                  <a:srgbClr val="3366FF"/>
                </a:solidFill>
                <a:cs typeface="Arial Unicode MS" charset="0"/>
              </a:rPr>
              <a:t>KEK: </a:t>
            </a:r>
            <a:r>
              <a:rPr lang="en-US" altLang="ja-JP" sz="2400" b="1" dirty="0" smtClean="0">
                <a:solidFill>
                  <a:srgbClr val="3366FF"/>
                </a:solidFill>
                <a:cs typeface="Arial Unicode MS" charset="0"/>
              </a:rPr>
              <a:t>STF/STF2</a:t>
            </a:r>
            <a:endParaRPr lang="en-US" altLang="ja-JP" sz="1400" dirty="0" smtClean="0">
              <a:solidFill>
                <a:prstClr val="black"/>
              </a:solidFill>
              <a:cs typeface="Arial Unicode MS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altLang="ja-JP" sz="1400" dirty="0" smtClean="0">
                <a:solidFill>
                  <a:srgbClr val="663300"/>
                </a:solidFill>
                <a:cs typeface="Arial Unicode MS" charset="0"/>
              </a:rPr>
              <a:t>S1-Global</a:t>
            </a:r>
            <a:r>
              <a:rPr lang="en-US" altLang="ja-JP" sz="1400" dirty="0">
                <a:solidFill>
                  <a:srgbClr val="663300"/>
                </a:solidFill>
                <a:cs typeface="Arial Unicode MS" charset="0"/>
              </a:rPr>
              <a:t>: </a:t>
            </a:r>
            <a:r>
              <a:rPr lang="en-US" altLang="ja-JP" sz="1400" dirty="0" smtClean="0">
                <a:solidFill>
                  <a:srgbClr val="663300"/>
                </a:solidFill>
                <a:cs typeface="Arial Unicode MS" charset="0"/>
              </a:rPr>
              <a:t>completed (2010)</a:t>
            </a:r>
            <a:endParaRPr lang="en-US" altLang="ja-JP" sz="1400" dirty="0">
              <a:solidFill>
                <a:srgbClr val="663300"/>
              </a:solidFill>
              <a:cs typeface="Arial Unicode MS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altLang="ja-JP" sz="1400" dirty="0" smtClean="0">
                <a:solidFill>
                  <a:srgbClr val="663300"/>
                </a:solidFill>
                <a:cs typeface="Arial Unicode MS" charset="0"/>
              </a:rPr>
              <a:t>Quantum Beam Accelerator (Inverse </a:t>
            </a:r>
            <a:r>
              <a:rPr lang="en-US" altLang="ja-JP" sz="1400" dirty="0" err="1" smtClean="0">
                <a:solidFill>
                  <a:srgbClr val="663300"/>
                </a:solidFill>
                <a:cs typeface="Arial Unicode MS" charset="0"/>
              </a:rPr>
              <a:t>Llaser</a:t>
            </a:r>
            <a:r>
              <a:rPr lang="en-US" altLang="ja-JP" sz="1400" dirty="0" smtClean="0">
                <a:solidFill>
                  <a:srgbClr val="663300"/>
                </a:solidFill>
                <a:cs typeface="Arial Unicode MS" charset="0"/>
              </a:rPr>
              <a:t> Compton): 6.7 </a:t>
            </a:r>
            <a:r>
              <a:rPr lang="en-US" altLang="ja-JP" sz="1400" dirty="0">
                <a:solidFill>
                  <a:srgbClr val="663300"/>
                </a:solidFill>
                <a:cs typeface="Arial Unicode MS" charset="0"/>
              </a:rPr>
              <a:t>mA, </a:t>
            </a:r>
            <a:r>
              <a:rPr lang="en-US" altLang="ja-JP" sz="1400" b="1" dirty="0">
                <a:solidFill>
                  <a:srgbClr val="FF0000"/>
                </a:solidFill>
                <a:cs typeface="Arial Unicode MS" charset="0"/>
              </a:rPr>
              <a:t>1 </a:t>
            </a:r>
            <a:r>
              <a:rPr lang="en-US" altLang="ja-JP" sz="1400" b="1" dirty="0" err="1" smtClean="0">
                <a:solidFill>
                  <a:srgbClr val="FF0000"/>
                </a:solidFill>
                <a:cs typeface="Arial Unicode MS" charset="0"/>
              </a:rPr>
              <a:t>ms</a:t>
            </a:r>
            <a:endParaRPr lang="en-US" altLang="ja-JP" sz="1400" b="1" dirty="0">
              <a:solidFill>
                <a:srgbClr val="FF0000"/>
              </a:solidFill>
              <a:cs typeface="Arial Unicode MS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altLang="ja-JP" sz="1400" dirty="0">
                <a:solidFill>
                  <a:srgbClr val="663300"/>
                </a:solidFill>
                <a:cs typeface="Arial Unicode MS" charset="0"/>
              </a:rPr>
              <a:t>CM1 </a:t>
            </a:r>
            <a:r>
              <a:rPr lang="en-US" altLang="ja-JP" sz="1400" dirty="0" smtClean="0">
                <a:solidFill>
                  <a:srgbClr val="663300"/>
                </a:solidFill>
                <a:cs typeface="Arial Unicode MS" charset="0"/>
              </a:rPr>
              <a:t>test with beam (2014 </a:t>
            </a:r>
            <a:r>
              <a:rPr lang="en-US" altLang="ja-JP" sz="1400" dirty="0">
                <a:solidFill>
                  <a:srgbClr val="663300"/>
                </a:solidFill>
                <a:cs typeface="Arial Unicode MS" charset="0"/>
              </a:rPr>
              <a:t>~</a:t>
            </a:r>
            <a:r>
              <a:rPr lang="en-US" altLang="ja-JP" sz="1400" dirty="0" smtClean="0">
                <a:solidFill>
                  <a:srgbClr val="663300"/>
                </a:solidFill>
                <a:cs typeface="Arial Unicode MS" charset="0"/>
              </a:rPr>
              <a:t>2015)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kumimoji="1" lang="en-US" altLang="ja-JP" sz="1400" dirty="0">
                <a:solidFill>
                  <a:srgbClr val="663300"/>
                </a:solidFill>
              </a:rPr>
              <a:t>STF-COI: Facility to demonstrate </a:t>
            </a:r>
            <a:endParaRPr kumimoji="1" lang="en-US" altLang="ja-JP" sz="1400" dirty="0" smtClean="0">
              <a:solidFill>
                <a:srgbClr val="6633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dirty="0">
                <a:solidFill>
                  <a:srgbClr val="663300"/>
                </a:solidFill>
              </a:rPr>
              <a:t> </a:t>
            </a:r>
            <a:r>
              <a:rPr kumimoji="1" lang="en-US" altLang="ja-JP" sz="1400" dirty="0" smtClean="0">
                <a:solidFill>
                  <a:srgbClr val="663300"/>
                </a:solidFill>
              </a:rPr>
              <a:t>    CM assembly/test </a:t>
            </a:r>
            <a:r>
              <a:rPr lang="en-US" altLang="ja-JP" sz="1400" dirty="0" smtClean="0">
                <a:solidFill>
                  <a:srgbClr val="663300"/>
                </a:solidFill>
              </a:rPr>
              <a:t>in near future</a:t>
            </a:r>
            <a:endParaRPr lang="en-US" altLang="ja-JP" sz="1400" dirty="0">
              <a:solidFill>
                <a:srgbClr val="663300"/>
              </a:solidFill>
              <a:cs typeface="Arial Unicode MS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813" y="2909442"/>
            <a:ext cx="2546901" cy="1765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7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2909442"/>
            <a:ext cx="3079057" cy="176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72200" y="3629522"/>
            <a:ext cx="2353529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Arial" charset="0"/>
              </a:rPr>
              <a:t>Cavity string:  &lt; 26MV/m&gt;</a:t>
            </a:r>
            <a:endParaRPr lang="fr-FR" sz="16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6056" y="2990195"/>
            <a:ext cx="2280116" cy="276999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0000"/>
                </a:solidFill>
                <a:latin typeface="Arial" charset="0"/>
              </a:rPr>
              <a:t>S1 Global </a:t>
            </a:r>
            <a:r>
              <a:rPr lang="en-US" sz="1200" dirty="0" err="1" smtClean="0">
                <a:solidFill>
                  <a:srgbClr val="FF0000"/>
                </a:solidFill>
                <a:latin typeface="Arial" charset="0"/>
              </a:rPr>
              <a:t>Cryomodule</a:t>
            </a:r>
            <a:r>
              <a:rPr lang="en-US" sz="1200" dirty="0" smtClean="0">
                <a:solidFill>
                  <a:srgbClr val="FF0000"/>
                </a:solidFill>
                <a:latin typeface="Arial" charset="0"/>
              </a:rPr>
              <a:t> at STF:</a:t>
            </a:r>
            <a:endParaRPr lang="fr-FR" sz="12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1" name="Picture 10" descr="FLASH-from_HW-TTC-IHEP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813" y="816561"/>
            <a:ext cx="2464355" cy="176217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048" y="672545"/>
            <a:ext cx="354780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dirty="0">
                <a:solidFill>
                  <a:srgbClr val="3366FF"/>
                </a:solidFill>
                <a:cs typeface="Arial Unicode MS" charset="0"/>
              </a:rPr>
              <a:t>DESY: </a:t>
            </a:r>
            <a:r>
              <a:rPr lang="en-US" altLang="ja-JP" sz="2400" b="1" dirty="0" smtClean="0">
                <a:solidFill>
                  <a:srgbClr val="3366FF"/>
                </a:solidFill>
                <a:cs typeface="Arial Unicode MS" charset="0"/>
              </a:rPr>
              <a:t>FLASH </a:t>
            </a:r>
            <a:endParaRPr lang="en-US" altLang="ja-JP" sz="1400" dirty="0">
              <a:solidFill>
                <a:srgbClr val="FF0000"/>
              </a:solidFill>
              <a:cs typeface="Arial Unicode MS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altLang="ja-JP" sz="1400" dirty="0" smtClean="0">
                <a:solidFill>
                  <a:srgbClr val="663300"/>
                </a:solidFill>
                <a:cs typeface="Arial Unicode MS" charset="0"/>
              </a:rPr>
              <a:t>1.25 </a:t>
            </a:r>
            <a:r>
              <a:rPr lang="en-US" altLang="ja-JP" sz="1400" dirty="0" err="1" smtClean="0">
                <a:solidFill>
                  <a:srgbClr val="663300"/>
                </a:solidFill>
                <a:cs typeface="Arial Unicode MS" charset="0"/>
              </a:rPr>
              <a:t>GeV</a:t>
            </a:r>
            <a:r>
              <a:rPr lang="en-US" altLang="ja-JP" sz="1400" dirty="0" smtClean="0">
                <a:solidFill>
                  <a:srgbClr val="663300"/>
                </a:solidFill>
                <a:cs typeface="Arial Unicode MS" charset="0"/>
              </a:rPr>
              <a:t> </a:t>
            </a:r>
            <a:r>
              <a:rPr lang="en-US" altLang="ja-JP" sz="1400" dirty="0" err="1" smtClean="0">
                <a:solidFill>
                  <a:srgbClr val="663300"/>
                </a:solidFill>
                <a:cs typeface="Arial Unicode MS" charset="0"/>
              </a:rPr>
              <a:t>linac</a:t>
            </a:r>
            <a:r>
              <a:rPr lang="en-US" altLang="ja-JP" sz="1400" dirty="0" smtClean="0">
                <a:solidFill>
                  <a:srgbClr val="663300"/>
                </a:solidFill>
                <a:cs typeface="Arial Unicode MS" charset="0"/>
              </a:rPr>
              <a:t> </a:t>
            </a:r>
            <a:r>
              <a:rPr lang="en-US" altLang="ja-JP" sz="1400" dirty="0">
                <a:solidFill>
                  <a:srgbClr val="663300"/>
                </a:solidFill>
                <a:cs typeface="Arial Unicode MS" charset="0"/>
              </a:rPr>
              <a:t>(</a:t>
            </a:r>
            <a:r>
              <a:rPr lang="en-US" altLang="ja-JP" sz="1400" dirty="0" smtClean="0">
                <a:solidFill>
                  <a:srgbClr val="663300"/>
                </a:solidFill>
                <a:cs typeface="Arial Unicode MS" charset="0"/>
              </a:rPr>
              <a:t>TESLA-Like tech.)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altLang="ja-JP" sz="1400" dirty="0" smtClean="0">
                <a:solidFill>
                  <a:srgbClr val="663300"/>
                </a:solidFill>
                <a:cs typeface="Arial Unicode MS" charset="0"/>
              </a:rPr>
              <a:t>ILC-like bunch trains: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altLang="ja-JP" sz="1400" dirty="0" smtClean="0">
                <a:solidFill>
                  <a:srgbClr val="663300"/>
                </a:solidFill>
                <a:cs typeface="Arial Unicode MS" charset="0"/>
              </a:rPr>
              <a:t>600 </a:t>
            </a:r>
            <a:r>
              <a:rPr lang="en-US" altLang="ja-JP" sz="1400" dirty="0" err="1" smtClean="0">
                <a:solidFill>
                  <a:srgbClr val="663300"/>
                </a:solidFill>
                <a:cs typeface="Arial Unicode MS" charset="0"/>
              </a:rPr>
              <a:t>ms</a:t>
            </a:r>
            <a:r>
              <a:rPr lang="en-US" altLang="ja-JP" sz="1400" dirty="0" smtClean="0">
                <a:solidFill>
                  <a:srgbClr val="663300"/>
                </a:solidFill>
                <a:cs typeface="Arial Unicode MS" charset="0"/>
              </a:rPr>
              <a:t>, </a:t>
            </a:r>
            <a:r>
              <a:rPr lang="en-US" altLang="ja-JP" sz="1400" b="1" dirty="0" smtClean="0">
                <a:solidFill>
                  <a:srgbClr val="FF0000"/>
                </a:solidFill>
                <a:cs typeface="Arial Unicode MS" charset="0"/>
              </a:rPr>
              <a:t>9 mA </a:t>
            </a:r>
            <a:r>
              <a:rPr lang="en-US" altLang="ja-JP" sz="1400" dirty="0" smtClean="0">
                <a:solidFill>
                  <a:srgbClr val="663300"/>
                </a:solidFill>
                <a:cs typeface="Arial Unicode MS" charset="0"/>
              </a:rPr>
              <a:t>beam (2009);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>
                <a:solidFill>
                  <a:srgbClr val="663300"/>
                </a:solidFill>
                <a:cs typeface="Arial Unicode MS" charset="0"/>
              </a:rPr>
              <a:t> </a:t>
            </a:r>
            <a:r>
              <a:rPr lang="en-US" altLang="ja-JP" sz="1400" dirty="0" smtClean="0">
                <a:solidFill>
                  <a:srgbClr val="663300"/>
                </a:solidFill>
                <a:cs typeface="Arial Unicode MS" charset="0"/>
              </a:rPr>
              <a:t>      800 </a:t>
            </a:r>
            <a:r>
              <a:rPr lang="en-US" altLang="ja-JP" sz="1400" dirty="0" err="1" smtClean="0">
                <a:solidFill>
                  <a:srgbClr val="663300"/>
                </a:solidFill>
                <a:cs typeface="Arial Unicode MS" charset="0"/>
              </a:rPr>
              <a:t>ms</a:t>
            </a:r>
            <a:r>
              <a:rPr lang="en-US" altLang="ja-JP" sz="1400" dirty="0" smtClean="0">
                <a:solidFill>
                  <a:srgbClr val="663300"/>
                </a:solidFill>
                <a:cs typeface="Arial Unicode MS" charset="0"/>
              </a:rPr>
              <a:t>  4.5 mA (2012)</a:t>
            </a:r>
            <a:endParaRPr lang="en-US" altLang="ja-JP" sz="1400" dirty="0">
              <a:solidFill>
                <a:srgbClr val="663300"/>
              </a:solidFill>
              <a:cs typeface="Arial Unicode MS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altLang="ja-JP" sz="1400" dirty="0" smtClean="0">
                <a:solidFill>
                  <a:srgbClr val="663300"/>
                </a:solidFill>
                <a:ea typeface="Arial Unicode MS" charset="0"/>
                <a:cs typeface="Arial Unicode MS" charset="0"/>
              </a:rPr>
              <a:t>RF-</a:t>
            </a:r>
            <a:r>
              <a:rPr lang="en-US" altLang="ja-JP" sz="1400" dirty="0" err="1" smtClean="0">
                <a:solidFill>
                  <a:srgbClr val="663300"/>
                </a:solidFill>
                <a:ea typeface="Arial Unicode MS" charset="0"/>
                <a:cs typeface="Arial Unicode MS" charset="0"/>
              </a:rPr>
              <a:t>cryomodule</a:t>
            </a:r>
            <a:r>
              <a:rPr lang="en-US" altLang="ja-JP" sz="1400" dirty="0" smtClean="0">
                <a:solidFill>
                  <a:srgbClr val="663300"/>
                </a:solidFill>
                <a:ea typeface="Arial Unicode MS" charset="0"/>
                <a:cs typeface="Arial Unicode MS" charset="0"/>
              </a:rPr>
              <a:t> </a:t>
            </a:r>
            <a:r>
              <a:rPr lang="en-US" altLang="ja-JP" sz="1400" dirty="0">
                <a:solidFill>
                  <a:srgbClr val="663300"/>
                </a:solidFill>
                <a:ea typeface="Arial Unicode MS" charset="0"/>
                <a:cs typeface="Arial Unicode MS" charset="0"/>
              </a:rPr>
              <a:t>string </a:t>
            </a:r>
            <a:r>
              <a:rPr lang="en-US" altLang="ja-JP" sz="1400" dirty="0" smtClean="0">
                <a:solidFill>
                  <a:srgbClr val="663300"/>
                </a:solidFill>
                <a:ea typeface="Arial Unicode MS" charset="0"/>
                <a:cs typeface="Arial Unicode MS" charset="0"/>
              </a:rPr>
              <a:t>with beam </a:t>
            </a:r>
            <a:r>
              <a:rPr lang="en-US" altLang="ja-JP" sz="1400" dirty="0" smtClean="0">
                <a:solidFill>
                  <a:srgbClr val="663300"/>
                </a:solidFill>
                <a:ea typeface="Arial Unicode MS" charset="0"/>
                <a:cs typeface="Arial Unicode MS" charset="0"/>
                <a:sym typeface="Wingdings" panose="05000000000000000000" pitchFamily="2" charset="2"/>
              </a:rPr>
              <a:t> </a:t>
            </a:r>
            <a:r>
              <a:rPr lang="en-US" altLang="ja-JP" sz="1400" dirty="0" smtClean="0">
                <a:solidFill>
                  <a:srgbClr val="663300"/>
                </a:solidFill>
                <a:ea typeface="Arial Unicode MS" charset="0"/>
                <a:cs typeface="Arial Unicode MS" charset="0"/>
              </a:rPr>
              <a:t>PXFEL1 operational at FLASH</a:t>
            </a:r>
            <a:endParaRPr lang="en-US" altLang="ja-JP" sz="1400" dirty="0">
              <a:solidFill>
                <a:srgbClr val="663300"/>
              </a:solidFill>
              <a:ea typeface="Arial Unicode MS" charset="0"/>
              <a:cs typeface="Arial Unicode MS" charset="0"/>
            </a:endParaRPr>
          </a:p>
        </p:txBody>
      </p:sp>
      <p:pic>
        <p:nvPicPr>
          <p:cNvPr id="13" name="Picture 12" descr="pxfel-1-results.pdf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57"/>
          <a:stretch/>
        </p:blipFill>
        <p:spPr>
          <a:xfrm>
            <a:off x="6097041" y="816561"/>
            <a:ext cx="2966751" cy="187220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extBox 13"/>
          <p:cNvSpPr txBox="1"/>
          <p:nvPr/>
        </p:nvSpPr>
        <p:spPr>
          <a:xfrm>
            <a:off x="5044799" y="868824"/>
            <a:ext cx="2052214" cy="276999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0000"/>
                </a:solidFill>
                <a:latin typeface="Arial" charset="0"/>
              </a:rPr>
              <a:t>XFEL Prototype at PXFEL1</a:t>
            </a:r>
            <a:endParaRPr lang="fr-FR" sz="12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496" y="4961670"/>
            <a:ext cx="9055721" cy="1944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160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44208" y="1656886"/>
            <a:ext cx="1969710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Arial" charset="0"/>
              </a:rPr>
              <a:t>PXFEL1 :  ~ 32MV/m&gt;</a:t>
            </a:r>
            <a:endParaRPr lang="fr-FR" sz="16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083" y="4997674"/>
            <a:ext cx="37638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dirty="0" smtClean="0">
                <a:solidFill>
                  <a:srgbClr val="3366FF"/>
                </a:solidFill>
                <a:cs typeface="Arial Unicode MS" charset="0"/>
              </a:rPr>
              <a:t>FNAL: ASTA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 smtClean="0">
                <a:solidFill>
                  <a:prstClr val="black"/>
                </a:solidFill>
                <a:cs typeface="Arial Unicode MS" charset="0"/>
              </a:rPr>
              <a:t>(</a:t>
            </a:r>
            <a:r>
              <a:rPr lang="en-US" sz="1400" dirty="0">
                <a:solidFill>
                  <a:prstClr val="black"/>
                </a:solidFill>
              </a:rPr>
              <a:t>Advanced Superconducting Test </a:t>
            </a:r>
            <a:r>
              <a:rPr lang="en-US" sz="1400" dirty="0" smtClean="0">
                <a:solidFill>
                  <a:prstClr val="black"/>
                </a:solidFill>
              </a:rPr>
              <a:t>Accelerator)</a:t>
            </a:r>
            <a:endParaRPr lang="en-US" altLang="ja-JP" sz="1600" dirty="0">
              <a:solidFill>
                <a:prstClr val="black"/>
              </a:solidFill>
              <a:cs typeface="Arial Unicode MS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altLang="ja-JP" sz="1400" dirty="0">
                <a:solidFill>
                  <a:srgbClr val="663300"/>
                </a:solidFill>
                <a:ea typeface="Arial Unicode MS" charset="0"/>
                <a:cs typeface="Arial Unicode MS" charset="0"/>
              </a:rPr>
              <a:t>CM1 test complete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altLang="ja-JP" sz="1400" dirty="0">
                <a:solidFill>
                  <a:srgbClr val="663300"/>
                </a:solidFill>
                <a:ea typeface="Arial Unicode MS" charset="0"/>
                <a:cs typeface="Arial Unicode MS" charset="0"/>
              </a:rPr>
              <a:t>CM2 </a:t>
            </a:r>
            <a:r>
              <a:rPr lang="en-US" altLang="ja-JP" sz="1400" dirty="0" smtClean="0">
                <a:solidFill>
                  <a:srgbClr val="663300"/>
                </a:solidFill>
                <a:ea typeface="Arial Unicode MS" charset="0"/>
                <a:cs typeface="Arial Unicode MS" charset="0"/>
              </a:rPr>
              <a:t>operation (2013)</a:t>
            </a:r>
            <a:endParaRPr lang="en-US" altLang="ja-JP" sz="1400" dirty="0">
              <a:solidFill>
                <a:srgbClr val="663300"/>
              </a:solidFill>
              <a:ea typeface="Arial Unicode MS" charset="0"/>
              <a:cs typeface="Arial Unicode MS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altLang="ja-JP" sz="1400" dirty="0">
                <a:solidFill>
                  <a:srgbClr val="663300"/>
                </a:solidFill>
                <a:ea typeface="Arial Unicode MS" charset="0"/>
                <a:cs typeface="Arial Unicode MS" charset="0"/>
              </a:rPr>
              <a:t>CM2 </a:t>
            </a:r>
            <a:r>
              <a:rPr lang="en-US" altLang="ja-JP" sz="1400" dirty="0" smtClean="0">
                <a:solidFill>
                  <a:srgbClr val="663300"/>
                </a:solidFill>
                <a:ea typeface="Arial Unicode MS" charset="0"/>
                <a:cs typeface="Arial Unicode MS" charset="0"/>
              </a:rPr>
              <a:t>with beam (soon)</a:t>
            </a:r>
            <a:endParaRPr lang="en-US" altLang="ja-JP" sz="1400" dirty="0">
              <a:solidFill>
                <a:srgbClr val="663300"/>
              </a:solidFill>
              <a:ea typeface="Arial Unicode MS" charset="0"/>
              <a:cs typeface="Arial Unicode MS" charset="0"/>
            </a:endParaRPr>
          </a:p>
        </p:txBody>
      </p:sp>
      <p:pic>
        <p:nvPicPr>
          <p:cNvPr id="18" name="Picture 17" descr="CM2_in_cave_2.jpe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813" y="5030756"/>
            <a:ext cx="2392348" cy="1839126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2504163" y="1466360"/>
            <a:ext cx="1610637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 dirty="0" smtClean="0">
                <a:solidFill>
                  <a:prstClr val="black"/>
                </a:solidFill>
                <a:sym typeface="Wingdings"/>
              </a:rPr>
              <a:t> </a:t>
            </a:r>
            <a:r>
              <a:rPr lang="en-US" altLang="ja-JP" sz="1200" dirty="0">
                <a:solidFill>
                  <a:prstClr val="black"/>
                </a:solidFill>
                <a:sym typeface="Wingdings"/>
              </a:rPr>
              <a:t> </a:t>
            </a:r>
            <a:r>
              <a:rPr lang="en-US" altLang="ja-JP" sz="1600" dirty="0" smtClean="0">
                <a:solidFill>
                  <a:prstClr val="black"/>
                </a:solidFill>
                <a:sym typeface="Wingdings"/>
              </a:rPr>
              <a:t>Demonstrated</a:t>
            </a:r>
            <a:endParaRPr kumimoji="1" lang="ja-JP" altLang="en-US" sz="1600" dirty="0">
              <a:solidFill>
                <a:prstClr val="black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495597" y="3599960"/>
            <a:ext cx="1560387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100" dirty="0" smtClean="0">
                <a:solidFill>
                  <a:prstClr val="black"/>
                </a:solidFill>
                <a:sym typeface="Wingdings"/>
              </a:rPr>
              <a:t> </a:t>
            </a:r>
            <a:r>
              <a:rPr kumimoji="1" lang="en-US" altLang="ja-JP" sz="1600" dirty="0" smtClean="0">
                <a:solidFill>
                  <a:prstClr val="black"/>
                </a:solidFill>
              </a:rPr>
              <a:t>Demonstrated</a:t>
            </a:r>
            <a:endParaRPr kumimoji="1" lang="ja-JP" altLang="en-US" sz="1600" dirty="0">
              <a:solidFill>
                <a:prstClr val="black"/>
              </a:solidFill>
            </a:endParaRPr>
          </a:p>
        </p:txBody>
      </p:sp>
      <p:pic>
        <p:nvPicPr>
          <p:cNvPr id="28" name="Picture 9" descr="CM2 gradients_all8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635" y="5046237"/>
            <a:ext cx="1962504" cy="178432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498705" y="5844113"/>
            <a:ext cx="1917111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Arial" charset="0"/>
              </a:rPr>
              <a:t>CM2:  &gt; 31.5 MV/m&gt;</a:t>
            </a:r>
            <a:endParaRPr lang="fr-FR" sz="16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47781" y="5102764"/>
            <a:ext cx="1479341" cy="276999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0000"/>
                </a:solidFill>
                <a:latin typeface="Arial" charset="0"/>
              </a:rPr>
              <a:t>CM2 at NML Facility:</a:t>
            </a:r>
            <a:endParaRPr lang="fr-FR" sz="12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00" y="-7739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4000" b="1" kern="0" dirty="0" smtClean="0">
                <a:solidFill>
                  <a:srgbClr val="FFFF00"/>
                </a:solidFill>
                <a:cs typeface="Calibri" pitchFamily="34" charset="0"/>
              </a:rPr>
              <a:t>ILC – </a:t>
            </a:r>
            <a:r>
              <a:rPr lang="en-GB" sz="4000" b="1" kern="0" dirty="0" err="1" smtClean="0">
                <a:solidFill>
                  <a:srgbClr val="FFFF00"/>
                </a:solidFill>
                <a:cs typeface="Calibri" pitchFamily="34" charset="0"/>
              </a:rPr>
              <a:t>cryomodule</a:t>
            </a:r>
            <a:r>
              <a:rPr lang="en-GB" sz="4000" b="1" kern="0" dirty="0" smtClean="0">
                <a:solidFill>
                  <a:srgbClr val="FFFF00"/>
                </a:solidFill>
                <a:cs typeface="Calibri" pitchFamily="34" charset="0"/>
              </a:rPr>
              <a:t> system tests</a:t>
            </a:r>
            <a:endParaRPr lang="en-GB" sz="3600" b="1" kern="0" dirty="0">
              <a:solidFill>
                <a:srgbClr val="FFFF00"/>
              </a:solidFill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83" y="6408217"/>
            <a:ext cx="27086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b="1" dirty="0" smtClean="0">
                <a:solidFill>
                  <a:srgbClr val="3366FF"/>
                </a:solidFill>
                <a:cs typeface="Arial Unicode MS" charset="0"/>
              </a:rPr>
              <a:t>+ XFEL, LCLS-II, …</a:t>
            </a:r>
            <a:endParaRPr lang="en-US" altLang="ja-JP" sz="1600" dirty="0">
              <a:solidFill>
                <a:prstClr val="black"/>
              </a:solidFill>
              <a:cs typeface="Arial Unicode MS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043888" y="631895"/>
            <a:ext cx="114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S. Stapnes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237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4000" b="1" kern="0" dirty="0" smtClean="0">
                <a:solidFill>
                  <a:srgbClr val="FFFF00"/>
                </a:solidFill>
                <a:cs typeface="Calibri" pitchFamily="34" charset="0"/>
              </a:rPr>
              <a:t>ILC – </a:t>
            </a:r>
            <a:r>
              <a:rPr lang="en-GB" sz="4000" b="1" kern="0" dirty="0" smtClean="0">
                <a:solidFill>
                  <a:srgbClr val="FFFF00"/>
                </a:solidFill>
                <a:cs typeface="Calibri" pitchFamily="34" charset="0"/>
              </a:rPr>
              <a:t>candidate </a:t>
            </a:r>
            <a:r>
              <a:rPr lang="en-GB" sz="4000" b="1" kern="0" dirty="0" smtClean="0">
                <a:solidFill>
                  <a:srgbClr val="FFFF00"/>
                </a:solidFill>
                <a:cs typeface="Calibri" pitchFamily="34" charset="0"/>
              </a:rPr>
              <a:t>site</a:t>
            </a:r>
            <a:endParaRPr lang="en-GB" sz="3600" b="1" kern="0" dirty="0">
              <a:solidFill>
                <a:srgbClr val="FFFF00"/>
              </a:solidFill>
              <a:cs typeface="Calibri" pitchFamily="34" charset="0"/>
            </a:endParaRPr>
          </a:p>
        </p:txBody>
      </p:sp>
      <p:sp>
        <p:nvSpPr>
          <p:cNvPr id="3" name="Shape 496"/>
          <p:cNvSpPr txBox="1">
            <a:spLocks/>
          </p:cNvSpPr>
          <p:nvPr/>
        </p:nvSpPr>
        <p:spPr>
          <a:xfrm>
            <a:off x="168380" y="737683"/>
            <a:ext cx="8975620" cy="1778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333716" marR="57799" indent="-293076" defTabSz="1295400">
              <a:lnSpc>
                <a:spcPct val="120000"/>
              </a:lnSpc>
              <a:spcBef>
                <a:spcPts val="6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1pPr>
            <a:lvl2pPr marL="696277" marR="57799" indent="-317500" defTabSz="1295400">
              <a:lnSpc>
                <a:spcPct val="120000"/>
              </a:lnSpc>
              <a:spcBef>
                <a:spcPts val="5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2pPr>
            <a:lvl3pPr marL="1109027" marR="57799" indent="-317499" defTabSz="1295400">
              <a:lnSpc>
                <a:spcPct val="120000"/>
              </a:lnSpc>
              <a:spcBef>
                <a:spcPts val="5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3pPr>
            <a:lvl4pPr marL="1439227" marR="57799" indent="-317500" defTabSz="1295400">
              <a:lnSpc>
                <a:spcPct val="120000"/>
              </a:lnSpc>
              <a:spcBef>
                <a:spcPts val="5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4pPr>
            <a:lvl5pPr marL="1728152" marR="57799" indent="-317500" defTabSz="1295400">
              <a:lnSpc>
                <a:spcPct val="120000"/>
              </a:lnSpc>
              <a:spcBef>
                <a:spcPts val="5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5pPr>
            <a:lvl6pPr marL="1728152" marR="57799" indent="-317500" defTabSz="1295400">
              <a:lnSpc>
                <a:spcPct val="120000"/>
              </a:lnSpc>
              <a:spcBef>
                <a:spcPts val="6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6pPr>
            <a:lvl7pPr marL="1728152" marR="57799" indent="-317500" defTabSz="1295400">
              <a:lnSpc>
                <a:spcPct val="120000"/>
              </a:lnSpc>
              <a:spcBef>
                <a:spcPts val="6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7pPr>
            <a:lvl8pPr marL="1728152" marR="57799" indent="-317500" defTabSz="1295400">
              <a:lnSpc>
                <a:spcPct val="120000"/>
              </a:lnSpc>
              <a:spcBef>
                <a:spcPts val="6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8pPr>
            <a:lvl9pPr marL="1728152" marR="57799" indent="-317500" defTabSz="1295400">
              <a:lnSpc>
                <a:spcPct val="120000"/>
              </a:lnSpc>
              <a:spcBef>
                <a:spcPts val="6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40640" indent="0">
              <a:buFontTx/>
              <a:buNone/>
              <a:defRPr sz="1800">
                <a:uFillTx/>
              </a:defRPr>
            </a:pPr>
            <a:endParaRPr lang="en-GB" sz="1800" kern="0" dirty="0" smtClean="0">
              <a:solidFill>
                <a:sysClr val="windowText" lastClr="000000"/>
              </a:solidFill>
              <a:uFillTx/>
              <a:latin typeface="Helvetica Neue"/>
            </a:endParaRPr>
          </a:p>
          <a:p>
            <a:pPr marL="40640" indent="0">
              <a:buFontTx/>
              <a:buNone/>
              <a:defRPr sz="1800">
                <a:uFillTx/>
              </a:defRPr>
            </a:pPr>
            <a:endParaRPr lang="en-GB" sz="1800" kern="0" dirty="0">
              <a:solidFill>
                <a:sysClr val="windowText" lastClr="000000"/>
              </a:solidFill>
              <a:uFillTx/>
              <a:latin typeface="Helvetica Neue"/>
            </a:endParaRPr>
          </a:p>
        </p:txBody>
      </p:sp>
      <p:pic>
        <p:nvPicPr>
          <p:cNvPr id="4" name="ILC-Candidate-Area2.jpg"/>
          <p:cNvPicPr/>
          <p:nvPr/>
        </p:nvPicPr>
        <p:blipFill>
          <a:blip r:embed="rId2">
            <a:extLst/>
          </a:blip>
          <a:srcRect t="12581" r="23206" b="6853"/>
          <a:stretch>
            <a:fillRect/>
          </a:stretch>
        </p:blipFill>
        <p:spPr>
          <a:xfrm>
            <a:off x="3420594" y="2492896"/>
            <a:ext cx="5516288" cy="4176464"/>
          </a:xfrm>
          <a:prstGeom prst="rect">
            <a:avLst/>
          </a:prstGeom>
          <a:ln w="12700">
            <a:round/>
          </a:ln>
        </p:spPr>
      </p:pic>
      <p:pic>
        <p:nvPicPr>
          <p:cNvPr id="5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176" y="2681536"/>
            <a:ext cx="2532790" cy="1899592"/>
          </a:xfrm>
          <a:prstGeom prst="rect">
            <a:avLst/>
          </a:prstGeom>
          <a:ln w="12700">
            <a:rou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25144"/>
            <a:ext cx="2702885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409" y="865654"/>
            <a:ext cx="91439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">
              <a:spcBef>
                <a:spcPts val="600"/>
              </a:spcBef>
              <a:defRPr sz="1800">
                <a:uFillTx/>
              </a:defRPr>
            </a:pPr>
            <a:r>
              <a:rPr lang="en-GB" sz="2800" kern="0" dirty="0">
                <a:solidFill>
                  <a:sysClr val="windowText" lastClr="000000"/>
                </a:solidFill>
                <a:latin typeface="Helvetica Neue"/>
                <a:sym typeface="Helvetica Neue"/>
              </a:rPr>
              <a:t>Japanese HEP community expressed interest in hosting the ILC. </a:t>
            </a:r>
            <a:r>
              <a:rPr lang="en-GB" sz="2800" kern="0" dirty="0">
                <a:solidFill>
                  <a:sysClr val="windowText" lastClr="000000"/>
                </a:solidFill>
                <a:latin typeface="Helvetica Neue"/>
              </a:rPr>
              <a:t>Site chosen: </a:t>
            </a:r>
            <a:r>
              <a:rPr lang="en-GB" sz="2800" kern="0" dirty="0" err="1">
                <a:solidFill>
                  <a:sysClr val="windowText" lastClr="000000"/>
                </a:solidFill>
                <a:latin typeface="Helvetica Neue"/>
                <a:sym typeface="Helvetica Neue"/>
              </a:rPr>
              <a:t>北上市</a:t>
            </a:r>
            <a:r>
              <a:rPr lang="en-GB" sz="2800" kern="0" dirty="0">
                <a:solidFill>
                  <a:sysClr val="windowText" lastClr="000000"/>
                </a:solidFill>
                <a:latin typeface="Helvetica Neue"/>
                <a:sym typeface="Helvetica Neue"/>
              </a:rPr>
              <a:t> (</a:t>
            </a:r>
            <a:r>
              <a:rPr lang="en-GB" sz="2800" kern="0" dirty="0" err="1">
                <a:solidFill>
                  <a:sysClr val="windowText" lastClr="000000"/>
                </a:solidFill>
                <a:latin typeface="Helvetica Neue"/>
                <a:sym typeface="Helvetica Neue"/>
              </a:rPr>
              <a:t>Kitakami</a:t>
            </a:r>
            <a:r>
              <a:rPr lang="en-GB" sz="2800" kern="0" dirty="0">
                <a:solidFill>
                  <a:sysClr val="windowText" lastClr="000000"/>
                </a:solidFill>
                <a:latin typeface="Helvetica Neue"/>
                <a:sym typeface="Helvetica Neue"/>
              </a:rPr>
              <a:t>) in </a:t>
            </a:r>
            <a:r>
              <a:rPr lang="en-GB" sz="2800" kern="0" dirty="0">
                <a:solidFill>
                  <a:sysClr val="windowText" lastClr="000000"/>
                </a:solidFill>
                <a:latin typeface="Helvetica Neue"/>
              </a:rPr>
              <a:t>Northern Japan. </a:t>
            </a:r>
            <a:r>
              <a:rPr lang="en-GB" sz="2800" kern="0" dirty="0" smtClean="0">
                <a:solidFill>
                  <a:sysClr val="windowText" lastClr="000000"/>
                </a:solidFill>
                <a:latin typeface="Helvetica Neue"/>
              </a:rPr>
              <a:t>Under review by </a:t>
            </a:r>
            <a:r>
              <a:rPr lang="en-GB" sz="2800" kern="0" dirty="0">
                <a:solidFill>
                  <a:sysClr val="windowText" lastClr="000000"/>
                </a:solidFill>
                <a:latin typeface="Helvetica Neue"/>
              </a:rPr>
              <a:t>Japanese </a:t>
            </a:r>
            <a:r>
              <a:rPr lang="en-GB" sz="2800" kern="0" dirty="0" smtClean="0">
                <a:solidFill>
                  <a:sysClr val="windowText" lastClr="000000"/>
                </a:solidFill>
                <a:latin typeface="Helvetica Neue"/>
              </a:rPr>
              <a:t>ministry MEXT</a:t>
            </a:r>
            <a:r>
              <a:rPr lang="en-GB" sz="2800" kern="0" dirty="0">
                <a:solidFill>
                  <a:sysClr val="windowText" lastClr="000000"/>
                </a:solidFill>
                <a:latin typeface="Helvetica Neue"/>
              </a:rPr>
              <a:t>.</a:t>
            </a:r>
          </a:p>
          <a:p>
            <a:pPr marL="40640">
              <a:defRPr sz="1800">
                <a:uFillTx/>
              </a:defRPr>
            </a:pPr>
            <a:endParaRPr lang="en-GB" sz="2800" kern="0" dirty="0">
              <a:solidFill>
                <a:sysClr val="windowText" lastClr="000000"/>
              </a:solidFill>
              <a:latin typeface="Helvetica Neue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8346" y="6448194"/>
            <a:ext cx="1903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Courtesy </a:t>
            </a:r>
            <a:r>
              <a:rPr lang="en-GB" dirty="0" smtClean="0">
                <a:solidFill>
                  <a:prstClr val="black"/>
                </a:solidFill>
              </a:rPr>
              <a:t>F. Simon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56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8332587"/>
              </p:ext>
            </p:extLst>
          </p:nvPr>
        </p:nvGraphicFramePr>
        <p:xfrm>
          <a:off x="0" y="2276872"/>
          <a:ext cx="5076057" cy="2916530"/>
        </p:xfrm>
        <a:graphic>
          <a:graphicData uri="http://schemas.openxmlformats.org/drawingml/2006/table">
            <a:tbl>
              <a:tblPr>
                <a:effectLst/>
                <a:tableStyleId>{3C2FFA5D-87B4-456A-9821-1D502468CF0F}</a:tableStyleId>
              </a:tblPr>
              <a:tblGrid>
                <a:gridCol w="287149"/>
                <a:gridCol w="699444"/>
                <a:gridCol w="4089464"/>
              </a:tblGrid>
              <a:tr h="36004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ja-JP" sz="20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Physics WG</a:t>
                      </a:r>
                      <a:endParaRPr lang="ja-JP" alt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pPr algn="l" fontAlgn="ctr"/>
                      <a:endParaRPr lang="ja-JP" alt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ＭＳ Ｐゴシック"/>
                      </a:endParaRPr>
                    </a:p>
                  </a:txBody>
                  <a:tcPr marL="72000" marR="9525" marT="9525" marB="0" anchor="ctr">
                    <a:lnL w="9525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date</a:t>
                      </a:r>
                      <a:endParaRPr lang="ja-JP" alt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ＭＳ Ｐゴシック"/>
                      </a:endParaRPr>
                    </a:p>
                  </a:txBody>
                  <a:tcPr marL="72000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Subject</a:t>
                      </a:r>
                      <a:endParaRPr lang="ja-JP" alt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ＭＳ Ｐゴシック"/>
                      </a:endParaRPr>
                    </a:p>
                  </a:txBody>
                  <a:tcPr marL="72000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b="1" u="none" strike="noStrike" dirty="0">
                          <a:effectLst/>
                        </a:rPr>
                        <a:t>1</a:t>
                      </a:r>
                      <a:endParaRPr lang="en-US" altLang="ja-JP" sz="18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108000" marT="9525" marB="0" anchor="ctr">
                    <a:lnL w="9525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b="1" u="none" strike="noStrike" dirty="0">
                          <a:effectLst/>
                        </a:rPr>
                        <a:t>6/</a:t>
                      </a:r>
                      <a:r>
                        <a:rPr lang="en-US" altLang="ja-JP" sz="1800" b="1" u="none" strike="noStrike" dirty="0" smtClean="0">
                          <a:effectLst/>
                        </a:rPr>
                        <a:t>24</a:t>
                      </a:r>
                      <a:endParaRPr lang="en-US" altLang="ja-JP" sz="18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108000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Status</a:t>
                      </a:r>
                      <a:r>
                        <a:rPr lang="en-US" altLang="ja-JP" sz="18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of Particle Physics and ILC physics overview</a:t>
                      </a:r>
                      <a:endParaRPr lang="ja-JP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2000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b="1" u="none" strike="noStrike" dirty="0">
                          <a:effectLst/>
                        </a:rPr>
                        <a:t>2</a:t>
                      </a:r>
                      <a:endParaRPr lang="en-US" altLang="ja-JP" sz="18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108000" marT="9525" marB="0" anchor="ctr">
                    <a:lnL w="9525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b="1" u="none" strike="noStrike" dirty="0">
                          <a:effectLst/>
                        </a:rPr>
                        <a:t>7/29</a:t>
                      </a:r>
                      <a:endParaRPr lang="en-US" altLang="ja-JP" sz="18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108000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Future</a:t>
                      </a:r>
                      <a:r>
                        <a:rPr lang="en-US" altLang="ja-JP" sz="18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prospect in the US and in Europe</a:t>
                      </a:r>
                      <a:endParaRPr lang="ja-JP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2000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b="1" u="none" strike="noStrike" dirty="0">
                          <a:solidFill>
                            <a:srgbClr val="3366FF"/>
                          </a:solidFill>
                          <a:effectLst/>
                        </a:rPr>
                        <a:t>3</a:t>
                      </a:r>
                      <a:endParaRPr lang="en-US" altLang="ja-JP" sz="1800" b="1" i="0" u="none" strike="noStrike" dirty="0">
                        <a:solidFill>
                          <a:srgbClr val="3366FF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108000" marT="9525" marB="0" anchor="ctr">
                    <a:lnL w="9525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b="1" u="none" strike="noStrike" dirty="0">
                          <a:solidFill>
                            <a:srgbClr val="3366FF"/>
                          </a:solidFill>
                          <a:effectLst/>
                        </a:rPr>
                        <a:t>8/27</a:t>
                      </a:r>
                      <a:endParaRPr lang="en-US" altLang="ja-JP" sz="1800" b="1" i="0" u="none" strike="noStrike" dirty="0">
                        <a:solidFill>
                          <a:srgbClr val="3366FF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108000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800" b="1" i="0" u="none" strike="noStrike" dirty="0" smtClean="0">
                          <a:solidFill>
                            <a:srgbClr val="3366FF"/>
                          </a:solidFill>
                          <a:effectLst/>
                          <a:latin typeface="+mn-lt"/>
                        </a:rPr>
                        <a:t>Cosmic-ray</a:t>
                      </a:r>
                      <a:r>
                        <a:rPr lang="en-US" altLang="ja-JP" sz="1800" b="1" i="0" u="none" strike="noStrike" baseline="0" dirty="0" smtClean="0">
                          <a:solidFill>
                            <a:srgbClr val="3366FF"/>
                          </a:solidFill>
                          <a:effectLst/>
                          <a:latin typeface="+mn-lt"/>
                        </a:rPr>
                        <a:t> and Astrophysics, and ILC</a:t>
                      </a:r>
                      <a:endParaRPr lang="ja-JP" altLang="en-US" sz="1800" b="1" i="0" u="none" strike="noStrike" dirty="0">
                        <a:solidFill>
                          <a:srgbClr val="3366FF"/>
                        </a:solidFill>
                        <a:effectLst/>
                        <a:latin typeface="ＭＳ Ｐゴシック"/>
                      </a:endParaRPr>
                    </a:p>
                  </a:txBody>
                  <a:tcPr marL="72000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en-US" altLang="ja-JP" sz="18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108000" marT="9525" marB="0" anchor="ctr">
                    <a:lnL w="9525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9/22</a:t>
                      </a:r>
                      <a:endParaRPr lang="en-US" altLang="ja-JP" sz="18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108000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Flavor</a:t>
                      </a:r>
                      <a:r>
                        <a:rPr lang="en-US" altLang="ja-JP" sz="1800" b="1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and Neutrino physics, and ILC</a:t>
                      </a:r>
                      <a:endParaRPr lang="ja-JP" alt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2000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b="1" i="0" u="none" strike="noStrike" dirty="0" smtClean="0">
                          <a:solidFill>
                            <a:srgbClr val="008000"/>
                          </a:solidFill>
                          <a:effectLst/>
                          <a:latin typeface="ＭＳ Ｐゴシック"/>
                        </a:rPr>
                        <a:t>5</a:t>
                      </a:r>
                      <a:endParaRPr lang="en-US" altLang="ja-JP" sz="1800" b="1" i="0" u="none" strike="noStrike" dirty="0">
                        <a:solidFill>
                          <a:srgbClr val="008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108000" marT="9525" marB="0" anchor="ctr">
                    <a:lnL w="9525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b="1" i="0" u="none" strike="noStrike" dirty="0" smtClean="0">
                          <a:solidFill>
                            <a:srgbClr val="008000"/>
                          </a:solidFill>
                          <a:effectLst/>
                          <a:latin typeface="ＭＳ Ｐゴシック"/>
                        </a:rPr>
                        <a:t>10/21</a:t>
                      </a:r>
                      <a:endParaRPr lang="en-US" altLang="ja-JP" sz="1800" b="1" i="0" u="none" strike="noStrike" dirty="0">
                        <a:solidFill>
                          <a:srgbClr val="008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108000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800" b="1" i="0" u="none" strike="noStrike" dirty="0" err="1" smtClean="0">
                          <a:solidFill>
                            <a:srgbClr val="008000"/>
                          </a:solidFill>
                          <a:effectLst/>
                          <a:latin typeface="ＭＳ Ｐゴシック"/>
                        </a:rPr>
                        <a:t>Interium</a:t>
                      </a:r>
                      <a:r>
                        <a:rPr lang="en-US" altLang="ja-JP" sz="1800" b="1" i="0" u="none" strike="noStrike" baseline="0" dirty="0" smtClean="0">
                          <a:solidFill>
                            <a:srgbClr val="008000"/>
                          </a:solidFill>
                          <a:effectLst/>
                          <a:latin typeface="ＭＳ Ｐゴシック"/>
                        </a:rPr>
                        <a:t> summary to be input to the Experts Committee</a:t>
                      </a:r>
                      <a:endParaRPr lang="ja-JP" altLang="en-US" sz="1800" b="1" i="0" u="none" strike="noStrike" dirty="0">
                        <a:solidFill>
                          <a:srgbClr val="008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2000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0998223"/>
              </p:ext>
            </p:extLst>
          </p:nvPr>
        </p:nvGraphicFramePr>
        <p:xfrm>
          <a:off x="5183765" y="2276872"/>
          <a:ext cx="3960235" cy="2632685"/>
        </p:xfrm>
        <a:graphic>
          <a:graphicData uri="http://schemas.openxmlformats.org/drawingml/2006/table">
            <a:tbl>
              <a:tblPr>
                <a:effectLst/>
                <a:tableStyleId>{3C2FFA5D-87B4-456A-9821-1D502468CF0F}</a:tableStyleId>
              </a:tblPr>
              <a:tblGrid>
                <a:gridCol w="215110"/>
                <a:gridCol w="648072"/>
                <a:gridCol w="3097053"/>
              </a:tblGrid>
              <a:tr h="36004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ja-JP" sz="2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TDR Validation</a:t>
                      </a:r>
                      <a:r>
                        <a:rPr lang="en-US" altLang="ja-JP" sz="20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WG</a:t>
                      </a:r>
                      <a:endParaRPr lang="ja-JP" alt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pPr algn="l" fontAlgn="ctr"/>
                      <a:endParaRPr lang="ja-JP" alt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ＭＳ Ｐゴシック"/>
                      </a:endParaRPr>
                    </a:p>
                  </a:txBody>
                  <a:tcPr marL="72000" marR="9525" marT="9525" marB="0" anchor="ctr">
                    <a:lnL w="9525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date</a:t>
                      </a:r>
                      <a:endParaRPr lang="ja-JP" alt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ＭＳ Ｐゴシック"/>
                      </a:endParaRPr>
                    </a:p>
                  </a:txBody>
                  <a:tcPr marL="72000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Subjects</a:t>
                      </a:r>
                      <a:endParaRPr lang="ja-JP" alt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ＭＳ Ｐゴシック"/>
                      </a:endParaRPr>
                    </a:p>
                  </a:txBody>
                  <a:tcPr marL="72000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b="1" u="none" strike="noStrike" dirty="0">
                          <a:effectLst/>
                        </a:rPr>
                        <a:t>1</a:t>
                      </a:r>
                      <a:endParaRPr lang="en-US" altLang="ja-JP" sz="18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108000" marT="9525" marB="0" anchor="ctr">
                    <a:lnL w="9525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---</a:t>
                      </a:r>
                      <a:endParaRPr lang="en-US" altLang="ja-JP" sz="18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108000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Overview</a:t>
                      </a:r>
                      <a:endParaRPr lang="ja-JP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2000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b="1" u="none" strike="noStrike" dirty="0">
                          <a:solidFill>
                            <a:srgbClr val="7F7F7F"/>
                          </a:solidFill>
                          <a:effectLst/>
                        </a:rPr>
                        <a:t>2</a:t>
                      </a:r>
                      <a:endParaRPr lang="en-US" altLang="ja-JP" sz="1800" b="1" i="0" u="none" strike="noStrike" dirty="0">
                        <a:solidFill>
                          <a:srgbClr val="7F7F7F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108000" marT="9525" marB="0" anchor="ctr">
                    <a:lnL w="9525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i="0" u="none" strike="noStrike" dirty="0" smtClean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---</a:t>
                      </a:r>
                      <a:endParaRPr lang="en-US" altLang="ja-JP" sz="1800" b="1" i="0" u="none" strike="noStrike" dirty="0">
                        <a:solidFill>
                          <a:srgbClr val="7F7F7F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108000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1" i="0" u="none" strike="noStrike" dirty="0" smtClean="0">
                          <a:solidFill>
                            <a:srgbClr val="7F7F7F"/>
                          </a:solidFill>
                          <a:effectLst/>
                          <a:latin typeface="ＭＳ Ｐゴシック"/>
                        </a:rPr>
                        <a:t>ML</a:t>
                      </a:r>
                      <a:r>
                        <a:rPr lang="en-US" altLang="ja-JP" sz="1800" b="1" i="0" u="none" strike="noStrike" baseline="0" dirty="0" smtClean="0">
                          <a:solidFill>
                            <a:srgbClr val="7F7F7F"/>
                          </a:solidFill>
                          <a:effectLst/>
                          <a:latin typeface="ＭＳ Ｐゴシック"/>
                        </a:rPr>
                        <a:t> and SRF</a:t>
                      </a:r>
                      <a:endParaRPr lang="ja-JP" altLang="en-US" sz="1800" b="1" i="0" u="none" strike="noStrike" dirty="0" smtClean="0">
                        <a:solidFill>
                          <a:srgbClr val="7F7F7F"/>
                        </a:solidFill>
                        <a:effectLst/>
                        <a:latin typeface="ＭＳ Ｐゴシック"/>
                      </a:endParaRPr>
                    </a:p>
                  </a:txBody>
                  <a:tcPr marL="72000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b="1" u="none" strike="noStrike" dirty="0">
                          <a:solidFill>
                            <a:srgbClr val="7F7F7F"/>
                          </a:solidFill>
                          <a:effectLst/>
                        </a:rPr>
                        <a:t>3</a:t>
                      </a:r>
                      <a:endParaRPr lang="en-US" altLang="ja-JP" sz="1800" b="1" i="0" u="none" strike="noStrike" dirty="0">
                        <a:solidFill>
                          <a:srgbClr val="7F7F7F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108000" marT="9525" marB="0" anchor="ctr">
                    <a:lnL w="9525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i="0" u="none" strike="noStrike" dirty="0" smtClean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---</a:t>
                      </a:r>
                      <a:endParaRPr lang="en-US" altLang="ja-JP" sz="1800" b="1" i="0" u="none" strike="noStrike" dirty="0">
                        <a:solidFill>
                          <a:srgbClr val="7F7F7F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108000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800" b="1" i="0" u="none" strike="noStrike" dirty="0" smtClean="0">
                          <a:solidFill>
                            <a:srgbClr val="7F7F7F"/>
                          </a:solidFill>
                          <a:effectLst/>
                          <a:latin typeface="ＭＳ Ｐゴシック"/>
                        </a:rPr>
                        <a:t>SRF</a:t>
                      </a:r>
                      <a:r>
                        <a:rPr lang="en-US" altLang="ja-JP" sz="1800" b="1" i="0" u="none" strike="noStrike" baseline="0" dirty="0" smtClean="0">
                          <a:solidFill>
                            <a:srgbClr val="7F7F7F"/>
                          </a:solidFill>
                          <a:effectLst/>
                          <a:latin typeface="ＭＳ Ｐゴシック"/>
                        </a:rPr>
                        <a:t> Q&amp;A,, CFS</a:t>
                      </a:r>
                      <a:endParaRPr lang="ja-JP" altLang="en-US" sz="1800" b="1" i="0" u="none" strike="noStrike" dirty="0">
                        <a:solidFill>
                          <a:srgbClr val="7F7F7F"/>
                        </a:solidFill>
                        <a:effectLst/>
                        <a:latin typeface="ＭＳ Ｐゴシック"/>
                      </a:endParaRPr>
                    </a:p>
                  </a:txBody>
                  <a:tcPr marL="72000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b="1" u="none" strike="noStrike" dirty="0">
                          <a:solidFill>
                            <a:srgbClr val="7F7F7F"/>
                          </a:solidFill>
                          <a:effectLst/>
                        </a:rPr>
                        <a:t>4</a:t>
                      </a:r>
                      <a:endParaRPr lang="en-US" altLang="ja-JP" sz="1800" b="1" i="0" u="none" strike="noStrike" dirty="0">
                        <a:solidFill>
                          <a:srgbClr val="7F7F7F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108000" marT="9525" marB="0" anchor="ctr">
                    <a:lnL w="9525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i="0" u="none" strike="noStrike" dirty="0" smtClean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---</a:t>
                      </a:r>
                      <a:endParaRPr lang="en-US" altLang="ja-JP" sz="1800" b="1" i="0" u="none" strike="noStrike" dirty="0">
                        <a:solidFill>
                          <a:srgbClr val="7F7F7F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108000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800" b="1" i="0" u="none" strike="noStrike" dirty="0" smtClean="0">
                          <a:solidFill>
                            <a:srgbClr val="7F7F7F"/>
                          </a:solidFill>
                          <a:effectLst/>
                          <a:latin typeface="ＭＳ Ｐゴシック"/>
                        </a:rPr>
                        <a:t>(Schedule and Project Management</a:t>
                      </a:r>
                      <a:r>
                        <a:rPr lang="en-US" altLang="ja-JP" sz="1800" b="1" i="0" u="none" strike="noStrike" baseline="0" dirty="0" smtClean="0">
                          <a:solidFill>
                            <a:srgbClr val="7F7F7F"/>
                          </a:solidFill>
                          <a:effectLst/>
                          <a:latin typeface="ＭＳ Ｐゴシック"/>
                        </a:rPr>
                        <a:t> including </a:t>
                      </a:r>
                      <a:r>
                        <a:rPr lang="en-US" altLang="ja-JP" sz="1800" b="1" i="0" u="none" strike="noStrike" dirty="0" smtClean="0">
                          <a:solidFill>
                            <a:srgbClr val="7F7F7F"/>
                          </a:solidFill>
                          <a:effectLst/>
                          <a:latin typeface="ＭＳ Ｐゴシック"/>
                        </a:rPr>
                        <a:t>Cost</a:t>
                      </a:r>
                      <a:r>
                        <a:rPr lang="en-US" altLang="ja-JP" sz="1800" b="1" i="0" u="none" strike="noStrike" baseline="0" dirty="0" smtClean="0">
                          <a:solidFill>
                            <a:srgbClr val="7F7F7F"/>
                          </a:solidFill>
                          <a:effectLst/>
                          <a:latin typeface="ＭＳ Ｐゴシック"/>
                        </a:rPr>
                        <a:t> and Human Resource)</a:t>
                      </a:r>
                      <a:r>
                        <a:rPr lang="ja-JP" altLang="en-US" sz="1800" b="1" i="0" u="none" strike="noStrike" dirty="0" smtClean="0">
                          <a:solidFill>
                            <a:srgbClr val="7F7F7F"/>
                          </a:solidFill>
                          <a:effectLst/>
                          <a:latin typeface="ＭＳ Ｐゴシック"/>
                        </a:rPr>
                        <a:t>　</a:t>
                      </a:r>
                      <a:endParaRPr lang="ja-JP" altLang="en-US" sz="1800" b="1" i="0" u="none" strike="noStrike" dirty="0">
                        <a:solidFill>
                          <a:srgbClr val="7F7F7F"/>
                        </a:solidFill>
                        <a:effectLst/>
                        <a:latin typeface="ＭＳ Ｐゴシック"/>
                      </a:endParaRPr>
                    </a:p>
                  </a:txBody>
                  <a:tcPr marL="72000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527123"/>
              </p:ext>
            </p:extLst>
          </p:nvPr>
        </p:nvGraphicFramePr>
        <p:xfrm>
          <a:off x="3059832" y="764704"/>
          <a:ext cx="4104456" cy="14678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81614"/>
                <a:gridCol w="3222842"/>
              </a:tblGrid>
              <a:tr h="34203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2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Experts</a:t>
                      </a:r>
                      <a:r>
                        <a:rPr lang="en-US" altLang="ja-JP" sz="20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committee</a:t>
                      </a:r>
                      <a:endParaRPr lang="ja-JP" alt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42038">
                <a:tc>
                  <a:txBody>
                    <a:bodyPr/>
                    <a:lstStyle/>
                    <a:p>
                      <a:pPr algn="l" fontAlgn="ctr"/>
                      <a:endParaRPr lang="ja-JP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2000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4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date</a:t>
                      </a:r>
                      <a:endParaRPr lang="ja-JP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2000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4203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b="1" u="none" strike="noStrike" dirty="0">
                          <a:effectLst/>
                        </a:rPr>
                        <a:t>1</a:t>
                      </a:r>
                      <a:endParaRPr lang="en-US" altLang="ja-JP" sz="24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10800" marR="108000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400" b="1" u="none" strike="noStrike" dirty="0">
                          <a:effectLst/>
                        </a:rPr>
                        <a:t>5/8</a:t>
                      </a:r>
                      <a:endParaRPr lang="en-US" altLang="ja-JP" sz="24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108000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4203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n-US" altLang="ja-JP" sz="24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10800" marR="108000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(11/14)</a:t>
                      </a:r>
                      <a:endParaRPr lang="ja-JP" altLang="en-US" sz="24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108000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タイトル 6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62000"/>
          </a:xfrm>
          <a:solidFill>
            <a:srgbClr val="4F81BD"/>
          </a:solidFill>
        </p:spPr>
        <p:txBody>
          <a:bodyPr>
            <a:noAutofit/>
          </a:bodyPr>
          <a:lstStyle/>
          <a:p>
            <a:r>
              <a:rPr lang="en-US" altLang="ja-JP" sz="3200" b="1" dirty="0" smtClean="0">
                <a:solidFill>
                  <a:srgbClr val="FFFFFF"/>
                </a:solidFill>
              </a:rPr>
              <a:t>Schedule for </a:t>
            </a:r>
            <a:r>
              <a:rPr lang="en-US" altLang="ja-JP" sz="3200" b="1" dirty="0" smtClean="0">
                <a:solidFill>
                  <a:srgbClr val="FFFFFF"/>
                </a:solidFill>
              </a:rPr>
              <a:t>MEXT Committee </a:t>
            </a:r>
            <a:r>
              <a:rPr lang="en-US" altLang="ja-JP" sz="3200" b="1" dirty="0" smtClean="0">
                <a:solidFill>
                  <a:srgbClr val="FFFFFF"/>
                </a:solidFill>
              </a:rPr>
              <a:t>and WGs</a:t>
            </a:r>
            <a:endParaRPr kumimoji="1" lang="ja-JP" altLang="en-US" sz="3200" b="1" dirty="0">
              <a:solidFill>
                <a:srgbClr val="FFFFFF"/>
              </a:solidFill>
            </a:endParaRPr>
          </a:p>
        </p:txBody>
      </p:sp>
      <p:sp>
        <p:nvSpPr>
          <p:cNvPr id="9" name="Content Placeholder 1"/>
          <p:cNvSpPr>
            <a:spLocks noGrp="1"/>
          </p:cNvSpPr>
          <p:nvPr>
            <p:ph idx="4294967295"/>
          </p:nvPr>
        </p:nvSpPr>
        <p:spPr>
          <a:xfrm>
            <a:off x="0" y="5157192"/>
            <a:ext cx="9144000" cy="1700808"/>
          </a:xfrm>
          <a:solidFill>
            <a:srgbClr val="4F81BD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FFFF"/>
                </a:solidFill>
              </a:rPr>
              <a:t>Additional: 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MEXT </a:t>
            </a:r>
            <a:r>
              <a:rPr lang="en-US" sz="2400" dirty="0">
                <a:solidFill>
                  <a:srgbClr val="FFFFFF"/>
                </a:solidFill>
              </a:rPr>
              <a:t>has issued a call for tender for a company to investigate technology spin-off and economic ripple effects from ILC.</a:t>
            </a:r>
            <a:endParaRPr lang="en-GB" sz="2400" dirty="0">
              <a:solidFill>
                <a:srgbClr val="FFFFFF"/>
              </a:solidFill>
            </a:endParaRPr>
          </a:p>
          <a:p>
            <a:r>
              <a:rPr lang="en-US" sz="2400" dirty="0">
                <a:solidFill>
                  <a:srgbClr val="FFFFFF"/>
                </a:solidFill>
              </a:rPr>
              <a:t>A report is due 31 March </a:t>
            </a:r>
            <a:r>
              <a:rPr lang="en-US" sz="2400" dirty="0" smtClean="0">
                <a:solidFill>
                  <a:srgbClr val="FFFFFF"/>
                </a:solidFill>
              </a:rPr>
              <a:t>2015 (?)</a:t>
            </a:r>
            <a:endParaRPr lang="en-GB" sz="24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208" y="836712"/>
            <a:ext cx="114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S. Stapnes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54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37247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4000" b="1" kern="0" dirty="0" smtClean="0">
                <a:solidFill>
                  <a:srgbClr val="FFFF00"/>
                </a:solidFill>
                <a:cs typeface="Calibri" pitchFamily="34" charset="0"/>
              </a:rPr>
              <a:t>ILC schedule</a:t>
            </a:r>
            <a:endParaRPr lang="en-GB" sz="3600" b="1" kern="0" dirty="0">
              <a:solidFill>
                <a:srgbClr val="FFFF00"/>
              </a:solidFill>
              <a:cs typeface="Calibri" pitchFamily="34" charset="0"/>
            </a:endParaRPr>
          </a:p>
        </p:txBody>
      </p:sp>
      <p:graphicFrame>
        <p:nvGraphicFramePr>
          <p:cNvPr id="3" name="コンテンツ プレースホルダー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8992216"/>
              </p:ext>
            </p:extLst>
          </p:nvPr>
        </p:nvGraphicFramePr>
        <p:xfrm>
          <a:off x="492574" y="980728"/>
          <a:ext cx="8547308" cy="492520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94153"/>
                <a:gridCol w="7253155"/>
              </a:tblGrid>
              <a:tr h="48750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Years </a:t>
                      </a:r>
                      <a:endParaRPr kumimoji="1" lang="ja-JP" altLang="en-US" sz="2000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TDR </a:t>
                      </a:r>
                      <a:r>
                        <a:rPr kumimoji="1" lang="en-US" altLang="ja-JP" sz="2000" dirty="0" smtClean="0"/>
                        <a:t>Baseline </a:t>
                      </a:r>
                      <a:r>
                        <a:rPr kumimoji="1" lang="en-US" altLang="ja-JP" sz="2000" dirty="0" smtClean="0"/>
                        <a:t>Scenario </a:t>
                      </a:r>
                      <a:endParaRPr kumimoji="1" lang="ja-JP" altLang="en-US" sz="2000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487508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1 - 2 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Pre-preparation</a:t>
                      </a:r>
                      <a:r>
                        <a:rPr kumimoji="1" lang="en-US" altLang="ja-JP" sz="2400" baseline="0" dirty="0" smtClean="0"/>
                        <a:t> for </a:t>
                      </a:r>
                      <a:r>
                        <a:rPr kumimoji="1" lang="en-US" altLang="ja-JP" sz="2400" dirty="0" smtClean="0"/>
                        <a:t>2yrs  (for</a:t>
                      </a:r>
                      <a:r>
                        <a:rPr kumimoji="1" lang="en-US" altLang="ja-JP" sz="2400" baseline="0" dirty="0" smtClean="0"/>
                        <a:t> technical effort continuity) </a:t>
                      </a:r>
                      <a:r>
                        <a:rPr kumimoji="1" lang="en-US" altLang="ja-JP" sz="2400" dirty="0" smtClean="0"/>
                        <a:t> </a:t>
                      </a:r>
                    </a:p>
                  </a:txBody>
                  <a:tcPr/>
                </a:tc>
              </a:tr>
              <a:tr h="487508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3 - 6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aseline="0" dirty="0" smtClean="0"/>
                        <a:t>Preparation  (4 </a:t>
                      </a:r>
                      <a:r>
                        <a:rPr kumimoji="1" lang="en-US" altLang="ja-JP" sz="2400" baseline="0" dirty="0" err="1" smtClean="0"/>
                        <a:t>yrs</a:t>
                      </a:r>
                      <a:r>
                        <a:rPr kumimoji="1" lang="en-US" altLang="ja-JP" sz="2400" baseline="0" dirty="0" smtClean="0"/>
                        <a:t>)</a:t>
                      </a:r>
                    </a:p>
                  </a:txBody>
                  <a:tcPr/>
                </a:tc>
              </a:tr>
              <a:tr h="487508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7 - 15 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Construction (9 </a:t>
                      </a:r>
                      <a:r>
                        <a:rPr kumimoji="1" lang="en-US" altLang="ja-JP" sz="2400" dirty="0" err="1" smtClean="0"/>
                        <a:t>yrs</a:t>
                      </a:r>
                      <a:r>
                        <a:rPr kumimoji="1" lang="en-US" altLang="ja-JP" sz="2400" dirty="0" smtClean="0"/>
                        <a:t>) </a:t>
                      </a:r>
                    </a:p>
                  </a:txBody>
                  <a:tcPr/>
                </a:tc>
              </a:tr>
              <a:tr h="50579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  (12 </a:t>
                      </a:r>
                      <a:r>
                        <a:rPr kumimoji="1" lang="en-US" altLang="ja-JP" sz="2400" baseline="0" dirty="0" smtClean="0"/>
                        <a:t>-) 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                                          (start</a:t>
                      </a:r>
                      <a:r>
                        <a:rPr kumimoji="1" lang="en-US" altLang="ja-JP" sz="2400" baseline="0" dirty="0" smtClean="0"/>
                        <a:t> installation)</a:t>
                      </a:r>
                      <a:r>
                        <a:rPr kumimoji="1" lang="ja-JP" altLang="en-US" sz="2400" dirty="0" smtClean="0"/>
                        <a:t>　　</a:t>
                      </a:r>
                      <a:endParaRPr kumimoji="1" lang="ja-JP" alt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487508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  (13 -)</a:t>
                      </a:r>
                      <a:r>
                        <a:rPr kumimoji="1" lang="en-US" altLang="ja-JP" sz="2400" baseline="0" dirty="0" smtClean="0"/>
                        <a:t> </a:t>
                      </a:r>
                      <a:r>
                        <a:rPr kumimoji="1" lang="en-US" altLang="ja-JP" sz="2400" dirty="0" smtClean="0"/>
                        <a:t> 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                                          (start preparation</a:t>
                      </a:r>
                      <a:r>
                        <a:rPr kumimoji="1" lang="en-US" altLang="ja-JP" sz="2400" baseline="0" dirty="0" smtClean="0"/>
                        <a:t> for Operation)</a:t>
                      </a:r>
                      <a:r>
                        <a:rPr kumimoji="1" lang="ja-JP" altLang="en-US" sz="2400" baseline="0" dirty="0" smtClean="0"/>
                        <a:t>　　　　　　　　　　　　</a:t>
                      </a:r>
                      <a:endParaRPr kumimoji="1" lang="ja-JP" alt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487508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16 - 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0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aseline="0" dirty="0" smtClean="0"/>
                        <a:t>Beam </a:t>
                      </a:r>
                      <a:r>
                        <a:rPr kumimoji="1" lang="en-US" altLang="ja-JP" sz="2400" dirty="0" smtClean="0"/>
                        <a:t>Commissioning  start</a:t>
                      </a:r>
                    </a:p>
                  </a:txBody>
                  <a:tcPr/>
                </a:tc>
              </a:tr>
              <a:tr h="519354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17</a:t>
                      </a:r>
                      <a:r>
                        <a:rPr kumimoji="1" lang="en-US" altLang="ja-JP" sz="2400" baseline="0" dirty="0" smtClean="0"/>
                        <a:t> – 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0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aseline="0" dirty="0" smtClean="0"/>
                        <a:t>Operation  at 250 ~ 500 </a:t>
                      </a:r>
                      <a:r>
                        <a:rPr kumimoji="1" lang="en-US" altLang="ja-JP" sz="2400" baseline="0" dirty="0" err="1" smtClean="0"/>
                        <a:t>GeV</a:t>
                      </a:r>
                      <a:r>
                        <a:rPr kumimoji="1" lang="en-US" altLang="ja-JP" sz="2400" baseline="0" dirty="0" smtClean="0"/>
                        <a:t> (550 </a:t>
                      </a:r>
                      <a:r>
                        <a:rPr kumimoji="1" lang="en-US" altLang="ja-JP" sz="2400" baseline="0" dirty="0" err="1" smtClean="0"/>
                        <a:t>GeV</a:t>
                      </a:r>
                      <a:r>
                        <a:rPr kumimoji="1" lang="en-US" altLang="ja-JP" sz="2400" baseline="0" dirty="0" smtClean="0"/>
                        <a:t>) </a:t>
                      </a:r>
                    </a:p>
                  </a:txBody>
                  <a:tcPr/>
                </a:tc>
              </a:tr>
              <a:tr h="487508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TBD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Toward 500 </a:t>
                      </a:r>
                      <a:r>
                        <a:rPr kumimoji="1" lang="en-US" altLang="ja-JP" sz="2400" dirty="0" err="1" smtClean="0"/>
                        <a:t>GeV</a:t>
                      </a:r>
                      <a:r>
                        <a:rPr kumimoji="1" lang="en-US" altLang="ja-JP" sz="2400" dirty="0" smtClean="0"/>
                        <a:t> HL upgrade </a:t>
                      </a:r>
                    </a:p>
                  </a:txBody>
                  <a:tcPr/>
                </a:tc>
              </a:tr>
              <a:tr h="487508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TBD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Toward 1 </a:t>
                      </a:r>
                      <a:r>
                        <a:rPr kumimoji="1" lang="en-US" altLang="ja-JP" sz="2400" dirty="0" err="1" smtClean="0"/>
                        <a:t>TeV</a:t>
                      </a:r>
                      <a:r>
                        <a:rPr kumimoji="1" lang="en-US" altLang="ja-JP" sz="2400" dirty="0" smtClean="0"/>
                        <a:t> upgrade 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下矢印 7"/>
          <p:cNvSpPr/>
          <p:nvPr/>
        </p:nvSpPr>
        <p:spPr>
          <a:xfrm>
            <a:off x="-13607" y="2438409"/>
            <a:ext cx="359217" cy="1524000"/>
          </a:xfrm>
          <a:prstGeom prst="down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3999" y="6381328"/>
            <a:ext cx="114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S. Stapnes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355976" y="6350550"/>
            <a:ext cx="45160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ILC-500 could start physics around 2027 </a:t>
            </a:r>
            <a:endParaRPr lang="en-GB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78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800" dirty="0" smtClean="0"/>
              <a:t>European Strategy Update 2013</a:t>
            </a:r>
            <a:endParaRPr lang="en-US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957699" y="1412776"/>
            <a:ext cx="7237413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US" sz="3200" i="1" dirty="0">
                <a:solidFill>
                  <a:srgbClr val="F0F0F0"/>
                </a:solidFill>
                <a:ea typeface="ＭＳ Ｐゴシック" charset="0"/>
              </a:rPr>
              <a:t>“CERN should undertake </a:t>
            </a:r>
            <a:r>
              <a:rPr lang="en-US" sz="4400" i="1" dirty="0">
                <a:solidFill>
                  <a:srgbClr val="FAF032"/>
                </a:solidFill>
                <a:ea typeface="ＭＳ Ｐゴシック" charset="0"/>
              </a:rPr>
              <a:t>design </a:t>
            </a:r>
            <a:r>
              <a:rPr lang="en-US" sz="4000" i="1" dirty="0">
                <a:solidFill>
                  <a:srgbClr val="FAF032"/>
                </a:solidFill>
                <a:ea typeface="ＭＳ Ｐゴシック" charset="0"/>
              </a:rPr>
              <a:t>studies</a:t>
            </a:r>
            <a:r>
              <a:rPr lang="en-US" sz="4000" i="1" dirty="0">
                <a:solidFill>
                  <a:srgbClr val="F0F0F0"/>
                </a:solidFill>
                <a:ea typeface="ＭＳ Ｐゴシック" charset="0"/>
              </a:rPr>
              <a:t> </a:t>
            </a:r>
            <a:r>
              <a:rPr lang="en-US" sz="3200" i="1" dirty="0">
                <a:solidFill>
                  <a:srgbClr val="F0F0F0"/>
                </a:solidFill>
                <a:ea typeface="ＭＳ Ｐゴシック" charset="0"/>
              </a:rPr>
              <a:t>for accelerator projects in a </a:t>
            </a:r>
            <a:r>
              <a:rPr lang="en-US" sz="4400" i="1" dirty="0">
                <a:solidFill>
                  <a:srgbClr val="FAF032"/>
                </a:solidFill>
                <a:ea typeface="ＭＳ Ｐゴシック" charset="0"/>
              </a:rPr>
              <a:t>global </a:t>
            </a:r>
            <a:r>
              <a:rPr lang="en-US" sz="4000" i="1" dirty="0">
                <a:solidFill>
                  <a:srgbClr val="FAF032"/>
                </a:solidFill>
                <a:ea typeface="ＭＳ Ｐゴシック" charset="0"/>
              </a:rPr>
              <a:t>context</a:t>
            </a:r>
            <a:r>
              <a:rPr lang="en-US" sz="3200" i="1" dirty="0">
                <a:solidFill>
                  <a:srgbClr val="F0F0F0"/>
                </a:solidFill>
                <a:ea typeface="ＭＳ Ｐゴシック" charset="0"/>
              </a:rPr>
              <a:t>, with emphasis on proton-proton and electron-positron </a:t>
            </a:r>
            <a:r>
              <a:rPr lang="en-US" sz="4400" i="1" dirty="0">
                <a:solidFill>
                  <a:srgbClr val="FAF032"/>
                </a:solidFill>
                <a:ea typeface="ＭＳ Ｐゴシック" charset="0"/>
              </a:rPr>
              <a:t>high-energy frontier </a:t>
            </a:r>
            <a:r>
              <a:rPr lang="en-US" sz="3200" i="1" dirty="0">
                <a:solidFill>
                  <a:srgbClr val="F0F0F0"/>
                </a:solidFill>
                <a:ea typeface="ＭＳ Ｐゴシック" charset="0"/>
              </a:rPr>
              <a:t>machines.”</a:t>
            </a:r>
          </a:p>
          <a:p>
            <a:pPr algn="just" defTabSz="584200" fontAlgn="base">
              <a:spcBef>
                <a:spcPct val="0"/>
              </a:spcBef>
              <a:spcAft>
                <a:spcPct val="0"/>
              </a:spcAft>
            </a:pPr>
            <a:endParaRPr lang="en-US" sz="3200" i="1" dirty="0">
              <a:solidFill>
                <a:srgbClr val="F0F0F0"/>
              </a:solidFill>
              <a:ea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9368" y="6000047"/>
            <a:ext cx="7293328" cy="646331"/>
          </a:xfrm>
          <a:prstGeom prst="rect">
            <a:avLst/>
          </a:prstGeom>
          <a:solidFill>
            <a:srgbClr val="4F81BD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3600" kern="0" dirty="0">
                <a:solidFill>
                  <a:prstClr val="black"/>
                </a:solidFill>
                <a:latin typeface="Calibri"/>
              </a:rPr>
              <a:t>s</a:t>
            </a:r>
            <a:r>
              <a:rPr lang="en-GB" sz="3600" kern="0" dirty="0" smtClean="0">
                <a:solidFill>
                  <a:prstClr val="black"/>
                </a:solidFill>
                <a:latin typeface="Calibri"/>
              </a:rPr>
              <a:t>trategy adopted by </a:t>
            </a:r>
            <a:r>
              <a:rPr lang="en-GB" sz="3600" kern="0" dirty="0">
                <a:solidFill>
                  <a:prstClr val="black"/>
                </a:solidFill>
                <a:latin typeface="Calibri"/>
              </a:rPr>
              <a:t>the CERN </a:t>
            </a:r>
            <a:r>
              <a:rPr lang="en-GB" sz="3600" kern="0" dirty="0" smtClean="0">
                <a:solidFill>
                  <a:prstClr val="black"/>
                </a:solidFill>
                <a:latin typeface="Calibri"/>
              </a:rPr>
              <a:t>Council</a:t>
            </a:r>
            <a:endParaRPr lang="en-GB" sz="3600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1019" y="5378798"/>
            <a:ext cx="7110025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GB" sz="2400" u="sng" dirty="0">
                <a:solidFill>
                  <a:srgbClr val="000000"/>
                </a:solidFill>
                <a:latin typeface="Calibri"/>
                <a:hlinkClick r:id="rId2"/>
              </a:rPr>
              <a:t>http://cds.cern.ch/record/1567258/files/esc-e-106.pdf</a:t>
            </a:r>
            <a:endParaRPr lang="fr-FR" sz="240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19191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IC201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07" y="1140018"/>
            <a:ext cx="7347935" cy="51947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552" y="616686"/>
            <a:ext cx="8074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total length (main </a:t>
            </a:r>
            <a:r>
              <a:rPr lang="en-GB" sz="2800" dirty="0" err="1">
                <a:solidFill>
                  <a:prstClr val="black"/>
                </a:solidFill>
              </a:rPr>
              <a:t>linac</a:t>
            </a:r>
            <a:r>
              <a:rPr lang="en-GB" sz="2800" dirty="0">
                <a:solidFill>
                  <a:prstClr val="black"/>
                </a:solidFill>
              </a:rPr>
              <a:t>) ~11 (500 </a:t>
            </a:r>
            <a:r>
              <a:rPr lang="en-GB" sz="2800" dirty="0" err="1">
                <a:solidFill>
                  <a:prstClr val="black"/>
                </a:solidFill>
              </a:rPr>
              <a:t>GeV</a:t>
            </a:r>
            <a:r>
              <a:rPr lang="en-GB" sz="2800" dirty="0">
                <a:solidFill>
                  <a:prstClr val="black"/>
                </a:solidFill>
              </a:rPr>
              <a:t>) - 48 km (3 </a:t>
            </a:r>
            <a:r>
              <a:rPr lang="en-GB" sz="2800" dirty="0" err="1">
                <a:solidFill>
                  <a:prstClr val="black"/>
                </a:solidFill>
              </a:rPr>
              <a:t>TeV</a:t>
            </a:r>
            <a:r>
              <a:rPr lang="en-GB" sz="28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-31819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4000" b="1" kern="0" dirty="0" smtClean="0">
                <a:solidFill>
                  <a:srgbClr val="FFFF00"/>
                </a:solidFill>
                <a:cs typeface="Calibri" pitchFamily="34" charset="0"/>
              </a:rPr>
              <a:t>Compact Linear Collider (CLIC)</a:t>
            </a:r>
            <a:endParaRPr lang="en-GB" sz="3600" b="1" kern="0" dirty="0">
              <a:solidFill>
                <a:srgbClr val="FFFF00"/>
              </a:solidFill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907" y="1844824"/>
            <a:ext cx="3319563" cy="954107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0099"/>
                </a:solidFill>
              </a:rPr>
              <a:t>a</a:t>
            </a:r>
            <a:r>
              <a:rPr lang="en-GB" sz="2800" dirty="0" smtClean="0">
                <a:solidFill>
                  <a:srgbClr val="000099"/>
                </a:solidFill>
              </a:rPr>
              <a:t>ccelerating gradient </a:t>
            </a:r>
          </a:p>
          <a:p>
            <a:r>
              <a:rPr lang="en-GB" sz="2800" dirty="0" smtClean="0">
                <a:solidFill>
                  <a:srgbClr val="000099"/>
                </a:solidFill>
              </a:rPr>
              <a:t>~100 MV/m</a:t>
            </a:r>
            <a:endParaRPr lang="en-GB" sz="2800" dirty="0">
              <a:solidFill>
                <a:srgbClr val="00009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4171" y="6334780"/>
            <a:ext cx="912094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00CC"/>
                </a:solidFill>
              </a:rPr>
              <a:t>key </a:t>
            </a:r>
            <a:r>
              <a:rPr lang="en-GB" sz="2800" b="1" dirty="0">
                <a:solidFill>
                  <a:srgbClr val="0000CC"/>
                </a:solidFill>
              </a:rPr>
              <a:t>technologies: 2-beam </a:t>
            </a:r>
            <a:r>
              <a:rPr lang="en-GB" sz="2800" b="1" dirty="0" err="1">
                <a:solidFill>
                  <a:srgbClr val="0000CC"/>
                </a:solidFill>
              </a:rPr>
              <a:t>accel</a:t>
            </a:r>
            <a:r>
              <a:rPr lang="en-GB" sz="2800" b="1" dirty="0">
                <a:solidFill>
                  <a:srgbClr val="0000CC"/>
                </a:solidFill>
              </a:rPr>
              <a:t>., drive-beam , X-band RF</a:t>
            </a:r>
          </a:p>
        </p:txBody>
      </p:sp>
      <p:pic>
        <p:nvPicPr>
          <p:cNvPr id="1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5684" y="2971800"/>
            <a:ext cx="3088316" cy="213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776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3813" y="0"/>
            <a:ext cx="9144000" cy="1143001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endParaRPr lang="en-US" sz="4000" b="1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722" y="-37864"/>
            <a:ext cx="9229937" cy="83772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58775">
              <a:spcBef>
                <a:spcPts val="0"/>
              </a:spcBef>
            </a:pPr>
            <a:r>
              <a:rPr lang="en-US" dirty="0" smtClean="0">
                <a:solidFill>
                  <a:srgbClr val="FFFF00"/>
                </a:solidFill>
              </a:rPr>
              <a:t>CLIC </a:t>
            </a:r>
            <a:r>
              <a:rPr lang="en-US" dirty="0">
                <a:solidFill>
                  <a:srgbClr val="FFFF00"/>
                </a:solidFill>
              </a:rPr>
              <a:t>Conceptual Design </a:t>
            </a:r>
            <a:r>
              <a:rPr lang="en-US" dirty="0" smtClean="0">
                <a:solidFill>
                  <a:srgbClr val="FFFF00"/>
                </a:solidFill>
              </a:rPr>
              <a:t>Report 2012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4171" y="6334780"/>
            <a:ext cx="912094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kern="0" dirty="0" smtClean="0">
                <a:solidFill>
                  <a:srgbClr val="0000CC"/>
                </a:solidFill>
              </a:rPr>
              <a:t>~1400 authors, ~1200 pages</a:t>
            </a:r>
            <a:endParaRPr lang="en-GB" sz="2800" b="1" kern="0" dirty="0">
              <a:solidFill>
                <a:srgbClr val="0000CC"/>
              </a:solidFill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455434612"/>
              </p:ext>
            </p:extLst>
          </p:nvPr>
        </p:nvGraphicFramePr>
        <p:xfrm>
          <a:off x="304800" y="1157292"/>
          <a:ext cx="6426200" cy="4913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146316" y="2020669"/>
            <a:ext cx="18833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1600" kern="0" dirty="0">
                <a:solidFill>
                  <a:prstClr val="black"/>
                </a:solidFill>
              </a:rPr>
              <a:t>In addition a shorter overview document was submitted as input to the European Strategy update, available at:</a:t>
            </a:r>
          </a:p>
          <a:p>
            <a:pPr defTabSz="457200">
              <a:defRPr/>
            </a:pPr>
            <a:r>
              <a:rPr lang="da-DK" sz="1600" u="sng" kern="0" dirty="0">
                <a:solidFill>
                  <a:prstClr val="black"/>
                </a:solidFill>
                <a:hlinkClick r:id="rId8"/>
              </a:rPr>
              <a:t>http://arxiv.org/pdf/1208.1402v1</a:t>
            </a:r>
            <a:endParaRPr lang="en-US" sz="1600" kern="0" dirty="0">
              <a:solidFill>
                <a:prstClr val="black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67544" y="1208563"/>
            <a:ext cx="1285240" cy="1472981"/>
          </a:xfrm>
          <a:prstGeom prst="roundRect">
            <a:avLst>
              <a:gd name="adj" fmla="val 10000"/>
            </a:avLst>
          </a:prstGeom>
          <a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Rounded Rectangle 12"/>
          <p:cNvSpPr/>
          <p:nvPr/>
        </p:nvSpPr>
        <p:spPr>
          <a:xfrm>
            <a:off x="467544" y="3001148"/>
            <a:ext cx="1285240" cy="1384856"/>
          </a:xfrm>
          <a:prstGeom prst="roundRect">
            <a:avLst>
              <a:gd name="adj" fmla="val 10000"/>
            </a:avLst>
          </a:prstGeom>
          <a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Rounded Rectangle 13"/>
          <p:cNvSpPr/>
          <p:nvPr/>
        </p:nvSpPr>
        <p:spPr>
          <a:xfrm>
            <a:off x="467544" y="4601976"/>
            <a:ext cx="1285240" cy="1427713"/>
          </a:xfrm>
          <a:prstGeom prst="roundRect">
            <a:avLst>
              <a:gd name="adj" fmla="val 10000"/>
            </a:avLst>
          </a:prstGeom>
          <a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88339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480" y="826805"/>
            <a:ext cx="8978900" cy="5562598"/>
          </a:xfrm>
          <a:prstGeom prst="rect">
            <a:avLst/>
          </a:prstGeom>
          <a:noFill/>
          <a:ln>
            <a:solidFill>
              <a:srgbClr val="08080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697"/>
            <a:endParaRPr lang="en-US">
              <a:solidFill>
                <a:prstClr val="white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6932" y="2873044"/>
            <a:ext cx="2752653" cy="17153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3" name="Line 36"/>
          <p:cNvSpPr>
            <a:spLocks noChangeShapeType="1"/>
          </p:cNvSpPr>
          <p:nvPr/>
        </p:nvSpPr>
        <p:spPr bwMode="auto">
          <a:xfrm flipH="1" flipV="1">
            <a:off x="8922359" y="4410472"/>
            <a:ext cx="10803" cy="1793523"/>
          </a:xfrm>
          <a:prstGeom prst="line">
            <a:avLst/>
          </a:prstGeom>
          <a:noFill/>
          <a:ln w="19050">
            <a:solidFill>
              <a:schemeClr val="bg2">
                <a:lumMod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a-DK" kern="0" dirty="0">
              <a:solidFill>
                <a:sysClr val="windowText" lastClr="000000"/>
              </a:solidFill>
              <a:ea typeface="ＭＳ Ｐゴシック" pitchFamily="-97" charset="-128"/>
              <a:cs typeface="Times New Roman"/>
            </a:endParaRPr>
          </a:p>
        </p:txBody>
      </p:sp>
      <p:sp>
        <p:nvSpPr>
          <p:cNvPr id="60" name="Line 33"/>
          <p:cNvSpPr>
            <a:spLocks noChangeShapeType="1"/>
          </p:cNvSpPr>
          <p:nvPr/>
        </p:nvSpPr>
        <p:spPr bwMode="auto">
          <a:xfrm flipH="1" flipV="1">
            <a:off x="3041393" y="1029735"/>
            <a:ext cx="1" cy="1866898"/>
          </a:xfrm>
          <a:prstGeom prst="line">
            <a:avLst/>
          </a:prstGeom>
          <a:noFill/>
          <a:ln w="19050">
            <a:solidFill>
              <a:schemeClr val="bg2">
                <a:lumMod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a-DK" kern="0" dirty="0">
              <a:solidFill>
                <a:sysClr val="windowText" lastClr="000000"/>
              </a:solidFill>
              <a:ea typeface="ＭＳ Ｐゴシック" pitchFamily="-97" charset="-128"/>
              <a:cs typeface="Times New Roman"/>
            </a:endParaRPr>
          </a:p>
        </p:txBody>
      </p:sp>
      <p:sp>
        <p:nvSpPr>
          <p:cNvPr id="20" name="Line 33"/>
          <p:cNvSpPr>
            <a:spLocks noChangeShapeType="1"/>
          </p:cNvSpPr>
          <p:nvPr/>
        </p:nvSpPr>
        <p:spPr bwMode="auto">
          <a:xfrm flipV="1">
            <a:off x="230144" y="991637"/>
            <a:ext cx="3" cy="1879598"/>
          </a:xfrm>
          <a:prstGeom prst="line">
            <a:avLst/>
          </a:prstGeom>
          <a:noFill/>
          <a:ln w="19050">
            <a:solidFill>
              <a:schemeClr val="bg2">
                <a:lumMod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a-DK" kern="0" dirty="0">
              <a:solidFill>
                <a:sysClr val="windowText" lastClr="000000"/>
              </a:solidFill>
              <a:ea typeface="ＭＳ Ｐゴシック" pitchFamily="-97" charset="-128"/>
              <a:cs typeface="Times New Roman"/>
            </a:endParaRPr>
          </a:p>
        </p:txBody>
      </p:sp>
      <p:sp>
        <p:nvSpPr>
          <p:cNvPr id="21" name="Rektangel 20"/>
          <p:cNvSpPr>
            <a:spLocks noChangeArrowheads="1"/>
          </p:cNvSpPr>
          <p:nvPr/>
        </p:nvSpPr>
        <p:spPr bwMode="auto">
          <a:xfrm>
            <a:off x="258507" y="894547"/>
            <a:ext cx="2619373" cy="2148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801688">
              <a:spcBef>
                <a:spcPct val="20000"/>
              </a:spcBef>
            </a:pPr>
            <a:r>
              <a:rPr lang="en-US" sz="1600" b="1" noProof="1" smtClean="0">
                <a:solidFill>
                  <a:srgbClr val="080808"/>
                </a:solidFill>
                <a:cs typeface="Times New Roman"/>
              </a:rPr>
              <a:t>2013-18</a:t>
            </a:r>
            <a:r>
              <a:rPr sz="1600" b="1" noProof="1" smtClean="0">
                <a:solidFill>
                  <a:srgbClr val="080808"/>
                </a:solidFill>
                <a:cs typeface="Times New Roman"/>
              </a:rPr>
              <a:t> </a:t>
            </a:r>
            <a:r>
              <a:rPr lang="en-US" sz="1600" b="1" noProof="1" smtClean="0">
                <a:solidFill>
                  <a:srgbClr val="080808"/>
                </a:solidFill>
                <a:cs typeface="Times New Roman"/>
              </a:rPr>
              <a:t>Development Phase</a:t>
            </a:r>
          </a:p>
          <a:p>
            <a:pPr defTabSz="801688">
              <a:spcBef>
                <a:spcPct val="20000"/>
              </a:spcBef>
            </a:pPr>
            <a:r>
              <a:rPr lang="en-US" sz="1400" noProof="1" smtClean="0">
                <a:solidFill>
                  <a:srgbClr val="080808"/>
                </a:solidFill>
                <a:cs typeface="Times New Roman"/>
              </a:rPr>
              <a:t>Develop a Project Plan for a staged implementation in agreement with LHC findings; further technical developments with industry, performance studies for accelerator parts and systems, as well as for detectors. </a:t>
            </a:r>
            <a:endParaRPr sz="1400" noProof="1">
              <a:solidFill>
                <a:srgbClr val="080808"/>
              </a:solidFill>
              <a:cs typeface="Times New Roman"/>
            </a:endParaRPr>
          </a:p>
          <a:p>
            <a:pPr defTabSz="801688">
              <a:spcBef>
                <a:spcPct val="20000"/>
              </a:spcBef>
            </a:pPr>
            <a:endParaRPr sz="1400" noProof="1">
              <a:solidFill>
                <a:srgbClr val="080808"/>
              </a:solidFill>
              <a:cs typeface="Times New Roman"/>
            </a:endParaRPr>
          </a:p>
        </p:txBody>
      </p:sp>
      <p:sp>
        <p:nvSpPr>
          <p:cNvPr id="23" name="Line 36"/>
          <p:cNvSpPr>
            <a:spLocks noChangeShapeType="1"/>
          </p:cNvSpPr>
          <p:nvPr/>
        </p:nvSpPr>
        <p:spPr bwMode="auto">
          <a:xfrm flipH="1" flipV="1">
            <a:off x="2767818" y="4598702"/>
            <a:ext cx="5817" cy="1790701"/>
          </a:xfrm>
          <a:prstGeom prst="line">
            <a:avLst/>
          </a:prstGeom>
          <a:noFill/>
          <a:ln w="19050">
            <a:solidFill>
              <a:schemeClr val="bg2">
                <a:lumMod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a-DK" kern="0" dirty="0">
              <a:solidFill>
                <a:sysClr val="windowText" lastClr="000000"/>
              </a:solidFill>
              <a:ea typeface="ＭＳ Ｐゴシック" pitchFamily="-97" charset="-128"/>
              <a:cs typeface="Times New Roman"/>
            </a:endParaRPr>
          </a:p>
        </p:txBody>
      </p:sp>
      <p:sp>
        <p:nvSpPr>
          <p:cNvPr id="24" name="Rektangel 23"/>
          <p:cNvSpPr>
            <a:spLocks noChangeArrowheads="1"/>
          </p:cNvSpPr>
          <p:nvPr/>
        </p:nvSpPr>
        <p:spPr bwMode="auto">
          <a:xfrm>
            <a:off x="210880" y="4660973"/>
            <a:ext cx="2555351" cy="145886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r" defTabSz="801688">
              <a:spcBef>
                <a:spcPct val="20000"/>
              </a:spcBef>
            </a:pPr>
            <a:r>
              <a:rPr lang="en-US" sz="1600" b="1" noProof="1" smtClean="0">
                <a:solidFill>
                  <a:srgbClr val="080808"/>
                </a:solidFill>
                <a:cs typeface="Times New Roman"/>
              </a:rPr>
              <a:t> 2018-19 Decisions</a:t>
            </a:r>
            <a:endParaRPr sz="1600" b="1" noProof="1">
              <a:solidFill>
                <a:srgbClr val="080808"/>
              </a:solidFill>
              <a:cs typeface="Times New Roman"/>
            </a:endParaRPr>
          </a:p>
          <a:p>
            <a:pPr algn="r" defTabSz="801688">
              <a:spcBef>
                <a:spcPct val="20000"/>
              </a:spcBef>
            </a:pPr>
            <a:r>
              <a:rPr lang="en-US" sz="1400" noProof="1" smtClean="0">
                <a:solidFill>
                  <a:srgbClr val="080808"/>
                </a:solidFill>
                <a:cs typeface="Times New Roman"/>
              </a:rPr>
              <a:t>On the basis of LHC data</a:t>
            </a:r>
            <a:br>
              <a:rPr lang="en-US" sz="1400" noProof="1" smtClean="0">
                <a:solidFill>
                  <a:srgbClr val="080808"/>
                </a:solidFill>
                <a:cs typeface="Times New Roman"/>
              </a:rPr>
            </a:br>
            <a:r>
              <a:rPr lang="en-US" sz="1400" noProof="1" smtClean="0">
                <a:solidFill>
                  <a:srgbClr val="080808"/>
                </a:solidFill>
                <a:cs typeface="Times New Roman"/>
              </a:rPr>
              <a:t>and Project Plans (for CLIC and other potential projects as FCC), take decisions about next project(s) at the Energy Frontier.</a:t>
            </a:r>
            <a:endParaRPr sz="1400" noProof="1">
              <a:solidFill>
                <a:srgbClr val="080808"/>
              </a:solidFill>
              <a:cs typeface="Times New Roman"/>
            </a:endParaRPr>
          </a:p>
        </p:txBody>
      </p:sp>
      <p:sp>
        <p:nvSpPr>
          <p:cNvPr id="61" name="Rektangel 20"/>
          <p:cNvSpPr>
            <a:spLocks noChangeArrowheads="1"/>
          </p:cNvSpPr>
          <p:nvPr/>
        </p:nvSpPr>
        <p:spPr bwMode="auto">
          <a:xfrm>
            <a:off x="3041393" y="931055"/>
            <a:ext cx="2854855" cy="1883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801688">
              <a:lnSpc>
                <a:spcPct val="80000"/>
              </a:lnSpc>
              <a:spcBef>
                <a:spcPct val="20000"/>
              </a:spcBef>
            </a:pPr>
            <a:r>
              <a:rPr lang="en-US" sz="1600" b="1" noProof="1" smtClean="0">
                <a:solidFill>
                  <a:srgbClr val="080808"/>
                </a:solidFill>
                <a:cs typeface="Times New Roman"/>
              </a:rPr>
              <a:t>4-5 year Preparation Phase</a:t>
            </a:r>
          </a:p>
          <a:p>
            <a:pPr defTabSz="801688">
              <a:spcBef>
                <a:spcPct val="20000"/>
              </a:spcBef>
            </a:pPr>
            <a:r>
              <a:rPr lang="en-US" sz="1400" noProof="1" smtClean="0">
                <a:solidFill>
                  <a:srgbClr val="080808"/>
                </a:solidFill>
                <a:cs typeface="Times New Roman"/>
              </a:rPr>
              <a:t>Finalise implementation parameters, Drive Beam Facility and other </a:t>
            </a:r>
            <a:r>
              <a:rPr lang="en-US" sz="1400" noProof="1">
                <a:solidFill>
                  <a:srgbClr val="080808"/>
                </a:solidFill>
                <a:cs typeface="Times New Roman"/>
              </a:rPr>
              <a:t>s</a:t>
            </a:r>
            <a:r>
              <a:rPr lang="en-US" sz="1400" noProof="1" smtClean="0">
                <a:solidFill>
                  <a:srgbClr val="080808"/>
                </a:solidFill>
                <a:cs typeface="Times New Roman"/>
              </a:rPr>
              <a:t>ystem verifications, site authorisation and preparation for industrial procurement.  </a:t>
            </a:r>
          </a:p>
          <a:p>
            <a:pPr defTabSz="801688">
              <a:spcBef>
                <a:spcPct val="20000"/>
              </a:spcBef>
            </a:pPr>
            <a:r>
              <a:rPr lang="en-US" sz="1400" noProof="1" smtClean="0">
                <a:solidFill>
                  <a:srgbClr val="080808"/>
                </a:solidFill>
                <a:cs typeface="Times New Roman"/>
              </a:rPr>
              <a:t>Prepare detailed Technical Proposals for the detector-systems.  </a:t>
            </a:r>
          </a:p>
        </p:txBody>
      </p:sp>
      <p:sp>
        <p:nvSpPr>
          <p:cNvPr id="63" name="Line 36"/>
          <p:cNvSpPr>
            <a:spLocks noChangeShapeType="1"/>
          </p:cNvSpPr>
          <p:nvPr/>
        </p:nvSpPr>
        <p:spPr bwMode="auto">
          <a:xfrm flipH="1" flipV="1">
            <a:off x="5928559" y="4598702"/>
            <a:ext cx="0" cy="1752600"/>
          </a:xfrm>
          <a:prstGeom prst="line">
            <a:avLst/>
          </a:prstGeom>
          <a:noFill/>
          <a:ln w="19050">
            <a:solidFill>
              <a:schemeClr val="bg2">
                <a:lumMod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a-DK" kern="0" dirty="0">
              <a:solidFill>
                <a:sysClr val="windowText" lastClr="000000"/>
              </a:solidFill>
              <a:ea typeface="ＭＳ Ｐゴシック" pitchFamily="-97" charset="-128"/>
              <a:cs typeface="Times New Roman"/>
            </a:endParaRPr>
          </a:p>
        </p:txBody>
      </p:sp>
      <p:sp>
        <p:nvSpPr>
          <p:cNvPr id="65" name="Rektangel 23"/>
          <p:cNvSpPr>
            <a:spLocks noChangeArrowheads="1"/>
          </p:cNvSpPr>
          <p:nvPr/>
        </p:nvSpPr>
        <p:spPr bwMode="auto">
          <a:xfrm>
            <a:off x="3278635" y="4674208"/>
            <a:ext cx="257651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defTabSz="801688">
              <a:spcBef>
                <a:spcPct val="20000"/>
              </a:spcBef>
            </a:pPr>
            <a:r>
              <a:rPr lang="en-US" sz="1600" b="1" noProof="1" smtClean="0">
                <a:solidFill>
                  <a:srgbClr val="080808"/>
                </a:solidFill>
                <a:cs typeface="Times New Roman"/>
              </a:rPr>
              <a:t>2024-25 Construction Start</a:t>
            </a:r>
            <a:br>
              <a:rPr lang="en-US" sz="1600" b="1" noProof="1" smtClean="0">
                <a:solidFill>
                  <a:srgbClr val="080808"/>
                </a:solidFill>
                <a:cs typeface="Times New Roman"/>
              </a:rPr>
            </a:br>
            <a:r>
              <a:rPr lang="en-US" sz="1400" noProof="1" smtClean="0">
                <a:solidFill>
                  <a:srgbClr val="080808"/>
                </a:solidFill>
                <a:cs typeface="Times New Roman"/>
              </a:rPr>
              <a:t>Ready for full construction</a:t>
            </a:r>
            <a:br>
              <a:rPr lang="en-US" sz="1400" noProof="1" smtClean="0">
                <a:solidFill>
                  <a:srgbClr val="080808"/>
                </a:solidFill>
                <a:cs typeface="Times New Roman"/>
              </a:rPr>
            </a:br>
            <a:r>
              <a:rPr lang="en-US" sz="1400" noProof="1" smtClean="0">
                <a:solidFill>
                  <a:srgbClr val="080808"/>
                </a:solidFill>
                <a:cs typeface="Times New Roman"/>
              </a:rPr>
              <a:t> and main tunnel excavation. </a:t>
            </a:r>
            <a:endParaRPr sz="1400" noProof="1" smtClean="0">
              <a:solidFill>
                <a:srgbClr val="080808"/>
              </a:solidFill>
              <a:cs typeface="Times New Roman"/>
            </a:endParaRPr>
          </a:p>
        </p:txBody>
      </p:sp>
      <p:sp>
        <p:nvSpPr>
          <p:cNvPr id="67" name="Line 33"/>
          <p:cNvSpPr>
            <a:spLocks noChangeShapeType="1"/>
          </p:cNvSpPr>
          <p:nvPr/>
        </p:nvSpPr>
        <p:spPr bwMode="auto">
          <a:xfrm flipV="1">
            <a:off x="6136381" y="1021273"/>
            <a:ext cx="4231" cy="1866897"/>
          </a:xfrm>
          <a:prstGeom prst="line">
            <a:avLst/>
          </a:prstGeom>
          <a:noFill/>
          <a:ln w="19050">
            <a:solidFill>
              <a:schemeClr val="bg2">
                <a:lumMod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a-DK" kern="0" dirty="0">
              <a:solidFill>
                <a:sysClr val="windowText" lastClr="000000"/>
              </a:solidFill>
              <a:ea typeface="ＭＳ Ｐゴシック" pitchFamily="-97" charset="-128"/>
              <a:cs typeface="Times New Roman"/>
            </a:endParaRPr>
          </a:p>
        </p:txBody>
      </p:sp>
      <p:sp>
        <p:nvSpPr>
          <p:cNvPr id="71" name="Rektangel 20"/>
          <p:cNvSpPr>
            <a:spLocks noChangeArrowheads="1"/>
          </p:cNvSpPr>
          <p:nvPr/>
        </p:nvSpPr>
        <p:spPr bwMode="auto">
          <a:xfrm>
            <a:off x="6133308" y="890844"/>
            <a:ext cx="2523072" cy="15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801688">
              <a:spcBef>
                <a:spcPct val="20000"/>
              </a:spcBef>
            </a:pPr>
            <a:r>
              <a:rPr lang="en-US" sz="1600" b="1" noProof="1" smtClean="0">
                <a:solidFill>
                  <a:srgbClr val="080808"/>
                </a:solidFill>
                <a:cs typeface="Times New Roman"/>
              </a:rPr>
              <a:t>Construction Phase </a:t>
            </a:r>
            <a:endParaRPr sz="1600" b="1" noProof="1">
              <a:solidFill>
                <a:srgbClr val="080808"/>
              </a:solidFill>
              <a:cs typeface="Times New Roman"/>
            </a:endParaRPr>
          </a:p>
          <a:p>
            <a:pPr defTabSz="801688">
              <a:spcBef>
                <a:spcPct val="20000"/>
              </a:spcBef>
            </a:pPr>
            <a:r>
              <a:rPr lang="en-US" sz="1400" noProof="1" smtClean="0">
                <a:solidFill>
                  <a:srgbClr val="080808"/>
                </a:solidFill>
                <a:cs typeface="Times New Roman"/>
              </a:rPr>
              <a:t>Stage 1 construction of CLIC, in parallel with detector construction.</a:t>
            </a:r>
          </a:p>
          <a:p>
            <a:pPr defTabSz="801688">
              <a:spcBef>
                <a:spcPct val="20000"/>
              </a:spcBef>
            </a:pPr>
            <a:r>
              <a:rPr lang="en-US" sz="1400" noProof="1" smtClean="0">
                <a:solidFill>
                  <a:srgbClr val="080808"/>
                </a:solidFill>
                <a:cs typeface="Times New Roman"/>
              </a:rPr>
              <a:t>Preparation for implementation of further stages.</a:t>
            </a:r>
          </a:p>
        </p:txBody>
      </p:sp>
      <p:sp>
        <p:nvSpPr>
          <p:cNvPr id="75" name="Rektangel 23"/>
          <p:cNvSpPr>
            <a:spLocks noChangeArrowheads="1"/>
          </p:cNvSpPr>
          <p:nvPr/>
        </p:nvSpPr>
        <p:spPr bwMode="auto">
          <a:xfrm>
            <a:off x="6615913" y="4651630"/>
            <a:ext cx="2245779" cy="15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defTabSz="801688">
              <a:spcBef>
                <a:spcPct val="20000"/>
              </a:spcBef>
            </a:pPr>
            <a:r>
              <a:rPr lang="en-US" sz="1600" b="1" noProof="1" smtClean="0">
                <a:solidFill>
                  <a:srgbClr val="080808"/>
                </a:solidFill>
                <a:cs typeface="Times New Roman"/>
              </a:rPr>
              <a:t>  Commissioning </a:t>
            </a:r>
            <a:endParaRPr sz="1600" b="1" noProof="1" smtClean="0">
              <a:solidFill>
                <a:srgbClr val="080808"/>
              </a:solidFill>
              <a:cs typeface="Times New Roman"/>
            </a:endParaRPr>
          </a:p>
          <a:p>
            <a:pPr algn="r" defTabSz="801688">
              <a:spcBef>
                <a:spcPct val="20000"/>
              </a:spcBef>
            </a:pPr>
            <a:r>
              <a:rPr lang="en-US" sz="1400" noProof="1">
                <a:solidFill>
                  <a:srgbClr val="080808"/>
                </a:solidFill>
                <a:cs typeface="Times New Roman"/>
              </a:rPr>
              <a:t>B</a:t>
            </a:r>
            <a:r>
              <a:rPr lang="en-US" sz="1400" noProof="1" smtClean="0">
                <a:solidFill>
                  <a:srgbClr val="080808"/>
                </a:solidFill>
                <a:cs typeface="Times New Roman"/>
              </a:rPr>
              <a:t>ecoming ready for data-taking as the LHC programme</a:t>
            </a:r>
            <a:r>
              <a:rPr lang="en-US" sz="1400" noProof="1">
                <a:solidFill>
                  <a:srgbClr val="080808"/>
                </a:solidFill>
                <a:cs typeface="Times New Roman"/>
              </a:rPr>
              <a:t> </a:t>
            </a:r>
            <a:r>
              <a:rPr lang="en-US" sz="1400" noProof="1" smtClean="0">
                <a:solidFill>
                  <a:srgbClr val="080808"/>
                </a:solidFill>
                <a:cs typeface="Times New Roman"/>
              </a:rPr>
              <a:t>reaches completion</a:t>
            </a:r>
            <a:r>
              <a:rPr sz="1400" noProof="1" smtClean="0">
                <a:solidFill>
                  <a:srgbClr val="080808"/>
                </a:solidFill>
                <a:cs typeface="Times New Roman"/>
              </a:rPr>
              <a:t>.</a:t>
            </a:r>
            <a:endParaRPr lang="en-US" sz="1400" noProof="1" smtClean="0">
              <a:solidFill>
                <a:srgbClr val="080808"/>
              </a:solidFill>
              <a:cs typeface="Times New Roman"/>
            </a:endParaRPr>
          </a:p>
          <a:p>
            <a:pPr algn="r" defTabSz="801688">
              <a:spcBef>
                <a:spcPct val="20000"/>
              </a:spcBef>
            </a:pPr>
            <a:r>
              <a:rPr sz="1400" noProof="1" smtClean="0">
                <a:solidFill>
                  <a:srgbClr val="080808"/>
                </a:solidFill>
                <a:cs typeface="Times New Roman"/>
              </a:rPr>
              <a:t> </a:t>
            </a:r>
            <a:endParaRPr sz="1400" noProof="1">
              <a:solidFill>
                <a:srgbClr val="080808"/>
              </a:solidFill>
              <a:cs typeface="Times New Roman"/>
            </a:endParaRPr>
          </a:p>
        </p:txBody>
      </p:sp>
      <p:pic>
        <p:nvPicPr>
          <p:cNvPr id="6" name="Picture 5" descr="CLIC0-layout201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6047" y="2867269"/>
            <a:ext cx="2854137" cy="1714500"/>
          </a:xfrm>
          <a:prstGeom prst="rect">
            <a:avLst/>
          </a:prstGeom>
          <a:ln>
            <a:solidFill>
              <a:srgbClr val="080808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13" y="2853678"/>
            <a:ext cx="2548467" cy="174502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8919" y="6488668"/>
            <a:ext cx="114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S. Stapnes</a:t>
            </a:r>
            <a:endParaRPr lang="en-GB" dirty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-722" y="-37864"/>
            <a:ext cx="9229937" cy="83772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58775">
              <a:spcBef>
                <a:spcPts val="0"/>
              </a:spcBef>
            </a:pPr>
            <a:r>
              <a:rPr lang="en-US" dirty="0" smtClean="0">
                <a:solidFill>
                  <a:srgbClr val="FFFF00"/>
                </a:solidFill>
              </a:rPr>
              <a:t>CLIC </a:t>
            </a:r>
            <a:r>
              <a:rPr lang="en-US" dirty="0" smtClean="0">
                <a:solidFill>
                  <a:srgbClr val="FFFF00"/>
                </a:solidFill>
              </a:rPr>
              <a:t>time line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3403" y="6488668"/>
            <a:ext cx="5258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first stage (500 </a:t>
            </a:r>
            <a:r>
              <a:rPr lang="en-GB" b="1" dirty="0" err="1" smtClean="0">
                <a:solidFill>
                  <a:srgbClr val="FF0000"/>
                </a:solidFill>
              </a:rPr>
              <a:t>GeV</a:t>
            </a:r>
            <a:r>
              <a:rPr lang="en-GB" b="1" dirty="0" smtClean="0">
                <a:solidFill>
                  <a:srgbClr val="FF0000"/>
                </a:solidFill>
              </a:rPr>
              <a:t>) could start physics around 2030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81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kern="0" dirty="0">
                <a:solidFill>
                  <a:srgbClr val="FFFF00"/>
                </a:solidFill>
                <a:effectLst/>
                <a:latin typeface="Arial"/>
                <a:cs typeface="Calibri" pitchFamily="34" charset="0"/>
              </a:rPr>
              <a:t>Future Circular Collider Study - SCOPE </a:t>
            </a:r>
          </a:p>
          <a:p>
            <a:pPr lvl="0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kern="0" dirty="0">
                <a:solidFill>
                  <a:srgbClr val="FFFF00"/>
                </a:solidFill>
                <a:effectLst/>
                <a:latin typeface="Arial"/>
                <a:cs typeface="Calibri" pitchFamily="34" charset="0"/>
              </a:rPr>
              <a:t>CDR and cost review for the next ESU (2018)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648" y="1400039"/>
            <a:ext cx="4938344" cy="49476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668" y="1348245"/>
            <a:ext cx="4147504" cy="5401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84200" fontAlgn="base">
              <a:spcBef>
                <a:spcPts val="1200"/>
              </a:spcBef>
              <a:spcAft>
                <a:spcPct val="0"/>
              </a:spcAft>
              <a:defRPr/>
            </a:pPr>
            <a:r>
              <a:rPr lang="en-US" sz="2400" b="1" kern="0" dirty="0" smtClean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In response to 2013 ESU </a:t>
            </a:r>
            <a:r>
              <a:rPr lang="en-US" sz="2400" b="1" kern="0" dirty="0" smtClean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f</a:t>
            </a:r>
            <a:r>
              <a:rPr lang="en-US" sz="2400" b="1" kern="0" dirty="0" smtClean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orming </a:t>
            </a:r>
            <a:r>
              <a:rPr lang="en-US" sz="2400" b="1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an international collaboration to study: </a:t>
            </a:r>
          </a:p>
          <a:p>
            <a:pPr marL="342900" indent="-342900" defTabSz="584200" fontAlgn="base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i="1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pp</a:t>
            </a:r>
            <a:r>
              <a:rPr lang="en-US" sz="2400" b="1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-collider (</a:t>
            </a:r>
            <a:r>
              <a:rPr lang="en-US" sz="2400" b="1" i="1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FCC-</a:t>
            </a:r>
            <a:r>
              <a:rPr lang="en-US" sz="2400" b="1" i="1" kern="0" dirty="0" err="1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hh</a:t>
            </a:r>
            <a:r>
              <a:rPr lang="en-US" sz="2400" b="1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)       </a:t>
            </a:r>
            <a:r>
              <a:rPr lang="en-US" sz="2400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  <a:sym typeface="Wingdings" panose="05000000000000000000" pitchFamily="2" charset="2"/>
              </a:rPr>
              <a:t> </a:t>
            </a:r>
            <a:r>
              <a:rPr lang="en-US" sz="2400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defining infrastructure requirements </a:t>
            </a:r>
          </a:p>
          <a:p>
            <a:pPr marL="342900" indent="-342900" defTabSz="584200" fontAlgn="base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000" b="1" i="1" kern="0" dirty="0">
              <a:solidFill>
                <a:srgbClr val="F0F0F0"/>
              </a:solidFill>
              <a:ea typeface="ＭＳ Ｐゴシック" charset="0"/>
              <a:cs typeface="Calibri" pitchFamily="34" charset="0"/>
            </a:endParaRPr>
          </a:p>
          <a:p>
            <a:pPr marL="342900" indent="-342900" defTabSz="584200" fontAlgn="base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100" b="1" i="1" kern="0" dirty="0">
              <a:solidFill>
                <a:srgbClr val="F0F0F0"/>
              </a:solidFill>
              <a:ea typeface="ＭＳ Ｐゴシック" charset="0"/>
              <a:cs typeface="Calibri" pitchFamily="34" charset="0"/>
            </a:endParaRPr>
          </a:p>
          <a:p>
            <a:pPr marL="342900" indent="-342900" defTabSz="584200" fontAlgn="base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80-100 km infrastructure </a:t>
            </a:r>
            <a:r>
              <a:rPr lang="en-US" sz="2400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in Geneva area</a:t>
            </a:r>
          </a:p>
          <a:p>
            <a:pPr marL="342900" indent="-342900" defTabSz="584200" fontAlgn="base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i="1" kern="0" dirty="0" err="1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e</a:t>
            </a:r>
            <a:r>
              <a:rPr lang="en-US" sz="2400" b="1" kern="0" baseline="30000" dirty="0" err="1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+</a:t>
            </a:r>
            <a:r>
              <a:rPr lang="en-US" sz="2400" b="1" i="1" kern="0" dirty="0" err="1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e</a:t>
            </a:r>
            <a:r>
              <a:rPr lang="en-US" sz="2400" b="1" kern="0" baseline="3000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-</a:t>
            </a:r>
            <a:r>
              <a:rPr lang="en-US" sz="2400" b="1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 collider (</a:t>
            </a:r>
            <a:r>
              <a:rPr lang="en-US" sz="2400" b="1" i="1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FCC-</a:t>
            </a:r>
            <a:r>
              <a:rPr lang="en-US" sz="2400" b="1" i="1" kern="0" dirty="0" err="1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ee</a:t>
            </a:r>
            <a:r>
              <a:rPr lang="en-US" sz="2400" b="1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) </a:t>
            </a:r>
            <a:r>
              <a:rPr lang="en-US" sz="2400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as potential intermediate step</a:t>
            </a:r>
          </a:p>
          <a:p>
            <a:pPr marL="342900" indent="-342900" defTabSz="584200" fontAlgn="base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i="1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p-e</a:t>
            </a:r>
            <a:r>
              <a:rPr lang="en-US" sz="2400" b="1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 (</a:t>
            </a:r>
            <a:r>
              <a:rPr lang="en-US" sz="2400" b="1" i="1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FCC-he</a:t>
            </a:r>
            <a:r>
              <a:rPr lang="en-US" sz="2400" b="1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) option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2021" y="3695041"/>
            <a:ext cx="3833552" cy="707886"/>
          </a:xfrm>
          <a:prstGeom prst="rect">
            <a:avLst/>
          </a:prstGeom>
          <a:noFill/>
          <a:ln w="19050" cap="flat" cmpd="sng" algn="ctr">
            <a:solidFill>
              <a:srgbClr val="B2B2B2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CH" sz="2000" b="1" kern="0" dirty="0">
                <a:solidFill>
                  <a:srgbClr val="FFFF00"/>
                </a:solidFill>
                <a:ea typeface="ＭＳ Ｐゴシック" charset="0"/>
              </a:rPr>
              <a:t>~16 T </a:t>
            </a:r>
            <a:r>
              <a:rPr lang="fr-CH" sz="2000" b="1" kern="0" dirty="0">
                <a:solidFill>
                  <a:srgbClr val="FFFF00"/>
                </a:solidFill>
                <a:ea typeface="ＭＳ Ｐゴシック" charset="0"/>
                <a:sym typeface="Symbol"/>
              </a:rPr>
              <a:t> 100 </a:t>
            </a:r>
            <a:r>
              <a:rPr lang="fr-CH" sz="2000" b="1" kern="0" dirty="0" err="1">
                <a:solidFill>
                  <a:srgbClr val="FFFF00"/>
                </a:solidFill>
                <a:ea typeface="ＭＳ Ｐゴシック" charset="0"/>
                <a:sym typeface="Symbol"/>
              </a:rPr>
              <a:t>TeV</a:t>
            </a:r>
            <a:r>
              <a:rPr lang="fr-CH" sz="2000" b="1" kern="0" dirty="0">
                <a:solidFill>
                  <a:srgbClr val="FFFF00"/>
                </a:solidFill>
                <a:ea typeface="ＭＳ Ｐゴシック" charset="0"/>
                <a:sym typeface="Symbol"/>
              </a:rPr>
              <a:t> </a:t>
            </a:r>
            <a:r>
              <a:rPr lang="fr-CH" sz="2000" b="1" i="1" kern="0" dirty="0">
                <a:solidFill>
                  <a:srgbClr val="FFFF00"/>
                </a:solidFill>
                <a:ea typeface="ＭＳ Ｐゴシック" charset="0"/>
                <a:sym typeface="Symbol"/>
              </a:rPr>
              <a:t>pp</a:t>
            </a:r>
            <a:r>
              <a:rPr lang="fr-CH" sz="2000" b="1" kern="0" dirty="0">
                <a:solidFill>
                  <a:srgbClr val="FFFF00"/>
                </a:solidFill>
                <a:ea typeface="ＭＳ Ｐゴシック" charset="0"/>
                <a:sym typeface="Symbol"/>
              </a:rPr>
              <a:t> in 100 km</a:t>
            </a:r>
          </a:p>
          <a:p>
            <a:pPr>
              <a:defRPr/>
            </a:pPr>
            <a:r>
              <a:rPr lang="fr-CH" sz="2000" kern="0" dirty="0">
                <a:solidFill>
                  <a:srgbClr val="FFFF00"/>
                </a:solidFill>
                <a:ea typeface="ＭＳ Ｐゴシック" charset="0"/>
                <a:sym typeface="Symbol"/>
              </a:rPr>
              <a:t>~20 T  100 </a:t>
            </a:r>
            <a:r>
              <a:rPr lang="fr-CH" sz="2000" kern="0" dirty="0" err="1">
                <a:solidFill>
                  <a:srgbClr val="FFFF00"/>
                </a:solidFill>
                <a:ea typeface="ＭＳ Ｐゴシック" charset="0"/>
                <a:sym typeface="Symbol"/>
              </a:rPr>
              <a:t>TeV</a:t>
            </a:r>
            <a:r>
              <a:rPr lang="fr-CH" sz="2000" kern="0" dirty="0">
                <a:solidFill>
                  <a:srgbClr val="FFFF00"/>
                </a:solidFill>
                <a:ea typeface="ＭＳ Ｐゴシック" charset="0"/>
                <a:sym typeface="Symbol"/>
              </a:rPr>
              <a:t> </a:t>
            </a:r>
            <a:r>
              <a:rPr lang="fr-CH" sz="2000" i="1" kern="0" dirty="0">
                <a:solidFill>
                  <a:srgbClr val="FFFF00"/>
                </a:solidFill>
                <a:ea typeface="ＭＳ Ｐゴシック" charset="0"/>
                <a:sym typeface="Symbol"/>
              </a:rPr>
              <a:t>pp</a:t>
            </a:r>
            <a:r>
              <a:rPr lang="fr-CH" sz="2000" kern="0" dirty="0">
                <a:solidFill>
                  <a:srgbClr val="FFFF00"/>
                </a:solidFill>
                <a:ea typeface="ＭＳ Ｐゴシック" charset="0"/>
                <a:sym typeface="Symbol"/>
              </a:rPr>
              <a:t> in 80 km</a:t>
            </a:r>
          </a:p>
        </p:txBody>
      </p:sp>
    </p:spTree>
    <p:extLst>
      <p:ext uri="{BB962C8B-B14F-4D97-AF65-F5344CB8AC3E}">
        <p14:creationId xmlns:p14="http://schemas.microsoft.com/office/powerpoint/2010/main" val="33318213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48396" y="2841651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Run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36813" y="2841651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Run 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56693" y="4285385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Run 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04565" y="2841651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LS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27948" y="428538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LS 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16133" y="571003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LS 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34141" y="571003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LS 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06165" y="5710039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Run 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7009" y="864135"/>
            <a:ext cx="6186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36575" algn="l"/>
                <a:tab pos="2963863" algn="l"/>
                <a:tab pos="3311525" algn="l"/>
              </a:tabLst>
            </a:pPr>
            <a:r>
              <a:rPr lang="en-GB" dirty="0">
                <a:solidFill>
                  <a:srgbClr val="0C377B"/>
                </a:solidFill>
              </a:rPr>
              <a:t>LS2 	starting in </a:t>
            </a:r>
            <a:r>
              <a:rPr lang="en-GB" dirty="0">
                <a:solidFill>
                  <a:srgbClr val="FF0000"/>
                </a:solidFill>
              </a:rPr>
              <a:t>2018 (July)	</a:t>
            </a:r>
            <a:r>
              <a:rPr lang="en-GB" dirty="0">
                <a:solidFill>
                  <a:srgbClr val="0C377B"/>
                </a:solidFill>
              </a:rPr>
              <a:t>=&gt; 	</a:t>
            </a:r>
            <a:r>
              <a:rPr lang="en-GB" dirty="0">
                <a:solidFill>
                  <a:srgbClr val="FF0000"/>
                </a:solidFill>
              </a:rPr>
              <a:t>18 </a:t>
            </a:r>
            <a:r>
              <a:rPr lang="en-GB" dirty="0">
                <a:solidFill>
                  <a:srgbClr val="0C377B"/>
                </a:solidFill>
              </a:rPr>
              <a:t>months + 3 months BC </a:t>
            </a:r>
          </a:p>
          <a:p>
            <a:pPr>
              <a:tabLst>
                <a:tab pos="536575" algn="l"/>
                <a:tab pos="2963863" algn="l"/>
                <a:tab pos="3311525" algn="l"/>
              </a:tabLst>
            </a:pPr>
            <a:r>
              <a:rPr lang="en-GB" dirty="0">
                <a:solidFill>
                  <a:srgbClr val="0C377B"/>
                </a:solidFill>
              </a:rPr>
              <a:t>LS3	LHC: starting in 2023 	=&gt;	</a:t>
            </a:r>
            <a:r>
              <a:rPr lang="en-GB" dirty="0">
                <a:solidFill>
                  <a:srgbClr val="FF0000"/>
                </a:solidFill>
              </a:rPr>
              <a:t>30</a:t>
            </a:r>
            <a:r>
              <a:rPr lang="en-GB" dirty="0">
                <a:solidFill>
                  <a:srgbClr val="0C377B"/>
                </a:solidFill>
              </a:rPr>
              <a:t> months + 3 months BC</a:t>
            </a:r>
          </a:p>
          <a:p>
            <a:pPr>
              <a:tabLst>
                <a:tab pos="536575" algn="l"/>
                <a:tab pos="2963863" algn="l"/>
                <a:tab pos="3311525" algn="l"/>
              </a:tabLst>
            </a:pPr>
            <a:r>
              <a:rPr lang="en-GB" dirty="0">
                <a:solidFill>
                  <a:srgbClr val="0C377B"/>
                </a:solidFill>
              </a:rPr>
              <a:t>	Injectors: in 2024	=&gt;	</a:t>
            </a:r>
            <a:r>
              <a:rPr lang="en-GB" dirty="0">
                <a:solidFill>
                  <a:srgbClr val="FF0000"/>
                </a:solidFill>
              </a:rPr>
              <a:t>13</a:t>
            </a:r>
            <a:r>
              <a:rPr lang="en-GB" dirty="0">
                <a:solidFill>
                  <a:srgbClr val="0C377B"/>
                </a:solidFill>
              </a:rPr>
              <a:t> months + 3 months BC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-18710"/>
            <a:ext cx="9144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</a:rPr>
              <a:t>LHC roadmap: schedule </a:t>
            </a:r>
            <a:r>
              <a:rPr lang="en-GB" sz="3600" b="1" dirty="0" smtClean="0">
                <a:solidFill>
                  <a:srgbClr val="FFFF00"/>
                </a:solidFill>
              </a:rPr>
              <a:t>until 2035</a:t>
            </a:r>
            <a:endParaRPr lang="en-GB" sz="3600" b="1" dirty="0">
              <a:solidFill>
                <a:srgbClr val="FFFF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681022" y="749377"/>
            <a:ext cx="2355474" cy="1152846"/>
            <a:chOff x="6988333" y="1114770"/>
            <a:chExt cx="2025247" cy="903687"/>
          </a:xfrm>
        </p:grpSpPr>
        <p:grpSp>
          <p:nvGrpSpPr>
            <p:cNvPr id="18" name="Group 17"/>
            <p:cNvGrpSpPr/>
            <p:nvPr/>
          </p:nvGrpSpPr>
          <p:grpSpPr>
            <a:xfrm>
              <a:off x="7067911" y="1141217"/>
              <a:ext cx="1866091" cy="850793"/>
              <a:chOff x="7236296" y="15245"/>
              <a:chExt cx="1866091" cy="850793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7236296" y="68139"/>
                <a:ext cx="224295" cy="150949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7236296" y="256825"/>
                <a:ext cx="224295" cy="15094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7236296" y="461945"/>
                <a:ext cx="224295" cy="15094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7236296" y="671934"/>
                <a:ext cx="224295" cy="150949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7460591" y="15245"/>
                <a:ext cx="1641796" cy="850793"/>
                <a:chOff x="7460591" y="68139"/>
                <a:chExt cx="1641796" cy="850793"/>
              </a:xfrm>
            </p:grpSpPr>
            <p:sp>
              <p:nvSpPr>
                <p:cNvPr id="25" name="TextBox 24"/>
                <p:cNvSpPr txBox="1"/>
                <p:nvPr/>
              </p:nvSpPr>
              <p:spPr>
                <a:xfrm>
                  <a:off x="7460591" y="440642"/>
                  <a:ext cx="164179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>
                      <a:solidFill>
                        <a:srgbClr val="0C377B"/>
                      </a:solidFill>
                    </a:rPr>
                    <a:t>Beam commissioning</a:t>
                  </a: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7460591" y="641933"/>
                  <a:ext cx="115666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>
                      <a:solidFill>
                        <a:srgbClr val="0C377B"/>
                      </a:solidFill>
                    </a:rPr>
                    <a:t>Technical stop</a:t>
                  </a: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7460591" y="246120"/>
                  <a:ext cx="86594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>
                      <a:solidFill>
                        <a:srgbClr val="0C377B"/>
                      </a:solidFill>
                    </a:rPr>
                    <a:t>Shutdown</a:t>
                  </a: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7460591" y="68139"/>
                  <a:ext cx="71365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>
                      <a:solidFill>
                        <a:srgbClr val="0C377B"/>
                      </a:solidFill>
                    </a:rPr>
                    <a:t>Physics</a:t>
                  </a:r>
                </a:p>
              </p:txBody>
            </p:sp>
          </p:grpSp>
        </p:grpSp>
        <p:sp>
          <p:nvSpPr>
            <p:cNvPr id="19" name="Rectangle 18"/>
            <p:cNvSpPr/>
            <p:nvPr/>
          </p:nvSpPr>
          <p:spPr>
            <a:xfrm>
              <a:off x="6988333" y="1114770"/>
              <a:ext cx="2025247" cy="903687"/>
            </a:xfrm>
            <a:prstGeom prst="rect">
              <a:avLst/>
            </a:prstGeom>
            <a:noFill/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108520" y="1871163"/>
            <a:ext cx="8688471" cy="4464496"/>
            <a:chOff x="349395" y="2018457"/>
            <a:chExt cx="8262087" cy="4464496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395" y="2018457"/>
              <a:ext cx="8262087" cy="4464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2740253" y="2893791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FFFF"/>
                  </a:solidFill>
                </a:rPr>
                <a:t>Run 2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714627" y="2893791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FFFF"/>
                  </a:solidFill>
                </a:rPr>
                <a:t>Run 3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588224" y="4227302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FFFF"/>
                  </a:solidFill>
                </a:rPr>
                <a:t>Run 4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436096" y="2783568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FFFF"/>
                  </a:solidFill>
                </a:rPr>
                <a:t>LS 2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559479" y="4227302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FFFF"/>
                  </a:solidFill>
                </a:rPr>
                <a:t>LS 3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547664" y="5651956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FFFF"/>
                  </a:solidFill>
                </a:rPr>
                <a:t>LS 4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765672" y="5651956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FFFF"/>
                  </a:solidFill>
                </a:rPr>
                <a:t>LS 5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737696" y="5651956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FFFF"/>
                  </a:solidFill>
                </a:rPr>
                <a:t>Run 5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134457" y="1740358"/>
            <a:ext cx="3249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rgbClr val="0C377B"/>
                </a:solidFill>
              </a:rPr>
              <a:t>(Extended) Year End Technical Stop: (E)YETS</a:t>
            </a:r>
          </a:p>
        </p:txBody>
      </p:sp>
      <p:sp>
        <p:nvSpPr>
          <p:cNvPr id="2" name="Rectangle 1"/>
          <p:cNvSpPr/>
          <p:nvPr/>
        </p:nvSpPr>
        <p:spPr>
          <a:xfrm>
            <a:off x="3250804" y="2616576"/>
            <a:ext cx="6030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srgbClr val="FFFFFF"/>
                </a:solidFill>
              </a:rPr>
              <a:t>EYETS</a:t>
            </a:r>
          </a:p>
        </p:txBody>
      </p:sp>
      <p:sp>
        <p:nvSpPr>
          <p:cNvPr id="3" name="Rectangle 2"/>
          <p:cNvSpPr/>
          <p:nvPr/>
        </p:nvSpPr>
        <p:spPr>
          <a:xfrm>
            <a:off x="6772717" y="3162247"/>
            <a:ext cx="332933" cy="250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175288" y="2622440"/>
            <a:ext cx="5180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srgbClr val="FFFFFF"/>
                </a:solidFill>
              </a:rPr>
              <a:t>YETS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275913" y="2614604"/>
            <a:ext cx="5180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srgbClr val="FFFFFF"/>
                </a:solidFill>
              </a:rPr>
              <a:t>YETS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377767" y="2633654"/>
            <a:ext cx="5180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srgbClr val="FFFFFF"/>
                </a:solidFill>
              </a:rPr>
              <a:t>YETS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172766" y="4067863"/>
            <a:ext cx="5180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srgbClr val="0C377B"/>
                </a:solidFill>
              </a:rPr>
              <a:t>Y</a:t>
            </a:r>
            <a:r>
              <a:rPr lang="en-GB" sz="1000" b="1" dirty="0">
                <a:solidFill>
                  <a:srgbClr val="FFFFFF"/>
                </a:solidFill>
              </a:rPr>
              <a:t>ETS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156684" y="4314084"/>
            <a:ext cx="5180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srgbClr val="FFFFFF"/>
                </a:solidFill>
              </a:rPr>
              <a:t>YETS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78190" y="4544134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0C377B">
                    <a:lumMod val="60000"/>
                    <a:lumOff val="40000"/>
                  </a:srgbClr>
                </a:solidFill>
              </a:rPr>
              <a:t>300 fb</a:t>
            </a:r>
            <a:r>
              <a:rPr lang="fr-CH" b="1" baseline="30000" dirty="0">
                <a:solidFill>
                  <a:srgbClr val="0C377B">
                    <a:lumMod val="60000"/>
                    <a:lumOff val="40000"/>
                  </a:srgbClr>
                </a:solidFill>
              </a:rPr>
              <a:t>-1</a:t>
            </a:r>
            <a:endParaRPr lang="fr-FR" b="1" baseline="30000" dirty="0">
              <a:solidFill>
                <a:srgbClr val="0C377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867204" y="5951021"/>
            <a:ext cx="118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000066"/>
                </a:solidFill>
              </a:rPr>
              <a:t>3’000 fb</a:t>
            </a:r>
            <a:r>
              <a:rPr lang="fr-CH" b="1" baseline="30000" dirty="0">
                <a:solidFill>
                  <a:srgbClr val="000066"/>
                </a:solidFill>
              </a:rPr>
              <a:t>-1</a:t>
            </a:r>
            <a:endParaRPr lang="fr-FR" b="1" baseline="30000" dirty="0">
              <a:solidFill>
                <a:srgbClr val="000066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0" y="3162247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0C377B">
                    <a:lumMod val="60000"/>
                    <a:lumOff val="40000"/>
                  </a:srgbClr>
                </a:solidFill>
              </a:rPr>
              <a:t>30 fb</a:t>
            </a:r>
            <a:r>
              <a:rPr lang="fr-CH" b="1" baseline="30000" dirty="0">
                <a:solidFill>
                  <a:srgbClr val="0C377B">
                    <a:lumMod val="60000"/>
                    <a:lumOff val="40000"/>
                  </a:srgbClr>
                </a:solidFill>
              </a:rPr>
              <a:t>-1</a:t>
            </a:r>
            <a:endParaRPr lang="fr-FR" b="1" baseline="30000" dirty="0">
              <a:solidFill>
                <a:srgbClr val="0C377B">
                  <a:lumMod val="60000"/>
                  <a:lumOff val="40000"/>
                </a:srgbClr>
              </a:solidFill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910133" y="3284366"/>
            <a:ext cx="7660661" cy="3231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headEnd type="oval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4761077" y="4722886"/>
            <a:ext cx="3809717" cy="1"/>
          </a:xfrm>
          <a:prstGeom prst="straightConnector1">
            <a:avLst/>
          </a:prstGeom>
          <a:ln w="28575">
            <a:solidFill>
              <a:srgbClr val="000066"/>
            </a:solidFill>
            <a:headEnd type="oval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984287" y="6158688"/>
            <a:ext cx="6911571" cy="1"/>
          </a:xfrm>
          <a:prstGeom prst="straightConnector1">
            <a:avLst/>
          </a:prstGeom>
          <a:ln w="28575">
            <a:solidFill>
              <a:srgbClr val="000066"/>
            </a:solidFill>
            <a:headEnd type="oval" w="med" len="med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984287" y="4722885"/>
            <a:ext cx="971519" cy="1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headEnd type="oval" w="med" len="med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953844" y="3135831"/>
            <a:ext cx="105990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H" sz="1600" b="1" dirty="0">
                <a:solidFill>
                  <a:srgbClr val="3399FF"/>
                </a:solidFill>
              </a:rPr>
              <a:t>PHASE 1</a:t>
            </a:r>
            <a:endParaRPr lang="fr-FR" sz="1600" b="1" dirty="0">
              <a:solidFill>
                <a:srgbClr val="3399FF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374056" y="4560305"/>
            <a:ext cx="105990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H" sz="1600" b="1" dirty="0">
                <a:solidFill>
                  <a:srgbClr val="000066"/>
                </a:solidFill>
              </a:rPr>
              <a:t>PHASE 2</a:t>
            </a:r>
            <a:endParaRPr lang="fr-FR" sz="1600" b="1" dirty="0">
              <a:solidFill>
                <a:srgbClr val="00006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4431" y="6381375"/>
            <a:ext cx="101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F</a:t>
            </a:r>
            <a:r>
              <a:rPr lang="en-GB" dirty="0" smtClean="0">
                <a:solidFill>
                  <a:prstClr val="black"/>
                </a:solidFill>
              </a:rPr>
              <a:t>. Bordry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52527" y="6363531"/>
            <a:ext cx="222849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0099"/>
                </a:solidFill>
              </a:rPr>
              <a:t>Phase 2: HL-LHC</a:t>
            </a:r>
            <a:endParaRPr lang="en-GB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0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" y="-1"/>
            <a:ext cx="4636760" cy="61816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38107" y="6181678"/>
            <a:ext cx="42815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>
                <a:solidFill>
                  <a:prstClr val="black"/>
                </a:solidFill>
                <a:hlinkClick r:id="rId4"/>
              </a:rPr>
              <a:t>http://indico.cern.ch/e/fcc-kickoff</a:t>
            </a:r>
            <a:endParaRPr lang="en-GB" sz="2000" b="1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>
                <a:solidFill>
                  <a:prstClr val="black"/>
                </a:solidFill>
                <a:hlinkClick r:id="rId5"/>
              </a:rPr>
              <a:t>http://cern.ch/fcc</a:t>
            </a:r>
            <a:endParaRPr lang="en-GB" sz="2000" b="1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000" b="1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4678280" y="1250657"/>
            <a:ext cx="450223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0C377B"/>
                </a:solidFill>
              </a:rPr>
              <a:t>FCC Kick-off Meeting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0C377B"/>
                </a:solidFill>
              </a:rPr>
              <a:t>University of Geneva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0000CC"/>
                </a:solidFill>
              </a:rPr>
              <a:t>12-15 February 2014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795" y="92962"/>
            <a:ext cx="2711202" cy="113385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500" y="3119908"/>
            <a:ext cx="4582500" cy="3740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44784" y="2473577"/>
            <a:ext cx="3506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&gt;340 participants</a:t>
            </a:r>
          </a:p>
        </p:txBody>
      </p:sp>
    </p:spTree>
    <p:extLst>
      <p:ext uri="{BB962C8B-B14F-4D97-AF65-F5344CB8AC3E}">
        <p14:creationId xmlns:p14="http://schemas.microsoft.com/office/powerpoint/2010/main" val="177778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44" y="1073846"/>
            <a:ext cx="8091780" cy="566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椭圆 5"/>
          <p:cNvSpPr/>
          <p:nvPr/>
        </p:nvSpPr>
        <p:spPr>
          <a:xfrm>
            <a:off x="688552" y="3182042"/>
            <a:ext cx="2896636" cy="3106151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zh-CN" alt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2" name="椭圆 6"/>
          <p:cNvSpPr/>
          <p:nvPr/>
        </p:nvSpPr>
        <p:spPr>
          <a:xfrm>
            <a:off x="2988942" y="2703578"/>
            <a:ext cx="1803136" cy="1883926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zh-CN" alt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42534" y="1073846"/>
            <a:ext cx="40030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kern="0" dirty="0">
                <a:solidFill>
                  <a:prstClr val="white"/>
                </a:solidFill>
                <a:latin typeface="Arial"/>
                <a:ea typeface="黑体" pitchFamily="2" charset="-122"/>
              </a:rPr>
              <a:t>Qinhuangdao (</a:t>
            </a:r>
            <a:r>
              <a:rPr lang="zh-CN" altLang="en-US" sz="2800" kern="0" dirty="0">
                <a:solidFill>
                  <a:prstClr val="white"/>
                </a:solidFill>
                <a:latin typeface="Arial"/>
                <a:ea typeface="黑体" pitchFamily="2" charset="-122"/>
              </a:rPr>
              <a:t>秦皇岛）</a:t>
            </a:r>
            <a:endParaRPr lang="en-GB" kern="0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14113" y="3460875"/>
            <a:ext cx="1178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50 km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59751" y="5285349"/>
            <a:ext cx="1178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70 km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24128" y="3907607"/>
            <a:ext cx="4572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>
                <a:solidFill>
                  <a:prstClr val="white"/>
                </a:solidFill>
                <a:latin typeface="Arial"/>
                <a:ea typeface="黑体" pitchFamily="2" charset="-122"/>
              </a:rPr>
              <a:t>easy access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>
                <a:solidFill>
                  <a:prstClr val="white"/>
                </a:solidFill>
                <a:latin typeface="Arial"/>
                <a:ea typeface="黑体" pitchFamily="2" charset="-122"/>
              </a:rPr>
              <a:t>300 km from Beijing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>
                <a:solidFill>
                  <a:prstClr val="white"/>
                </a:solidFill>
                <a:latin typeface="Arial"/>
                <a:ea typeface="黑体" pitchFamily="2" charset="-122"/>
              </a:rPr>
              <a:t>3 h by car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>
                <a:solidFill>
                  <a:prstClr val="white"/>
                </a:solidFill>
                <a:latin typeface="Arial"/>
                <a:ea typeface="黑体" pitchFamily="2" charset="-122"/>
              </a:rPr>
              <a:t>1 h by train </a:t>
            </a:r>
            <a:endParaRPr lang="zh-CN" altLang="en-US" sz="2000" kern="0" dirty="0">
              <a:solidFill>
                <a:prstClr val="white"/>
              </a:solidFill>
              <a:latin typeface="Arial"/>
              <a:ea typeface="黑体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64092" y="6372036"/>
            <a:ext cx="1345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white"/>
                </a:solidFill>
              </a:rPr>
              <a:t>Yifang Wang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2382" y="2411190"/>
            <a:ext cx="18585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2800" b="1" dirty="0" err="1">
                <a:solidFill>
                  <a:srgbClr val="FF0000"/>
                </a:solidFill>
              </a:rPr>
              <a:t>CepC</a:t>
            </a:r>
            <a:r>
              <a:rPr lang="en-GB" sz="2800" b="1" dirty="0">
                <a:solidFill>
                  <a:srgbClr val="FF0000"/>
                </a:solidFill>
              </a:rPr>
              <a:t>, </a:t>
            </a:r>
            <a:r>
              <a:rPr lang="en-GB" sz="2800" b="1" dirty="0" err="1">
                <a:solidFill>
                  <a:srgbClr val="FF0000"/>
                </a:solidFill>
              </a:rPr>
              <a:t>SppC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-4802"/>
            <a:ext cx="9143999" cy="92333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CepC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/</a:t>
            </a:r>
            <a:r>
              <a:rPr lang="en-GB" sz="3200" b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SppC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study (CAS-IHEP), </a:t>
            </a:r>
            <a:r>
              <a:rPr lang="en-GB" sz="3200" b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CepC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</a:t>
            </a:r>
            <a:r>
              <a:rPr lang="en-GB" sz="28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CDR end of 2014, </a:t>
            </a:r>
            <a:r>
              <a:rPr lang="en-GB" sz="2800" b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e</a:t>
            </a:r>
            <a:r>
              <a:rPr lang="en-GB" sz="2800" b="1" kern="0" baseline="3000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+</a:t>
            </a:r>
            <a:r>
              <a:rPr lang="en-GB" sz="2800" b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e</a:t>
            </a:r>
            <a:r>
              <a:rPr lang="en-GB" sz="2800" b="1" kern="0" baseline="30000" dirty="0">
                <a:solidFill>
                  <a:srgbClr val="FFFF00"/>
                </a:solidFill>
                <a:latin typeface="Arial"/>
                <a:cs typeface="Calibri" pitchFamily="34" charset="0"/>
              </a:rPr>
              <a:t>-</a:t>
            </a:r>
            <a:r>
              <a:rPr lang="en-GB" sz="28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collisions ~2028; </a:t>
            </a:r>
            <a:r>
              <a:rPr lang="en-GB" sz="2800" b="1" i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pp</a:t>
            </a:r>
            <a:r>
              <a:rPr lang="en-GB" sz="28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collisions ~2042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80112" y="5439237"/>
            <a:ext cx="2528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1" dirty="0">
                <a:solidFill>
                  <a:srgbClr val="FFC000"/>
                </a:solidFill>
              </a:rPr>
              <a:t>“Chinese Toscana”</a:t>
            </a:r>
          </a:p>
        </p:txBody>
      </p:sp>
    </p:spTree>
    <p:extLst>
      <p:ext uri="{BB962C8B-B14F-4D97-AF65-F5344CB8AC3E}">
        <p14:creationId xmlns:p14="http://schemas.microsoft.com/office/powerpoint/2010/main" val="84587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20" y="285728"/>
            <a:ext cx="8229600" cy="725470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US" altLang="zh-CN" sz="3000" b="1" dirty="0" smtClean="0">
                <a:solidFill>
                  <a:srgbClr val="0070C0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CEPC-SppC Project Timeline (optimistic) </a:t>
            </a:r>
            <a:endParaRPr lang="zh-CN" altLang="en-US" sz="3000" b="1" dirty="0">
              <a:solidFill>
                <a:srgbClr val="0070C0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00034" y="1142984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8" descr="http://www.ihep.cas.cn/cxwh/yjsbs/200907/W020090722524685304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3834" y="285728"/>
            <a:ext cx="1135856" cy="764381"/>
          </a:xfrm>
          <a:prstGeom prst="rect">
            <a:avLst/>
          </a:prstGeom>
          <a:noFill/>
        </p:spPr>
      </p:pic>
      <p:graphicFrame>
        <p:nvGraphicFramePr>
          <p:cNvPr id="16" name="表格 15"/>
          <p:cNvGraphicFramePr>
            <a:graphicFrameLocks noGrp="1"/>
          </p:cNvGraphicFramePr>
          <p:nvPr/>
        </p:nvGraphicFramePr>
        <p:xfrm>
          <a:off x="500034" y="1714488"/>
          <a:ext cx="8215370" cy="428628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</a:tblGrid>
              <a:tr h="428628"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2015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2020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2025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2030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2035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</a:tr>
            </a:tbl>
          </a:graphicData>
        </a:graphic>
      </p:graphicFrame>
      <p:cxnSp>
        <p:nvCxnSpPr>
          <p:cNvPr id="18" name="直接箭头连接符 17"/>
          <p:cNvCxnSpPr/>
          <p:nvPr/>
        </p:nvCxnSpPr>
        <p:spPr>
          <a:xfrm>
            <a:off x="500034" y="2143116"/>
            <a:ext cx="8215370" cy="1588"/>
          </a:xfrm>
          <a:prstGeom prst="straightConnector1">
            <a:avLst/>
          </a:prstGeom>
          <a:ln w="15875" cmpd="sng">
            <a:solidFill>
              <a:srgbClr val="002060"/>
            </a:solidFill>
            <a:bevel/>
            <a:headEnd type="none" w="sm" len="lg"/>
            <a:tailEnd type="triangle" w="sm" len="lg"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表格 24"/>
          <p:cNvGraphicFramePr>
            <a:graphicFrameLocks noGrp="1"/>
          </p:cNvGraphicFramePr>
          <p:nvPr/>
        </p:nvGraphicFramePr>
        <p:xfrm>
          <a:off x="1571604" y="2214554"/>
          <a:ext cx="178595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5950"/>
              </a:tblGrid>
              <a:tr h="2857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R&amp;D</a:t>
                      </a:r>
                    </a:p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Engineering</a:t>
                      </a:r>
                      <a:r>
                        <a:rPr lang="en-US" altLang="zh-CN" sz="12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Design</a:t>
                      </a:r>
                    </a:p>
                    <a:p>
                      <a:pPr algn="ctr"/>
                      <a:r>
                        <a:rPr lang="en-US" altLang="zh-CN" sz="12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(2016-2020)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表格 25"/>
          <p:cNvGraphicFramePr>
            <a:graphicFrameLocks noGrp="1"/>
          </p:cNvGraphicFramePr>
          <p:nvPr/>
        </p:nvGraphicFramePr>
        <p:xfrm>
          <a:off x="3357554" y="2214554"/>
          <a:ext cx="2500330" cy="6429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0330"/>
              </a:tblGrid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Construction</a:t>
                      </a:r>
                    </a:p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(2021-2027)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" name="表格 26"/>
          <p:cNvGraphicFramePr>
            <a:graphicFrameLocks noGrp="1"/>
          </p:cNvGraphicFramePr>
          <p:nvPr/>
        </p:nvGraphicFramePr>
        <p:xfrm>
          <a:off x="5857884" y="2214554"/>
          <a:ext cx="2857520" cy="6429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7520"/>
              </a:tblGrid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Data</a:t>
                      </a:r>
                      <a:r>
                        <a:rPr lang="en-US" altLang="zh-CN" sz="12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taking</a:t>
                      </a:r>
                    </a:p>
                    <a:p>
                      <a:pPr algn="ctr"/>
                      <a:r>
                        <a:rPr lang="en-US" altLang="zh-CN" sz="12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(2028-2035)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表格 28"/>
          <p:cNvGraphicFramePr>
            <a:graphicFrameLocks noGrp="1"/>
          </p:cNvGraphicFramePr>
          <p:nvPr/>
        </p:nvGraphicFramePr>
        <p:xfrm>
          <a:off x="500034" y="2214554"/>
          <a:ext cx="1071570" cy="6429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1570"/>
              </a:tblGrid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Pre-studies</a:t>
                      </a:r>
                    </a:p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(2013-2015)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0" name="表格 29"/>
          <p:cNvGraphicFramePr>
            <a:graphicFrameLocks noGrp="1"/>
          </p:cNvGraphicFramePr>
          <p:nvPr/>
        </p:nvGraphicFramePr>
        <p:xfrm>
          <a:off x="500034" y="3257552"/>
          <a:ext cx="785818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58180"/>
              </a:tblGrid>
              <a:tr h="2857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en-US" altLang="zh-CN" sz="1200" baseline="30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st</a:t>
                      </a:r>
                      <a:r>
                        <a:rPr lang="en-US" altLang="zh-CN" sz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Milestone</a:t>
                      </a:r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: pre-CDR (by the end of 2014)</a:t>
                      </a:r>
                      <a:r>
                        <a:rPr lang="en-US" altLang="zh-CN" sz="12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→</a:t>
                      </a:r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R&amp;D funding request to Chinese government in 2015 (China’s 13</a:t>
                      </a:r>
                      <a:r>
                        <a:rPr lang="en-US" altLang="zh-CN" sz="1200" baseline="30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th</a:t>
                      </a:r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Five-Year Plan 2016-2020)</a:t>
                      </a:r>
                      <a:r>
                        <a:rPr lang="en-US" altLang="zh-CN" sz="12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cxnSp>
        <p:nvCxnSpPr>
          <p:cNvPr id="32" name="直接箭头连接符 31"/>
          <p:cNvCxnSpPr/>
          <p:nvPr/>
        </p:nvCxnSpPr>
        <p:spPr>
          <a:xfrm rot="5400000" flipH="1" flipV="1">
            <a:off x="679423" y="2678107"/>
            <a:ext cx="1071570" cy="1588"/>
          </a:xfrm>
          <a:prstGeom prst="straightConnector1">
            <a:avLst/>
          </a:prstGeom>
          <a:ln w="15875">
            <a:solidFill>
              <a:schemeClr val="accent3">
                <a:lumMod val="50000"/>
              </a:schemeClr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28596" y="1357298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CEPC</a:t>
            </a:r>
            <a:endParaRPr lang="zh-CN" altLang="en-US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1" name="表格 40"/>
          <p:cNvGraphicFramePr>
            <a:graphicFrameLocks noGrp="1"/>
          </p:cNvGraphicFramePr>
          <p:nvPr/>
        </p:nvGraphicFramePr>
        <p:xfrm>
          <a:off x="500034" y="4500570"/>
          <a:ext cx="8215370" cy="428628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</a:tblGrid>
              <a:tr h="428628"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2020</a:t>
                      </a:r>
                      <a:endParaRPr lang="zh-CN" altLang="en-US" sz="120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20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20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2030</a:t>
                      </a:r>
                      <a:endParaRPr lang="zh-CN" altLang="en-US" sz="120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2040</a:t>
                      </a:r>
                      <a:endParaRPr lang="zh-CN" altLang="en-US" sz="120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43" name="直接箭头连接符 42"/>
          <p:cNvCxnSpPr/>
          <p:nvPr/>
        </p:nvCxnSpPr>
        <p:spPr>
          <a:xfrm>
            <a:off x="500034" y="4929198"/>
            <a:ext cx="8215370" cy="1588"/>
          </a:xfrm>
          <a:prstGeom prst="straightConnector1">
            <a:avLst/>
          </a:prstGeom>
          <a:ln w="15875" cmpd="sng">
            <a:solidFill>
              <a:srgbClr val="002060"/>
            </a:solidFill>
            <a:bevel/>
            <a:headEnd type="none" w="sm" len="lg"/>
            <a:tailEnd type="triangle" w="sm" len="lg"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6" name="表格 45"/>
          <p:cNvGraphicFramePr>
            <a:graphicFrameLocks noGrp="1"/>
          </p:cNvGraphicFramePr>
          <p:nvPr/>
        </p:nvGraphicFramePr>
        <p:xfrm>
          <a:off x="500034" y="5000636"/>
          <a:ext cx="3357586" cy="6429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7586"/>
              </a:tblGrid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R&amp;D</a:t>
                      </a:r>
                    </a:p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(2014-2030)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" name="表格 46"/>
          <p:cNvGraphicFramePr>
            <a:graphicFrameLocks noGrp="1"/>
          </p:cNvGraphicFramePr>
          <p:nvPr/>
        </p:nvGraphicFramePr>
        <p:xfrm>
          <a:off x="3857620" y="5000636"/>
          <a:ext cx="1643074" cy="6429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3074"/>
              </a:tblGrid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Engineering Design</a:t>
                      </a:r>
                    </a:p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(2030-2035)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8" name="表格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6512097"/>
              </p:ext>
            </p:extLst>
          </p:nvPr>
        </p:nvGraphicFramePr>
        <p:xfrm>
          <a:off x="5500694" y="5000636"/>
          <a:ext cx="1857388" cy="6429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7388"/>
              </a:tblGrid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Construction</a:t>
                      </a:r>
                    </a:p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(2035-2042)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9" name="表格 48"/>
          <p:cNvGraphicFramePr>
            <a:graphicFrameLocks noGrp="1"/>
          </p:cNvGraphicFramePr>
          <p:nvPr/>
        </p:nvGraphicFramePr>
        <p:xfrm>
          <a:off x="7358082" y="5000636"/>
          <a:ext cx="1785918" cy="6429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5918"/>
              </a:tblGrid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Data taking</a:t>
                      </a:r>
                    </a:p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(2042-2055)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0" name="TextBox 49"/>
          <p:cNvSpPr txBox="1"/>
          <p:nvPr/>
        </p:nvSpPr>
        <p:spPr>
          <a:xfrm>
            <a:off x="428596" y="4143380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SppC</a:t>
            </a:r>
            <a:endParaRPr lang="zh-CN" altLang="en-US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3262" y="6334780"/>
            <a:ext cx="2095445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800" kern="0" dirty="0" err="1">
                <a:solidFill>
                  <a:prstClr val="black"/>
                </a:solidFill>
              </a:rPr>
              <a:t>Weiren</a:t>
            </a:r>
            <a:r>
              <a:rPr lang="en-GB" sz="2800" kern="0" dirty="0">
                <a:solidFill>
                  <a:prstClr val="black"/>
                </a:solidFill>
              </a:rPr>
              <a:t> Chou</a:t>
            </a:r>
          </a:p>
        </p:txBody>
      </p:sp>
    </p:spTree>
    <p:extLst>
      <p:ext uri="{BB962C8B-B14F-4D97-AF65-F5344CB8AC3E}">
        <p14:creationId xmlns:p14="http://schemas.microsoft.com/office/powerpoint/2010/main" val="392482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直接箭头连接符 62"/>
          <p:cNvCxnSpPr>
            <a:stCxn id="36" idx="2"/>
          </p:cNvCxnSpPr>
          <p:nvPr/>
        </p:nvCxnSpPr>
        <p:spPr>
          <a:xfrm>
            <a:off x="4600876" y="3725300"/>
            <a:ext cx="0" cy="186918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表格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0267751"/>
              </p:ext>
            </p:extLst>
          </p:nvPr>
        </p:nvGraphicFramePr>
        <p:xfrm>
          <a:off x="4541997" y="1815913"/>
          <a:ext cx="4198278" cy="642942"/>
        </p:xfrm>
        <a:graphic>
          <a:graphicData uri="http://schemas.openxmlformats.org/drawingml/2006/table">
            <a:tbl>
              <a:tblPr firstRow="1" bandRow="1"/>
              <a:tblGrid>
                <a:gridCol w="4198278"/>
              </a:tblGrid>
              <a:tr h="64294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Construction</a:t>
                      </a:r>
                    </a:p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(2021-2027, 7 yrs.)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57526" y="369878"/>
            <a:ext cx="7886700" cy="717674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SRF R&amp;D Program on CEPC Timeline</a:t>
            </a:r>
            <a:endParaRPr lang="zh-CN" altLang="en-US" dirty="0"/>
          </a:p>
        </p:txBody>
      </p:sp>
      <p:graphicFrame>
        <p:nvGraphicFramePr>
          <p:cNvPr id="20" name="表格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0464554"/>
              </p:ext>
            </p:extLst>
          </p:nvPr>
        </p:nvGraphicFramePr>
        <p:xfrm>
          <a:off x="538054" y="1316483"/>
          <a:ext cx="8215370" cy="428628"/>
        </p:xfrm>
        <a:graphic>
          <a:graphicData uri="http://schemas.openxmlformats.org/drawingml/2006/table">
            <a:tbl>
              <a:tblPr firstRow="1" bandRow="1">
                <a:effectLst/>
              </a:tblPr>
              <a:tblGrid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</a:tblGrid>
              <a:tr h="428628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200" kern="0" spc="0" baseline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200" kern="0" spc="0" baseline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altLang="zh-CN" sz="1200" kern="0" spc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2015</a:t>
                      </a:r>
                      <a:endParaRPr lang="zh-CN" altLang="en-US" sz="1200" kern="0" spc="0" baseline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200" kern="0" spc="0" baseline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altLang="zh-CN" sz="1200" kern="0" spc="0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200" kern="0" spc="0" baseline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altLang="zh-CN" sz="1200" kern="0" spc="0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200" kern="0" spc="0" baseline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200" kern="0" spc="0" baseline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200" kern="0" spc="0" baseline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0" spc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2020</a:t>
                      </a:r>
                      <a:endParaRPr lang="zh-CN" altLang="en-US" sz="1200" kern="0" spc="0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zh-CN" altLang="en-US" sz="1200" kern="0" spc="0" baseline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200" kern="0" spc="0" baseline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altLang="zh-CN" sz="1200" kern="0" spc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</a:p>
                    <a:p>
                      <a:endParaRPr lang="en-US" altLang="zh-CN" sz="1200" kern="0" spc="0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altLang="zh-CN" sz="1200" kern="0" spc="0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altLang="zh-CN" sz="1200" kern="0" spc="0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altLang="zh-CN" sz="1200" kern="0" spc="0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altLang="zh-CN" sz="1200" kern="0" spc="0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altLang="zh-CN" sz="1200" kern="0" spc="0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altLang="zh-CN" sz="1200" kern="0" spc="0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altLang="zh-CN" sz="1200" kern="0" spc="0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altLang="zh-CN" sz="1200" kern="0" spc="0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altLang="zh-CN" sz="1200" kern="0" spc="0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altLang="zh-CN" sz="1200" kern="0" spc="0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altLang="zh-CN" sz="1200" kern="0" spc="0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altLang="zh-CN" sz="1200" kern="0" spc="0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altLang="zh-CN" sz="1200" kern="0" spc="0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altLang="zh-CN" sz="1200" kern="0" spc="0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altLang="zh-CN" sz="1200" kern="0" spc="0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altLang="zh-CN" sz="1200" kern="0" spc="0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altLang="zh-CN" sz="1200" kern="0" spc="0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en-US" altLang="zh-CN" sz="1200" kern="0" spc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2027</a:t>
                      </a:r>
                      <a:endParaRPr lang="zh-CN" altLang="en-US" sz="1200" kern="0" spc="0" baseline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200" kern="0" spc="0" baseline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200" kern="0" spc="0" baseline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200" kern="0" spc="0" baseline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200" kern="0" spc="0" baseline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200" kern="0" spc="0" baseline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200" kern="0" spc="0" baseline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200" kern="0" spc="0" baseline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200" kern="0" spc="0" baseline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200" kern="0" spc="0" baseline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200" kern="0" spc="0" baseline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21" name="直接箭头连接符 20"/>
          <p:cNvCxnSpPr/>
          <p:nvPr/>
        </p:nvCxnSpPr>
        <p:spPr>
          <a:xfrm>
            <a:off x="538054" y="1745111"/>
            <a:ext cx="8215370" cy="1588"/>
          </a:xfrm>
          <a:prstGeom prst="straightConnector1">
            <a:avLst/>
          </a:prstGeom>
          <a:noFill/>
          <a:ln w="15875" cap="flat" cmpd="sng" algn="ctr">
            <a:solidFill>
              <a:srgbClr val="002060"/>
            </a:solidFill>
            <a:prstDash val="solid"/>
            <a:bevel/>
            <a:headEnd type="none" w="sm" len="lg"/>
            <a:tailEnd type="triangle" w="sm" len="lg"/>
          </a:ln>
          <a:effectLst>
            <a:outerShdw blurRad="50800" dist="50800" dir="5400000" algn="ctr" rotWithShape="0">
              <a:sysClr val="window" lastClr="FFFFFF"/>
            </a:outerShdw>
          </a:effectLst>
        </p:spPr>
      </p:cxnSp>
      <p:graphicFrame>
        <p:nvGraphicFramePr>
          <p:cNvPr id="22" name="表格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5100292"/>
              </p:ext>
            </p:extLst>
          </p:nvPr>
        </p:nvGraphicFramePr>
        <p:xfrm>
          <a:off x="1609624" y="1816549"/>
          <a:ext cx="2923394" cy="640080"/>
        </p:xfrm>
        <a:graphic>
          <a:graphicData uri="http://schemas.openxmlformats.org/drawingml/2006/table">
            <a:tbl>
              <a:tblPr firstRow="1" bandRow="1"/>
              <a:tblGrid>
                <a:gridCol w="2923394"/>
              </a:tblGrid>
              <a:tr h="28575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R&amp;D</a:t>
                      </a:r>
                    </a:p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Engineering</a:t>
                      </a:r>
                      <a:r>
                        <a:rPr lang="en-US" altLang="zh-CN" sz="12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Design</a:t>
                      </a:r>
                    </a:p>
                    <a:p>
                      <a:pPr algn="ctr"/>
                      <a:r>
                        <a:rPr lang="en-US" altLang="zh-CN" sz="12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(2016-2020, 5 yrs.)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表格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4897325"/>
              </p:ext>
            </p:extLst>
          </p:nvPr>
        </p:nvGraphicFramePr>
        <p:xfrm>
          <a:off x="538054" y="1816549"/>
          <a:ext cx="1071570" cy="642942"/>
        </p:xfrm>
        <a:graphic>
          <a:graphicData uri="http://schemas.openxmlformats.org/drawingml/2006/table">
            <a:tbl>
              <a:tblPr firstRow="1" bandRow="1"/>
              <a:tblGrid>
                <a:gridCol w="1071570"/>
              </a:tblGrid>
              <a:tr h="64294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Pre-studies</a:t>
                      </a:r>
                    </a:p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(2013-2015)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1" name="表格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2087054"/>
              </p:ext>
            </p:extLst>
          </p:nvPr>
        </p:nvGraphicFramePr>
        <p:xfrm>
          <a:off x="534878" y="2445473"/>
          <a:ext cx="1075147" cy="642942"/>
        </p:xfrm>
        <a:graphic>
          <a:graphicData uri="http://schemas.openxmlformats.org/drawingml/2006/table">
            <a:tbl>
              <a:tblPr firstRow="1" bandRow="1"/>
              <a:tblGrid>
                <a:gridCol w="1075147"/>
              </a:tblGrid>
              <a:tr h="64294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SRF</a:t>
                      </a:r>
                    </a:p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Pre-design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表格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2276700"/>
              </p:ext>
            </p:extLst>
          </p:nvPr>
        </p:nvGraphicFramePr>
        <p:xfrm>
          <a:off x="1610024" y="2445473"/>
          <a:ext cx="2921002" cy="642942"/>
        </p:xfrm>
        <a:graphic>
          <a:graphicData uri="http://schemas.openxmlformats.org/drawingml/2006/table">
            <a:tbl>
              <a:tblPr firstRow="1" bandRow="1"/>
              <a:tblGrid>
                <a:gridCol w="2921002"/>
              </a:tblGrid>
              <a:tr h="64294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2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SRF </a:t>
                      </a:r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Initial</a:t>
                      </a:r>
                      <a:r>
                        <a:rPr lang="en-US" altLang="zh-CN" sz="12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Technology R&amp;D</a:t>
                      </a:r>
                    </a:p>
                    <a:p>
                      <a:pPr algn="ctr"/>
                      <a:r>
                        <a:rPr lang="en-US" altLang="zh-CN" sz="12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(2016-2020, 5 yrs.)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40000"/>
                        <a:lumOff val="6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3" name="表格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4438164"/>
              </p:ext>
            </p:extLst>
          </p:nvPr>
        </p:nvGraphicFramePr>
        <p:xfrm>
          <a:off x="5810015" y="3080176"/>
          <a:ext cx="2934942" cy="642942"/>
        </p:xfrm>
        <a:graphic>
          <a:graphicData uri="http://schemas.openxmlformats.org/drawingml/2006/table">
            <a:tbl>
              <a:tblPr firstRow="1" bandRow="1"/>
              <a:tblGrid>
                <a:gridCol w="2934942"/>
              </a:tblGrid>
              <a:tr h="64294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SRF Production and Installation</a:t>
                      </a:r>
                    </a:p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(2023-2027, 5 yrs.)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BEE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6" name="表格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07649"/>
              </p:ext>
            </p:extLst>
          </p:nvPr>
        </p:nvGraphicFramePr>
        <p:xfrm>
          <a:off x="3395618" y="3082358"/>
          <a:ext cx="2410516" cy="642942"/>
        </p:xfrm>
        <a:graphic>
          <a:graphicData uri="http://schemas.openxmlformats.org/drawingml/2006/table">
            <a:tbl>
              <a:tblPr firstRow="1" bandRow="1"/>
              <a:tblGrid>
                <a:gridCol w="2410516"/>
              </a:tblGrid>
              <a:tr h="64294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SRF Pre-Production R&amp;D</a:t>
                      </a:r>
                    </a:p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(2019-2022, 4 yrs.)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CDDD"/>
                    </a:solidFill>
                  </a:tcPr>
                </a:tc>
              </a:tr>
            </a:tbl>
          </a:graphicData>
        </a:graphic>
      </p:graphicFrame>
      <p:sp>
        <p:nvSpPr>
          <p:cNvPr id="47" name="文本框 46"/>
          <p:cNvSpPr txBox="1"/>
          <p:nvPr/>
        </p:nvSpPr>
        <p:spPr>
          <a:xfrm>
            <a:off x="5659475" y="5257168"/>
            <a:ext cx="3084324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>
              <a:defRPr sz="1100" u="sng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altLang="zh-CN" b="1" u="none" dirty="0">
                <a:solidFill>
                  <a:prstClr val="black"/>
                </a:solidFill>
              </a:rPr>
              <a:t>Booster SRF in three years (2023-2025): </a:t>
            </a:r>
          </a:p>
          <a:p>
            <a:r>
              <a:rPr lang="en-GB" altLang="zh-CN" u="none" dirty="0">
                <a:solidFill>
                  <a:prstClr val="black"/>
                </a:solidFill>
              </a:rPr>
              <a:t>test two 650 MHz cavities per week</a:t>
            </a:r>
          </a:p>
          <a:p>
            <a:r>
              <a:rPr lang="en-GB" altLang="zh-CN" u="none" dirty="0">
                <a:solidFill>
                  <a:prstClr val="black"/>
                </a:solidFill>
              </a:rPr>
              <a:t>assemble and test one cryomodule per month</a:t>
            </a:r>
          </a:p>
          <a:p>
            <a:r>
              <a:rPr lang="en-GB" altLang="zh-CN" b="1" u="none" dirty="0">
                <a:solidFill>
                  <a:prstClr val="black"/>
                </a:solidFill>
              </a:rPr>
              <a:t>Main ring SRF in four years (2023-2025): </a:t>
            </a:r>
          </a:p>
          <a:p>
            <a:r>
              <a:rPr lang="en-GB" altLang="zh-CN" u="none" dirty="0">
                <a:solidFill>
                  <a:prstClr val="black"/>
                </a:solidFill>
              </a:rPr>
              <a:t>test two 1300 MHz cavities per week</a:t>
            </a:r>
          </a:p>
          <a:p>
            <a:r>
              <a:rPr lang="en-GB" altLang="zh-CN" u="none" dirty="0">
                <a:solidFill>
                  <a:prstClr val="black"/>
                </a:solidFill>
              </a:rPr>
              <a:t>assemble and test two cryomodules per month</a:t>
            </a:r>
            <a:endParaRPr lang="zh-CN" altLang="en-US" u="none" dirty="0">
              <a:solidFill>
                <a:prstClr val="black"/>
              </a:solidFill>
            </a:endParaRPr>
          </a:p>
        </p:txBody>
      </p:sp>
      <p:cxnSp>
        <p:nvCxnSpPr>
          <p:cNvPr id="52" name="直接箭头连接符 51"/>
          <p:cNvCxnSpPr/>
          <p:nvPr/>
        </p:nvCxnSpPr>
        <p:spPr>
          <a:xfrm>
            <a:off x="3035136" y="3061818"/>
            <a:ext cx="15703" cy="1661919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箭头连接符 53"/>
          <p:cNvCxnSpPr>
            <a:endCxn id="47" idx="0"/>
          </p:cNvCxnSpPr>
          <p:nvPr/>
        </p:nvCxnSpPr>
        <p:spPr>
          <a:xfrm>
            <a:off x="7201637" y="3705389"/>
            <a:ext cx="0" cy="1551779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 47"/>
          <p:cNvSpPr/>
          <p:nvPr/>
        </p:nvSpPr>
        <p:spPr>
          <a:xfrm>
            <a:off x="3969940" y="4343593"/>
            <a:ext cx="4764334" cy="28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altLang="zh-CN" sz="1200" b="1" dirty="0" smtClean="0">
                <a:solidFill>
                  <a:prstClr val="black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SRF ~ 200 FTEs (start from 2020), engineers </a:t>
            </a:r>
            <a:r>
              <a:rPr lang="en-GB" altLang="zh-CN" sz="1200" b="1" dirty="0">
                <a:solidFill>
                  <a:prstClr val="black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and </a:t>
            </a:r>
            <a:r>
              <a:rPr lang="en-GB" altLang="zh-CN" sz="1200" b="1" dirty="0" smtClean="0">
                <a:solidFill>
                  <a:prstClr val="black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technicians</a:t>
            </a:r>
            <a:endParaRPr lang="zh-CN" altLang="en-US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553295" y="3727068"/>
            <a:ext cx="1981625" cy="288000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altLang="zh-CN" sz="1200" b="1" dirty="0" smtClean="0">
                <a:solidFill>
                  <a:prstClr val="black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IHEP site infrastructure</a:t>
            </a:r>
            <a:endParaRPr lang="zh-CN" altLang="en-US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532258" y="4369983"/>
            <a:ext cx="2300634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Facility upgrade, additional space</a:t>
            </a:r>
          </a:p>
        </p:txBody>
      </p:sp>
      <p:cxnSp>
        <p:nvCxnSpPr>
          <p:cNvPr id="57" name="直接箭头连接符 56"/>
          <p:cNvCxnSpPr/>
          <p:nvPr/>
        </p:nvCxnSpPr>
        <p:spPr>
          <a:xfrm>
            <a:off x="1508676" y="4004485"/>
            <a:ext cx="0" cy="36549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 48"/>
          <p:cNvSpPr/>
          <p:nvPr/>
        </p:nvSpPr>
        <p:spPr>
          <a:xfrm>
            <a:off x="2266949" y="4030105"/>
            <a:ext cx="6476849" cy="28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altLang="zh-CN" sz="1200" b="1" dirty="0" smtClean="0">
                <a:solidFill>
                  <a:prstClr val="black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CEPC SRF Core </a:t>
            </a:r>
            <a:r>
              <a:rPr lang="en-GB" altLang="zh-CN" sz="1200" b="1" dirty="0">
                <a:solidFill>
                  <a:prstClr val="black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Team </a:t>
            </a:r>
            <a:r>
              <a:rPr lang="en-GB" altLang="zh-CN" sz="1200" b="1" dirty="0" smtClean="0">
                <a:solidFill>
                  <a:prstClr val="black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(</a:t>
            </a:r>
            <a:r>
              <a:rPr lang="en-GB" altLang="zh-CN" sz="1200" b="1" dirty="0">
                <a:solidFill>
                  <a:prstClr val="black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main </a:t>
            </a:r>
            <a:r>
              <a:rPr lang="en-GB" altLang="zh-CN" sz="1200" b="1" dirty="0" smtClean="0">
                <a:solidFill>
                  <a:prstClr val="black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ring 10 + </a:t>
            </a:r>
            <a:r>
              <a:rPr lang="en-GB" altLang="zh-CN" sz="1200" b="1" dirty="0">
                <a:solidFill>
                  <a:prstClr val="black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booster </a:t>
            </a:r>
            <a:r>
              <a:rPr lang="en-GB" altLang="zh-CN" sz="1200" b="1" dirty="0" smtClean="0">
                <a:solidFill>
                  <a:prstClr val="black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10 in parallel) (start from 2017)</a:t>
            </a:r>
            <a:endParaRPr lang="zh-CN" altLang="en-US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532258" y="5595723"/>
            <a:ext cx="5030342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altLang="zh-CN" sz="11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GB" altLang="zh-CN" sz="11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emonstrate </a:t>
            </a:r>
            <a:r>
              <a:rPr lang="en-GB" altLang="zh-CN" sz="11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GB" altLang="zh-CN" sz="11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obustness </a:t>
            </a:r>
            <a:r>
              <a:rPr lang="en-GB" altLang="zh-CN" sz="11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of </a:t>
            </a:r>
            <a:r>
              <a:rPr lang="en-GB" altLang="zh-CN" sz="11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Fabrication </a:t>
            </a:r>
            <a:r>
              <a:rPr lang="en-GB" altLang="zh-CN" sz="11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GB" altLang="zh-CN" sz="11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Assembly </a:t>
            </a:r>
            <a:r>
              <a:rPr lang="en-GB" altLang="zh-CN" sz="11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GB" altLang="zh-CN" sz="11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rocesses of Cryomodule </a:t>
            </a:r>
            <a:r>
              <a:rPr lang="en-GB" altLang="zh-CN" sz="11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and its </a:t>
            </a:r>
            <a:r>
              <a:rPr lang="en-GB" altLang="zh-CN" sz="11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Components</a:t>
            </a:r>
            <a:r>
              <a:rPr lang="en-GB" altLang="zh-CN" sz="1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GB" altLang="zh-CN" sz="1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Establish </a:t>
            </a:r>
            <a:r>
              <a:rPr lang="en-GB" altLang="zh-CN" sz="1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procedures, quality control steps, test set ups, assembly sequences, etc. for the production </a:t>
            </a:r>
            <a:r>
              <a:rPr lang="en-GB" altLang="zh-CN" sz="1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run. </a:t>
            </a:r>
            <a:r>
              <a:rPr lang="en-GB" altLang="zh-CN" sz="1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Build and test </a:t>
            </a:r>
            <a:r>
              <a:rPr lang="en-GB" altLang="zh-CN" sz="1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two </a:t>
            </a:r>
            <a:r>
              <a:rPr lang="en-GB" altLang="zh-CN" sz="1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booster cryomodules and </a:t>
            </a:r>
            <a:r>
              <a:rPr lang="en-GB" altLang="zh-CN" sz="1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three </a:t>
            </a:r>
            <a:r>
              <a:rPr lang="en-GB" altLang="zh-CN" sz="1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main ring </a:t>
            </a:r>
            <a:r>
              <a:rPr lang="en-GB" altLang="zh-CN" sz="1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cryomodules.</a:t>
            </a:r>
            <a:endParaRPr lang="zh-CN" altLang="zh-CN" sz="11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532257" y="4723737"/>
            <a:ext cx="3971743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1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Components Prototyping &amp; Performance </a:t>
            </a:r>
            <a:r>
              <a:rPr lang="en-US" altLang="zh-CN" sz="11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Demonstration:</a:t>
            </a:r>
          </a:p>
          <a:p>
            <a:r>
              <a:rPr lang="en-US" altLang="zh-CN" sz="1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Cavity (four for each), helium vessel, vertical test</a:t>
            </a:r>
          </a:p>
          <a:p>
            <a:r>
              <a:rPr lang="en-US" altLang="zh-CN" sz="1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Power coupler (four for each), HOM dampers, tuners</a:t>
            </a:r>
          </a:p>
          <a:p>
            <a:r>
              <a:rPr lang="en-US" altLang="zh-CN" sz="1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Short (two-cavity) module for each type, horizontal test</a:t>
            </a:r>
            <a:endParaRPr lang="en-US" altLang="zh-CN" sz="11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2550795" y="3728127"/>
            <a:ext cx="6183479" cy="288000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altLang="zh-CN" sz="1200" b="1" dirty="0" smtClean="0">
                <a:solidFill>
                  <a:prstClr val="black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Large scale SRF lab (infrastructure) on CEPC site and in industry (2018)</a:t>
            </a:r>
            <a:endParaRPr lang="zh-CN" altLang="en-US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553295" y="4030105"/>
            <a:ext cx="1697146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altLang="zh-CN" sz="1200" b="1" dirty="0" smtClean="0">
                <a:solidFill>
                  <a:prstClr val="black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CEPC SRF Team (~ 6)</a:t>
            </a:r>
            <a:endParaRPr lang="zh-CN" altLang="en-US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532257" y="3138582"/>
            <a:ext cx="2018538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HOM damping, high Q</a:t>
            </a:r>
            <a:r>
              <a:rPr lang="en-US" altLang="zh-CN" sz="1100" baseline="-25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0 </a:t>
            </a:r>
            <a:r>
              <a:rPr lang="en-US" altLang="zh-CN" sz="1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cavity, coupler window, heat load</a:t>
            </a:r>
            <a:endParaRPr lang="en-US" altLang="zh-CN" sz="1100" baseline="-250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5" name="直接箭头连接符 74"/>
          <p:cNvCxnSpPr/>
          <p:nvPr/>
        </p:nvCxnSpPr>
        <p:spPr>
          <a:xfrm>
            <a:off x="1033379" y="3066582"/>
            <a:ext cx="0" cy="7200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 bwMode="auto">
          <a:xfrm>
            <a:off x="99798" y="35000"/>
            <a:ext cx="864917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GB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Sun</a:t>
            </a:r>
            <a:endParaRPr lang="en-GB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835696" y="4030105"/>
            <a:ext cx="431253" cy="276999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50441" y="3728127"/>
            <a:ext cx="780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Now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5055069" y="4015068"/>
            <a:ext cx="431253" cy="276999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920854" y="4030105"/>
            <a:ext cx="431253" cy="276999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4504000" y="4318105"/>
            <a:ext cx="766695" cy="313489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421231" y="3743028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2017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941424" y="4630046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2020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84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34" grpId="0" animBg="1"/>
      <p:bldP spid="35" grpId="0" animBg="1"/>
      <p:bldP spid="37" grpId="0" animBg="1"/>
      <p:bldP spid="38" grpId="0"/>
      <p:bldP spid="3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824217"/>
          </a:xfrm>
        </p:spPr>
        <p:txBody>
          <a:bodyPr>
            <a:normAutofit fontScale="90000"/>
          </a:bodyPr>
          <a:lstStyle/>
          <a:p>
            <a: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20-T magnet </a:t>
            </a:r>
            <a:r>
              <a:rPr lang="en-US" altLang="zh-CN" sz="3600" b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working </a:t>
            </a:r>
            <a: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group in China</a:t>
            </a:r>
            <a:endParaRPr lang="zh-CN" altLang="en-US" sz="3600" b="1" dirty="0">
              <a:solidFill>
                <a:srgbClr val="00000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1520" y="928360"/>
            <a:ext cx="8640960" cy="5328592"/>
          </a:xfrm>
        </p:spPr>
        <p:txBody>
          <a:bodyPr>
            <a:noAutofit/>
          </a:bodyPr>
          <a:lstStyle/>
          <a:p>
            <a:pPr marL="0" indent="0" algn="just">
              <a:lnSpc>
                <a:spcPts val="2000"/>
              </a:lnSpc>
              <a:buNone/>
            </a:pPr>
            <a:r>
              <a:rPr lang="en-US" altLang="zh-CN" sz="2000" b="1" dirty="0" smtClean="0"/>
              <a:t>NIN </a:t>
            </a:r>
            <a:r>
              <a:rPr lang="en-US" altLang="zh-CN" sz="2000" b="1" dirty="0"/>
              <a:t>(Northwest Institute for Non-ferrous Metal Research) </a:t>
            </a:r>
            <a:r>
              <a:rPr lang="en-US" altLang="zh-CN" sz="2000" b="1" dirty="0" smtClean="0"/>
              <a:t>&amp; WST (Western Superconducting Tech. Co.)</a:t>
            </a:r>
            <a:endParaRPr lang="en-US" altLang="zh-CN" sz="2000" b="1" dirty="0"/>
          </a:p>
          <a:p>
            <a:pPr marL="216000" indent="0" algn="just">
              <a:lnSpc>
                <a:spcPts val="2000"/>
              </a:lnSpc>
              <a:buNone/>
            </a:pPr>
            <a:r>
              <a:rPr lang="en-US" altLang="zh-CN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NIN</a:t>
            </a:r>
            <a:r>
              <a:rPr lang="en-US" altLang="zh-CN" sz="2000" i="1" dirty="0" smtClean="0"/>
              <a:t>:</a:t>
            </a:r>
            <a:r>
              <a:rPr lang="en-US" altLang="zh-CN" sz="2000" dirty="0" smtClean="0"/>
              <a:t> Advanced Bi-2212 R&amp;D. Significant progress in past several years.</a:t>
            </a:r>
          </a:p>
          <a:p>
            <a:pPr marL="216000" indent="0" algn="just">
              <a:lnSpc>
                <a:spcPts val="2000"/>
              </a:lnSpc>
              <a:buNone/>
            </a:pPr>
            <a:r>
              <a:rPr lang="en-US" altLang="zh-CN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WST:</a:t>
            </a:r>
            <a:r>
              <a:rPr lang="en-US" altLang="zh-CN" sz="2000" dirty="0" smtClean="0"/>
              <a:t> Qualified Nb</a:t>
            </a:r>
            <a:r>
              <a:rPr lang="en-US" altLang="zh-CN" sz="2000" baseline="-25000" dirty="0" smtClean="0"/>
              <a:t>3</a:t>
            </a:r>
            <a:r>
              <a:rPr lang="en-US" altLang="zh-CN" sz="2000" dirty="0" smtClean="0"/>
              <a:t>Sn supplier for ITER. High </a:t>
            </a:r>
            <a:r>
              <a:rPr lang="en-US" altLang="zh-CN" sz="2000" dirty="0" err="1" smtClean="0"/>
              <a:t>J</a:t>
            </a:r>
            <a:r>
              <a:rPr lang="en-US" altLang="zh-CN" sz="2000" baseline="-25000" dirty="0" err="1" smtClean="0"/>
              <a:t>c</a:t>
            </a:r>
            <a:r>
              <a:rPr lang="en-US" altLang="zh-CN" sz="2000" dirty="0" smtClean="0"/>
              <a:t> Nb</a:t>
            </a:r>
            <a:r>
              <a:rPr lang="en-US" altLang="zh-CN" sz="2000" baseline="-25000" dirty="0" smtClean="0"/>
              <a:t>3</a:t>
            </a:r>
            <a:r>
              <a:rPr lang="en-US" altLang="zh-CN" sz="2000" dirty="0" smtClean="0"/>
              <a:t>Sn R&amp;D.</a:t>
            </a:r>
            <a:endParaRPr lang="en-US" altLang="zh-CN" sz="2000" b="1" dirty="0" smtClean="0"/>
          </a:p>
          <a:p>
            <a:pPr marL="0" indent="0" algn="just">
              <a:lnSpc>
                <a:spcPts val="2000"/>
              </a:lnSpc>
              <a:buNone/>
            </a:pPr>
            <a:r>
              <a:rPr lang="en-US" altLang="zh-CN" sz="2000" b="1" dirty="0"/>
              <a:t>Shanghai </a:t>
            </a:r>
            <a:r>
              <a:rPr lang="en-US" altLang="zh-CN" sz="2000" b="1" dirty="0" err="1"/>
              <a:t>JiaoTong</a:t>
            </a:r>
            <a:r>
              <a:rPr lang="en-US" altLang="zh-CN" sz="2000" b="1" dirty="0"/>
              <a:t> U.&amp; SST (Shanghai Superconductor Tech. Co.)</a:t>
            </a:r>
          </a:p>
          <a:p>
            <a:pPr marL="216000" indent="0" algn="just">
              <a:lnSpc>
                <a:spcPts val="2000"/>
              </a:lnSpc>
              <a:buNone/>
            </a:pPr>
            <a:r>
              <a:rPr lang="en-US" altLang="zh-CN" sz="2000" dirty="0"/>
              <a:t>YBCO R&amp;D and production. Significant progress in past several years.</a:t>
            </a:r>
            <a:endParaRPr lang="en-US" altLang="zh-CN" sz="2000" b="1" dirty="0"/>
          </a:p>
          <a:p>
            <a:pPr marL="0" indent="0" algn="just">
              <a:lnSpc>
                <a:spcPts val="2000"/>
              </a:lnSpc>
              <a:buNone/>
            </a:pPr>
            <a:r>
              <a:rPr lang="en-US" altLang="zh-CN" sz="2000" b="1" dirty="0" smtClean="0"/>
              <a:t>Tsinghua U. &amp; </a:t>
            </a:r>
            <a:r>
              <a:rPr lang="en-US" altLang="zh-CN" sz="2000" b="1" dirty="0" err="1" smtClean="0"/>
              <a:t>Innost</a:t>
            </a:r>
            <a:r>
              <a:rPr lang="en-US" altLang="zh-CN" sz="2000" b="1" dirty="0" smtClean="0"/>
              <a:t> (</a:t>
            </a:r>
            <a:r>
              <a:rPr lang="en-US" altLang="zh-CN" sz="2000" b="1" dirty="0" err="1" smtClean="0"/>
              <a:t>Innova</a:t>
            </a:r>
            <a:r>
              <a:rPr lang="en-US" altLang="zh-CN" sz="2000" b="1" dirty="0" smtClean="0"/>
              <a:t> Superconductor Tech. Co.)</a:t>
            </a:r>
            <a:endParaRPr lang="en-US" altLang="zh-CN" sz="2000" b="1" dirty="0"/>
          </a:p>
          <a:p>
            <a:pPr marL="216000" indent="0" algn="just">
              <a:lnSpc>
                <a:spcPts val="2000"/>
              </a:lnSpc>
              <a:buNone/>
            </a:pPr>
            <a:r>
              <a:rPr lang="en-US" altLang="zh-CN" sz="2000" dirty="0" smtClean="0"/>
              <a:t>10+ years R&amp;D and production of Bi-2223. Modification of production lines for Bi-2212 is under discussion. </a:t>
            </a:r>
            <a:endParaRPr lang="en-US" altLang="zh-CN" sz="2000" b="1" dirty="0" smtClean="0"/>
          </a:p>
          <a:p>
            <a:pPr marL="0" indent="0" algn="just">
              <a:lnSpc>
                <a:spcPts val="2000"/>
              </a:lnSpc>
              <a:buNone/>
            </a:pPr>
            <a:r>
              <a:rPr lang="en-US" altLang="zh-CN" sz="2000" b="1" dirty="0" smtClean="0"/>
              <a:t>CHMFL </a:t>
            </a:r>
            <a:r>
              <a:rPr lang="en-US" altLang="zh-CN" sz="2000" b="1" dirty="0"/>
              <a:t>(High Magnetic Field Laboratory of the Chinese Academy of Sciences) </a:t>
            </a:r>
            <a:r>
              <a:rPr lang="en-US" altLang="zh-CN" sz="2000" b="1" dirty="0" smtClean="0"/>
              <a:t>  </a:t>
            </a:r>
          </a:p>
          <a:p>
            <a:pPr marL="0" indent="0" algn="just">
              <a:lnSpc>
                <a:spcPts val="2000"/>
              </a:lnSpc>
              <a:buNone/>
            </a:pPr>
            <a:r>
              <a:rPr lang="en-US" altLang="zh-CN" sz="2000" b="1" dirty="0"/>
              <a:t> </a:t>
            </a:r>
            <a:r>
              <a:rPr lang="en-US" altLang="zh-CN" sz="2000" b="1" dirty="0" smtClean="0"/>
              <a:t>   </a:t>
            </a:r>
            <a:r>
              <a:rPr lang="en-US" altLang="zh-CN" sz="2000" dirty="0" smtClean="0"/>
              <a:t>Nb</a:t>
            </a:r>
            <a:r>
              <a:rPr lang="en-US" altLang="zh-CN" sz="2000" baseline="-25000" dirty="0" smtClean="0"/>
              <a:t>3</a:t>
            </a:r>
            <a:r>
              <a:rPr lang="en-US" altLang="zh-CN" sz="2000" dirty="0" smtClean="0"/>
              <a:t>Sn CICC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conductor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&amp; high field solenoids; advanced insulation materials;…</a:t>
            </a:r>
          </a:p>
          <a:p>
            <a:pPr marL="0" indent="0" algn="just">
              <a:lnSpc>
                <a:spcPts val="2000"/>
              </a:lnSpc>
              <a:buNone/>
            </a:pPr>
            <a:r>
              <a:rPr lang="en-US" altLang="zh-CN" sz="2000" b="1" dirty="0" smtClean="0"/>
              <a:t>IHEP </a:t>
            </a:r>
            <a:r>
              <a:rPr lang="en-US" altLang="zh-CN" sz="2000" b="1" dirty="0"/>
              <a:t>(Institute of High Energy Physics, Chinese Academy of Sciences)</a:t>
            </a:r>
          </a:p>
          <a:p>
            <a:pPr marL="216000" indent="0" algn="just">
              <a:lnSpc>
                <a:spcPts val="2000"/>
              </a:lnSpc>
              <a:buNone/>
            </a:pPr>
            <a:r>
              <a:rPr lang="en-US" altLang="zh-CN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Accelerator Center Magnet Group</a:t>
            </a:r>
            <a:r>
              <a:rPr lang="zh-CN" alt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：</a:t>
            </a:r>
            <a:r>
              <a:rPr lang="en-US" altLang="zh-CN" sz="2000" dirty="0"/>
              <a:t>30+ years R&amp;D and production of  conventional accelerator magnets.</a:t>
            </a:r>
          </a:p>
          <a:p>
            <a:pPr marL="216000" indent="0" algn="just">
              <a:lnSpc>
                <a:spcPts val="2000"/>
              </a:lnSpc>
              <a:buNone/>
            </a:pPr>
            <a:r>
              <a:rPr lang="en-US" altLang="zh-CN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Superconducting </a:t>
            </a:r>
            <a:r>
              <a:rPr lang="en-US" altLang="zh-CN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Magnet Engineering Center</a:t>
            </a: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：</a:t>
            </a:r>
            <a:r>
              <a:rPr lang="en-US" altLang="zh-CN" sz="2000" dirty="0"/>
              <a:t>10+ years R&amp;D and production of superconducting solenoids for particle detectors and industries. </a:t>
            </a:r>
            <a:endParaRPr lang="en-US" altLang="zh-CN" sz="2000" dirty="0" smtClean="0"/>
          </a:p>
          <a:p>
            <a:pPr marL="216000" indent="0" algn="just">
              <a:lnSpc>
                <a:spcPts val="2000"/>
              </a:lnSpc>
              <a:buNone/>
            </a:pPr>
            <a:r>
              <a:rPr lang="en-US" altLang="zh-CN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+ me (from Apr. 2014): </a:t>
            </a:r>
            <a:r>
              <a:rPr lang="en-US" altLang="zh-CN" sz="2000" dirty="0" smtClean="0"/>
              <a:t>10+ years R&amp;D on superconducting magnets including 6 years on high field/ large aperture accelerator magnets at KEK &amp; CERN.</a:t>
            </a:r>
            <a:endParaRPr lang="en-US" altLang="zh-CN" sz="2000" i="1" dirty="0" smtClean="0"/>
          </a:p>
          <a:p>
            <a:pPr marL="0" indent="0" algn="just">
              <a:lnSpc>
                <a:spcPts val="2000"/>
              </a:lnSpc>
              <a:buNone/>
            </a:pPr>
            <a:endParaRPr lang="en-US" altLang="zh-CN" sz="2000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835F-3DFB-4A9D-9843-58F9C0D0025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464315" y="763115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 bwMode="auto">
          <a:xfrm>
            <a:off x="57795" y="15890"/>
            <a:ext cx="813043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Q. Xu</a:t>
            </a:r>
            <a:endParaRPr lang="en-GB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24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4332"/>
            <a:ext cx="9144000" cy="5957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824217"/>
          </a:xfrm>
        </p:spPr>
        <p:txBody>
          <a:bodyPr>
            <a:normAutofit fontScale="90000"/>
          </a:bodyPr>
          <a:lstStyle/>
          <a:p>
            <a: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20-T magnet </a:t>
            </a:r>
            <a:r>
              <a:rPr lang="en-US" altLang="zh-CN" sz="3600" b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working </a:t>
            </a:r>
            <a: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group in China</a:t>
            </a:r>
            <a:endParaRPr lang="zh-CN" altLang="en-US" sz="3600" b="1" dirty="0">
              <a:solidFill>
                <a:srgbClr val="00000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12333"/>
            <a:ext cx="2133600" cy="365125"/>
          </a:xfrm>
        </p:spPr>
        <p:txBody>
          <a:bodyPr/>
          <a:lstStyle/>
          <a:p>
            <a:fld id="{3D7A1B85-0E1F-4E03-B4C4-7B7C1335BB3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12333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3" descr="C:\Users\lenovo\Desktop\logo_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229199"/>
            <a:ext cx="2376264" cy="24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lenovo\Desktop\西北有色金属研究院_files\nin_top0811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71" b="64569"/>
          <a:stretch/>
        </p:blipFill>
        <p:spPr bwMode="auto">
          <a:xfrm>
            <a:off x="-14368" y="3762850"/>
            <a:ext cx="2282112" cy="53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lenovo\Desktop\超导LOGO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4" t="25993" r="13757" b="34007"/>
          <a:stretch/>
        </p:blipFill>
        <p:spPr bwMode="auto">
          <a:xfrm>
            <a:off x="7740352" y="5445223"/>
            <a:ext cx="1243339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lenovo\Desktop\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340767"/>
            <a:ext cx="792088" cy="38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597" y="836712"/>
            <a:ext cx="759298" cy="504056"/>
          </a:xfrm>
          <a:prstGeom prst="rect">
            <a:avLst/>
          </a:prstGeom>
        </p:spPr>
      </p:pic>
      <p:cxnSp>
        <p:nvCxnSpPr>
          <p:cNvPr id="14" name="直接连接符 13"/>
          <p:cNvCxnSpPr/>
          <p:nvPr/>
        </p:nvCxnSpPr>
        <p:spPr>
          <a:xfrm>
            <a:off x="464315" y="763115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 bwMode="auto">
          <a:xfrm>
            <a:off x="57795" y="15890"/>
            <a:ext cx="813043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Q. Xu</a:t>
            </a:r>
            <a:endParaRPr lang="en-GB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20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3" y="980728"/>
            <a:ext cx="9006489" cy="56118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-14068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en-US" sz="4000" dirty="0">
                <a:solidFill>
                  <a:srgbClr val="FFFF00"/>
                </a:solidFill>
              </a:rPr>
              <a:t>LEP – highest energy </a:t>
            </a:r>
            <a:r>
              <a:rPr lang="en-US" altLang="en-US" sz="4000" i="1" dirty="0" err="1">
                <a:solidFill>
                  <a:srgbClr val="FFFF00"/>
                </a:solidFill>
              </a:rPr>
              <a:t>e</a:t>
            </a:r>
            <a:r>
              <a:rPr lang="en-US" altLang="en-US" sz="4000" baseline="30000" dirty="0" err="1">
                <a:solidFill>
                  <a:srgbClr val="FFFF00"/>
                </a:solidFill>
              </a:rPr>
              <a:t>+</a:t>
            </a:r>
            <a:r>
              <a:rPr lang="en-US" altLang="en-US" sz="4000" i="1" dirty="0" err="1">
                <a:solidFill>
                  <a:srgbClr val="FFFF00"/>
                </a:solidFill>
              </a:rPr>
              <a:t>e</a:t>
            </a:r>
            <a:r>
              <a:rPr lang="en-US" altLang="en-US" sz="4000" baseline="30000" dirty="0">
                <a:solidFill>
                  <a:srgbClr val="FFFF00"/>
                </a:solidFill>
              </a:rPr>
              <a:t>-</a:t>
            </a:r>
            <a:r>
              <a:rPr lang="en-US" altLang="en-US" sz="4000" dirty="0">
                <a:solidFill>
                  <a:srgbClr val="FFFF00"/>
                </a:solidFill>
              </a:rPr>
              <a:t> collider so far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87624" y="1399708"/>
            <a:ext cx="71960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prstClr val="white"/>
                </a:solidFill>
              </a:rPr>
              <a:t>maximum </a:t>
            </a:r>
            <a:r>
              <a:rPr lang="en-GB" sz="2800" b="1" dirty="0" err="1">
                <a:solidFill>
                  <a:prstClr val="white"/>
                </a:solidFill>
              </a:rPr>
              <a:t>c.m</a:t>
            </a:r>
            <a:r>
              <a:rPr lang="en-GB" sz="2800" b="1" dirty="0">
                <a:solidFill>
                  <a:prstClr val="white"/>
                </a:solidFill>
              </a:rPr>
              <a:t>. energy 209 </a:t>
            </a:r>
            <a:r>
              <a:rPr lang="en-GB" sz="2800" b="1" dirty="0" err="1">
                <a:solidFill>
                  <a:prstClr val="white"/>
                </a:solidFill>
              </a:rPr>
              <a:t>GeV</a:t>
            </a:r>
            <a:endParaRPr lang="en-GB" sz="2800" b="1" dirty="0">
              <a:solidFill>
                <a:prstClr val="white"/>
              </a:solidFill>
            </a:endParaRPr>
          </a:p>
          <a:p>
            <a:r>
              <a:rPr lang="en-GB" sz="2800" b="1" dirty="0">
                <a:solidFill>
                  <a:prstClr val="white"/>
                </a:solidFill>
              </a:rPr>
              <a:t>maximum synchrotron radiation power 23 MW</a:t>
            </a:r>
          </a:p>
        </p:txBody>
      </p:sp>
    </p:spTree>
    <p:extLst>
      <p:ext uri="{BB962C8B-B14F-4D97-AF65-F5344CB8AC3E}">
        <p14:creationId xmlns:p14="http://schemas.microsoft.com/office/powerpoint/2010/main" val="318079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33" y="756591"/>
            <a:ext cx="8967563" cy="62238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2" y="-6773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4000" b="1" i="1" kern="0" dirty="0" err="1">
                <a:solidFill>
                  <a:srgbClr val="FFFF00"/>
                </a:solidFill>
                <a:cs typeface="Calibri" pitchFamily="34" charset="0"/>
              </a:rPr>
              <a:t>e</a:t>
            </a:r>
            <a:r>
              <a:rPr lang="en-GB" sz="4000" b="1" kern="0" baseline="30000" dirty="0" err="1">
                <a:solidFill>
                  <a:srgbClr val="FFFF00"/>
                </a:solidFill>
                <a:cs typeface="Calibri" pitchFamily="34" charset="0"/>
              </a:rPr>
              <a:t>+</a:t>
            </a:r>
            <a:r>
              <a:rPr lang="en-GB" sz="4000" b="1" i="1" kern="0" dirty="0" err="1">
                <a:solidFill>
                  <a:srgbClr val="FFFF00"/>
                </a:solidFill>
                <a:cs typeface="Calibri" pitchFamily="34" charset="0"/>
              </a:rPr>
              <a:t>e</a:t>
            </a:r>
            <a:r>
              <a:rPr lang="en-GB" sz="4000" b="1" kern="0" baseline="30000" dirty="0">
                <a:solidFill>
                  <a:srgbClr val="FFFF00"/>
                </a:solidFill>
                <a:cs typeface="Calibri" pitchFamily="34" charset="0"/>
              </a:rPr>
              <a:t>- </a:t>
            </a:r>
            <a:r>
              <a:rPr lang="en-GB" sz="4000" b="1" kern="0" dirty="0">
                <a:solidFill>
                  <a:srgbClr val="FFFF00"/>
                </a:solidFill>
                <a:cs typeface="Calibri" pitchFamily="34" charset="0"/>
              </a:rPr>
              <a:t>luminosity vs energy</a:t>
            </a:r>
          </a:p>
        </p:txBody>
      </p:sp>
      <p:sp>
        <p:nvSpPr>
          <p:cNvPr id="3" name="Rectangle 2"/>
          <p:cNvSpPr/>
          <p:nvPr/>
        </p:nvSpPr>
        <p:spPr>
          <a:xfrm>
            <a:off x="1835696" y="4149080"/>
            <a:ext cx="144016" cy="1440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55698" y="4157464"/>
            <a:ext cx="144016" cy="1440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9871" y="2708920"/>
            <a:ext cx="3435556" cy="76944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additional ILC upgrades</a:t>
            </a:r>
          </a:p>
          <a:p>
            <a:r>
              <a:rPr lang="en-GB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(Harrison, Ross, Walker, 2013)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979712" y="3124418"/>
            <a:ext cx="1368152" cy="1024662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38943" y="1713928"/>
            <a:ext cx="5497659" cy="76944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FCC-</a:t>
            </a:r>
            <a:r>
              <a:rPr lang="en-GB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ee</a:t>
            </a:r>
            <a:r>
              <a:rPr lang="en-GB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crab waist / improved optics</a:t>
            </a:r>
          </a:p>
          <a:p>
            <a:r>
              <a:rPr lang="en-GB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(Bogomyagkov, Levichev, </a:t>
            </a:r>
            <a:r>
              <a:rPr lang="en-GB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Piminov</a:t>
            </a:r>
            <a:r>
              <a:rPr lang="en-GB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Shatilov</a:t>
            </a:r>
            <a:r>
              <a:rPr lang="en-GB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2014)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1448036" y="1634744"/>
            <a:ext cx="1215752" cy="204512"/>
          </a:xfrm>
          <a:prstGeom prst="straightConnector1">
            <a:avLst/>
          </a:prstGeom>
          <a:ln w="3492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iamond 11"/>
          <p:cNvSpPr/>
          <p:nvPr/>
        </p:nvSpPr>
        <p:spPr>
          <a:xfrm>
            <a:off x="1196901" y="1532488"/>
            <a:ext cx="188404" cy="204512"/>
          </a:xfrm>
          <a:prstGeom prst="diamond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Diamond 12"/>
          <p:cNvSpPr/>
          <p:nvPr/>
        </p:nvSpPr>
        <p:spPr>
          <a:xfrm>
            <a:off x="1370301" y="2271463"/>
            <a:ext cx="188404" cy="204512"/>
          </a:xfrm>
          <a:prstGeom prst="diamond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655698" y="1991656"/>
            <a:ext cx="1160490" cy="279807"/>
          </a:xfrm>
          <a:prstGeom prst="straightConnector1">
            <a:avLst/>
          </a:prstGeom>
          <a:ln w="3492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iamond 15"/>
          <p:cNvSpPr/>
          <p:nvPr/>
        </p:nvSpPr>
        <p:spPr>
          <a:xfrm>
            <a:off x="1535887" y="3022162"/>
            <a:ext cx="188404" cy="204512"/>
          </a:xfrm>
          <a:prstGeom prst="diamond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7" name="Diamond 16"/>
          <p:cNvSpPr/>
          <p:nvPr/>
        </p:nvSpPr>
        <p:spPr>
          <a:xfrm>
            <a:off x="1741494" y="3664011"/>
            <a:ext cx="188404" cy="204512"/>
          </a:xfrm>
          <a:prstGeom prst="diamond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1799714" y="2144056"/>
            <a:ext cx="1016474" cy="878106"/>
          </a:xfrm>
          <a:prstGeom prst="straightConnector1">
            <a:avLst/>
          </a:prstGeom>
          <a:ln w="34925">
            <a:solidFill>
              <a:srgbClr val="0000CC">
                <a:alpha val="5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1979712" y="2373719"/>
            <a:ext cx="859231" cy="1263030"/>
          </a:xfrm>
          <a:prstGeom prst="straightConnector1">
            <a:avLst/>
          </a:prstGeom>
          <a:ln w="3492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405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9" grpId="0" animBg="1"/>
      <p:bldP spid="12" grpId="0" animBg="1"/>
      <p:bldP spid="13" grpId="0" animBg="1"/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2282467"/>
              </p:ext>
            </p:extLst>
          </p:nvPr>
        </p:nvGraphicFramePr>
        <p:xfrm>
          <a:off x="-26906" y="0"/>
          <a:ext cx="9144001" cy="6857999"/>
        </p:xfrm>
        <a:graphic>
          <a:graphicData uri="http://schemas.openxmlformats.org/drawingml/2006/table">
            <a:tbl>
              <a:tblPr firstRow="1" bandRow="1"/>
              <a:tblGrid>
                <a:gridCol w="2654690"/>
                <a:gridCol w="792088"/>
                <a:gridCol w="1008112"/>
                <a:gridCol w="1080120"/>
                <a:gridCol w="792088"/>
                <a:gridCol w="1008112"/>
                <a:gridCol w="864096"/>
                <a:gridCol w="944695"/>
              </a:tblGrid>
              <a:tr h="37492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LEP2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D6009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FCC-</a:t>
                      </a:r>
                      <a:r>
                        <a:rPr kumimoji="0" lang="en-GB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ee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6009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 smtClean="0">
                          <a:solidFill>
                            <a:srgbClr val="D6009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CepC</a:t>
                      </a:r>
                      <a:endParaRPr lang="en-GB" b="1" dirty="0">
                        <a:solidFill>
                          <a:srgbClr val="D6009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</a:tr>
              <a:tr h="374925"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GB" dirty="0">
                        <a:solidFill>
                          <a:srgbClr val="D6009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Z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 (</a:t>
                      </a:r>
                      <a:r>
                        <a:rPr lang="en-GB" sz="1800" b="1" dirty="0" err="1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c.w</a:t>
                      </a:r>
                      <a:r>
                        <a:rPr lang="en-GB" sz="18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.)</a:t>
                      </a:r>
                      <a:endParaRPr lang="en-GB" sz="18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endParaRPr lang="en-GB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H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t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H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="1" i="1" dirty="0" err="1" smtClean="0">
                          <a:solidFill>
                            <a:srgbClr val="0000CC"/>
                          </a:solidFill>
                        </a:rPr>
                        <a:t>E</a:t>
                      </a:r>
                      <a:r>
                        <a:rPr lang="en-US" b="1" i="0" baseline="-25000" dirty="0" err="1" smtClean="0">
                          <a:solidFill>
                            <a:srgbClr val="0000CC"/>
                          </a:solidFill>
                        </a:rPr>
                        <a:t>beam</a:t>
                      </a:r>
                      <a:r>
                        <a:rPr lang="en-US" b="1" baseline="0" dirty="0" smtClean="0">
                          <a:solidFill>
                            <a:srgbClr val="0000CC"/>
                          </a:solidFill>
                        </a:rPr>
                        <a:t> [</a:t>
                      </a:r>
                      <a:r>
                        <a:rPr lang="en-US" b="1" baseline="0" dirty="0" err="1" smtClean="0">
                          <a:solidFill>
                            <a:srgbClr val="0000CC"/>
                          </a:solidFill>
                        </a:rPr>
                        <a:t>GeV</a:t>
                      </a:r>
                      <a:r>
                        <a:rPr lang="en-US" b="1" baseline="0" dirty="0" smtClean="0">
                          <a:solidFill>
                            <a:srgbClr val="0000CC"/>
                          </a:solidFill>
                        </a:rPr>
                        <a:t>]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104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45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120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175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120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circumference</a:t>
                      </a:r>
                      <a:r>
                        <a:rPr lang="en-GB" b="1" dirty="0" smtClean="0">
                          <a:solidFill>
                            <a:srgbClr val="0000CC"/>
                          </a:solidFill>
                        </a:rPr>
                        <a:t> </a:t>
                      </a:r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[km]</a:t>
                      </a:r>
                      <a:endParaRPr lang="en-GB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26.7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aseline="0" dirty="0" smtClean="0"/>
                        <a:t>current [mA]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1431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16.6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/>
                    <a:p>
                      <a:r>
                        <a:rPr lang="en-GB" b="1" i="1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GB" b="1" baseline="-250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SR,tot</a:t>
                      </a:r>
                      <a:r>
                        <a:rPr lang="en-GB" b="1" baseline="-250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GB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[MW]</a:t>
                      </a:r>
                      <a:endParaRPr lang="en-GB" b="1" baseline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i="0" dirty="0" smtClean="0"/>
                        <a:t>no. bunches</a:t>
                      </a:r>
                      <a:endParaRPr lang="en-GB" i="0" baseline="-25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16700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29791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4490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kumimoji="0" lang="en-US" sz="18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[10</a:t>
                      </a:r>
                      <a:r>
                        <a:rPr kumimoji="0" lang="en-US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kumimoji="0" lang="en-GB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0.46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="1" baseline="0" dirty="0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US" b="1" baseline="-25000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r>
                        <a:rPr lang="en-US" b="1" baseline="0" dirty="0" smtClean="0">
                          <a:solidFill>
                            <a:srgbClr val="FF0000"/>
                          </a:solidFill>
                        </a:rPr>
                        <a:t> [n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m]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0.94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6.8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="1" dirty="0" err="1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US" b="1" baseline="-25000" dirty="0" err="1" smtClean="0">
                          <a:solidFill>
                            <a:srgbClr val="FF0000"/>
                          </a:solidFill>
                        </a:rPr>
                        <a:t>y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 [pm]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baseline="30000" dirty="0" smtClean="0">
                          <a:latin typeface="Symbol" panose="05050102010706020507" pitchFamily="18" charset="2"/>
                        </a:rPr>
                        <a:t>*</a:t>
                      </a:r>
                      <a:r>
                        <a:rPr lang="en-US" baseline="-25000" dirty="0" smtClean="0">
                          <a:latin typeface="Arial"/>
                        </a:rPr>
                        <a:t>x</a:t>
                      </a:r>
                      <a:r>
                        <a:rPr lang="en-US" dirty="0" smtClean="0"/>
                        <a:t> [m]</a:t>
                      </a:r>
                      <a:endParaRPr lang="en-GB" dirty="0" smtClean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b="1" baseline="30000" dirty="0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*</a:t>
                      </a:r>
                      <a:r>
                        <a:rPr lang="en-US" b="1" baseline="-25000" dirty="0" smtClean="0">
                          <a:solidFill>
                            <a:srgbClr val="FF0000"/>
                          </a:solidFill>
                          <a:latin typeface="Arial"/>
                        </a:rPr>
                        <a:t>y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 [mm]</a:t>
                      </a:r>
                      <a:endParaRPr lang="en-GB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baseline="30000" dirty="0" smtClean="0">
                          <a:latin typeface="Symbol" panose="05050102010706020507" pitchFamily="18" charset="2"/>
                        </a:rPr>
                        <a:t>*</a:t>
                      </a:r>
                      <a:r>
                        <a:rPr lang="en-US" baseline="-25000" dirty="0" smtClean="0">
                          <a:latin typeface="Arial"/>
                        </a:rPr>
                        <a:t>y</a:t>
                      </a:r>
                      <a:r>
                        <a:rPr lang="en-US" dirty="0" smtClean="0"/>
                        <a:t> [nm]</a:t>
                      </a:r>
                      <a:endParaRPr lang="en-GB" dirty="0" smtClean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 err="1" smtClean="0">
                          <a:solidFill>
                            <a:srgbClr val="00B050"/>
                          </a:solidFill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b="1" baseline="-25000" dirty="0" err="1" smtClean="0">
                          <a:solidFill>
                            <a:srgbClr val="00B050"/>
                          </a:solidFill>
                          <a:latin typeface="Arial"/>
                        </a:rPr>
                        <a:t>z,SR</a:t>
                      </a:r>
                      <a:r>
                        <a:rPr lang="en-US" b="1" baseline="0" dirty="0" smtClean="0">
                          <a:solidFill>
                            <a:srgbClr val="00B050"/>
                          </a:solidFill>
                          <a:latin typeface="Arial"/>
                        </a:rPr>
                        <a:t> </a:t>
                      </a:r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 [mm]</a:t>
                      </a:r>
                      <a:endParaRPr lang="en-GB" b="1" dirty="0" smtClean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11.5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1.64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1.01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0.81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1.16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="1" baseline="0" dirty="0" err="1" smtClean="0">
                          <a:solidFill>
                            <a:srgbClr val="00B050"/>
                          </a:solidFill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b="1" baseline="-25000" dirty="0" err="1" smtClean="0">
                          <a:solidFill>
                            <a:srgbClr val="00B050"/>
                          </a:solidFill>
                          <a:latin typeface="Arial"/>
                        </a:rPr>
                        <a:t>z,tot</a:t>
                      </a:r>
                      <a:r>
                        <a:rPr lang="en-US" b="1" baseline="-25000" dirty="0" smtClean="0">
                          <a:solidFill>
                            <a:srgbClr val="00B050"/>
                          </a:solidFill>
                          <a:latin typeface="Arial"/>
                        </a:rPr>
                        <a:t> </a:t>
                      </a:r>
                      <a:r>
                        <a:rPr lang="en-US" b="1" baseline="0" dirty="0" smtClean="0">
                          <a:solidFill>
                            <a:srgbClr val="00B050"/>
                          </a:solidFill>
                          <a:latin typeface="Arial"/>
                        </a:rPr>
                        <a:t>[mm] (w </a:t>
                      </a:r>
                      <a:r>
                        <a:rPr lang="en-US" b="1" baseline="0" dirty="0" err="1" smtClean="0">
                          <a:solidFill>
                            <a:srgbClr val="00B050"/>
                          </a:solidFill>
                          <a:latin typeface="Arial"/>
                        </a:rPr>
                        <a:t>beamstr</a:t>
                      </a:r>
                      <a:r>
                        <a:rPr lang="en-US" b="1" baseline="0" dirty="0" smtClean="0">
                          <a:solidFill>
                            <a:srgbClr val="00B050"/>
                          </a:solidFill>
                          <a:latin typeface="Arial"/>
                        </a:rPr>
                        <a:t>.)</a:t>
                      </a:r>
                      <a:endParaRPr lang="en-GB" b="1" baseline="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11.5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2.56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1.49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1.17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1.49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/>
                    <a:p>
                      <a:r>
                        <a:rPr lang="en-GB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hourglass factor </a:t>
                      </a:r>
                      <a:r>
                        <a:rPr lang="en-GB" i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GB" i="1" baseline="-25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hg</a:t>
                      </a:r>
                      <a:endParaRPr lang="en-GB" i="1" baseline="-25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0.99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0.79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0.73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0.61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4061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00CC"/>
                          </a:solidFill>
                        </a:rPr>
                        <a:t>L</a:t>
                      </a:r>
                      <a:r>
                        <a:rPr lang="en-US" sz="1800" b="1" dirty="0" smtClean="0">
                          <a:solidFill>
                            <a:srgbClr val="0000CC"/>
                          </a:solidFill>
                        </a:rPr>
                        <a:t>/IP</a:t>
                      </a:r>
                      <a:r>
                        <a:rPr kumimoji="0" lang="en-US" sz="1800" b="1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[10</a:t>
                      </a:r>
                      <a:r>
                        <a:rPr kumimoji="0" lang="en-US" sz="20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34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 cm</a:t>
                      </a:r>
                      <a:r>
                        <a:rPr kumimoji="0" lang="en-US" sz="20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-2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s</a:t>
                      </a:r>
                      <a:r>
                        <a:rPr kumimoji="0" lang="en-US" sz="20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-1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]</a:t>
                      </a:r>
                      <a:endParaRPr kumimoji="0" lang="en-GB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libri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212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800" b="1" i="0" dirty="0" err="1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t</a:t>
                      </a:r>
                      <a:r>
                        <a:rPr lang="en-US" sz="1800" b="1" i="0" baseline="-25000" dirty="0" err="1" smtClean="0">
                          <a:solidFill>
                            <a:srgbClr val="FF0000"/>
                          </a:solidFill>
                        </a:rPr>
                        <a:t>beam</a:t>
                      </a:r>
                      <a:r>
                        <a:rPr lang="en-US" sz="1800" b="1" i="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="1" i="0" dirty="0" smtClean="0">
                          <a:solidFill>
                            <a:srgbClr val="FF0000"/>
                          </a:solidFill>
                        </a:rPr>
                        <a:t>[min]</a:t>
                      </a:r>
                      <a:endParaRPr lang="en-GB" sz="1800" b="1" i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287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  <a:endParaRPr lang="en-GB" sz="1800" b="1" i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i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GB" sz="1800" b="1" i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154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18" y="764704"/>
            <a:ext cx="7935800" cy="58681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8346" y="6448194"/>
            <a:ext cx="2002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Courtesy V. </a:t>
            </a:r>
            <a:r>
              <a:rPr lang="en-GB" dirty="0" err="1" smtClean="0">
                <a:solidFill>
                  <a:prstClr val="black"/>
                </a:solidFill>
              </a:rPr>
              <a:t>Shiltsev</a:t>
            </a:r>
            <a:endParaRPr lang="en-GB" dirty="0">
              <a:solidFill>
                <a:prstClr val="black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347864" y="1124744"/>
            <a:ext cx="3833410" cy="136815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521242" y="3068960"/>
            <a:ext cx="3427022" cy="240432"/>
          </a:xfrm>
          <a:prstGeom prst="line">
            <a:avLst/>
          </a:prstGeom>
          <a:ln w="3492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657396" y="1170559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>
                <a:solidFill>
                  <a:srgbClr val="FF0000"/>
                </a:solidFill>
              </a:rPr>
              <a:t>pp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54342" y="3151905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err="1">
                <a:solidFill>
                  <a:srgbClr val="000066"/>
                </a:solidFill>
              </a:rPr>
              <a:t>e</a:t>
            </a:r>
            <a:r>
              <a:rPr lang="en-GB" b="1" i="1" baseline="30000" dirty="0" err="1">
                <a:solidFill>
                  <a:srgbClr val="000066"/>
                </a:solidFill>
              </a:rPr>
              <a:t>+</a:t>
            </a:r>
            <a:r>
              <a:rPr lang="en-GB" b="1" i="1" dirty="0" err="1">
                <a:solidFill>
                  <a:srgbClr val="000066"/>
                </a:solidFill>
              </a:rPr>
              <a:t>e</a:t>
            </a:r>
            <a:r>
              <a:rPr lang="en-GB" b="1" i="1" baseline="30000" dirty="0">
                <a:solidFill>
                  <a:srgbClr val="000066"/>
                </a:solidFill>
              </a:rPr>
              <a:t>-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979712" y="2132857"/>
            <a:ext cx="1656184" cy="1872207"/>
          </a:xfrm>
          <a:prstGeom prst="line">
            <a:avLst/>
          </a:prstGeom>
          <a:ln w="349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475656" y="3189176"/>
            <a:ext cx="2304256" cy="2368706"/>
          </a:xfrm>
          <a:prstGeom prst="line">
            <a:avLst/>
          </a:prstGeom>
          <a:ln w="34925">
            <a:solidFill>
              <a:srgbClr val="00006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629582" y="2007510"/>
            <a:ext cx="1668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factor 10 every </a:t>
            </a:r>
          </a:p>
          <a:p>
            <a:pPr algn="ctr"/>
            <a:r>
              <a:rPr lang="en-GB" b="1" dirty="0">
                <a:solidFill>
                  <a:srgbClr val="FF0000"/>
                </a:solidFill>
              </a:rPr>
              <a:t>20-30 years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79009" y="2132857"/>
            <a:ext cx="1668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factor 10 every </a:t>
            </a:r>
          </a:p>
          <a:p>
            <a:r>
              <a:rPr lang="en-GB" b="1" dirty="0">
                <a:solidFill>
                  <a:srgbClr val="FF0000"/>
                </a:solidFill>
              </a:rPr>
              <a:t>10 years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75519" y="3309392"/>
            <a:ext cx="2620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0066"/>
                </a:solidFill>
              </a:rPr>
              <a:t>factor 10</a:t>
            </a:r>
            <a:r>
              <a:rPr lang="en-GB" b="1" baseline="30000" dirty="0">
                <a:solidFill>
                  <a:srgbClr val="000066"/>
                </a:solidFill>
              </a:rPr>
              <a:t>5</a:t>
            </a:r>
            <a:r>
              <a:rPr lang="en-GB" b="1" dirty="0">
                <a:solidFill>
                  <a:srgbClr val="000066"/>
                </a:solidFill>
              </a:rPr>
              <a:t>-10</a:t>
            </a:r>
            <a:r>
              <a:rPr lang="en-GB" b="1" baseline="30000" dirty="0">
                <a:solidFill>
                  <a:srgbClr val="000066"/>
                </a:solidFill>
              </a:rPr>
              <a:t>7</a:t>
            </a:r>
            <a:r>
              <a:rPr lang="en-GB" b="1" dirty="0">
                <a:solidFill>
                  <a:srgbClr val="000066"/>
                </a:solidFill>
              </a:rPr>
              <a:t> in </a:t>
            </a:r>
            <a:r>
              <a:rPr lang="en-GB" b="1" i="1" dirty="0" err="1">
                <a:solidFill>
                  <a:srgbClr val="000066"/>
                </a:solidFill>
              </a:rPr>
              <a:t>e</a:t>
            </a:r>
            <a:r>
              <a:rPr lang="en-GB" b="1" i="1" baseline="30000" dirty="0" err="1">
                <a:solidFill>
                  <a:srgbClr val="000066"/>
                </a:solidFill>
              </a:rPr>
              <a:t>+</a:t>
            </a:r>
            <a:r>
              <a:rPr lang="en-GB" b="1" i="1" dirty="0" err="1">
                <a:solidFill>
                  <a:srgbClr val="000066"/>
                </a:solidFill>
              </a:rPr>
              <a:t>e</a:t>
            </a:r>
            <a:r>
              <a:rPr lang="en-GB" b="1" i="1" baseline="30000" dirty="0">
                <a:solidFill>
                  <a:srgbClr val="000066"/>
                </a:solidFill>
              </a:rPr>
              <a:t>-</a:t>
            </a:r>
          </a:p>
          <a:p>
            <a:pPr algn="ctr"/>
            <a:r>
              <a:rPr lang="en-GB" b="1" dirty="0">
                <a:solidFill>
                  <a:srgbClr val="000066"/>
                </a:solidFill>
              </a:rPr>
              <a:t> luminosity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-7621" y="-17608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collider </a:t>
            </a:r>
            <a:r>
              <a:rPr lang="en-GB" sz="3200" b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c.m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. energy  vs. year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93637" y="1355225"/>
            <a:ext cx="2137316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3200" b="1" i="1" dirty="0" err="1">
                <a:solidFill>
                  <a:srgbClr val="FF0000"/>
                </a:solidFill>
              </a:rPr>
              <a:t>E</a:t>
            </a:r>
            <a:r>
              <a:rPr lang="en-GB" sz="3200" b="1" i="1" baseline="-25000" dirty="0" err="1">
                <a:solidFill>
                  <a:srgbClr val="FF0000"/>
                </a:solidFill>
              </a:rPr>
              <a:t>cm</a:t>
            </a:r>
            <a:r>
              <a:rPr lang="en-GB" sz="3200" b="1" dirty="0">
                <a:solidFill>
                  <a:srgbClr val="FF0000"/>
                </a:solidFill>
              </a:rPr>
              <a:t>=2</a:t>
            </a:r>
            <a:r>
              <a:rPr lang="en-GB" sz="3200" b="1" i="1" dirty="0">
                <a:solidFill>
                  <a:srgbClr val="FF0000"/>
                </a:solidFill>
              </a:rPr>
              <a:t>ec  B</a:t>
            </a:r>
            <a:r>
              <a:rPr lang="en-GB" sz="3200" b="1" i="1" dirty="0">
                <a:solidFill>
                  <a:srgbClr val="FF0000"/>
                </a:solidFill>
                <a:latin typeface="Symbol" panose="05050102010706020507" pitchFamily="18" charset="2"/>
              </a:rPr>
              <a:t>r</a:t>
            </a:r>
          </a:p>
        </p:txBody>
      </p:sp>
      <p:sp>
        <p:nvSpPr>
          <p:cNvPr id="3" name="Oval 2"/>
          <p:cNvSpPr/>
          <p:nvPr/>
        </p:nvSpPr>
        <p:spPr>
          <a:xfrm>
            <a:off x="8164040" y="1355225"/>
            <a:ext cx="666913" cy="58477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13963" y="3068960"/>
            <a:ext cx="144016" cy="12021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064466" y="1864036"/>
            <a:ext cx="134870" cy="9527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20955" y="1774649"/>
            <a:ext cx="1191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hadron-lepton</a:t>
            </a:r>
          </a:p>
        </p:txBody>
      </p:sp>
      <p:sp>
        <p:nvSpPr>
          <p:cNvPr id="21" name="Rectangle 20"/>
          <p:cNvSpPr/>
          <p:nvPr/>
        </p:nvSpPr>
        <p:spPr>
          <a:xfrm flipH="1">
            <a:off x="7162897" y="2204863"/>
            <a:ext cx="233019" cy="12581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38159" y="230823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FCC-he</a:t>
            </a:r>
          </a:p>
        </p:txBody>
      </p:sp>
      <p:sp>
        <p:nvSpPr>
          <p:cNvPr id="23" name="Rectangle 22"/>
          <p:cNvSpPr/>
          <p:nvPr/>
        </p:nvSpPr>
        <p:spPr>
          <a:xfrm flipH="1">
            <a:off x="6008194" y="2508075"/>
            <a:ext cx="233011" cy="1680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60869" y="253876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LHeC</a:t>
            </a:r>
            <a:endParaRPr lang="en-GB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/>
          <p:cNvCxnSpPr>
            <a:endCxn id="21" idx="2"/>
          </p:cNvCxnSpPr>
          <p:nvPr/>
        </p:nvCxnSpPr>
        <p:spPr>
          <a:xfrm flipV="1">
            <a:off x="3791574" y="2330674"/>
            <a:ext cx="3487832" cy="798398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246" y="2920950"/>
            <a:ext cx="915619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6297476" y="2115439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err="1">
                <a:solidFill>
                  <a:srgbClr val="00B050"/>
                </a:solidFill>
              </a:rPr>
              <a:t>ep</a:t>
            </a:r>
            <a:endParaRPr lang="en-GB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4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1143000"/>
            <a:ext cx="8686800" cy="1905000"/>
          </a:xfrm>
        </p:spPr>
        <p:txBody>
          <a:bodyPr>
            <a:normAutofit/>
          </a:bodyPr>
          <a:lstStyle/>
          <a:p>
            <a:r>
              <a:rPr lang="en-US" dirty="0" smtClean="0"/>
              <a:t>3000 fb</a:t>
            </a:r>
            <a:r>
              <a:rPr lang="en-US" baseline="30000" dirty="0" smtClean="0"/>
              <a:t>-1</a:t>
            </a:r>
            <a:r>
              <a:rPr lang="en-US" dirty="0" smtClean="0"/>
              <a:t> delivered in the order of 10 years</a:t>
            </a:r>
          </a:p>
          <a:p>
            <a:r>
              <a:rPr lang="en-US" dirty="0"/>
              <a:t>High “virtual” luminosity with </a:t>
            </a:r>
            <a:r>
              <a:rPr lang="en-US" dirty="0" smtClean="0"/>
              <a:t>levelling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276600"/>
            <a:ext cx="4648200" cy="31989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181600" y="3276600"/>
            <a:ext cx="3962400" cy="353943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2800" b="1" dirty="0">
                <a:solidFill>
                  <a:prstClr val="white"/>
                </a:solidFill>
              </a:rPr>
              <a:t>5 x 10</a:t>
            </a:r>
            <a:r>
              <a:rPr lang="fr-CH" sz="2800" b="1" baseline="30000" dirty="0">
                <a:solidFill>
                  <a:prstClr val="white"/>
                </a:solidFill>
              </a:rPr>
              <a:t>34</a:t>
            </a:r>
            <a:r>
              <a:rPr lang="fr-CH" sz="2800" b="1" dirty="0">
                <a:solidFill>
                  <a:prstClr val="white"/>
                </a:solidFill>
              </a:rPr>
              <a:t> cm</a:t>
            </a:r>
            <a:r>
              <a:rPr lang="fr-CH" sz="2800" b="1" baseline="30000" dirty="0">
                <a:solidFill>
                  <a:prstClr val="white"/>
                </a:solidFill>
              </a:rPr>
              <a:t>-2</a:t>
            </a:r>
            <a:r>
              <a:rPr lang="fr-CH" sz="2800" b="1" dirty="0">
                <a:solidFill>
                  <a:prstClr val="white"/>
                </a:solidFill>
              </a:rPr>
              <a:t>s</a:t>
            </a:r>
            <a:r>
              <a:rPr lang="fr-CH" sz="2800" b="1" baseline="30000" dirty="0">
                <a:solidFill>
                  <a:prstClr val="white"/>
                </a:solidFill>
              </a:rPr>
              <a:t>-1</a:t>
            </a:r>
            <a:r>
              <a:rPr lang="fr-CH" sz="2800" b="1" dirty="0">
                <a:solidFill>
                  <a:prstClr val="white"/>
                </a:solidFill>
              </a:rPr>
              <a:t> </a:t>
            </a:r>
          </a:p>
          <a:p>
            <a:r>
              <a:rPr lang="fr-CH" sz="2800" b="1" dirty="0" err="1">
                <a:solidFill>
                  <a:prstClr val="white"/>
                </a:solidFill>
              </a:rPr>
              <a:t>levelled</a:t>
            </a:r>
            <a:r>
              <a:rPr lang="fr-CH" sz="2800" b="1" dirty="0">
                <a:solidFill>
                  <a:prstClr val="white"/>
                </a:solidFill>
              </a:rPr>
              <a:t> </a:t>
            </a:r>
            <a:r>
              <a:rPr lang="fr-CH" sz="2800" b="1" dirty="0" err="1">
                <a:solidFill>
                  <a:prstClr val="white"/>
                </a:solidFill>
              </a:rPr>
              <a:t>luminosity</a:t>
            </a:r>
            <a:endParaRPr lang="fr-CH" sz="2800" b="1" dirty="0">
              <a:solidFill>
                <a:prstClr val="white"/>
              </a:solidFill>
            </a:endParaRPr>
          </a:p>
          <a:p>
            <a:endParaRPr lang="fr-CH" sz="2800" b="1" dirty="0">
              <a:solidFill>
                <a:prstClr val="white"/>
              </a:solidFill>
            </a:endParaRPr>
          </a:p>
          <a:p>
            <a:r>
              <a:rPr lang="fr-CH" sz="2800" b="1" dirty="0">
                <a:solidFill>
                  <a:prstClr val="white"/>
                </a:solidFill>
              </a:rPr>
              <a:t>Pile-up ~140</a:t>
            </a:r>
          </a:p>
          <a:p>
            <a:r>
              <a:rPr lang="fr-CH" sz="2800" b="1" dirty="0">
                <a:solidFill>
                  <a:prstClr val="white"/>
                </a:solidFill>
              </a:rPr>
              <a:t/>
            </a:r>
            <a:br>
              <a:rPr lang="fr-CH" sz="2800" b="1" dirty="0">
                <a:solidFill>
                  <a:prstClr val="white"/>
                </a:solidFill>
              </a:rPr>
            </a:br>
            <a:r>
              <a:rPr lang="fr-CH" sz="2800" b="1" dirty="0">
                <a:solidFill>
                  <a:prstClr val="white"/>
                </a:solidFill>
              </a:rPr>
              <a:t>3 fb</a:t>
            </a:r>
            <a:r>
              <a:rPr lang="fr-CH" sz="2800" b="1" baseline="30000" dirty="0">
                <a:solidFill>
                  <a:prstClr val="white"/>
                </a:solidFill>
              </a:rPr>
              <a:t>-1</a:t>
            </a:r>
            <a:r>
              <a:rPr lang="fr-CH" sz="2800" b="1" dirty="0">
                <a:solidFill>
                  <a:prstClr val="white"/>
                </a:solidFill>
              </a:rPr>
              <a:t> per day</a:t>
            </a:r>
          </a:p>
          <a:p>
            <a:endParaRPr lang="fr-CH" sz="2800" b="1" dirty="0">
              <a:solidFill>
                <a:prstClr val="white"/>
              </a:solidFill>
            </a:endParaRPr>
          </a:p>
          <a:p>
            <a:r>
              <a:rPr lang="fr-CH" sz="2800" b="1" dirty="0">
                <a:solidFill>
                  <a:prstClr val="white"/>
                </a:solidFill>
              </a:rPr>
              <a:t>~250 fb</a:t>
            </a:r>
            <a:r>
              <a:rPr lang="fr-CH" sz="2800" b="1" baseline="30000" dirty="0">
                <a:solidFill>
                  <a:prstClr val="white"/>
                </a:solidFill>
              </a:rPr>
              <a:t>-1</a:t>
            </a:r>
            <a:r>
              <a:rPr lang="fr-CH" sz="2800" b="1" dirty="0">
                <a:solidFill>
                  <a:prstClr val="white"/>
                </a:solidFill>
              </a:rPr>
              <a:t> /year</a:t>
            </a:r>
          </a:p>
        </p:txBody>
      </p:sp>
      <p:sp>
        <p:nvSpPr>
          <p:cNvPr id="9" name="Rectangle 8"/>
          <p:cNvSpPr/>
          <p:nvPr/>
        </p:nvSpPr>
        <p:spPr>
          <a:xfrm>
            <a:off x="3654119" y="0"/>
            <a:ext cx="18357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prstClr val="white"/>
                </a:solidFill>
              </a:rPr>
              <a:t>HL-LHC</a:t>
            </a:r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3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i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FCC-</a:t>
            </a:r>
            <a:r>
              <a:rPr lang="en-GB" sz="3200" b="1" i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hh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: 100 </a:t>
            </a:r>
            <a:r>
              <a:rPr lang="en-GB" sz="3200" b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TeV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</a:t>
            </a:r>
            <a:r>
              <a:rPr lang="en-GB" sz="3200" b="1" i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pp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collider</a:t>
            </a:r>
          </a:p>
        </p:txBody>
      </p:sp>
      <p:pic>
        <p:nvPicPr>
          <p:cNvPr id="3" name="Picture 4" descr="Screen Shot 2013-07-02 at 11.52.0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93" y="719999"/>
            <a:ext cx="9175391" cy="4461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712882" y="3135115"/>
            <a:ext cx="2581354" cy="1254871"/>
            <a:chOff x="1744274" y="3114675"/>
            <a:chExt cx="2581354" cy="1254871"/>
          </a:xfrm>
          <a:solidFill>
            <a:srgbClr val="B2B2B2"/>
          </a:solidFill>
          <a:effectLst/>
        </p:grpSpPr>
        <p:sp>
          <p:nvSpPr>
            <p:cNvPr id="5" name="Donut 4"/>
            <p:cNvSpPr/>
            <p:nvPr/>
          </p:nvSpPr>
          <p:spPr>
            <a:xfrm>
              <a:off x="1744274" y="3118121"/>
              <a:ext cx="2568780" cy="1251425"/>
            </a:xfrm>
            <a:prstGeom prst="donut">
              <a:avLst>
                <a:gd name="adj" fmla="val 2674"/>
              </a:avLst>
            </a:prstGeom>
            <a:grpFill/>
            <a:ln w="6350" cap="flat" cmpd="sng" algn="ctr">
              <a:solidFill>
                <a:srgbClr val="4D4D4D">
                  <a:lumMod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kern="0" dirty="0">
                <a:solidFill>
                  <a:srgbClr val="0055A0"/>
                </a:solidFill>
                <a:latin typeface="Arial"/>
              </a:endParaRPr>
            </a:p>
          </p:txBody>
        </p:sp>
        <p:sp>
          <p:nvSpPr>
            <p:cNvPr id="6" name="Oval 5"/>
            <p:cNvSpPr>
              <a:spLocks noChangeAspect="1"/>
            </p:cNvSpPr>
            <p:nvPr/>
          </p:nvSpPr>
          <p:spPr>
            <a:xfrm>
              <a:off x="3896788" y="3282595"/>
              <a:ext cx="81535" cy="73380"/>
            </a:xfrm>
            <a:prstGeom prst="ellipse">
              <a:avLst/>
            </a:prstGeom>
            <a:grpFill/>
            <a:ln w="9525" cap="flat" cmpd="sng" algn="ctr">
              <a:solidFill>
                <a:srgbClr val="969696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025650" y="4098925"/>
              <a:ext cx="76200" cy="71385"/>
            </a:xfrm>
            <a:prstGeom prst="ellipse">
              <a:avLst/>
            </a:prstGeom>
            <a:grpFill/>
            <a:ln w="9525" cap="flat" cmpd="sng" algn="ctr">
              <a:solidFill>
                <a:srgbClr val="969696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3308708" y="3114675"/>
              <a:ext cx="82192" cy="78039"/>
            </a:xfrm>
            <a:prstGeom prst="ellipse">
              <a:avLst/>
            </a:prstGeom>
            <a:grpFill/>
            <a:ln w="9525" cap="flat" cmpd="sng" algn="ctr">
              <a:solidFill>
                <a:srgbClr val="969696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4241800" y="3605966"/>
              <a:ext cx="83828" cy="80209"/>
            </a:xfrm>
            <a:prstGeom prst="ellipse">
              <a:avLst/>
            </a:prstGeom>
            <a:grpFill/>
            <a:ln w="9525" cap="flat" cmpd="sng" algn="ctr">
              <a:solidFill>
                <a:srgbClr val="969696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0" name="TextBox 37"/>
          <p:cNvSpPr txBox="1">
            <a:spLocks noChangeArrowheads="1"/>
          </p:cNvSpPr>
          <p:nvPr/>
        </p:nvSpPr>
        <p:spPr bwMode="auto">
          <a:xfrm>
            <a:off x="159108" y="5215800"/>
            <a:ext cx="191135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8" tIns="45690" rIns="91378" bIns="4569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2000" kern="0" dirty="0" smtClean="0">
                <a:solidFill>
                  <a:srgbClr val="808080"/>
                </a:solidFill>
              </a:rPr>
              <a:t>LHC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2000" kern="0" dirty="0" smtClean="0">
                <a:solidFill>
                  <a:srgbClr val="808080"/>
                </a:solidFill>
              </a:rPr>
              <a:t>27 km, 8.33 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2000" kern="0" dirty="0" smtClean="0">
                <a:solidFill>
                  <a:srgbClr val="808080"/>
                </a:solidFill>
              </a:rPr>
              <a:t>14 </a:t>
            </a:r>
            <a:r>
              <a:rPr lang="en-US" altLang="en-US" sz="2000" kern="0" dirty="0" err="1" smtClean="0">
                <a:solidFill>
                  <a:srgbClr val="808080"/>
                </a:solidFill>
              </a:rPr>
              <a:t>TeV</a:t>
            </a:r>
            <a:r>
              <a:rPr lang="en-US" altLang="en-US" sz="2000" kern="0" dirty="0" smtClean="0">
                <a:solidFill>
                  <a:srgbClr val="808080"/>
                </a:solidFill>
              </a:rPr>
              <a:t> (</a:t>
            </a:r>
            <a:r>
              <a:rPr lang="en-US" altLang="en-US" sz="2000" kern="0" dirty="0" err="1" smtClean="0">
                <a:solidFill>
                  <a:srgbClr val="808080"/>
                </a:solidFill>
              </a:rPr>
              <a:t>c.m</a:t>
            </a:r>
            <a:r>
              <a:rPr lang="en-US" altLang="en-US" sz="2000" kern="0" dirty="0" smtClean="0">
                <a:solidFill>
                  <a:srgbClr val="808080"/>
                </a:solidFill>
              </a:rPr>
              <a:t>.)</a:t>
            </a: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2216508" y="1305788"/>
            <a:ext cx="6486525" cy="4986336"/>
            <a:chOff x="2248202" y="1224133"/>
            <a:chExt cx="6486985" cy="4986307"/>
          </a:xfrm>
        </p:grpSpPr>
        <p:sp>
          <p:nvSpPr>
            <p:cNvPr id="12" name="TextBox 38"/>
            <p:cNvSpPr txBox="1">
              <a:spLocks noChangeArrowheads="1"/>
            </p:cNvSpPr>
            <p:nvPr/>
          </p:nvSpPr>
          <p:spPr bwMode="auto">
            <a:xfrm>
              <a:off x="4406482" y="5133228"/>
              <a:ext cx="2507596" cy="1077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Arial" pitchFamily="34" charset="0"/>
                <a:buChar char="•"/>
                <a:defRPr sz="3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pitchFamily="34" charset="0"/>
                <a:buChar char="•"/>
                <a:defRPr sz="2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85000"/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969696"/>
                </a:buClr>
                <a:buSzPct val="9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2000" kern="0" dirty="0" smtClean="0">
                  <a:solidFill>
                    <a:srgbClr val="0055A0"/>
                  </a:solidFill>
                </a:rPr>
                <a:t>FCC-</a:t>
              </a:r>
              <a:r>
                <a:rPr lang="en-US" altLang="en-US" sz="2000" kern="0" dirty="0" err="1" smtClean="0">
                  <a:solidFill>
                    <a:srgbClr val="0055A0"/>
                  </a:solidFill>
                </a:rPr>
                <a:t>hh</a:t>
              </a:r>
              <a:r>
                <a:rPr lang="en-US" altLang="en-US" sz="2000" kern="0" dirty="0" smtClean="0">
                  <a:solidFill>
                    <a:srgbClr val="0055A0"/>
                  </a:solidFill>
                </a:rPr>
                <a:t> (alternative)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2000" kern="0" dirty="0" smtClean="0">
                  <a:solidFill>
                    <a:srgbClr val="0055A0"/>
                  </a:solidFill>
                </a:rPr>
                <a:t>80 km, </a:t>
              </a:r>
              <a:r>
                <a:rPr lang="en-US" altLang="en-US" sz="2400" b="1" kern="0" dirty="0" smtClean="0">
                  <a:solidFill>
                    <a:srgbClr val="0055A0"/>
                  </a:solidFill>
                </a:rPr>
                <a:t>20 T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2000" kern="0" dirty="0" smtClean="0">
                  <a:solidFill>
                    <a:srgbClr val="0055A0"/>
                  </a:solidFill>
                </a:rPr>
                <a:t>100 </a:t>
              </a:r>
              <a:r>
                <a:rPr lang="en-US" altLang="en-US" sz="2000" kern="0" dirty="0" err="1" smtClean="0">
                  <a:solidFill>
                    <a:srgbClr val="0055A0"/>
                  </a:solidFill>
                </a:rPr>
                <a:t>TeV</a:t>
              </a:r>
              <a:r>
                <a:rPr lang="en-US" altLang="en-US" sz="2000" kern="0" dirty="0" smtClean="0">
                  <a:solidFill>
                    <a:srgbClr val="0055A0"/>
                  </a:solidFill>
                </a:rPr>
                <a:t> (</a:t>
              </a:r>
              <a:r>
                <a:rPr lang="en-US" altLang="en-US" sz="2000" kern="0" dirty="0" err="1" smtClean="0">
                  <a:solidFill>
                    <a:srgbClr val="0055A0"/>
                  </a:solidFill>
                </a:rPr>
                <a:t>c.m</a:t>
              </a:r>
              <a:r>
                <a:rPr lang="en-US" altLang="en-US" sz="2000" kern="0" dirty="0" smtClean="0">
                  <a:solidFill>
                    <a:srgbClr val="0055A0"/>
                  </a:solidFill>
                </a:rPr>
                <a:t>.)</a:t>
              </a:r>
            </a:p>
          </p:txBody>
        </p:sp>
        <p:grpSp>
          <p:nvGrpSpPr>
            <p:cNvPr id="13" name="Group 46"/>
            <p:cNvGrpSpPr>
              <a:grpSpLocks/>
            </p:cNvGrpSpPr>
            <p:nvPr/>
          </p:nvGrpSpPr>
          <p:grpSpPr bwMode="auto">
            <a:xfrm>
              <a:off x="2248202" y="1224133"/>
              <a:ext cx="6486985" cy="2885406"/>
              <a:chOff x="2248202" y="1220555"/>
              <a:chExt cx="6486985" cy="2885406"/>
            </a:xfrm>
          </p:grpSpPr>
          <p:sp>
            <p:nvSpPr>
              <p:cNvPr id="14" name="Donut 13"/>
              <p:cNvSpPr/>
              <p:nvPr/>
            </p:nvSpPr>
            <p:spPr>
              <a:xfrm>
                <a:off x="2248202" y="1220555"/>
                <a:ext cx="6486985" cy="2885406"/>
              </a:xfrm>
              <a:prstGeom prst="donut">
                <a:avLst>
                  <a:gd name="adj" fmla="val 1425"/>
                </a:avLst>
              </a:prstGeom>
              <a:gradFill flip="none" rotWithShape="1">
                <a:gsLst>
                  <a:gs pos="0">
                    <a:srgbClr val="0055A0">
                      <a:lumMod val="40000"/>
                      <a:lumOff val="60000"/>
                      <a:alpha val="40000"/>
                    </a:srgbClr>
                  </a:gs>
                  <a:gs pos="46000">
                    <a:srgbClr val="0055A0">
                      <a:alpha val="45000"/>
                    </a:srgbClr>
                  </a:gs>
                  <a:gs pos="100000">
                    <a:srgbClr val="0055A0">
                      <a:lumMod val="40000"/>
                      <a:lumOff val="60000"/>
                      <a:alpha val="55000"/>
                    </a:srgbClr>
                  </a:gs>
                </a:gsLst>
                <a:lin ang="5400000" scaled="1"/>
                <a:tileRect/>
              </a:gra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88900">
                  <a:srgbClr val="DDDDDD">
                    <a:tint val="30000"/>
                    <a:shade val="95000"/>
                    <a:satMod val="300000"/>
                    <a:alpha val="25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0055A0"/>
                  </a:solidFill>
                  <a:latin typeface="Arial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2377655" y="3069147"/>
                <a:ext cx="144000" cy="72000"/>
              </a:xfrm>
              <a:prstGeom prst="ellipse">
                <a:avLst/>
              </a:prstGeom>
              <a:solidFill>
                <a:srgbClr val="0055A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2544887" y="1956403"/>
                <a:ext cx="144000" cy="72000"/>
              </a:xfrm>
              <a:prstGeom prst="ellipse">
                <a:avLst/>
              </a:prstGeom>
              <a:solidFill>
                <a:srgbClr val="0055A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4366784" y="1290779"/>
                <a:ext cx="144000" cy="72000"/>
              </a:xfrm>
              <a:prstGeom prst="ellipse">
                <a:avLst/>
              </a:prstGeom>
              <a:solidFill>
                <a:srgbClr val="0055A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6667958" y="1327306"/>
                <a:ext cx="144000" cy="72000"/>
              </a:xfrm>
              <a:prstGeom prst="ellipse">
                <a:avLst/>
              </a:prstGeom>
              <a:solidFill>
                <a:srgbClr val="0055A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8345133" y="2028403"/>
                <a:ext cx="144000" cy="72000"/>
              </a:xfrm>
              <a:prstGeom prst="ellipse">
                <a:avLst/>
              </a:prstGeom>
              <a:solidFill>
                <a:srgbClr val="0055A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6283887" y="3996431"/>
                <a:ext cx="144000" cy="72000"/>
              </a:xfrm>
              <a:prstGeom prst="ellipse">
                <a:avLst/>
              </a:prstGeom>
              <a:solidFill>
                <a:srgbClr val="0055A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8057133" y="3416438"/>
                <a:ext cx="144000" cy="72000"/>
              </a:xfrm>
              <a:prstGeom prst="ellipse">
                <a:avLst/>
              </a:prstGeom>
              <a:solidFill>
                <a:srgbClr val="0055A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4068382" y="3916485"/>
                <a:ext cx="144000" cy="72000"/>
              </a:xfrm>
              <a:prstGeom prst="ellipse">
                <a:avLst/>
              </a:prstGeom>
              <a:solidFill>
                <a:srgbClr val="0055A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2122846" y="1062900"/>
            <a:ext cx="7040601" cy="5229246"/>
            <a:chOff x="2154704" y="980728"/>
            <a:chExt cx="7039792" cy="5229840"/>
          </a:xfrm>
        </p:grpSpPr>
        <p:sp>
          <p:nvSpPr>
            <p:cNvPr id="24" name="TextBox 48"/>
            <p:cNvSpPr txBox="1">
              <a:spLocks noChangeArrowheads="1"/>
            </p:cNvSpPr>
            <p:nvPr/>
          </p:nvSpPr>
          <p:spPr bwMode="auto">
            <a:xfrm>
              <a:off x="6913364" y="5133228"/>
              <a:ext cx="2281132" cy="1077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Arial" pitchFamily="34" charset="0"/>
                <a:buChar char="•"/>
                <a:defRPr sz="3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pitchFamily="34" charset="0"/>
                <a:buChar char="•"/>
                <a:defRPr sz="2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85000"/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969696"/>
                </a:buClr>
                <a:buSzPct val="9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2000" kern="0" dirty="0" smtClean="0">
                  <a:solidFill>
                    <a:srgbClr val="008000"/>
                  </a:solidFill>
                </a:rPr>
                <a:t>FCC-</a:t>
              </a:r>
              <a:r>
                <a:rPr lang="en-US" altLang="en-US" sz="2000" kern="0" dirty="0" err="1" smtClean="0">
                  <a:solidFill>
                    <a:srgbClr val="008000"/>
                  </a:solidFill>
                </a:rPr>
                <a:t>hh</a:t>
              </a:r>
              <a:r>
                <a:rPr lang="en-US" altLang="en-US" sz="2000" kern="0" dirty="0" smtClean="0">
                  <a:solidFill>
                    <a:srgbClr val="008000"/>
                  </a:solidFill>
                </a:rPr>
                <a:t> (baseline)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2000" kern="0" dirty="0" smtClean="0">
                  <a:solidFill>
                    <a:srgbClr val="008000"/>
                  </a:solidFill>
                </a:rPr>
                <a:t>100 km, </a:t>
              </a:r>
              <a:r>
                <a:rPr lang="en-US" altLang="en-US" sz="2400" b="1" kern="0" dirty="0" smtClean="0">
                  <a:solidFill>
                    <a:srgbClr val="008000"/>
                  </a:solidFill>
                </a:rPr>
                <a:t>16 T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2000" kern="0" dirty="0" smtClean="0">
                  <a:solidFill>
                    <a:srgbClr val="008000"/>
                  </a:solidFill>
                </a:rPr>
                <a:t>100 </a:t>
              </a:r>
              <a:r>
                <a:rPr lang="en-US" altLang="en-US" sz="2000" kern="0" dirty="0" err="1" smtClean="0">
                  <a:solidFill>
                    <a:srgbClr val="008000"/>
                  </a:solidFill>
                </a:rPr>
                <a:t>TeV</a:t>
              </a:r>
              <a:r>
                <a:rPr lang="en-US" altLang="en-US" sz="2000" kern="0" dirty="0" smtClean="0">
                  <a:solidFill>
                    <a:srgbClr val="008000"/>
                  </a:solidFill>
                </a:rPr>
                <a:t> (</a:t>
              </a:r>
              <a:r>
                <a:rPr lang="en-US" altLang="en-US" sz="2000" kern="0" dirty="0" err="1" smtClean="0">
                  <a:solidFill>
                    <a:srgbClr val="008000"/>
                  </a:solidFill>
                </a:rPr>
                <a:t>c.m</a:t>
              </a:r>
              <a:r>
                <a:rPr lang="en-US" altLang="en-US" sz="2000" kern="0" dirty="0" smtClean="0">
                  <a:solidFill>
                    <a:srgbClr val="008000"/>
                  </a:solidFill>
                </a:rPr>
                <a:t>.)</a:t>
              </a:r>
            </a:p>
          </p:txBody>
        </p:sp>
        <p:grpSp>
          <p:nvGrpSpPr>
            <p:cNvPr id="25" name="Group 49"/>
            <p:cNvGrpSpPr>
              <a:grpSpLocks/>
            </p:cNvGrpSpPr>
            <p:nvPr/>
          </p:nvGrpSpPr>
          <p:grpSpPr bwMode="auto">
            <a:xfrm>
              <a:off x="2154704" y="980728"/>
              <a:ext cx="6912768" cy="3128811"/>
              <a:chOff x="2154704" y="977150"/>
              <a:chExt cx="6912768" cy="3128811"/>
            </a:xfrm>
          </p:grpSpPr>
          <p:sp>
            <p:nvSpPr>
              <p:cNvPr id="26" name="Donut 25"/>
              <p:cNvSpPr/>
              <p:nvPr/>
            </p:nvSpPr>
            <p:spPr>
              <a:xfrm>
                <a:off x="2154704" y="977150"/>
                <a:ext cx="6912768" cy="3128811"/>
              </a:xfrm>
              <a:prstGeom prst="donut">
                <a:avLst>
                  <a:gd name="adj" fmla="val 1425"/>
                </a:avLst>
              </a:prstGeom>
              <a:gradFill flip="none" rotWithShape="1">
                <a:gsLst>
                  <a:gs pos="0">
                    <a:srgbClr val="CCFFCC">
                      <a:alpha val="40000"/>
                    </a:srgbClr>
                  </a:gs>
                  <a:gs pos="46000">
                    <a:srgbClr val="008000">
                      <a:alpha val="45000"/>
                    </a:srgbClr>
                  </a:gs>
                  <a:gs pos="100000">
                    <a:srgbClr val="CCFFCC">
                      <a:alpha val="55000"/>
                    </a:srgbClr>
                  </a:gs>
                </a:gsLst>
                <a:lin ang="5400000" scaled="1"/>
                <a:tileRect/>
              </a:gra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88900">
                  <a:srgbClr val="DDDDDD">
                    <a:tint val="30000"/>
                    <a:shade val="95000"/>
                    <a:satMod val="300000"/>
                    <a:alpha val="25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0055A0"/>
                  </a:solidFill>
                  <a:latin typeface="Arial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385399" y="3076891"/>
                <a:ext cx="144000" cy="72000"/>
              </a:xfrm>
              <a:prstGeom prst="ellipse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2416375" y="1861171"/>
                <a:ext cx="144000" cy="72000"/>
              </a:xfrm>
              <a:prstGeom prst="ellipse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4230528" y="1076555"/>
                <a:ext cx="144000" cy="72000"/>
              </a:xfrm>
              <a:prstGeom prst="ellipse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6869308" y="1084299"/>
                <a:ext cx="144000" cy="72000"/>
              </a:xfrm>
              <a:prstGeom prst="ellipse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8620781" y="1820147"/>
                <a:ext cx="144000" cy="72000"/>
              </a:xfrm>
              <a:prstGeom prst="ellipse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6379960" y="3999174"/>
                <a:ext cx="144000" cy="72000"/>
              </a:xfrm>
              <a:prstGeom prst="ellipse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8258477" y="3462902"/>
                <a:ext cx="144000" cy="72000"/>
              </a:xfrm>
              <a:prstGeom prst="ellipse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4076126" y="3924229"/>
                <a:ext cx="144000" cy="72000"/>
              </a:xfrm>
              <a:prstGeom prst="ellipse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</p:grpSp>
      <p:sp>
        <p:nvSpPr>
          <p:cNvPr id="35" name="Donut 34"/>
          <p:cNvSpPr/>
          <p:nvPr/>
        </p:nvSpPr>
        <p:spPr>
          <a:xfrm>
            <a:off x="3181708" y="3194913"/>
            <a:ext cx="896938" cy="431800"/>
          </a:xfrm>
          <a:prstGeom prst="donut">
            <a:avLst>
              <a:gd name="adj" fmla="val 7536"/>
            </a:avLst>
          </a:prstGeom>
          <a:solidFill>
            <a:srgbClr val="B2B2B2"/>
          </a:solidFill>
          <a:ln w="6350" cap="flat" cmpd="sng" algn="ctr">
            <a:solidFill>
              <a:srgbClr val="4D4D4D">
                <a:lumMod val="50000"/>
              </a:srgbClr>
            </a:solidFill>
            <a:prstDash val="solid"/>
          </a:ln>
          <a:effectLst/>
        </p:spPr>
        <p:txBody>
          <a:bodyPr lIns="91378" tIns="45690" rIns="91378" bIns="45690" anchor="ctr"/>
          <a:lstStyle/>
          <a:p>
            <a:pPr algn="ctr">
              <a:defRPr/>
            </a:pPr>
            <a:endParaRPr lang="en-US" kern="0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36" name="Donut 35"/>
          <p:cNvSpPr/>
          <p:nvPr/>
        </p:nvSpPr>
        <p:spPr>
          <a:xfrm>
            <a:off x="3870683" y="3134588"/>
            <a:ext cx="274638" cy="142875"/>
          </a:xfrm>
          <a:prstGeom prst="donut">
            <a:avLst>
              <a:gd name="adj" fmla="val 14232"/>
            </a:avLst>
          </a:prstGeom>
          <a:solidFill>
            <a:srgbClr val="B2B2B2"/>
          </a:solidFill>
          <a:ln w="6350" cap="flat" cmpd="sng" algn="ctr">
            <a:solidFill>
              <a:srgbClr val="4D4D4D">
                <a:lumMod val="50000"/>
              </a:srgbClr>
            </a:solidFill>
            <a:prstDash val="solid"/>
          </a:ln>
          <a:effectLst/>
        </p:spPr>
        <p:txBody>
          <a:bodyPr lIns="91378" tIns="45690" rIns="91378" bIns="45690" anchor="ctr"/>
          <a:lstStyle/>
          <a:p>
            <a:pPr algn="ctr">
              <a:defRPr/>
            </a:pPr>
            <a:endParaRPr lang="en-US" kern="0" dirty="0">
              <a:solidFill>
                <a:srgbClr val="0055A0"/>
              </a:solidFill>
              <a:latin typeface="Arial"/>
            </a:endParaRPr>
          </a:p>
        </p:txBody>
      </p: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1713271" y="3134588"/>
            <a:ext cx="2601943" cy="3157494"/>
            <a:chOff x="1744274" y="3053276"/>
            <a:chExt cx="2602807" cy="3157002"/>
          </a:xfrm>
        </p:grpSpPr>
        <p:grpSp>
          <p:nvGrpSpPr>
            <p:cNvPr id="38" name="Group 25"/>
            <p:cNvGrpSpPr>
              <a:grpSpLocks/>
            </p:cNvGrpSpPr>
            <p:nvPr/>
          </p:nvGrpSpPr>
          <p:grpSpPr bwMode="auto">
            <a:xfrm>
              <a:off x="1744274" y="3053276"/>
              <a:ext cx="2602807" cy="1254872"/>
              <a:chOff x="1744274" y="3114674"/>
              <a:chExt cx="2602807" cy="1254872"/>
            </a:xfrm>
          </p:grpSpPr>
          <p:sp>
            <p:nvSpPr>
              <p:cNvPr id="40" name="Donut 39"/>
              <p:cNvSpPr/>
              <p:nvPr/>
            </p:nvSpPr>
            <p:spPr>
              <a:xfrm>
                <a:off x="1744274" y="3118121"/>
                <a:ext cx="2568780" cy="1251425"/>
              </a:xfrm>
              <a:prstGeom prst="donut">
                <a:avLst>
                  <a:gd name="adj" fmla="val 2674"/>
                </a:avLst>
              </a:prstGeom>
              <a:gradFill flip="none" rotWithShape="1">
                <a:gsLst>
                  <a:gs pos="0">
                    <a:srgbClr val="FF6600">
                      <a:alpha val="51000"/>
                    </a:srgbClr>
                  </a:gs>
                  <a:gs pos="48000">
                    <a:srgbClr val="FF0000">
                      <a:alpha val="51000"/>
                    </a:srgbClr>
                  </a:gs>
                  <a:gs pos="100000">
                    <a:srgbClr val="FF6600">
                      <a:alpha val="51000"/>
                    </a:srgbClr>
                  </a:gs>
                </a:gsLst>
                <a:lin ang="5400000" scaled="1"/>
                <a:tileRect/>
              </a:gra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0055A0"/>
                  </a:solidFill>
                  <a:latin typeface="Arial"/>
                </a:endParaRPr>
              </a:p>
            </p:txBody>
          </p:sp>
          <p:sp>
            <p:nvSpPr>
              <p:cNvPr id="41" name="Oval 40"/>
              <p:cNvSpPr>
                <a:spLocks/>
              </p:cNvSpPr>
              <p:nvPr/>
            </p:nvSpPr>
            <p:spPr>
              <a:xfrm>
                <a:off x="3858067" y="3282595"/>
                <a:ext cx="144000" cy="720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2" name="Oval 41"/>
              <p:cNvSpPr>
                <a:spLocks/>
              </p:cNvSpPr>
              <p:nvPr/>
            </p:nvSpPr>
            <p:spPr>
              <a:xfrm>
                <a:off x="1986930" y="4098924"/>
                <a:ext cx="144000" cy="720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3" name="Oval 42"/>
              <p:cNvSpPr>
                <a:spLocks/>
              </p:cNvSpPr>
              <p:nvPr/>
            </p:nvSpPr>
            <p:spPr>
              <a:xfrm>
                <a:off x="3269988" y="3114674"/>
                <a:ext cx="144000" cy="720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4" name="Oval 43"/>
              <p:cNvSpPr>
                <a:spLocks/>
              </p:cNvSpPr>
              <p:nvPr/>
            </p:nvSpPr>
            <p:spPr>
              <a:xfrm>
                <a:off x="4203081" y="3605966"/>
                <a:ext cx="144000" cy="720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39" name="TextBox 36"/>
            <p:cNvSpPr txBox="1">
              <a:spLocks noChangeArrowheads="1"/>
            </p:cNvSpPr>
            <p:nvPr/>
          </p:nvSpPr>
          <p:spPr bwMode="auto">
            <a:xfrm>
              <a:off x="2593029" y="5133228"/>
              <a:ext cx="1735345" cy="1077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Arial" pitchFamily="34" charset="0"/>
                <a:buChar char="•"/>
                <a:defRPr sz="3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pitchFamily="34" charset="0"/>
                <a:buChar char="•"/>
                <a:defRPr sz="2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85000"/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969696"/>
                </a:buClr>
                <a:buSzPct val="9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2000" kern="0" dirty="0" smtClean="0">
                  <a:solidFill>
                    <a:srgbClr val="FF0000"/>
                  </a:solidFill>
                </a:rPr>
                <a:t>“HE-LHC”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2000" kern="0" dirty="0" smtClean="0">
                  <a:solidFill>
                    <a:srgbClr val="FF0000"/>
                  </a:solidFill>
                </a:rPr>
                <a:t>27 km, </a:t>
              </a:r>
              <a:r>
                <a:rPr lang="en-US" altLang="en-US" sz="2400" b="1" kern="0" dirty="0" smtClean="0">
                  <a:solidFill>
                    <a:srgbClr val="FF0000"/>
                  </a:solidFill>
                </a:rPr>
                <a:t>20 T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2000" kern="0" dirty="0" smtClean="0">
                  <a:solidFill>
                    <a:srgbClr val="FF0000"/>
                  </a:solidFill>
                </a:rPr>
                <a:t>33 </a:t>
              </a:r>
              <a:r>
                <a:rPr lang="en-US" altLang="en-US" sz="2000" kern="0" dirty="0" err="1" smtClean="0">
                  <a:solidFill>
                    <a:srgbClr val="FF0000"/>
                  </a:solidFill>
                </a:rPr>
                <a:t>TeV</a:t>
              </a:r>
              <a:r>
                <a:rPr lang="en-US" altLang="en-US" sz="2000" kern="0" dirty="0" smtClean="0">
                  <a:solidFill>
                    <a:srgbClr val="FF0000"/>
                  </a:solidFill>
                </a:rPr>
                <a:t> (</a:t>
              </a:r>
              <a:r>
                <a:rPr lang="en-US" altLang="en-US" sz="2000" kern="0" dirty="0" err="1" smtClean="0">
                  <a:solidFill>
                    <a:srgbClr val="FF0000"/>
                  </a:solidFill>
                </a:rPr>
                <a:t>c.m</a:t>
              </a:r>
              <a:r>
                <a:rPr lang="en-US" altLang="en-US" sz="2000" kern="0" dirty="0" smtClean="0">
                  <a:solidFill>
                    <a:srgbClr val="FF0000"/>
                  </a:solidFill>
                </a:rPr>
                <a:t>.)</a:t>
              </a:r>
            </a:p>
          </p:txBody>
        </p:sp>
      </p:grpSp>
      <p:sp>
        <p:nvSpPr>
          <p:cNvPr id="45" name="TextBox 3"/>
          <p:cNvSpPr txBox="1">
            <a:spLocks noChangeArrowheads="1"/>
          </p:cNvSpPr>
          <p:nvPr/>
        </p:nvSpPr>
        <p:spPr bwMode="auto">
          <a:xfrm>
            <a:off x="3505558" y="2113825"/>
            <a:ext cx="1008063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8" tIns="45690" rIns="91378" bIns="4569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1800" kern="0" smtClean="0">
                <a:solidFill>
                  <a:srgbClr val="FFFFFF"/>
                </a:solidFill>
              </a:rPr>
              <a:t>Geneva</a:t>
            </a:r>
          </a:p>
        </p:txBody>
      </p:sp>
      <p:sp>
        <p:nvSpPr>
          <p:cNvPr id="46" name="TextBox 68"/>
          <p:cNvSpPr txBox="1">
            <a:spLocks noChangeArrowheads="1"/>
          </p:cNvSpPr>
          <p:nvPr/>
        </p:nvSpPr>
        <p:spPr bwMode="auto">
          <a:xfrm>
            <a:off x="3832583" y="2793275"/>
            <a:ext cx="49847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8" tIns="45690" rIns="91378" bIns="4569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1800" kern="0" smtClean="0">
                <a:solidFill>
                  <a:srgbClr val="FFFFFF"/>
                </a:solidFill>
              </a:rPr>
              <a:t>PS</a:t>
            </a:r>
          </a:p>
        </p:txBody>
      </p:sp>
      <p:sp>
        <p:nvSpPr>
          <p:cNvPr id="47" name="TextBox 69"/>
          <p:cNvSpPr txBox="1">
            <a:spLocks noChangeArrowheads="1"/>
          </p:cNvSpPr>
          <p:nvPr/>
        </p:nvSpPr>
        <p:spPr bwMode="auto">
          <a:xfrm>
            <a:off x="3318233" y="3250475"/>
            <a:ext cx="65405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8" tIns="45690" rIns="91378" bIns="4569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1800" kern="0" smtClean="0">
                <a:solidFill>
                  <a:srgbClr val="FFFFFF"/>
                </a:solidFill>
              </a:rPr>
              <a:t>SPS</a:t>
            </a:r>
          </a:p>
        </p:txBody>
      </p:sp>
      <p:sp>
        <p:nvSpPr>
          <p:cNvPr id="48" name="TextBox 70"/>
          <p:cNvSpPr txBox="1">
            <a:spLocks noChangeArrowheads="1"/>
          </p:cNvSpPr>
          <p:nvPr/>
        </p:nvSpPr>
        <p:spPr bwMode="auto">
          <a:xfrm>
            <a:off x="2526071" y="3645763"/>
            <a:ext cx="65405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8" tIns="45690" rIns="91378" bIns="4569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1800" kern="0" smtClean="0">
                <a:solidFill>
                  <a:srgbClr val="FFFFFF"/>
                </a:solidFill>
              </a:rPr>
              <a:t>LHC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004602" y="6292146"/>
            <a:ext cx="1090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L. Bottura</a:t>
            </a:r>
          </a:p>
          <a:p>
            <a:r>
              <a:rPr lang="en-GB" dirty="0">
                <a:solidFill>
                  <a:prstClr val="black"/>
                </a:solidFill>
              </a:rPr>
              <a:t>B. Strauss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910000" y="5215800"/>
            <a:ext cx="2185029" cy="1076346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07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439849"/>
            <a:ext cx="3960440" cy="3816424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484" y="1439849"/>
            <a:ext cx="4186887" cy="37444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22457" y="5043100"/>
            <a:ext cx="1183337" cy="111825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i="1" kern="0" dirty="0" smtClean="0">
                <a:solidFill>
                  <a:srgbClr val="000000"/>
                </a:solidFill>
              </a:rPr>
              <a:t>HL-LH</a:t>
            </a:r>
            <a:r>
              <a:rPr lang="en-GB" sz="2000" kern="0" dirty="0" smtClean="0">
                <a:solidFill>
                  <a:srgbClr val="000000"/>
                </a:solidFill>
              </a:rPr>
              <a:t>C </a:t>
            </a:r>
          </a:p>
          <a:p>
            <a:pPr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kern="0" dirty="0" smtClean="0">
                <a:solidFill>
                  <a:srgbClr val="000000"/>
                </a:solidFill>
              </a:rPr>
              <a:t>14 </a:t>
            </a:r>
            <a:r>
              <a:rPr lang="en-GB" sz="2000" kern="0" dirty="0" err="1" smtClean="0">
                <a:solidFill>
                  <a:srgbClr val="000000"/>
                </a:solidFill>
              </a:rPr>
              <a:t>TeV</a:t>
            </a:r>
            <a:endParaRPr lang="en-GB" sz="2000" kern="0" dirty="0" smtClean="0">
              <a:solidFill>
                <a:srgbClr val="000000"/>
              </a:solidFill>
            </a:endParaRPr>
          </a:p>
          <a:p>
            <a:pPr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kern="0" dirty="0" smtClean="0">
                <a:solidFill>
                  <a:srgbClr val="000000"/>
                </a:solidFill>
              </a:rPr>
              <a:t>3 ab</a:t>
            </a:r>
            <a:r>
              <a:rPr lang="en-GB" sz="2000" kern="0" baseline="30000" dirty="0" smtClean="0">
                <a:solidFill>
                  <a:srgbClr val="000000"/>
                </a:solidFill>
              </a:rPr>
              <a:t>-1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24327" y="5040249"/>
            <a:ext cx="1183337" cy="111825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i="1" kern="0" dirty="0" smtClean="0">
                <a:solidFill>
                  <a:srgbClr val="000000"/>
                </a:solidFill>
              </a:rPr>
              <a:t>HL-LHC</a:t>
            </a:r>
            <a:r>
              <a:rPr lang="en-GB" sz="2000" kern="0" dirty="0" smtClean="0">
                <a:solidFill>
                  <a:srgbClr val="000000"/>
                </a:solidFill>
              </a:rPr>
              <a:t> </a:t>
            </a:r>
          </a:p>
          <a:p>
            <a:pPr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kern="0" dirty="0" smtClean="0">
                <a:solidFill>
                  <a:srgbClr val="000000"/>
                </a:solidFill>
              </a:rPr>
              <a:t>14 </a:t>
            </a:r>
            <a:r>
              <a:rPr lang="en-GB" sz="2000" kern="0" dirty="0" err="1" smtClean="0">
                <a:solidFill>
                  <a:srgbClr val="000000"/>
                </a:solidFill>
              </a:rPr>
              <a:t>TeV</a:t>
            </a:r>
            <a:endParaRPr lang="en-GB" sz="2000" kern="0" dirty="0" smtClean="0">
              <a:solidFill>
                <a:srgbClr val="000000"/>
              </a:solidFill>
            </a:endParaRPr>
          </a:p>
          <a:p>
            <a:pPr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kern="0" dirty="0" smtClean="0">
                <a:solidFill>
                  <a:srgbClr val="000000"/>
                </a:solidFill>
              </a:rPr>
              <a:t>3 ab</a:t>
            </a:r>
            <a:r>
              <a:rPr lang="en-GB" sz="2000" kern="0" baseline="30000" dirty="0" smtClean="0">
                <a:solidFill>
                  <a:srgbClr val="000000"/>
                </a:solidFill>
              </a:rPr>
              <a:t>-1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9937" y="1084674"/>
            <a:ext cx="3057247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i="1" kern="0" dirty="0" smtClean="0">
                <a:solidFill>
                  <a:srgbClr val="000000"/>
                </a:solidFill>
              </a:rPr>
              <a:t>FCC-</a:t>
            </a:r>
            <a:r>
              <a:rPr lang="en-GB" sz="2000" i="1" kern="0" dirty="0" err="1" smtClean="0">
                <a:solidFill>
                  <a:srgbClr val="000000"/>
                </a:solidFill>
              </a:rPr>
              <a:t>hh</a:t>
            </a:r>
            <a:r>
              <a:rPr lang="en-GB" sz="2000" kern="0" dirty="0" smtClean="0">
                <a:solidFill>
                  <a:srgbClr val="000000"/>
                </a:solidFill>
              </a:rPr>
              <a:t>, 100 </a:t>
            </a:r>
            <a:r>
              <a:rPr lang="en-GB" sz="2000" kern="0" dirty="0" err="1" smtClean="0">
                <a:solidFill>
                  <a:srgbClr val="000000"/>
                </a:solidFill>
              </a:rPr>
              <a:t>TeV</a:t>
            </a:r>
            <a:r>
              <a:rPr lang="en-GB" sz="2000" kern="0" dirty="0" smtClean="0">
                <a:solidFill>
                  <a:srgbClr val="000000"/>
                </a:solidFill>
              </a:rPr>
              <a:t>,  3 ab</a:t>
            </a:r>
            <a:r>
              <a:rPr lang="en-GB" sz="2000" kern="0" baseline="30000" dirty="0" smtClean="0">
                <a:solidFill>
                  <a:srgbClr val="000000"/>
                </a:solidFill>
              </a:rPr>
              <a:t>-1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44007" y="1084674"/>
            <a:ext cx="3199915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i="1" kern="0" dirty="0" smtClean="0">
                <a:solidFill>
                  <a:srgbClr val="000000"/>
                </a:solidFill>
              </a:rPr>
              <a:t>FCC-</a:t>
            </a:r>
            <a:r>
              <a:rPr lang="en-GB" sz="2000" i="1" kern="0" dirty="0" err="1" smtClean="0">
                <a:solidFill>
                  <a:srgbClr val="000000"/>
                </a:solidFill>
              </a:rPr>
              <a:t>hh</a:t>
            </a:r>
            <a:r>
              <a:rPr lang="en-GB" sz="2000" kern="0" dirty="0" smtClean="0">
                <a:solidFill>
                  <a:srgbClr val="000000"/>
                </a:solidFill>
              </a:rPr>
              <a:t>, 100 </a:t>
            </a:r>
            <a:r>
              <a:rPr lang="en-GB" sz="2000" kern="0" dirty="0" err="1" smtClean="0">
                <a:solidFill>
                  <a:srgbClr val="000000"/>
                </a:solidFill>
              </a:rPr>
              <a:t>TeV</a:t>
            </a:r>
            <a:r>
              <a:rPr lang="en-GB" sz="2000" kern="0" dirty="0" smtClean="0">
                <a:solidFill>
                  <a:srgbClr val="000000"/>
                </a:solidFill>
              </a:rPr>
              <a:t>,  30 ab</a:t>
            </a:r>
            <a:r>
              <a:rPr lang="en-GB" sz="2000" kern="0" baseline="30000" dirty="0" smtClean="0">
                <a:solidFill>
                  <a:srgbClr val="000000"/>
                </a:solidFill>
              </a:rPr>
              <a:t>-1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8870" y="6466075"/>
            <a:ext cx="90986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G. Salam and A. </a:t>
            </a:r>
            <a:r>
              <a:rPr lang="en-GB" dirty="0" err="1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Weiler</a:t>
            </a:r>
            <a:r>
              <a:rPr lang="en-GB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,  </a:t>
            </a:r>
            <a:r>
              <a:rPr lang="en-GB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4"/>
              </a:rPr>
              <a:t>http://collider-reach.web.cern.ch/</a:t>
            </a:r>
            <a:r>
              <a:rPr lang="en-GB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 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5431" y="6112151"/>
            <a:ext cx="81454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/>
              <a:t>s</a:t>
            </a:r>
            <a:r>
              <a:rPr lang="en-GB" i="1" dirty="0" smtClean="0"/>
              <a:t>hown are the </a:t>
            </a:r>
            <a:r>
              <a:rPr lang="en-GB" i="1" dirty="0" err="1"/>
              <a:t>parton-parton</a:t>
            </a:r>
            <a:r>
              <a:rPr lang="en-GB" i="1" dirty="0"/>
              <a:t> system masses for an equal number of events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30157" y="0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kern="0" dirty="0">
                <a:solidFill>
                  <a:srgbClr val="FFFF00"/>
                </a:solidFill>
                <a:cs typeface="Calibri" pitchFamily="34" charset="0"/>
              </a:rPr>
              <a:t>w</a:t>
            </a:r>
            <a:r>
              <a:rPr lang="en-GB" sz="3200" b="1" kern="0" dirty="0" smtClean="0">
                <a:solidFill>
                  <a:srgbClr val="FFFF00"/>
                </a:solidFill>
                <a:cs typeface="Calibri" pitchFamily="34" charset="0"/>
              </a:rPr>
              <a:t>hich </a:t>
            </a:r>
            <a:r>
              <a:rPr lang="en-GB" sz="3200" b="1" i="1" kern="0" dirty="0" smtClean="0">
                <a:solidFill>
                  <a:srgbClr val="FFFF00"/>
                </a:solidFill>
                <a:cs typeface="Calibri" pitchFamily="34" charset="0"/>
              </a:rPr>
              <a:t>pp</a:t>
            </a:r>
            <a:r>
              <a:rPr lang="en-GB" sz="3200" b="1" kern="0" dirty="0" smtClean="0">
                <a:solidFill>
                  <a:srgbClr val="FFFF00"/>
                </a:solidFill>
                <a:cs typeface="Calibri" pitchFamily="34" charset="0"/>
              </a:rPr>
              <a:t> luminosity?</a:t>
            </a:r>
            <a:endParaRPr lang="en-GB" sz="3200" b="1" kern="0" dirty="0">
              <a:solidFill>
                <a:srgbClr val="FFFF00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08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634061"/>
              </p:ext>
            </p:extLst>
          </p:nvPr>
        </p:nvGraphicFramePr>
        <p:xfrm>
          <a:off x="1657" y="533400"/>
          <a:ext cx="9142343" cy="6324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9944"/>
                <a:gridCol w="1642154"/>
                <a:gridCol w="1094150"/>
                <a:gridCol w="1152128"/>
                <a:gridCol w="1368152"/>
                <a:gridCol w="1512167"/>
                <a:gridCol w="1403648"/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/>
                        <a:t>HL-LHC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LHeC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ILC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CLIC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FCC-</a:t>
                      </a:r>
                      <a:r>
                        <a:rPr lang="en-GB" dirty="0" err="1" smtClean="0"/>
                        <a:t>ee</a:t>
                      </a:r>
                      <a:r>
                        <a:rPr lang="en-GB" dirty="0" smtClean="0"/>
                        <a:t>/</a:t>
                      </a:r>
                      <a:r>
                        <a:rPr lang="en-GB" dirty="0" err="1" smtClean="0"/>
                        <a:t>hh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CepC</a:t>
                      </a:r>
                      <a:r>
                        <a:rPr lang="en-GB" dirty="0" smtClean="0"/>
                        <a:t>/</a:t>
                      </a:r>
                      <a:r>
                        <a:rPr lang="en-GB" dirty="0" err="1" smtClean="0"/>
                        <a:t>SppC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leptons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-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>
                          <a:solidFill>
                            <a:srgbClr val="0000CC"/>
                          </a:solidFill>
                        </a:rPr>
                        <a:t>cw</a:t>
                      </a:r>
                      <a:r>
                        <a:rPr lang="en-GB" dirty="0" smtClean="0">
                          <a:solidFill>
                            <a:srgbClr val="0000CC"/>
                          </a:solidFill>
                        </a:rPr>
                        <a:t> SRF at 800 or 400 MHz</a:t>
                      </a:r>
                      <a:endParaRPr lang="en-GB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00CC"/>
                          </a:solidFill>
                        </a:rPr>
                        <a:t>Pulsed SRF</a:t>
                      </a:r>
                      <a:r>
                        <a:rPr lang="en-GB" baseline="0" dirty="0" smtClean="0">
                          <a:solidFill>
                            <a:srgbClr val="0000CC"/>
                          </a:solidFill>
                        </a:rPr>
                        <a:t> at 31.5 MV/m at 1.3 GHz</a:t>
                      </a:r>
                      <a:endParaRPr lang="en-GB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00CC"/>
                          </a:solidFill>
                        </a:rPr>
                        <a:t>Pulsed</a:t>
                      </a:r>
                      <a:r>
                        <a:rPr lang="en-GB" baseline="0" dirty="0" smtClean="0">
                          <a:solidFill>
                            <a:srgbClr val="0000CC"/>
                          </a:solidFill>
                        </a:rPr>
                        <a:t> NC RF at 100 MV/m at 12 GHz</a:t>
                      </a:r>
                      <a:endParaRPr lang="en-GB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>
                          <a:solidFill>
                            <a:srgbClr val="0000CC"/>
                          </a:solidFill>
                        </a:rPr>
                        <a:t>cw</a:t>
                      </a:r>
                      <a:r>
                        <a:rPr lang="en-GB" dirty="0" smtClean="0">
                          <a:solidFill>
                            <a:srgbClr val="0000CC"/>
                          </a:solidFill>
                        </a:rPr>
                        <a:t> SRF at 800 or 400 MHz with 15-20 MV/m</a:t>
                      </a:r>
                      <a:endParaRPr lang="en-GB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>
                          <a:solidFill>
                            <a:srgbClr val="0000CC"/>
                          </a:solidFill>
                        </a:rPr>
                        <a:t>cw</a:t>
                      </a:r>
                      <a:r>
                        <a:rPr lang="en-GB" dirty="0" smtClean="0">
                          <a:solidFill>
                            <a:srgbClr val="0000CC"/>
                          </a:solidFill>
                        </a:rPr>
                        <a:t> SRF at 650 </a:t>
                      </a:r>
                      <a:r>
                        <a:rPr lang="en-GB" smtClean="0">
                          <a:solidFill>
                            <a:srgbClr val="0000CC"/>
                          </a:solidFill>
                        </a:rPr>
                        <a:t>MHz with 15.5 MV/m (&amp;</a:t>
                      </a:r>
                      <a:r>
                        <a:rPr lang="en-GB" baseline="0" smtClean="0">
                          <a:solidFill>
                            <a:srgbClr val="0000CC"/>
                          </a:solidFill>
                        </a:rPr>
                        <a:t> </a:t>
                      </a:r>
                      <a:r>
                        <a:rPr lang="en-GB" smtClean="0">
                          <a:solidFill>
                            <a:srgbClr val="0000CC"/>
                          </a:solidFill>
                        </a:rPr>
                        <a:t>1.3 </a:t>
                      </a:r>
                      <a:r>
                        <a:rPr lang="en-GB" dirty="0" smtClean="0">
                          <a:solidFill>
                            <a:srgbClr val="0000CC"/>
                          </a:solidFill>
                        </a:rPr>
                        <a:t>GHz booster) </a:t>
                      </a:r>
                      <a:endParaRPr lang="en-GB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-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00CC"/>
                          </a:solidFill>
                        </a:rPr>
                        <a:t>RF power source</a:t>
                      </a:r>
                      <a:endParaRPr lang="en-GB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00CC"/>
                          </a:solidFill>
                        </a:rPr>
                        <a:t>RF power source</a:t>
                      </a:r>
                      <a:endParaRPr lang="en-GB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RF power 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mtClean="0">
                          <a:solidFill>
                            <a:srgbClr val="0000CC"/>
                          </a:solidFill>
                        </a:rPr>
                        <a:t>RF power source</a:t>
                      </a:r>
                      <a:endParaRPr lang="en-GB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00CC"/>
                          </a:solidFill>
                        </a:rPr>
                        <a:t>RF power source</a:t>
                      </a:r>
                      <a:endParaRPr lang="en-GB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-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High-</a:t>
                      </a:r>
                      <a:r>
                        <a:rPr lang="en-GB" i="1" dirty="0" smtClean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 high-</a:t>
                      </a:r>
                      <a:r>
                        <a:rPr lang="en-GB" i="1" dirty="0" smtClean="0">
                          <a:solidFill>
                            <a:srgbClr val="FF0000"/>
                          </a:solidFill>
                        </a:rPr>
                        <a:t>I</a:t>
                      </a:r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ERL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9900CC"/>
                          </a:solidFill>
                        </a:rPr>
                        <a:t>final focus</a:t>
                      </a:r>
                      <a:endParaRPr lang="en-GB" dirty="0">
                        <a:solidFill>
                          <a:srgbClr val="99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9900CC"/>
                          </a:solidFill>
                        </a:rPr>
                        <a:t>final focus</a:t>
                      </a:r>
                      <a:endParaRPr lang="en-GB" dirty="0">
                        <a:solidFill>
                          <a:srgbClr val="99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D60093"/>
                          </a:solidFill>
                        </a:rPr>
                        <a:t>IR optics with large E acceptance </a:t>
                      </a:r>
                      <a:endParaRPr lang="en-GB" dirty="0">
                        <a:solidFill>
                          <a:srgbClr val="D6009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IR optics with large E acceptance 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-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D60093"/>
                          </a:solidFill>
                        </a:rPr>
                        <a:t>damping ring </a:t>
                      </a:r>
                      <a:endParaRPr lang="en-GB" dirty="0">
                        <a:solidFill>
                          <a:srgbClr val="D6009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D60093"/>
                          </a:solidFill>
                        </a:rPr>
                        <a:t>drive</a:t>
                      </a:r>
                      <a:r>
                        <a:rPr lang="en-GB" baseline="0" dirty="0" smtClean="0">
                          <a:solidFill>
                            <a:srgbClr val="D60093"/>
                          </a:solidFill>
                        </a:rPr>
                        <a:t> beam dynamics</a:t>
                      </a:r>
                      <a:endParaRPr lang="en-GB" dirty="0">
                        <a:solidFill>
                          <a:srgbClr val="D6009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Pretzel</a:t>
                      </a:r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 scheme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-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e+ source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D60093"/>
                          </a:solidFill>
                        </a:rPr>
                        <a:t>e+</a:t>
                      </a:r>
                      <a:r>
                        <a:rPr lang="en-GB" baseline="0" dirty="0" smtClean="0">
                          <a:solidFill>
                            <a:srgbClr val="D60093"/>
                          </a:solidFill>
                        </a:rPr>
                        <a:t> source</a:t>
                      </a:r>
                      <a:endParaRPr lang="en-GB" dirty="0">
                        <a:solidFill>
                          <a:srgbClr val="D6009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hadrons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i="0" dirty="0" smtClean="0">
                          <a:solidFill>
                            <a:srgbClr val="9900CC"/>
                          </a:solidFill>
                        </a:rPr>
                        <a:t>11-12 T </a:t>
                      </a:r>
                      <a:r>
                        <a:rPr lang="en-GB" i="1" dirty="0" smtClean="0">
                          <a:solidFill>
                            <a:srgbClr val="9900CC"/>
                          </a:solidFill>
                        </a:rPr>
                        <a:t>Nb</a:t>
                      </a:r>
                      <a:r>
                        <a:rPr lang="en-GB" baseline="-25000" dirty="0" smtClean="0">
                          <a:solidFill>
                            <a:srgbClr val="9900CC"/>
                          </a:solidFill>
                        </a:rPr>
                        <a:t>3</a:t>
                      </a:r>
                      <a:r>
                        <a:rPr lang="en-GB" i="1" dirty="0" smtClean="0">
                          <a:solidFill>
                            <a:srgbClr val="9900CC"/>
                          </a:solidFill>
                        </a:rPr>
                        <a:t>Sn </a:t>
                      </a:r>
                      <a:r>
                        <a:rPr lang="en-GB" dirty="0" smtClean="0">
                          <a:solidFill>
                            <a:srgbClr val="9900CC"/>
                          </a:solidFill>
                        </a:rPr>
                        <a:t>dipoles &amp; quad’s</a:t>
                      </a:r>
                      <a:endParaRPr lang="en-GB" dirty="0">
                        <a:solidFill>
                          <a:srgbClr val="99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-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-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-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FF0066"/>
                          </a:solidFill>
                        </a:rPr>
                        <a:t>15-16 T </a:t>
                      </a:r>
                      <a:r>
                        <a:rPr kumimoji="0" lang="en-GB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Nb</a:t>
                      </a:r>
                      <a:r>
                        <a:rPr kumimoji="0" lang="en-GB" sz="18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GB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Sn </a:t>
                      </a:r>
                      <a:r>
                        <a:rPr kumimoji="0" lang="en-GB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dipoles &amp; quad’s</a:t>
                      </a:r>
                      <a:r>
                        <a:rPr lang="en-GB" dirty="0" smtClean="0">
                          <a:solidFill>
                            <a:srgbClr val="FF0066"/>
                          </a:solidFill>
                        </a:rPr>
                        <a:t> </a:t>
                      </a:r>
                      <a:endParaRPr lang="en-GB" dirty="0">
                        <a:solidFill>
                          <a:srgbClr val="FF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19-20 T HTS dipoles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9900CC"/>
                          </a:solidFill>
                        </a:rPr>
                        <a:t>Compact crab cavities</a:t>
                      </a:r>
                      <a:endParaRPr lang="en-GB" dirty="0">
                        <a:solidFill>
                          <a:srgbClr val="99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-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-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-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efficient cooling of SR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efficient cooling of SR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9900CC"/>
                          </a:solidFill>
                        </a:rPr>
                        <a:t>SC</a:t>
                      </a:r>
                      <a:r>
                        <a:rPr lang="en-GB" baseline="0" dirty="0" smtClean="0">
                          <a:solidFill>
                            <a:srgbClr val="9900CC"/>
                          </a:solidFill>
                        </a:rPr>
                        <a:t> link</a:t>
                      </a:r>
                      <a:endParaRPr lang="en-GB" dirty="0">
                        <a:solidFill>
                          <a:srgbClr val="99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-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-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-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339752" y="-99392"/>
            <a:ext cx="39510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t</a:t>
            </a:r>
            <a:r>
              <a:rPr lang="en-GB" sz="4000" dirty="0" smtClean="0"/>
              <a:t>echnology matrix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89921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5716643"/>
              </p:ext>
            </p:extLst>
          </p:nvPr>
        </p:nvGraphicFramePr>
        <p:xfrm>
          <a:off x="52760" y="750925"/>
          <a:ext cx="9065680" cy="4955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</a:tblGrid>
              <a:tr h="440196">
                <a:tc gridSpan="4">
                  <a:txBody>
                    <a:bodyPr/>
                    <a:lstStyle/>
                    <a:p>
                      <a:pPr algn="ctr"/>
                      <a:r>
                        <a:rPr lang="en-GB" b="0" dirty="0" smtClean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2014</a:t>
                      </a:r>
                      <a:endParaRPr lang="en-GB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b="0" dirty="0" smtClean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2015</a:t>
                      </a:r>
                      <a:endParaRPr lang="en-GB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b="0" dirty="0" smtClean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2016</a:t>
                      </a:r>
                      <a:endParaRPr lang="en-GB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b="0" dirty="0" smtClean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2017</a:t>
                      </a:r>
                      <a:endParaRPr lang="en-GB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b="0" dirty="0" smtClean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2018</a:t>
                      </a:r>
                      <a:endParaRPr lang="en-GB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28859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Q1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Q2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Q3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Q4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Q1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Q2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Q3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Q4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Q1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Q2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Q3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Q4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Q1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Q2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Q3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Q4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Q1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Q2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Q3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Q4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628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11" name="Rounded Rectangle 10"/>
          <p:cNvSpPr/>
          <p:nvPr/>
        </p:nvSpPr>
        <p:spPr>
          <a:xfrm>
            <a:off x="1153272" y="1525428"/>
            <a:ext cx="3332030" cy="486472"/>
          </a:xfrm>
          <a:prstGeom prst="round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rgbClr val="0C377B"/>
                </a:solidFill>
                <a:latin typeface="Century Gothic" panose="020B0502020202020204" pitchFamily="34" charset="0"/>
              </a:rPr>
              <a:t>Kick-off, collaboration forming, </a:t>
            </a:r>
          </a:p>
          <a:p>
            <a:r>
              <a:rPr lang="en-GB" sz="1600" b="1" dirty="0">
                <a:solidFill>
                  <a:srgbClr val="FF000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r>
              <a:rPr lang="en-GB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study plan and organisation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777384" y="5439559"/>
            <a:ext cx="4527713" cy="376404"/>
          </a:xfrm>
          <a:prstGeom prst="round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solidFill>
                  <a:srgbClr val="0C377B"/>
                </a:solidFill>
                <a:latin typeface="Century Gothic" panose="020B0502020202020204" pitchFamily="34" charset="0"/>
              </a:rPr>
              <a:t>Release CDR &amp; Workshop on next steps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708040" y="4744447"/>
            <a:ext cx="2169032" cy="579821"/>
          </a:xfrm>
          <a:prstGeom prst="round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solidFill>
                  <a:srgbClr val="0C377B"/>
                </a:solidFill>
                <a:latin typeface="Century Gothic" panose="020B0502020202020204" pitchFamily="34" charset="0"/>
              </a:rPr>
              <a:t>Workshop &amp; Review</a:t>
            </a:r>
          </a:p>
          <a:p>
            <a:pPr algn="r"/>
            <a:r>
              <a:rPr lang="en-GB" sz="1600" b="1" dirty="0">
                <a:solidFill>
                  <a:srgbClr val="FF000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contents of CDR</a:t>
            </a:r>
            <a:endParaRPr lang="en-GB" sz="1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530216" y="2622455"/>
            <a:ext cx="5223847" cy="376404"/>
          </a:xfrm>
          <a:prstGeom prst="round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0C377B"/>
                </a:solidFill>
                <a:latin typeface="Century Gothic" panose="020B0502020202020204" pitchFamily="34" charset="0"/>
              </a:rPr>
              <a:t>Workshop &amp; Review</a:t>
            </a:r>
            <a:r>
              <a:rPr lang="en-GB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>
                <a:solidFill>
                  <a:srgbClr val="FF000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r>
              <a:rPr lang="en-GB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identification  of baseline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268560" y="2586612"/>
            <a:ext cx="615661" cy="576741"/>
            <a:chOff x="-1219048" y="3333377"/>
            <a:chExt cx="540000" cy="540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9048" y="3333377"/>
              <a:ext cx="540000" cy="540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068453" y="3477510"/>
              <a:ext cx="238810" cy="239203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8173217" y="5323591"/>
            <a:ext cx="615661" cy="576741"/>
            <a:chOff x="6234726" y="2760924"/>
            <a:chExt cx="540000" cy="54000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726" y="2760924"/>
              <a:ext cx="540000" cy="54000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0100" y="2877214"/>
              <a:ext cx="252000" cy="252000"/>
            </a:xfrm>
            <a:prstGeom prst="rect">
              <a:avLst/>
            </a:prstGeom>
          </p:spPr>
        </p:pic>
      </p:grpSp>
      <p:sp>
        <p:nvSpPr>
          <p:cNvPr id="32" name="Rounded Rectangle 31"/>
          <p:cNvSpPr/>
          <p:nvPr/>
        </p:nvSpPr>
        <p:spPr>
          <a:xfrm>
            <a:off x="2798818" y="3029399"/>
            <a:ext cx="2710103" cy="542222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en-GB" sz="1600" b="1" dirty="0" err="1">
                <a:solidFill>
                  <a:srgbClr val="0C377B"/>
                </a:solidFill>
                <a:latin typeface="Century Gothic" panose="020B0502020202020204" pitchFamily="34" charset="0"/>
              </a:rPr>
              <a:t>Ph</a:t>
            </a:r>
            <a:r>
              <a:rPr lang="en-GB" sz="1600" b="1" dirty="0">
                <a:solidFill>
                  <a:srgbClr val="0C377B"/>
                </a:solidFill>
                <a:latin typeface="Century Gothic" panose="020B0502020202020204" pitchFamily="34" charset="0"/>
              </a:rPr>
              <a:t> 2: Conceptual study of baseline “strong interact.”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436912" y="3588103"/>
            <a:ext cx="3456384" cy="537728"/>
          </a:xfrm>
          <a:prstGeom prst="round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0C377B"/>
                </a:solidFill>
                <a:latin typeface="Century Gothic" panose="020B0502020202020204" pitchFamily="34" charset="0"/>
              </a:rPr>
              <a:t>Workshop &amp; Review, cost model, LHC results </a:t>
            </a:r>
            <a:r>
              <a:rPr lang="en-GB" sz="1600" b="1" dirty="0">
                <a:solidFill>
                  <a:srgbClr val="FF000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study </a:t>
            </a:r>
            <a:r>
              <a:rPr lang="en-GB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re-scoping?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461985" y="4133297"/>
            <a:ext cx="1899888" cy="542222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en-GB" sz="1600" b="1" dirty="0" err="1">
                <a:solidFill>
                  <a:srgbClr val="0C377B"/>
                </a:solidFill>
                <a:latin typeface="Century Gothic" panose="020B0502020202020204" pitchFamily="34" charset="0"/>
              </a:rPr>
              <a:t>Ph</a:t>
            </a:r>
            <a:r>
              <a:rPr lang="en-GB" sz="1600" b="1" dirty="0">
                <a:solidFill>
                  <a:srgbClr val="0C377B"/>
                </a:solidFill>
                <a:latin typeface="Century Gothic" panose="020B0502020202020204" pitchFamily="34" charset="0"/>
              </a:rPr>
              <a:t> 3: Study</a:t>
            </a:r>
          </a:p>
          <a:p>
            <a:pPr algn="ctr"/>
            <a:r>
              <a:rPr lang="en-GB" sz="1600" b="1" dirty="0">
                <a:solidFill>
                  <a:srgbClr val="0C377B"/>
                </a:solidFill>
                <a:latin typeface="Century Gothic" panose="020B0502020202020204" pitchFamily="34" charset="0"/>
              </a:rPr>
              <a:t>consolidation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6765467" y="4746850"/>
            <a:ext cx="615661" cy="576741"/>
            <a:chOff x="-1219048" y="3333377"/>
            <a:chExt cx="540000" cy="54000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9048" y="3333377"/>
              <a:ext cx="540000" cy="54000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068453" y="3477510"/>
              <a:ext cx="238810" cy="239203"/>
            </a:xfrm>
            <a:prstGeom prst="rect">
              <a:avLst/>
            </a:prstGeom>
          </p:spPr>
        </p:pic>
      </p:grpSp>
      <p:sp>
        <p:nvSpPr>
          <p:cNvPr id="10" name="Rounded Rectangle 9"/>
          <p:cNvSpPr/>
          <p:nvPr/>
        </p:nvSpPr>
        <p:spPr>
          <a:xfrm>
            <a:off x="7317912" y="5091203"/>
            <a:ext cx="890472" cy="376404"/>
          </a:xfrm>
          <a:prstGeom prst="roundRect">
            <a:avLst/>
          </a:prstGeom>
          <a:solidFill>
            <a:srgbClr val="FFCCFF"/>
          </a:solidFill>
          <a:ln>
            <a:solidFill>
              <a:srgbClr val="CC0099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CC0099"/>
                </a:solidFill>
                <a:latin typeface="Century Gothic" panose="020B0502020202020204" pitchFamily="34" charset="0"/>
              </a:rPr>
              <a:t>Report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215496" y="1561414"/>
            <a:ext cx="995428" cy="376404"/>
          </a:xfrm>
          <a:prstGeom prst="roundRect">
            <a:avLst/>
          </a:prstGeom>
          <a:solidFill>
            <a:srgbClr val="FFCCFF"/>
          </a:solidFill>
          <a:ln>
            <a:solidFill>
              <a:srgbClr val="CC0099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CC0099"/>
                </a:solidFill>
                <a:latin typeface="Century Gothic" panose="020B0502020202020204" pitchFamily="34" charset="0"/>
              </a:rPr>
              <a:t>Prepare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80328" y="4820889"/>
            <a:ext cx="2750501" cy="863419"/>
          </a:xfrm>
          <a:prstGeom prst="round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4 large FCC Workshops distributed over participating regions</a:t>
            </a:r>
            <a:endParaRPr lang="en-GB" sz="16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965268" y="3666732"/>
            <a:ext cx="615661" cy="576741"/>
            <a:chOff x="-1219048" y="3333377"/>
            <a:chExt cx="540000" cy="54000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9048" y="3333377"/>
              <a:ext cx="540000" cy="5400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068453" y="3477510"/>
              <a:ext cx="238810" cy="239203"/>
            </a:xfrm>
            <a:prstGeom prst="rect">
              <a:avLst/>
            </a:prstGeom>
          </p:spPr>
        </p:pic>
      </p:grpSp>
      <p:sp>
        <p:nvSpPr>
          <p:cNvPr id="7" name="Rounded Rectangle 6"/>
          <p:cNvSpPr/>
          <p:nvPr/>
        </p:nvSpPr>
        <p:spPr>
          <a:xfrm>
            <a:off x="476499" y="2009107"/>
            <a:ext cx="2238916" cy="542222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en-GB" sz="1600" b="1" dirty="0" err="1">
                <a:solidFill>
                  <a:srgbClr val="0C377B"/>
                </a:solidFill>
                <a:latin typeface="Century Gothic" panose="020B0502020202020204" pitchFamily="34" charset="0"/>
              </a:rPr>
              <a:t>Ph</a:t>
            </a:r>
            <a:r>
              <a:rPr lang="en-GB" sz="1600" b="1" dirty="0">
                <a:solidFill>
                  <a:srgbClr val="0C377B"/>
                </a:solidFill>
                <a:latin typeface="Century Gothic" panose="020B0502020202020204" pitchFamily="34" charset="0"/>
              </a:rPr>
              <a:t> 1: Explore options</a:t>
            </a:r>
          </a:p>
          <a:p>
            <a:pPr algn="ctr"/>
            <a:r>
              <a:rPr lang="en-GB" sz="1600" b="1" dirty="0">
                <a:solidFill>
                  <a:srgbClr val="0C377B"/>
                </a:solidFill>
                <a:latin typeface="Century Gothic" panose="020B0502020202020204" pitchFamily="34" charset="0"/>
              </a:rPr>
              <a:t>“weak interaction”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-7641" y="-13756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i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FCC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global design study – time line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811508" y="6488668"/>
            <a:ext cx="1324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M. Benedikt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595957" y="5815964"/>
            <a:ext cx="0" cy="672704"/>
          </a:xfrm>
          <a:prstGeom prst="straightConnector1">
            <a:avLst/>
          </a:prstGeom>
          <a:ln w="4762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34372" y="6150114"/>
            <a:ext cx="1956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i="1" dirty="0">
                <a:solidFill>
                  <a:srgbClr val="0000CC"/>
                </a:solidFill>
              </a:rPr>
              <a:t>w</a:t>
            </a:r>
            <a:r>
              <a:rPr lang="en-GB" sz="2800" b="1" i="1" dirty="0" smtClean="0">
                <a:solidFill>
                  <a:srgbClr val="0000CC"/>
                </a:solidFill>
              </a:rPr>
              <a:t>e are here</a:t>
            </a:r>
            <a:endParaRPr lang="en-GB" sz="2800" b="1" i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15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HEP Timescale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0872910"/>
              </p:ext>
            </p:extLst>
          </p:nvPr>
        </p:nvGraphicFramePr>
        <p:xfrm>
          <a:off x="510945" y="1164102"/>
          <a:ext cx="8047147" cy="683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4" name="Rectangle 43"/>
          <p:cNvSpPr/>
          <p:nvPr/>
        </p:nvSpPr>
        <p:spPr>
          <a:xfrm>
            <a:off x="7930764" y="4342581"/>
            <a:ext cx="945205" cy="529137"/>
          </a:xfrm>
          <a:prstGeom prst="rect">
            <a:avLst/>
          </a:prstGeom>
          <a:solidFill>
            <a:srgbClr val="FF0000">
              <a:alpha val="39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0F0F0"/>
                </a:solidFill>
                <a:effectLst>
                  <a:outerShdw blurRad="25400" dist="25400" dir="2700000" algn="tl" rotWithShape="0">
                    <a:srgbClr val="0067A3">
                      <a:lumMod val="75000"/>
                      <a:alpha val="45000"/>
                    </a:srgbClr>
                  </a:outerShdw>
                </a:effectLst>
                <a:latin typeface="Univers LT Std 45 Light"/>
              </a:rPr>
              <a:t>Physics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2101" y="5170429"/>
            <a:ext cx="3538141" cy="599896"/>
            <a:chOff x="4772101" y="5170429"/>
            <a:chExt cx="3538141" cy="599896"/>
          </a:xfrm>
        </p:grpSpPr>
        <p:cxnSp>
          <p:nvCxnSpPr>
            <p:cNvPr id="48" name="Straight Arrow Connector 47"/>
            <p:cNvCxnSpPr/>
            <p:nvPr/>
          </p:nvCxnSpPr>
          <p:spPr>
            <a:xfrm>
              <a:off x="4772101" y="5170429"/>
              <a:ext cx="3132536" cy="0"/>
            </a:xfrm>
            <a:prstGeom prst="straightConnector1">
              <a:avLst/>
            </a:prstGeom>
            <a:ln>
              <a:solidFill>
                <a:srgbClr val="FFFFFE"/>
              </a:solidFill>
              <a:headEnd type="arrow" w="lg" len="med"/>
              <a:tailEnd type="arrow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5119859" y="5185549"/>
              <a:ext cx="3190383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FFFFFE"/>
                  </a:solidFill>
                  <a:ea typeface="ＭＳ Ｐゴシック" charset="0"/>
                </a:rPr>
                <a:t>25 years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724903" y="1844422"/>
            <a:ext cx="7227366" cy="4650763"/>
            <a:chOff x="1724903" y="1844422"/>
            <a:chExt cx="7227366" cy="4650763"/>
          </a:xfrm>
        </p:grpSpPr>
        <p:cxnSp>
          <p:nvCxnSpPr>
            <p:cNvPr id="56" name="Straight Connector 55"/>
            <p:cNvCxnSpPr/>
            <p:nvPr/>
          </p:nvCxnSpPr>
          <p:spPr>
            <a:xfrm flipV="1">
              <a:off x="5760689" y="1845640"/>
              <a:ext cx="0" cy="4609838"/>
            </a:xfrm>
            <a:prstGeom prst="line">
              <a:avLst/>
            </a:prstGeom>
            <a:ln>
              <a:solidFill>
                <a:srgbClr val="FFFFFE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4914093" y="1844422"/>
              <a:ext cx="0" cy="4611056"/>
            </a:xfrm>
            <a:prstGeom prst="line">
              <a:avLst/>
            </a:prstGeom>
            <a:ln>
              <a:solidFill>
                <a:srgbClr val="FFFFFE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1724903" y="6093857"/>
              <a:ext cx="3190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FFFFFE"/>
                  </a:solidFill>
                  <a:ea typeface="ＭＳ Ｐゴシック" charset="0"/>
                </a:rPr>
                <a:t>Today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761886" y="6095075"/>
              <a:ext cx="3190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FFFFFE"/>
                  </a:solidFill>
                  <a:ea typeface="ＭＳ Ｐゴシック" charset="0"/>
                </a:rPr>
                <a:t>CDR &amp; Cost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27583" y="2040959"/>
            <a:ext cx="3297887" cy="531573"/>
            <a:chOff x="827583" y="2040959"/>
            <a:chExt cx="3297887" cy="531573"/>
          </a:xfrm>
        </p:grpSpPr>
        <p:sp>
          <p:nvSpPr>
            <p:cNvPr id="13" name="Rectangle 12"/>
            <p:cNvSpPr/>
            <p:nvPr/>
          </p:nvSpPr>
          <p:spPr>
            <a:xfrm>
              <a:off x="827583" y="2040959"/>
              <a:ext cx="965977" cy="529137"/>
            </a:xfrm>
            <a:prstGeom prst="rect">
              <a:avLst/>
            </a:prstGeom>
            <a:solidFill>
              <a:srgbClr val="66CCFF">
                <a:alpha val="39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err="1" smtClean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Construc-tion</a:t>
              </a:r>
              <a:endParaRPr lang="en-US" sz="1400" dirty="0">
                <a:solidFill>
                  <a:srgbClr val="F0F0F0"/>
                </a:solidFill>
                <a:effectLst>
                  <a:outerShdw blurRad="25400" dist="25400" dir="2700000" algn="tl" rotWithShape="0">
                    <a:srgbClr val="0067A3">
                      <a:lumMod val="75000"/>
                      <a:alpha val="45000"/>
                    </a:srgbClr>
                  </a:outerShdw>
                </a:effectLst>
                <a:latin typeface="Univers LT Std 45 Light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30758" y="2042177"/>
              <a:ext cx="898103" cy="529137"/>
            </a:xfrm>
            <a:prstGeom prst="rect">
              <a:avLst/>
            </a:prstGeom>
            <a:solidFill>
              <a:srgbClr val="FF0000">
                <a:alpha val="39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Physics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782144" y="2043395"/>
              <a:ext cx="575999" cy="529137"/>
            </a:xfrm>
            <a:prstGeom prst="rect">
              <a:avLst/>
            </a:prstGeom>
            <a:solidFill>
              <a:srgbClr val="00FF00">
                <a:alpha val="39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err="1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Upgr</a:t>
              </a:r>
              <a:endParaRPr lang="en-US" sz="1400" dirty="0">
                <a:solidFill>
                  <a:srgbClr val="F0F0F0"/>
                </a:solidFill>
                <a:effectLst>
                  <a:outerShdw blurRad="25400" dist="25400" dir="2700000" algn="tl" rotWithShape="0">
                    <a:srgbClr val="0067A3">
                      <a:lumMod val="75000"/>
                      <a:alpha val="45000"/>
                    </a:srgbClr>
                  </a:outerShdw>
                </a:effectLst>
                <a:latin typeface="Univers LT Std 45 Light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366929" y="2082678"/>
              <a:ext cx="758541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300" b="1" dirty="0">
                  <a:solidFill>
                    <a:srgbClr val="F0F0F0"/>
                  </a:solidFill>
                  <a:ea typeface="ＭＳ Ｐゴシック" charset="0"/>
                </a:rPr>
                <a:t>LEP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181782" y="2798088"/>
            <a:ext cx="5443145" cy="530355"/>
            <a:chOff x="1181782" y="2798088"/>
            <a:chExt cx="5443145" cy="530355"/>
          </a:xfrm>
        </p:grpSpPr>
        <p:sp>
          <p:nvSpPr>
            <p:cNvPr id="24" name="Rectangle 23"/>
            <p:cNvSpPr/>
            <p:nvPr/>
          </p:nvSpPr>
          <p:spPr>
            <a:xfrm>
              <a:off x="3236945" y="2798088"/>
              <a:ext cx="1186586" cy="529137"/>
            </a:xfrm>
            <a:prstGeom prst="rect">
              <a:avLst/>
            </a:prstGeom>
            <a:solidFill>
              <a:srgbClr val="66CCFF">
                <a:alpha val="39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Construction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462888" y="2799306"/>
              <a:ext cx="1358431" cy="529137"/>
            </a:xfrm>
            <a:prstGeom prst="rect">
              <a:avLst/>
            </a:prstGeom>
            <a:solidFill>
              <a:srgbClr val="FF0000">
                <a:alpha val="39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Physics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404131" y="2799306"/>
              <a:ext cx="786256" cy="529137"/>
            </a:xfrm>
            <a:prstGeom prst="rect">
              <a:avLst/>
            </a:prstGeom>
            <a:solidFill>
              <a:srgbClr val="FFFF00">
                <a:alpha val="39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Proto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181782" y="2799306"/>
              <a:ext cx="1186586" cy="529137"/>
            </a:xfrm>
            <a:prstGeom prst="rect">
              <a:avLst/>
            </a:prstGeom>
            <a:solidFill>
              <a:schemeClr val="accent6">
                <a:alpha val="39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Design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834326" y="2834395"/>
              <a:ext cx="790601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300" b="1" dirty="0">
                  <a:solidFill>
                    <a:srgbClr val="F0F0F0"/>
                  </a:solidFill>
                  <a:ea typeface="ＭＳ Ｐゴシック" charset="0"/>
                </a:rPr>
                <a:t>LHC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430456" y="3555217"/>
            <a:ext cx="5488395" cy="530355"/>
            <a:chOff x="3430456" y="3555217"/>
            <a:chExt cx="5488395" cy="530355"/>
          </a:xfrm>
        </p:grpSpPr>
        <p:sp>
          <p:nvSpPr>
            <p:cNvPr id="37" name="Rectangle 36"/>
            <p:cNvSpPr/>
            <p:nvPr/>
          </p:nvSpPr>
          <p:spPr>
            <a:xfrm>
              <a:off x="5059852" y="3555217"/>
              <a:ext cx="1073545" cy="529137"/>
            </a:xfrm>
            <a:prstGeom prst="rect">
              <a:avLst/>
            </a:prstGeom>
            <a:solidFill>
              <a:srgbClr val="66CCFF">
                <a:alpha val="39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Construct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152627" y="3556435"/>
              <a:ext cx="1437640" cy="529137"/>
            </a:xfrm>
            <a:prstGeom prst="rect">
              <a:avLst/>
            </a:prstGeom>
            <a:solidFill>
              <a:srgbClr val="FF0000">
                <a:alpha val="39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Physics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430456" y="3556435"/>
              <a:ext cx="1599160" cy="529137"/>
            </a:xfrm>
            <a:prstGeom prst="rect">
              <a:avLst/>
            </a:prstGeom>
            <a:solidFill>
              <a:schemeClr val="accent6">
                <a:alpha val="39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Design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637731" y="3583771"/>
              <a:ext cx="1281120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300" b="1" dirty="0">
                  <a:solidFill>
                    <a:srgbClr val="F0F0F0"/>
                  </a:solidFill>
                  <a:ea typeface="ＭＳ Ｐゴシック" charset="0"/>
                </a:rPr>
                <a:t>HL-LHC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499377" y="4341363"/>
            <a:ext cx="5405260" cy="530355"/>
            <a:chOff x="2499377" y="4341363"/>
            <a:chExt cx="5405260" cy="530355"/>
          </a:xfrm>
        </p:grpSpPr>
        <p:sp>
          <p:nvSpPr>
            <p:cNvPr id="43" name="Rectangle 42"/>
            <p:cNvSpPr/>
            <p:nvPr/>
          </p:nvSpPr>
          <p:spPr>
            <a:xfrm>
              <a:off x="6663573" y="4341363"/>
              <a:ext cx="1241064" cy="529137"/>
            </a:xfrm>
            <a:prstGeom prst="rect">
              <a:avLst/>
            </a:prstGeom>
            <a:solidFill>
              <a:srgbClr val="66CCFF">
                <a:alpha val="39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Construction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876118" y="4342581"/>
              <a:ext cx="761681" cy="529137"/>
            </a:xfrm>
            <a:prstGeom prst="rect">
              <a:avLst/>
            </a:prstGeom>
            <a:solidFill>
              <a:srgbClr val="FFFF00">
                <a:alpha val="39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Proto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798422" y="4342581"/>
              <a:ext cx="1041933" cy="529137"/>
            </a:xfrm>
            <a:prstGeom prst="rect">
              <a:avLst/>
            </a:prstGeom>
            <a:solidFill>
              <a:schemeClr val="accent6">
                <a:alpha val="39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Design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99377" y="4387444"/>
              <a:ext cx="2300112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300" b="1" dirty="0">
                  <a:solidFill>
                    <a:srgbClr val="F0F0F0"/>
                  </a:solidFill>
                  <a:ea typeface="ＭＳ Ｐゴシック" charset="0"/>
                </a:rPr>
                <a:t>Future Collider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563345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4796650" y="512672"/>
            <a:ext cx="4054022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dirty="0">
                <a:solidFill>
                  <a:srgbClr val="FFFF00"/>
                </a:solidFill>
                <a:ea typeface="ＭＳ Ｐゴシック" charset="0"/>
              </a:rPr>
              <a:t>First FCC Week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8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FF00"/>
                </a:solidFill>
                <a:ea typeface="ＭＳ Ｐゴシック" charset="0"/>
              </a:rPr>
              <a:t>Conference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FF00"/>
                </a:solidFill>
                <a:ea typeface="ＭＳ Ｐゴシック" charset="0"/>
              </a:rPr>
              <a:t> 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FF00"/>
                </a:solidFill>
                <a:ea typeface="ＭＳ Ｐゴシック" charset="0"/>
              </a:rPr>
              <a:t>Washington DC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FF00"/>
                </a:solidFill>
                <a:ea typeface="ＭＳ Ｐゴシック" charset="0"/>
              </a:rPr>
              <a:t>23-27 March 2015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8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FFFF00"/>
                </a:solidFill>
                <a:ea typeface="ＭＳ Ｐゴシック" charset="0"/>
                <a:hlinkClick r:id="rId2"/>
              </a:rPr>
              <a:t>http://cern.ch/fccw2015</a:t>
            </a:r>
            <a:endParaRPr lang="en-GB" sz="24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4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800" b="1" dirty="0">
              <a:solidFill>
                <a:srgbClr val="FFFF00"/>
              </a:solidFill>
              <a:ea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5057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546" y="2313165"/>
            <a:ext cx="694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92A55"/>
                </a:solidFill>
              </a:rPr>
              <a:t>++...</a:t>
            </a:r>
          </a:p>
        </p:txBody>
      </p:sp>
      <p:sp>
        <p:nvSpPr>
          <p:cNvPr id="5" name="TextBox 4"/>
          <p:cNvSpPr txBox="1"/>
          <p:nvPr/>
        </p:nvSpPr>
        <p:spPr>
          <a:xfrm rot="20794332">
            <a:off x="2740270" y="5103730"/>
            <a:ext cx="2183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i="1" dirty="0">
                <a:solidFill>
                  <a:srgbClr val="FF66FF"/>
                </a:solidFill>
              </a:rPr>
              <a:t>draft poster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22832" y="4857342"/>
            <a:ext cx="38278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i="1" dirty="0">
                <a:solidFill>
                  <a:srgbClr val="F0F0F0"/>
                </a:solidFill>
              </a:rPr>
              <a:t>hoping to see you there!</a:t>
            </a:r>
          </a:p>
          <a:p>
            <a:endParaRPr lang="en-GB" sz="3200" i="1" dirty="0">
              <a:solidFill>
                <a:srgbClr val="F0F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90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6565" y="1800029"/>
            <a:ext cx="856895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i="1" dirty="0">
                <a:solidFill>
                  <a:prstClr val="white"/>
                </a:solidFill>
              </a:rPr>
              <a:t>“A circle is a round straight line with a hole in the middle.”</a:t>
            </a:r>
          </a:p>
          <a:p>
            <a:endParaRPr lang="en-GB" sz="3600" dirty="0">
              <a:solidFill>
                <a:prstClr val="white"/>
              </a:solidFill>
            </a:endParaRPr>
          </a:p>
          <a:p>
            <a:pPr lvl="1"/>
            <a:endParaRPr lang="en-GB" sz="3600" dirty="0">
              <a:solidFill>
                <a:prstClr val="white"/>
              </a:solidFill>
            </a:endParaRPr>
          </a:p>
          <a:p>
            <a:pPr lvl="1"/>
            <a:r>
              <a:rPr lang="en-GB" sz="3600" dirty="0">
                <a:solidFill>
                  <a:prstClr val="white"/>
                </a:solidFill>
              </a:rPr>
              <a:t>		Mark Twain, </a:t>
            </a:r>
          </a:p>
          <a:p>
            <a:pPr lvl="1"/>
            <a:r>
              <a:rPr lang="en-GB" sz="3600" dirty="0">
                <a:solidFill>
                  <a:prstClr val="white"/>
                </a:solidFill>
              </a:rPr>
              <a:t>		in "English as She Is Taught", </a:t>
            </a:r>
          </a:p>
          <a:p>
            <a:pPr lvl="1"/>
            <a:r>
              <a:rPr lang="en-GB" sz="3600" dirty="0">
                <a:solidFill>
                  <a:prstClr val="white"/>
                </a:solidFill>
              </a:rPr>
              <a:t>		Century Magazine, May 1887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46" y="3969854"/>
            <a:ext cx="1440161" cy="14401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4056" y="404664"/>
            <a:ext cx="80573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prstClr val="white"/>
                </a:solidFill>
              </a:rPr>
              <a:t>is future circular or linear or both?</a:t>
            </a:r>
            <a:endParaRPr lang="en-GB" sz="4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88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9600" cy="1143000"/>
          </a:xfrm>
        </p:spPr>
        <p:txBody>
          <a:bodyPr>
            <a:normAutofit/>
          </a:bodyPr>
          <a:lstStyle/>
          <a:p>
            <a:r>
              <a:rPr lang="en-GB" sz="5400" i="1" dirty="0"/>
              <a:t>s</a:t>
            </a:r>
            <a:r>
              <a:rPr lang="en-GB" sz="5400" i="1" dirty="0" smtClean="0"/>
              <a:t>pare slides</a:t>
            </a:r>
            <a:endParaRPr lang="en-GB" sz="5400" i="1" dirty="0"/>
          </a:p>
        </p:txBody>
      </p:sp>
    </p:spTree>
    <p:extLst>
      <p:ext uri="{BB962C8B-B14F-4D97-AF65-F5344CB8AC3E}">
        <p14:creationId xmlns:p14="http://schemas.microsoft.com/office/powerpoint/2010/main" val="319346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" y="3481252"/>
            <a:ext cx="8725191" cy="2631267"/>
          </a:xfrm>
          <a:prstGeom prst="rect">
            <a:avLst/>
          </a:prstGeom>
        </p:spPr>
      </p:pic>
      <p:graphicFrame>
        <p:nvGraphicFramePr>
          <p:cNvPr id="4100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8946013"/>
              </p:ext>
            </p:extLst>
          </p:nvPr>
        </p:nvGraphicFramePr>
        <p:xfrm>
          <a:off x="115016" y="714281"/>
          <a:ext cx="8979876" cy="772130"/>
        </p:xfrm>
        <a:graphic>
          <a:graphicData uri="http://schemas.openxmlformats.org/drawingml/2006/table">
            <a:tbl>
              <a:tblPr/>
              <a:tblGrid>
                <a:gridCol w="1732645"/>
                <a:gridCol w="1418139"/>
                <a:gridCol w="1194222"/>
                <a:gridCol w="1567416"/>
                <a:gridCol w="1447783"/>
                <a:gridCol w="1619671"/>
              </a:tblGrid>
              <a:tr h="375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84" charset="-128"/>
                      </a:endParaRPr>
                    </a:p>
                  </a:txBody>
                  <a:tcPr marL="84406" marR="844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S-KEKB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SLC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CLIC (3 </a:t>
                      </a:r>
                      <a:r>
                        <a:rPr kumimoji="0" lang="en-GB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TeV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)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ILC (</a:t>
                      </a:r>
                      <a:r>
                        <a:rPr kumimoji="0" lang="en-GB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H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)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FCC-</a:t>
                      </a:r>
                      <a:r>
                        <a:rPr kumimoji="0" lang="en-GB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ee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 (</a:t>
                      </a:r>
                      <a:r>
                        <a:rPr kumimoji="0" lang="en-GB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H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)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e</a:t>
                      </a:r>
                      <a:r>
                        <a:rPr kumimoji="0" lang="en-GB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+</a:t>
                      </a: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 / second</a:t>
                      </a:r>
                    </a:p>
                  </a:txBody>
                  <a:tcPr marL="84406" marR="844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pitchFamily="84" charset="-128"/>
                        </a:rPr>
                        <a:t>2.5 x 10</a:t>
                      </a:r>
                      <a:r>
                        <a:rPr kumimoji="0" lang="en-GB" sz="20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pitchFamily="84" charset="-128"/>
                        </a:rPr>
                        <a:t>12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6 x 10</a:t>
                      </a:r>
                      <a:r>
                        <a:rPr kumimoji="0" lang="en-GB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12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110 x 10</a:t>
                      </a:r>
                      <a:r>
                        <a:rPr kumimoji="0" lang="en-GB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12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  <a:ea typeface="ＭＳ Ｐゴシック" pitchFamily="84" charset="-128"/>
                      </a:endParaRP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200 x 10</a:t>
                      </a:r>
                      <a:r>
                        <a:rPr kumimoji="0" lang="en-GB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12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0.05 x 10</a:t>
                      </a:r>
                      <a:r>
                        <a:rPr kumimoji="0" lang="en-GB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12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56" name="Rectangle 2"/>
          <p:cNvSpPr txBox="1">
            <a:spLocks noChangeArrowheads="1"/>
          </p:cNvSpPr>
          <p:nvPr/>
        </p:nvSpPr>
        <p:spPr bwMode="auto">
          <a:xfrm>
            <a:off x="755576" y="1"/>
            <a:ext cx="792088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42950" indent="-285750" defTabSz="95726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43000" indent="-228600" defTabSz="95726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00200" indent="-228600" defTabSz="95726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57400" indent="-228600" defTabSz="95726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e</a:t>
            </a:r>
            <a:r>
              <a:rPr lang="en-US" sz="3600" baseline="30000" dirty="0" smtClean="0">
                <a:solidFill>
                  <a:srgbClr val="0000FF"/>
                </a:solidFill>
              </a:rPr>
              <a:t>+ </a:t>
            </a:r>
            <a:r>
              <a:rPr lang="en-US" sz="3600" dirty="0" smtClean="0">
                <a:solidFill>
                  <a:srgbClr val="0000FF"/>
                </a:solidFill>
              </a:rPr>
              <a:t>source – rate requirements</a:t>
            </a:r>
            <a:endParaRPr lang="en-US" sz="3500" dirty="0">
              <a:solidFill>
                <a:srgbClr val="0000FF"/>
              </a:solidFill>
              <a:latin typeface="Garamond" pitchFamily="84" charset="0"/>
            </a:endParaRPr>
          </a:p>
        </p:txBody>
      </p:sp>
      <p:sp>
        <p:nvSpPr>
          <p:cNvPr id="4157" name="Rectangle 110"/>
          <p:cNvSpPr>
            <a:spLocks noChangeArrowheads="1"/>
          </p:cNvSpPr>
          <p:nvPr/>
        </p:nvSpPr>
        <p:spPr bwMode="auto">
          <a:xfrm>
            <a:off x="3270355" y="242157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en-US">
              <a:solidFill>
                <a:prstClr val="black"/>
              </a:solidFill>
              <a:latin typeface="MS Mincho" pitchFamily="49" charset="-128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750849" y="1337345"/>
            <a:ext cx="1908675" cy="777875"/>
            <a:chOff x="3340228" y="4816516"/>
            <a:chExt cx="2043415" cy="778167"/>
          </a:xfrm>
        </p:grpSpPr>
        <p:sp>
          <p:nvSpPr>
            <p:cNvPr id="4159" name="AutoShape 107"/>
            <p:cNvSpPr>
              <a:spLocks noChangeArrowheads="1"/>
            </p:cNvSpPr>
            <p:nvPr/>
          </p:nvSpPr>
          <p:spPr bwMode="auto">
            <a:xfrm rot="11004793" flipH="1">
              <a:off x="3340228" y="4816516"/>
              <a:ext cx="1828800" cy="778167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975" y="11167"/>
                  </a:moveTo>
                  <a:cubicBezTo>
                    <a:pt x="16982" y="11045"/>
                    <a:pt x="16986" y="10922"/>
                    <a:pt x="16986" y="10800"/>
                  </a:cubicBezTo>
                  <a:cubicBezTo>
                    <a:pt x="16986" y="7383"/>
                    <a:pt x="14216" y="4614"/>
                    <a:pt x="10800" y="4614"/>
                  </a:cubicBezTo>
                  <a:cubicBezTo>
                    <a:pt x="7383" y="4614"/>
                    <a:pt x="4614" y="7383"/>
                    <a:pt x="4614" y="10800"/>
                  </a:cubicBezTo>
                  <a:cubicBezTo>
                    <a:pt x="4613" y="11116"/>
                    <a:pt x="4638" y="11432"/>
                    <a:pt x="4686" y="11744"/>
                  </a:cubicBezTo>
                  <a:lnTo>
                    <a:pt x="126" y="12449"/>
                  </a:lnTo>
                  <a:cubicBezTo>
                    <a:pt x="42" y="11903"/>
                    <a:pt x="0" y="11352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1014"/>
                    <a:pt x="21593" y="11228"/>
                    <a:pt x="21580" y="11442"/>
                  </a:cubicBezTo>
                  <a:lnTo>
                    <a:pt x="24276" y="11602"/>
                  </a:lnTo>
                  <a:lnTo>
                    <a:pt x="18979" y="16303"/>
                  </a:lnTo>
                  <a:lnTo>
                    <a:pt x="14279" y="11007"/>
                  </a:lnTo>
                  <a:lnTo>
                    <a:pt x="16975" y="11167"/>
                  </a:lnTo>
                  <a:close/>
                </a:path>
              </a:pathLst>
            </a:custGeom>
            <a:solidFill>
              <a:srgbClr val="008000">
                <a:alpha val="0"/>
              </a:srgbClr>
            </a:solidFill>
            <a:ln w="25400">
              <a:solidFill>
                <a:srgbClr val="26CE7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4160" name="Text Box 108"/>
            <p:cNvSpPr txBox="1">
              <a:spLocks noChangeArrowheads="1"/>
            </p:cNvSpPr>
            <p:nvPr/>
          </p:nvSpPr>
          <p:spPr bwMode="auto">
            <a:xfrm>
              <a:off x="4607364" y="5038902"/>
              <a:ext cx="776279" cy="46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 b="1" dirty="0">
                  <a:solidFill>
                    <a:srgbClr val="FF0000"/>
                  </a:solidFill>
                  <a:latin typeface="Times New Roman" pitchFamily="84" charset="0"/>
                </a:rPr>
                <a:t>X </a:t>
              </a:r>
              <a:r>
                <a:rPr lang="en-US" b="1" dirty="0">
                  <a:solidFill>
                    <a:srgbClr val="FF0000"/>
                  </a:solidFill>
                  <a:latin typeface="Times New Roman" pitchFamily="84" charset="0"/>
                </a:rPr>
                <a:t>18</a:t>
              </a:r>
              <a:endParaRPr lang="en-US" sz="1800" dirty="0">
                <a:solidFill>
                  <a:srgbClr val="FF0000"/>
                </a:solidFill>
                <a:latin typeface="MS Mincho" pitchFamily="49" charset="-128"/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455087" y="1368475"/>
            <a:ext cx="3925718" cy="777875"/>
            <a:chOff x="2234236" y="5349416"/>
            <a:chExt cx="4983060" cy="778167"/>
          </a:xfrm>
        </p:grpSpPr>
        <p:sp>
          <p:nvSpPr>
            <p:cNvPr id="4162" name="AutoShape 107"/>
            <p:cNvSpPr>
              <a:spLocks noChangeArrowheads="1"/>
            </p:cNvSpPr>
            <p:nvPr/>
          </p:nvSpPr>
          <p:spPr bwMode="auto">
            <a:xfrm rot="10800000" flipH="1">
              <a:off x="2234236" y="5349416"/>
              <a:ext cx="4983060" cy="778167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975" y="11167"/>
                  </a:moveTo>
                  <a:cubicBezTo>
                    <a:pt x="16982" y="11045"/>
                    <a:pt x="16986" y="10922"/>
                    <a:pt x="16986" y="10800"/>
                  </a:cubicBezTo>
                  <a:cubicBezTo>
                    <a:pt x="16986" y="7383"/>
                    <a:pt x="14216" y="4614"/>
                    <a:pt x="10800" y="4614"/>
                  </a:cubicBezTo>
                  <a:cubicBezTo>
                    <a:pt x="7383" y="4614"/>
                    <a:pt x="4614" y="7383"/>
                    <a:pt x="4614" y="10800"/>
                  </a:cubicBezTo>
                  <a:cubicBezTo>
                    <a:pt x="4613" y="11116"/>
                    <a:pt x="4638" y="11432"/>
                    <a:pt x="4686" y="11744"/>
                  </a:cubicBezTo>
                  <a:lnTo>
                    <a:pt x="126" y="12449"/>
                  </a:lnTo>
                  <a:cubicBezTo>
                    <a:pt x="42" y="11903"/>
                    <a:pt x="0" y="11352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1014"/>
                    <a:pt x="21593" y="11228"/>
                    <a:pt x="21580" y="11442"/>
                  </a:cubicBezTo>
                  <a:lnTo>
                    <a:pt x="24276" y="11602"/>
                  </a:lnTo>
                  <a:lnTo>
                    <a:pt x="18979" y="16303"/>
                  </a:lnTo>
                  <a:lnTo>
                    <a:pt x="14279" y="11007"/>
                  </a:lnTo>
                  <a:lnTo>
                    <a:pt x="16975" y="11167"/>
                  </a:lnTo>
                  <a:close/>
                </a:path>
              </a:pathLst>
            </a:custGeom>
            <a:solidFill>
              <a:srgbClr val="008000">
                <a:alpha val="0"/>
              </a:srgbClr>
            </a:solidFill>
            <a:ln w="25400">
              <a:solidFill>
                <a:srgbClr val="26CE7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4163" name="Text Box 108"/>
            <p:cNvSpPr txBox="1">
              <a:spLocks noChangeArrowheads="1"/>
            </p:cNvSpPr>
            <p:nvPr/>
          </p:nvSpPr>
          <p:spPr bwMode="auto">
            <a:xfrm>
              <a:off x="6001212" y="5470798"/>
              <a:ext cx="1187717" cy="646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800" b="1" dirty="0">
                  <a:solidFill>
                    <a:srgbClr val="FF0000"/>
                  </a:solidFill>
                  <a:latin typeface="Times New Roman" pitchFamily="84" charset="0"/>
                </a:rPr>
                <a:t>X 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84" charset="0"/>
                </a:rPr>
                <a:t>33</a:t>
              </a:r>
              <a:endParaRPr lang="en-US" sz="2800" dirty="0">
                <a:solidFill>
                  <a:srgbClr val="FF0000"/>
                </a:solidFill>
                <a:latin typeface="MS Mincho" pitchFamily="49" charset="-128"/>
              </a:endParaRP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3411181" y="1671600"/>
            <a:ext cx="5479073" cy="777875"/>
            <a:chOff x="2234236" y="5349416"/>
            <a:chExt cx="4983060" cy="778167"/>
          </a:xfrm>
        </p:grpSpPr>
        <p:sp>
          <p:nvSpPr>
            <p:cNvPr id="4165" name="AutoShape 107"/>
            <p:cNvSpPr>
              <a:spLocks noChangeArrowheads="1"/>
            </p:cNvSpPr>
            <p:nvPr/>
          </p:nvSpPr>
          <p:spPr bwMode="auto">
            <a:xfrm rot="10800000" flipH="1">
              <a:off x="2234236" y="5349416"/>
              <a:ext cx="4983060" cy="778167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975" y="11167"/>
                  </a:moveTo>
                  <a:cubicBezTo>
                    <a:pt x="16982" y="11045"/>
                    <a:pt x="16986" y="10922"/>
                    <a:pt x="16986" y="10800"/>
                  </a:cubicBezTo>
                  <a:cubicBezTo>
                    <a:pt x="16986" y="7383"/>
                    <a:pt x="14216" y="4614"/>
                    <a:pt x="10800" y="4614"/>
                  </a:cubicBezTo>
                  <a:cubicBezTo>
                    <a:pt x="7383" y="4614"/>
                    <a:pt x="4614" y="7383"/>
                    <a:pt x="4614" y="10800"/>
                  </a:cubicBezTo>
                  <a:cubicBezTo>
                    <a:pt x="4613" y="11116"/>
                    <a:pt x="4638" y="11432"/>
                    <a:pt x="4686" y="11744"/>
                  </a:cubicBezTo>
                  <a:lnTo>
                    <a:pt x="126" y="12449"/>
                  </a:lnTo>
                  <a:cubicBezTo>
                    <a:pt x="42" y="11903"/>
                    <a:pt x="0" y="11352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1014"/>
                    <a:pt x="21593" y="11228"/>
                    <a:pt x="21580" y="11442"/>
                  </a:cubicBezTo>
                  <a:lnTo>
                    <a:pt x="24276" y="11602"/>
                  </a:lnTo>
                  <a:lnTo>
                    <a:pt x="18979" y="16303"/>
                  </a:lnTo>
                  <a:lnTo>
                    <a:pt x="14279" y="11007"/>
                  </a:lnTo>
                  <a:lnTo>
                    <a:pt x="16975" y="11167"/>
                  </a:lnTo>
                  <a:close/>
                </a:path>
              </a:pathLst>
            </a:custGeom>
            <a:solidFill>
              <a:srgbClr val="008000">
                <a:alpha val="0"/>
              </a:srgbClr>
            </a:solidFill>
            <a:ln w="25400">
              <a:solidFill>
                <a:srgbClr val="26CE7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4166" name="Text Box 108"/>
            <p:cNvSpPr txBox="1">
              <a:spLocks noChangeArrowheads="1"/>
            </p:cNvSpPr>
            <p:nvPr/>
          </p:nvSpPr>
          <p:spPr bwMode="auto">
            <a:xfrm>
              <a:off x="6133991" y="5478412"/>
              <a:ext cx="735067" cy="46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b="1" dirty="0" smtClean="0">
                  <a:solidFill>
                    <a:srgbClr val="FF0000"/>
                  </a:solidFill>
                  <a:latin typeface="Times New Roman" pitchFamily="84" charset="0"/>
                </a:rPr>
                <a:t>/ 120</a:t>
              </a:r>
              <a:endParaRPr lang="en-US" dirty="0">
                <a:solidFill>
                  <a:srgbClr val="FF0000"/>
                </a:solidFill>
                <a:latin typeface="MS Mincho" pitchFamily="49" charset="-128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2434" y="1541617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L. </a:t>
            </a:r>
            <a:r>
              <a:rPr lang="en-US" dirty="0" err="1" smtClean="0">
                <a:solidFill>
                  <a:prstClr val="black"/>
                </a:solidFill>
              </a:rPr>
              <a:t>Rinolfi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279324" y="3857110"/>
            <a:ext cx="898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dirty="0">
                <a:solidFill>
                  <a:prstClr val="black"/>
                </a:solidFill>
                <a:latin typeface="Arial" charset="0"/>
                <a:ea typeface="ＭＳ Ｐゴシック" pitchFamily="84" charset="-128"/>
              </a:rPr>
              <a:t>20x10</a:t>
            </a:r>
            <a:r>
              <a:rPr lang="en-GB" baseline="30000" dirty="0">
                <a:solidFill>
                  <a:prstClr val="black"/>
                </a:solidFill>
                <a:latin typeface="Arial" charset="0"/>
                <a:ea typeface="ＭＳ Ｐゴシック" pitchFamily="84" charset="-128"/>
              </a:rPr>
              <a:t>6</a:t>
            </a:r>
            <a:endParaRPr lang="en-GB" b="1" dirty="0">
              <a:solidFill>
                <a:prstClr val="black"/>
              </a:solidFill>
              <a:latin typeface="Arial" charset="0"/>
              <a:ea typeface="ＭＳ Ｐゴシック" pitchFamily="84" charset="-12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686" y="5903893"/>
            <a:ext cx="91671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ILC e+ source has </a:t>
            </a:r>
            <a:r>
              <a:rPr lang="en-GB" sz="2800" dirty="0">
                <a:solidFill>
                  <a:srgbClr val="FF0000"/>
                </a:solidFill>
              </a:rPr>
              <a:t>no </a:t>
            </a:r>
            <a:r>
              <a:rPr lang="en-GB" sz="2800" dirty="0" smtClean="0">
                <a:solidFill>
                  <a:srgbClr val="FF0000"/>
                </a:solidFill>
              </a:rPr>
              <a:t>precedent; </a:t>
            </a:r>
            <a:r>
              <a:rPr lang="en-GB" sz="2800" dirty="0">
                <a:solidFill>
                  <a:srgbClr val="FF0000"/>
                </a:solidFill>
              </a:rPr>
              <a:t>its </a:t>
            </a:r>
            <a:r>
              <a:rPr lang="en-GB" sz="2800" dirty="0" smtClean="0">
                <a:solidFill>
                  <a:srgbClr val="FF0000"/>
                </a:solidFill>
              </a:rPr>
              <a:t>performance can </a:t>
            </a:r>
            <a:r>
              <a:rPr lang="en-GB" sz="2800" dirty="0">
                <a:solidFill>
                  <a:srgbClr val="FF0000"/>
                </a:solidFill>
              </a:rPr>
              <a:t>be verified only after ILC construction </a:t>
            </a:r>
            <a:r>
              <a:rPr lang="en-GB" sz="2800" dirty="0" smtClean="0">
                <a:solidFill>
                  <a:srgbClr val="FF0000"/>
                </a:solidFill>
              </a:rPr>
              <a:t>(needs &gt;150 </a:t>
            </a:r>
            <a:r>
              <a:rPr lang="en-GB" sz="2800" dirty="0" err="1">
                <a:solidFill>
                  <a:srgbClr val="FF0000"/>
                </a:solidFill>
              </a:rPr>
              <a:t>GeV</a:t>
            </a:r>
            <a:r>
              <a:rPr lang="en-GB" sz="2800" dirty="0">
                <a:solidFill>
                  <a:srgbClr val="FF0000"/>
                </a:solidFill>
              </a:rPr>
              <a:t> </a:t>
            </a:r>
            <a:r>
              <a:rPr lang="en-GB" sz="2800" i="1" dirty="0" smtClean="0">
                <a:solidFill>
                  <a:srgbClr val="FF0000"/>
                </a:solidFill>
              </a:rPr>
              <a:t>e</a:t>
            </a:r>
            <a:r>
              <a:rPr lang="en-GB" sz="2800" baseline="30000" dirty="0" smtClean="0">
                <a:solidFill>
                  <a:srgbClr val="FF0000"/>
                </a:solidFill>
              </a:rPr>
              <a:t>-</a:t>
            </a:r>
            <a:r>
              <a:rPr lang="en-GB" sz="2800" dirty="0" smtClean="0">
                <a:solidFill>
                  <a:srgbClr val="FF0000"/>
                </a:solidFill>
              </a:rPr>
              <a:t> beam) 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1620" y="3260009"/>
            <a:ext cx="3108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0000CC"/>
                </a:solidFill>
              </a:rPr>
              <a:t>ILC </a:t>
            </a:r>
            <a:r>
              <a:rPr lang="en-GB" sz="2800" b="1" i="1" dirty="0" smtClean="0">
                <a:solidFill>
                  <a:srgbClr val="0000CC"/>
                </a:solidFill>
              </a:rPr>
              <a:t>e</a:t>
            </a:r>
            <a:r>
              <a:rPr lang="en-GB" sz="2800" b="1" baseline="30000" dirty="0" smtClean="0">
                <a:solidFill>
                  <a:srgbClr val="0000CC"/>
                </a:solidFill>
              </a:rPr>
              <a:t>+</a:t>
            </a:r>
            <a:r>
              <a:rPr lang="en-GB" sz="2800" b="1" dirty="0" smtClean="0">
                <a:solidFill>
                  <a:srgbClr val="0000CC"/>
                </a:solidFill>
              </a:rPr>
              <a:t> source design</a:t>
            </a:r>
            <a:endParaRPr lang="en-GB" sz="2800" b="1" dirty="0">
              <a:solidFill>
                <a:srgbClr val="0000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59523" y="2529298"/>
            <a:ext cx="2012089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0000CC"/>
                </a:solidFill>
              </a:rPr>
              <a:t>5x10</a:t>
            </a:r>
            <a:r>
              <a:rPr lang="en-GB" sz="2800" b="1" baseline="30000" dirty="0" smtClean="0">
                <a:solidFill>
                  <a:srgbClr val="0000CC"/>
                </a:solidFill>
              </a:rPr>
              <a:t>-5</a:t>
            </a:r>
            <a:r>
              <a:rPr lang="en-GB" sz="2800" b="1" dirty="0" smtClean="0">
                <a:solidFill>
                  <a:srgbClr val="0000CC"/>
                </a:solidFill>
              </a:rPr>
              <a:t> b</a:t>
            </a:r>
            <a:r>
              <a:rPr lang="en-GB" sz="2800" b="1" baseline="30000" dirty="0" smtClean="0">
                <a:solidFill>
                  <a:srgbClr val="0000CC"/>
                </a:solidFill>
              </a:rPr>
              <a:t>-1</a:t>
            </a:r>
            <a:r>
              <a:rPr lang="en-GB" sz="2800" b="1" dirty="0" smtClean="0">
                <a:solidFill>
                  <a:srgbClr val="0000CC"/>
                </a:solidFill>
              </a:rPr>
              <a:t>/</a:t>
            </a:r>
            <a:r>
              <a:rPr lang="en-GB" sz="2800" b="1" i="1" dirty="0" smtClean="0">
                <a:solidFill>
                  <a:srgbClr val="0000CC"/>
                </a:solidFill>
              </a:rPr>
              <a:t>e</a:t>
            </a:r>
            <a:r>
              <a:rPr lang="en-GB" sz="2800" b="1" baseline="30000" dirty="0" smtClean="0">
                <a:solidFill>
                  <a:srgbClr val="0000CC"/>
                </a:solidFill>
              </a:rPr>
              <a:t>+</a:t>
            </a:r>
            <a:endParaRPr lang="en-GB" sz="2800" b="1" baseline="30000" dirty="0">
              <a:solidFill>
                <a:srgbClr val="0000CC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46915" y="2529298"/>
            <a:ext cx="1285929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6600"/>
                </a:solidFill>
              </a:rPr>
              <a:t>1</a:t>
            </a:r>
            <a:r>
              <a:rPr lang="en-GB" sz="2800" b="1" dirty="0" smtClean="0">
                <a:solidFill>
                  <a:srgbClr val="006600"/>
                </a:solidFill>
              </a:rPr>
              <a:t> b</a:t>
            </a:r>
            <a:r>
              <a:rPr lang="en-GB" sz="2800" b="1" baseline="30000" dirty="0" smtClean="0">
                <a:solidFill>
                  <a:srgbClr val="006600"/>
                </a:solidFill>
              </a:rPr>
              <a:t>-1</a:t>
            </a:r>
            <a:r>
              <a:rPr lang="en-GB" sz="2800" b="1" dirty="0" smtClean="0">
                <a:solidFill>
                  <a:srgbClr val="006600"/>
                </a:solidFill>
              </a:rPr>
              <a:t>/</a:t>
            </a:r>
            <a:r>
              <a:rPr lang="en-GB" sz="2800" b="1" i="1" dirty="0" smtClean="0">
                <a:solidFill>
                  <a:srgbClr val="006600"/>
                </a:solidFill>
              </a:rPr>
              <a:t>e</a:t>
            </a:r>
            <a:r>
              <a:rPr lang="en-GB" sz="2800" b="1" baseline="30000" dirty="0" smtClean="0">
                <a:solidFill>
                  <a:srgbClr val="006600"/>
                </a:solidFill>
              </a:rPr>
              <a:t>+</a:t>
            </a:r>
            <a:endParaRPr lang="en-GB" sz="2800" b="1" baseline="30000" dirty="0">
              <a:solidFill>
                <a:srgbClr val="0066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97576" y="2529298"/>
            <a:ext cx="3417859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prstClr val="black"/>
                </a:solidFill>
              </a:rPr>
              <a:t>e</a:t>
            </a:r>
            <a:r>
              <a:rPr lang="en-GB" sz="2800" b="1" dirty="0" smtClean="0">
                <a:solidFill>
                  <a:prstClr val="black"/>
                </a:solidFill>
              </a:rPr>
              <a:t>fficiency of </a:t>
            </a:r>
            <a:r>
              <a:rPr lang="en-GB" sz="2800" b="1" i="1" dirty="0" smtClean="0">
                <a:solidFill>
                  <a:prstClr val="black"/>
                </a:solidFill>
              </a:rPr>
              <a:t>e</a:t>
            </a:r>
            <a:r>
              <a:rPr lang="en-GB" sz="2800" b="1" baseline="30000" dirty="0" smtClean="0">
                <a:solidFill>
                  <a:prstClr val="black"/>
                </a:solidFill>
              </a:rPr>
              <a:t>+</a:t>
            </a:r>
            <a:r>
              <a:rPr lang="en-GB" sz="2800" b="1" dirty="0" smtClean="0">
                <a:solidFill>
                  <a:prstClr val="black"/>
                </a:solidFill>
              </a:rPr>
              <a:t> usage:</a:t>
            </a:r>
            <a:endParaRPr lang="en-GB" sz="2800" b="1" baseline="3000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07655" y="2957997"/>
            <a:ext cx="1782924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FF0000"/>
                </a:solidFill>
              </a:rPr>
              <a:t>factor </a:t>
            </a:r>
            <a:r>
              <a:rPr lang="en-GB" sz="2400" b="1" dirty="0" smtClean="0">
                <a:solidFill>
                  <a:srgbClr val="FF0000"/>
                </a:solidFill>
              </a:rPr>
              <a:t>20000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13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  <p:bldP spid="7" grpId="0" animBg="1"/>
      <p:bldP spid="20" grpId="0" animBg="1"/>
      <p:bldP spid="21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994891"/>
              </p:ext>
            </p:extLst>
          </p:nvPr>
        </p:nvGraphicFramePr>
        <p:xfrm>
          <a:off x="1524000" y="1397000"/>
          <a:ext cx="6096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Cms</a:t>
                      </a:r>
                      <a:r>
                        <a:rPr lang="en-US" baseline="0" dirty="0" smtClean="0"/>
                        <a:t> energy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Luminosity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153223"/>
              </p:ext>
            </p:extLst>
          </p:nvPr>
        </p:nvGraphicFramePr>
        <p:xfrm>
          <a:off x="19455" y="42183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5976"/>
                <a:gridCol w="1296144"/>
                <a:gridCol w="1706750"/>
                <a:gridCol w="1785130"/>
              </a:tblGrid>
              <a:tr h="423238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parameter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LHC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HL-LHC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FCC-</a:t>
                      </a:r>
                      <a:r>
                        <a:rPr lang="en-US" sz="2400" dirty="0" err="1" smtClean="0">
                          <a:solidFill>
                            <a:schemeClr val="bg1"/>
                          </a:solidFill>
                          <a:latin typeface="+mn-lt"/>
                        </a:rPr>
                        <a:t>hh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+mn-lt"/>
                        </a:rPr>
                        <a:t>c.m</a:t>
                      </a:r>
                      <a:r>
                        <a:rPr lang="en-US" sz="2400" dirty="0" smtClean="0">
                          <a:latin typeface="+mn-lt"/>
                        </a:rPr>
                        <a:t>. energy [</a:t>
                      </a:r>
                      <a:r>
                        <a:rPr lang="en-US" sz="2400" dirty="0" err="1" smtClean="0">
                          <a:latin typeface="+mn-lt"/>
                        </a:rPr>
                        <a:t>TeV</a:t>
                      </a:r>
                      <a:r>
                        <a:rPr lang="en-US" sz="2400" dirty="0" smtClean="0">
                          <a:latin typeface="+mn-lt"/>
                        </a:rPr>
                        <a:t>]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14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100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</a:tr>
              <a:tr h="1330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2400" dirty="0" smtClean="0">
                          <a:latin typeface="+mn-lt"/>
                        </a:rPr>
                        <a:t>dipole magnet</a:t>
                      </a:r>
                      <a:r>
                        <a:rPr lang="en-US" sz="2400" baseline="0" dirty="0" smtClean="0">
                          <a:latin typeface="+mn-lt"/>
                        </a:rPr>
                        <a:t> field </a:t>
                      </a:r>
                      <a:r>
                        <a:rPr lang="en-US" sz="2400" dirty="0" smtClean="0">
                          <a:latin typeface="+mn-lt"/>
                        </a:rPr>
                        <a:t> [T]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8.33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16 (20)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n-lt"/>
                        </a:rPr>
                        <a:t>circumference [km]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36.7 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100 (83)</a:t>
                      </a:r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n-lt"/>
                        </a:rPr>
                        <a:t>luminosity [10</a:t>
                      </a:r>
                      <a:r>
                        <a:rPr lang="en-US" sz="2400" baseline="30000" dirty="0" smtClean="0">
                          <a:latin typeface="+mn-lt"/>
                        </a:rPr>
                        <a:t>34 </a:t>
                      </a:r>
                      <a:r>
                        <a:rPr lang="en-US" sz="2400" baseline="0" dirty="0" smtClean="0">
                          <a:latin typeface="+mn-lt"/>
                        </a:rPr>
                        <a:t>cm</a:t>
                      </a:r>
                      <a:r>
                        <a:rPr lang="en-US" sz="2400" baseline="30000" dirty="0" smtClean="0">
                          <a:latin typeface="+mn-lt"/>
                        </a:rPr>
                        <a:t>-2</a:t>
                      </a:r>
                      <a:r>
                        <a:rPr lang="en-US" sz="2400" baseline="0" dirty="0" smtClean="0">
                          <a:latin typeface="+mn-lt"/>
                        </a:rPr>
                        <a:t>s</a:t>
                      </a:r>
                      <a:r>
                        <a:rPr lang="en-US" sz="2400" baseline="30000" dirty="0" smtClean="0">
                          <a:latin typeface="+mn-lt"/>
                        </a:rPr>
                        <a:t>-1</a:t>
                      </a:r>
                      <a:r>
                        <a:rPr lang="en-US" sz="2400" dirty="0" smtClean="0">
                          <a:latin typeface="+mn-lt"/>
                        </a:rPr>
                        <a:t>]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1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5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5 [→20?]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n-lt"/>
                        </a:rPr>
                        <a:t>bunch spacing</a:t>
                      </a:r>
                      <a:r>
                        <a:rPr lang="en-US" sz="2400" baseline="0" dirty="0" smtClean="0">
                          <a:latin typeface="+mn-lt"/>
                        </a:rPr>
                        <a:t> [ns]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25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25 {5}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/>
                    <a:p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events / bunch crossing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27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135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170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{34}</a:t>
                      </a:r>
                      <a:endParaRPr lang="en-US" sz="2400" b="1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2400" dirty="0" smtClean="0">
                          <a:latin typeface="+mn-lt"/>
                        </a:rPr>
                        <a:t>bunch population [10</a:t>
                      </a:r>
                      <a:r>
                        <a:rPr lang="en-US" sz="2400" baseline="30000" dirty="0" smtClean="0">
                          <a:latin typeface="+mn-lt"/>
                        </a:rPr>
                        <a:t>11</a:t>
                      </a:r>
                      <a:r>
                        <a:rPr lang="en-US" sz="2400" dirty="0" smtClean="0">
                          <a:latin typeface="+mn-lt"/>
                        </a:rPr>
                        <a:t>]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1.15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2.2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400" baseline="0" dirty="0" smtClean="0">
                          <a:latin typeface="+mn-lt"/>
                        </a:rPr>
                        <a:t>1 {0.2}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2400" baseline="0" dirty="0" smtClean="0">
                          <a:latin typeface="+mn-lt"/>
                        </a:rPr>
                        <a:t>norm. transverse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emitt</a:t>
                      </a:r>
                      <a:r>
                        <a:rPr lang="en-US" sz="2400" baseline="0" dirty="0" smtClean="0">
                          <a:latin typeface="+mn-lt"/>
                        </a:rPr>
                        <a:t>. [</a:t>
                      </a:r>
                      <a:r>
                        <a:rPr lang="en-US" sz="2400" baseline="0" dirty="0" smtClean="0">
                          <a:latin typeface="Symbol" panose="05050102010706020507" pitchFamily="18" charset="2"/>
                          <a:cs typeface="Symbol" charset="2"/>
                        </a:rPr>
                        <a:t>m</a:t>
                      </a:r>
                      <a:r>
                        <a:rPr lang="en-US" sz="2400" baseline="0" dirty="0" smtClean="0">
                          <a:latin typeface="+mn-lt"/>
                          <a:cs typeface="Symbol" charset="2"/>
                        </a:rPr>
                        <a:t>m</a:t>
                      </a:r>
                      <a:r>
                        <a:rPr lang="en-US" sz="2400" baseline="0" dirty="0" smtClean="0">
                          <a:latin typeface="+mn-lt"/>
                        </a:rPr>
                        <a:t>]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3.75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2.5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2.2 {0.44}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2400" dirty="0" smtClean="0">
                          <a:latin typeface="+mn-lt"/>
                        </a:rPr>
                        <a:t>IP beta-function [m]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0.55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0.15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1.1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+mn-lt"/>
                        </a:rPr>
                        <a:t>IP beam size [</a:t>
                      </a:r>
                      <a:r>
                        <a:rPr lang="en-US" sz="2400" baseline="0" dirty="0" smtClean="0">
                          <a:latin typeface="Symbol" panose="05050102010706020507" pitchFamily="18" charset="2"/>
                          <a:cs typeface="Symbol" charset="2"/>
                        </a:rPr>
                        <a:t>m</a:t>
                      </a:r>
                      <a:r>
                        <a:rPr lang="en-US" sz="2400" baseline="0" dirty="0" smtClean="0">
                          <a:latin typeface="+mn-lt"/>
                          <a:cs typeface="Symbol" charset="2"/>
                        </a:rPr>
                        <a:t>m</a:t>
                      </a:r>
                      <a:r>
                        <a:rPr lang="en-US" sz="2400" baseline="0" dirty="0" smtClean="0">
                          <a:latin typeface="+mn-lt"/>
                        </a:rPr>
                        <a:t>]</a:t>
                      </a:r>
                      <a:endParaRPr lang="en-US" sz="24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16.7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7.1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6.8</a:t>
                      </a:r>
                      <a:r>
                        <a:rPr lang="en-US" sz="2400" baseline="0" dirty="0" smtClean="0">
                          <a:latin typeface="+mn-lt"/>
                        </a:rPr>
                        <a:t> {3}</a:t>
                      </a:r>
                      <a:endParaRPr lang="en-US" sz="2400" dirty="0" smtClean="0">
                        <a:latin typeface="+mn-lt"/>
                      </a:endParaRPr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/>
                    <a:p>
                      <a:r>
                        <a:rPr lang="en-US" sz="2400" baseline="0" dirty="0" smtClean="0"/>
                        <a:t>synchrotron rad. [W/m/aperture]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0.17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0.33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28 (44)</a:t>
                      </a:r>
                      <a:endParaRPr lang="en-US" sz="2400" dirty="0"/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/>
                    <a:p>
                      <a:r>
                        <a:rPr lang="en-US" sz="2400" baseline="0" dirty="0" smtClean="0"/>
                        <a:t>critical energy [</a:t>
                      </a:r>
                      <a:r>
                        <a:rPr lang="en-US" sz="2400" baseline="0" dirty="0" err="1" smtClean="0"/>
                        <a:t>keV</a:t>
                      </a:r>
                      <a:r>
                        <a:rPr lang="en-US" sz="2400" baseline="0" dirty="0" smtClean="0"/>
                        <a:t>]</a:t>
                      </a:r>
                      <a:endParaRPr lang="en-US" sz="2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0.044</a:t>
                      </a:r>
                      <a:endParaRPr 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4.3 (5.5)</a:t>
                      </a:r>
                      <a:endParaRPr lang="en-US" sz="2400" dirty="0"/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total </a:t>
                      </a: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syn.rad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. power [MW]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24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0.0072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75" marR="53975" marT="17780" marB="177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24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0.0146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75" marR="53975" marT="17780" marB="177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24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4.8 (5.8)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75" marR="53975" marT="17780" marB="17780"/>
                </a:tc>
              </a:tr>
              <a:tr h="423238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00CC"/>
                          </a:solidFill>
                        </a:rPr>
                        <a:t>long</a:t>
                      </a:r>
                      <a:r>
                        <a:rPr lang="en-US" sz="2400" b="1" baseline="0" dirty="0" smtClean="0">
                          <a:solidFill>
                            <a:srgbClr val="0000CC"/>
                          </a:solidFill>
                        </a:rPr>
                        <a:t>itudinal damping time [h]</a:t>
                      </a:r>
                      <a:endParaRPr lang="en-US" sz="24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2400" b="1" dirty="0" smtClean="0">
                          <a:solidFill>
                            <a:srgbClr val="0000CC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12.9</a:t>
                      </a:r>
                      <a:endParaRPr lang="en-US" sz="2400" b="1" dirty="0">
                        <a:solidFill>
                          <a:srgbClr val="0000CC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75" marR="53975" marT="17780" marB="1778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2400" b="1" dirty="0" smtClean="0">
                          <a:solidFill>
                            <a:srgbClr val="0000CC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0.54 (0.32)</a:t>
                      </a:r>
                      <a:endParaRPr lang="en-US" sz="2400" b="1" dirty="0">
                        <a:solidFill>
                          <a:srgbClr val="0000CC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75" marR="53975" marT="17780" marB="17780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 rot="20523686">
            <a:off x="1309192" y="1407387"/>
            <a:ext cx="6113459" cy="1754326"/>
          </a:xfrm>
          <a:prstGeom prst="rect">
            <a:avLst/>
          </a:prstGeom>
          <a:solidFill>
            <a:srgbClr val="FFFF00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i="1" dirty="0" smtClean="0">
                <a:solidFill>
                  <a:prstClr val="black"/>
                </a:solidFill>
              </a:rPr>
              <a:t>FCC-</a:t>
            </a:r>
            <a:r>
              <a:rPr lang="en-GB" sz="3600" i="1" dirty="0" err="1" smtClean="0">
                <a:solidFill>
                  <a:prstClr val="black"/>
                </a:solidFill>
              </a:rPr>
              <a:t>hh</a:t>
            </a:r>
            <a:r>
              <a:rPr lang="en-GB" sz="3600" dirty="0" smtClean="0">
                <a:solidFill>
                  <a:prstClr val="black"/>
                </a:solidFill>
              </a:rPr>
              <a:t> baseline parameters defined in EDMS No. 1342402, FCC-ACC-SPC-0001</a:t>
            </a:r>
            <a:endParaRPr lang="en-GB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53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mv="urn:schemas-microsoft-com:mac:vml">
      <mp:transition xmlns:mp="http://schemas.microsoft.com/office/mac/powerpoint/2008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7560840" cy="584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3347864" y="2204864"/>
            <a:ext cx="2016224" cy="0"/>
          </a:xfrm>
          <a:prstGeom prst="straightConnector1">
            <a:avLst/>
          </a:prstGeom>
          <a:ln w="73025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307105" y="-170264"/>
            <a:ext cx="8229600" cy="1006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prstClr val="white"/>
                </a:solidFill>
              </a:rPr>
              <a:t>t</a:t>
            </a:r>
            <a:r>
              <a:rPr lang="en-US" sz="4800" dirty="0" smtClean="0">
                <a:solidFill>
                  <a:prstClr val="white"/>
                </a:solidFill>
              </a:rPr>
              <a:t>echnology transition: </a:t>
            </a:r>
            <a:r>
              <a:rPr lang="en-US" sz="4800" i="1" dirty="0" err="1" smtClean="0">
                <a:solidFill>
                  <a:prstClr val="white"/>
                </a:solidFill>
              </a:rPr>
              <a:t>Nb-Ti</a:t>
            </a:r>
            <a:r>
              <a:rPr lang="en-US" sz="4800" dirty="0" smtClean="0">
                <a:solidFill>
                  <a:prstClr val="white"/>
                </a:solidFill>
              </a:rPr>
              <a:t> →</a:t>
            </a:r>
            <a:r>
              <a:rPr lang="en-US" sz="4800" i="1" dirty="0" smtClean="0">
                <a:solidFill>
                  <a:prstClr val="white"/>
                </a:solidFill>
              </a:rPr>
              <a:t>Nb</a:t>
            </a:r>
            <a:r>
              <a:rPr lang="en-US" sz="4800" baseline="-25000" dirty="0" smtClean="0">
                <a:solidFill>
                  <a:prstClr val="white"/>
                </a:solidFill>
              </a:rPr>
              <a:t>3</a:t>
            </a:r>
            <a:r>
              <a:rPr lang="en-US" sz="4800" i="1" dirty="0" smtClean="0">
                <a:solidFill>
                  <a:prstClr val="white"/>
                </a:solidFill>
              </a:rPr>
              <a:t>Sn</a:t>
            </a:r>
            <a:endParaRPr lang="en-US" sz="4800" i="1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40354" y="6509861"/>
            <a:ext cx="1176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O. </a:t>
            </a:r>
            <a:r>
              <a:rPr lang="en-GB" dirty="0" err="1">
                <a:solidFill>
                  <a:prstClr val="black"/>
                </a:solidFill>
              </a:rPr>
              <a:t>Bruning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09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930390"/>
              </p:ext>
            </p:extLst>
          </p:nvPr>
        </p:nvGraphicFramePr>
        <p:xfrm>
          <a:off x="0" y="1484784"/>
          <a:ext cx="9036496" cy="4663440"/>
        </p:xfrm>
        <a:graphic>
          <a:graphicData uri="http://schemas.openxmlformats.org/drawingml/2006/table">
            <a:tbl>
              <a:tblPr firstRow="1" bandRow="1"/>
              <a:tblGrid>
                <a:gridCol w="2977233"/>
                <a:gridCol w="1860771"/>
                <a:gridCol w="1563047"/>
                <a:gridCol w="1042032"/>
                <a:gridCol w="1593413"/>
              </a:tblGrid>
              <a:tr h="4287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000" dirty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chemeClr val="bg1"/>
                          </a:solidFill>
                        </a:rPr>
                        <a:t>Unit</a:t>
                      </a:r>
                      <a:endParaRPr lang="en-GB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LHC</a:t>
                      </a:r>
                      <a:r>
                        <a:rPr lang="en-GB" sz="2000" baseline="0" dirty="0" smtClean="0"/>
                        <a:t> </a:t>
                      </a:r>
                      <a:r>
                        <a:rPr lang="en-GB" sz="2000" dirty="0" smtClean="0"/>
                        <a:t>Design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FCC-</a:t>
                      </a:r>
                      <a:r>
                        <a:rPr lang="en-GB" sz="2000" dirty="0" err="1" smtClean="0"/>
                        <a:t>hh</a:t>
                      </a:r>
                      <a:endParaRPr lang="en-GB" sz="2000" dirty="0" smtClean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FCC-</a:t>
                      </a:r>
                      <a:r>
                        <a:rPr lang="en-GB" sz="2000" dirty="0" err="1" smtClean="0"/>
                        <a:t>hh</a:t>
                      </a:r>
                      <a:endParaRPr lang="en-GB" sz="2000" dirty="0" smtClean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/>
                    </a:solidFill>
                  </a:tcPr>
                </a:tc>
              </a:tr>
              <a:tr h="2522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operation mode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i="1" dirty="0" err="1" smtClean="0">
                          <a:solidFill>
                            <a:schemeClr val="tx1"/>
                          </a:solidFill>
                        </a:rPr>
                        <a:t>Pb-Pb</a:t>
                      </a:r>
                      <a:endParaRPr lang="en-GB" sz="200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i="1" dirty="0" err="1" smtClean="0">
                          <a:solidFill>
                            <a:schemeClr val="tx1"/>
                          </a:solidFill>
                        </a:rPr>
                        <a:t>Pb-Pb</a:t>
                      </a:r>
                      <a:endParaRPr lang="en-GB" sz="2000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i="1" dirty="0" smtClean="0">
                          <a:solidFill>
                            <a:srgbClr val="008000"/>
                          </a:solidFill>
                        </a:rPr>
                        <a:t>p</a:t>
                      </a:r>
                      <a:r>
                        <a:rPr lang="en-GB" sz="2000" i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en-GB" sz="2000" i="1" dirty="0" err="1" smtClean="0">
                          <a:solidFill>
                            <a:schemeClr val="tx1"/>
                          </a:solidFill>
                        </a:rPr>
                        <a:t>Pb</a:t>
                      </a:r>
                      <a:endParaRPr lang="en-GB" sz="2000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</a:tr>
              <a:tr h="2522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number of bunches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592	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</a:rPr>
                        <a:t>432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</a:rPr>
                        <a:t>432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</a:tr>
              <a:tr h="2522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part. /</a:t>
                      </a:r>
                      <a:r>
                        <a:rPr lang="en-GB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bunch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[10</a:t>
                      </a:r>
                      <a:r>
                        <a:rPr lang="en-GB" sz="2000" baseline="300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r>
                        <a:rPr lang="en-GB" sz="2000" baseline="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GB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0.7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</a:rPr>
                        <a:t>1.4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dirty="0" smtClean="0">
                          <a:solidFill>
                            <a:srgbClr val="008000"/>
                          </a:solidFill>
                        </a:rPr>
                        <a:t>115(1.4)</a:t>
                      </a:r>
                      <a:r>
                        <a:rPr lang="en-GB" sz="2000" b="0" dirty="0" smtClean="0">
                          <a:solidFill>
                            <a:schemeClr val="tx1"/>
                          </a:solidFill>
                        </a:rPr>
                        <a:t>/1.4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</a:tr>
              <a:tr h="2522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l-GR" sz="2000" dirty="0" smtClean="0">
                          <a:solidFill>
                            <a:schemeClr val="tx1"/>
                          </a:solidFill>
                        </a:rPr>
                        <a:t>β</a:t>
                      </a: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en-GB" sz="2000" baseline="0" dirty="0" err="1" smtClean="0">
                          <a:solidFill>
                            <a:schemeClr val="tx1"/>
                          </a:solidFill>
                        </a:rPr>
                        <a:t>functionat</a:t>
                      </a:r>
                      <a:r>
                        <a:rPr lang="en-GB" sz="2000" baseline="0" dirty="0" smtClean="0">
                          <a:solidFill>
                            <a:schemeClr val="tx1"/>
                          </a:solidFill>
                        </a:rPr>
                        <a:t> IP 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aseline="0" dirty="0" smtClean="0">
                          <a:solidFill>
                            <a:schemeClr val="tx1"/>
                          </a:solidFill>
                        </a:rPr>
                        <a:t>[m]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0.5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</a:rPr>
                        <a:t>1.1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</a:rPr>
                        <a:t>1.1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</a:tr>
              <a:tr h="2522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RMS beam size at IP 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i="0" dirty="0" smtClean="0"/>
                        <a:t>[um</a:t>
                      </a:r>
                      <a:r>
                        <a:rPr lang="en-GB" sz="2000" dirty="0" smtClean="0"/>
                        <a:t>]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15.9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</a:rPr>
                        <a:t>8.8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</a:rPr>
                        <a:t>8.8 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</a:tr>
              <a:tr h="2522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initial luminosity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[10</a:t>
                      </a:r>
                      <a:r>
                        <a:rPr lang="en-GB" sz="2000" baseline="30000" dirty="0" smtClean="0"/>
                        <a:t>27</a:t>
                      </a:r>
                      <a:r>
                        <a:rPr lang="en-GB" sz="2000" baseline="0" dirty="0" smtClean="0"/>
                        <a:t>cm</a:t>
                      </a:r>
                      <a:r>
                        <a:rPr lang="en-GB" sz="2000" baseline="30000" dirty="0" smtClean="0"/>
                        <a:t>-2</a:t>
                      </a:r>
                      <a:r>
                        <a:rPr lang="en-GB" sz="2000" baseline="0" dirty="0" smtClean="0"/>
                        <a:t>s</a:t>
                      </a:r>
                      <a:r>
                        <a:rPr lang="en-GB" sz="2000" baseline="30000" dirty="0" smtClean="0"/>
                        <a:t>-1</a:t>
                      </a:r>
                      <a:r>
                        <a:rPr lang="en-GB" sz="2000" dirty="0" smtClean="0"/>
                        <a:t>]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1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3.2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267</a:t>
                      </a:r>
                      <a:r>
                        <a:rPr lang="en-GB" sz="2000" dirty="0" smtClean="0">
                          <a:solidFill>
                            <a:srgbClr val="0427BC"/>
                          </a:solidFill>
                        </a:rPr>
                        <a:t>(3.2)</a:t>
                      </a:r>
                      <a:endParaRPr lang="en-GB" sz="2000" dirty="0">
                        <a:solidFill>
                          <a:srgbClr val="0427BC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</a:tr>
              <a:tr h="2522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peak luminosity 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[10</a:t>
                      </a:r>
                      <a:r>
                        <a:rPr lang="en-GB" sz="2000" baseline="30000" dirty="0" smtClean="0"/>
                        <a:t>27</a:t>
                      </a:r>
                      <a:r>
                        <a:rPr lang="en-GB" sz="2000" baseline="0" dirty="0" smtClean="0"/>
                        <a:t>cm</a:t>
                      </a:r>
                      <a:r>
                        <a:rPr lang="en-GB" sz="2000" baseline="30000" dirty="0" smtClean="0"/>
                        <a:t>-2</a:t>
                      </a:r>
                      <a:r>
                        <a:rPr lang="en-GB" sz="2000" baseline="0" dirty="0" smtClean="0"/>
                        <a:t>s</a:t>
                      </a:r>
                      <a:r>
                        <a:rPr lang="en-GB" sz="2000" baseline="30000" dirty="0" smtClean="0"/>
                        <a:t>-1</a:t>
                      </a:r>
                      <a:r>
                        <a:rPr lang="en-GB" sz="2000" dirty="0" smtClean="0"/>
                        <a:t>]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1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12.7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rgbClr val="0C377B"/>
                          </a:solidFill>
                        </a:rPr>
                        <a:t>5477(3356)</a:t>
                      </a:r>
                      <a:endParaRPr lang="en-GB" sz="2000" dirty="0">
                        <a:solidFill>
                          <a:srgbClr val="0C377B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</a:tr>
              <a:tr h="2522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dirty="0" err="1" smtClean="0"/>
                        <a:t>integr</a:t>
                      </a:r>
                      <a:r>
                        <a:rPr lang="en-GB" sz="2000" dirty="0" smtClean="0"/>
                        <a:t>. </a:t>
                      </a:r>
                      <a:r>
                        <a:rPr lang="en-GB" sz="2000" dirty="0" err="1" smtClean="0"/>
                        <a:t>lumi</a:t>
                      </a:r>
                      <a:r>
                        <a:rPr lang="en-GB" sz="2000" dirty="0" smtClean="0"/>
                        <a:t>.</a:t>
                      </a:r>
                      <a:r>
                        <a:rPr lang="en-GB" sz="2000" baseline="0" dirty="0" smtClean="0"/>
                        <a:t> per fill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i="0" dirty="0" smtClean="0"/>
                        <a:t>[</a:t>
                      </a:r>
                      <a:r>
                        <a:rPr lang="en-GB" sz="2000" i="0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GB" sz="2000" i="0" dirty="0" smtClean="0">
                          <a:latin typeface="+mn-lt"/>
                          <a:cs typeface="Symbol" charset="2"/>
                        </a:rPr>
                        <a:t>b</a:t>
                      </a:r>
                      <a:r>
                        <a:rPr lang="en-GB" sz="2000" i="0" baseline="30000" dirty="0" smtClean="0">
                          <a:latin typeface="+mn-lt"/>
                          <a:cs typeface="Symbol" charset="2"/>
                        </a:rPr>
                        <a:t>-1</a:t>
                      </a:r>
                      <a:r>
                        <a:rPr lang="en-GB" sz="2000" dirty="0" smtClean="0"/>
                        <a:t>]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&lt;15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83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rgbClr val="0C377B"/>
                          </a:solidFill>
                        </a:rPr>
                        <a:t>30240</a:t>
                      </a:r>
                      <a:endParaRPr lang="en-GB" sz="2000" dirty="0">
                        <a:solidFill>
                          <a:srgbClr val="0C377B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</a:tr>
              <a:tr h="2522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total cross-section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[b]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515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597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rgbClr val="0C377B"/>
                          </a:solidFill>
                        </a:rPr>
                        <a:t>2</a:t>
                      </a:r>
                      <a:endParaRPr lang="en-GB" sz="2000" dirty="0">
                        <a:solidFill>
                          <a:srgbClr val="0C377B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</a:tr>
              <a:tr h="2522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initial</a:t>
                      </a:r>
                      <a:r>
                        <a:rPr lang="en-GB" sz="2000" baseline="0" dirty="0" smtClean="0"/>
                        <a:t> l</a:t>
                      </a:r>
                      <a:r>
                        <a:rPr lang="en-GB" sz="2000" dirty="0" smtClean="0"/>
                        <a:t>uminosity</a:t>
                      </a:r>
                      <a:r>
                        <a:rPr lang="en-GB" sz="2000" baseline="0" dirty="0" smtClean="0"/>
                        <a:t> lifetime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[h]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rgbClr val="FF0000"/>
                          </a:solidFill>
                        </a:rPr>
                        <a:t>&lt;5.6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3.7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rgbClr val="0C377B"/>
                          </a:solidFill>
                        </a:rPr>
                        <a:t>3.2 (10.6)</a:t>
                      </a:r>
                      <a:endParaRPr lang="en-GB" sz="2000" dirty="0">
                        <a:solidFill>
                          <a:srgbClr val="0C377B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-33164" y="6396335"/>
            <a:ext cx="4317132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kern="0" dirty="0" smtClean="0">
                <a:solidFill>
                  <a:srgbClr val="000000"/>
                </a:solidFill>
              </a:rPr>
              <a:t>M. Schaumann, J. Jowett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1511" y="774698"/>
            <a:ext cx="4373313" cy="58477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3200" kern="0" dirty="0" smtClean="0">
                <a:solidFill>
                  <a:srgbClr val="000000"/>
                </a:solidFill>
              </a:rPr>
              <a:t>preliminary parameters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33164" y="2051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i="1" kern="0" dirty="0">
                <a:solidFill>
                  <a:srgbClr val="FFFF00"/>
                </a:solidFill>
                <a:cs typeface="Calibri" pitchFamily="34" charset="0"/>
              </a:rPr>
              <a:t>FCC</a:t>
            </a:r>
            <a:r>
              <a:rPr lang="en-GB" sz="3200" b="1" kern="0" dirty="0">
                <a:solidFill>
                  <a:srgbClr val="FFFF00"/>
                </a:solidFill>
                <a:cs typeface="Calibri" pitchFamily="34" charset="0"/>
              </a:rPr>
              <a:t> </a:t>
            </a:r>
            <a:r>
              <a:rPr lang="en-GB" sz="3200" b="1" kern="0" dirty="0" smtClean="0">
                <a:solidFill>
                  <a:srgbClr val="FFFF00"/>
                </a:solidFill>
                <a:cs typeface="Calibri" pitchFamily="34" charset="0"/>
              </a:rPr>
              <a:t>as heavy-ion collider</a:t>
            </a:r>
            <a:endParaRPr lang="en-GB" sz="3200" b="1" kern="0" dirty="0">
              <a:solidFill>
                <a:srgbClr val="FFFF00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87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267226"/>
              </p:ext>
            </p:extLst>
          </p:nvPr>
        </p:nvGraphicFramePr>
        <p:xfrm>
          <a:off x="-26906" y="0"/>
          <a:ext cx="9144001" cy="6857999"/>
        </p:xfrm>
        <a:graphic>
          <a:graphicData uri="http://schemas.openxmlformats.org/drawingml/2006/table">
            <a:tbl>
              <a:tblPr firstRow="1" bandRow="1"/>
              <a:tblGrid>
                <a:gridCol w="2654690"/>
                <a:gridCol w="792088"/>
                <a:gridCol w="1008112"/>
                <a:gridCol w="1080120"/>
                <a:gridCol w="792088"/>
                <a:gridCol w="1008112"/>
                <a:gridCol w="864096"/>
                <a:gridCol w="944695"/>
              </a:tblGrid>
              <a:tr h="37492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LEP2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D6009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FCC-</a:t>
                      </a:r>
                      <a:r>
                        <a:rPr kumimoji="0" lang="en-GB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ee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6009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 smtClean="0">
                          <a:solidFill>
                            <a:srgbClr val="D6009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CepC</a:t>
                      </a:r>
                      <a:endParaRPr lang="en-GB" b="1" dirty="0">
                        <a:solidFill>
                          <a:srgbClr val="D6009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</a:tr>
              <a:tr h="374925"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GB" dirty="0">
                        <a:solidFill>
                          <a:srgbClr val="D6009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Z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 (</a:t>
                      </a:r>
                      <a:r>
                        <a:rPr lang="en-GB" sz="1800" b="1" dirty="0" err="1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c.w</a:t>
                      </a:r>
                      <a:r>
                        <a:rPr lang="en-GB" sz="18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.)</a:t>
                      </a:r>
                      <a:endParaRPr lang="en-GB" sz="18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endParaRPr lang="en-GB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H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t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H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="1" i="1" dirty="0" err="1" smtClean="0">
                          <a:solidFill>
                            <a:srgbClr val="0000CC"/>
                          </a:solidFill>
                        </a:rPr>
                        <a:t>E</a:t>
                      </a:r>
                      <a:r>
                        <a:rPr lang="en-US" b="1" i="0" baseline="-25000" dirty="0" err="1" smtClean="0">
                          <a:solidFill>
                            <a:srgbClr val="0000CC"/>
                          </a:solidFill>
                        </a:rPr>
                        <a:t>beam</a:t>
                      </a:r>
                      <a:r>
                        <a:rPr lang="en-US" b="1" baseline="0" dirty="0" smtClean="0">
                          <a:solidFill>
                            <a:srgbClr val="0000CC"/>
                          </a:solidFill>
                        </a:rPr>
                        <a:t> [</a:t>
                      </a:r>
                      <a:r>
                        <a:rPr lang="en-US" b="1" baseline="0" dirty="0" err="1" smtClean="0">
                          <a:solidFill>
                            <a:srgbClr val="0000CC"/>
                          </a:solidFill>
                        </a:rPr>
                        <a:t>GeV</a:t>
                      </a:r>
                      <a:r>
                        <a:rPr lang="en-US" b="1" baseline="0" dirty="0" smtClean="0">
                          <a:solidFill>
                            <a:srgbClr val="0000CC"/>
                          </a:solidFill>
                        </a:rPr>
                        <a:t>]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104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45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120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175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120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circumference</a:t>
                      </a:r>
                      <a:r>
                        <a:rPr lang="en-GB" b="1" dirty="0" smtClean="0">
                          <a:solidFill>
                            <a:srgbClr val="0000CC"/>
                          </a:solidFill>
                        </a:rPr>
                        <a:t> </a:t>
                      </a:r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[km]</a:t>
                      </a:r>
                      <a:endParaRPr lang="en-GB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26.7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aseline="0" dirty="0" smtClean="0"/>
                        <a:t>current [mA]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1431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16.6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/>
                    <a:p>
                      <a:r>
                        <a:rPr lang="en-GB" b="1" i="1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GB" b="1" baseline="-250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SR,tot</a:t>
                      </a:r>
                      <a:r>
                        <a:rPr lang="en-GB" b="1" baseline="-250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GB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[MW]</a:t>
                      </a:r>
                      <a:endParaRPr lang="en-GB" b="1" baseline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i="0" dirty="0" smtClean="0"/>
                        <a:t>no. bunches</a:t>
                      </a:r>
                      <a:endParaRPr lang="en-GB" i="0" baseline="-25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16700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29791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4490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kumimoji="0" lang="en-US" sz="18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[10</a:t>
                      </a:r>
                      <a:r>
                        <a:rPr kumimoji="0" lang="en-US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kumimoji="0" lang="en-GB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0.46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="1" baseline="0" dirty="0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US" b="1" baseline="-25000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r>
                        <a:rPr lang="en-US" b="1" baseline="0" dirty="0" smtClean="0">
                          <a:solidFill>
                            <a:srgbClr val="FF0000"/>
                          </a:solidFill>
                        </a:rPr>
                        <a:t> [n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m]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0.94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6.8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="1" dirty="0" err="1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US" b="1" baseline="-25000" dirty="0" err="1" smtClean="0">
                          <a:solidFill>
                            <a:srgbClr val="FF0000"/>
                          </a:solidFill>
                        </a:rPr>
                        <a:t>y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 [pm]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baseline="30000" dirty="0" smtClean="0">
                          <a:latin typeface="Symbol" panose="05050102010706020507" pitchFamily="18" charset="2"/>
                        </a:rPr>
                        <a:t>*</a:t>
                      </a:r>
                      <a:r>
                        <a:rPr lang="en-US" baseline="-25000" dirty="0" smtClean="0">
                          <a:latin typeface="Arial"/>
                        </a:rPr>
                        <a:t>x</a:t>
                      </a:r>
                      <a:r>
                        <a:rPr lang="en-US" dirty="0" smtClean="0"/>
                        <a:t> [m]</a:t>
                      </a:r>
                      <a:endParaRPr lang="en-GB" dirty="0" smtClean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b="1" baseline="30000" dirty="0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*</a:t>
                      </a:r>
                      <a:r>
                        <a:rPr lang="en-US" b="1" baseline="-25000" dirty="0" smtClean="0">
                          <a:solidFill>
                            <a:srgbClr val="FF0000"/>
                          </a:solidFill>
                          <a:latin typeface="Arial"/>
                        </a:rPr>
                        <a:t>y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 [mm]</a:t>
                      </a:r>
                      <a:endParaRPr lang="en-GB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baseline="30000" dirty="0" smtClean="0">
                          <a:latin typeface="Symbol" panose="05050102010706020507" pitchFamily="18" charset="2"/>
                        </a:rPr>
                        <a:t>*</a:t>
                      </a:r>
                      <a:r>
                        <a:rPr lang="en-US" baseline="-25000" dirty="0" smtClean="0">
                          <a:latin typeface="Arial"/>
                        </a:rPr>
                        <a:t>y</a:t>
                      </a:r>
                      <a:r>
                        <a:rPr lang="en-US" dirty="0" smtClean="0"/>
                        <a:t> [nm]</a:t>
                      </a:r>
                      <a:endParaRPr lang="en-GB" dirty="0" smtClean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 err="1" smtClean="0">
                          <a:solidFill>
                            <a:srgbClr val="00B050"/>
                          </a:solidFill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b="1" baseline="-25000" dirty="0" err="1" smtClean="0">
                          <a:solidFill>
                            <a:srgbClr val="00B050"/>
                          </a:solidFill>
                          <a:latin typeface="Arial"/>
                        </a:rPr>
                        <a:t>z,SR</a:t>
                      </a:r>
                      <a:r>
                        <a:rPr lang="en-US" b="1" baseline="0" dirty="0" smtClean="0">
                          <a:solidFill>
                            <a:srgbClr val="00B050"/>
                          </a:solidFill>
                          <a:latin typeface="Arial"/>
                        </a:rPr>
                        <a:t> </a:t>
                      </a:r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 [mm]</a:t>
                      </a:r>
                      <a:endParaRPr lang="en-GB" b="1" dirty="0" smtClean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11.5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1.64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1.01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0.81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1.16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="1" baseline="0" dirty="0" err="1" smtClean="0">
                          <a:solidFill>
                            <a:srgbClr val="00B050"/>
                          </a:solidFill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b="1" baseline="-25000" dirty="0" err="1" smtClean="0">
                          <a:solidFill>
                            <a:srgbClr val="00B050"/>
                          </a:solidFill>
                          <a:latin typeface="Arial"/>
                        </a:rPr>
                        <a:t>z,tot</a:t>
                      </a:r>
                      <a:r>
                        <a:rPr lang="en-US" b="1" baseline="-25000" dirty="0" smtClean="0">
                          <a:solidFill>
                            <a:srgbClr val="00B050"/>
                          </a:solidFill>
                          <a:latin typeface="Arial"/>
                        </a:rPr>
                        <a:t> </a:t>
                      </a:r>
                      <a:r>
                        <a:rPr lang="en-US" b="1" baseline="0" dirty="0" smtClean="0">
                          <a:solidFill>
                            <a:srgbClr val="00B050"/>
                          </a:solidFill>
                          <a:latin typeface="Arial"/>
                        </a:rPr>
                        <a:t>[mm] (w </a:t>
                      </a:r>
                      <a:r>
                        <a:rPr lang="en-US" b="1" baseline="0" dirty="0" err="1" smtClean="0">
                          <a:solidFill>
                            <a:srgbClr val="00B050"/>
                          </a:solidFill>
                          <a:latin typeface="Arial"/>
                        </a:rPr>
                        <a:t>beamstr</a:t>
                      </a:r>
                      <a:r>
                        <a:rPr lang="en-US" b="1" baseline="0" dirty="0" smtClean="0">
                          <a:solidFill>
                            <a:srgbClr val="00B050"/>
                          </a:solidFill>
                          <a:latin typeface="Arial"/>
                        </a:rPr>
                        <a:t>.)</a:t>
                      </a:r>
                      <a:endParaRPr lang="en-GB" b="1" baseline="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11.5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2.56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1.49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1.17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1.49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/>
                    <a:p>
                      <a:r>
                        <a:rPr lang="en-GB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hourglass factor </a:t>
                      </a:r>
                      <a:r>
                        <a:rPr lang="en-GB" i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GB" i="1" baseline="-25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hg</a:t>
                      </a:r>
                      <a:endParaRPr lang="en-GB" i="1" baseline="-25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0.99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0.79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0.73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0.61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4061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00CC"/>
                          </a:solidFill>
                        </a:rPr>
                        <a:t>L</a:t>
                      </a:r>
                      <a:r>
                        <a:rPr lang="en-US" sz="1800" b="1" dirty="0" smtClean="0">
                          <a:solidFill>
                            <a:srgbClr val="0000CC"/>
                          </a:solidFill>
                        </a:rPr>
                        <a:t>/IP</a:t>
                      </a:r>
                      <a:r>
                        <a:rPr kumimoji="0" lang="en-US" sz="1800" b="1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[10</a:t>
                      </a:r>
                      <a:r>
                        <a:rPr kumimoji="0" lang="en-US" sz="20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34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 cm</a:t>
                      </a:r>
                      <a:r>
                        <a:rPr kumimoji="0" lang="en-US" sz="20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-2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s</a:t>
                      </a:r>
                      <a:r>
                        <a:rPr kumimoji="0" lang="en-US" sz="20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-1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]</a:t>
                      </a:r>
                      <a:endParaRPr kumimoji="0" lang="en-GB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libri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212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800" b="1" i="0" dirty="0" err="1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t</a:t>
                      </a:r>
                      <a:r>
                        <a:rPr lang="en-US" sz="1800" b="1" i="0" baseline="-25000" dirty="0" err="1" smtClean="0">
                          <a:solidFill>
                            <a:srgbClr val="FF0000"/>
                          </a:solidFill>
                        </a:rPr>
                        <a:t>beam</a:t>
                      </a:r>
                      <a:r>
                        <a:rPr lang="en-US" sz="1800" b="1" i="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="1" i="0" dirty="0" smtClean="0">
                          <a:solidFill>
                            <a:srgbClr val="FF0000"/>
                          </a:solidFill>
                        </a:rPr>
                        <a:t>[min]</a:t>
                      </a:r>
                      <a:endParaRPr lang="en-GB" sz="1800" b="1" i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287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  <a:endParaRPr lang="en-GB" sz="1800" b="1" i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i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GB" sz="1800" b="1" i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892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8004448"/>
              </p:ext>
            </p:extLst>
          </p:nvPr>
        </p:nvGraphicFramePr>
        <p:xfrm>
          <a:off x="-26906" y="0"/>
          <a:ext cx="9170907" cy="6879597"/>
        </p:xfrm>
        <a:graphic>
          <a:graphicData uri="http://schemas.openxmlformats.org/drawingml/2006/table">
            <a:tbl>
              <a:tblPr firstRow="1" bandRow="1"/>
              <a:tblGrid>
                <a:gridCol w="2654690"/>
                <a:gridCol w="1080120"/>
                <a:gridCol w="1152128"/>
                <a:gridCol w="1152128"/>
                <a:gridCol w="1037780"/>
                <a:gridCol w="1050452"/>
                <a:gridCol w="1043609"/>
              </a:tblGrid>
              <a:tr h="37492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LEP2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D6009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FCC-</a:t>
                      </a:r>
                      <a:r>
                        <a:rPr kumimoji="0" lang="en-GB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ee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6009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</a:tr>
              <a:tr h="374925"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GB" dirty="0">
                        <a:solidFill>
                          <a:srgbClr val="D6009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Z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 (</a:t>
                      </a:r>
                      <a:r>
                        <a:rPr lang="en-GB" sz="1800" b="1" dirty="0" err="1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c.w</a:t>
                      </a:r>
                      <a:r>
                        <a:rPr lang="en-GB" sz="18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.)</a:t>
                      </a:r>
                      <a:endParaRPr lang="en-GB" sz="18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endParaRPr lang="en-GB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H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t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="1" i="1" dirty="0" err="1" smtClean="0">
                          <a:solidFill>
                            <a:srgbClr val="0000CC"/>
                          </a:solidFill>
                        </a:rPr>
                        <a:t>E</a:t>
                      </a:r>
                      <a:r>
                        <a:rPr lang="en-US" b="1" i="0" baseline="-25000" dirty="0" err="1" smtClean="0">
                          <a:solidFill>
                            <a:srgbClr val="0000CC"/>
                          </a:solidFill>
                        </a:rPr>
                        <a:t>beam</a:t>
                      </a:r>
                      <a:r>
                        <a:rPr lang="en-US" b="1" baseline="0" dirty="0" smtClean="0">
                          <a:solidFill>
                            <a:srgbClr val="0000CC"/>
                          </a:solidFill>
                        </a:rPr>
                        <a:t> [</a:t>
                      </a:r>
                      <a:r>
                        <a:rPr lang="en-US" b="1" baseline="0" dirty="0" err="1" smtClean="0">
                          <a:solidFill>
                            <a:srgbClr val="0000CC"/>
                          </a:solidFill>
                        </a:rPr>
                        <a:t>GeV</a:t>
                      </a:r>
                      <a:r>
                        <a:rPr lang="en-US" b="1" baseline="0" dirty="0" smtClean="0">
                          <a:solidFill>
                            <a:srgbClr val="0000CC"/>
                          </a:solidFill>
                        </a:rPr>
                        <a:t>]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104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45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120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175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circumference</a:t>
                      </a:r>
                      <a:r>
                        <a:rPr lang="en-GB" b="1" dirty="0" smtClean="0">
                          <a:solidFill>
                            <a:srgbClr val="0000CC"/>
                          </a:solidFill>
                        </a:rPr>
                        <a:t> </a:t>
                      </a:r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[km]</a:t>
                      </a:r>
                      <a:endParaRPr lang="en-GB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26.7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aseline="0" dirty="0" smtClean="0"/>
                        <a:t>current [mA]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1431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/>
                    <a:p>
                      <a:r>
                        <a:rPr lang="en-GB" b="1" i="1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GB" b="1" baseline="-250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SR,tot</a:t>
                      </a:r>
                      <a:r>
                        <a:rPr lang="en-GB" b="1" baseline="-250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GB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[MW]</a:t>
                      </a:r>
                      <a:endParaRPr lang="en-GB" b="1" baseline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i="0" dirty="0" smtClean="0"/>
                        <a:t>no. bunches</a:t>
                      </a:r>
                      <a:endParaRPr lang="en-GB" i="0" baseline="-25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16700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29791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4490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kumimoji="0" lang="en-US" sz="18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[10</a:t>
                      </a:r>
                      <a:r>
                        <a:rPr kumimoji="0" lang="en-US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kumimoji="0" lang="en-GB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0.46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="1" baseline="0" dirty="0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US" b="1" baseline="-25000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r>
                        <a:rPr lang="en-US" b="1" baseline="0" dirty="0" smtClean="0">
                          <a:solidFill>
                            <a:srgbClr val="FF0000"/>
                          </a:solidFill>
                        </a:rPr>
                        <a:t> [n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m]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0.94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="1" dirty="0" err="1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US" b="1" baseline="-25000" dirty="0" err="1" smtClean="0">
                          <a:solidFill>
                            <a:srgbClr val="FF0000"/>
                          </a:solidFill>
                        </a:rPr>
                        <a:t>y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 [pm]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baseline="30000" dirty="0" smtClean="0">
                          <a:latin typeface="Symbol" panose="05050102010706020507" pitchFamily="18" charset="2"/>
                        </a:rPr>
                        <a:t>*</a:t>
                      </a:r>
                      <a:r>
                        <a:rPr lang="en-US" baseline="-25000" dirty="0" smtClean="0">
                          <a:latin typeface="Arial"/>
                        </a:rPr>
                        <a:t>x</a:t>
                      </a:r>
                      <a:r>
                        <a:rPr lang="en-US" dirty="0" smtClean="0"/>
                        <a:t> [m]</a:t>
                      </a:r>
                      <a:endParaRPr lang="en-GB" dirty="0" smtClean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b="1" baseline="30000" dirty="0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*</a:t>
                      </a:r>
                      <a:r>
                        <a:rPr lang="en-US" b="1" baseline="-25000" dirty="0" smtClean="0">
                          <a:solidFill>
                            <a:srgbClr val="FF0000"/>
                          </a:solidFill>
                          <a:latin typeface="Arial"/>
                        </a:rPr>
                        <a:t>y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 [mm]</a:t>
                      </a:r>
                      <a:endParaRPr lang="en-GB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baseline="30000" dirty="0" smtClean="0">
                          <a:latin typeface="Symbol" panose="05050102010706020507" pitchFamily="18" charset="2"/>
                        </a:rPr>
                        <a:t>*</a:t>
                      </a:r>
                      <a:r>
                        <a:rPr lang="en-US" baseline="-25000" dirty="0" smtClean="0">
                          <a:latin typeface="Arial"/>
                        </a:rPr>
                        <a:t>y</a:t>
                      </a:r>
                      <a:r>
                        <a:rPr lang="en-US" dirty="0" smtClean="0"/>
                        <a:t> [nm]</a:t>
                      </a:r>
                      <a:endParaRPr lang="en-GB" dirty="0" smtClean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 err="1" smtClean="0">
                          <a:solidFill>
                            <a:srgbClr val="00B050"/>
                          </a:solidFill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b="1" baseline="-25000" dirty="0" err="1" smtClean="0">
                          <a:solidFill>
                            <a:srgbClr val="00B050"/>
                          </a:solidFill>
                          <a:latin typeface="Arial"/>
                        </a:rPr>
                        <a:t>z,SR</a:t>
                      </a:r>
                      <a:r>
                        <a:rPr lang="en-US" b="1" baseline="0" dirty="0" smtClean="0">
                          <a:solidFill>
                            <a:srgbClr val="00B050"/>
                          </a:solidFill>
                          <a:latin typeface="Arial"/>
                        </a:rPr>
                        <a:t> </a:t>
                      </a:r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 [mm]</a:t>
                      </a:r>
                      <a:endParaRPr lang="en-GB" b="1" dirty="0" smtClean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11.5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1.64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1.01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0.81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1.16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="1" baseline="0" dirty="0" err="1" smtClean="0">
                          <a:solidFill>
                            <a:srgbClr val="00B050"/>
                          </a:solidFill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b="1" baseline="-25000" dirty="0" err="1" smtClean="0">
                          <a:solidFill>
                            <a:srgbClr val="00B050"/>
                          </a:solidFill>
                          <a:latin typeface="Arial"/>
                        </a:rPr>
                        <a:t>z,tot</a:t>
                      </a:r>
                      <a:r>
                        <a:rPr lang="en-US" b="1" baseline="-25000" dirty="0" smtClean="0">
                          <a:solidFill>
                            <a:srgbClr val="00B050"/>
                          </a:solidFill>
                          <a:latin typeface="Arial"/>
                        </a:rPr>
                        <a:t> </a:t>
                      </a:r>
                      <a:r>
                        <a:rPr lang="en-US" b="1" baseline="0" dirty="0" smtClean="0">
                          <a:solidFill>
                            <a:srgbClr val="00B050"/>
                          </a:solidFill>
                          <a:latin typeface="Arial"/>
                        </a:rPr>
                        <a:t>[mm] (w </a:t>
                      </a:r>
                      <a:r>
                        <a:rPr lang="en-US" b="1" baseline="0" dirty="0" err="1" smtClean="0">
                          <a:solidFill>
                            <a:srgbClr val="00B050"/>
                          </a:solidFill>
                          <a:latin typeface="Arial"/>
                        </a:rPr>
                        <a:t>beamstr</a:t>
                      </a:r>
                      <a:r>
                        <a:rPr lang="en-US" b="1" baseline="0" dirty="0" smtClean="0">
                          <a:solidFill>
                            <a:srgbClr val="00B050"/>
                          </a:solidFill>
                          <a:latin typeface="Arial"/>
                        </a:rPr>
                        <a:t>.)</a:t>
                      </a:r>
                      <a:endParaRPr lang="en-GB" b="1" baseline="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11.5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2.56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1.49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1.17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1.49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401730">
                <a:tc>
                  <a:txBody>
                    <a:bodyPr/>
                    <a:lstStyle/>
                    <a:p>
                      <a:r>
                        <a:rPr lang="en-GB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hourglass factor </a:t>
                      </a:r>
                      <a:r>
                        <a:rPr lang="en-GB" i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GB" i="1" baseline="-25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hg</a:t>
                      </a:r>
                      <a:endParaRPr lang="en-GB" i="1" baseline="-25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0.99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0.79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0.73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4061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00CC"/>
                          </a:solidFill>
                        </a:rPr>
                        <a:t>L</a:t>
                      </a:r>
                      <a:r>
                        <a:rPr lang="en-US" sz="1800" b="1" dirty="0" smtClean="0">
                          <a:solidFill>
                            <a:srgbClr val="0000CC"/>
                          </a:solidFill>
                        </a:rPr>
                        <a:t>/IP</a:t>
                      </a:r>
                      <a:r>
                        <a:rPr kumimoji="0" lang="en-US" sz="1800" b="1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[10</a:t>
                      </a:r>
                      <a:r>
                        <a:rPr kumimoji="0" lang="en-US" sz="20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34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 cm</a:t>
                      </a:r>
                      <a:r>
                        <a:rPr kumimoji="0" lang="en-US" sz="20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-2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s</a:t>
                      </a:r>
                      <a:r>
                        <a:rPr kumimoji="0" lang="en-US" sz="20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-1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]</a:t>
                      </a:r>
                      <a:endParaRPr kumimoji="0" lang="en-GB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libri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212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800" b="1" i="0" dirty="0" err="1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t</a:t>
                      </a:r>
                      <a:r>
                        <a:rPr lang="en-US" sz="1800" b="1" i="0" baseline="-25000" dirty="0" err="1" smtClean="0">
                          <a:solidFill>
                            <a:srgbClr val="FF0000"/>
                          </a:solidFill>
                        </a:rPr>
                        <a:t>beam</a:t>
                      </a:r>
                      <a:r>
                        <a:rPr lang="en-US" sz="1800" b="1" i="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="1" i="0" dirty="0" smtClean="0">
                          <a:solidFill>
                            <a:srgbClr val="FF0000"/>
                          </a:solidFill>
                        </a:rPr>
                        <a:t>[min]</a:t>
                      </a:r>
                      <a:endParaRPr lang="en-GB" sz="1800" b="1" i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298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  <a:endParaRPr lang="en-GB" sz="1800" b="1" i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i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GB" sz="1800" b="1" i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 rot="21236343">
            <a:off x="903114" y="2810742"/>
            <a:ext cx="6113459" cy="1754326"/>
          </a:xfrm>
          <a:prstGeom prst="rect">
            <a:avLst/>
          </a:prstGeom>
          <a:solidFill>
            <a:srgbClr val="FFFF00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i="1" dirty="0" smtClean="0">
                <a:solidFill>
                  <a:prstClr val="black"/>
                </a:solidFill>
              </a:rPr>
              <a:t>FCC-</a:t>
            </a:r>
            <a:r>
              <a:rPr lang="en-GB" sz="3600" i="1" dirty="0" err="1" smtClean="0">
                <a:solidFill>
                  <a:prstClr val="black"/>
                </a:solidFill>
              </a:rPr>
              <a:t>ee</a:t>
            </a:r>
            <a:r>
              <a:rPr lang="en-GB" sz="3600" i="1" dirty="0" smtClean="0">
                <a:solidFill>
                  <a:prstClr val="black"/>
                </a:solidFill>
              </a:rPr>
              <a:t> </a:t>
            </a:r>
            <a:r>
              <a:rPr lang="en-GB" sz="3600" dirty="0" smtClean="0">
                <a:solidFill>
                  <a:prstClr val="black"/>
                </a:solidFill>
              </a:rPr>
              <a:t>baseline parameters defined in EDMS No. 1346081, FCC-ACC-SPC-0003 (Rev. 2.0)</a:t>
            </a:r>
            <a:endParaRPr lang="en-GB" sz="3600" dirty="0">
              <a:solidFill>
                <a:prstClr val="black"/>
              </a:solidFill>
            </a:endParaRPr>
          </a:p>
        </p:txBody>
      </p:sp>
      <p:sp>
        <p:nvSpPr>
          <p:cNvPr id="6" name="TextBox 7"/>
          <p:cNvSpPr txBox="1"/>
          <p:nvPr/>
        </p:nvSpPr>
        <p:spPr>
          <a:xfrm>
            <a:off x="2154290" y="1844824"/>
            <a:ext cx="6989710" cy="400110"/>
          </a:xfrm>
          <a:prstGeom prst="rect">
            <a:avLst/>
          </a:prstGeom>
          <a:solidFill>
            <a:srgbClr val="FFFFCC">
              <a:alpha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defRPr/>
            </a:pPr>
            <a:r>
              <a:rPr lang="en-US" sz="2000" kern="0" dirty="0">
                <a:solidFill>
                  <a:srgbClr val="000000"/>
                </a:solidFill>
                <a:latin typeface="Arial"/>
              </a:rPr>
              <a:t>t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he large number of bunches at </a:t>
            </a:r>
            <a:r>
              <a:rPr lang="en-US" sz="2000" i="1" kern="0" dirty="0" smtClean="0">
                <a:solidFill>
                  <a:srgbClr val="000000"/>
                </a:solidFill>
                <a:latin typeface="Arial"/>
              </a:rPr>
              <a:t>Z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2000" i="1" kern="0" dirty="0" smtClean="0">
                <a:solidFill>
                  <a:srgbClr val="000000"/>
                </a:solidFill>
                <a:latin typeface="Arial"/>
              </a:rPr>
              <a:t>W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 &amp; </a:t>
            </a:r>
            <a:r>
              <a:rPr lang="en-US" sz="2000" i="1" kern="0" dirty="0" smtClean="0">
                <a:solidFill>
                  <a:srgbClr val="000000"/>
                </a:solidFill>
                <a:latin typeface="Arial"/>
              </a:rPr>
              <a:t>H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 requires 2 rings</a:t>
            </a:r>
            <a:endParaRPr lang="en-GB" sz="2000" kern="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11"/>
          <p:cNvSpPr txBox="1"/>
          <p:nvPr/>
        </p:nvSpPr>
        <p:spPr>
          <a:xfrm>
            <a:off x="4607496" y="5373216"/>
            <a:ext cx="4536504" cy="707886"/>
          </a:xfrm>
          <a:prstGeom prst="rect">
            <a:avLst/>
          </a:prstGeom>
          <a:solidFill>
            <a:srgbClr val="FFFFCC">
              <a:alpha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defRPr/>
            </a:pPr>
            <a:r>
              <a:rPr lang="en-US" sz="2000" kern="0" dirty="0">
                <a:solidFill>
                  <a:srgbClr val="000000"/>
                </a:solidFill>
                <a:latin typeface="Arial"/>
              </a:rPr>
              <a:t>s</a:t>
            </a:r>
            <a:r>
              <a:rPr lang="en-US" sz="2000" kern="0" dirty="0" err="1" smtClean="0">
                <a:solidFill>
                  <a:srgbClr val="000000"/>
                </a:solidFill>
                <a:latin typeface="Arial"/>
              </a:rPr>
              <a:t>hort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 lifetimes due to high luminosity </a:t>
            </a:r>
            <a:r>
              <a:rPr lang="en-US" sz="2000" kern="0" dirty="0" smtClean="0">
                <a:solidFill>
                  <a:srgbClr val="000000"/>
                </a:solidFill>
                <a:latin typeface="Calibri"/>
              </a:rPr>
              <a:t>→</a:t>
            </a:r>
            <a:r>
              <a:rPr lang="en-US" sz="20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continuous injection (top-up)</a:t>
            </a:r>
            <a:endParaRPr lang="en-GB" sz="2000" kern="0" dirty="0" smtClean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65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800023"/>
              </p:ext>
            </p:extLst>
          </p:nvPr>
        </p:nvGraphicFramePr>
        <p:xfrm>
          <a:off x="-26906" y="0"/>
          <a:ext cx="9170907" cy="6879597"/>
        </p:xfrm>
        <a:graphic>
          <a:graphicData uri="http://schemas.openxmlformats.org/drawingml/2006/table">
            <a:tbl>
              <a:tblPr firstRow="1" bandRow="1"/>
              <a:tblGrid>
                <a:gridCol w="2654690"/>
                <a:gridCol w="1080120"/>
                <a:gridCol w="1152128"/>
                <a:gridCol w="1152128"/>
                <a:gridCol w="1037780"/>
                <a:gridCol w="1050452"/>
                <a:gridCol w="1043609"/>
              </a:tblGrid>
              <a:tr h="37492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LEP2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D6009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FCC-</a:t>
                      </a:r>
                      <a:r>
                        <a:rPr kumimoji="0" lang="en-GB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ee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6009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</a:tr>
              <a:tr h="374925"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GB" dirty="0">
                        <a:solidFill>
                          <a:srgbClr val="D6009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Z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 (</a:t>
                      </a:r>
                      <a:r>
                        <a:rPr lang="en-GB" sz="1800" b="1" dirty="0" err="1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c.w</a:t>
                      </a:r>
                      <a:r>
                        <a:rPr lang="en-GB" sz="18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.)</a:t>
                      </a:r>
                      <a:endParaRPr lang="en-GB" sz="18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endParaRPr lang="en-GB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H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t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="1" i="1" dirty="0" err="1" smtClean="0">
                          <a:solidFill>
                            <a:srgbClr val="0000CC"/>
                          </a:solidFill>
                        </a:rPr>
                        <a:t>E</a:t>
                      </a:r>
                      <a:r>
                        <a:rPr lang="en-US" b="1" i="0" baseline="-25000" dirty="0" err="1" smtClean="0">
                          <a:solidFill>
                            <a:srgbClr val="0000CC"/>
                          </a:solidFill>
                        </a:rPr>
                        <a:t>beam</a:t>
                      </a:r>
                      <a:r>
                        <a:rPr lang="en-US" b="1" baseline="0" dirty="0" smtClean="0">
                          <a:solidFill>
                            <a:srgbClr val="0000CC"/>
                          </a:solidFill>
                        </a:rPr>
                        <a:t> [</a:t>
                      </a:r>
                      <a:r>
                        <a:rPr lang="en-US" b="1" baseline="0" dirty="0" err="1" smtClean="0">
                          <a:solidFill>
                            <a:srgbClr val="0000CC"/>
                          </a:solidFill>
                        </a:rPr>
                        <a:t>GeV</a:t>
                      </a:r>
                      <a:r>
                        <a:rPr lang="en-US" b="1" baseline="0" dirty="0" smtClean="0">
                          <a:solidFill>
                            <a:srgbClr val="0000CC"/>
                          </a:solidFill>
                        </a:rPr>
                        <a:t>]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104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45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120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175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/>
                    <a:p>
                      <a:r>
                        <a:rPr lang="en-GB" b="1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beam-beam par. </a:t>
                      </a:r>
                      <a:r>
                        <a:rPr lang="en-GB" b="1" smtClean="0">
                          <a:solidFill>
                            <a:srgbClr val="0000CC"/>
                          </a:solidFill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GB" b="1" baseline="-2500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r>
                        <a:rPr lang="en-GB" b="1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/IP</a:t>
                      </a:r>
                      <a:r>
                        <a:rPr lang="en-GB" b="1" smtClean="0">
                          <a:solidFill>
                            <a:srgbClr val="0000CC"/>
                          </a:solidFill>
                        </a:rPr>
                        <a:t> </a:t>
                      </a:r>
                      <a:endParaRPr lang="en-GB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GB" sz="1800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.06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0.175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0.093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0.092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aseline="0" dirty="0" smtClean="0"/>
                        <a:t>current [mA]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1431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/>
                    <a:p>
                      <a:r>
                        <a:rPr lang="en-GB" b="1" i="1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GB" b="1" baseline="-250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SR,tot</a:t>
                      </a:r>
                      <a:r>
                        <a:rPr lang="en-GB" b="1" baseline="-250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GB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[MW]</a:t>
                      </a:r>
                      <a:endParaRPr lang="en-GB" b="1" baseline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i="0" dirty="0" smtClean="0"/>
                        <a:t>no. bunches</a:t>
                      </a:r>
                      <a:endParaRPr lang="en-GB" i="0" baseline="-25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16700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29791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4490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kumimoji="0" lang="en-US" sz="18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[10</a:t>
                      </a:r>
                      <a:r>
                        <a:rPr kumimoji="0" lang="en-US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kumimoji="0" lang="en-GB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0.46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="1" baseline="0" dirty="0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US" b="1" baseline="-25000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r>
                        <a:rPr lang="en-US" b="1" baseline="0" dirty="0" smtClean="0">
                          <a:solidFill>
                            <a:srgbClr val="FF0000"/>
                          </a:solidFill>
                        </a:rPr>
                        <a:t> [n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m]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0.94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="1" dirty="0" err="1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US" b="1" baseline="-25000" dirty="0" err="1" smtClean="0">
                          <a:solidFill>
                            <a:srgbClr val="FF0000"/>
                          </a:solidFill>
                        </a:rPr>
                        <a:t>y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 [pm]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baseline="30000" dirty="0" smtClean="0">
                          <a:latin typeface="Symbol" panose="05050102010706020507" pitchFamily="18" charset="2"/>
                        </a:rPr>
                        <a:t>*</a:t>
                      </a:r>
                      <a:r>
                        <a:rPr lang="en-US" baseline="-25000" dirty="0" smtClean="0">
                          <a:latin typeface="Arial"/>
                        </a:rPr>
                        <a:t>x</a:t>
                      </a:r>
                      <a:r>
                        <a:rPr lang="en-US" dirty="0" smtClean="0"/>
                        <a:t> [m]</a:t>
                      </a:r>
                      <a:endParaRPr lang="en-GB" dirty="0" smtClean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b="1" baseline="30000" dirty="0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*</a:t>
                      </a:r>
                      <a:r>
                        <a:rPr lang="en-US" b="1" baseline="-25000" dirty="0" smtClean="0">
                          <a:solidFill>
                            <a:srgbClr val="FF0000"/>
                          </a:solidFill>
                          <a:latin typeface="Arial"/>
                        </a:rPr>
                        <a:t>y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 [mm]</a:t>
                      </a:r>
                      <a:endParaRPr lang="en-GB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baseline="30000" dirty="0" smtClean="0">
                          <a:latin typeface="Symbol" panose="05050102010706020507" pitchFamily="18" charset="2"/>
                        </a:rPr>
                        <a:t>*</a:t>
                      </a:r>
                      <a:r>
                        <a:rPr lang="en-US" baseline="-25000" dirty="0" smtClean="0">
                          <a:latin typeface="Arial"/>
                        </a:rPr>
                        <a:t>y</a:t>
                      </a:r>
                      <a:r>
                        <a:rPr lang="en-US" dirty="0" smtClean="0"/>
                        <a:t> [nm]</a:t>
                      </a:r>
                      <a:endParaRPr lang="en-GB" dirty="0" smtClean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 err="1" smtClean="0">
                          <a:solidFill>
                            <a:srgbClr val="00B050"/>
                          </a:solidFill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b="1" baseline="-25000" dirty="0" err="1" smtClean="0">
                          <a:solidFill>
                            <a:srgbClr val="00B050"/>
                          </a:solidFill>
                          <a:latin typeface="Arial"/>
                        </a:rPr>
                        <a:t>z,SR</a:t>
                      </a:r>
                      <a:r>
                        <a:rPr lang="en-US" b="1" baseline="0" dirty="0" smtClean="0">
                          <a:solidFill>
                            <a:srgbClr val="00B050"/>
                          </a:solidFill>
                          <a:latin typeface="Arial"/>
                        </a:rPr>
                        <a:t> </a:t>
                      </a:r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 [mm]</a:t>
                      </a:r>
                      <a:endParaRPr lang="en-GB" b="1" dirty="0" smtClean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11.5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1.64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1.01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0.81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1.16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="1" baseline="0" dirty="0" err="1" smtClean="0">
                          <a:solidFill>
                            <a:srgbClr val="00B050"/>
                          </a:solidFill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b="1" baseline="-25000" dirty="0" err="1" smtClean="0">
                          <a:solidFill>
                            <a:srgbClr val="00B050"/>
                          </a:solidFill>
                          <a:latin typeface="Arial"/>
                        </a:rPr>
                        <a:t>z,tot</a:t>
                      </a:r>
                      <a:r>
                        <a:rPr lang="en-US" b="1" baseline="-25000" dirty="0" smtClean="0">
                          <a:solidFill>
                            <a:srgbClr val="00B050"/>
                          </a:solidFill>
                          <a:latin typeface="Arial"/>
                        </a:rPr>
                        <a:t> </a:t>
                      </a:r>
                      <a:r>
                        <a:rPr lang="en-US" b="1" baseline="0" dirty="0" smtClean="0">
                          <a:solidFill>
                            <a:srgbClr val="00B050"/>
                          </a:solidFill>
                          <a:latin typeface="Arial"/>
                        </a:rPr>
                        <a:t>[mm] (w </a:t>
                      </a:r>
                      <a:r>
                        <a:rPr lang="en-US" b="1" baseline="0" dirty="0" err="1" smtClean="0">
                          <a:solidFill>
                            <a:srgbClr val="00B050"/>
                          </a:solidFill>
                          <a:latin typeface="Arial"/>
                        </a:rPr>
                        <a:t>beamstr</a:t>
                      </a:r>
                      <a:r>
                        <a:rPr lang="en-US" b="1" baseline="0" dirty="0" smtClean="0">
                          <a:solidFill>
                            <a:srgbClr val="00B050"/>
                          </a:solidFill>
                          <a:latin typeface="Arial"/>
                        </a:rPr>
                        <a:t>.)</a:t>
                      </a:r>
                      <a:endParaRPr lang="en-GB" b="1" baseline="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11.5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2.56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1.49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1.17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1.49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401730">
                <a:tc>
                  <a:txBody>
                    <a:bodyPr/>
                    <a:lstStyle/>
                    <a:p>
                      <a:r>
                        <a:rPr lang="en-GB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hourglass factor </a:t>
                      </a:r>
                      <a:r>
                        <a:rPr lang="en-GB" i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GB" i="1" baseline="-25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hg</a:t>
                      </a:r>
                      <a:endParaRPr lang="en-GB" i="1" baseline="-25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0.99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0.79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0.73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4061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00CC"/>
                          </a:solidFill>
                        </a:rPr>
                        <a:t>L</a:t>
                      </a:r>
                      <a:r>
                        <a:rPr lang="en-US" sz="1800" b="1" dirty="0" smtClean="0">
                          <a:solidFill>
                            <a:srgbClr val="0000CC"/>
                          </a:solidFill>
                        </a:rPr>
                        <a:t>/IP</a:t>
                      </a:r>
                      <a:r>
                        <a:rPr kumimoji="0" lang="en-US" sz="1800" b="1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[10</a:t>
                      </a:r>
                      <a:r>
                        <a:rPr kumimoji="0" lang="en-US" sz="20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34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 cm</a:t>
                      </a:r>
                      <a:r>
                        <a:rPr kumimoji="0" lang="en-US" sz="20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-2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s</a:t>
                      </a:r>
                      <a:r>
                        <a:rPr kumimoji="0" lang="en-US" sz="20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-1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]</a:t>
                      </a:r>
                      <a:endParaRPr kumimoji="0" lang="en-GB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libri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212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800" b="1" i="0" dirty="0" err="1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t</a:t>
                      </a:r>
                      <a:r>
                        <a:rPr lang="en-US" sz="1800" b="1" i="0" baseline="-25000" dirty="0" err="1" smtClean="0">
                          <a:solidFill>
                            <a:srgbClr val="FF0000"/>
                          </a:solidFill>
                        </a:rPr>
                        <a:t>beam</a:t>
                      </a:r>
                      <a:r>
                        <a:rPr lang="en-US" sz="1800" b="1" i="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="1" i="0" dirty="0" smtClean="0">
                          <a:solidFill>
                            <a:srgbClr val="FF0000"/>
                          </a:solidFill>
                        </a:rPr>
                        <a:t>[min]</a:t>
                      </a:r>
                      <a:endParaRPr lang="en-GB" sz="1800" b="1" i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298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  <a:endParaRPr lang="en-GB" sz="1800" b="1" i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i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GB" sz="1800" b="1" i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-11919" y="1098082"/>
            <a:ext cx="9144000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c</a:t>
            </a:r>
            <a:r>
              <a:rPr lang="en-GB" dirty="0" smtClean="0"/>
              <a:t>omparison of key design parameters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29540"/>
              </p:ext>
            </p:extLst>
          </p:nvPr>
        </p:nvGraphicFramePr>
        <p:xfrm>
          <a:off x="0" y="692696"/>
          <a:ext cx="9144000" cy="6223000"/>
        </p:xfrm>
        <a:graphic>
          <a:graphicData uri="http://schemas.openxmlformats.org/drawingml/2006/table">
            <a:tbl>
              <a:tblPr firstRow="1" bandRow="1"/>
              <a:tblGrid>
                <a:gridCol w="1619672"/>
                <a:gridCol w="1080120"/>
                <a:gridCol w="1008112"/>
                <a:gridCol w="1008112"/>
                <a:gridCol w="1008112"/>
                <a:gridCol w="1224136"/>
                <a:gridCol w="1080120"/>
                <a:gridCol w="1115616"/>
              </a:tblGrid>
              <a:tr h="288032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LEP2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D6009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FCC-</a:t>
                      </a:r>
                      <a:r>
                        <a:rPr kumimoji="0" lang="en-GB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ee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6009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D6009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ILC</a:t>
                      </a:r>
                      <a:endParaRPr lang="en-GB" b="1" dirty="0">
                        <a:solidFill>
                          <a:srgbClr val="D6009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D6009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1" dirty="0">
                        <a:solidFill>
                          <a:srgbClr val="D6009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</a:tr>
              <a:tr h="370840"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GB" dirty="0">
                        <a:solidFill>
                          <a:srgbClr val="D6009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Z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H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t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H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en-GB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GB" b="1" baseline="0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b="1" baseline="0" dirty="0" err="1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TeV</a:t>
                      </a:r>
                      <a:endParaRPr lang="en-GB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dirty="0" smtClean="0"/>
                        <a:t>E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baseline="0" dirty="0" err="1" smtClean="0"/>
                        <a:t>GeV</a:t>
                      </a:r>
                      <a:r>
                        <a:rPr lang="en-US" baseline="0" dirty="0" smtClean="0"/>
                        <a:t>)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104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45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120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175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125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dirty="0" smtClean="0"/>
                        <a:t>&lt;I</a:t>
                      </a:r>
                      <a:r>
                        <a:rPr lang="en-US" baseline="0" dirty="0" smtClean="0"/>
                        <a:t> (mA)&gt;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4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1400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30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7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0.000021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.000021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.000027</a:t>
                      </a:r>
                      <a:endParaRPr lang="en-GB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SR/</a:t>
                      </a:r>
                      <a:r>
                        <a:rPr lang="en-GB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b,tot</a:t>
                      </a:r>
                      <a:r>
                        <a:rPr lang="en-GB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[MW]</a:t>
                      </a:r>
                      <a:endParaRPr lang="en-GB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10.5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27.2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GB" i="0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</a:t>
                      </a:r>
                      <a:r>
                        <a:rPr lang="en-GB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[MW]</a:t>
                      </a:r>
                      <a:endParaRPr lang="en-GB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~200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~260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~270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~300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~129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~163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~300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aseline="0" dirty="0" err="1" smtClean="0"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GB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wall→beam</a:t>
                      </a:r>
                      <a:r>
                        <a:rPr lang="en-GB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[%]</a:t>
                      </a:r>
                      <a:endParaRPr lang="en-GB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~30</a:t>
                      </a:r>
                      <a:endParaRPr lang="en-GB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30-40</a:t>
                      </a:r>
                      <a:endParaRPr lang="en-GB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30-40</a:t>
                      </a:r>
                      <a:endParaRPr lang="en-GB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30-40</a:t>
                      </a:r>
                      <a:endParaRPr lang="en-GB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</a:t>
                      </a:r>
                      <a:endParaRPr lang="en-GB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</a:t>
                      </a:r>
                      <a:endParaRPr lang="en-GB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9.1</a:t>
                      </a:r>
                      <a:endParaRPr lang="en-GB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i="1" dirty="0" err="1" smtClean="0"/>
                        <a:t>N</a:t>
                      </a:r>
                      <a:r>
                        <a:rPr lang="en-US" baseline="-25000" dirty="0" err="1" smtClean="0"/>
                        <a:t>bunch</a:t>
                      </a:r>
                      <a:r>
                        <a:rPr lang="en-US" baseline="-25000" dirty="0" smtClean="0"/>
                        <a:t>/ring (pulse)</a:t>
                      </a:r>
                      <a:endParaRPr lang="en-GB" baseline="-25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4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16’700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1’330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98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1312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1312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2450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kumimoji="0" lang="en-US" sz="1800" b="0" i="0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(kHz)</a:t>
                      </a:r>
                      <a:endParaRPr kumimoji="0" lang="en-GB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294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9.8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dirty="0" smtClean="0"/>
                        <a:t>*</a:t>
                      </a:r>
                      <a:r>
                        <a:rPr lang="en-US" baseline="-25000" dirty="0" smtClean="0"/>
                        <a:t>x/y</a:t>
                      </a:r>
                      <a:r>
                        <a:rPr lang="en-US" dirty="0" smtClean="0"/>
                        <a:t> (mm)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1500/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50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500 / 1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500 /1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1000/1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dirty="0" smtClean="0"/>
                        <a:t>13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dirty="0" smtClean="0"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US" baseline="-25000" dirty="0" smtClean="0"/>
                        <a:t>x</a:t>
                      </a:r>
                      <a:r>
                        <a:rPr lang="en-US" dirty="0" smtClean="0"/>
                        <a:t> (nm)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30-50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29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2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dirty="0" smtClean="0"/>
                        <a:t>0.04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US" baseline="-25000" dirty="0" err="1" smtClean="0"/>
                        <a:t>y</a:t>
                      </a:r>
                      <a:r>
                        <a:rPr lang="en-US" dirty="0" smtClean="0"/>
                        <a:t> (pm)</a:t>
                      </a:r>
                      <a:endParaRPr lang="en-GB" dirty="0" smtClean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~250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60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2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2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dirty="0" smtClean="0"/>
                        <a:t>0.14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x</a:t>
                      </a:r>
                      <a:r>
                        <a:rPr lang="en-US" baseline="-25000" dirty="0" err="1" smtClean="0">
                          <a:solidFill>
                            <a:schemeClr val="tx1"/>
                          </a:solidFill>
                        </a:rPr>
                        <a:t>y</a:t>
                      </a:r>
                      <a:r>
                        <a:rPr lang="en-US" baseline="-250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(ILC: </a:t>
                      </a:r>
                      <a:r>
                        <a:rPr lang="en-US" i="1" baseline="0" dirty="0" smtClean="0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en-US" baseline="-2500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) </a:t>
                      </a:r>
                      <a:endParaRPr lang="en-GB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0.07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0.03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0.09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0.09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(1.12)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(1.72)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(2.12)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i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GB" baseline="-25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</a:t>
                      </a:r>
                      <a:endParaRPr lang="en-GB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800" b="0" i="1" dirty="0" smtClean="0">
                          <a:solidFill>
                            <a:schemeClr val="tx1"/>
                          </a:solidFill>
                        </a:rPr>
                        <a:t>L</a:t>
                      </a:r>
                      <a:r>
                        <a:rPr lang="en-US" sz="1800" b="0" i="0" baseline="-25000" dirty="0" smtClean="0">
                          <a:solidFill>
                            <a:schemeClr val="tx1"/>
                          </a:solidFill>
                        </a:rPr>
                        <a:t>0.01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/IP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0.012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28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6.0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1.8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0.65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1.05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800" b="0" i="1" dirty="0" smtClean="0">
                          <a:solidFill>
                            <a:schemeClr val="tx1"/>
                          </a:solidFill>
                        </a:rPr>
                        <a:t>L</a:t>
                      </a:r>
                      <a:r>
                        <a:rPr lang="en-US" sz="1800" b="0" i="0" baseline="-25000" dirty="0" smtClean="0">
                          <a:solidFill>
                            <a:schemeClr val="tx1"/>
                          </a:solidFill>
                        </a:rPr>
                        <a:t>0.01,</a:t>
                      </a:r>
                      <a:r>
                        <a:rPr lang="en-US" sz="1800" b="0" baseline="-25000" dirty="0" smtClean="0">
                          <a:solidFill>
                            <a:schemeClr val="tx1"/>
                          </a:solidFill>
                        </a:rPr>
                        <a:t>tot </a:t>
                      </a:r>
                    </a:p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(10</a:t>
                      </a:r>
                      <a:r>
                        <a:rPr lang="en-US" sz="1800" b="0" baseline="30000" dirty="0" smtClean="0">
                          <a:solidFill>
                            <a:schemeClr val="tx1"/>
                          </a:solidFill>
                        </a:rPr>
                        <a:t>34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 cm</a:t>
                      </a:r>
                      <a:r>
                        <a:rPr lang="en-US" sz="1800" b="0" baseline="30000" dirty="0" smtClean="0">
                          <a:solidFill>
                            <a:schemeClr val="tx1"/>
                          </a:solidFill>
                        </a:rPr>
                        <a:t>-2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1800" b="0" baseline="30000" dirty="0" smtClean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0.048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112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1" i="0" dirty="0" smtClean="0">
                          <a:solidFill>
                            <a:srgbClr val="0000CC"/>
                          </a:solidFill>
                        </a:rPr>
                        <a:t>24</a:t>
                      </a:r>
                      <a:endParaRPr lang="en-GB" sz="2000" b="1" i="0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7.2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0.65</a:t>
                      </a:r>
                      <a:endParaRPr lang="en-GB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1.05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281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1430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GB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015744"/>
              </p:ext>
            </p:extLst>
          </p:nvPr>
        </p:nvGraphicFramePr>
        <p:xfrm>
          <a:off x="1" y="0"/>
          <a:ext cx="9144000" cy="676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9831"/>
                <a:gridCol w="1647926"/>
                <a:gridCol w="1238355"/>
                <a:gridCol w="1168874"/>
                <a:gridCol w="2029014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solidFill>
                            <a:srgbClr val="FFFF99"/>
                          </a:solidFill>
                        </a:rPr>
                        <a:t>collider parameter</a:t>
                      </a:r>
                      <a:r>
                        <a:rPr lang="en-GB" sz="2400" baseline="0" dirty="0" smtClean="0">
                          <a:solidFill>
                            <a:srgbClr val="FFFF99"/>
                          </a:solidFill>
                        </a:rPr>
                        <a:t>s</a:t>
                      </a:r>
                      <a:endParaRPr lang="en-GB" sz="2400" dirty="0">
                        <a:solidFill>
                          <a:srgbClr val="FFFF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0" baseline="0" dirty="0" smtClean="0">
                          <a:latin typeface="+mn-lt"/>
                        </a:rPr>
                        <a:t>FCC ERL</a:t>
                      </a:r>
                      <a:endParaRPr lang="en-GB" sz="2400" i="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</a:rPr>
                        <a:t>FCC-</a:t>
                      </a: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</a:rPr>
                        <a:t>ee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ring</a:t>
                      </a:r>
                      <a:endParaRPr kumimoji="0" lang="en-GB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aseline="0" dirty="0" smtClean="0"/>
                        <a:t>protons</a:t>
                      </a:r>
                      <a:endParaRPr lang="en-GB" sz="2400" baseline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species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en-US" sz="2400" b="1" i="1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kumimoji="0" lang="en-US" sz="24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en-US" sz="24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?)</a:t>
                      </a:r>
                      <a:endParaRPr kumimoji="0" lang="en-GB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e</a:t>
                      </a:r>
                      <a:r>
                        <a:rPr kumimoji="0" lang="en-US" sz="24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cs typeface="Calibri"/>
                        </a:rPr>
                        <a:t>±</a:t>
                      </a:r>
                      <a:endParaRPr kumimoji="0" lang="en-GB" sz="2400" b="1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en-US" sz="2400" b="1" i="0" baseline="30000" dirty="0" smtClean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±</a:t>
                      </a:r>
                      <a:endParaRPr lang="en-GB" sz="2400" b="1" baseline="30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/>
                        <a:t>p</a:t>
                      </a:r>
                      <a:endParaRPr lang="en-GB" sz="2400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beam energy  [GeV]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120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50000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bunches / beam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10600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1360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smtClean="0">
                          <a:solidFill>
                            <a:schemeClr val="tx1"/>
                          </a:solidFill>
                        </a:rPr>
                        <a:t>10600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bunch</a:t>
                      </a:r>
                      <a:r>
                        <a:rPr lang="en-US" sz="2400" baseline="0" dirty="0" smtClean="0"/>
                        <a:t> intensity [10</a:t>
                      </a:r>
                      <a:r>
                        <a:rPr lang="en-US" sz="2400" baseline="30000" dirty="0" smtClean="0"/>
                        <a:t>11</a:t>
                      </a:r>
                      <a:r>
                        <a:rPr lang="en-US" sz="2400" baseline="0" dirty="0" smtClean="0"/>
                        <a:t>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smtClean="0">
                          <a:solidFill>
                            <a:schemeClr val="tx1"/>
                          </a:solidFill>
                        </a:rPr>
                        <a:t>0.05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0.94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0.46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1.0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beam current [mA]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25.6 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480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smtClean="0">
                          <a:solidFill>
                            <a:schemeClr val="tx1"/>
                          </a:solidFill>
                        </a:rPr>
                        <a:t>500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rms</a:t>
                      </a:r>
                      <a:r>
                        <a:rPr lang="en-US" sz="2400" dirty="0" smtClean="0"/>
                        <a:t> bunch length</a:t>
                      </a:r>
                      <a:r>
                        <a:rPr lang="en-US" sz="2400" baseline="0" dirty="0" smtClean="0"/>
                        <a:t> [cm]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0.02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0.15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0.12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rms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emittance</a:t>
                      </a:r>
                      <a:r>
                        <a:rPr lang="en-US" sz="2400" dirty="0" smtClean="0"/>
                        <a:t> [</a:t>
                      </a:r>
                      <a:r>
                        <a:rPr lang="en-US" sz="2400" dirty="0" smtClean="0">
                          <a:latin typeface="+mn-lt"/>
                        </a:rPr>
                        <a:t>nm</a:t>
                      </a:r>
                      <a:r>
                        <a:rPr lang="en-US" sz="2400" dirty="0" smtClean="0"/>
                        <a:t>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0.17 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1.9 (</a:t>
                      </a:r>
                      <a:r>
                        <a:rPr lang="en-US" sz="2400" b="0" i="1" baseline="0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0.94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US" sz="2400" b="0" i="1" baseline="0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0.04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 [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0.02 </a:t>
                      </a:r>
                      <a:r>
                        <a:rPr lang="en-US" sz="2400" b="0" i="1" dirty="0" smtClean="0">
                          <a:solidFill>
                            <a:schemeClr val="tx1"/>
                          </a:solidFill>
                        </a:rPr>
                        <a:t>y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aseline="0" dirty="0" err="1" smtClean="0">
                          <a:latin typeface="Symbol" pitchFamily="18" charset="2"/>
                        </a:rPr>
                        <a:t>b</a:t>
                      </a:r>
                      <a:r>
                        <a:rPr lang="en-US" sz="2400" baseline="-25000" dirty="0" err="1" smtClean="0">
                          <a:latin typeface="+mn-lt"/>
                        </a:rPr>
                        <a:t>x,y</a:t>
                      </a:r>
                      <a:r>
                        <a:rPr lang="en-US" sz="2400" baseline="0" dirty="0" smtClean="0"/>
                        <a:t>*[mm]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8, 4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17, 8.5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400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 [200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i="1" dirty="0" smtClean="0">
                          <a:solidFill>
                            <a:schemeClr val="tx1"/>
                          </a:solidFill>
                        </a:rPr>
                        <a:t>y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Symbol" pitchFamily="18" charset="2"/>
                        </a:rPr>
                        <a:t>s</a:t>
                      </a:r>
                      <a:r>
                        <a:rPr lang="en-US" sz="2400" baseline="-25000" dirty="0" err="1" smtClean="0"/>
                        <a:t>x,y</a:t>
                      </a:r>
                      <a:r>
                        <a:rPr lang="en-US" sz="2400" dirty="0" smtClean="0"/>
                        <a:t>* [</a:t>
                      </a:r>
                      <a:r>
                        <a:rPr lang="en-US" sz="2400" dirty="0" smtClean="0">
                          <a:latin typeface="Symbol" pitchFamily="18" charset="2"/>
                        </a:rPr>
                        <a:t>m</a:t>
                      </a:r>
                      <a:r>
                        <a:rPr lang="en-US" sz="2400" dirty="0" smtClean="0"/>
                        <a:t>m]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4.0</a:t>
                      </a:r>
                      <a:endParaRPr lang="en-GB" sz="2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4.0, 2.0</a:t>
                      </a:r>
                      <a:endParaRPr kumimoji="0" lang="en-GB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equal</a:t>
                      </a:r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beam-b. parameter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smtClean="0">
                          <a:latin typeface="Symbol" pitchFamily="18" charset="2"/>
                        </a:rPr>
                        <a:t>x</a:t>
                      </a:r>
                      <a:endParaRPr lang="en-GB" sz="2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2400" b="0" i="1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r>
                        <a:rPr lang="en-US" sz="2400" b="0" i="0" dirty="0" smtClean="0">
                          <a:solidFill>
                            <a:schemeClr val="tx1"/>
                          </a:solidFill>
                        </a:rPr>
                        <a:t>=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2)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0.13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0.13</a:t>
                      </a:r>
                      <a:endParaRPr kumimoji="0" lang="en-GB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0.022 (0.0002)</a:t>
                      </a:r>
                      <a:endParaRPr lang="en-GB" sz="2400" b="0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hourglass reduction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0.9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2 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2400" b="0" i="1" dirty="0" smtClean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en-US" sz="2400" b="0" i="1" baseline="-25000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=1.35)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~0.21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~0.39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CM energy [</a:t>
                      </a:r>
                      <a:r>
                        <a:rPr lang="en-US" sz="2400" dirty="0" err="1" smtClean="0"/>
                        <a:t>TeV</a:t>
                      </a:r>
                      <a:r>
                        <a:rPr lang="en-US" sz="2400" dirty="0" smtClean="0"/>
                        <a:t>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3.5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3.5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4.9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13559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luminosity[10</a:t>
                      </a:r>
                      <a:r>
                        <a:rPr lang="en-US" sz="2400" baseline="30000" dirty="0" smtClean="0"/>
                        <a:t>34</a:t>
                      </a:r>
                      <a:r>
                        <a:rPr lang="en-US" sz="2400" dirty="0" smtClean="0"/>
                        <a:t>cm</a:t>
                      </a:r>
                      <a:r>
                        <a:rPr lang="en-US" sz="2400" baseline="30000" dirty="0" smtClean="0"/>
                        <a:t>-2</a:t>
                      </a:r>
                      <a:r>
                        <a:rPr lang="en-US" sz="2400" dirty="0" smtClean="0"/>
                        <a:t>s</a:t>
                      </a:r>
                      <a:r>
                        <a:rPr lang="en-US" sz="2400" baseline="30000" dirty="0" smtClean="0"/>
                        <a:t>-1</a:t>
                      </a:r>
                      <a:r>
                        <a:rPr lang="en-US" sz="2400" dirty="0" smtClean="0"/>
                        <a:t>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1.0</a:t>
                      </a:r>
                      <a:endParaRPr lang="en-GB" sz="24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smtClean="0">
                          <a:solidFill>
                            <a:srgbClr val="FF0000"/>
                          </a:solidFill>
                        </a:rPr>
                        <a:t>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0.7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 rot="20523686">
            <a:off x="2131935" y="1612034"/>
            <a:ext cx="4852271" cy="1754326"/>
          </a:xfrm>
          <a:prstGeom prst="rect">
            <a:avLst/>
          </a:prstGeom>
          <a:solidFill>
            <a:srgbClr val="FFFF00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prstClr val="black"/>
                </a:solidFill>
              </a:rPr>
              <a:t>p</a:t>
            </a:r>
            <a:r>
              <a:rPr lang="en-GB" sz="3600" dirty="0" smtClean="0">
                <a:solidFill>
                  <a:prstClr val="black"/>
                </a:solidFill>
              </a:rPr>
              <a:t>reliminary </a:t>
            </a:r>
            <a:r>
              <a:rPr lang="en-GB" sz="3600" i="1" dirty="0" smtClean="0">
                <a:solidFill>
                  <a:prstClr val="black"/>
                </a:solidFill>
              </a:rPr>
              <a:t>FCC-h</a:t>
            </a:r>
            <a:r>
              <a:rPr lang="en-GB" sz="3600" dirty="0" smtClean="0">
                <a:solidFill>
                  <a:prstClr val="black"/>
                </a:solidFill>
              </a:rPr>
              <a:t>e parameters shown at ICHEP’14</a:t>
            </a:r>
            <a:endParaRPr lang="en-GB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79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55621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82001" y="1371600"/>
            <a:ext cx="609600" cy="47244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1" tIns="45653" rIns="91301" bIns="45653" anchor="ctr"/>
          <a:lstStyle/>
          <a:p>
            <a:pPr algn="ctr" defTabSz="45513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6172200"/>
            <a:ext cx="6400800" cy="369332"/>
          </a:xfrm>
          <a:prstGeom prst="rect">
            <a:avLst/>
          </a:prstGeom>
          <a:solidFill>
            <a:srgbClr val="4F81BD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Upgradeable to 1 </a:t>
            </a:r>
            <a:r>
              <a:rPr lang="en-US" dirty="0" err="1" smtClean="0">
                <a:solidFill>
                  <a:srgbClr val="FFFFFF"/>
                </a:solidFill>
                <a:latin typeface="Arial" charset="0"/>
              </a:rPr>
              <a:t>GeV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 – parameter sets also available 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5375" y="-1543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ILC parameters (TDR)</a:t>
            </a:r>
            <a:endParaRPr lang="en-GB" sz="3200" b="1" kern="0" dirty="0">
              <a:solidFill>
                <a:srgbClr val="FFFF00"/>
              </a:solidFill>
              <a:latin typeface="Arial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11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4971" r="-44971"/>
          <a:stretch>
            <a:fillRect/>
          </a:stretch>
        </p:blipFill>
        <p:spPr>
          <a:xfrm>
            <a:off x="647991" y="0"/>
            <a:ext cx="11034568" cy="6858000"/>
          </a:xfrm>
          <a:solidFill>
            <a:schemeClr val="bg1"/>
          </a:solidFill>
        </p:spPr>
      </p:pic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76200" y="30322"/>
            <a:ext cx="3048000" cy="1646078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eaLnBrk="1" hangingPunct="1"/>
            <a:r>
              <a:rPr lang="en-US" sz="3200" dirty="0">
                <a:solidFill>
                  <a:schemeClr val="bg1"/>
                </a:solidFill>
                <a:latin typeface="Calibri" charset="0"/>
              </a:rPr>
              <a:t>Possible CLIC stages </a:t>
            </a:r>
            <a:r>
              <a:rPr lang="en-US" sz="3200" dirty="0" smtClean="0">
                <a:solidFill>
                  <a:schemeClr val="bg1"/>
                </a:solidFill>
                <a:latin typeface="Calibri" charset="0"/>
              </a:rPr>
              <a:t>studied in the CDR</a:t>
            </a:r>
            <a:endParaRPr lang="en-US" sz="32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502" y="6355778"/>
            <a:ext cx="2133023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1E52F81-87D3-074D-88A0-67CBD4BDE37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creen Shot 2012-08-19 at 9.37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89012"/>
            <a:ext cx="3349625" cy="152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80265" y="291525"/>
            <a:ext cx="616239" cy="2997489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1" tIns="45653" rIns="91301" bIns="45653" anchor="ctr"/>
          <a:lstStyle/>
          <a:p>
            <a:pPr algn="ctr" defTabSz="45513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41606" y="291525"/>
            <a:ext cx="614795" cy="2997489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1" tIns="45653" rIns="91301" bIns="45653" anchor="ctr"/>
          <a:lstStyle/>
          <a:p>
            <a:pPr algn="ctr" defTabSz="45513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28617" y="3795568"/>
            <a:ext cx="614795" cy="2997489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1" tIns="45653" rIns="91301" bIns="45653" anchor="ctr"/>
          <a:lstStyle/>
          <a:p>
            <a:pPr algn="ctr" defTabSz="45513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561" y="5012184"/>
            <a:ext cx="3112640" cy="156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square" lIns="91301" tIns="45653" rIns="91301" bIns="45653">
            <a:spAutoFit/>
          </a:bodyPr>
          <a:lstStyle/>
          <a:p>
            <a:pPr defTabSz="45513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Key features: </a:t>
            </a:r>
          </a:p>
          <a:p>
            <a:pPr marL="285321" indent="-285321" defTabSz="455134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1600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High gradient (energy/length)</a:t>
            </a:r>
          </a:p>
          <a:p>
            <a:pPr marL="285321" indent="-285321" defTabSz="455134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1600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Small beams (luminosity)</a:t>
            </a:r>
          </a:p>
          <a:p>
            <a:pPr marL="285321" indent="-285321" defTabSz="455134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1600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Repetition rates and bunch spacing (experimental conditions)</a:t>
            </a:r>
          </a:p>
        </p:txBody>
      </p:sp>
      <p:pic>
        <p:nvPicPr>
          <p:cNvPr id="11" name="Picture 10" descr="Picture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920" y="1752613"/>
            <a:ext cx="1830245" cy="1219188"/>
          </a:xfrm>
          <a:prstGeom prst="rect">
            <a:avLst/>
          </a:prstGeom>
        </p:spPr>
      </p:pic>
      <p:pic>
        <p:nvPicPr>
          <p:cNvPr id="12" name="Picture 11" descr="cell 9a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752600"/>
            <a:ext cx="1106416" cy="10102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34023" y="6538025"/>
            <a:ext cx="114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S. Stapnes</a:t>
            </a:r>
          </a:p>
        </p:txBody>
      </p:sp>
    </p:spTree>
    <p:extLst>
      <p:ext uri="{BB962C8B-B14F-4D97-AF65-F5344CB8AC3E}">
        <p14:creationId xmlns:p14="http://schemas.microsoft.com/office/powerpoint/2010/main" val="270610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408" y="1054223"/>
            <a:ext cx="946978" cy="93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8121" y="4940663"/>
            <a:ext cx="5600700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 defTabSz="457200">
              <a:buFont typeface="Wingdings" charset="0"/>
              <a:buChar char="è"/>
            </a:pPr>
            <a:r>
              <a:rPr lang="fr-CH" sz="2800" b="1" dirty="0">
                <a:solidFill>
                  <a:prstClr val="white"/>
                </a:solidFill>
                <a:sym typeface="Wingdings"/>
              </a:rPr>
              <a:t>more than </a:t>
            </a:r>
            <a:r>
              <a:rPr lang="fr-CH" sz="2800" b="1" dirty="0">
                <a:solidFill>
                  <a:prstClr val="white"/>
                </a:solidFill>
              </a:rPr>
              <a:t>1.2 km of LHC plus </a:t>
            </a:r>
            <a:r>
              <a:rPr lang="fr-CH" sz="2800" b="1" dirty="0" err="1">
                <a:solidFill>
                  <a:prstClr val="white"/>
                </a:solidFill>
              </a:rPr>
              <a:t>technical</a:t>
            </a:r>
            <a:r>
              <a:rPr lang="fr-CH" sz="2800" b="1" dirty="0">
                <a:solidFill>
                  <a:prstClr val="white"/>
                </a:solidFill>
              </a:rPr>
              <a:t> infrastructure </a:t>
            </a:r>
          </a:p>
          <a:p>
            <a:pPr defTabSz="457200"/>
            <a:r>
              <a:rPr lang="fr-CH" sz="2800" b="1" dirty="0">
                <a:solidFill>
                  <a:prstClr val="white"/>
                </a:solidFill>
              </a:rPr>
              <a:t>      (</a:t>
            </a:r>
            <a:r>
              <a:rPr lang="fr-CH" sz="2800" b="1" dirty="0" err="1">
                <a:solidFill>
                  <a:prstClr val="white"/>
                </a:solidFill>
              </a:rPr>
              <a:t>e.g</a:t>
            </a:r>
            <a:r>
              <a:rPr lang="fr-CH" sz="2800" b="1" dirty="0">
                <a:solidFill>
                  <a:prstClr val="white"/>
                </a:solidFill>
              </a:rPr>
              <a:t>. Cryo and </a:t>
            </a:r>
            <a:r>
              <a:rPr lang="fr-CH" sz="2800" b="1" dirty="0" err="1">
                <a:solidFill>
                  <a:prstClr val="white"/>
                </a:solidFill>
              </a:rPr>
              <a:t>Powering</a:t>
            </a:r>
            <a:r>
              <a:rPr lang="fr-CH" sz="2800" b="1" dirty="0">
                <a:solidFill>
                  <a:prstClr val="white"/>
                </a:solidFill>
              </a:rPr>
              <a:t>)</a:t>
            </a:r>
          </a:p>
          <a:p>
            <a:pPr marL="457200" indent="-457200" defTabSz="457200">
              <a:buFont typeface="Wingdings" charset="0"/>
              <a:buChar char="è"/>
            </a:pPr>
            <a:r>
              <a:rPr lang="fr-CH" sz="2800" b="1" dirty="0" smtClean="0">
                <a:solidFill>
                  <a:prstClr val="white"/>
                </a:solidFill>
              </a:rPr>
              <a:t> </a:t>
            </a:r>
            <a:r>
              <a:rPr lang="fr-CH" sz="2800" b="1" i="1" dirty="0" smtClean="0">
                <a:solidFill>
                  <a:prstClr val="white"/>
                </a:solidFill>
                <a:sym typeface="Wingdings"/>
              </a:rPr>
              <a:t>Nb</a:t>
            </a:r>
            <a:r>
              <a:rPr lang="fr-CH" sz="2800" b="1" baseline="-25000" dirty="0" smtClean="0">
                <a:solidFill>
                  <a:prstClr val="white"/>
                </a:solidFill>
                <a:sym typeface="Wingdings"/>
              </a:rPr>
              <a:t>3</a:t>
            </a:r>
            <a:r>
              <a:rPr lang="fr-CH" sz="2800" b="1" i="1" dirty="0" smtClean="0">
                <a:solidFill>
                  <a:prstClr val="white"/>
                </a:solidFill>
                <a:sym typeface="Wingdings"/>
              </a:rPr>
              <a:t>Sn</a:t>
            </a:r>
            <a:r>
              <a:rPr lang="fr-CH" sz="2800" b="1" dirty="0" smtClean="0">
                <a:solidFill>
                  <a:prstClr val="white"/>
                </a:solidFill>
                <a:sym typeface="Wingdings"/>
              </a:rPr>
              <a:t> </a:t>
            </a:r>
            <a:r>
              <a:rPr lang="fr-CH" sz="2800" b="1" dirty="0" err="1" smtClean="0">
                <a:solidFill>
                  <a:prstClr val="white"/>
                </a:solidFill>
                <a:sym typeface="Wingdings"/>
              </a:rPr>
              <a:t>dipoles</a:t>
            </a:r>
            <a:r>
              <a:rPr lang="fr-CH" sz="2800" b="1" dirty="0" smtClean="0">
                <a:solidFill>
                  <a:prstClr val="white"/>
                </a:solidFill>
                <a:sym typeface="Wingdings"/>
              </a:rPr>
              <a:t>  &amp; </a:t>
            </a:r>
            <a:r>
              <a:rPr lang="fr-CH" sz="2800" b="1" dirty="0" err="1" smtClean="0">
                <a:solidFill>
                  <a:prstClr val="white"/>
                </a:solidFill>
                <a:sym typeface="Wingdings"/>
              </a:rPr>
              <a:t>quadrupoles</a:t>
            </a:r>
            <a:endParaRPr lang="fr-CH" sz="2800" b="1" dirty="0" smtClean="0">
              <a:solidFill>
                <a:prstClr val="white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0" y="1976264"/>
            <a:ext cx="9144000" cy="1108075"/>
            <a:chOff x="0" y="2204864"/>
            <a:chExt cx="9144000" cy="1108075"/>
          </a:xfrm>
        </p:grpSpPr>
        <p:pic>
          <p:nvPicPr>
            <p:cNvPr id="36" name="Picture 4" descr="layout_ir5_herv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2204864"/>
              <a:ext cx="9144000" cy="1108075"/>
            </a:xfrm>
            <a:prstGeom prst="rect">
              <a:avLst/>
            </a:prstGeom>
            <a:noFill/>
          </p:spPr>
        </p:pic>
        <p:sp>
          <p:nvSpPr>
            <p:cNvPr id="37" name="Oval 36"/>
            <p:cNvSpPr/>
            <p:nvPr/>
          </p:nvSpPr>
          <p:spPr>
            <a:xfrm>
              <a:off x="8189416" y="2268364"/>
              <a:ext cx="936104" cy="36004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fr-CH" sz="1400" dirty="0">
                  <a:solidFill>
                    <a:prstClr val="white"/>
                  </a:solidFill>
                </a:rPr>
                <a:t>ATLAS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</p:grpSp>
      <p:sp>
        <p:nvSpPr>
          <p:cNvPr id="38" name="Oval 37"/>
          <p:cNvSpPr/>
          <p:nvPr/>
        </p:nvSpPr>
        <p:spPr>
          <a:xfrm>
            <a:off x="3851920" y="2243088"/>
            <a:ext cx="2714600" cy="105891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444208" y="3433440"/>
            <a:ext cx="25981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buFontTx/>
              <a:buAutoNum type="arabicPeriod"/>
            </a:pPr>
            <a:r>
              <a:rPr lang="en-US" b="1" dirty="0">
                <a:solidFill>
                  <a:srgbClr val="000000"/>
                </a:solidFill>
              </a:rPr>
              <a:t>New </a:t>
            </a:r>
            <a:r>
              <a:rPr lang="en-US" b="1" dirty="0" err="1">
                <a:solidFill>
                  <a:srgbClr val="000000"/>
                </a:solidFill>
              </a:rPr>
              <a:t>quadrupole</a:t>
            </a:r>
            <a:r>
              <a:rPr lang="en-US" b="1" dirty="0">
                <a:solidFill>
                  <a:srgbClr val="000000"/>
                </a:solidFill>
              </a:rPr>
              <a:t> triplet based on </a:t>
            </a:r>
            <a:r>
              <a:rPr lang="en-US" b="1" dirty="0">
                <a:solidFill>
                  <a:srgbClr val="008000"/>
                </a:solidFill>
              </a:rPr>
              <a:t>Nb</a:t>
            </a:r>
            <a:r>
              <a:rPr lang="en-US" b="1" baseline="-25000" dirty="0">
                <a:solidFill>
                  <a:srgbClr val="008000"/>
                </a:solidFill>
              </a:rPr>
              <a:t>3</a:t>
            </a:r>
            <a:r>
              <a:rPr lang="en-US" b="1" dirty="0">
                <a:solidFill>
                  <a:srgbClr val="008000"/>
                </a:solidFill>
              </a:rPr>
              <a:t>Sn (12 T at coil)</a:t>
            </a:r>
          </a:p>
          <a:p>
            <a:pPr defTabSz="457200"/>
            <a:r>
              <a:rPr lang="en-US" dirty="0">
                <a:solidFill>
                  <a:srgbClr val="800000"/>
                </a:solidFill>
              </a:rPr>
              <a:t>       </a:t>
            </a:r>
            <a:r>
              <a:rPr lang="en-US" dirty="0">
                <a:solidFill>
                  <a:prstClr val="black"/>
                </a:solidFill>
              </a:rPr>
              <a:t>required due to:</a:t>
            </a:r>
          </a:p>
          <a:p>
            <a:pPr defTabSz="457200"/>
            <a:r>
              <a:rPr lang="en-US" dirty="0">
                <a:solidFill>
                  <a:srgbClr val="800000"/>
                </a:solidFill>
              </a:rPr>
              <a:t>-Radiation damage</a:t>
            </a:r>
          </a:p>
          <a:p>
            <a:pPr defTabSz="457200"/>
            <a:r>
              <a:rPr lang="en-US" dirty="0">
                <a:solidFill>
                  <a:srgbClr val="800000"/>
                </a:solidFill>
              </a:rPr>
              <a:t>-Need for more aperture</a:t>
            </a:r>
          </a:p>
          <a:p>
            <a:pPr defTabSz="457200"/>
            <a:endParaRPr lang="en-US" dirty="0">
              <a:solidFill>
                <a:prstClr val="black"/>
              </a:solidFill>
            </a:endParaRPr>
          </a:p>
          <a:p>
            <a:pPr defTabSz="457200"/>
            <a:r>
              <a:rPr lang="en-US" dirty="0">
                <a:solidFill>
                  <a:srgbClr val="FF0000"/>
                </a:solidFill>
              </a:rPr>
              <a:t>Changing the triplet region is not enough for reaching the HL-LHC goal!</a:t>
            </a:r>
          </a:p>
        </p:txBody>
      </p:sp>
      <p:sp>
        <p:nvSpPr>
          <p:cNvPr id="40" name="Oval 39"/>
          <p:cNvSpPr/>
          <p:nvPr/>
        </p:nvSpPr>
        <p:spPr>
          <a:xfrm>
            <a:off x="7244680" y="2344688"/>
            <a:ext cx="1490464" cy="86841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067944" y="3454648"/>
            <a:ext cx="23042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2. We also need to modify a large part of the  matching section</a:t>
            </a:r>
          </a:p>
          <a:p>
            <a:pPr defTabSz="457200"/>
            <a:r>
              <a:rPr lang="en-US" dirty="0">
                <a:solidFill>
                  <a:srgbClr val="008000"/>
                </a:solidFill>
              </a:rPr>
              <a:t>e.g. Crab Cavities &amp; </a:t>
            </a:r>
          </a:p>
          <a:p>
            <a:pPr defTabSz="457200"/>
            <a:r>
              <a:rPr lang="en-US" dirty="0">
                <a:solidFill>
                  <a:srgbClr val="008000"/>
                </a:solidFill>
              </a:rPr>
              <a:t>D1, D2, Q4 &amp; corrector</a:t>
            </a:r>
          </a:p>
        </p:txBody>
      </p:sp>
      <p:sp>
        <p:nvSpPr>
          <p:cNvPr id="42" name="Oval 41"/>
          <p:cNvSpPr/>
          <p:nvPr/>
        </p:nvSpPr>
        <p:spPr>
          <a:xfrm>
            <a:off x="1403648" y="2336304"/>
            <a:ext cx="2714600" cy="100811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403648" y="3484364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3. For collimation we also need to change the DS in the continuous cryostat: </a:t>
            </a:r>
            <a:r>
              <a:rPr lang="en-US" b="1" dirty="0">
                <a:solidFill>
                  <a:srgbClr val="008000"/>
                </a:solidFill>
              </a:rPr>
              <a:t>11-T Nb</a:t>
            </a:r>
            <a:r>
              <a:rPr lang="en-US" b="1" baseline="-25000" dirty="0">
                <a:solidFill>
                  <a:srgbClr val="008000"/>
                </a:solidFill>
              </a:rPr>
              <a:t>3</a:t>
            </a:r>
            <a:r>
              <a:rPr lang="en-US" b="1" dirty="0">
                <a:solidFill>
                  <a:srgbClr val="008000"/>
                </a:solidFill>
              </a:rPr>
              <a:t>Sn dipole</a:t>
            </a:r>
          </a:p>
        </p:txBody>
      </p:sp>
      <p:sp>
        <p:nvSpPr>
          <p:cNvPr id="44" name="Oval 43"/>
          <p:cNvSpPr/>
          <p:nvPr/>
        </p:nvSpPr>
        <p:spPr>
          <a:xfrm>
            <a:off x="8227516" y="3115816"/>
            <a:ext cx="936104" cy="36004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400" dirty="0">
                <a:solidFill>
                  <a:prstClr val="white"/>
                </a:solidFill>
              </a:rPr>
              <a:t>CMS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5448668" y="1185686"/>
            <a:ext cx="1059664" cy="849362"/>
            <a:chOff x="5448668" y="1414286"/>
            <a:chExt cx="1059664" cy="849362"/>
          </a:xfrm>
        </p:grpSpPr>
        <p:sp>
          <p:nvSpPr>
            <p:cNvPr id="45" name="Rounded Rectangular Callout 44"/>
            <p:cNvSpPr/>
            <p:nvPr/>
          </p:nvSpPr>
          <p:spPr>
            <a:xfrm>
              <a:off x="5457800" y="1414286"/>
              <a:ext cx="914400" cy="784338"/>
            </a:xfrm>
            <a:prstGeom prst="wedgeRoundRectCallout">
              <a:avLst>
                <a:gd name="adj1" fmla="val -22222"/>
                <a:gd name="adj2" fmla="val 130908"/>
                <a:gd name="adj3" fmla="val 16667"/>
              </a:avLst>
            </a:prstGeom>
            <a:noFill/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>
                <a:solidFill>
                  <a:prstClr val="white"/>
                </a:solidFill>
              </a:endParaRPr>
            </a:p>
          </p:txBody>
        </p:sp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8668" y="1414286"/>
              <a:ext cx="1059664" cy="84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9" name="Picture 29" descr="CryoCollAxon.tif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18150"/>
            <a:ext cx="1754436" cy="104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ounded Rectangular Callout 47"/>
          <p:cNvSpPr/>
          <p:nvPr/>
        </p:nvSpPr>
        <p:spPr>
          <a:xfrm>
            <a:off x="471264" y="1185686"/>
            <a:ext cx="2003872" cy="920757"/>
          </a:xfrm>
          <a:prstGeom prst="wedgeRoundRectCallout">
            <a:avLst>
              <a:gd name="adj1" fmla="val 84401"/>
              <a:gd name="adj2" fmla="val 114436"/>
              <a:gd name="adj3" fmla="val 16667"/>
            </a:avLst>
          </a:prstGeom>
          <a:noFill/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31938"/>
            <a:ext cx="1514057" cy="1136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ounded Rectangular Callout 25"/>
          <p:cNvSpPr/>
          <p:nvPr/>
        </p:nvSpPr>
        <p:spPr>
          <a:xfrm>
            <a:off x="7442200" y="480951"/>
            <a:ext cx="1701652" cy="1381137"/>
          </a:xfrm>
          <a:prstGeom prst="wedgeRoundRectCallout">
            <a:avLst>
              <a:gd name="adj1" fmla="val -6419"/>
              <a:gd name="adj2" fmla="val 118575"/>
              <a:gd name="adj3" fmla="val 16667"/>
            </a:avLst>
          </a:prstGeom>
          <a:noFill/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027" y="1271530"/>
            <a:ext cx="895431" cy="863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ounded Rectangular Callout 28"/>
          <p:cNvSpPr/>
          <p:nvPr/>
        </p:nvSpPr>
        <p:spPr>
          <a:xfrm flipH="1">
            <a:off x="4067944" y="1114538"/>
            <a:ext cx="1166686" cy="1045986"/>
          </a:xfrm>
          <a:prstGeom prst="wedgeRoundRectCallout">
            <a:avLst>
              <a:gd name="adj1" fmla="val -79915"/>
              <a:gd name="adj2" fmla="val 107839"/>
              <a:gd name="adj3" fmla="val 16667"/>
            </a:avLst>
          </a:prstGeom>
          <a:noFill/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1" y="1061865"/>
            <a:ext cx="1047232" cy="91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ounded Rectangular Callout 32"/>
          <p:cNvSpPr/>
          <p:nvPr/>
        </p:nvSpPr>
        <p:spPr>
          <a:xfrm flipH="1">
            <a:off x="2632844" y="1000238"/>
            <a:ext cx="1166686" cy="1045986"/>
          </a:xfrm>
          <a:prstGeom prst="wedgeRoundRectCallout">
            <a:avLst>
              <a:gd name="adj1" fmla="val -222515"/>
              <a:gd name="adj2" fmla="val 139407"/>
              <a:gd name="adj3" fmla="val 16667"/>
            </a:avLst>
          </a:prstGeom>
          <a:noFill/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34" name="Rounded Rectangular Callout 33"/>
          <p:cNvSpPr/>
          <p:nvPr/>
        </p:nvSpPr>
        <p:spPr>
          <a:xfrm flipH="1">
            <a:off x="6393408" y="1101838"/>
            <a:ext cx="1025622" cy="893586"/>
          </a:xfrm>
          <a:prstGeom prst="wedgeRoundRectCallout">
            <a:avLst>
              <a:gd name="adj1" fmla="val -67533"/>
              <a:gd name="adj2" fmla="val 143370"/>
              <a:gd name="adj3" fmla="val 16667"/>
            </a:avLst>
          </a:prstGeom>
          <a:noFill/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64378" y="6304002"/>
            <a:ext cx="1237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O. </a:t>
            </a:r>
            <a:r>
              <a:rPr lang="en-GB" dirty="0" err="1">
                <a:solidFill>
                  <a:prstClr val="black"/>
                </a:solidFill>
              </a:rPr>
              <a:t>Brüning</a:t>
            </a:r>
            <a:r>
              <a:rPr lang="en-GB" dirty="0">
                <a:solidFill>
                  <a:prstClr val="black"/>
                </a:solidFill>
              </a:rPr>
              <a:t>,</a:t>
            </a:r>
          </a:p>
          <a:p>
            <a:r>
              <a:rPr lang="en-GB" dirty="0">
                <a:solidFill>
                  <a:prstClr val="black"/>
                </a:solidFill>
              </a:rPr>
              <a:t>L. Rossi</a:t>
            </a:r>
          </a:p>
        </p:txBody>
      </p:sp>
      <p:sp>
        <p:nvSpPr>
          <p:cNvPr id="4" name="Rectangle 3"/>
          <p:cNvSpPr/>
          <p:nvPr/>
        </p:nvSpPr>
        <p:spPr>
          <a:xfrm>
            <a:off x="307632" y="0"/>
            <a:ext cx="83666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solidFill>
                  <a:prstClr val="white"/>
                </a:solidFill>
              </a:rPr>
              <a:t>HL-LHC - critical zones around IP1 &amp; IP5</a:t>
            </a:r>
          </a:p>
        </p:txBody>
      </p:sp>
    </p:spTree>
    <p:extLst>
      <p:ext uri="{BB962C8B-B14F-4D97-AF65-F5344CB8AC3E}">
        <p14:creationId xmlns:p14="http://schemas.microsoft.com/office/powerpoint/2010/main" val="120930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88" y="908720"/>
            <a:ext cx="8141763" cy="4873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1560" y="5871675"/>
            <a:ext cx="720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8000"/>
                </a:solidFill>
              </a:rPr>
              <a:t>MBHSP02 (1 m) passed 11 T field </a:t>
            </a:r>
            <a:r>
              <a:rPr lang="en-US" sz="2800" dirty="0">
                <a:solidFill>
                  <a:prstClr val="black"/>
                </a:solidFill>
              </a:rPr>
              <a:t>during training at 1.9 K with </a:t>
            </a:r>
            <a:r>
              <a:rPr lang="en-US" sz="2800" i="1" dirty="0">
                <a:solidFill>
                  <a:prstClr val="black"/>
                </a:solidFill>
              </a:rPr>
              <a:t>I </a:t>
            </a:r>
            <a:r>
              <a:rPr lang="en-US" sz="2800" dirty="0">
                <a:solidFill>
                  <a:prstClr val="black"/>
                </a:solidFill>
              </a:rPr>
              <a:t>= 12080 A on 5 March 2013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1560" y="-16111"/>
            <a:ext cx="73713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solidFill>
                  <a:prstClr val="white"/>
                </a:solidFill>
              </a:rPr>
              <a:t>FNAL: </a:t>
            </a:r>
            <a:r>
              <a:rPr lang="en-GB" sz="4000" i="1" dirty="0">
                <a:solidFill>
                  <a:prstClr val="white"/>
                </a:solidFill>
              </a:rPr>
              <a:t>Nb</a:t>
            </a:r>
            <a:r>
              <a:rPr lang="en-GB" sz="4000" baseline="-25000" dirty="0">
                <a:solidFill>
                  <a:prstClr val="white"/>
                </a:solidFill>
              </a:rPr>
              <a:t>3</a:t>
            </a:r>
            <a:r>
              <a:rPr lang="en-GB" sz="4000" i="1" dirty="0">
                <a:solidFill>
                  <a:prstClr val="white"/>
                </a:solidFill>
              </a:rPr>
              <a:t>Sn</a:t>
            </a:r>
            <a:r>
              <a:rPr lang="en-GB" sz="4000" dirty="0">
                <a:solidFill>
                  <a:prstClr val="white"/>
                </a:solidFill>
              </a:rPr>
              <a:t> dipole demonstrators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91456" y="734140"/>
            <a:ext cx="1274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1" dirty="0" smtClean="0">
                <a:solidFill>
                  <a:srgbClr val="FF0000"/>
                </a:solidFill>
              </a:rPr>
              <a:t>US-LARP</a:t>
            </a:r>
            <a:endParaRPr lang="en-GB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37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3" descr="CERNcomplex-cropp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6" y="1143000"/>
            <a:ext cx="84851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/>
          <p:nvPr/>
        </p:nvCxnSpPr>
        <p:spPr>
          <a:xfrm rot="16200000" flipH="1">
            <a:off x="215106" y="3009900"/>
            <a:ext cx="914400" cy="533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6200000" flipH="1">
            <a:off x="1224756" y="2990850"/>
            <a:ext cx="876300" cy="533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05606" y="2667000"/>
            <a:ext cx="990600" cy="38100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Arc 19"/>
          <p:cNvSpPr/>
          <p:nvPr/>
        </p:nvSpPr>
        <p:spPr>
          <a:xfrm flipH="1">
            <a:off x="405606" y="2667000"/>
            <a:ext cx="990600" cy="38100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3" name="Arc 22"/>
          <p:cNvSpPr/>
          <p:nvPr/>
        </p:nvSpPr>
        <p:spPr>
          <a:xfrm flipH="1" flipV="1">
            <a:off x="939006" y="3505200"/>
            <a:ext cx="990600" cy="38100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Arc 23"/>
          <p:cNvSpPr/>
          <p:nvPr/>
        </p:nvSpPr>
        <p:spPr>
          <a:xfrm flipV="1">
            <a:off x="939006" y="3505200"/>
            <a:ext cx="990600" cy="38100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0" y="4000500"/>
            <a:ext cx="1645002" cy="2616101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Calibri" pitchFamily="34" charset="0"/>
              </a:rPr>
              <a:t>ERL </a:t>
            </a:r>
            <a:r>
              <a:rPr lang="en-US" sz="2800" b="1" dirty="0" err="1">
                <a:solidFill>
                  <a:srgbClr val="FF0000"/>
                </a:solidFill>
                <a:latin typeface="Calibri" pitchFamily="34" charset="0"/>
              </a:rPr>
              <a:t>LHeC</a:t>
            </a:r>
            <a:r>
              <a:rPr lang="en-US" sz="2800" b="1" dirty="0">
                <a:solidFill>
                  <a:srgbClr val="FF0000"/>
                </a:solidFill>
                <a:latin typeface="Calibri" pitchFamily="34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recirculating</a:t>
            </a:r>
            <a:endParaRPr lang="en-US" sz="2000" b="1" dirty="0">
              <a:solidFill>
                <a:srgbClr val="FF000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FF0000"/>
                </a:solidFill>
                <a:latin typeface="Calibri" pitchFamily="34" charset="0"/>
              </a:rPr>
              <a:t>linac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</a:rPr>
              <a:t> with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latin typeface="Calibri" pitchFamily="34" charset="0"/>
              </a:rPr>
              <a:t>energy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latin typeface="Calibri" pitchFamily="34" charset="0"/>
              </a:rPr>
              <a:t>recovery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FF000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4606" y="116632"/>
            <a:ext cx="9119394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en-US" sz="4800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5499" y="-7516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4000" b="1" kern="0" dirty="0">
                <a:solidFill>
                  <a:srgbClr val="FFFF00"/>
                </a:solidFill>
                <a:cs typeface="Calibri" pitchFamily="34" charset="0"/>
              </a:rPr>
              <a:t>Large Hadron electron Collider (</a:t>
            </a:r>
            <a:r>
              <a:rPr lang="en-GB" sz="4000" b="1" kern="0" dirty="0" err="1">
                <a:solidFill>
                  <a:srgbClr val="FFFF00"/>
                </a:solidFill>
                <a:cs typeface="Calibri" pitchFamily="34" charset="0"/>
              </a:rPr>
              <a:t>LHeC</a:t>
            </a:r>
            <a:r>
              <a:rPr lang="en-GB" sz="4000" b="1" kern="0" dirty="0" smtClean="0">
                <a:solidFill>
                  <a:srgbClr val="FFFF00"/>
                </a:solidFill>
                <a:cs typeface="Calibri" pitchFamily="34" charset="0"/>
              </a:rPr>
              <a:t>)</a:t>
            </a:r>
            <a:endParaRPr lang="en-GB" sz="4000" b="1" kern="0" dirty="0">
              <a:solidFill>
                <a:srgbClr val="FFFF00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2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2" y="688072"/>
            <a:ext cx="4654550" cy="573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241" y="2132856"/>
            <a:ext cx="4745037" cy="344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Box 5"/>
          <p:cNvSpPr txBox="1">
            <a:spLocks noChangeArrowheads="1"/>
          </p:cNvSpPr>
          <p:nvPr/>
        </p:nvSpPr>
        <p:spPr bwMode="auto">
          <a:xfrm>
            <a:off x="4556991" y="5844150"/>
            <a:ext cx="39308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</a:rPr>
              <a:t>~150 authors, ~600 pages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3813" y="0"/>
            <a:ext cx="9144000" cy="1143001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endParaRPr lang="en-US" sz="4000" b="1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56991" y="932527"/>
            <a:ext cx="404546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00CC"/>
                </a:solidFill>
              </a:rPr>
              <a:t>LHeC</a:t>
            </a:r>
            <a:r>
              <a:rPr lang="en-US" sz="2400" b="1" dirty="0" smtClean="0">
                <a:solidFill>
                  <a:srgbClr val="0000CC"/>
                </a:solidFill>
              </a:rPr>
              <a:t> CDR published in</a:t>
            </a:r>
          </a:p>
          <a:p>
            <a:r>
              <a:rPr lang="en-US" sz="2400" b="1" dirty="0" smtClean="0">
                <a:solidFill>
                  <a:srgbClr val="0000CC"/>
                </a:solidFill>
              </a:rPr>
              <a:t>J</a:t>
            </a:r>
            <a:r>
              <a:rPr lang="en-US" sz="2400" b="1" dirty="0">
                <a:solidFill>
                  <a:srgbClr val="0000CC"/>
                </a:solidFill>
              </a:rPr>
              <a:t>. Phys. G: </a:t>
            </a:r>
            <a:r>
              <a:rPr lang="en-US" sz="2400" b="1" dirty="0" err="1">
                <a:solidFill>
                  <a:srgbClr val="0000CC"/>
                </a:solidFill>
              </a:rPr>
              <a:t>Nucl</a:t>
            </a:r>
            <a:r>
              <a:rPr lang="en-US" sz="2400" b="1" dirty="0">
                <a:solidFill>
                  <a:srgbClr val="0000CC"/>
                </a:solidFill>
              </a:rPr>
              <a:t>. Part. Phys. 39 </a:t>
            </a:r>
            <a:endParaRPr lang="en-US" sz="2400" b="1" dirty="0" smtClean="0">
              <a:solidFill>
                <a:srgbClr val="0000CC"/>
              </a:solidFill>
            </a:endParaRPr>
          </a:p>
          <a:p>
            <a:r>
              <a:rPr lang="en-US" sz="2400" b="1" dirty="0" smtClean="0">
                <a:solidFill>
                  <a:srgbClr val="0000CC"/>
                </a:solidFill>
              </a:rPr>
              <a:t>075001 (2012)</a:t>
            </a:r>
            <a:endParaRPr lang="en-GB" sz="2400" b="1" dirty="0">
              <a:solidFill>
                <a:srgbClr val="0000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5009" y="-50640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4000" b="1" kern="0" dirty="0" err="1">
                <a:solidFill>
                  <a:srgbClr val="FFFF00"/>
                </a:solidFill>
                <a:cs typeface="Calibri" pitchFamily="34" charset="0"/>
              </a:rPr>
              <a:t>LHeC</a:t>
            </a:r>
            <a:r>
              <a:rPr lang="en-GB" sz="4000" b="1" kern="0" dirty="0">
                <a:solidFill>
                  <a:srgbClr val="FFFF00"/>
                </a:solidFill>
                <a:cs typeface="Calibri" pitchFamily="34" charset="0"/>
              </a:rPr>
              <a:t> Conceptual Design Report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17" y="6450809"/>
            <a:ext cx="81948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 smtClean="0">
                <a:solidFill>
                  <a:srgbClr val="FF0000"/>
                </a:solidFill>
              </a:rPr>
              <a:t>LHeC</a:t>
            </a:r>
            <a:r>
              <a:rPr lang="en-GB" sz="2000" b="1" dirty="0" smtClean="0">
                <a:solidFill>
                  <a:srgbClr val="FF0000"/>
                </a:solidFill>
              </a:rPr>
              <a:t> should start well before the end of HL-LHC, that is around 2027 (2028)</a:t>
            </a:r>
            <a:endParaRPr lang="en-GB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32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0" y="0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4000" b="1" kern="0" dirty="0">
                <a:solidFill>
                  <a:srgbClr val="FFFF00"/>
                </a:solidFill>
                <a:cs typeface="Calibri" pitchFamily="34" charset="0"/>
              </a:rPr>
              <a:t>International Linear Collider (ILC)</a:t>
            </a:r>
            <a:endParaRPr lang="en-GB" sz="3600" b="1" kern="0" dirty="0">
              <a:solidFill>
                <a:srgbClr val="FFFF00"/>
              </a:solidFill>
              <a:cs typeface="Calibri" pitchFamily="34" charset="0"/>
            </a:endParaRPr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0126" y="1243220"/>
            <a:ext cx="7312749" cy="4224046"/>
          </a:xfrm>
          <a:prstGeom prst="rect">
            <a:avLst/>
          </a:prstGeom>
          <a:ln w="12700">
            <a:round/>
          </a:ln>
        </p:spPr>
      </p:pic>
      <p:sp>
        <p:nvSpPr>
          <p:cNvPr id="6" name="Shape 566"/>
          <p:cNvSpPr txBox="1">
            <a:spLocks/>
          </p:cNvSpPr>
          <p:nvPr/>
        </p:nvSpPr>
        <p:spPr>
          <a:xfrm>
            <a:off x="1399" y="5805264"/>
            <a:ext cx="9144000" cy="7658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333716" marR="57799" indent="-293076" defTabSz="1295400">
              <a:lnSpc>
                <a:spcPct val="120000"/>
              </a:lnSpc>
              <a:spcBef>
                <a:spcPts val="6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1pPr>
            <a:lvl2pPr marL="696277" marR="57799" indent="-317500" defTabSz="1295400">
              <a:lnSpc>
                <a:spcPct val="120000"/>
              </a:lnSpc>
              <a:spcBef>
                <a:spcPts val="5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2pPr>
            <a:lvl3pPr marL="1109027" marR="57799" indent="-317499" defTabSz="1295400">
              <a:lnSpc>
                <a:spcPct val="120000"/>
              </a:lnSpc>
              <a:spcBef>
                <a:spcPts val="5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3pPr>
            <a:lvl4pPr marL="1439227" marR="57799" indent="-317500" defTabSz="1295400">
              <a:lnSpc>
                <a:spcPct val="120000"/>
              </a:lnSpc>
              <a:spcBef>
                <a:spcPts val="5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4pPr>
            <a:lvl5pPr marL="1728152" marR="57799" indent="-317500" defTabSz="1295400">
              <a:lnSpc>
                <a:spcPct val="120000"/>
              </a:lnSpc>
              <a:spcBef>
                <a:spcPts val="5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5pPr>
            <a:lvl6pPr marL="1728152" marR="57799" indent="-317500" defTabSz="1295400">
              <a:lnSpc>
                <a:spcPct val="120000"/>
              </a:lnSpc>
              <a:spcBef>
                <a:spcPts val="6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6pPr>
            <a:lvl7pPr marL="1728152" marR="57799" indent="-317500" defTabSz="1295400">
              <a:lnSpc>
                <a:spcPct val="120000"/>
              </a:lnSpc>
              <a:spcBef>
                <a:spcPts val="6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7pPr>
            <a:lvl8pPr marL="1728152" marR="57799" indent="-317500" defTabSz="1295400">
              <a:lnSpc>
                <a:spcPct val="120000"/>
              </a:lnSpc>
              <a:spcBef>
                <a:spcPts val="6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8pPr>
            <a:lvl9pPr marL="1728152" marR="57799" indent="-317500" defTabSz="1295400">
              <a:lnSpc>
                <a:spcPct val="120000"/>
              </a:lnSpc>
              <a:spcBef>
                <a:spcPts val="6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40640" indent="0">
              <a:spcBef>
                <a:spcPts val="0"/>
              </a:spcBef>
              <a:buFontTx/>
              <a:buNone/>
              <a:defRPr sz="1800">
                <a:uFillTx/>
              </a:defRPr>
            </a:pPr>
            <a:endParaRPr lang="en-GB" sz="1800" kern="0" dirty="0">
              <a:solidFill>
                <a:sysClr val="windowText" lastClr="000000"/>
              </a:solidFill>
              <a:uFillTx/>
              <a:latin typeface="Helvetica Neu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1484" y="720000"/>
            <a:ext cx="6395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total length ~30 (500 </a:t>
            </a:r>
            <a:r>
              <a:rPr lang="en-GB" sz="2800" dirty="0" err="1">
                <a:solidFill>
                  <a:prstClr val="black"/>
                </a:solidFill>
              </a:rPr>
              <a:t>GeV</a:t>
            </a:r>
            <a:r>
              <a:rPr lang="en-GB" sz="2800" dirty="0">
                <a:solidFill>
                  <a:prstClr val="black"/>
                </a:solidFill>
              </a:rPr>
              <a:t>) - 50 km (1 </a:t>
            </a:r>
            <a:r>
              <a:rPr lang="en-GB" sz="2800" dirty="0" err="1">
                <a:solidFill>
                  <a:prstClr val="black"/>
                </a:solidFill>
              </a:rPr>
              <a:t>TeV</a:t>
            </a:r>
            <a:r>
              <a:rPr lang="en-GB" sz="28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-5499" y="5661225"/>
            <a:ext cx="90115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" marR="57799" defTabSz="1295400">
              <a:buSzPct val="130000"/>
              <a:defRPr sz="1800">
                <a:uFillTx/>
              </a:defRPr>
            </a:pPr>
            <a:r>
              <a:rPr lang="en-GB" sz="2400" kern="0" dirty="0">
                <a:solidFill>
                  <a:sysClr val="windowText" lastClr="000000"/>
                </a:solidFill>
                <a:latin typeface="Helvetica Neue"/>
                <a:sym typeface="Helvetica Neue"/>
              </a:rPr>
              <a:t>SC acceleration structures ~ 30 MV/m; </a:t>
            </a:r>
            <a:r>
              <a:rPr lang="en-GB" sz="2400" b="1" kern="0" dirty="0">
                <a:solidFill>
                  <a:srgbClr val="000099"/>
                </a:solidFill>
                <a:latin typeface="Helvetica Neue"/>
              </a:rPr>
              <a:t>TDR </a:t>
            </a:r>
            <a:r>
              <a:rPr lang="en-GB" sz="2400" b="1" kern="0" dirty="0">
                <a:solidFill>
                  <a:srgbClr val="000099"/>
                </a:solidFill>
                <a:latin typeface="Helvetica Neue"/>
                <a:sym typeface="Helvetica Neue"/>
              </a:rPr>
              <a:t>completed in 2012</a:t>
            </a:r>
            <a:r>
              <a:rPr lang="en-GB" sz="2400" kern="0" dirty="0">
                <a:solidFill>
                  <a:sysClr val="windowText" lastClr="000000"/>
                </a:solidFill>
                <a:latin typeface="Helvetica Neue"/>
                <a:sym typeface="Helvetica Neue"/>
              </a:rPr>
              <a:t>, ILC technology</a:t>
            </a:r>
            <a:r>
              <a:rPr lang="en-GB" sz="2400" kern="0" dirty="0">
                <a:solidFill>
                  <a:sysClr val="windowText" lastClr="000000"/>
                </a:solidFill>
                <a:latin typeface="Helvetica Neue"/>
              </a:rPr>
              <a:t> </a:t>
            </a:r>
            <a:r>
              <a:rPr lang="en-GB" sz="2400" kern="0" dirty="0">
                <a:solidFill>
                  <a:sysClr val="windowText" lastClr="000000"/>
                </a:solidFill>
                <a:latin typeface="Helvetica Neue"/>
                <a:sym typeface="Helvetica Neue"/>
              </a:rPr>
              <a:t>used for XFEL at DESY; </a:t>
            </a:r>
            <a:r>
              <a:rPr lang="en-GB" sz="2400" kern="0" dirty="0" smtClean="0">
                <a:solidFill>
                  <a:sysClr val="windowText" lastClr="000000"/>
                </a:solidFill>
                <a:latin typeface="Helvetica Neue"/>
                <a:sym typeface="Helvetica Neue"/>
              </a:rPr>
              <a:t>present optimistic </a:t>
            </a:r>
            <a:r>
              <a:rPr lang="en-GB" sz="2400" kern="0" dirty="0">
                <a:solidFill>
                  <a:sysClr val="windowText" lastClr="000000"/>
                </a:solidFill>
                <a:latin typeface="Helvetica Neue"/>
                <a:sym typeface="Helvetica Neue"/>
              </a:rPr>
              <a:t>time line:  </a:t>
            </a:r>
            <a:r>
              <a:rPr lang="en-GB" sz="2400" kern="0" dirty="0">
                <a:solidFill>
                  <a:sysClr val="windowText" lastClr="000000"/>
                </a:solidFill>
                <a:latin typeface="Helvetica Neue"/>
              </a:rPr>
              <a:t>c</a:t>
            </a:r>
            <a:r>
              <a:rPr lang="en-GB" sz="2400" kern="0" dirty="0">
                <a:solidFill>
                  <a:sysClr val="windowText" lastClr="000000"/>
                </a:solidFill>
                <a:latin typeface="Helvetica Neue"/>
                <a:sym typeface="Helvetica Neue"/>
              </a:rPr>
              <a:t>onstruction</a:t>
            </a:r>
            <a:r>
              <a:rPr lang="en-GB" sz="2400" kern="0" dirty="0">
                <a:solidFill>
                  <a:sysClr val="windowText" lastClr="000000"/>
                </a:solidFill>
                <a:latin typeface="Helvetica Neue"/>
              </a:rPr>
              <a:t> </a:t>
            </a:r>
            <a:r>
              <a:rPr lang="en-GB" sz="2400" kern="0" dirty="0">
                <a:solidFill>
                  <a:sysClr val="windowText" lastClr="000000"/>
                </a:solidFill>
                <a:latin typeface="Helvetica Neue"/>
                <a:sym typeface="Helvetica Neue"/>
              </a:rPr>
              <a:t>start</a:t>
            </a:r>
            <a:r>
              <a:rPr lang="en-GB" sz="2400" kern="0" dirty="0">
                <a:solidFill>
                  <a:sysClr val="windowText" lastClr="000000"/>
                </a:solidFill>
                <a:latin typeface="Helvetica Neue"/>
              </a:rPr>
              <a:t> </a:t>
            </a:r>
            <a:r>
              <a:rPr lang="en-GB" sz="2400" kern="0" dirty="0">
                <a:solidFill>
                  <a:sysClr val="windowText" lastClr="000000"/>
                </a:solidFill>
                <a:latin typeface="Helvetica Neue"/>
                <a:sym typeface="Helvetica Neue"/>
              </a:rPr>
              <a:t>in 2018 &amp; 1</a:t>
            </a:r>
            <a:r>
              <a:rPr lang="en-GB" sz="2400" kern="0" baseline="30000" dirty="0">
                <a:solidFill>
                  <a:sysClr val="windowText" lastClr="000000"/>
                </a:solidFill>
                <a:latin typeface="Helvetica Neue"/>
                <a:sym typeface="Helvetica Neue"/>
              </a:rPr>
              <a:t>st</a:t>
            </a:r>
            <a:r>
              <a:rPr lang="en-GB" sz="2400" kern="0" dirty="0">
                <a:solidFill>
                  <a:sysClr val="windowText" lastClr="000000"/>
                </a:solidFill>
                <a:latin typeface="Helvetica Neue"/>
                <a:sym typeface="Helvetica Neue"/>
              </a:rPr>
              <a:t> physics in 2027?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52655" y="873888"/>
            <a:ext cx="114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S. Stapnes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345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NI Week 2012_Keynote template 2">
  <a:themeElements>
    <a:clrScheme name="NIWeek 2012">
      <a:dk1>
        <a:srgbClr val="092A55"/>
      </a:dk1>
      <a:lt1>
        <a:srgbClr val="F0F0F0"/>
      </a:lt1>
      <a:dk2>
        <a:srgbClr val="0067A3"/>
      </a:dk2>
      <a:lt2>
        <a:srgbClr val="FAF032"/>
      </a:lt2>
      <a:accent1>
        <a:srgbClr val="32AEBB"/>
      </a:accent1>
      <a:accent2>
        <a:srgbClr val="8AB442"/>
      </a:accent2>
      <a:accent3>
        <a:srgbClr val="E0A92C"/>
      </a:accent3>
      <a:accent4>
        <a:srgbClr val="CB6244"/>
      </a:accent4>
      <a:accent5>
        <a:srgbClr val="2C578E"/>
      </a:accent5>
      <a:accent6>
        <a:srgbClr val="A26B2D"/>
      </a:accent6>
      <a:hlink>
        <a:srgbClr val="8E5287"/>
      </a:hlink>
      <a:folHlink>
        <a:srgbClr val="5C335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lumMod val="75000"/>
            <a:alpha val="39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a:spPr>
      <a:bodyPr rtlCol="0" anchor="ctr"/>
      <a:lstStyle>
        <a:defPPr algn="ctr">
          <a:defRPr sz="2000" dirty="0" smtClean="0">
            <a:solidFill>
              <a:schemeClr val="bg1"/>
            </a:solidFill>
            <a:effectLst>
              <a:outerShdw blurRad="25400" dist="25400" dir="2700000" algn="tl" rotWithShape="0">
                <a:schemeClr val="tx2">
                  <a:lumMod val="75000"/>
                  <a:alpha val="45000"/>
                </a:schemeClr>
              </a:outerShdw>
            </a:effectLst>
            <a:latin typeface="Univers LT Std 45 Ligh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Theme1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solidFill>
          <a:schemeClr val="accent1"/>
        </a:solidFill>
        <a:ln w="28575" cap="flat" cmpd="sng" algn="ctr">
          <a:solidFill>
            <a:srgbClr val="009900"/>
          </a:solidFill>
          <a:prstDash val="sysDash"/>
          <a:round/>
          <a:headEnd type="none" w="med" len="med"/>
          <a:tailEnd type="none" w="med" len="med"/>
        </a:ln>
        <a:effectLst/>
      </a:spPr>
      <a:bodyPr/>
      <a:lstStyle/>
    </a:lnDef>
    <a:txDef>
      <a:spPr/>
      <a:bodyPr/>
      <a:lstStyle>
        <a:defPPr marL="227013" indent="-227013">
          <a:spcBef>
            <a:spcPct val="20000"/>
          </a:spcBef>
          <a:spcAft>
            <a:spcPts val="400"/>
          </a:spcAft>
          <a:buClr>
            <a:srgbClr val="0000FF"/>
          </a:buClr>
          <a:buSzPct val="80000"/>
          <a:buFont typeface="Wingdings" pitchFamily="2" charset="2"/>
          <a:buChar char="q"/>
          <a:defRPr sz="2000" kern="0" dirty="0" smtClean="0"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44988</TotalTime>
  <Words>4114</Words>
  <Application>Microsoft Office PowerPoint</Application>
  <PresentationFormat>On-screen Show (4:3)</PresentationFormat>
  <Paragraphs>1458</Paragraphs>
  <Slides>47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47</vt:i4>
      </vt:variant>
    </vt:vector>
  </HeadingPairs>
  <TitlesOfParts>
    <vt:vector size="60" baseType="lpstr">
      <vt:lpstr>Office Theme</vt:lpstr>
      <vt:lpstr>3_Blank Presentation</vt:lpstr>
      <vt:lpstr>1_Custom Design</vt:lpstr>
      <vt:lpstr>NI Week 2012_Keynote template 2</vt:lpstr>
      <vt:lpstr>4_Office Theme</vt:lpstr>
      <vt:lpstr>5_Office Theme</vt:lpstr>
      <vt:lpstr>2_Office 主题</vt:lpstr>
      <vt:lpstr>3_Office 主题</vt:lpstr>
      <vt:lpstr>1_Theme1</vt:lpstr>
      <vt:lpstr>1_Office Theme</vt:lpstr>
      <vt:lpstr>2_Office Theme</vt:lpstr>
      <vt:lpstr>3_Office Theme</vt:lpstr>
      <vt:lpstr>6_Office Theme</vt:lpstr>
      <vt:lpstr>Future Colliders – Overview &amp; Status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Schedule for MEXT Committee and WGs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CEPC-SppC Project Timeline (optimistic) </vt:lpstr>
      <vt:lpstr>SRF R&amp;D Program on CEPC Timeline</vt:lpstr>
      <vt:lpstr>20-T magnet working group in China</vt:lpstr>
      <vt:lpstr>20-T magnet working group in China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spare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comparison of key design parameters</vt:lpstr>
      <vt:lpstr> </vt:lpstr>
      <vt:lpstr>PowerPoint Presentation</vt:lpstr>
      <vt:lpstr>Possible CLIC stages studied in the CDR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Next Accelerator</dc:title>
  <dc:creator>Frank Zimmermann</dc:creator>
  <cp:lastModifiedBy>Frank Zimmermann</cp:lastModifiedBy>
  <cp:revision>218</cp:revision>
  <dcterms:created xsi:type="dcterms:W3CDTF">2014-02-22T10:55:57Z</dcterms:created>
  <dcterms:modified xsi:type="dcterms:W3CDTF">2014-11-04T23:44:33Z</dcterms:modified>
</cp:coreProperties>
</file>