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9" r:id="rId4"/>
    <p:sldId id="263" r:id="rId5"/>
    <p:sldId id="264" r:id="rId6"/>
    <p:sldId id="265" r:id="rId7"/>
    <p:sldId id="266" r:id="rId8"/>
    <p:sldId id="272" r:id="rId9"/>
    <p:sldId id="271" r:id="rId10"/>
    <p:sldId id="285" r:id="rId11"/>
    <p:sldId id="269" r:id="rId12"/>
    <p:sldId id="267" r:id="rId13"/>
    <p:sldId id="262" r:id="rId14"/>
    <p:sldId id="281" r:id="rId15"/>
    <p:sldId id="282" r:id="rId16"/>
    <p:sldId id="270" r:id="rId17"/>
    <p:sldId id="284" r:id="rId18"/>
    <p:sldId id="280" r:id="rId19"/>
    <p:sldId id="283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5" autoAdjust="0"/>
  </p:normalViewPr>
  <p:slideViewPr>
    <p:cSldViewPr>
      <p:cViewPr varScale="1">
        <p:scale>
          <a:sx n="61" d="100"/>
          <a:sy n="61" d="100"/>
        </p:scale>
        <p:origin x="-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36DF9-291C-40E3-9690-B8BC235CB7AB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D7907-217F-446D-8673-78C4780BE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0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5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7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3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72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5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1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8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8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701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4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8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62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1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68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85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6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4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63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3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4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21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21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474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167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43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8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3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7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1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8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9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0B26-7B65-451B-9111-E238DFFA4622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BB13-0920-4680-AF26-2D68B1D78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0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AccelConf/IPAC2012/papers/weppc112.pdf" TargetMode="External"/><Relationship Id="rId2" Type="http://schemas.openxmlformats.org/officeDocument/2006/relationships/hyperlink" Target="http://accelconf.web.cern.ch/AccelConf/IPAC2012/papers/weppc113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725"/>
            <a:ext cx="8048625" cy="339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829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dirty="0" smtClean="0"/>
              <a:t>DAFNE Test Facility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974" y="1653970"/>
            <a:ext cx="6400800" cy="1752600"/>
          </a:xfrm>
        </p:spPr>
        <p:txBody>
          <a:bodyPr/>
          <a:lstStyle/>
          <a:p>
            <a:r>
              <a:rPr lang="en-GB" dirty="0" smtClean="0"/>
              <a:t>Frank Zimmermann</a:t>
            </a:r>
          </a:p>
          <a:p>
            <a:r>
              <a:rPr lang="en-GB" dirty="0" smtClean="0"/>
              <a:t>INFN </a:t>
            </a:r>
            <a:r>
              <a:rPr lang="en-GB" dirty="0" err="1" smtClean="0"/>
              <a:t>Frascati</a:t>
            </a:r>
            <a:r>
              <a:rPr lang="en-GB" dirty="0" smtClean="0"/>
              <a:t>, 10 November 2014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99711" y="5805264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27046" y="5411883"/>
            <a:ext cx="7739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</a:t>
            </a:r>
            <a:r>
              <a:rPr lang="en-GB" sz="2800" dirty="0" smtClean="0"/>
              <a:t>any thanks to </a:t>
            </a:r>
          </a:p>
          <a:p>
            <a:r>
              <a:rPr lang="en-GB" sz="2800" dirty="0" smtClean="0"/>
              <a:t>Michael Benedikt, Manuela Boscolo, &amp; Catia Milardi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3131" y="641519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Work supported by the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European Commission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under Capacities 7th Framework Programme, Grant Agreement 312453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33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100" smtClean="0"/>
              <a:t> </a:t>
            </a:r>
            <a:r>
              <a:rPr lang="en-GB" sz="4900" smtClean="0"/>
              <a:t>beam </a:t>
            </a:r>
            <a:r>
              <a:rPr lang="en-GB" sz="4900" dirty="0" smtClean="0"/>
              <a:t>currents around the world</a:t>
            </a:r>
            <a:endParaRPr lang="en-GB" sz="4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09100"/>
              </p:ext>
            </p:extLst>
          </p:nvPr>
        </p:nvGraphicFramePr>
        <p:xfrm>
          <a:off x="107503" y="908720"/>
          <a:ext cx="9073009" cy="59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5"/>
                <a:gridCol w="1656184"/>
                <a:gridCol w="1296143"/>
                <a:gridCol w="1512168"/>
                <a:gridCol w="1728192"/>
                <a:gridCol w="1944217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beam current </a:t>
                      </a:r>
                    </a:p>
                    <a:p>
                      <a:r>
                        <a:rPr lang="en-GB" i="1" dirty="0" smtClean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GB" i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bunch population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i="1" baseline="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GB" i="1" baseline="-25000" dirty="0" err="1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[10</a:t>
                      </a:r>
                      <a:r>
                        <a:rPr lang="en-GB" baseline="30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rms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bun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 length [mm]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bunch spacing [ns]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comment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PEP-II</a:t>
                      </a:r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2.1 (</a:t>
                      </a:r>
                      <a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), 3.2 (</a:t>
                      </a:r>
                      <a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0.5, 0.9</a:t>
                      </a:r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4.2</a:t>
                      </a:r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terminated</a:t>
                      </a:r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KEKB</a:t>
                      </a:r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1.2 (</a:t>
                      </a:r>
                      <a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), 1.6 (</a:t>
                      </a:r>
                      <a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0.7, 0.5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not available</a:t>
                      </a:r>
                      <a:endParaRPr lang="en-GB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smtClean="0">
                          <a:solidFill>
                            <a:srgbClr val="FF0000"/>
                          </a:solidFill>
                        </a:rPr>
                        <a:t>DAFNE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2.4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, 1.4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b="1" i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b="1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0.4,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18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(flexibility?)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2.7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available?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BEPC-II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&lt;15?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CesrTA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VEPP-2000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 (1 b)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LHC (des)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ESRF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Spring8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0.01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7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100" dirty="0" smtClean="0"/>
              <a:t> </a:t>
            </a:r>
            <a:r>
              <a:rPr lang="en-GB" sz="4900" dirty="0" smtClean="0"/>
              <a:t>future circular colliders</a:t>
            </a:r>
            <a:endParaRPr lang="en-GB" sz="4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24" y="3545632"/>
            <a:ext cx="390317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7" y="929997"/>
            <a:ext cx="4243387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94037" y="1142999"/>
            <a:ext cx="3773907" cy="1214953"/>
          </a:xfrm>
          <a:prstGeom prst="ellipse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131839" y="910624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</a:rPr>
              <a:t>HL-LHC</a:t>
            </a:r>
            <a:endParaRPr lang="en-GB" sz="2400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189" y="2564904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LHeC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0318"/>
            <a:ext cx="2780073" cy="2785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5086" y="910624"/>
            <a:ext cx="11092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</a:rPr>
              <a:t>FCC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CC"/>
                </a:solidFill>
              </a:rPr>
              <a:t>FCC-</a:t>
            </a:r>
            <a:r>
              <a:rPr lang="en-GB" sz="2000" b="1" dirty="0" err="1" smtClean="0">
                <a:solidFill>
                  <a:srgbClr val="0000CC"/>
                </a:solidFill>
              </a:rPr>
              <a:t>hh</a:t>
            </a:r>
            <a:endParaRPr lang="en-GB" sz="2000" b="1" dirty="0" smtClean="0">
              <a:solidFill>
                <a:srgbClr val="0000CC"/>
              </a:solidFill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CC"/>
                </a:solidFill>
              </a:rPr>
              <a:t>FCC-</a:t>
            </a:r>
            <a:r>
              <a:rPr lang="en-GB" sz="2000" b="1" dirty="0" err="1" smtClean="0">
                <a:solidFill>
                  <a:srgbClr val="0000CC"/>
                </a:solidFill>
              </a:rPr>
              <a:t>ee</a:t>
            </a:r>
            <a:endParaRPr lang="en-GB" sz="2000" b="1" dirty="0" smtClean="0">
              <a:solidFill>
                <a:srgbClr val="0000CC"/>
              </a:solidFill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FCC-he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" y="4350053"/>
            <a:ext cx="4736133" cy="250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717" y="3990254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00CC"/>
                </a:solidFill>
              </a:rPr>
              <a:t>CepC</a:t>
            </a:r>
            <a:r>
              <a:rPr lang="en-GB" sz="2400" b="1" dirty="0" smtClean="0">
                <a:solidFill>
                  <a:srgbClr val="0000CC"/>
                </a:solidFill>
              </a:rPr>
              <a:t>/</a:t>
            </a:r>
            <a:r>
              <a:rPr lang="en-GB" sz="2400" b="1" dirty="0" err="1" smtClean="0">
                <a:solidFill>
                  <a:srgbClr val="0000CC"/>
                </a:solidFill>
              </a:rPr>
              <a:t>SppC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05086" y="3555076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eRHIC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  <p:bldP spid="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/>
              <a:t>f</a:t>
            </a:r>
            <a:r>
              <a:rPr lang="en-GB" sz="5400" dirty="0" smtClean="0"/>
              <a:t>uture currents </a:t>
            </a:r>
            <a:r>
              <a:rPr lang="en-GB" sz="5400" dirty="0"/>
              <a:t>&amp;</a:t>
            </a:r>
            <a:r>
              <a:rPr lang="en-GB" sz="5400" dirty="0" smtClean="0"/>
              <a:t> beams</a:t>
            </a:r>
            <a:endParaRPr lang="en-GB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46319"/>
              </p:ext>
            </p:extLst>
          </p:nvPr>
        </p:nvGraphicFramePr>
        <p:xfrm>
          <a:off x="-12496" y="908720"/>
          <a:ext cx="918051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864096"/>
                <a:gridCol w="1080120"/>
                <a:gridCol w="864096"/>
                <a:gridCol w="504056"/>
                <a:gridCol w="648072"/>
                <a:gridCol w="936104"/>
                <a:gridCol w="864096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HL-LHC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FCC-</a:t>
                      </a:r>
                      <a:r>
                        <a:rPr lang="en-GB" sz="2400" dirty="0" err="1" smtClean="0"/>
                        <a:t>ee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(</a:t>
                      </a:r>
                      <a:r>
                        <a:rPr lang="en-GB" sz="2400" i="1" dirty="0" smtClean="0"/>
                        <a:t>Z</a:t>
                      </a:r>
                      <a:r>
                        <a:rPr lang="en-GB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CepC</a:t>
                      </a:r>
                      <a:endParaRPr lang="en-GB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GB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FCC-</a:t>
                      </a:r>
                      <a:r>
                        <a:rPr lang="en-GB" sz="2400" dirty="0" err="1" smtClean="0"/>
                        <a:t>hh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SppC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LHeC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eRHIC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i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 [A]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1.45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 dirty="0" err="1" smtClean="0"/>
                        <a:t>N</a:t>
                      </a:r>
                      <a:r>
                        <a:rPr lang="en-GB" sz="2400" i="1" baseline="-25000" dirty="0" err="1" smtClean="0"/>
                        <a:t>b</a:t>
                      </a:r>
                      <a:r>
                        <a:rPr lang="en-GB" sz="2400" dirty="0" smtClean="0"/>
                        <a:t> [10</a:t>
                      </a:r>
                      <a:r>
                        <a:rPr lang="en-GB" sz="2400" baseline="30000" dirty="0" smtClean="0"/>
                        <a:t>11</a:t>
                      </a:r>
                      <a:r>
                        <a:rPr lang="en-GB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2.2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1.8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2.0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bunch</a:t>
                      </a:r>
                      <a:r>
                        <a:rPr lang="en-GB" sz="2400" baseline="0" dirty="0" smtClean="0"/>
                        <a:t> </a:t>
                      </a:r>
                    </a:p>
                    <a:p>
                      <a:r>
                        <a:rPr lang="en-GB" sz="2400" baseline="0" dirty="0" smtClean="0"/>
                        <a:t>spacing [ns]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25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~4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~10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rms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smtClean="0"/>
                        <a:t>bunch length [mm]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75.5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2.6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?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80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~80?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≤1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 dirty="0" err="1" smtClean="0"/>
                        <a:t>f</a:t>
                      </a:r>
                      <a:r>
                        <a:rPr lang="en-GB" sz="2400" i="1" baseline="-25000" dirty="0" err="1" smtClean="0"/>
                        <a:t>RF</a:t>
                      </a:r>
                      <a:r>
                        <a:rPr lang="en-GB" sz="2400" dirty="0" smtClean="0"/>
                        <a:t> [MHz]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400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650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400?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400</a:t>
                      </a:r>
                      <a:r>
                        <a:rPr lang="en-GB" sz="2400" baseline="0" dirty="0" smtClean="0"/>
                        <a:t> /800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28&amp; 197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412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 dirty="0" smtClean="0"/>
                        <a:t>V</a:t>
                      </a:r>
                      <a:r>
                        <a:rPr lang="en-GB" sz="2400" i="1" baseline="-25000" dirty="0" smtClean="0"/>
                        <a:t>RF</a:t>
                      </a:r>
                      <a:r>
                        <a:rPr lang="en-GB" sz="2400" dirty="0" smtClean="0"/>
                        <a:t> [GV]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0.02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2.5</a:t>
                      </a:r>
                      <a:r>
                        <a:rPr lang="en-GB" sz="2400" dirty="0" smtClean="0">
                          <a:latin typeface="Calibri"/>
                        </a:rPr>
                        <a:t>[11]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[6.9]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~0.03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~0.03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0.9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>
                          <a:solidFill>
                            <a:srgbClr val="FF0000"/>
                          </a:solidFill>
                        </a:rPr>
                        <a:t>pwr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GB" sz="2400" b="1" dirty="0" err="1" smtClean="0">
                          <a:solidFill>
                            <a:srgbClr val="FF0000"/>
                          </a:solidFill>
                        </a:rPr>
                        <a:t>cav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="1" baseline="0" dirty="0" smtClean="0">
                          <a:solidFill>
                            <a:srgbClr val="FF0000"/>
                          </a:solidFill>
                        </a:rPr>
                        <a:t>[kW]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260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032" y="6195446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input power per cavity </a:t>
            </a:r>
            <a:r>
              <a:rPr lang="en-GB" sz="2800" b="1" dirty="0" smtClean="0">
                <a:solidFill>
                  <a:srgbClr val="FF0000"/>
                </a:solidFill>
              </a:rPr>
              <a:t>~several 100 kW (</a:t>
            </a:r>
            <a:r>
              <a:rPr lang="en-GB" sz="2800" b="1" dirty="0" smtClean="0">
                <a:solidFill>
                  <a:srgbClr val="FF0000"/>
                </a:solidFill>
                <a:latin typeface="Calibri"/>
              </a:rPr>
              <a:t>→ coupler R&amp;D)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25252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future HOM power levels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8" y="919964"/>
            <a:ext cx="4653219" cy="323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6413" y="781464"/>
            <a:ext cx="750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R. Calaga</a:t>
            </a:r>
            <a:endParaRPr lang="en-GB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58991"/>
              </p:ext>
            </p:extLst>
          </p:nvPr>
        </p:nvGraphicFramePr>
        <p:xfrm>
          <a:off x="5027423" y="1412776"/>
          <a:ext cx="4065981" cy="249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1041"/>
                <a:gridCol w="952234"/>
                <a:gridCol w="1072706"/>
              </a:tblGrid>
              <a:tr h="33423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FCC-</a:t>
                      </a:r>
                      <a:r>
                        <a:rPr lang="en-US" sz="1600" dirty="0" err="1" smtClean="0"/>
                        <a:t>ee</a:t>
                      </a:r>
                      <a:r>
                        <a:rPr lang="en-US" sz="1600" dirty="0" smtClean="0"/>
                        <a:t>-Z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FCC-</a:t>
                      </a:r>
                      <a:r>
                        <a:rPr lang="en-US" sz="1600" dirty="0" err="1" smtClean="0"/>
                        <a:t>hh</a:t>
                      </a:r>
                      <a:r>
                        <a:rPr lang="en-US" sz="1600" dirty="0" smtClean="0"/>
                        <a:t>-H</a:t>
                      </a:r>
                      <a:endParaRPr lang="en-GB" sz="1600" dirty="0"/>
                    </a:p>
                  </a:txBody>
                  <a:tcPr/>
                </a:tc>
              </a:tr>
              <a:tr h="334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current [mA]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48.6</a:t>
                      </a:r>
                      <a:endParaRPr lang="en-GB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10.8</a:t>
                      </a:r>
                      <a:endParaRPr lang="en-GB" sz="1600" dirty="0"/>
                    </a:p>
                  </a:txBody>
                  <a:tcPr anchor="b"/>
                </a:tc>
              </a:tr>
              <a:tr h="334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Num. bunches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160</a:t>
                      </a:r>
                      <a:endParaRPr lang="en-GB" sz="1600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24</a:t>
                      </a:r>
                      <a:endParaRPr lang="en-GB" sz="1600" dirty="0" smtClean="0"/>
                    </a:p>
                  </a:txBody>
                  <a:tcPr anchor="b"/>
                </a:tc>
              </a:tr>
              <a:tr h="334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charge [</a:t>
                      </a:r>
                      <a:r>
                        <a:rPr lang="en-US" sz="1600" dirty="0" err="1" smtClean="0"/>
                        <a:t>nC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41</a:t>
                      </a:r>
                      <a:endParaRPr lang="en-GB" sz="1600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</a:t>
                      </a:r>
                      <a:endParaRPr lang="en-GB" sz="1600" dirty="0" smtClean="0"/>
                    </a:p>
                  </a:txBody>
                  <a:tcPr anchor="b"/>
                </a:tc>
              </a:tr>
              <a:tr h="5013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 power</a:t>
                      </a:r>
                      <a:r>
                        <a:rPr lang="en-US" sz="1600" baseline="0" dirty="0" smtClean="0"/>
                        <a:t> (704 MHz cavities) [kW]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110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0.6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50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HOM power</a:t>
                      </a:r>
                      <a:r>
                        <a:rPr lang="en-US" sz="1600" baseline="0" dirty="0" smtClean="0"/>
                        <a:t> (1.3 GHz cavities) [kW]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342</a:t>
                      </a:r>
                      <a:endParaRPr lang="en-GB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1.8</a:t>
                      </a:r>
                      <a:endParaRPr lang="en-GB" sz="16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30783" y="827630"/>
            <a:ext cx="3859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average </a:t>
            </a:r>
            <a:r>
              <a:rPr lang="en-GB" sz="2400" i="1" dirty="0">
                <a:solidFill>
                  <a:prstClr val="black"/>
                </a:solidFill>
              </a:rPr>
              <a:t>P</a:t>
            </a:r>
            <a:r>
              <a:rPr lang="en-GB" sz="2400" i="1" baseline="-25000" dirty="0">
                <a:solidFill>
                  <a:prstClr val="black"/>
                </a:solidFill>
              </a:rPr>
              <a:t>HOM</a:t>
            </a:r>
            <a:r>
              <a:rPr lang="en-GB" sz="2400" i="1" dirty="0">
                <a:solidFill>
                  <a:prstClr val="black"/>
                </a:solidFill>
              </a:rPr>
              <a:t> = k</a:t>
            </a:r>
            <a:r>
              <a:rPr lang="en-GB" sz="2400" i="1" baseline="-25000" dirty="0">
                <a:solidFill>
                  <a:prstClr val="black"/>
                </a:solidFill>
              </a:rPr>
              <a:t>||</a:t>
            </a:r>
            <a:r>
              <a:rPr lang="en-GB" sz="2400" i="1" dirty="0">
                <a:solidFill>
                  <a:prstClr val="black"/>
                </a:solidFill>
              </a:rPr>
              <a:t>.</a:t>
            </a:r>
            <a:r>
              <a:rPr lang="en-GB" sz="2400" i="1" dirty="0" err="1">
                <a:solidFill>
                  <a:prstClr val="black"/>
                </a:solidFill>
              </a:rPr>
              <a:t>Q</a:t>
            </a:r>
            <a:r>
              <a:rPr lang="en-GB" sz="2400" i="1" baseline="-25000" dirty="0" err="1">
                <a:solidFill>
                  <a:prstClr val="black"/>
                </a:solidFill>
              </a:rPr>
              <a:t>bunch</a:t>
            </a:r>
            <a:r>
              <a:rPr lang="en-GB" sz="2400" i="1" dirty="0" err="1">
                <a:solidFill>
                  <a:prstClr val="black"/>
                </a:solidFill>
              </a:rPr>
              <a:t>.I</a:t>
            </a:r>
            <a:r>
              <a:rPr lang="en-GB" sz="2400" i="1" baseline="-25000" dirty="0" err="1">
                <a:solidFill>
                  <a:prstClr val="black"/>
                </a:solidFill>
              </a:rPr>
              <a:t>beam</a:t>
            </a:r>
            <a:endParaRPr lang="en-GB" sz="2400" i="1" baseline="-25000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718" y="6371511"/>
            <a:ext cx="9144000" cy="687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Challenge: HOM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powers in the kW range to remove from the cavity at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2 K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44" y="558106"/>
            <a:ext cx="114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oss factor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7334541" y="2833385"/>
            <a:ext cx="765852" cy="451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59281"/>
              </p:ext>
            </p:extLst>
          </p:nvPr>
        </p:nvGraphicFramePr>
        <p:xfrm>
          <a:off x="898555" y="4177173"/>
          <a:ext cx="74263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42"/>
                <a:gridCol w="2475442"/>
                <a:gridCol w="247544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project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Beam current [mA]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HOM power / </a:t>
                      </a:r>
                      <a:r>
                        <a:rPr lang="en-GB" b="1" dirty="0" err="1" smtClean="0"/>
                        <a:t>cav</a:t>
                      </a:r>
                      <a:r>
                        <a:rPr lang="en-GB" b="1" dirty="0" smtClean="0"/>
                        <a:t> [W]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CEBAF</a:t>
                      </a:r>
                      <a:r>
                        <a:rPr lang="en-GB" baseline="0" dirty="0" smtClean="0"/>
                        <a:t> upgrade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XFEL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BerlinPRO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eRHIC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300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7,500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FCC-</a:t>
                      </a:r>
                      <a:r>
                        <a:rPr lang="en-GB" b="1" dirty="0" err="1" smtClean="0"/>
                        <a:t>ee</a:t>
                      </a:r>
                      <a:r>
                        <a:rPr lang="en-GB" b="1" dirty="0" smtClean="0"/>
                        <a:t>-Z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1450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110,000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94833" y="1642686"/>
            <a:ext cx="1409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k</a:t>
            </a:r>
            <a:r>
              <a:rPr lang="en-GB" sz="1600" baseline="-25000" dirty="0">
                <a:solidFill>
                  <a:srgbClr val="0070C0"/>
                </a:solidFill>
              </a:rPr>
              <a:t>||</a:t>
            </a:r>
            <a:r>
              <a:rPr lang="en-US" sz="1600" dirty="0">
                <a:solidFill>
                  <a:srgbClr val="0070C0"/>
                </a:solidFill>
              </a:rPr>
              <a:t> = 8.19 V/</a:t>
            </a:r>
            <a:r>
              <a:rPr lang="en-US" sz="1600" dirty="0" err="1">
                <a:solidFill>
                  <a:srgbClr val="0070C0"/>
                </a:solidFill>
              </a:rPr>
              <a:t>pC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66653" y="2407936"/>
            <a:ext cx="1409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k</a:t>
            </a:r>
            <a:r>
              <a:rPr lang="en-GB" sz="1600" baseline="-25000" dirty="0">
                <a:solidFill>
                  <a:srgbClr val="FF0000"/>
                </a:solidFill>
              </a:rPr>
              <a:t>||</a:t>
            </a:r>
            <a:r>
              <a:rPr lang="en-US" sz="1600" dirty="0">
                <a:solidFill>
                  <a:srgbClr val="FF0000"/>
                </a:solidFill>
              </a:rPr>
              <a:t> = 2.64 V/</a:t>
            </a:r>
            <a:r>
              <a:rPr lang="en-US" sz="1600" dirty="0" err="1">
                <a:solidFill>
                  <a:srgbClr val="FF0000"/>
                </a:solidFill>
              </a:rPr>
              <a:t>pC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8822" y="0"/>
            <a:ext cx="158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Butterworth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5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69846" y="0"/>
            <a:ext cx="92525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CC"/>
                </a:solidFill>
              </a:rPr>
              <a:t>examples of other beam tests for future projects</a:t>
            </a:r>
            <a:endParaRPr lang="en-GB" sz="3600" dirty="0">
              <a:solidFill>
                <a:srgbClr val="0000CC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29899"/>
            <a:ext cx="46085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368" y="4138798"/>
            <a:ext cx="2925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0000CC"/>
                </a:solidFill>
              </a:rPr>
              <a:t>m</a:t>
            </a:r>
            <a:r>
              <a:rPr lang="en-GB" sz="2400" b="1" dirty="0" err="1" smtClean="0">
                <a:solidFill>
                  <a:srgbClr val="0000CC"/>
                </a:solidFill>
              </a:rPr>
              <a:t>onochromatization</a:t>
            </a:r>
            <a:r>
              <a:rPr lang="en-GB" sz="24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rgbClr val="0000CC"/>
                </a:solidFill>
              </a:rPr>
              <a:t>(A. </a:t>
            </a:r>
            <a:r>
              <a:rPr lang="en-GB" sz="2000" b="1" dirty="0" err="1" smtClean="0">
                <a:solidFill>
                  <a:srgbClr val="0000CC"/>
                </a:solidFill>
              </a:rPr>
              <a:t>Faus-Golfe</a:t>
            </a:r>
            <a:r>
              <a:rPr lang="en-GB" sz="2000" b="1" dirty="0" smtClean="0">
                <a:solidFill>
                  <a:srgbClr val="0000CC"/>
                </a:solidFill>
              </a:rPr>
              <a:t>)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72419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 smtClean="0">
                <a:solidFill>
                  <a:srgbClr val="00B050"/>
                </a:solidFill>
              </a:rPr>
              <a:t>orbit </a:t>
            </a:r>
            <a:r>
              <a:rPr lang="en-GB" sz="2400" b="1" dirty="0">
                <a:solidFill>
                  <a:srgbClr val="00B050"/>
                </a:solidFill>
              </a:rPr>
              <a:t>wake field </a:t>
            </a:r>
            <a:r>
              <a:rPr lang="en-GB" sz="2400" b="1" dirty="0" smtClean="0">
                <a:solidFill>
                  <a:srgbClr val="00B050"/>
                </a:solidFill>
              </a:rPr>
              <a:t>effects</a:t>
            </a:r>
          </a:p>
          <a:p>
            <a:pPr lvl="0"/>
            <a:r>
              <a:rPr lang="en-GB" sz="2000" b="1" dirty="0" smtClean="0">
                <a:solidFill>
                  <a:srgbClr val="00B050"/>
                </a:solidFill>
              </a:rPr>
              <a:t>(A. Chao, Na Wang) 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8176" y="7275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</a:pPr>
            <a:r>
              <a:rPr lang="en-GB" sz="2400" b="1" dirty="0">
                <a:solidFill>
                  <a:srgbClr val="00B050"/>
                </a:solidFill>
              </a:rPr>
              <a:t>SR effects on vacuum for </a:t>
            </a:r>
            <a:r>
              <a:rPr lang="en-GB" sz="2400" b="1" i="1" dirty="0" err="1">
                <a:solidFill>
                  <a:srgbClr val="00B050"/>
                </a:solidFill>
              </a:rPr>
              <a:t>ee</a:t>
            </a:r>
            <a:r>
              <a:rPr lang="en-GB" sz="2400" b="1" dirty="0">
                <a:solidFill>
                  <a:srgbClr val="00B050"/>
                </a:solidFill>
              </a:rPr>
              <a:t> and </a:t>
            </a:r>
            <a:r>
              <a:rPr lang="en-GB" sz="2400" b="1" i="1" dirty="0" smtClean="0">
                <a:solidFill>
                  <a:srgbClr val="00B050"/>
                </a:solidFill>
              </a:rPr>
              <a:t>pp</a:t>
            </a:r>
            <a:r>
              <a:rPr lang="en-GB" sz="2400" b="1" dirty="0" smtClean="0">
                <a:solidFill>
                  <a:srgbClr val="00B050"/>
                </a:solidFill>
              </a:rPr>
              <a:t> colliders </a:t>
            </a:r>
            <a:r>
              <a:rPr lang="en-GB" sz="2000" b="1" dirty="0" smtClean="0">
                <a:solidFill>
                  <a:srgbClr val="00B050"/>
                </a:solidFill>
              </a:rPr>
              <a:t>(R. Cimino et al.)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0674" y="3126253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 smtClean="0">
                <a:solidFill>
                  <a:srgbClr val="0000CC"/>
                </a:solidFill>
              </a:rPr>
              <a:t>energy calibration, e.g. by Compton scattering &amp; selection</a:t>
            </a:r>
          </a:p>
          <a:p>
            <a:pPr lvl="0"/>
            <a:r>
              <a:rPr lang="en-GB" sz="2000" b="1" dirty="0" smtClean="0">
                <a:solidFill>
                  <a:srgbClr val="0000CC"/>
                </a:solidFill>
              </a:rPr>
              <a:t>(A. </a:t>
            </a:r>
            <a:r>
              <a:rPr lang="en-GB" sz="2000" b="1" dirty="0" err="1" smtClean="0">
                <a:solidFill>
                  <a:srgbClr val="0000CC"/>
                </a:solidFill>
              </a:rPr>
              <a:t>Muchnoi</a:t>
            </a:r>
            <a:r>
              <a:rPr lang="en-GB" sz="2000" b="1" dirty="0" smtClean="0">
                <a:solidFill>
                  <a:srgbClr val="0000CC"/>
                </a:solidFill>
              </a:rPr>
              <a:t>)</a:t>
            </a:r>
            <a:endParaRPr lang="en-GB" sz="2000" b="1" dirty="0">
              <a:solidFill>
                <a:srgbClr val="0000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195"/>
            <a:ext cx="4518176" cy="271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15" y="4205924"/>
            <a:ext cx="3885592" cy="26405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64261" y="1565985"/>
            <a:ext cx="471841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600" b="1" kern="1100" dirty="0" smtClean="0">
                <a:solidFill>
                  <a:srgbClr val="0000CC"/>
                </a:solidFill>
                <a:ea typeface="SimSun"/>
              </a:rPr>
              <a:t>techniques &amp; photon beam lines available:</a:t>
            </a:r>
            <a:endParaRPr lang="en-GB" sz="1600" b="1" kern="1100" dirty="0">
              <a:solidFill>
                <a:srgbClr val="0000CC"/>
              </a:solidFill>
              <a:ea typeface="SimSun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kern="1100" dirty="0">
                <a:solidFill>
                  <a:srgbClr val="000000"/>
                </a:solidFill>
                <a:ea typeface="MS Mincho"/>
              </a:rPr>
              <a:t>IR </a:t>
            </a:r>
            <a:r>
              <a:rPr lang="en-GB" sz="1200" kern="1100" dirty="0">
                <a:solidFill>
                  <a:srgbClr val="000000"/>
                </a:solidFill>
                <a:ea typeface="MS Mincho"/>
              </a:rPr>
              <a:t>for micro imaging and </a:t>
            </a:r>
            <a:r>
              <a:rPr lang="en-GB" sz="1200" kern="1100" dirty="0" smtClean="0">
                <a:solidFill>
                  <a:srgbClr val="000000"/>
                </a:solidFill>
                <a:ea typeface="MS Mincho"/>
              </a:rPr>
              <a:t>FTIR) spectroscopy</a:t>
            </a:r>
            <a:endParaRPr lang="en-GB" sz="1200" kern="1100" dirty="0">
              <a:solidFill>
                <a:srgbClr val="000000"/>
              </a:solidFill>
              <a:ea typeface="MS Mincho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kern="1100" dirty="0">
                <a:solidFill>
                  <a:srgbClr val="000000"/>
                </a:solidFill>
                <a:ea typeface="MS Mincho"/>
              </a:rPr>
              <a:t>DXR2 (2–10 eV) </a:t>
            </a:r>
            <a:r>
              <a:rPr lang="en-GB" sz="1200" kern="1100" dirty="0">
                <a:solidFill>
                  <a:srgbClr val="000000"/>
                </a:solidFill>
                <a:ea typeface="MS Mincho"/>
              </a:rPr>
              <a:t>for </a:t>
            </a:r>
            <a:r>
              <a:rPr lang="en-GB" sz="1200" kern="1100" dirty="0" smtClean="0">
                <a:solidFill>
                  <a:srgbClr val="000000"/>
                </a:solidFill>
                <a:ea typeface="MS Mincho"/>
              </a:rPr>
              <a:t>reflection, </a:t>
            </a:r>
            <a:r>
              <a:rPr lang="en-GB" sz="1200" kern="1100" dirty="0">
                <a:solidFill>
                  <a:srgbClr val="000000"/>
                </a:solidFill>
                <a:ea typeface="MS Mincho"/>
              </a:rPr>
              <a:t>absorption, </a:t>
            </a:r>
            <a:r>
              <a:rPr lang="en-GB" sz="1200" kern="1100" dirty="0" err="1" smtClean="0">
                <a:solidFill>
                  <a:srgbClr val="000000"/>
                </a:solidFill>
                <a:ea typeface="MS Mincho"/>
              </a:rPr>
              <a:t>scatt</a:t>
            </a:r>
            <a:r>
              <a:rPr lang="en-GB" sz="1200" kern="1100" dirty="0" smtClean="0">
                <a:solidFill>
                  <a:srgbClr val="000000"/>
                </a:solidFill>
                <a:ea typeface="MS Mincho"/>
              </a:rPr>
              <a:t>., det. calibration </a:t>
            </a:r>
            <a:endParaRPr lang="en-GB" sz="1200" kern="1100" dirty="0">
              <a:solidFill>
                <a:srgbClr val="000000"/>
              </a:solidFill>
              <a:ea typeface="MS Mincho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kern="1100" dirty="0">
                <a:solidFill>
                  <a:srgbClr val="000000"/>
                </a:solidFill>
                <a:ea typeface="MS Mincho"/>
              </a:rPr>
              <a:t>XUV-LEB </a:t>
            </a:r>
            <a:r>
              <a:rPr lang="en-GB" sz="1400" kern="1100" dirty="0" smtClean="0">
                <a:solidFill>
                  <a:srgbClr val="000000"/>
                </a:solidFill>
                <a:ea typeface="MS Mincho"/>
              </a:rPr>
              <a:t>(30–200 eV) </a:t>
            </a:r>
            <a:r>
              <a:rPr lang="en-GB" sz="1200" kern="1100" dirty="0" smtClean="0">
                <a:solidFill>
                  <a:srgbClr val="000000"/>
                </a:solidFill>
                <a:ea typeface="MS Mincho"/>
              </a:rPr>
              <a:t>for photoemission, PY, </a:t>
            </a:r>
            <a:r>
              <a:rPr lang="en-GB" sz="1200" kern="1100" dirty="0">
                <a:solidFill>
                  <a:srgbClr val="000000"/>
                </a:solidFill>
                <a:ea typeface="MS Mincho"/>
              </a:rPr>
              <a:t>photon </a:t>
            </a:r>
            <a:r>
              <a:rPr lang="en-GB" sz="1200" kern="1100" dirty="0" smtClean="0">
                <a:solidFill>
                  <a:srgbClr val="000000"/>
                </a:solidFill>
                <a:ea typeface="MS Mincho"/>
              </a:rPr>
              <a:t>reflectivity</a:t>
            </a:r>
            <a:endParaRPr lang="en-GB" sz="1400" kern="1100" dirty="0">
              <a:solidFill>
                <a:srgbClr val="000000"/>
              </a:solidFill>
              <a:ea typeface="MS Mincho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kern="1100" dirty="0">
                <a:solidFill>
                  <a:srgbClr val="000000"/>
                </a:solidFill>
                <a:ea typeface="MS Mincho"/>
              </a:rPr>
              <a:t>XUV-HEB </a:t>
            </a:r>
            <a:r>
              <a:rPr lang="en-GB" sz="1400" kern="1100" dirty="0" smtClean="0">
                <a:solidFill>
                  <a:srgbClr val="000000"/>
                </a:solidFill>
                <a:ea typeface="MS Mincho"/>
              </a:rPr>
              <a:t>(60–1000 </a:t>
            </a:r>
            <a:r>
              <a:rPr lang="en-GB" sz="1400" kern="1100" dirty="0">
                <a:solidFill>
                  <a:srgbClr val="000000"/>
                </a:solidFill>
                <a:ea typeface="MS Mincho"/>
              </a:rPr>
              <a:t>eV)  </a:t>
            </a:r>
            <a:r>
              <a:rPr lang="en-GB" sz="1200" kern="1100" dirty="0">
                <a:solidFill>
                  <a:srgbClr val="000000"/>
                </a:solidFill>
                <a:ea typeface="MS Mincho"/>
              </a:rPr>
              <a:t>for photoemission and SR-XPS and </a:t>
            </a:r>
            <a:r>
              <a:rPr lang="en-GB" sz="1200" kern="1100" dirty="0" smtClean="0">
                <a:solidFill>
                  <a:srgbClr val="000000"/>
                </a:solidFill>
                <a:ea typeface="MS Mincho"/>
              </a:rPr>
              <a:t>PY</a:t>
            </a:r>
            <a:endParaRPr lang="en-GB" sz="1400" kern="1100" dirty="0">
              <a:solidFill>
                <a:srgbClr val="000000"/>
              </a:solidFill>
              <a:ea typeface="MS Mincho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kern="1100" dirty="0">
                <a:solidFill>
                  <a:srgbClr val="000000"/>
                </a:solidFill>
                <a:ea typeface="MS Mincho"/>
              </a:rPr>
              <a:t>DXR1 </a:t>
            </a:r>
            <a:r>
              <a:rPr lang="en-GB" sz="1400" kern="1100" dirty="0" smtClean="0">
                <a:solidFill>
                  <a:srgbClr val="000000"/>
                </a:solidFill>
                <a:ea typeface="MS Mincho"/>
              </a:rPr>
              <a:t>(900–3100 </a:t>
            </a:r>
            <a:r>
              <a:rPr lang="en-GB" sz="1400" kern="1100" dirty="0">
                <a:solidFill>
                  <a:srgbClr val="000000"/>
                </a:solidFill>
                <a:ea typeface="MS Mincho"/>
              </a:rPr>
              <a:t>eV) </a:t>
            </a:r>
            <a:r>
              <a:rPr lang="en-GB" sz="1200" kern="1100" dirty="0">
                <a:solidFill>
                  <a:srgbClr val="000000"/>
                </a:solidFill>
                <a:ea typeface="MS Mincho"/>
              </a:rPr>
              <a:t>for </a:t>
            </a:r>
            <a:r>
              <a:rPr lang="en-GB" sz="1200" kern="1100" dirty="0" smtClean="0">
                <a:solidFill>
                  <a:srgbClr val="000000"/>
                </a:solidFill>
                <a:ea typeface="MS Mincho"/>
              </a:rPr>
              <a:t>soft </a:t>
            </a:r>
            <a:r>
              <a:rPr lang="en-GB" sz="1200" kern="1100" dirty="0">
                <a:solidFill>
                  <a:srgbClr val="000000"/>
                </a:solidFill>
                <a:ea typeface="MS Mincho"/>
              </a:rPr>
              <a:t>X ray absorption </a:t>
            </a:r>
            <a:r>
              <a:rPr lang="en-GB" sz="1200" kern="1100" dirty="0" smtClean="0">
                <a:solidFill>
                  <a:srgbClr val="000000"/>
                </a:solidFill>
                <a:ea typeface="MS Mincho"/>
              </a:rPr>
              <a:t>spectroscopy</a:t>
            </a:r>
            <a:endParaRPr lang="en-GB" sz="1400" kern="1100" dirty="0">
              <a:solidFill>
                <a:srgbClr val="000000"/>
              </a:solidFill>
              <a:effectLst/>
              <a:ea typeface="MS Mincho"/>
            </a:endParaRPr>
          </a:p>
        </p:txBody>
      </p:sp>
      <p:sp>
        <p:nvSpPr>
          <p:cNvPr id="12" name="TextBox 11"/>
          <p:cNvSpPr txBox="1"/>
          <p:nvPr/>
        </p:nvSpPr>
        <p:spPr>
          <a:xfrm rot="20470718">
            <a:off x="4247749" y="1749826"/>
            <a:ext cx="4511556" cy="523220"/>
          </a:xfrm>
          <a:prstGeom prst="rect">
            <a:avLst/>
          </a:prstGeom>
          <a:solidFill>
            <a:schemeClr val="accent1">
              <a:tint val="2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s</a:t>
            </a:r>
            <a:r>
              <a:rPr lang="en-GB" sz="2800" b="1" i="1" dirty="0" smtClean="0">
                <a:solidFill>
                  <a:srgbClr val="FF0000"/>
                </a:solidFill>
              </a:rPr>
              <a:t>ynergy with other proposals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70718">
            <a:off x="4505912" y="4668288"/>
            <a:ext cx="4511556" cy="523220"/>
          </a:xfrm>
          <a:prstGeom prst="rect">
            <a:avLst/>
          </a:prstGeom>
          <a:solidFill>
            <a:schemeClr val="accent1">
              <a:tint val="2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s</a:t>
            </a:r>
            <a:r>
              <a:rPr lang="en-GB" sz="2800" b="1" i="1" dirty="0" smtClean="0">
                <a:solidFill>
                  <a:srgbClr val="FF0000"/>
                </a:solidFill>
              </a:rPr>
              <a:t>ynergy with other proposals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70718">
            <a:off x="130617" y="4988365"/>
            <a:ext cx="4669227" cy="523220"/>
          </a:xfrm>
          <a:prstGeom prst="rect">
            <a:avLst/>
          </a:prstGeom>
          <a:solidFill>
            <a:schemeClr val="accent1">
              <a:tint val="2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s</a:t>
            </a:r>
            <a:r>
              <a:rPr lang="en-GB" sz="2800" b="1" i="1" dirty="0" smtClean="0">
                <a:solidFill>
                  <a:srgbClr val="FF0000"/>
                </a:solidFill>
              </a:rPr>
              <a:t>ynergy with other proposals?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" y="902630"/>
            <a:ext cx="8567428" cy="49994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dirty="0" smtClean="0">
                <a:latin typeface="Calibri"/>
                <a:ea typeface="+mn-ea"/>
                <a:cs typeface="Calibri" pitchFamily="34" charset="0"/>
              </a:rPr>
              <a:t>FCC-</a:t>
            </a:r>
            <a:r>
              <a:rPr lang="en-GB" sz="4000" i="1" dirty="0" err="1" smtClean="0">
                <a:latin typeface="Calibri"/>
                <a:ea typeface="+mn-ea"/>
                <a:cs typeface="Calibri" pitchFamily="34" charset="0"/>
              </a:rPr>
              <a:t>ee</a:t>
            </a:r>
            <a:r>
              <a:rPr lang="en-GB" sz="4000" baseline="30000" dirty="0" smtClean="0">
                <a:latin typeface="Calibri"/>
                <a:ea typeface="+mn-ea"/>
                <a:cs typeface="Calibri" pitchFamily="34" charset="0"/>
              </a:rPr>
              <a:t> </a:t>
            </a:r>
            <a:r>
              <a:rPr lang="en-GB" sz="4000" dirty="0">
                <a:latin typeface="Calibri"/>
                <a:ea typeface="+mn-ea"/>
                <a:cs typeface="Calibri" pitchFamily="34" charset="0"/>
              </a:rPr>
              <a:t>luminosity vs </a:t>
            </a:r>
            <a:r>
              <a:rPr lang="en-GB" sz="4000" dirty="0" smtClean="0">
                <a:latin typeface="Calibri"/>
                <a:ea typeface="+mn-ea"/>
                <a:cs typeface="Calibri" pitchFamily="34" charset="0"/>
              </a:rPr>
              <a:t>energy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91692" y="4293096"/>
            <a:ext cx="43473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b="1" i="1" kern="0" dirty="0">
                <a:solidFill>
                  <a:srgbClr val="FF0000"/>
                </a:solidFill>
              </a:rPr>
              <a:t>Z</a:t>
            </a:r>
            <a:endParaRPr lang="en-GB" sz="3200" b="1" i="1" kern="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293096"/>
            <a:ext cx="57259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b="1" i="1" kern="0" dirty="0" smtClean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293096"/>
            <a:ext cx="48122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b="1" i="1" kern="0" dirty="0" smtClean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80312" y="4306077"/>
                <a:ext cx="641522" cy="63607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kern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acc>
                        <m:accPr>
                          <m:chr m:val="̅"/>
                          <m:ctrlPr>
                            <a:rPr lang="en-GB" sz="3200" b="1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200" b="1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acc>
                    </m:oMath>
                  </m:oMathPara>
                </a14:m>
                <a:endParaRPr lang="en-GB" sz="3200" b="1" i="1" kern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306077"/>
                <a:ext cx="641522" cy="636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55102" y="1563776"/>
            <a:ext cx="4572000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 &amp; improved parameters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7704" y="23156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endParaRPr lang="en-GB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0925" y="1979274"/>
            <a:ext cx="2134480" cy="1015663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(Bogomyagkov, Levichev,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Shatilov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2014)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952" y="1040556"/>
            <a:ext cx="5445465" cy="523220"/>
          </a:xfrm>
          <a:prstGeom prst="rect">
            <a:avLst/>
          </a:prstGeom>
          <a:solidFill>
            <a:sysClr val="window" lastClr="FFFFFF">
              <a:alpha val="8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</a:rPr>
              <a:t>principal concept proven at DAFNE!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294" y="6192798"/>
            <a:ext cx="792877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kern="0" dirty="0">
                <a:solidFill>
                  <a:srgbClr val="0000CC"/>
                </a:solidFill>
              </a:rPr>
              <a:t>b</a:t>
            </a:r>
            <a:r>
              <a:rPr lang="en-GB" sz="2400" b="1" kern="0" dirty="0" smtClean="0">
                <a:solidFill>
                  <a:srgbClr val="0000CC"/>
                </a:solidFill>
              </a:rPr>
              <a:t>enchmarking of off-momentum dynamic aperture?! </a:t>
            </a:r>
            <a:endParaRPr lang="en-GB" sz="2400" b="1" kern="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00800"/>
            <a:ext cx="914400" cy="320675"/>
          </a:xfr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0"/>
            <a:ext cx="4606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00CC"/>
                </a:solidFill>
                <a:latin typeface="Calibri"/>
              </a:rPr>
              <a:t>p</a:t>
            </a:r>
            <a:r>
              <a:rPr lang="en-GB" sz="4400" b="1" dirty="0" smtClean="0">
                <a:solidFill>
                  <a:srgbClr val="0000CC"/>
                </a:solidFill>
                <a:latin typeface="Calibri"/>
              </a:rPr>
              <a:t>ossible next steps</a:t>
            </a:r>
            <a:endParaRPr lang="en-GB" sz="4400" b="1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994" y="885083"/>
            <a:ext cx="7702750" cy="59729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800" kern="0" dirty="0" smtClean="0">
                <a:solidFill>
                  <a:srgbClr val="FF0000"/>
                </a:solidFill>
              </a:rPr>
              <a:t>d</a:t>
            </a:r>
            <a:r>
              <a:rPr lang="en-GB" sz="2800" kern="0" dirty="0" smtClean="0">
                <a:solidFill>
                  <a:srgbClr val="FF0000"/>
                </a:solidFill>
              </a:rPr>
              <a:t>iscussions with potentially interested partners</a:t>
            </a:r>
            <a:r>
              <a:rPr lang="en-GB" sz="2800" kern="0" dirty="0" smtClean="0"/>
              <a:t>,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kern="0" dirty="0"/>
              <a:t>	</a:t>
            </a:r>
            <a:r>
              <a:rPr lang="en-GB" sz="2400" kern="0" dirty="0" smtClean="0"/>
              <a:t>in particular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1100" kern="0" dirty="0" smtClean="0"/>
              <a:t>  </a:t>
            </a:r>
            <a:endParaRPr lang="en-GB" sz="1100" kern="0" dirty="0"/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kern="0" dirty="0" smtClean="0">
                <a:solidFill>
                  <a:srgbClr val="0000CC"/>
                </a:solidFill>
              </a:rPr>
              <a:t>Italian SRF community (C. </a:t>
            </a:r>
            <a:r>
              <a:rPr lang="en-GB" sz="2400" kern="0" dirty="0" err="1" smtClean="0">
                <a:solidFill>
                  <a:srgbClr val="0000CC"/>
                </a:solidFill>
              </a:rPr>
              <a:t>Pagani</a:t>
            </a:r>
            <a:r>
              <a:rPr lang="en-GB" sz="2400" kern="0" dirty="0" smtClean="0">
                <a:solidFill>
                  <a:srgbClr val="0000CC"/>
                </a:solidFill>
              </a:rPr>
              <a:t>, E. </a:t>
            </a:r>
            <a:r>
              <a:rPr lang="en-GB" sz="2400" kern="0" dirty="0" err="1" smtClean="0">
                <a:solidFill>
                  <a:srgbClr val="0000CC"/>
                </a:solidFill>
              </a:rPr>
              <a:t>Palmieri</a:t>
            </a:r>
            <a:r>
              <a:rPr lang="en-GB" sz="2400" kern="0" dirty="0" smtClean="0">
                <a:solidFill>
                  <a:srgbClr val="0000CC"/>
                </a:solidFill>
              </a:rPr>
              <a:t>, …) 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kern="0" dirty="0" smtClean="0">
                <a:solidFill>
                  <a:srgbClr val="0000CC"/>
                </a:solidFill>
              </a:rPr>
              <a:t>CERN (DIR, RF group, HL-LHC, FCC, </a:t>
            </a:r>
            <a:r>
              <a:rPr lang="en-GB" sz="2400" kern="0" dirty="0" err="1" smtClean="0">
                <a:solidFill>
                  <a:srgbClr val="0000CC"/>
                </a:solidFill>
              </a:rPr>
              <a:t>LHeC</a:t>
            </a:r>
            <a:r>
              <a:rPr lang="en-GB" sz="2400" kern="0" dirty="0" smtClean="0">
                <a:solidFill>
                  <a:srgbClr val="0000CC"/>
                </a:solidFill>
              </a:rPr>
              <a:t>,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kern="0" dirty="0" smtClean="0">
                <a:solidFill>
                  <a:srgbClr val="0000CC"/>
                </a:solidFill>
              </a:rPr>
              <a:t>	beam dynamics, vacuum)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kern="0" dirty="0" smtClean="0"/>
              <a:t>BNL (I. Ben-Zvi, S. </a:t>
            </a:r>
            <a:r>
              <a:rPr lang="en-GB" kern="0" dirty="0" err="1" smtClean="0"/>
              <a:t>Belomestnykh</a:t>
            </a:r>
            <a:r>
              <a:rPr lang="en-GB" kern="0" dirty="0" smtClean="0"/>
              <a:t>), 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kern="0" dirty="0" smtClean="0"/>
              <a:t>JLAB, UK</a:t>
            </a:r>
            <a:r>
              <a:rPr lang="en-GB" kern="0" dirty="0" smtClean="0"/>
              <a:t> RF experts (e.g. from </a:t>
            </a:r>
            <a:r>
              <a:rPr lang="en-GB" kern="0" dirty="0" err="1" smtClean="0"/>
              <a:t>Daresbury</a:t>
            </a:r>
            <a:r>
              <a:rPr lang="en-GB" kern="0" dirty="0" smtClean="0"/>
              <a:t>, Sheffield)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kern="0" dirty="0" smtClean="0"/>
              <a:t>BINP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kern="0" dirty="0" smtClean="0"/>
              <a:t>CEA &amp; CNRS</a:t>
            </a:r>
          </a:p>
          <a:p>
            <a:pPr marL="342900" lvl="0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rgbClr val="000000"/>
                </a:solidFill>
              </a:rPr>
              <a:t>CepC</a:t>
            </a:r>
            <a:r>
              <a:rPr lang="en-GB" kern="0" dirty="0">
                <a:solidFill>
                  <a:srgbClr val="000000"/>
                </a:solidFill>
              </a:rPr>
              <a:t>/</a:t>
            </a:r>
            <a:r>
              <a:rPr lang="en-GB" kern="0" dirty="0" err="1">
                <a:solidFill>
                  <a:srgbClr val="000000"/>
                </a:solidFill>
              </a:rPr>
              <a:t>SppC</a:t>
            </a:r>
            <a:r>
              <a:rPr lang="en-GB" kern="0" dirty="0">
                <a:solidFill>
                  <a:srgbClr val="000000"/>
                </a:solidFill>
              </a:rPr>
              <a:t> SRF &amp; beam dynamics </a:t>
            </a:r>
            <a:r>
              <a:rPr lang="en-GB" kern="0" dirty="0" smtClean="0">
                <a:solidFill>
                  <a:srgbClr val="000000"/>
                </a:solidFill>
              </a:rPr>
              <a:t>groups, …</a:t>
            </a:r>
          </a:p>
          <a:p>
            <a:pPr lvl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1000" kern="0" dirty="0" smtClean="0">
                <a:solidFill>
                  <a:srgbClr val="000000"/>
                </a:solidFill>
              </a:rPr>
              <a:t> </a:t>
            </a:r>
            <a:endParaRPr lang="en-GB" sz="1000" kern="0" dirty="0" smtClean="0"/>
          </a:p>
          <a:p>
            <a:pPr lvl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800" kern="0" dirty="0">
                <a:solidFill>
                  <a:srgbClr val="FF0000"/>
                </a:solidFill>
              </a:rPr>
              <a:t>p</a:t>
            </a:r>
            <a:r>
              <a:rPr lang="en-GB" sz="2800" kern="0" dirty="0" smtClean="0">
                <a:solidFill>
                  <a:srgbClr val="FF0000"/>
                </a:solidFill>
              </a:rPr>
              <a:t>reparation of proposals for </a:t>
            </a:r>
            <a:r>
              <a:rPr lang="en-GB" sz="2800" kern="0" dirty="0">
                <a:solidFill>
                  <a:srgbClr val="FF0000"/>
                </a:solidFill>
              </a:rPr>
              <a:t>E</a:t>
            </a:r>
            <a:r>
              <a:rPr lang="en-GB" sz="2800" kern="0" dirty="0" smtClean="0">
                <a:solidFill>
                  <a:srgbClr val="FF0000"/>
                </a:solidFill>
              </a:rPr>
              <a:t>U/H2020 funding</a:t>
            </a:r>
            <a:r>
              <a:rPr lang="en-GB" sz="2800" kern="0" dirty="0" smtClean="0">
                <a:solidFill>
                  <a:srgbClr val="000000"/>
                </a:solidFill>
              </a:rPr>
              <a:t>,</a:t>
            </a:r>
          </a:p>
          <a:p>
            <a:pPr lvl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kern="0" dirty="0" smtClean="0">
                <a:solidFill>
                  <a:srgbClr val="000000"/>
                </a:solidFill>
              </a:rPr>
              <a:t>	e.g. as transnational access facility</a:t>
            </a:r>
            <a:endParaRPr lang="en-GB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7187" y="1124744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i="1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“… an </a:t>
            </a:r>
            <a:r>
              <a:rPr lang="en-GB" sz="3200" i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SRF and high-current test facility </a:t>
            </a:r>
            <a:r>
              <a:rPr lang="en-GB" sz="3200" i="1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[in </a:t>
            </a:r>
            <a:r>
              <a:rPr lang="en-GB" sz="3200" i="1" dirty="0" err="1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Frascati</a:t>
            </a:r>
            <a:r>
              <a:rPr lang="en-GB" sz="3200" i="1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] could </a:t>
            </a:r>
            <a:r>
              <a:rPr lang="en-GB" sz="3200" i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nicely complement CERN’s SRF development program and could be also relevant for testing any high-current related effects (impedances, vacuum, beam heating, etc.) while making efficient use of an existing </a:t>
            </a:r>
            <a:r>
              <a:rPr lang="en-GB" sz="3200" i="1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infrastructure </a:t>
            </a:r>
            <a:r>
              <a:rPr lang="en-GB" sz="3200" i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and supporting in this case strongly the Italian accelerator </a:t>
            </a:r>
            <a:r>
              <a:rPr lang="en-GB" sz="3200" i="1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community” </a:t>
            </a:r>
            <a:endParaRPr lang="en-GB" sz="32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5733256"/>
            <a:ext cx="5336717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80000"/>
            </a:pPr>
            <a:r>
              <a:rPr lang="en-GB" sz="2400" kern="0" dirty="0" smtClean="0"/>
              <a:t>Michael Benedikt, FCC Study Leader,</a:t>
            </a:r>
          </a:p>
          <a:p>
            <a:pPr>
              <a:buClr>
                <a:srgbClr val="0000FF"/>
              </a:buClr>
              <a:buSzPct val="80000"/>
            </a:pPr>
            <a:r>
              <a:rPr lang="en-GB" sz="2400" kern="0" dirty="0" smtClean="0"/>
              <a:t>10 November 2014</a:t>
            </a:r>
            <a:endParaRPr lang="en-GB" sz="2400" kern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11552" y="51480"/>
            <a:ext cx="2579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0000CC"/>
                </a:solidFill>
                <a:latin typeface="Calibri"/>
              </a:rPr>
              <a:t>summary</a:t>
            </a:r>
            <a:endParaRPr lang="en-GB" sz="4800" b="1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9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7" y="2708920"/>
            <a:ext cx="4264309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4000" i="1" kern="0" dirty="0"/>
              <a:t>a</a:t>
            </a:r>
            <a:r>
              <a:rPr lang="en-GB" sz="4000" i="1" kern="0" dirty="0" smtClean="0"/>
              <a:t> few references </a:t>
            </a:r>
            <a:endParaRPr lang="en-GB" sz="40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9324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1F497D"/>
                </a:solidFill>
                <a:ea typeface="Calibri"/>
                <a:cs typeface="Times New Roman"/>
              </a:rPr>
              <a:t>References for multi-cell cavities:</a:t>
            </a: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W. Xu et al, Progress on the High-Current 704 MHz Superconducting RF Cavity at BNL, IPAC’12</a:t>
            </a: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u="sng" dirty="0">
                <a:solidFill>
                  <a:srgbClr val="1F497D"/>
                </a:solidFill>
                <a:ea typeface="Calibri"/>
                <a:cs typeface="Times New Roman"/>
                <a:hlinkClick r:id="rId2"/>
              </a:rPr>
              <a:t>http://accelconf.web.cern.ch/AccelConf/IPAC2012/papers/weppc113.pdf</a:t>
            </a:r>
            <a:endParaRPr lang="en-GB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P. Jain, S.A. </a:t>
            </a:r>
            <a:r>
              <a:rPr lang="en-GB" sz="2400" dirty="0" err="1">
                <a:solidFill>
                  <a:srgbClr val="1F497D"/>
                </a:solidFill>
                <a:ea typeface="Calibri"/>
                <a:cs typeface="Times New Roman"/>
              </a:rPr>
              <a:t>Belmonestnykh</a:t>
            </a: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 et al, “Development of a Fundamental Power Coupler for High-Current Superconducting RF Cavity,” </a:t>
            </a:r>
            <a:r>
              <a:rPr lang="en-GB" sz="2400" dirty="0" smtClean="0">
                <a:solidFill>
                  <a:srgbClr val="1F497D"/>
                </a:solidFill>
                <a:ea typeface="Calibri"/>
                <a:cs typeface="Times New Roman"/>
              </a:rPr>
              <a:t>IPAC’12, </a:t>
            </a:r>
            <a:r>
              <a:rPr lang="en-GB" sz="2000" u="sng" dirty="0" smtClean="0">
                <a:solidFill>
                  <a:srgbClr val="1F497D"/>
                </a:solidFill>
                <a:ea typeface="Calibri"/>
                <a:cs typeface="Times New Roman"/>
                <a:hlinkClick r:id="rId3"/>
              </a:rPr>
              <a:t>http</a:t>
            </a:r>
            <a:r>
              <a:rPr lang="en-GB" sz="2000" u="sng" dirty="0">
                <a:solidFill>
                  <a:srgbClr val="1F497D"/>
                </a:solidFill>
                <a:ea typeface="Calibri"/>
                <a:cs typeface="Times New Roman"/>
                <a:hlinkClick r:id="rId3"/>
              </a:rPr>
              <a:t>://accelconf.web.cern.ch/AccelConf/IPAC2012/papers/weppc112.pdf</a:t>
            </a:r>
            <a:endParaRPr lang="en-GB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S.</a:t>
            </a:r>
            <a:r>
              <a:rPr lang="en-GB" sz="2400" dirty="0">
                <a:ea typeface="Calibri"/>
                <a:cs typeface="Times New Roman"/>
              </a:rPr>
              <a:t> </a:t>
            </a: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A. </a:t>
            </a:r>
            <a:r>
              <a:rPr lang="en-GB" sz="2400" dirty="0" err="1">
                <a:solidFill>
                  <a:srgbClr val="1F497D"/>
                </a:solidFill>
                <a:ea typeface="Calibri"/>
                <a:cs typeface="Times New Roman"/>
              </a:rPr>
              <a:t>Belomestnykh</a:t>
            </a: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 et al,, “Superconducting RF Systems for </a:t>
            </a:r>
            <a:r>
              <a:rPr lang="en-GB" sz="2400" dirty="0" err="1">
                <a:solidFill>
                  <a:srgbClr val="1F497D"/>
                </a:solidFill>
                <a:ea typeface="Calibri"/>
                <a:cs typeface="Times New Roman"/>
              </a:rPr>
              <a:t>eRHIC</a:t>
            </a: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”, IPAC’12 </a:t>
            </a: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u="sng" dirty="0">
                <a:solidFill>
                  <a:srgbClr val="1F497D"/>
                </a:solidFill>
                <a:ea typeface="Calibri"/>
                <a:cs typeface="Times New Roman"/>
                <a:hlinkClick r:id="rId3"/>
              </a:rPr>
              <a:t>http://accelconf.web.cern.ch/AccelConf/IPAC2012/papers/weppc112.pdf</a:t>
            </a:r>
            <a:r>
              <a:rPr lang="en-GB" sz="2000" dirty="0">
                <a:solidFill>
                  <a:srgbClr val="1F497D"/>
                </a:solidFill>
                <a:ea typeface="Calibri"/>
                <a:cs typeface="Times New Roman"/>
              </a:rPr>
              <a:t> </a:t>
            </a:r>
            <a:endParaRPr lang="en-GB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1F497D"/>
                </a:solidFill>
                <a:ea typeface="Calibri"/>
                <a:cs typeface="Times New Roman"/>
              </a:rPr>
              <a:t>In 2005 a 7-cell 1.3 GHz cavity was designed for DAFNE (~1 A beam currents</a:t>
            </a:r>
            <a:r>
              <a:rPr lang="en-GB" sz="2400" dirty="0" smtClean="0">
                <a:solidFill>
                  <a:srgbClr val="1F497D"/>
                </a:solidFill>
                <a:ea typeface="Calibri"/>
                <a:cs typeface="Times New Roman"/>
              </a:rPr>
              <a:t>) - </a:t>
            </a:r>
            <a:endParaRPr lang="en-GB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2400" dirty="0">
                <a:solidFill>
                  <a:srgbClr val="1F497D"/>
                </a:solidFill>
                <a:ea typeface="Calibri"/>
                <a:cs typeface="Times New Roman"/>
              </a:rPr>
              <a:t>D. </a:t>
            </a:r>
            <a:r>
              <a:rPr lang="fr-FR" sz="2400" dirty="0" err="1">
                <a:solidFill>
                  <a:srgbClr val="1F497D"/>
                </a:solidFill>
                <a:ea typeface="Calibri"/>
                <a:cs typeface="Times New Roman"/>
              </a:rPr>
              <a:t>Alesini</a:t>
            </a:r>
            <a:r>
              <a:rPr lang="fr-FR" sz="2400" dirty="0">
                <a:solidFill>
                  <a:srgbClr val="1F497D"/>
                </a:solidFill>
                <a:ea typeface="Calibri"/>
                <a:cs typeface="Times New Roman"/>
              </a:rPr>
              <a:t> et al, Proc. PAC 2005, Knoxville, </a:t>
            </a:r>
            <a:r>
              <a:rPr lang="fr-FR" sz="2400" dirty="0" smtClean="0">
                <a:solidFill>
                  <a:srgbClr val="1F497D"/>
                </a:solidFill>
                <a:ea typeface="Calibri"/>
                <a:cs typeface="Times New Roman"/>
              </a:rPr>
              <a:t>TPPT060 </a:t>
            </a:r>
          </a:p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endParaRPr lang="en-GB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9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275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proposal: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Converting DAFNE to </a:t>
            </a:r>
            <a:r>
              <a:rPr lang="en-GB" b="1" dirty="0" smtClean="0">
                <a:solidFill>
                  <a:srgbClr val="0000CC"/>
                </a:solidFill>
              </a:rPr>
              <a:t>European/Int’l high-current beam &amp; </a:t>
            </a:r>
            <a:r>
              <a:rPr lang="en-GB" b="1" dirty="0" err="1" smtClean="0">
                <a:solidFill>
                  <a:srgbClr val="0000CC"/>
                </a:solidFill>
              </a:rPr>
              <a:t>cw</a:t>
            </a:r>
            <a:r>
              <a:rPr lang="en-GB" b="1" dirty="0" smtClean="0">
                <a:solidFill>
                  <a:srgbClr val="0000CC"/>
                </a:solidFill>
              </a:rPr>
              <a:t> SRF Test Facility 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4" y="2332037"/>
            <a:ext cx="89274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</a:rPr>
              <a:t>1. </a:t>
            </a:r>
            <a:r>
              <a:rPr lang="en-GB" b="1" dirty="0">
                <a:solidFill>
                  <a:srgbClr val="0000CC"/>
                </a:solidFill>
              </a:rPr>
              <a:t>q</a:t>
            </a:r>
            <a:r>
              <a:rPr lang="en-GB" b="1" dirty="0" smtClean="0">
                <a:solidFill>
                  <a:srgbClr val="0000CC"/>
                </a:solidFill>
              </a:rPr>
              <a:t>ualifying multi-cell SC cavities for high current CW operation </a:t>
            </a:r>
            <a:r>
              <a:rPr lang="en-GB" dirty="0" smtClean="0"/>
              <a:t>(truly unique facility!)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b="1" dirty="0" smtClean="0">
                <a:solidFill>
                  <a:srgbClr val="FF0000"/>
                </a:solidFill>
              </a:rPr>
              <a:t>xtremely relevant for all proposed future circular colliders</a:t>
            </a:r>
            <a:r>
              <a:rPr lang="en-GB" dirty="0" smtClean="0"/>
              <a:t>, </a:t>
            </a:r>
            <a:r>
              <a:rPr lang="en-GB" b="1" i="1" dirty="0" smtClean="0"/>
              <a:t>FCC-</a:t>
            </a:r>
            <a:r>
              <a:rPr lang="en-GB" b="1" i="1" dirty="0" err="1" smtClean="0"/>
              <a:t>ee</a:t>
            </a:r>
            <a:r>
              <a:rPr lang="en-GB" b="1" i="1" dirty="0" smtClean="0"/>
              <a:t>, FCC-</a:t>
            </a:r>
            <a:r>
              <a:rPr lang="en-GB" b="1" i="1" dirty="0" err="1" smtClean="0"/>
              <a:t>hh</a:t>
            </a:r>
            <a:r>
              <a:rPr lang="en-GB" i="1" dirty="0" smtClean="0"/>
              <a:t>, </a:t>
            </a:r>
            <a:r>
              <a:rPr lang="en-GB" i="1" dirty="0" err="1" smtClean="0"/>
              <a:t>CepC</a:t>
            </a:r>
            <a:r>
              <a:rPr lang="en-GB" i="1" dirty="0" smtClean="0"/>
              <a:t>, </a:t>
            </a:r>
            <a:r>
              <a:rPr lang="en-GB" i="1" dirty="0" err="1" smtClean="0"/>
              <a:t>SppC</a:t>
            </a:r>
            <a:r>
              <a:rPr lang="en-GB" i="1" dirty="0" smtClean="0"/>
              <a:t>,</a:t>
            </a:r>
            <a:r>
              <a:rPr lang="en-GB" b="1" i="1" dirty="0" smtClean="0"/>
              <a:t> </a:t>
            </a:r>
            <a:r>
              <a:rPr lang="en-GB" b="1" i="1" dirty="0" err="1" smtClean="0"/>
              <a:t>LHeC</a:t>
            </a:r>
            <a:r>
              <a:rPr lang="en-GB" i="1" dirty="0" smtClean="0"/>
              <a:t>, </a:t>
            </a:r>
            <a:r>
              <a:rPr lang="en-GB" b="1" i="1" dirty="0" smtClean="0"/>
              <a:t>HL-LHC</a:t>
            </a:r>
            <a:r>
              <a:rPr lang="en-GB" i="1" dirty="0" smtClean="0"/>
              <a:t>, </a:t>
            </a:r>
            <a:r>
              <a:rPr lang="en-GB" i="1" dirty="0" smtClean="0"/>
              <a:t>FCC-he, </a:t>
            </a:r>
            <a:r>
              <a:rPr lang="en-GB" i="1" dirty="0" err="1" smtClean="0"/>
              <a:t>eRHIC</a:t>
            </a:r>
            <a:r>
              <a:rPr lang="en-GB" i="1" dirty="0" smtClean="0"/>
              <a:t>, MEIC </a:t>
            </a:r>
            <a:r>
              <a:rPr lang="en-GB" dirty="0" smtClean="0"/>
              <a:t>[+ also for </a:t>
            </a:r>
            <a:r>
              <a:rPr lang="en-GB" b="1" dirty="0" smtClean="0"/>
              <a:t>ERLs, synchrotron </a:t>
            </a:r>
            <a:r>
              <a:rPr lang="en-GB" b="1" dirty="0" smtClean="0"/>
              <a:t>light sources</a:t>
            </a:r>
            <a:r>
              <a:rPr lang="en-GB" dirty="0" smtClean="0"/>
              <a:t>, etc</a:t>
            </a:r>
            <a:r>
              <a:rPr lang="en-GB" dirty="0" smtClean="0"/>
              <a:t>.] 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en-GB" dirty="0"/>
              <a:t>p</a:t>
            </a:r>
            <a:r>
              <a:rPr lang="en-GB" dirty="0" smtClean="0"/>
              <a:t>otentially huge group or partners and users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key issues</a:t>
            </a:r>
            <a:r>
              <a:rPr lang="en-GB" dirty="0" smtClean="0"/>
              <a:t>: </a:t>
            </a:r>
            <a:r>
              <a:rPr lang="en-GB" b="1" dirty="0" smtClean="0"/>
              <a:t>trapped modes</a:t>
            </a:r>
            <a:r>
              <a:rPr lang="en-GB" dirty="0" smtClean="0"/>
              <a:t>, longitudinal &amp; </a:t>
            </a:r>
            <a:r>
              <a:rPr lang="en-GB" dirty="0"/>
              <a:t>t</a:t>
            </a:r>
            <a:r>
              <a:rPr lang="en-GB" dirty="0" smtClean="0"/>
              <a:t>ransverse impedance,  fundamental power coupler, </a:t>
            </a:r>
            <a:r>
              <a:rPr lang="en-GB" b="1" dirty="0" smtClean="0"/>
              <a:t>HOM losses</a:t>
            </a:r>
            <a:r>
              <a:rPr lang="en-GB" dirty="0" smtClean="0"/>
              <a:t>,… cavity design optimization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0705" y="1805510"/>
            <a:ext cx="188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(M. Benedikt)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03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Converting DAFNE to </a:t>
            </a:r>
            <a:r>
              <a:rPr lang="en-GB" b="1" dirty="0" smtClean="0">
                <a:solidFill>
                  <a:srgbClr val="0000CC"/>
                </a:solidFill>
              </a:rPr>
              <a:t>European/Int’l high-current beam &amp; </a:t>
            </a:r>
            <a:r>
              <a:rPr lang="en-GB" b="1" dirty="0" err="1" smtClean="0">
                <a:solidFill>
                  <a:srgbClr val="0000CC"/>
                </a:solidFill>
              </a:rPr>
              <a:t>cw</a:t>
            </a:r>
            <a:r>
              <a:rPr lang="en-GB" b="1" dirty="0" smtClean="0">
                <a:solidFill>
                  <a:srgbClr val="0000CC"/>
                </a:solidFill>
              </a:rPr>
              <a:t> SRF Test Facility 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68" y="1700808"/>
            <a:ext cx="8933556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b="1" dirty="0">
                <a:solidFill>
                  <a:srgbClr val="0000CC"/>
                </a:solidFill>
              </a:rPr>
              <a:t>2. d</a:t>
            </a:r>
            <a:r>
              <a:rPr lang="en-GB" b="1" dirty="0" smtClean="0">
                <a:solidFill>
                  <a:srgbClr val="0000CC"/>
                </a:solidFill>
              </a:rPr>
              <a:t>emonstrating target SRF </a:t>
            </a:r>
            <a:r>
              <a:rPr lang="en-GB" b="1" dirty="0">
                <a:solidFill>
                  <a:srgbClr val="0000CC"/>
                </a:solidFill>
              </a:rPr>
              <a:t>efficiency </a:t>
            </a:r>
            <a:r>
              <a:rPr lang="en-GB" dirty="0"/>
              <a:t>(wall plug to </a:t>
            </a:r>
            <a:r>
              <a:rPr lang="en-GB" dirty="0" smtClean="0"/>
              <a:t>beam power)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GB" sz="2800" dirty="0" smtClean="0"/>
              <a:t>another key issue </a:t>
            </a:r>
            <a:r>
              <a:rPr lang="en-GB" sz="2800" dirty="0" smtClean="0">
                <a:solidFill>
                  <a:srgbClr val="FF0000"/>
                </a:solidFill>
              </a:rPr>
              <a:t>for all future facilities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 smtClean="0">
                <a:solidFill>
                  <a:srgbClr val="0000CC"/>
                </a:solidFill>
              </a:rPr>
              <a:t>3. impedance &amp; HOM effects for other accelerator components  </a:t>
            </a:r>
            <a:endParaRPr lang="en-GB" dirty="0" smtClean="0"/>
          </a:p>
          <a:p>
            <a:pPr>
              <a:spcBef>
                <a:spcPts val="1200"/>
              </a:spcBef>
              <a:buFontTx/>
              <a:buChar char="-"/>
            </a:pPr>
            <a:r>
              <a:rPr lang="en-GB" sz="2800" dirty="0"/>
              <a:t>q</a:t>
            </a:r>
            <a:r>
              <a:rPr lang="en-GB" sz="2800" dirty="0" smtClean="0"/>
              <a:t>ualification of </a:t>
            </a:r>
            <a:r>
              <a:rPr lang="en-GB" sz="2800" dirty="0" smtClean="0">
                <a:solidFill>
                  <a:srgbClr val="FF0000"/>
                </a:solidFill>
              </a:rPr>
              <a:t>vacuum chamber </a:t>
            </a:r>
            <a:r>
              <a:rPr lang="en-GB" sz="2800" dirty="0" smtClean="0">
                <a:solidFill>
                  <a:srgbClr val="FF0000"/>
                </a:solidFill>
              </a:rPr>
              <a:t>prototypes</a:t>
            </a:r>
            <a:r>
              <a:rPr lang="en-GB" sz="2800" dirty="0">
                <a:solidFill>
                  <a:srgbClr val="FF0000"/>
                </a:solidFill>
              </a:rPr>
              <a:t>, collimators and </a:t>
            </a:r>
            <a:r>
              <a:rPr lang="en-GB" sz="2800" dirty="0" smtClean="0">
                <a:solidFill>
                  <a:srgbClr val="FF0000"/>
                </a:solidFill>
              </a:rPr>
              <a:t>masks, kickers</a:t>
            </a:r>
            <a:r>
              <a:rPr lang="en-GB" sz="2800" dirty="0" smtClean="0">
                <a:solidFill>
                  <a:srgbClr val="FF0000"/>
                </a:solidFill>
              </a:rPr>
              <a:t>, </a:t>
            </a:r>
            <a:r>
              <a:rPr lang="en-GB" sz="2800" dirty="0" smtClean="0"/>
              <a:t>etc. for </a:t>
            </a:r>
            <a:r>
              <a:rPr lang="en-GB" sz="2800" i="1" dirty="0" smtClean="0"/>
              <a:t>e</a:t>
            </a:r>
            <a:r>
              <a:rPr lang="en-GB" sz="2800" dirty="0" smtClean="0"/>
              <a:t> and</a:t>
            </a:r>
            <a:r>
              <a:rPr lang="en-GB" sz="2800" i="1" dirty="0" smtClean="0"/>
              <a:t> p colliders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GB" sz="2800" dirty="0"/>
              <a:t>q</a:t>
            </a:r>
            <a:r>
              <a:rPr lang="en-GB" sz="2800" dirty="0" smtClean="0"/>
              <a:t>ualification of </a:t>
            </a:r>
            <a:r>
              <a:rPr lang="en-GB" sz="2800" dirty="0" smtClean="0">
                <a:solidFill>
                  <a:srgbClr val="FF0000"/>
                </a:solidFill>
              </a:rPr>
              <a:t>novel beam diagnostics </a:t>
            </a:r>
            <a:r>
              <a:rPr lang="en-GB" sz="2800" dirty="0" smtClean="0"/>
              <a:t>for </a:t>
            </a:r>
            <a:r>
              <a:rPr lang="en-GB" sz="2800" i="1" dirty="0" smtClean="0"/>
              <a:t>e</a:t>
            </a:r>
            <a:r>
              <a:rPr lang="en-GB" sz="2800" dirty="0" smtClean="0"/>
              <a:t> and </a:t>
            </a:r>
            <a:r>
              <a:rPr lang="en-GB" sz="2800" i="1" dirty="0" smtClean="0"/>
              <a:t>p</a:t>
            </a:r>
            <a:r>
              <a:rPr lang="en-GB" sz="2800" dirty="0" smtClean="0"/>
              <a:t> colliders</a:t>
            </a:r>
          </a:p>
        </p:txBody>
      </p:sp>
    </p:spTree>
    <p:extLst>
      <p:ext uri="{BB962C8B-B14F-4D97-AF65-F5344CB8AC3E}">
        <p14:creationId xmlns:p14="http://schemas.microsoft.com/office/powerpoint/2010/main" val="9231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Converting DAFNE to </a:t>
            </a:r>
            <a:r>
              <a:rPr lang="en-GB" b="1" dirty="0" smtClean="0">
                <a:solidFill>
                  <a:srgbClr val="0000CC"/>
                </a:solidFill>
              </a:rPr>
              <a:t>European/Int’l high-current beam &amp; </a:t>
            </a:r>
            <a:r>
              <a:rPr lang="en-GB" b="1" dirty="0" err="1" smtClean="0">
                <a:solidFill>
                  <a:srgbClr val="0000CC"/>
                </a:solidFill>
              </a:rPr>
              <a:t>cw</a:t>
            </a:r>
            <a:r>
              <a:rPr lang="en-GB" b="1" dirty="0" smtClean="0">
                <a:solidFill>
                  <a:srgbClr val="0000CC"/>
                </a:solidFill>
              </a:rPr>
              <a:t> SRF Test Facility 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3000" b="1" dirty="0" smtClean="0">
                <a:solidFill>
                  <a:srgbClr val="0000CC"/>
                </a:solidFill>
              </a:rPr>
              <a:t>4. tests &amp; demonstration of other </a:t>
            </a:r>
            <a:r>
              <a:rPr lang="en-GB" sz="3000" dirty="0" smtClean="0"/>
              <a:t>essential, or proposed, </a:t>
            </a:r>
            <a:r>
              <a:rPr lang="en-GB" sz="3000" b="1" dirty="0" smtClean="0">
                <a:solidFill>
                  <a:srgbClr val="0000CC"/>
                </a:solidFill>
              </a:rPr>
              <a:t>concepts </a:t>
            </a:r>
            <a:r>
              <a:rPr lang="en-GB" sz="3000" dirty="0" smtClean="0"/>
              <a:t>for future circular colliders</a:t>
            </a:r>
          </a:p>
          <a:p>
            <a:pPr marL="0" lvl="0" indent="0">
              <a:buNone/>
            </a:pPr>
            <a:endParaRPr lang="en-GB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6406" y="2661010"/>
            <a:ext cx="89289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crab-waist collision scheme</a:t>
            </a:r>
          </a:p>
          <a:p>
            <a:pPr marL="342900" lvl="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novel pretzel –orbit wake field effects </a:t>
            </a:r>
          </a:p>
          <a:p>
            <a:pPr marL="342900" lvl="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SR effects on vacuum for </a:t>
            </a:r>
            <a:r>
              <a:rPr lang="en-GB" sz="2800" b="1" i="1" dirty="0" err="1">
                <a:solidFill>
                  <a:srgbClr val="00B050"/>
                </a:solidFill>
              </a:rPr>
              <a:t>ee</a:t>
            </a:r>
            <a:r>
              <a:rPr lang="en-GB" sz="2800" b="1" dirty="0">
                <a:solidFill>
                  <a:srgbClr val="00B050"/>
                </a:solidFill>
              </a:rPr>
              <a:t> and </a:t>
            </a:r>
            <a:r>
              <a:rPr lang="en-GB" sz="2800" b="1" dirty="0" err="1">
                <a:solidFill>
                  <a:srgbClr val="00B050"/>
                </a:solidFill>
              </a:rPr>
              <a:t>hh</a:t>
            </a:r>
            <a:r>
              <a:rPr lang="en-GB" sz="2800" b="1" dirty="0">
                <a:solidFill>
                  <a:srgbClr val="00B050"/>
                </a:solidFill>
              </a:rPr>
              <a:t> colliders</a:t>
            </a:r>
          </a:p>
          <a:p>
            <a:pPr marL="342900" lvl="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CC"/>
                </a:solidFill>
              </a:rPr>
              <a:t>energy calibration </a:t>
            </a:r>
            <a:r>
              <a:rPr lang="en-GB" sz="2800" b="1" dirty="0" smtClean="0">
                <a:solidFill>
                  <a:srgbClr val="0000CC"/>
                </a:solidFill>
              </a:rPr>
              <a:t>methods (?)</a:t>
            </a:r>
            <a:endParaRPr lang="en-GB" sz="2800" b="1" dirty="0">
              <a:solidFill>
                <a:srgbClr val="0000CC"/>
              </a:solidFill>
            </a:endParaRPr>
          </a:p>
          <a:p>
            <a:pPr marL="342900" lvl="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CC"/>
                </a:solidFill>
              </a:rPr>
              <a:t>mono-</a:t>
            </a:r>
            <a:r>
              <a:rPr lang="en-GB" sz="2800" b="1" dirty="0" err="1">
                <a:solidFill>
                  <a:srgbClr val="0000CC"/>
                </a:solidFill>
              </a:rPr>
              <a:t>chromatization</a:t>
            </a:r>
            <a:r>
              <a:rPr lang="en-GB" sz="2800" b="1" dirty="0">
                <a:solidFill>
                  <a:srgbClr val="0000CC"/>
                </a:solidFill>
              </a:rPr>
              <a:t> </a:t>
            </a:r>
            <a:r>
              <a:rPr lang="en-GB" sz="2800" b="1" dirty="0" smtClean="0">
                <a:solidFill>
                  <a:srgbClr val="0000CC"/>
                </a:solidFill>
              </a:rPr>
              <a:t>schemes (?) </a:t>
            </a:r>
            <a:endParaRPr lang="en-GB" sz="2800" b="1" dirty="0">
              <a:solidFill>
                <a:srgbClr val="0000CC"/>
              </a:solidFill>
            </a:endParaRPr>
          </a:p>
          <a:p>
            <a:pPr marL="342900" lvl="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30A0"/>
                </a:solidFill>
              </a:rPr>
              <a:t>e</a:t>
            </a:r>
            <a:r>
              <a:rPr lang="en-GB" sz="2800" b="1" baseline="30000" dirty="0">
                <a:solidFill>
                  <a:srgbClr val="7030A0"/>
                </a:solidFill>
              </a:rPr>
              <a:t>+</a:t>
            </a:r>
            <a:r>
              <a:rPr lang="en-GB" sz="2800" b="1" dirty="0">
                <a:solidFill>
                  <a:srgbClr val="7030A0"/>
                </a:solidFill>
              </a:rPr>
              <a:t> source studies, polarization </a:t>
            </a:r>
            <a:r>
              <a:rPr lang="en-GB" sz="2800" b="1" dirty="0" smtClean="0">
                <a:solidFill>
                  <a:srgbClr val="7030A0"/>
                </a:solidFill>
              </a:rPr>
              <a:t>issues ?</a:t>
            </a:r>
            <a:endParaRPr lang="en-GB" sz="2800" b="1" dirty="0">
              <a:solidFill>
                <a:srgbClr val="7030A0"/>
              </a:solidFill>
            </a:endParaRPr>
          </a:p>
          <a:p>
            <a:pPr marL="342900" lvl="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4-beam </a:t>
            </a:r>
            <a:r>
              <a:rPr lang="en-GB" sz="2800" b="1" dirty="0" smtClean="0">
                <a:solidFill>
                  <a:srgbClr val="FF0000"/>
                </a:solidFill>
              </a:rPr>
              <a:t>collisions</a:t>
            </a:r>
            <a:r>
              <a:rPr lang="en-GB" sz="2800" b="1" dirty="0" smtClean="0">
                <a:solidFill>
                  <a:srgbClr val="FF0000"/>
                </a:solidFill>
              </a:rPr>
              <a:t>? </a:t>
            </a:r>
            <a:r>
              <a:rPr lang="en-GB" sz="2800" b="1" dirty="0" smtClean="0">
                <a:solidFill>
                  <a:srgbClr val="FF0000"/>
                </a:solidFill>
              </a:rPr>
              <a:t>plasma </a:t>
            </a:r>
            <a:r>
              <a:rPr lang="en-GB" sz="2800" b="1" dirty="0" smtClean="0">
                <a:solidFill>
                  <a:srgbClr val="FF0000"/>
                </a:solidFill>
              </a:rPr>
              <a:t>b-b compensation? crystals?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420394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5400" dirty="0" smtClean="0">
                <a:solidFill>
                  <a:srgbClr val="00B050"/>
                </a:solidFill>
              </a:rPr>
              <a:t> </a:t>
            </a:r>
            <a:endParaRPr lang="en-GB" sz="54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2084" y="6449836"/>
            <a:ext cx="9252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B050"/>
                </a:solidFill>
              </a:rPr>
              <a:t> some of these concepts might also strengthen DAFNE physics program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8" y="18864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</a:t>
            </a:r>
            <a:r>
              <a:rPr lang="en-GB" dirty="0" smtClean="0"/>
              <a:t>ig question: can we use multi-cell SC cavities with A beam current? </a:t>
            </a:r>
            <a:r>
              <a:rPr lang="en-GB" sz="3600" dirty="0" smtClean="0"/>
              <a:t>(Ross, Yokoya)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55679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ea typeface="Calibri"/>
                <a:cs typeface="Times New Roman"/>
              </a:rPr>
              <a:t>past operation of multi (4 or 5)-cell SC cavities at KEK, CERN, and DESY  </a:t>
            </a:r>
          </a:p>
          <a:p>
            <a:pPr>
              <a:tabLst>
                <a:tab pos="7624763" algn="l"/>
              </a:tabLst>
            </a:pPr>
            <a:r>
              <a:rPr lang="en-GB" sz="2800" dirty="0">
                <a:solidFill>
                  <a:srgbClr val="1F497D"/>
                </a:solidFill>
                <a:ea typeface="Calibri"/>
                <a:cs typeface="Times New Roman"/>
              </a:rPr>
              <a:t>  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871" y="4180344"/>
            <a:ext cx="88086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CC"/>
                </a:solidFill>
                <a:ea typeface="Calibri"/>
                <a:cs typeface="Times New Roman"/>
              </a:rPr>
              <a:t>m</a:t>
            </a:r>
            <a:r>
              <a:rPr lang="en-GB" sz="2800" b="1" dirty="0" smtClean="0">
                <a:solidFill>
                  <a:srgbClr val="0000CC"/>
                </a:solidFill>
                <a:ea typeface="Calibri"/>
                <a:cs typeface="Times New Roman"/>
              </a:rPr>
              <a:t>ore modern higher-current (</a:t>
            </a:r>
            <a:r>
              <a:rPr lang="en-GB" sz="2800" b="1" i="1" dirty="0" smtClean="0">
                <a:solidFill>
                  <a:srgbClr val="0000CC"/>
                </a:solidFill>
                <a:ea typeface="Calibri"/>
                <a:cs typeface="Times New Roman"/>
              </a:rPr>
              <a:t>Ampere</a:t>
            </a:r>
            <a:r>
              <a:rPr lang="en-GB" sz="2800" b="1" dirty="0" smtClean="0">
                <a:solidFill>
                  <a:srgbClr val="0000CC"/>
                </a:solidFill>
                <a:ea typeface="Calibri"/>
                <a:cs typeface="Times New Roman"/>
              </a:rPr>
              <a:t>-scale) facilities </a:t>
            </a:r>
          </a:p>
          <a:p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PEP-II: only </a:t>
            </a:r>
            <a:r>
              <a:rPr lang="en-GB" sz="2800" dirty="0">
                <a:solidFill>
                  <a:srgbClr val="00B050"/>
                </a:solidFill>
                <a:ea typeface="Calibri"/>
                <a:cs typeface="Times New Roman"/>
              </a:rPr>
              <a:t>normal conducting RF.</a:t>
            </a:r>
          </a:p>
          <a:p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KEKB: mostly </a:t>
            </a:r>
            <a:r>
              <a:rPr lang="en-GB" sz="2800" dirty="0">
                <a:solidFill>
                  <a:srgbClr val="00B050"/>
                </a:solidFill>
                <a:ea typeface="Calibri"/>
                <a:cs typeface="Times New Roman"/>
              </a:rPr>
              <a:t>NC storage cavities </a:t>
            </a:r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&amp; a </a:t>
            </a:r>
            <a:r>
              <a:rPr lang="en-GB" sz="2800" dirty="0">
                <a:solidFill>
                  <a:srgbClr val="00B050"/>
                </a:solidFill>
                <a:ea typeface="Calibri"/>
                <a:cs typeface="Times New Roman"/>
              </a:rPr>
              <a:t>few </a:t>
            </a:r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1-cell </a:t>
            </a:r>
            <a:r>
              <a:rPr lang="en-GB" sz="2800" dirty="0">
                <a:solidFill>
                  <a:srgbClr val="00B050"/>
                </a:solidFill>
                <a:ea typeface="Calibri"/>
                <a:cs typeface="Times New Roman"/>
              </a:rPr>
              <a:t>SC </a:t>
            </a:r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cavities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r>
              <a:rPr lang="en-GB" sz="2800" dirty="0">
                <a:solidFill>
                  <a:srgbClr val="1F497D"/>
                </a:solidFill>
                <a:ea typeface="Calibri"/>
                <a:cs typeface="Times New Roman"/>
              </a:rPr>
              <a:t> </a:t>
            </a:r>
            <a:endParaRPr lang="en-GB" sz="2800" b="1" dirty="0">
              <a:solidFill>
                <a:srgbClr val="0000CC"/>
              </a:solidFill>
              <a:ea typeface="Calibri"/>
              <a:cs typeface="Times New Roman"/>
            </a:endParaRPr>
          </a:p>
          <a:p>
            <a:r>
              <a:rPr lang="en-GB" sz="2800" b="1" dirty="0" smtClean="0">
                <a:solidFill>
                  <a:srgbClr val="0000CC"/>
                </a:solidFill>
                <a:ea typeface="Calibri"/>
                <a:cs typeface="Times New Roman"/>
              </a:rPr>
              <a:t>present/past designs </a:t>
            </a:r>
            <a:r>
              <a:rPr lang="en-GB" sz="2800" b="1" dirty="0" smtClean="0">
                <a:solidFill>
                  <a:srgbClr val="0000CC"/>
                </a:solidFill>
                <a:ea typeface="Calibri"/>
                <a:cs typeface="Times New Roman"/>
              </a:rPr>
              <a:t>of </a:t>
            </a:r>
            <a:r>
              <a:rPr lang="en-GB" sz="2800" b="1" dirty="0">
                <a:solidFill>
                  <a:srgbClr val="0000CC"/>
                </a:solidFill>
                <a:ea typeface="Calibri"/>
                <a:cs typeface="Times New Roman"/>
              </a:rPr>
              <a:t>multi-cell cavities for high </a:t>
            </a:r>
            <a:r>
              <a:rPr lang="en-GB" sz="2800" b="1" dirty="0" smtClean="0">
                <a:solidFill>
                  <a:srgbClr val="0000CC"/>
                </a:solidFill>
                <a:ea typeface="Calibri"/>
                <a:cs typeface="Times New Roman"/>
              </a:rPr>
              <a:t>current</a:t>
            </a:r>
            <a:endParaRPr lang="en-GB" sz="2800" b="1" dirty="0">
              <a:solidFill>
                <a:srgbClr val="0000CC"/>
              </a:solidFill>
              <a:ea typeface="Calibri"/>
              <a:cs typeface="Times New Roman"/>
            </a:endParaRPr>
          </a:p>
          <a:p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BNL </a:t>
            </a:r>
            <a:r>
              <a:rPr lang="en-GB" sz="2800" dirty="0" err="1" smtClean="0">
                <a:solidFill>
                  <a:srgbClr val="00B050"/>
                </a:solidFill>
                <a:ea typeface="Calibri"/>
                <a:cs typeface="Times New Roman"/>
              </a:rPr>
              <a:t>eRHIC</a:t>
            </a:r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en-GB" sz="2800" dirty="0">
                <a:solidFill>
                  <a:srgbClr val="00B050"/>
                </a:solidFill>
                <a:ea typeface="Calibri"/>
                <a:cs typeface="Times New Roman"/>
              </a:rPr>
              <a:t>for 0.6 to 1 </a:t>
            </a:r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A, DAFNE </a:t>
            </a:r>
            <a:r>
              <a:rPr lang="en-GB" sz="2800" dirty="0">
                <a:solidFill>
                  <a:srgbClr val="00B050"/>
                </a:solidFill>
                <a:ea typeface="Calibri"/>
                <a:cs typeface="Times New Roman"/>
              </a:rPr>
              <a:t>for &gt; 1 </a:t>
            </a:r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A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4883" y="206841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ea typeface="Calibri"/>
                <a:cs typeface="Times New Roman"/>
              </a:rPr>
              <a:t>maximum </a:t>
            </a:r>
            <a:r>
              <a:rPr lang="fr-FR" sz="2800" dirty="0" err="1">
                <a:solidFill>
                  <a:srgbClr val="00B050"/>
                </a:solidFill>
                <a:ea typeface="Calibri"/>
                <a:cs typeface="Times New Roman"/>
              </a:rPr>
              <a:t>beam</a:t>
            </a:r>
            <a:r>
              <a:rPr lang="fr-FR" sz="2800" dirty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a typeface="Calibri"/>
                <a:cs typeface="Times New Roman"/>
              </a:rPr>
              <a:t>current</a:t>
            </a:r>
            <a:r>
              <a:rPr lang="fr-FR" sz="2800" dirty="0" smtClean="0">
                <a:solidFill>
                  <a:srgbClr val="00B050"/>
                </a:solidFill>
                <a:ea typeface="Calibri"/>
                <a:cs typeface="Times New Roman"/>
              </a:rPr>
              <a:t>: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r>
              <a:rPr lang="fr-FR" sz="2800" dirty="0">
                <a:solidFill>
                  <a:srgbClr val="00B050"/>
                </a:solidFill>
                <a:ea typeface="Calibri"/>
                <a:cs typeface="Times New Roman"/>
              </a:rPr>
              <a:t>TRISTAN: ~14.5 mA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r>
              <a:rPr lang="fr-FR" sz="2800" dirty="0">
                <a:solidFill>
                  <a:srgbClr val="00B050"/>
                </a:solidFill>
                <a:ea typeface="Calibri"/>
                <a:cs typeface="Times New Roman"/>
              </a:rPr>
              <a:t>LEP:  ~8.5 mA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r>
              <a:rPr lang="en-GB" sz="2800" dirty="0">
                <a:solidFill>
                  <a:srgbClr val="00B050"/>
                </a:solidFill>
                <a:ea typeface="Calibri"/>
                <a:cs typeface="Times New Roman"/>
              </a:rPr>
              <a:t>HERA: </a:t>
            </a:r>
            <a:r>
              <a:rPr lang="en-GB" sz="2800" dirty="0" smtClean="0">
                <a:solidFill>
                  <a:srgbClr val="00B050"/>
                </a:solidFill>
                <a:ea typeface="Calibri"/>
                <a:cs typeface="Times New Roman"/>
              </a:rPr>
              <a:t>&lt;100 mA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82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6" y="1340768"/>
            <a:ext cx="8945248" cy="2271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" y="4108454"/>
            <a:ext cx="4957612" cy="2744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12" y="4081933"/>
            <a:ext cx="4199166" cy="2675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837" y="214019"/>
            <a:ext cx="88229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CC"/>
                </a:solidFill>
              </a:rPr>
              <a:t>i</a:t>
            </a:r>
            <a:r>
              <a:rPr lang="en-GB" sz="2800" b="1" dirty="0" smtClean="0">
                <a:solidFill>
                  <a:srgbClr val="0000CC"/>
                </a:solidFill>
              </a:rPr>
              <a:t>nstalling multi-cell SC cavities in  DAFNE proposed earlier </a:t>
            </a:r>
          </a:p>
          <a:p>
            <a:r>
              <a:rPr lang="en-GB" sz="2800" dirty="0" smtClean="0">
                <a:solidFill>
                  <a:srgbClr val="0000CC"/>
                </a:solidFill>
              </a:rPr>
              <a:t>(for another purpose) </a:t>
            </a:r>
            <a:r>
              <a:rPr lang="en-GB" sz="2800" dirty="0" smtClean="0">
                <a:solidFill>
                  <a:prstClr val="black"/>
                </a:solidFill>
              </a:rPr>
              <a:t>-  </a:t>
            </a:r>
            <a:r>
              <a:rPr lang="en-GB" sz="2800" b="1" i="1" dirty="0" smtClean="0">
                <a:solidFill>
                  <a:srgbClr val="FF0000"/>
                </a:solidFill>
              </a:rPr>
              <a:t>so </a:t>
            </a:r>
            <a:r>
              <a:rPr lang="en-GB" sz="2800" b="1" i="1" dirty="0" smtClean="0">
                <a:solidFill>
                  <a:srgbClr val="FF0000"/>
                </a:solidFill>
              </a:rPr>
              <a:t>this </a:t>
            </a:r>
            <a:r>
              <a:rPr lang="en-GB" sz="2800" b="1" i="1" dirty="0" smtClean="0">
                <a:solidFill>
                  <a:srgbClr val="FF0000"/>
                </a:solidFill>
              </a:rPr>
              <a:t>could be done 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9" y="1274798"/>
            <a:ext cx="1577331" cy="948727"/>
          </a:xfrm>
          <a:prstGeom prst="rect">
            <a:avLst/>
          </a:prstGeom>
        </p:spPr>
      </p:pic>
      <p:sp>
        <p:nvSpPr>
          <p:cNvPr id="3" name="TextBox 20"/>
          <p:cNvSpPr txBox="1"/>
          <p:nvPr/>
        </p:nvSpPr>
        <p:spPr>
          <a:xfrm>
            <a:off x="971600" y="1487552"/>
            <a:ext cx="385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heat </a:t>
            </a:r>
            <a:r>
              <a:rPr lang="en-US" sz="3200" dirty="0" smtClean="0"/>
              <a:t>load per cavity 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99437"/>
            <a:ext cx="7728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00CC"/>
                </a:solidFill>
              </a:rPr>
              <a:t>e</a:t>
            </a:r>
            <a:r>
              <a:rPr lang="en-GB" sz="4400" b="1" dirty="0" smtClean="0">
                <a:solidFill>
                  <a:srgbClr val="0000CC"/>
                </a:solidFill>
              </a:rPr>
              <a:t>stimate of required </a:t>
            </a:r>
            <a:r>
              <a:rPr lang="en-GB" sz="4400" b="1" dirty="0" err="1" smtClean="0">
                <a:solidFill>
                  <a:srgbClr val="0000CC"/>
                </a:solidFill>
              </a:rPr>
              <a:t>cryo</a:t>
            </a:r>
            <a:r>
              <a:rPr lang="en-GB" sz="4400" b="1" dirty="0" smtClean="0">
                <a:solidFill>
                  <a:srgbClr val="0000CC"/>
                </a:solidFill>
              </a:rPr>
              <a:t> power</a:t>
            </a:r>
            <a:endParaRPr lang="en-GB" sz="4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240" y="2750909"/>
            <a:ext cx="74368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</a:t>
            </a:r>
            <a:r>
              <a:rPr lang="en-GB" sz="3200" dirty="0" smtClean="0"/>
              <a:t>aximum voltage per cavity (1 m) ~ 20 MV</a:t>
            </a:r>
          </a:p>
          <a:p>
            <a:r>
              <a:rPr lang="en-GB" sz="3200" i="1" dirty="0" smtClean="0"/>
              <a:t>Q</a:t>
            </a:r>
            <a:r>
              <a:rPr lang="en-GB" sz="3200" baseline="-25000" dirty="0" smtClean="0"/>
              <a:t>0</a:t>
            </a:r>
            <a:r>
              <a:rPr lang="en-GB" sz="3200" dirty="0" smtClean="0"/>
              <a:t> ~ 2x10</a:t>
            </a:r>
            <a:r>
              <a:rPr lang="en-GB" sz="3200" baseline="30000" dirty="0" smtClean="0"/>
              <a:t>10</a:t>
            </a:r>
          </a:p>
          <a:p>
            <a:r>
              <a:rPr lang="en-GB" sz="3200" i="1" dirty="0" smtClean="0"/>
              <a:t>R/Q</a:t>
            </a:r>
            <a:r>
              <a:rPr lang="en-GB" sz="3200" dirty="0" smtClean="0"/>
              <a:t> ~400 – 1000 </a:t>
            </a:r>
            <a:r>
              <a:rPr lang="en-GB" sz="3200" dirty="0" smtClean="0">
                <a:latin typeface="Symbol" panose="05050102010706020507" pitchFamily="18" charset="2"/>
              </a:rPr>
              <a:t>W</a:t>
            </a:r>
            <a:r>
              <a:rPr lang="en-GB" sz="3200" dirty="0" smtClean="0"/>
              <a:t> (frequency dependent)</a:t>
            </a:r>
          </a:p>
          <a:p>
            <a:endParaRPr lang="en-GB" sz="3200" dirty="0"/>
          </a:p>
          <a:p>
            <a:r>
              <a:rPr lang="en-GB" sz="3200" b="1" dirty="0" smtClean="0">
                <a:solidFill>
                  <a:srgbClr val="0000CC"/>
                </a:solidFill>
              </a:rPr>
              <a:t>→ maximum dynamic heat </a:t>
            </a:r>
            <a:r>
              <a:rPr lang="en-GB" sz="3200" b="1" dirty="0">
                <a:solidFill>
                  <a:srgbClr val="0000CC"/>
                </a:solidFill>
              </a:rPr>
              <a:t>load per cavity </a:t>
            </a:r>
            <a:endParaRPr lang="en-GB" sz="3200" b="1" dirty="0" smtClean="0">
              <a:solidFill>
                <a:srgbClr val="0000CC"/>
              </a:solidFill>
            </a:endParaRPr>
          </a:p>
          <a:p>
            <a:r>
              <a:rPr lang="en-GB" sz="3200" b="1" dirty="0" smtClean="0">
                <a:solidFill>
                  <a:srgbClr val="0000CC"/>
                </a:solidFill>
              </a:rPr>
              <a:t>		~ 20 – 50 W at 2 K</a:t>
            </a:r>
          </a:p>
        </p:txBody>
      </p:sp>
    </p:spTree>
    <p:extLst>
      <p:ext uri="{BB962C8B-B14F-4D97-AF65-F5344CB8AC3E}">
        <p14:creationId xmlns:p14="http://schemas.microsoft.com/office/powerpoint/2010/main" val="30465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48" y="5281380"/>
            <a:ext cx="9083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refrigerator </a:t>
            </a:r>
            <a:r>
              <a:rPr lang="en-GB" sz="2400" dirty="0"/>
              <a:t>plant </a:t>
            </a:r>
            <a:r>
              <a:rPr lang="en-GB" sz="2400" dirty="0" smtClean="0"/>
              <a:t>LINDE </a:t>
            </a:r>
            <a:r>
              <a:rPr lang="en-GB" sz="2400" dirty="0"/>
              <a:t>TCF 50 </a:t>
            </a:r>
            <a:endParaRPr lang="en-GB" sz="2400" dirty="0" smtClean="0"/>
          </a:p>
          <a:p>
            <a:r>
              <a:rPr lang="en-GB" sz="2400" dirty="0" smtClean="0"/>
              <a:t>nominal </a:t>
            </a:r>
            <a:r>
              <a:rPr lang="en-GB" sz="2400" dirty="0"/>
              <a:t>compressor power of 250 kW, </a:t>
            </a:r>
            <a:r>
              <a:rPr lang="en-GB" sz="2400" dirty="0" smtClean="0"/>
              <a:t>delivering </a:t>
            </a:r>
            <a:r>
              <a:rPr lang="en-GB" sz="2400" dirty="0"/>
              <a:t>two cold He lines:</a:t>
            </a:r>
          </a:p>
          <a:p>
            <a:r>
              <a:rPr lang="en-GB" sz="2400" dirty="0"/>
              <a:t>• </a:t>
            </a:r>
            <a:r>
              <a:rPr lang="en-GB" sz="2400" b="1" dirty="0">
                <a:solidFill>
                  <a:srgbClr val="0000CC"/>
                </a:solidFill>
              </a:rPr>
              <a:t>4.4 K @ 3.0 bar (100 W nominal power </a:t>
            </a:r>
            <a:r>
              <a:rPr lang="en-GB" sz="2400" dirty="0"/>
              <a:t>+ 1.14 g/s </a:t>
            </a:r>
            <a:r>
              <a:rPr lang="en-GB" sz="2400" dirty="0" err="1"/>
              <a:t>LHe</a:t>
            </a:r>
            <a:r>
              <a:rPr lang="en-GB" sz="2400" dirty="0"/>
              <a:t>);</a:t>
            </a:r>
          </a:p>
          <a:p>
            <a:r>
              <a:rPr lang="en-GB" sz="2400" dirty="0"/>
              <a:t>• 77 K @ 10 bar (900 W nominal power).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36" y="764704"/>
            <a:ext cx="6146800" cy="45485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93960" y="5166484"/>
            <a:ext cx="402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G.O.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 smtClean="0"/>
              <a:t>Monache</a:t>
            </a:r>
            <a:r>
              <a:rPr lang="en-GB" dirty="0" smtClean="0"/>
              <a:t>, DAFNE, CR-1 (2005)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7697" y="24195"/>
            <a:ext cx="7809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00CC"/>
                </a:solidFill>
              </a:rPr>
              <a:t>e</a:t>
            </a:r>
            <a:r>
              <a:rPr lang="en-GB" sz="4400" b="1" dirty="0" smtClean="0">
                <a:solidFill>
                  <a:srgbClr val="0000CC"/>
                </a:solidFill>
              </a:rPr>
              <a:t>xisting DAFNE cryogenic system</a:t>
            </a:r>
            <a:endParaRPr lang="en-GB" sz="44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72" y="980728"/>
            <a:ext cx="2790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</a:t>
            </a:r>
            <a:r>
              <a:rPr lang="en-GB" sz="3200" dirty="0" smtClean="0"/>
              <a:t>ayout of DAFNE </a:t>
            </a:r>
            <a:r>
              <a:rPr lang="en-GB" sz="3200" dirty="0" err="1"/>
              <a:t>cryo</a:t>
            </a:r>
            <a:r>
              <a:rPr lang="en-GB" sz="3200" dirty="0"/>
              <a:t> system </a:t>
            </a:r>
            <a:r>
              <a:rPr lang="en-GB" sz="3200" dirty="0" smtClean="0"/>
              <a:t>for 6 </a:t>
            </a:r>
            <a:r>
              <a:rPr lang="en-GB" sz="3200" dirty="0"/>
              <a:t>SC magnets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72" y="3356992"/>
            <a:ext cx="2896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00B050"/>
                </a:solidFill>
              </a:rPr>
              <a:t>marginal for 4.4 K operation of  1 cavity ?</a:t>
            </a:r>
          </a:p>
          <a:p>
            <a:endParaRPr lang="en-GB" sz="3200" b="1" i="1" dirty="0">
              <a:solidFill>
                <a:srgbClr val="00B050"/>
              </a:solidFill>
            </a:endParaRPr>
          </a:p>
          <a:p>
            <a:endParaRPr lang="en-GB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" y="1124744"/>
            <a:ext cx="8956548" cy="5399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4219"/>
            <a:ext cx="674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00CC"/>
                </a:solidFill>
              </a:rPr>
              <a:t>e</a:t>
            </a:r>
            <a:r>
              <a:rPr lang="en-GB" sz="4400" b="1" dirty="0" smtClean="0">
                <a:solidFill>
                  <a:srgbClr val="0000CC"/>
                </a:solidFill>
              </a:rPr>
              <a:t>stimated heat load at 4.5 K</a:t>
            </a:r>
            <a:endParaRPr lang="en-GB" sz="4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0840" y="775245"/>
            <a:ext cx="103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R. Calaga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4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8285</TotalTime>
  <Words>1158</Words>
  <Application>Microsoft Office PowerPoint</Application>
  <PresentationFormat>On-screen Show (4:3)</PresentationFormat>
  <Paragraphs>311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Theme1</vt:lpstr>
      <vt:lpstr>DAFNE Test Facility</vt:lpstr>
      <vt:lpstr>proposal: Converting DAFNE to European/Int’l high-current beam &amp; cw SRF Test Facility </vt:lpstr>
      <vt:lpstr>Converting DAFNE to European/Int’l high-current beam &amp; cw SRF Test Facility </vt:lpstr>
      <vt:lpstr>Converting DAFNE to European/Int’l high-current beam &amp; cw SRF Test Facility </vt:lpstr>
      <vt:lpstr>big question: can we use multi-cell SC cavities with A beam current? (Ross, Yokoya)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currents &amp; beams</vt:lpstr>
      <vt:lpstr>future HOM power levels</vt:lpstr>
      <vt:lpstr>PowerPoint Presentation</vt:lpstr>
      <vt:lpstr>FCC-ee luminosity vs energy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DAFNE Test Facility</dc:title>
  <dc:creator>Frank Zimmermann</dc:creator>
  <cp:lastModifiedBy>Frank Zimmermann</cp:lastModifiedBy>
  <cp:revision>66</cp:revision>
  <dcterms:created xsi:type="dcterms:W3CDTF">2014-11-05T22:37:58Z</dcterms:created>
  <dcterms:modified xsi:type="dcterms:W3CDTF">2014-11-12T12:25:51Z</dcterms:modified>
</cp:coreProperties>
</file>