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9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0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2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3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46" r:id="rId7"/>
    <p:sldMasterId id="2147483902" r:id="rId8"/>
    <p:sldMasterId id="2147483914" r:id="rId9"/>
    <p:sldMasterId id="2147483926" r:id="rId10"/>
    <p:sldMasterId id="2147483975" r:id="rId11"/>
    <p:sldMasterId id="2147483987" r:id="rId12"/>
    <p:sldMasterId id="2147483999" r:id="rId13"/>
    <p:sldMasterId id="2147484011" r:id="rId14"/>
    <p:sldMasterId id="2147484036" r:id="rId15"/>
    <p:sldMasterId id="2147484086" r:id="rId16"/>
    <p:sldMasterId id="2147484098" r:id="rId17"/>
    <p:sldMasterId id="2147484104" r:id="rId18"/>
    <p:sldMasterId id="2147484116" r:id="rId19"/>
    <p:sldMasterId id="2147484128" r:id="rId20"/>
    <p:sldMasterId id="2147484133" r:id="rId21"/>
    <p:sldMasterId id="2147484138" r:id="rId22"/>
    <p:sldMasterId id="2147484143" r:id="rId23"/>
    <p:sldMasterId id="2147484155" r:id="rId24"/>
    <p:sldMasterId id="2147484167" r:id="rId25"/>
  </p:sldMasterIdLst>
  <p:notesMasterIdLst>
    <p:notesMasterId r:id="rId144"/>
  </p:notesMasterIdLst>
  <p:sldIdLst>
    <p:sldId id="260" r:id="rId26"/>
    <p:sldId id="489" r:id="rId27"/>
    <p:sldId id="472" r:id="rId28"/>
    <p:sldId id="483" r:id="rId29"/>
    <p:sldId id="473" r:id="rId30"/>
    <p:sldId id="476" r:id="rId31"/>
    <p:sldId id="477" r:id="rId32"/>
    <p:sldId id="478" r:id="rId33"/>
    <p:sldId id="479" r:id="rId34"/>
    <p:sldId id="480" r:id="rId35"/>
    <p:sldId id="481" r:id="rId36"/>
    <p:sldId id="482" r:id="rId37"/>
    <p:sldId id="490" r:id="rId38"/>
    <p:sldId id="262" r:id="rId39"/>
    <p:sldId id="261" r:id="rId40"/>
    <p:sldId id="491" r:id="rId41"/>
    <p:sldId id="263" r:id="rId42"/>
    <p:sldId id="264" r:id="rId43"/>
    <p:sldId id="265" r:id="rId44"/>
    <p:sldId id="266" r:id="rId45"/>
    <p:sldId id="471" r:id="rId46"/>
    <p:sldId id="487" r:id="rId47"/>
    <p:sldId id="357" r:id="rId48"/>
    <p:sldId id="358" r:id="rId49"/>
    <p:sldId id="270" r:id="rId50"/>
    <p:sldId id="271" r:id="rId51"/>
    <p:sldId id="460" r:id="rId52"/>
    <p:sldId id="273" r:id="rId53"/>
    <p:sldId id="278" r:id="rId54"/>
    <p:sldId id="275" r:id="rId55"/>
    <p:sldId id="276" r:id="rId56"/>
    <p:sldId id="277" r:id="rId57"/>
    <p:sldId id="279" r:id="rId58"/>
    <p:sldId id="461" r:id="rId59"/>
    <p:sldId id="281" r:id="rId60"/>
    <p:sldId id="283" r:id="rId61"/>
    <p:sldId id="360" r:id="rId62"/>
    <p:sldId id="288" r:id="rId63"/>
    <p:sldId id="290" r:id="rId64"/>
    <p:sldId id="295" r:id="rId65"/>
    <p:sldId id="296" r:id="rId66"/>
    <p:sldId id="297" r:id="rId67"/>
    <p:sldId id="298" r:id="rId68"/>
    <p:sldId id="299" r:id="rId69"/>
    <p:sldId id="345" r:id="rId70"/>
    <p:sldId id="305" r:id="rId71"/>
    <p:sldId id="306" r:id="rId72"/>
    <p:sldId id="307" r:id="rId73"/>
    <p:sldId id="308" r:id="rId74"/>
    <p:sldId id="309" r:id="rId75"/>
    <p:sldId id="310" r:id="rId76"/>
    <p:sldId id="397" r:id="rId77"/>
    <p:sldId id="336" r:id="rId78"/>
    <p:sldId id="398" r:id="rId79"/>
    <p:sldId id="335" r:id="rId80"/>
    <p:sldId id="400" r:id="rId81"/>
    <p:sldId id="340" r:id="rId82"/>
    <p:sldId id="401" r:id="rId83"/>
    <p:sldId id="432" r:id="rId84"/>
    <p:sldId id="338" r:id="rId85"/>
    <p:sldId id="407" r:id="rId86"/>
    <p:sldId id="341" r:id="rId87"/>
    <p:sldId id="408" r:id="rId88"/>
    <p:sldId id="363" r:id="rId89"/>
    <p:sldId id="313" r:id="rId90"/>
    <p:sldId id="314" r:id="rId91"/>
    <p:sldId id="315" r:id="rId92"/>
    <p:sldId id="362" r:id="rId93"/>
    <p:sldId id="365" r:id="rId94"/>
    <p:sldId id="366" r:id="rId95"/>
    <p:sldId id="367" r:id="rId96"/>
    <p:sldId id="369" r:id="rId97"/>
    <p:sldId id="370" r:id="rId98"/>
    <p:sldId id="371" r:id="rId99"/>
    <p:sldId id="372" r:id="rId100"/>
    <p:sldId id="426" r:id="rId101"/>
    <p:sldId id="373" r:id="rId102"/>
    <p:sldId id="374" r:id="rId103"/>
    <p:sldId id="375" r:id="rId104"/>
    <p:sldId id="455" r:id="rId105"/>
    <p:sldId id="381" r:id="rId106"/>
    <p:sldId id="384" r:id="rId107"/>
    <p:sldId id="385" r:id="rId108"/>
    <p:sldId id="386" r:id="rId109"/>
    <p:sldId id="456" r:id="rId110"/>
    <p:sldId id="388" r:id="rId111"/>
    <p:sldId id="445" r:id="rId112"/>
    <p:sldId id="440" r:id="rId113"/>
    <p:sldId id="488" r:id="rId114"/>
    <p:sldId id="389" r:id="rId115"/>
    <p:sldId id="390" r:id="rId116"/>
    <p:sldId id="409" r:id="rId117"/>
    <p:sldId id="424" r:id="rId118"/>
    <p:sldId id="425" r:id="rId119"/>
    <p:sldId id="454" r:id="rId120"/>
    <p:sldId id="470" r:id="rId121"/>
    <p:sldId id="437" r:id="rId122"/>
    <p:sldId id="496" r:id="rId123"/>
    <p:sldId id="497" r:id="rId124"/>
    <p:sldId id="492" r:id="rId125"/>
    <p:sldId id="498" r:id="rId126"/>
    <p:sldId id="495" r:id="rId127"/>
    <p:sldId id="429" r:id="rId128"/>
    <p:sldId id="430" r:id="rId129"/>
    <p:sldId id="428" r:id="rId130"/>
    <p:sldId id="443" r:id="rId131"/>
    <p:sldId id="444" r:id="rId132"/>
    <p:sldId id="448" r:id="rId133"/>
    <p:sldId id="463" r:id="rId134"/>
    <p:sldId id="464" r:id="rId135"/>
    <p:sldId id="465" r:id="rId136"/>
    <p:sldId id="466" r:id="rId137"/>
    <p:sldId id="467" r:id="rId138"/>
    <p:sldId id="499" r:id="rId139"/>
    <p:sldId id="493" r:id="rId140"/>
    <p:sldId id="494" r:id="rId141"/>
    <p:sldId id="500" r:id="rId142"/>
    <p:sldId id="501" r:id="rId1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38" Type="http://schemas.openxmlformats.org/officeDocument/2006/relationships/slide" Target="slides/slide11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28" Type="http://schemas.openxmlformats.org/officeDocument/2006/relationships/slide" Target="slides/slide103.xml"/><Relationship Id="rId14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18" Type="http://schemas.openxmlformats.org/officeDocument/2006/relationships/slide" Target="slides/slide93.xml"/><Relationship Id="rId134" Type="http://schemas.openxmlformats.org/officeDocument/2006/relationships/slide" Target="slides/slide109.xml"/><Relationship Id="rId139" Type="http://schemas.openxmlformats.org/officeDocument/2006/relationships/slide" Target="slides/slide114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116" Type="http://schemas.openxmlformats.org/officeDocument/2006/relationships/slide" Target="slides/slide91.xml"/><Relationship Id="rId124" Type="http://schemas.openxmlformats.org/officeDocument/2006/relationships/slide" Target="slides/slide99.xml"/><Relationship Id="rId129" Type="http://schemas.openxmlformats.org/officeDocument/2006/relationships/slide" Target="slides/slide104.xml"/><Relationship Id="rId137" Type="http://schemas.openxmlformats.org/officeDocument/2006/relationships/slide" Target="slides/slide11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40" Type="http://schemas.openxmlformats.org/officeDocument/2006/relationships/slide" Target="slides/slide115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14" Type="http://schemas.openxmlformats.org/officeDocument/2006/relationships/slide" Target="slides/slide89.xml"/><Relationship Id="rId119" Type="http://schemas.openxmlformats.org/officeDocument/2006/relationships/slide" Target="slides/slide94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30" Type="http://schemas.openxmlformats.org/officeDocument/2006/relationships/slide" Target="slides/slide105.xml"/><Relationship Id="rId135" Type="http://schemas.openxmlformats.org/officeDocument/2006/relationships/slide" Target="slides/slide110.xml"/><Relationship Id="rId143" Type="http://schemas.openxmlformats.org/officeDocument/2006/relationships/slide" Target="slides/slide118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slide" Target="slides/slide95.xml"/><Relationship Id="rId125" Type="http://schemas.openxmlformats.org/officeDocument/2006/relationships/slide" Target="slides/slide100.xml"/><Relationship Id="rId141" Type="http://schemas.openxmlformats.org/officeDocument/2006/relationships/slide" Target="slides/slide116.xml"/><Relationship Id="rId14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131" Type="http://schemas.openxmlformats.org/officeDocument/2006/relationships/slide" Target="slides/slide106.xml"/><Relationship Id="rId136" Type="http://schemas.openxmlformats.org/officeDocument/2006/relationships/slide" Target="slides/slide111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D8406-A4D7-4A71-84AD-380192206BDE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00E8F-1679-439B-89B9-717E9ECE14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86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21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84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5CE6CC-DB99-4444-8185-FC8595EE5BDB}" type="slidenum">
              <a:rPr 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824017-3445-4D27-847D-3D2E73FD82E8}" type="slidenum">
              <a:rPr lang="en-US">
                <a:solidFill>
                  <a:prstClr val="black"/>
                </a:solidFill>
              </a:rPr>
              <a:pPr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808A21-55A4-47F2-BF15-A62BAD320C2F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B12615-9353-410A-81D8-E7611803A0CB}" type="slidenum">
              <a:rPr 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15-41F0-4CA6-AA47-A4817A390ACC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3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27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10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2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6203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A5D128A-3E69-5F44-A86B-D76C803C69A5}" type="slidenum">
              <a:rPr lang="en-GB" sz="1200" b="1">
                <a:solidFill>
                  <a:prstClr val="black"/>
                </a:solidFill>
              </a:rPr>
              <a:pPr algn="r" eaLnBrk="0" hangingPunct="0"/>
              <a:t>4</a:t>
            </a:fld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6203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43BC2B4-9EB5-4D47-BF2A-BE3B46079873}" type="slidenum">
              <a:rPr lang="en-GB" sz="1200">
                <a:solidFill>
                  <a:prstClr val="black"/>
                </a:solidFill>
              </a:rPr>
              <a:pPr algn="r"/>
              <a:t>4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79FF-9568-47A9-B7F1-38E3AAC85D00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22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9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89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138141-F966-40CB-A799-1772BD8EFF9C}" type="slidenum">
              <a:rPr lang="en-US">
                <a:solidFill>
                  <a:srgbClr val="000000"/>
                </a:solidFill>
              </a:rPr>
              <a:pPr eaLnBrk="1" hangingPunct="1"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F4E4E-1EBD-49BC-A3CE-3911BB186DD2}" type="slidenum">
              <a:rPr lang="en-US" smtClean="0">
                <a:solidFill>
                  <a:srgbClr val="000000"/>
                </a:solidFill>
              </a:rPr>
              <a:pPr/>
              <a:t>117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118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68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5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3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8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6BDD6-D54C-4953-B22E-B0CEFF6C889A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9"/>
            <a:ext cx="5030699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26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B9CA5-CC8C-4070-AA87-862CFBA9EEBA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9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72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3004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33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47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763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112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948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06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1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44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882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4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5880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590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098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393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094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866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854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710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133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143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3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99058-ADF8-4143-B7FC-734437174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13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81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869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52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816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104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528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519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366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632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2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6C4F1-2643-4C9D-820B-3677805F9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492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323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896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848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575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524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423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717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336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462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6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63E88-B1BA-4054-87DD-A2633A0DC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18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191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01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810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88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640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578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445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534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132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5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EF8BF-E65F-4C96-A57F-3316F417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53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352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120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56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978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87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70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3243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8487-8710-46A3-9426-7846F447D5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459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097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27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6F58D-A677-4F5B-A32E-8C1A0AF23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322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518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168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562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807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884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971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50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644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369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8487-8710-46A3-9426-7846F447D5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5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FD63D-E1D5-484D-8EC1-EC25B3D36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58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117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567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417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422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554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176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161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2792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193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53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13A7-AD87-4FF8-94C2-24D654AB9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359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339F-CF75-4589-9B15-C7D9FCA3C0D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8907-CEC2-4F54-8297-D0EA6B9A872E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9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08/06/2013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8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0227F8-C00D-4BE0-9C12-01A44F1B320C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03.09.2013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5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6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424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786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144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572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680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2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9A296-6BB3-4326-9604-C90B8D549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498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0525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618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15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9246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878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556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8595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327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921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1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205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957CB-7681-4EE2-95C3-4964F031F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94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7401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90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145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40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230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095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492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5261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Ray Veness (CERN)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FF4C22A-69DA-4D22-B8B9-0C2382BD51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29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42047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87AAA-8F9E-41C1-B4D7-30308E487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5090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A8C01-0A37-2448-9BA5-7289468EE6BE}" type="datetimeFigureOut">
              <a:rPr lang="en-US" smtClean="0">
                <a:solidFill>
                  <a:srgbClr val="FFFFFF"/>
                </a:solidFill>
              </a:rPr>
              <a:pPr/>
              <a:t>9/4/2013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fld id="{5CF73B2E-1C2D-D240-9120-9C4B082A013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0312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FFFFFF"/>
                </a:solidFill>
              </a:rPr>
              <a:t>Ray Veness (CERN)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6A2A9F-6909-4E35-9A22-93045B7EC6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33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Ray Veness (CERN)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FF4C22A-69DA-4D22-B8B9-0C2382BD51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89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90233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A8C01-0A37-2448-9BA5-7289468EE6BE}" type="datetimeFigureOut">
              <a:rPr lang="en-US" smtClean="0">
                <a:solidFill>
                  <a:srgbClr val="FFFFFF"/>
                </a:solidFill>
              </a:rPr>
              <a:pPr/>
              <a:t>9/4/2013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fld id="{5CF73B2E-1C2D-D240-9120-9C4B082A013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770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FFFFFF"/>
                </a:solidFill>
              </a:rPr>
              <a:t>Ray Veness (CERN)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16A2A9F-6909-4E35-9A22-93045B7EC6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74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Ray Veness (CERN)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FF4C22A-69DA-4D22-B8B9-0C2382BD51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788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262887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A8C01-0A37-2448-9BA5-7289468EE6BE}" type="datetimeFigureOut">
              <a:rPr lang="en-US" smtClean="0">
                <a:solidFill>
                  <a:srgbClr val="FFFFFF"/>
                </a:solidFill>
              </a:rPr>
              <a:pPr/>
              <a:t>9/4/2013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352800" cy="3048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/>
          <a:p>
            <a:fld id="{5CF73B2E-1C2D-D240-9120-9C4B082A013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098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73661-93C1-4118-8FCC-7611570BF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1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7A345-6932-427D-870B-400575968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279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858E-7320-4115-B0E6-D0B0A7B769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88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495DA-A8B5-436C-B400-9C07578444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028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1DB0D-CB73-47E5-ADF1-9C85E343C4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268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ED9C-C37E-41CF-BAEB-2BCC8311B5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9051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B4E25-FC40-4009-93AE-A07C9783D4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1651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D760D-B45C-49A5-821D-0EA3B84F0E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491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A8787-EEBF-4CC0-A70F-C4B985ABA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43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EE6C6-2E7E-429F-8F21-2BB42277AE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0489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3D09-9939-4A49-BFD4-91ACB6120F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2458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7EB30-1053-42F5-8358-3ED84CEBD9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08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FF8CE8E-0B69-4C5E-8398-13B60050C7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2941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C12ED-2DCD-465D-A6DD-64429AFC4D35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187A1-B3E1-4269-AB67-8A1EFE462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1672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764D1-350E-4B97-B11C-F823661AC6E4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8772E-A629-43D5-BD95-6BF00B75F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5950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29437-DFD3-46C5-8126-89CBB618FA13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7CA7D-4528-4FEF-8424-4FA198ADB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07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6880A-EE52-4F53-A40C-C662E03BCA4F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B11B-A69C-446A-9FB8-79EB31919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867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0DD99-3EE8-42A5-A10A-25CF409E8825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719A1-151D-4228-BEC7-096008B00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450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66656-E9D2-4740-A204-EC49A3378EC1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2431B-588C-4FDA-8A8A-6C1043923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173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4E4BF-4A7B-47D4-BAE6-D2CED65FE20F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F7E07-6ACA-4109-8E89-755949426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0072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4742B-09B1-4675-AD0B-FFD63E589300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87E6-D80C-4D7D-A6B7-EE0B9FC4B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3172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7DD3B-6696-4B70-8F73-191E187B28E2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380CE-68CF-4B3D-81EE-FB9A73F7B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6027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DB7FC-99D1-47C0-A1D1-A3CF6B748233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43403-202D-4CB5-B864-ECEB3385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2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DD6D6D4-15F4-40C6-9B0F-A8FFA09B5A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67058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06071-2CA3-4E77-A8D6-3A495ADBCF01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4486E-5232-48EE-ABA3-FF708C1B4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7998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4358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4143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106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4928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2548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4222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8693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7023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01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9C7153-2B6F-462F-9233-CA3FF501E3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26025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086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5AA63F5-D43F-40C8-9970-00416AD313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1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4047BB-F62E-42E2-BDA7-DFCE405918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941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657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1752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F6D1060-312C-405B-B36F-C7B938018C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3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D92D834-D4C7-45DB-AAAA-ADB6480501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5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434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4A00C03-80E9-4491-8409-0B55C3DFB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97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DD1904-A764-44D8-88F9-DB8B084F21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201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49DA281-A6ED-44A8-BB20-43CFC98210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334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436FA4-FCFA-438A-A9C8-54819D4884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939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20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02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58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5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44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7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74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89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80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06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94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3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2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3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0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5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41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65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92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68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32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48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57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1929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5-9-2011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LHC from commissioning to operations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7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187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1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590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27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1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04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42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94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7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328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58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67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5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75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25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440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319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233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936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03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88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25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83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8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592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58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22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880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62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673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189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425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17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88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090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458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016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10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122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97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629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24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68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257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0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5" Type="http://schemas.openxmlformats.org/officeDocument/2006/relationships/theme" Target="../theme/theme21.xml"/><Relationship Id="rId4" Type="http://schemas.openxmlformats.org/officeDocument/2006/relationships/slideLayout" Target="../slideLayouts/slideLayout214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5" Type="http://schemas.openxmlformats.org/officeDocument/2006/relationships/theme" Target="../theme/theme22.xml"/><Relationship Id="rId4" Type="http://schemas.openxmlformats.org/officeDocument/2006/relationships/slideLayout" Target="../slideLayouts/slideLayout21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/>
              <a:t>03/09/2013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0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1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7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4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314E4-8AB3-4CDB-B731-F20E6AA36E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E67E1-DBDE-4AAA-BB70-E51C947984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4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3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5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339F-CF75-4589-9B15-C7D9FCA3C0D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D8907-CEC2-4F54-8297-D0EA6B9A87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5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979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6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1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86783-3600-4966-B07C-7B53595085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129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13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185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35782D-3D1A-4A81-95B6-4D63C58395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7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483294E-BF90-495B-94DF-9793C0D1E301}" type="datetimeFigureOut">
              <a:rPr lang="en-US"/>
              <a:pPr>
                <a:defRPr/>
              </a:pPr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F454F95-9CD6-43E5-90A8-1A76A9DF6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3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March 14,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S. Myers CMAC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81B1E85-CC46-4E79-AFD6-475AC929CE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5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3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5-9-2011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LHC from commissioning to operations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4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3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51D-F039-4606-A4A1-10B28AA6714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DD02C-3AB3-4F07-ACE3-B95B4E862B9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5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03/09/2013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9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4.wm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15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Layout" Target="../slideLayouts/slideLayout17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9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9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80.jpg"/><Relationship Id="rId5" Type="http://schemas.openxmlformats.org/officeDocument/2006/relationships/image" Target="../media/image179.jpg"/><Relationship Id="rId4" Type="http://schemas.openxmlformats.org/officeDocument/2006/relationships/image" Target="../media/image178.tif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4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18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2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wmf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0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0" Type="http://schemas.openxmlformats.org/officeDocument/2006/relationships/image" Target="../media/image5.wmf"/><Relationship Id="rId4" Type="http://schemas.openxmlformats.org/officeDocument/2006/relationships/image" Target="../media/image7.jpeg"/><Relationship Id="rId9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5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10" Type="http://schemas.openxmlformats.org/officeDocument/2006/relationships/image" Target="../media/image92.png"/><Relationship Id="rId4" Type="http://schemas.openxmlformats.org/officeDocument/2006/relationships/image" Target="../media/image86.emf"/><Relationship Id="rId9" Type="http://schemas.openxmlformats.org/officeDocument/2006/relationships/image" Target="../media/image9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5.gif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0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90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4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4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124.png"/><Relationship Id="rId4" Type="http://schemas.openxmlformats.org/officeDocument/2006/relationships/image" Target="../media/image123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51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4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4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07031_01-A4-at-144-dpi.jpg"/>
          <p:cNvPicPr>
            <a:picLocks noChangeAspect="1"/>
          </p:cNvPicPr>
          <p:nvPr/>
        </p:nvPicPr>
        <p:blipFill>
          <a:blip r:embed="rId2">
            <a:lum bright="-2000" contrast="2000"/>
          </a:blip>
          <a:stretch>
            <a:fillRect/>
          </a:stretch>
        </p:blipFill>
        <p:spPr>
          <a:xfrm>
            <a:off x="-4318" y="0"/>
            <a:ext cx="9161277" cy="6870958"/>
          </a:xfrm>
          <a:prstGeom prst="rect">
            <a:avLst/>
          </a:prstGeom>
          <a:effectLst>
            <a:innerShdw blurRad="38100" dist="50800" dir="2700000">
              <a:prstClr val="black"/>
            </a:inn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18" y="5571265"/>
            <a:ext cx="1584176" cy="1237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6604989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1" kern="0" dirty="0">
                <a:solidFill>
                  <a:prstClr val="white"/>
                </a:solidFill>
              </a:rPr>
              <a:t>Work supported by the </a:t>
            </a:r>
            <a:r>
              <a:rPr lang="en-US" sz="1200" b="1" i="1" kern="0" dirty="0">
                <a:solidFill>
                  <a:prstClr val="white"/>
                </a:solidFill>
              </a:rPr>
              <a:t>European Commission </a:t>
            </a:r>
            <a:r>
              <a:rPr lang="en-US" sz="1200" i="1" kern="0" dirty="0">
                <a:solidFill>
                  <a:prstClr val="white"/>
                </a:solidFill>
              </a:rPr>
              <a:t>under Capacities 7th Framework Programme, Grant Agreement 312453</a:t>
            </a:r>
            <a:endParaRPr lang="en-GB" sz="1200" i="1" kern="0" dirty="0">
              <a:solidFill>
                <a:prstClr val="white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23528" y="1340768"/>
            <a:ext cx="12673408" cy="39881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32656"/>
            <a:ext cx="9156959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>
                <a:solidFill>
                  <a:schemeClr val="bg1"/>
                </a:solidFill>
              </a:rPr>
              <a:t>LHC &amp; Future High-Energy Frontier Circular Colliders 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3912" y="2060848"/>
            <a:ext cx="7344816" cy="1752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Frank Zimmermann, CERN/BE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CINVESTAV Merida</a:t>
            </a:r>
            <a:endParaRPr lang="en-US" sz="4000" dirty="0" smtClean="0">
              <a:solidFill>
                <a:srgbClr val="FFFF00"/>
              </a:solidFill>
            </a:endParaRPr>
          </a:p>
          <a:p>
            <a:r>
              <a:rPr lang="en-US" sz="4000" dirty="0" smtClean="0">
                <a:solidFill>
                  <a:srgbClr val="FFFF00"/>
                </a:solidFill>
              </a:rPr>
              <a:t>5 September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2013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8356" y="4665997"/>
            <a:ext cx="7128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chemeClr val="bg1"/>
                </a:solidFill>
              </a:rPr>
              <a:t>thanks to R. Aleksan, R. </a:t>
            </a:r>
            <a:r>
              <a:rPr lang="en-US" sz="2400" dirty="0" err="1">
                <a:solidFill>
                  <a:schemeClr val="bg1"/>
                </a:solidFill>
              </a:rPr>
              <a:t>Assmann</a:t>
            </a:r>
            <a:r>
              <a:rPr lang="en-US" sz="2400" dirty="0">
                <a:solidFill>
                  <a:schemeClr val="bg1"/>
                </a:solidFill>
              </a:rPr>
              <a:t>, A. Blondel, 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Y</a:t>
            </a:r>
            <a:r>
              <a:rPr lang="en-US" sz="2400" dirty="0">
                <a:solidFill>
                  <a:schemeClr val="bg1"/>
                </a:solidFill>
              </a:rPr>
              <a:t>. Cai, </a:t>
            </a:r>
            <a:r>
              <a:rPr lang="en-US" sz="2400" dirty="0" smtClean="0">
                <a:solidFill>
                  <a:schemeClr val="bg1"/>
                </a:solidFill>
              </a:rPr>
              <a:t>O</a:t>
            </a:r>
            <a:r>
              <a:rPr lang="en-US" sz="2400" dirty="0">
                <a:solidFill>
                  <a:schemeClr val="bg1"/>
                </a:solidFill>
              </a:rPr>
              <a:t>. Dominguez, </a:t>
            </a:r>
            <a:r>
              <a:rPr lang="en-US" sz="2400" dirty="0" smtClean="0">
                <a:solidFill>
                  <a:schemeClr val="bg1"/>
                </a:solidFill>
              </a:rPr>
              <a:t>J</a:t>
            </a:r>
            <a:r>
              <a:rPr lang="en-US" sz="2400" dirty="0">
                <a:solidFill>
                  <a:schemeClr val="bg1"/>
                </a:solidFill>
              </a:rPr>
              <a:t>. Ellis, B. Holzer, </a:t>
            </a:r>
            <a:r>
              <a:rPr lang="en-US" sz="2400" dirty="0" smtClean="0">
                <a:solidFill>
                  <a:schemeClr val="bg1"/>
                </a:solidFill>
              </a:rPr>
              <a:t>P</a:t>
            </a:r>
            <a:r>
              <a:rPr lang="en-US" sz="2400" dirty="0">
                <a:solidFill>
                  <a:schemeClr val="bg1"/>
                </a:solidFill>
              </a:rPr>
              <a:t>. Janot, 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M</a:t>
            </a:r>
            <a:r>
              <a:rPr lang="en-US" sz="2400" dirty="0">
                <a:solidFill>
                  <a:schemeClr val="bg1"/>
                </a:solidFill>
              </a:rPr>
              <a:t>. Koratzinos, </a:t>
            </a:r>
            <a:r>
              <a:rPr lang="en-US" sz="2400" dirty="0" smtClean="0">
                <a:solidFill>
                  <a:schemeClr val="bg1"/>
                </a:solidFill>
              </a:rPr>
              <a:t>H. Maury Cuna, S</a:t>
            </a:r>
            <a:r>
              <a:rPr lang="en-US" sz="2400" dirty="0">
                <a:solidFill>
                  <a:schemeClr val="bg1"/>
                </a:solidFill>
              </a:rPr>
              <a:t>. Myers, </a:t>
            </a:r>
            <a:r>
              <a:rPr lang="en-US" sz="2400" dirty="0" smtClean="0">
                <a:solidFill>
                  <a:schemeClr val="bg1"/>
                </a:solidFill>
              </a:rPr>
              <a:t>K</a:t>
            </a:r>
            <a:r>
              <a:rPr lang="en-US" sz="2400" dirty="0">
                <a:solidFill>
                  <a:schemeClr val="bg1"/>
                </a:solidFill>
              </a:rPr>
              <a:t>. Ohmi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. Oide, </a:t>
            </a:r>
            <a:r>
              <a:rPr lang="en-US" sz="2400" dirty="0" smtClean="0">
                <a:solidFill>
                  <a:schemeClr val="bg1"/>
                </a:solidFill>
              </a:rPr>
              <a:t>J</a:t>
            </a:r>
            <a:r>
              <a:rPr lang="en-US" sz="2400" dirty="0">
                <a:solidFill>
                  <a:schemeClr val="bg1"/>
                </a:solidFill>
              </a:rPr>
              <a:t>. Osborne, L. Rossi, J. Seeman, V. Telnov, 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R</a:t>
            </a:r>
            <a:r>
              <a:rPr lang="en-US" sz="2400" dirty="0">
                <a:solidFill>
                  <a:schemeClr val="bg1"/>
                </a:solidFill>
              </a:rPr>
              <a:t>. Tomas, </a:t>
            </a:r>
            <a:r>
              <a:rPr lang="en-US" sz="2400" dirty="0" smtClean="0">
                <a:solidFill>
                  <a:schemeClr val="bg1"/>
                </a:solidFill>
              </a:rPr>
              <a:t>U</a:t>
            </a:r>
            <a:r>
              <a:rPr lang="en-US" sz="2400" dirty="0">
                <a:solidFill>
                  <a:schemeClr val="bg1"/>
                </a:solidFill>
              </a:rPr>
              <a:t>. Wienands, K. </a:t>
            </a:r>
            <a:r>
              <a:rPr lang="en-US" sz="2400" dirty="0" err="1">
                <a:solidFill>
                  <a:schemeClr val="bg1"/>
                </a:solidFill>
              </a:rPr>
              <a:t>Yokoya</a:t>
            </a:r>
            <a:r>
              <a:rPr lang="en-US" sz="2400" dirty="0">
                <a:solidFill>
                  <a:schemeClr val="bg1"/>
                </a:solidFill>
              </a:rPr>
              <a:t>, M. Zanetti, </a:t>
            </a:r>
            <a:r>
              <a:rPr lang="en-US" sz="2400" dirty="0" smtClean="0">
                <a:solidFill>
                  <a:schemeClr val="bg1"/>
                </a:solidFill>
              </a:rPr>
              <a:t>…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562105"/>
            <a:ext cx="1008113" cy="441049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12" y="6003154"/>
            <a:ext cx="1214177" cy="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5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build="p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Local Docs\Presentations\sheffield\0305021_01-A4-at-144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86"/>
            <a:ext cx="8496944" cy="63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004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293"/>
            <a:ext cx="58928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06" y="2425875"/>
            <a:ext cx="5241215" cy="302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303" y="5224477"/>
            <a:ext cx="3833279" cy="1219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2400" u="sng" dirty="0" smtClean="0">
                <a:solidFill>
                  <a:srgbClr val="FF0000"/>
                </a:solidFill>
              </a:rPr>
              <a:t>Shunts</a:t>
            </a: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till </a:t>
            </a:r>
            <a:r>
              <a:rPr lang="en-US" sz="2000" dirty="0">
                <a:solidFill>
                  <a:srgbClr val="FF0000"/>
                </a:solidFill>
              </a:rPr>
              <a:t>ahead of schedule but</a:t>
            </a: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he </a:t>
            </a:r>
            <a:r>
              <a:rPr lang="en-US" sz="2000" dirty="0">
                <a:solidFill>
                  <a:srgbClr val="FF0000"/>
                </a:solidFill>
              </a:rPr>
              <a:t>rate is not YET nominal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51159" y="4787755"/>
            <a:ext cx="742461" cy="84542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248031" y="5289671"/>
            <a:ext cx="3895969" cy="1595234"/>
          </a:xfrm>
          <a:prstGeom prst="rect">
            <a:avLst/>
          </a:prstGeom>
          <a:solidFill>
            <a:schemeClr val="bg1"/>
          </a:solidFill>
          <a:ln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u="sng" dirty="0" smtClean="0">
                <a:solidFill>
                  <a:srgbClr val="FF33CC"/>
                </a:solidFill>
              </a:rPr>
              <a:t>Weld </a:t>
            </a:r>
            <a:r>
              <a:rPr lang="en-US" i="1" u="sng" dirty="0" smtClean="0">
                <a:solidFill>
                  <a:srgbClr val="FF33CC"/>
                </a:solidFill>
              </a:rPr>
              <a:t>M</a:t>
            </a: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33CC"/>
                </a:solidFill>
              </a:rPr>
              <a:t>late due to non </a:t>
            </a:r>
            <a:r>
              <a:rPr lang="en-US" sz="1600" dirty="0">
                <a:solidFill>
                  <a:srgbClr val="FF33CC"/>
                </a:solidFill>
              </a:rPr>
              <a:t>availability of ICs to weld because of interference between insulation system and </a:t>
            </a:r>
            <a:r>
              <a:rPr lang="en-US" sz="1600" i="1" dirty="0" err="1" smtClean="0">
                <a:solidFill>
                  <a:srgbClr val="FF33CC"/>
                </a:solidFill>
              </a:rPr>
              <a:t>cryopipes</a:t>
            </a:r>
            <a:endParaRPr lang="en-US" sz="1600" dirty="0">
              <a:solidFill>
                <a:srgbClr val="FF33CC"/>
              </a:solidFill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33CC"/>
                </a:solidFill>
              </a:rPr>
              <a:t>on </a:t>
            </a:r>
            <a:r>
              <a:rPr lang="en-US" sz="1600" dirty="0">
                <a:solidFill>
                  <a:srgbClr val="FF33CC"/>
                </a:solidFill>
              </a:rPr>
              <a:t>the critical </a:t>
            </a:r>
            <a:r>
              <a:rPr lang="en-US" sz="1600" dirty="0" smtClean="0">
                <a:solidFill>
                  <a:srgbClr val="FF33CC"/>
                </a:solidFill>
              </a:rPr>
              <a:t>path</a:t>
            </a: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US" sz="1200" i="1" dirty="0">
                <a:solidFill>
                  <a:srgbClr val="FF33CC"/>
                </a:solidFill>
              </a:rPr>
              <a:t>a</a:t>
            </a:r>
            <a:r>
              <a:rPr lang="en-US" sz="1200" i="1" dirty="0" smtClean="0">
                <a:solidFill>
                  <a:srgbClr val="FF33CC"/>
                </a:solidFill>
              </a:rPr>
              <a:t>ctual production rate good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5033109" y="4812932"/>
            <a:ext cx="214922" cy="1274356"/>
          </a:xfrm>
          <a:prstGeom prst="straightConnector1">
            <a:avLst/>
          </a:prstGeom>
          <a:ln>
            <a:solidFill>
              <a:srgbClr val="FF33CC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6084" y="1374672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SC Magnets and Circuits Consolidatio</a:t>
            </a:r>
            <a:r>
              <a:rPr lang="en-US" b="1" dirty="0">
                <a:solidFill>
                  <a:srgbClr val="000000"/>
                </a:solidFill>
              </a:rPr>
              <a:t>n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1118" y="107687"/>
            <a:ext cx="898830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727CA3"/>
              </a:buClr>
              <a:buSzPct val="76000"/>
            </a:pPr>
            <a:endParaRPr lang="en-US" sz="2600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2600" b="1" dirty="0" smtClean="0">
                <a:solidFill>
                  <a:srgbClr val="0000CC"/>
                </a:solidFill>
                <a:latin typeface="Calibri" pitchFamily="34" charset="0"/>
              </a:rPr>
              <a:t>good </a:t>
            </a:r>
            <a:r>
              <a:rPr lang="en-US" sz="2600" b="1" dirty="0">
                <a:solidFill>
                  <a:srgbClr val="0000CC"/>
                </a:solidFill>
                <a:latin typeface="Calibri" pitchFamily="34" charset="0"/>
              </a:rPr>
              <a:t>overall </a:t>
            </a:r>
            <a:r>
              <a:rPr lang="en-US" sz="2600" b="1" dirty="0" smtClean="0">
                <a:solidFill>
                  <a:srgbClr val="0000CC"/>
                </a:solidFill>
                <a:latin typeface="Calibri" pitchFamily="34" charset="0"/>
              </a:rPr>
              <a:t>progress </a:t>
            </a:r>
            <a:r>
              <a:rPr lang="en-US" sz="2300" dirty="0" smtClean="0">
                <a:solidFill>
                  <a:srgbClr val="464653"/>
                </a:solidFill>
                <a:latin typeface="Calibri" pitchFamily="34" charset="0"/>
              </a:rPr>
              <a:t>: R2E ahead, SMACC </a:t>
            </a:r>
            <a:r>
              <a:rPr lang="en-US" sz="2300" dirty="0">
                <a:solidFill>
                  <a:srgbClr val="464653"/>
                </a:solidFill>
                <a:latin typeface="Calibri" pitchFamily="34" charset="0"/>
              </a:rPr>
              <a:t>on schedule (minor delays)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1118" y="995095"/>
            <a:ext cx="9155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high </a:t>
            </a:r>
            <a:r>
              <a:rPr lang="en-GB" sz="2400" b="1" dirty="0">
                <a:solidFill>
                  <a:srgbClr val="FF0000"/>
                </a:solidFill>
                <a:latin typeface="Calibri" pitchFamily="34" charset="0"/>
              </a:rPr>
              <a:t>number of splices to </a:t>
            </a:r>
            <a:r>
              <a:rPr lang="en-GB" sz="2400" b="1" dirty="0" smtClean="0">
                <a:solidFill>
                  <a:srgbClr val="FF0000"/>
                </a:solidFill>
                <a:latin typeface="Calibri" pitchFamily="34" charset="0"/>
              </a:rPr>
              <a:t>redo </a:t>
            </a:r>
            <a:r>
              <a:rPr lang="en-GB" sz="2000" dirty="0" smtClean="0">
                <a:solidFill>
                  <a:srgbClr val="464653"/>
                </a:solidFill>
                <a:latin typeface="Calibri" pitchFamily="34" charset="0"/>
              </a:rPr>
              <a:t>Baseline </a:t>
            </a:r>
            <a:r>
              <a:rPr lang="en-GB" sz="2000" dirty="0">
                <a:solidFill>
                  <a:srgbClr val="464653"/>
                </a:solidFill>
                <a:latin typeface="Calibri" pitchFamily="34" charset="0"/>
              </a:rPr>
              <a:t>= 15</a:t>
            </a:r>
            <a:r>
              <a:rPr lang="en-GB" sz="2000" dirty="0" smtClean="0">
                <a:solidFill>
                  <a:srgbClr val="464653"/>
                </a:solidFill>
                <a:latin typeface="Calibri" pitchFamily="34" charset="0"/>
              </a:rPr>
              <a:t>%, Reality </a:t>
            </a:r>
            <a:r>
              <a:rPr lang="en-GB" sz="2000" dirty="0">
                <a:solidFill>
                  <a:srgbClr val="464653"/>
                </a:solidFill>
                <a:latin typeface="Calibri" pitchFamily="34" charset="0"/>
              </a:rPr>
              <a:t>25%-</a:t>
            </a:r>
            <a:r>
              <a:rPr lang="en-GB" sz="2000" dirty="0" smtClean="0">
                <a:solidFill>
                  <a:srgbClr val="464653"/>
                </a:solidFill>
                <a:latin typeface="Calibri" pitchFamily="34" charset="0"/>
              </a:rPr>
              <a:t>35%</a:t>
            </a:r>
            <a:r>
              <a:rPr lang="en-GB" sz="2000" dirty="0" smtClean="0">
                <a:solidFill>
                  <a:srgbClr val="464653"/>
                </a:solidFill>
                <a:latin typeface="Calibri"/>
              </a:rPr>
              <a:t>→</a:t>
            </a:r>
            <a:r>
              <a:rPr lang="en-GB" sz="1600" dirty="0" err="1" smtClean="0">
                <a:solidFill>
                  <a:srgbClr val="464653"/>
                </a:solidFill>
                <a:latin typeface="Calibri" pitchFamily="34" charset="0"/>
              </a:rPr>
              <a:t>addt’l</a:t>
            </a:r>
            <a:r>
              <a:rPr lang="en-GB" sz="1600" dirty="0" smtClean="0">
                <a:solidFill>
                  <a:srgbClr val="464653"/>
                </a:solidFill>
                <a:latin typeface="Calibri" pitchFamily="34" charset="0"/>
              </a:rPr>
              <a:t> resources</a:t>
            </a:r>
            <a:endParaRPr lang="en-GB" sz="1600" dirty="0">
              <a:solidFill>
                <a:srgbClr val="464653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1118" y="-82406"/>
            <a:ext cx="5567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727CA3"/>
              </a:buClr>
              <a:buSzPct val="76000"/>
            </a:pPr>
            <a:r>
              <a:rPr lang="en-US" sz="5400" b="1" dirty="0">
                <a:solidFill>
                  <a:srgbClr val="0000CC"/>
                </a:solidFill>
                <a:latin typeface="Calibri" pitchFamily="34" charset="0"/>
              </a:rPr>
              <a:t>LS1 </a:t>
            </a:r>
            <a:r>
              <a:rPr lang="en-US" sz="5400" b="1" dirty="0" smtClean="0">
                <a:solidFill>
                  <a:srgbClr val="0000CC"/>
                </a:solidFill>
                <a:latin typeface="Calibri" pitchFamily="34" charset="0"/>
              </a:rPr>
              <a:t>status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(24 July 2013) </a:t>
            </a:r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303" y="6550223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K. Foraz, LMC, 24 July 2013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5287" y="412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&gt;1/2 LHC opened</a:t>
            </a:r>
            <a:r>
              <a:rPr lang="en-US" b="1" dirty="0">
                <a:solidFill>
                  <a:srgbClr val="0000CC"/>
                </a:solidFill>
              </a:rPr>
              <a:t>, </a:t>
            </a:r>
            <a:r>
              <a:rPr lang="en-US" b="1" dirty="0" smtClean="0">
                <a:solidFill>
                  <a:srgbClr val="0000CC"/>
                </a:solidFill>
              </a:rPr>
              <a:t>15</a:t>
            </a:r>
            <a:r>
              <a:rPr lang="en-US" b="1" dirty="0">
                <a:solidFill>
                  <a:srgbClr val="0000CC"/>
                </a:solidFill>
              </a:rPr>
              <a:t>% </a:t>
            </a:r>
            <a:r>
              <a:rPr lang="en-US" b="1" dirty="0" smtClean="0">
                <a:solidFill>
                  <a:srgbClr val="0000CC"/>
                </a:solidFill>
              </a:rPr>
              <a:t>shunts </a:t>
            </a:r>
          </a:p>
          <a:p>
            <a:r>
              <a:rPr lang="en-US" b="1" dirty="0" smtClean="0">
                <a:solidFill>
                  <a:srgbClr val="0000CC"/>
                </a:solidFill>
              </a:rPr>
              <a:t>installed </a:t>
            </a:r>
            <a:r>
              <a:rPr lang="en-US" dirty="0">
                <a:solidFill>
                  <a:srgbClr val="000000"/>
                </a:solidFill>
              </a:rPr>
              <a:t>and 3%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 welds done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978" y="0"/>
            <a:ext cx="8229600" cy="1143000"/>
          </a:xfrm>
        </p:spPr>
        <p:txBody>
          <a:bodyPr>
            <a:normAutofit/>
          </a:bodyPr>
          <a:lstStyle/>
          <a:p>
            <a:r>
              <a:rPr lang="fr-CH" sz="6000" dirty="0" smtClean="0"/>
              <a:t>HL-LHC </a:t>
            </a:r>
            <a:r>
              <a:rPr lang="fr-CH" sz="6000" dirty="0" err="1" smtClean="0"/>
              <a:t>optics</a:t>
            </a:r>
            <a:endParaRPr lang="en-GB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99" y="988988"/>
            <a:ext cx="8538359" cy="534924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CH" b="1" dirty="0" err="1" smtClean="0"/>
              <a:t>Achromatic</a:t>
            </a:r>
            <a:r>
              <a:rPr lang="fr-CH" b="1" dirty="0" smtClean="0"/>
              <a:t> </a:t>
            </a:r>
            <a:r>
              <a:rPr lang="fr-CH" b="1" dirty="0" err="1" smtClean="0"/>
              <a:t>Telescopic</a:t>
            </a:r>
            <a:r>
              <a:rPr lang="fr-CH" b="1" dirty="0" smtClean="0"/>
              <a:t> Squeeze (ATS), «</a:t>
            </a:r>
            <a:r>
              <a:rPr lang="fr-CH" b="1" dirty="0" err="1" smtClean="0"/>
              <a:t>fully</a:t>
            </a:r>
            <a:r>
              <a:rPr lang="fr-CH" b="1" dirty="0" smtClean="0"/>
              <a:t> </a:t>
            </a:r>
            <a:r>
              <a:rPr lang="fr-CH" b="1" dirty="0" err="1" smtClean="0"/>
              <a:t>proven</a:t>
            </a:r>
            <a:r>
              <a:rPr lang="fr-CH" b="1" dirty="0" smtClean="0"/>
              <a:t>» </a:t>
            </a:r>
            <a:r>
              <a:rPr lang="fr-CH" b="1" dirty="0" err="1" smtClean="0"/>
              <a:t>MDs</a:t>
            </a:r>
            <a:r>
              <a:rPr lang="fr-CH" b="1" dirty="0" smtClean="0"/>
              <a:t> </a:t>
            </a:r>
            <a:r>
              <a:rPr lang="fr-CH" dirty="0" smtClean="0"/>
              <a:t>(</a:t>
            </a:r>
            <a:r>
              <a:rPr lang="fr-CH" dirty="0" smtClean="0">
                <a:sym typeface="Symbol"/>
              </a:rPr>
              <a:t>* = </a:t>
            </a:r>
            <a:r>
              <a:rPr lang="fr-CH" dirty="0" smtClean="0"/>
              <a:t>15 cm «</a:t>
            </a:r>
            <a:r>
              <a:rPr lang="fr-CH" dirty="0" err="1" smtClean="0"/>
              <a:t>easy</a:t>
            </a:r>
            <a:r>
              <a:rPr lang="fr-CH" dirty="0" smtClean="0"/>
              <a:t>», room for </a:t>
            </a:r>
            <a:r>
              <a:rPr lang="fr-CH" dirty="0">
                <a:sym typeface="Symbol"/>
              </a:rPr>
              <a:t>* </a:t>
            </a:r>
            <a:r>
              <a:rPr lang="fr-CH" dirty="0" smtClean="0">
                <a:sym typeface="Symbol"/>
              </a:rPr>
              <a:t>~ </a:t>
            </a:r>
            <a:r>
              <a:rPr lang="fr-CH" dirty="0" smtClean="0"/>
              <a:t>10-12 cm)</a:t>
            </a:r>
            <a:br>
              <a:rPr lang="fr-CH" dirty="0" smtClean="0"/>
            </a:br>
            <a:endParaRPr lang="en-GB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1" y="2204865"/>
            <a:ext cx="8905705" cy="392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971" y="6118589"/>
            <a:ext cx="898652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prstClr val="white"/>
                </a:solidFill>
              </a:rPr>
              <a:t>typical ATS collision optics with IR1 &amp;</a:t>
            </a:r>
            <a:r>
              <a:rPr lang="en-GB" sz="2400" b="1" dirty="0" smtClean="0">
                <a:solidFill>
                  <a:prstClr val="white"/>
                </a:solidFill>
              </a:rPr>
              <a:t> </a:t>
            </a:r>
            <a:r>
              <a:rPr lang="en-GB" sz="2400" b="1" dirty="0">
                <a:solidFill>
                  <a:prstClr val="white"/>
                </a:solidFill>
              </a:rPr>
              <a:t>IR5 squeezed down to </a:t>
            </a:r>
            <a:r>
              <a:rPr lang="en-GB" sz="2400" b="1" dirty="0">
                <a:solidFill>
                  <a:prstClr val="white"/>
                </a:solidFill>
                <a:latin typeface="Symbol" pitchFamily="18" charset="2"/>
              </a:rPr>
              <a:t>b</a:t>
            </a:r>
            <a:r>
              <a:rPr lang="en-GB" sz="2400" b="1" baseline="30000" dirty="0">
                <a:solidFill>
                  <a:prstClr val="white"/>
                </a:solidFill>
              </a:rPr>
              <a:t>*</a:t>
            </a:r>
            <a:r>
              <a:rPr lang="en-GB" sz="2400" b="1" dirty="0">
                <a:solidFill>
                  <a:prstClr val="white"/>
                </a:solidFill>
              </a:rPr>
              <a:t>=10 cm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08920"/>
            <a:ext cx="20336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squeeze through </a:t>
            </a:r>
          </a:p>
          <a:p>
            <a:r>
              <a:rPr lang="en-US" dirty="0">
                <a:solidFill>
                  <a:prstClr val="black"/>
                </a:solidFill>
              </a:rPr>
              <a:t>the arcs to enhance</a:t>
            </a:r>
          </a:p>
          <a:p>
            <a:r>
              <a:rPr lang="en-US" dirty="0">
                <a:solidFill>
                  <a:prstClr val="black"/>
                </a:solidFill>
              </a:rPr>
              <a:t>effective </a:t>
            </a:r>
            <a:r>
              <a:rPr lang="en-US" dirty="0" err="1">
                <a:solidFill>
                  <a:prstClr val="black"/>
                </a:solidFill>
              </a:rPr>
              <a:t>sextupole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strength;</a:t>
            </a:r>
          </a:p>
          <a:p>
            <a:r>
              <a:rPr lang="en-US" dirty="0">
                <a:solidFill>
                  <a:prstClr val="black"/>
                </a:solidFill>
              </a:rPr>
              <a:t>tested with beam</a:t>
            </a:r>
          </a:p>
          <a:p>
            <a:r>
              <a:rPr lang="en-US" dirty="0">
                <a:solidFill>
                  <a:prstClr val="black"/>
                </a:solidFill>
              </a:rPr>
              <a:t>in LHC MDs of</a:t>
            </a:r>
          </a:p>
          <a:p>
            <a:r>
              <a:rPr lang="en-US" dirty="0">
                <a:solidFill>
                  <a:prstClr val="black"/>
                </a:solidFill>
              </a:rPr>
              <a:t>2011 &amp; 2012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7829" y="404664"/>
            <a:ext cx="12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S. </a:t>
            </a:r>
            <a:r>
              <a:rPr lang="en-US" b="1" dirty="0" err="1">
                <a:solidFill>
                  <a:prstClr val="black"/>
                </a:solidFill>
              </a:rPr>
              <a:t>Fartoukh</a:t>
            </a:r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2438400" y="1828800"/>
          <a:ext cx="490855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3" imgW="1625400" imgH="469800" progId="Equation.3">
                  <p:embed/>
                </p:oleObj>
              </mc:Choice>
              <mc:Fallback>
                <p:oleObj name="Equation" r:id="rId3" imgW="16254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828800"/>
                        <a:ext cx="490855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228600"/>
            <a:ext cx="82353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>
                <a:solidFill>
                  <a:prstClr val="black"/>
                </a:solidFill>
              </a:rPr>
              <a:t>L-R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LHeC</a:t>
            </a:r>
            <a:r>
              <a:rPr lang="en-US" sz="4400" b="1" dirty="0">
                <a:solidFill>
                  <a:prstClr val="black"/>
                </a:solidFill>
              </a:rPr>
              <a:t> road map to </a:t>
            </a:r>
            <a:r>
              <a:rPr lang="en-US" sz="4400" b="1" dirty="0" smtClean="0">
                <a:solidFill>
                  <a:prstClr val="black"/>
                </a:solidFill>
                <a:cs typeface="Calibri"/>
              </a:rPr>
              <a:t>≥</a:t>
            </a:r>
            <a:r>
              <a:rPr lang="en-US" sz="4400" b="1" dirty="0" smtClean="0">
                <a:solidFill>
                  <a:prstClr val="black"/>
                </a:solidFill>
              </a:rPr>
              <a:t>10</a:t>
            </a:r>
            <a:r>
              <a:rPr lang="en-US" sz="4400" b="1" baseline="30000" dirty="0" smtClean="0">
                <a:solidFill>
                  <a:prstClr val="black"/>
                </a:solidFill>
              </a:rPr>
              <a:t>33</a:t>
            </a:r>
            <a:r>
              <a:rPr lang="en-US" sz="4400" b="1" dirty="0" smtClean="0">
                <a:solidFill>
                  <a:prstClr val="black"/>
                </a:solidFill>
              </a:rPr>
              <a:t> </a:t>
            </a:r>
            <a:r>
              <a:rPr lang="en-US" sz="4400" b="1" dirty="0">
                <a:solidFill>
                  <a:prstClr val="black"/>
                </a:solidFill>
              </a:rPr>
              <a:t>cm</a:t>
            </a:r>
            <a:r>
              <a:rPr lang="en-US" sz="4400" b="1" baseline="30000" dirty="0">
                <a:solidFill>
                  <a:prstClr val="black"/>
                </a:solidFill>
              </a:rPr>
              <a:t>-2</a:t>
            </a:r>
            <a:r>
              <a:rPr lang="en-US" sz="4400" b="1" dirty="0">
                <a:solidFill>
                  <a:prstClr val="black"/>
                </a:solidFill>
              </a:rPr>
              <a:t>s</a:t>
            </a:r>
            <a:r>
              <a:rPr lang="en-US" sz="4400" b="1" baseline="30000" dirty="0">
                <a:solidFill>
                  <a:prstClr val="black"/>
                </a:solidFill>
              </a:rPr>
              <a:t>-1</a:t>
            </a:r>
            <a:endParaRPr lang="en-US" sz="44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</a:rPr>
              <a:t>luminosity of LR collider:</a:t>
            </a:r>
          </a:p>
        </p:txBody>
      </p:sp>
      <p:sp>
        <p:nvSpPr>
          <p:cNvPr id="5" name="Oval 4"/>
          <p:cNvSpPr/>
          <p:nvPr/>
        </p:nvSpPr>
        <p:spPr>
          <a:xfrm>
            <a:off x="3962400" y="1828800"/>
            <a:ext cx="990600" cy="1524000"/>
          </a:xfrm>
          <a:prstGeom prst="ellipse">
            <a:avLst/>
          </a:prstGeom>
          <a:noFill/>
          <a:ln w="508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43600" y="2209800"/>
            <a:ext cx="762000" cy="7620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876800" y="1981200"/>
            <a:ext cx="685800" cy="129540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2209800"/>
            <a:ext cx="685800" cy="838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90800" y="3276600"/>
            <a:ext cx="1524000" cy="1066800"/>
          </a:xfrm>
          <a:prstGeom prst="straightConnector1">
            <a:avLst/>
          </a:prstGeom>
          <a:ln w="60325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4114800"/>
            <a:ext cx="26781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3333FF"/>
                </a:solidFill>
                <a:latin typeface="Calibri" pitchFamily="34" charset="0"/>
              </a:rPr>
              <a:t>highest proton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3333FF"/>
                </a:solidFill>
                <a:latin typeface="Calibri" pitchFamily="34" charset="0"/>
              </a:rPr>
              <a:t>beam brightness “permitted”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3333FF"/>
                </a:solidFill>
                <a:latin typeface="Calibri" pitchFamily="34" charset="0"/>
              </a:rPr>
              <a:t>(ultimate LHC values)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latin typeface="Symbol" pitchFamily="18" charset="2"/>
              </a:rPr>
              <a:t>ge</a:t>
            </a:r>
            <a:r>
              <a:rPr lang="en-US" sz="2800" b="1">
                <a:solidFill>
                  <a:srgbClr val="3333FF"/>
                </a:solidFill>
                <a:latin typeface="Calibri" pitchFamily="34" charset="0"/>
              </a:rPr>
              <a:t>=3.75 </a:t>
            </a:r>
            <a:r>
              <a:rPr lang="en-US" sz="2800" b="1">
                <a:solidFill>
                  <a:srgbClr val="3333FF"/>
                </a:solidFill>
                <a:latin typeface="Symbol" pitchFamily="18" charset="2"/>
              </a:rPr>
              <a:t>m</a:t>
            </a:r>
            <a:r>
              <a:rPr lang="en-US" sz="2800" b="1">
                <a:solidFill>
                  <a:srgbClr val="3333FF"/>
                </a:solidFill>
                <a:latin typeface="Calibri" pitchFamily="34" charset="0"/>
              </a:rPr>
              <a:t>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>
                <a:solidFill>
                  <a:srgbClr val="3333FF"/>
                </a:solidFill>
                <a:latin typeface="Calibri" pitchFamily="34" charset="0"/>
              </a:rPr>
              <a:t>N</a:t>
            </a:r>
            <a:r>
              <a:rPr lang="en-US" sz="2800" b="1" i="1" baseline="-25000">
                <a:solidFill>
                  <a:srgbClr val="3333FF"/>
                </a:solidFill>
                <a:latin typeface="Calibri" pitchFamily="34" charset="0"/>
              </a:rPr>
              <a:t>b</a:t>
            </a:r>
            <a:r>
              <a:rPr lang="en-US" sz="2800" b="1">
                <a:solidFill>
                  <a:srgbClr val="3333FF"/>
                </a:solidFill>
                <a:latin typeface="Calibri" pitchFamily="34" charset="0"/>
              </a:rPr>
              <a:t>=1.7x10</a:t>
            </a:r>
            <a:r>
              <a:rPr lang="en-US" sz="2800" b="1" baseline="30000">
                <a:solidFill>
                  <a:srgbClr val="3333FF"/>
                </a:solidFill>
                <a:latin typeface="Calibri" pitchFamily="34" charset="0"/>
              </a:rPr>
              <a:t>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latin typeface="Calibri" pitchFamily="34" charset="0"/>
              </a:rPr>
              <a:t>bunch spacing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latin typeface="Calibri" pitchFamily="34" charset="0"/>
              </a:rPr>
              <a:t>    25 or 50 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3848100" y="3695700"/>
            <a:ext cx="1295400" cy="762000"/>
          </a:xfrm>
          <a:prstGeom prst="straightConnector1">
            <a:avLst/>
          </a:prstGeom>
          <a:ln w="603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54300" y="4768850"/>
            <a:ext cx="29083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smallest conceivable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proton </a:t>
            </a:r>
            <a:r>
              <a:rPr lang="en-US" sz="1600" b="1" dirty="0">
                <a:solidFill>
                  <a:srgbClr val="7030A0"/>
                </a:solidFill>
                <a:latin typeface="Symbol" pitchFamily="18" charset="2"/>
              </a:rPr>
              <a:t>b</a:t>
            </a: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* function: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 reduced </a:t>
            </a:r>
            <a:r>
              <a:rPr lang="en-US" sz="1600" b="1" i="1" dirty="0">
                <a:solidFill>
                  <a:srgbClr val="7030A0"/>
                </a:solidFill>
                <a:latin typeface="Calibri" pitchFamily="34" charset="0"/>
              </a:rPr>
              <a:t>l</a:t>
            </a:r>
            <a:r>
              <a:rPr lang="en-US" sz="1600" b="1" dirty="0">
                <a:solidFill>
                  <a:srgbClr val="7030A0"/>
                </a:solidFill>
                <a:latin typeface="Calibri" pitchFamily="34" charset="0"/>
              </a:rPr>
              <a:t>* (23 m </a:t>
            </a:r>
            <a:r>
              <a:rPr lang="en-US" sz="16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→ 10 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 squeeze only one </a:t>
            </a:r>
            <a:r>
              <a:rPr lang="en-US" sz="1600" b="1" i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p</a:t>
            </a:r>
            <a:r>
              <a:rPr lang="en-US" sz="16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 beam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 new magnet technology </a:t>
            </a:r>
            <a:r>
              <a:rPr lang="en-US" sz="1600" b="1" i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Nb</a:t>
            </a:r>
            <a:r>
              <a:rPr lang="en-US" sz="1600" b="1" i="1" baseline="-25000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sz="1600" b="1" i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Sn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7030A0"/>
                </a:solidFill>
                <a:latin typeface="Symbol" pitchFamily="18" charset="2"/>
                <a:cs typeface="Arial" charset="0"/>
              </a:rPr>
              <a:t>b</a:t>
            </a:r>
            <a:r>
              <a:rPr lang="en-US" sz="2800" b="1" i="1" baseline="30000" dirty="0" smtClean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*</a:t>
            </a:r>
            <a:r>
              <a:rPr lang="en-US" sz="2800" b="1" i="1" baseline="-25000" dirty="0" smtClean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p</a:t>
            </a:r>
            <a:r>
              <a:rPr lang="en-US" sz="2800" b="1" i="1" dirty="0" smtClean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=0.1 </a:t>
            </a:r>
            <a:r>
              <a:rPr lang="en-US" sz="2800" b="1" i="1" dirty="0">
                <a:solidFill>
                  <a:srgbClr val="7030A0"/>
                </a:solidFill>
                <a:latin typeface="Calibri" pitchFamily="34" charset="0"/>
                <a:cs typeface="Arial" charset="0"/>
              </a:rPr>
              <a:t>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400800" y="3124200"/>
            <a:ext cx="763488" cy="914400"/>
          </a:xfrm>
          <a:prstGeom prst="straightConnector1">
            <a:avLst/>
          </a:prstGeom>
          <a:ln w="603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943195" y="4062412"/>
            <a:ext cx="2987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</a:rPr>
              <a:t>maximize geometric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overlap factor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 head-on collision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 small e- </a:t>
            </a:r>
            <a:r>
              <a:rPr lang="en-US" sz="1600" b="1" dirty="0" err="1">
                <a:solidFill>
                  <a:srgbClr val="00B050"/>
                </a:solidFill>
                <a:latin typeface="Calibri" pitchFamily="34" charset="0"/>
                <a:cs typeface="Arial" charset="0"/>
              </a:rPr>
              <a:t>emittance</a:t>
            </a:r>
            <a:endParaRPr lang="en-US" sz="1600" b="1" dirty="0">
              <a:solidFill>
                <a:srgbClr val="00B050"/>
              </a:solidFill>
              <a:latin typeface="Calibri" pitchFamily="34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B050"/>
                </a:solidFill>
                <a:latin typeface="Symbol" pitchFamily="18" charset="2"/>
                <a:cs typeface="Arial" charset="0"/>
              </a:rPr>
              <a:t>q</a:t>
            </a:r>
            <a:r>
              <a:rPr lang="en-US" sz="2800" b="1" i="1" baseline="-25000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=0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H</a:t>
            </a:r>
            <a:r>
              <a:rPr lang="en-US" sz="2800" b="1" i="1" baseline="-25000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hg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≥0.9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0" y="1676400"/>
            <a:ext cx="1787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504D">
                    <a:lumMod val="75000"/>
                  </a:srgbClr>
                </a:solidFill>
              </a:rPr>
              <a:t>(round beams)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5334000" y="3505200"/>
            <a:ext cx="685800" cy="762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53000" y="3962400"/>
            <a:ext cx="285046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average e</a:t>
            </a:r>
            <a:r>
              <a:rPr lang="en-US" sz="2400" b="1" baseline="30000" dirty="0">
                <a:solidFill>
                  <a:srgbClr val="FF0000"/>
                </a:solidFill>
                <a:latin typeface="Calibri" pitchFamily="34" charset="0"/>
              </a:rPr>
              <a:t>-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current </a:t>
            </a:r>
            <a:endParaRPr lang="en-US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limited by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     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        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efficiency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sz="3200" b="1" i="1" baseline="-25000" dirty="0" err="1" smtClean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=6.4 mA </a:t>
            </a: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29400" y="2133600"/>
            <a:ext cx="762000" cy="762000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315200" y="1676400"/>
            <a:ext cx="533400" cy="381000"/>
          </a:xfrm>
          <a:prstGeom prst="straightConnector1">
            <a:avLst/>
          </a:prstGeom>
          <a:ln w="603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7467600" y="1066800"/>
            <a:ext cx="12025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92D050"/>
                </a:solidFill>
              </a:rPr>
              <a:t>H</a:t>
            </a:r>
            <a:r>
              <a:rPr lang="en-US" sz="2800" b="1" baseline="-25000" dirty="0">
                <a:solidFill>
                  <a:srgbClr val="92D050"/>
                </a:solidFill>
              </a:rPr>
              <a:t>D</a:t>
            </a:r>
            <a:r>
              <a:rPr lang="en-US" sz="2800" b="1" dirty="0">
                <a:solidFill>
                  <a:srgbClr val="92D050"/>
                </a:solidFill>
              </a:rPr>
              <a:t>~1.3</a:t>
            </a:r>
            <a:endParaRPr lang="en-US" sz="2800" dirty="0">
              <a:solidFill>
                <a:srgbClr val="92D05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8068886" y="1600200"/>
            <a:ext cx="923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92D050"/>
                </a:solidFill>
              </a:rPr>
              <a:t>D. Schulte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92D050"/>
                </a:solidFill>
              </a:rPr>
              <a:t>LHeC2010</a:t>
            </a:r>
            <a:endParaRPr lang="en-GB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5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3" grpId="0"/>
      <p:bldP spid="15" grpId="0"/>
      <p:bldP spid="22" grpId="0"/>
      <p:bldP spid="24" grpId="0"/>
      <p:bldP spid="28" grpId="0"/>
      <p:bldP spid="18" grpId="0" animBg="1"/>
      <p:bldP spid="26" grpId="0"/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2077913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0" y="332656"/>
            <a:ext cx="89699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solidFill>
                  <a:prstClr val="black"/>
                </a:solidFill>
              </a:rPr>
              <a:t>synchroton</a:t>
            </a:r>
            <a:r>
              <a:rPr lang="en-US" sz="5400" dirty="0" smtClean="0">
                <a:solidFill>
                  <a:prstClr val="black"/>
                </a:solidFill>
              </a:rPr>
              <a:t>-radiation: heat load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52" y="4221088"/>
            <a:ext cx="9056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TLEP has &gt;10 </a:t>
            </a:r>
            <a:r>
              <a:rPr lang="en-US" sz="3200" b="1" i="1" dirty="0">
                <a:solidFill>
                  <a:srgbClr val="FF0000"/>
                </a:solidFill>
              </a:rPr>
              <a:t>times less SR heat load per meter than PEP-II or SPEAR</a:t>
            </a:r>
            <a:r>
              <a:rPr lang="en-US" sz="3200" dirty="0">
                <a:solidFill>
                  <a:prstClr val="black"/>
                </a:solidFill>
              </a:rPr>
              <a:t>! (though higher photon energy) 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0082" y="6021288"/>
            <a:ext cx="3762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N. Kurita, U. Wienands, SLAC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152" y="2276872"/>
            <a:ext cx="3203848" cy="15841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0146" y="-133455"/>
            <a:ext cx="5118508" cy="87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391025"/>
            <a:ext cx="30956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812400"/>
            <a:ext cx="6526412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6296" y="1030069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A. Fasso</a:t>
            </a:r>
          </a:p>
          <a:p>
            <a:r>
              <a:rPr lang="en-US" dirty="0">
                <a:solidFill>
                  <a:prstClr val="black"/>
                </a:solidFill>
              </a:rPr>
              <a:t>3</a:t>
            </a:r>
            <a:r>
              <a:rPr lang="en-US" baseline="30000" dirty="0">
                <a:solidFill>
                  <a:prstClr val="black"/>
                </a:solidFill>
              </a:rPr>
              <a:t>rd</a:t>
            </a:r>
            <a:r>
              <a:rPr lang="en-US" dirty="0">
                <a:solidFill>
                  <a:prstClr val="black"/>
                </a:solidFill>
              </a:rPr>
              <a:t> TLEP3 Day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6" y="27904"/>
            <a:ext cx="909256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prstClr val="black"/>
                </a:solidFill>
              </a:rPr>
              <a:t>s</a:t>
            </a:r>
            <a:r>
              <a:rPr lang="en-US" sz="4800" dirty="0" smtClean="0">
                <a:solidFill>
                  <a:prstClr val="black"/>
                </a:solidFill>
              </a:rPr>
              <a:t>ynchrotron radiation: activation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2373" y="2420888"/>
            <a:ext cx="407335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LEP design: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(</a:t>
            </a:r>
            <a:r>
              <a:rPr lang="en-US" sz="2400" b="1" dirty="0" smtClean="0">
                <a:solidFill>
                  <a:srgbClr val="0000CC"/>
                </a:solidFill>
                <a:latin typeface="Symbol" pitchFamily="18" charset="2"/>
              </a:rPr>
              <a:t>r~</a:t>
            </a:r>
            <a:r>
              <a:rPr lang="en-US" sz="2400" b="1" dirty="0" smtClean="0">
                <a:solidFill>
                  <a:srgbClr val="0000CC"/>
                </a:solidFill>
              </a:rPr>
              <a:t>3100 m)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	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higher photon energies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		than TLEP!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(175 GeV,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=9.1 or 11 km)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300192" y="2564904"/>
            <a:ext cx="1368152" cy="432048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1714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TLEP cost breakdown – extremely rough (</a:t>
            </a:r>
            <a:r>
              <a:rPr lang="en-US" sz="3600" dirty="0" err="1" smtClean="0">
                <a:solidFill>
                  <a:prstClr val="black"/>
                </a:solidFill>
              </a:rPr>
              <a:t>GEuro</a:t>
            </a:r>
            <a:r>
              <a:rPr lang="en-US" sz="3600" dirty="0" smtClean="0">
                <a:solidFill>
                  <a:prstClr val="black"/>
                </a:solidFill>
              </a:rPr>
              <a:t>)</a:t>
            </a:r>
            <a:endParaRPr lang="en-GB" sz="3600" dirty="0">
              <a:solidFill>
                <a:prstClr val="black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313928"/>
              </p:ext>
            </p:extLst>
          </p:nvPr>
        </p:nvGraphicFramePr>
        <p:xfrm>
          <a:off x="487906" y="764704"/>
          <a:ext cx="7869560" cy="3890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4254"/>
                <a:gridCol w="234530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TLEP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Bare tunnel (with shafts &amp; 8 caverns)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 </a:t>
                      </a:r>
                      <a:r>
                        <a:rPr lang="en-US" baseline="30000" dirty="0" smtClean="0"/>
                        <a:t>(1)</a:t>
                      </a:r>
                      <a:endParaRPr lang="en-GB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Services &amp; additional infrastructure (electricity,</a:t>
                      </a:r>
                      <a:r>
                        <a:rPr lang="en-US" baseline="0" dirty="0" smtClean="0"/>
                        <a:t> cooling, ventilation, service cavern, RP, surface structure, access roads)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1.0 </a:t>
                      </a:r>
                      <a:r>
                        <a:rPr lang="en-US" baseline="30000" dirty="0" smtClean="0"/>
                        <a:t>(2)</a:t>
                      </a:r>
                      <a:endParaRPr lang="en-GB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 system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 </a:t>
                      </a:r>
                      <a:r>
                        <a:rPr lang="en-US" baseline="30000" dirty="0" smtClean="0"/>
                        <a:t>(3)</a:t>
                      </a:r>
                      <a:endParaRPr lang="en-GB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0.2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30000" dirty="0" smtClean="0"/>
                        <a:t>(4)</a:t>
                      </a:r>
                      <a:endParaRPr lang="en-GB" baseline="0" dirty="0" smtClean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system &amp; RP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0.5</a:t>
                      </a:r>
                      <a:r>
                        <a:rPr lang="en-US" baseline="30000" dirty="0" smtClean="0"/>
                        <a:t>(5)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 system for collider &amp; injector 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0.8</a:t>
                      </a:r>
                      <a:r>
                        <a:rPr lang="en-US" baseline="30000" dirty="0" smtClean="0"/>
                        <a:t>(6)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Pre-injector complex  SPS reinforcements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0.5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Total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6.8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9713" y="4549676"/>
            <a:ext cx="86667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(1): </a:t>
            </a:r>
            <a:r>
              <a:rPr lang="en-US" dirty="0" smtClean="0">
                <a:solidFill>
                  <a:prstClr val="black"/>
                </a:solidFill>
              </a:rPr>
              <a:t>J. Osborne, </a:t>
            </a:r>
            <a:r>
              <a:rPr lang="en-US" dirty="0" err="1" smtClean="0">
                <a:solidFill>
                  <a:prstClr val="black"/>
                </a:solidFill>
              </a:rPr>
              <a:t>Amrup</a:t>
            </a:r>
            <a:r>
              <a:rPr lang="en-US" dirty="0" smtClean="0">
                <a:solidFill>
                  <a:prstClr val="black"/>
                </a:solidFill>
              </a:rPr>
              <a:t> study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(2): very rough guess, conservative escalated extrapolation from LEP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(3): O. Brunner, Note, May 2013; B. Rimmer, SRF cost </a:t>
            </a:r>
            <a:r>
              <a:rPr lang="en-US" dirty="0">
                <a:solidFill>
                  <a:prstClr val="black"/>
                </a:solidFill>
              </a:rPr>
              <a:t>/</a:t>
            </a:r>
            <a:r>
              <a:rPr lang="en-US" dirty="0" smtClean="0">
                <a:solidFill>
                  <a:prstClr val="black"/>
                </a:solidFill>
              </a:rPr>
              <a:t>GeV/Watt for CEBAF upgrade, 2010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(4): 2x </a:t>
            </a:r>
            <a:r>
              <a:rPr lang="en-US" dirty="0" err="1" smtClean="0">
                <a:solidFill>
                  <a:prstClr val="black"/>
                </a:solidFill>
              </a:rPr>
              <a:t>LHeC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cryo</a:t>
            </a:r>
            <a:r>
              <a:rPr lang="en-US" dirty="0" smtClean="0">
                <a:solidFill>
                  <a:prstClr val="black"/>
                </a:solidFill>
              </a:rPr>
              <a:t> plant cost [Friedrich Haug, 4</a:t>
            </a:r>
            <a:r>
              <a:rPr lang="en-US" baseline="30000" dirty="0" smtClean="0">
                <a:solidFill>
                  <a:prstClr val="black"/>
                </a:solidFill>
              </a:rPr>
              <a:t>th</a:t>
            </a:r>
            <a:r>
              <a:rPr lang="en-US" dirty="0" smtClean="0">
                <a:solidFill>
                  <a:prstClr val="black"/>
                </a:solidFill>
              </a:rPr>
              <a:t> TLEP workshop]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(5): factor </a:t>
            </a:r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.5 higher than KEK estimate for 80 km ring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(6): 24,000 magnets for collider &amp; injector; cost per magnet 30 </a:t>
            </a:r>
            <a:r>
              <a:rPr lang="en-US" dirty="0" err="1" smtClean="0">
                <a:solidFill>
                  <a:prstClr val="black"/>
                </a:solidFill>
              </a:rPr>
              <a:t>kCHF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LHeC</a:t>
            </a:r>
            <a:r>
              <a:rPr lang="en-US" dirty="0" smtClean="0">
                <a:solidFill>
                  <a:prstClr val="black"/>
                </a:solidFill>
              </a:rPr>
              <a:t> study); 10% added; no cost </a:t>
            </a:r>
            <a:r>
              <a:rPr lang="en-US" dirty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aving from mass production assumed</a:t>
            </a:r>
          </a:p>
          <a:p>
            <a:r>
              <a:rPr lang="en-US" i="1" dirty="0" smtClean="0">
                <a:solidFill>
                  <a:prstClr val="black"/>
                </a:solidFill>
              </a:rPr>
              <a:t>Note: detector costs not included</a:t>
            </a:r>
          </a:p>
        </p:txBody>
      </p:sp>
      <p:sp>
        <p:nvSpPr>
          <p:cNvPr id="6" name="TextBox 5"/>
          <p:cNvSpPr txBox="1"/>
          <p:nvPr/>
        </p:nvSpPr>
        <p:spPr>
          <a:xfrm rot="20589525">
            <a:off x="-75024" y="1123778"/>
            <a:ext cx="8280408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p</a:t>
            </a:r>
            <a:r>
              <a:rPr lang="en-US" sz="4000" i="1" dirty="0" smtClean="0">
                <a:solidFill>
                  <a:srgbClr val="FF0000"/>
                </a:solidFill>
              </a:rPr>
              <a:t>reliminary – not endorsed by anybody</a:t>
            </a:r>
            <a:endParaRPr lang="en-GB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aft_colid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066070"/>
            <a:ext cx="2962631" cy="46250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00" y="5529590"/>
            <a:ext cx="937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 Ellis et al.</a:t>
            </a:r>
            <a:endParaRPr lang="en-GB" sz="1100" dirty="0">
              <a:solidFill>
                <a:prstClr val="black"/>
              </a:solidFill>
            </a:endParaRPr>
          </a:p>
        </p:txBody>
      </p:sp>
      <p:pic>
        <p:nvPicPr>
          <p:cNvPr id="17" name="Picture 16" descr="TLEP_ILC_Width_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5747290" cy="38975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196" y="9906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Need sub-percent precision for sensitivity to multi-</a:t>
            </a:r>
            <a:r>
              <a:rPr lang="en-US" sz="2000" b="1" dirty="0" err="1" smtClean="0">
                <a:solidFill>
                  <a:srgbClr val="FF0000"/>
                </a:solidFill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</a:rPr>
              <a:t> New Physics</a:t>
            </a:r>
          </a:p>
          <a:p>
            <a:pPr lvl="1"/>
            <a:r>
              <a:rPr lang="en-US" sz="1800" dirty="0" smtClean="0"/>
              <a:t>Compare (LHC), HL-LHC, ILC, TLEP</a:t>
            </a:r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marL="457200" lvl="1" indent="0">
              <a:buNone/>
            </a:pPr>
            <a:endParaRPr lang="en-US" sz="1400" dirty="0" smtClean="0"/>
          </a:p>
          <a:p>
            <a:pPr lvl="2"/>
            <a:endParaRPr lang="en-US" sz="1400" dirty="0" smtClean="0"/>
          </a:p>
          <a:p>
            <a:pPr marL="914400" lvl="2" indent="0">
              <a:buNone/>
            </a:pPr>
            <a:r>
              <a:rPr lang="en-US" sz="800" b="1" dirty="0" smtClean="0">
                <a:solidFill>
                  <a:srgbClr val="0000CC"/>
                </a:solidFill>
              </a:rPr>
              <a:t> </a:t>
            </a:r>
          </a:p>
          <a:p>
            <a:pPr lvl="2"/>
            <a:r>
              <a:rPr lang="en-US" b="1" dirty="0" smtClean="0">
                <a:solidFill>
                  <a:srgbClr val="0000CC"/>
                </a:solidFill>
              </a:rPr>
              <a:t>TLEP reaches the needed sub-percent accuracy</a:t>
            </a:r>
          </a:p>
          <a:p>
            <a:pPr lvl="2"/>
            <a:r>
              <a:rPr lang="en-US" b="1" dirty="0">
                <a:solidFill>
                  <a:srgbClr val="0000CC"/>
                </a:solidFill>
              </a:rPr>
              <a:t>m</a:t>
            </a:r>
            <a:r>
              <a:rPr lang="en-US" b="1" dirty="0" smtClean="0">
                <a:solidFill>
                  <a:srgbClr val="0000CC"/>
                </a:solidFill>
              </a:rPr>
              <a:t>uch theoretical work also needed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b="1" dirty="0" smtClean="0"/>
              <a:t>Performance Comparison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09600" y="2971800"/>
            <a:ext cx="4648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85800" y="3581400"/>
            <a:ext cx="457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334000" y="2971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947241"/>
              </p:ext>
            </p:extLst>
          </p:nvPr>
        </p:nvGraphicFramePr>
        <p:xfrm>
          <a:off x="5410200" y="3124200"/>
          <a:ext cx="42454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5" imgW="330200" imgH="177800" progId="Equation.3">
                  <p:embed/>
                </p:oleObj>
              </mc:Choice>
              <mc:Fallback>
                <p:oleObj name="Equation" r:id="rId5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0200" y="3124200"/>
                        <a:ext cx="424543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19600" y="4538990"/>
            <a:ext cx="686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HF2012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6255161"/>
            <a:ext cx="88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P. Janot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83" y="6336112"/>
            <a:ext cx="2928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</a:t>
            </a:r>
            <a:r>
              <a:rPr lang="en-US" sz="2400" b="1" dirty="0" smtClean="0">
                <a:solidFill>
                  <a:srgbClr val="C00000"/>
                </a:solidFill>
              </a:rPr>
              <a:t>ee talk by A. Blondel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31549"/>
            <a:ext cx="8579296" cy="11430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TLEP </a:t>
            </a:r>
            <a:r>
              <a:rPr lang="en-US" sz="4800" b="1" dirty="0" err="1" smtClean="0"/>
              <a:t>TeraZ</a:t>
            </a:r>
            <a:r>
              <a:rPr lang="en-US" sz="4800" b="1" dirty="0"/>
              <a:t>, Oku-W &amp;</a:t>
            </a:r>
            <a:r>
              <a:rPr lang="en-US" sz="4800" b="1" dirty="0" smtClean="0"/>
              <a:t> Mega-Top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9743"/>
            <a:ext cx="8610600" cy="5378450"/>
          </a:xfrm>
        </p:spPr>
        <p:txBody>
          <a:bodyPr>
            <a:noAutofit/>
          </a:bodyPr>
          <a:lstStyle/>
          <a:p>
            <a:r>
              <a:rPr lang="en-US" sz="2800" dirty="0" smtClean="0"/>
              <a:t>Precision tests of EWSB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easure </a:t>
            </a:r>
            <a:r>
              <a:rPr lang="en-US" sz="2000" dirty="0" err="1"/>
              <a:t>m</a:t>
            </a:r>
            <a:r>
              <a:rPr lang="en-US" sz="2000" baseline="-25000" dirty="0" err="1"/>
              <a:t>Z</a:t>
            </a:r>
            <a:r>
              <a:rPr lang="en-US" sz="2000" dirty="0"/>
              <a:t>, </a:t>
            </a: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lang="en-US" sz="2000" baseline="-25000" dirty="0"/>
              <a:t>Z</a:t>
            </a:r>
            <a:r>
              <a:rPr lang="en-US" sz="2000" dirty="0"/>
              <a:t> to &lt; 0.1 MeV, </a:t>
            </a:r>
            <a:r>
              <a:rPr lang="en-US" sz="2000" dirty="0" err="1"/>
              <a:t>m</a:t>
            </a:r>
            <a:r>
              <a:rPr lang="en-US" sz="2000" baseline="-25000" dirty="0" err="1"/>
              <a:t>W</a:t>
            </a:r>
            <a:r>
              <a:rPr lang="en-US" sz="2000" dirty="0"/>
              <a:t> to &lt; 1 MeV, sin</a:t>
            </a:r>
            <a:r>
              <a:rPr lang="en-US" sz="2000" baseline="30000" dirty="0"/>
              <a:t>2</a:t>
            </a:r>
            <a:r>
              <a:rPr lang="en-US" sz="2000" dirty="0"/>
              <a:t>θ</a:t>
            </a:r>
            <a:r>
              <a:rPr lang="en-US" sz="2000" baseline="-25000" dirty="0"/>
              <a:t>W</a:t>
            </a:r>
            <a:r>
              <a:rPr lang="en-US" sz="2000" dirty="0"/>
              <a:t> to 2.10</a:t>
            </a:r>
            <a:r>
              <a:rPr lang="en-US" sz="2000" baseline="30000" dirty="0"/>
              <a:t>-6 </a:t>
            </a:r>
            <a:r>
              <a:rPr lang="en-US" sz="2000" dirty="0"/>
              <a:t>from </a:t>
            </a:r>
            <a:r>
              <a:rPr lang="en-US" sz="2000" dirty="0" smtClean="0"/>
              <a:t>A</a:t>
            </a:r>
            <a:r>
              <a:rPr lang="en-US" sz="2000" baseline="-25000" dirty="0" smtClean="0"/>
              <a:t>LR</a:t>
            </a:r>
          </a:p>
          <a:p>
            <a:pPr lvl="1"/>
            <a:r>
              <a:rPr lang="en-US" sz="2000" dirty="0" smtClean="0"/>
              <a:t>TLEP beam polarization up to </a:t>
            </a:r>
            <a:r>
              <a:rPr lang="en-US" sz="2000" i="1" dirty="0" smtClean="0"/>
              <a:t>W</a:t>
            </a:r>
            <a:r>
              <a:rPr lang="en-US" sz="2000" dirty="0" smtClean="0"/>
              <a:t> threshold, for energy calibration</a:t>
            </a:r>
            <a:endParaRPr lang="en-US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29178"/>
              </p:ext>
            </p:extLst>
          </p:nvPr>
        </p:nvGraphicFramePr>
        <p:xfrm>
          <a:off x="298173" y="1484785"/>
          <a:ext cx="5153562" cy="4704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399"/>
                <a:gridCol w="1143000"/>
                <a:gridCol w="1126296"/>
                <a:gridCol w="1207867"/>
              </a:tblGrid>
              <a:tr h="3058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ILC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</a:t>
                      </a:r>
                      <a:r>
                        <a:rPr lang="en-US" sz="1400" b="1" dirty="0" err="1" smtClean="0">
                          <a:solidFill>
                            <a:srgbClr val="009900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9900"/>
                          </a:solidFill>
                        </a:rPr>
                        <a:t>Z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Mega-Z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Giga-Z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-Z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5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#Z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year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Precision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vs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 LEP1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Z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rgbClr val="CC0099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endParaRPr lang="en-US" sz="1400" b="1" baseline="-25000" dirty="0">
                        <a:solidFill>
                          <a:srgbClr val="CC0099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×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Yes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(T)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 MeV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1/5 to 1/10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–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(&gt;10</a:t>
                      </a:r>
                      <a:r>
                        <a:rPr lang="en-US" sz="11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aseline="0" dirty="0" err="1" smtClean="0">
                          <a:solidFill>
                            <a:srgbClr val="000000"/>
                          </a:solidFill>
                        </a:rPr>
                        <a:t>b,c,</a:t>
                      </a:r>
                      <a:r>
                        <a:rPr lang="en-US" sz="1100" baseline="0" dirty="0" err="1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en-US" sz="1100" baseline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baseline="300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Yes (T,L)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~1/100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&lt; 0.1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2m</a:t>
                      </a:r>
                      <a:r>
                        <a:rPr lang="en-US" sz="1400" b="1" baseline="-25000" dirty="0" smtClean="0">
                          <a:solidFill>
                            <a:srgbClr val="009900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W pairs / year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800000"/>
                          </a:solidFill>
                        </a:rPr>
                        <a:t>Polarization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dozens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US" sz="1400" baseline="300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220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Yes (T)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0.5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=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240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Oku-W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6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# W pairs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4×10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33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4×10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0.5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350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Mega-Top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800000"/>
                          </a:solidFill>
                        </a:rPr>
                        <a:t># top pairs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top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t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– </a:t>
                      </a:r>
                      <a:endParaRPr lang="en-US" sz="1400" b="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–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–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100,000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30 MeV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40%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500,000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13 MeV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51" y="2667000"/>
            <a:ext cx="1477710" cy="12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MyDocs\zline_aleph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51" y="1219200"/>
            <a:ext cx="1477710" cy="12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61" y="4114800"/>
            <a:ext cx="920733" cy="910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8361" y="990600"/>
            <a:ext cx="1752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Asymmetries, </a:t>
            </a:r>
            <a:r>
              <a:rPr lang="en-US" sz="1200" dirty="0" err="1">
                <a:solidFill>
                  <a:prstClr val="black"/>
                </a:solidFill>
              </a:rPr>
              <a:t>Lineshape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6922" y="2438400"/>
            <a:ext cx="141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WW threshold scan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4789" y="3837801"/>
            <a:ext cx="1184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WW production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5280" y="5029200"/>
            <a:ext cx="1247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</a:rPr>
              <a:t>tt</a:t>
            </a:r>
            <a:r>
              <a:rPr lang="en-US" sz="1200" dirty="0">
                <a:solidFill>
                  <a:prstClr val="black"/>
                </a:solidFill>
              </a:rPr>
              <a:t> threshold scan</a:t>
            </a:r>
          </a:p>
        </p:txBody>
      </p:sp>
      <p:pic>
        <p:nvPicPr>
          <p:cNvPr id="15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61" y="528828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5710449" y="2967249"/>
            <a:ext cx="4934063" cy="132343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TLEP : Repeat the LEP1 physics </a:t>
            </a:r>
            <a:r>
              <a:rPr lang="en-US" sz="1600" dirty="0" err="1">
                <a:solidFill>
                  <a:srgbClr val="FF0000"/>
                </a:solidFill>
              </a:rPr>
              <a:t>programme</a:t>
            </a:r>
            <a:r>
              <a:rPr lang="en-US" sz="1600" dirty="0">
                <a:solidFill>
                  <a:srgbClr val="FF0000"/>
                </a:solidFill>
              </a:rPr>
              <a:t> every 15 min</a:t>
            </a:r>
          </a:p>
          <a:p>
            <a:r>
              <a:rPr lang="en-US" sz="1600" dirty="0">
                <a:solidFill>
                  <a:prstClr val="black"/>
                </a:solidFill>
              </a:rPr>
              <a:t>       </a:t>
            </a:r>
            <a:r>
              <a:rPr lang="en-US" sz="1600" dirty="0">
                <a:solidFill>
                  <a:srgbClr val="0000CC"/>
                </a:solidFill>
              </a:rPr>
              <a:t>Transverse polarization up to the WW threshold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>
                <a:solidFill>
                  <a:prstClr val="black"/>
                </a:solidFill>
              </a:rPr>
              <a:t>Exquisite beam energy determination (10 </a:t>
            </a:r>
            <a:r>
              <a:rPr lang="en-US" sz="1600" dirty="0" err="1">
                <a:solidFill>
                  <a:prstClr val="black"/>
                </a:solidFill>
              </a:rPr>
              <a:t>keV</a:t>
            </a:r>
            <a:r>
              <a:rPr lang="en-US" sz="1600" dirty="0">
                <a:solidFill>
                  <a:prstClr val="black"/>
                </a:solidFill>
              </a:rPr>
              <a:t>)\</a:t>
            </a:r>
          </a:p>
          <a:p>
            <a:r>
              <a:rPr lang="en-US" sz="1600" dirty="0">
                <a:solidFill>
                  <a:srgbClr val="0000CC"/>
                </a:solidFill>
              </a:rPr>
              <a:t>       Longitudinal polarization at the Z pole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4" indent="-285750">
              <a:buFont typeface="Wingdings" charset="2"/>
              <a:buChar char="Ø"/>
            </a:pPr>
            <a:r>
              <a:rPr lang="en-US" sz="1600" dirty="0">
                <a:solidFill>
                  <a:prstClr val="black"/>
                </a:solidFill>
              </a:rPr>
              <a:t>Measure sin</a:t>
            </a:r>
            <a:r>
              <a:rPr lang="en-US" sz="1600" baseline="30000" dirty="0">
                <a:solidFill>
                  <a:prstClr val="black"/>
                </a:solidFill>
              </a:rPr>
              <a:t>2</a:t>
            </a:r>
            <a:r>
              <a:rPr lang="en-US" sz="1600" dirty="0">
                <a:solidFill>
                  <a:prstClr val="black"/>
                </a:solidFill>
              </a:rPr>
              <a:t>θ</a:t>
            </a:r>
            <a:r>
              <a:rPr lang="en-US" sz="1600" baseline="-25000" dirty="0">
                <a:solidFill>
                  <a:prstClr val="black"/>
                </a:solidFill>
              </a:rPr>
              <a:t>W</a:t>
            </a:r>
            <a:r>
              <a:rPr lang="en-US" sz="1600" dirty="0">
                <a:solidFill>
                  <a:prstClr val="black"/>
                </a:solidFill>
              </a:rPr>
              <a:t> to 2.10</a:t>
            </a:r>
            <a:r>
              <a:rPr lang="en-US" sz="1600" baseline="30000" dirty="0">
                <a:solidFill>
                  <a:prstClr val="black"/>
                </a:solidFill>
              </a:rPr>
              <a:t>-6 </a:t>
            </a:r>
            <a:r>
              <a:rPr lang="en-US" sz="1600" dirty="0">
                <a:solidFill>
                  <a:prstClr val="black"/>
                </a:solidFill>
              </a:rPr>
              <a:t>from A</a:t>
            </a:r>
            <a:r>
              <a:rPr lang="en-US" sz="1600" baseline="-25000" dirty="0">
                <a:solidFill>
                  <a:prstClr val="black"/>
                </a:solidFill>
              </a:rPr>
              <a:t>LR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3161" y="4919246"/>
            <a:ext cx="244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-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61" y="5257800"/>
            <a:ext cx="838200" cy="7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61265" y="6488668"/>
            <a:ext cx="88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P. Janot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616" y="-13173"/>
            <a:ext cx="2928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</a:t>
            </a:r>
            <a:r>
              <a:rPr lang="en-US" sz="2400" b="1" dirty="0" smtClean="0">
                <a:solidFill>
                  <a:srgbClr val="C00000"/>
                </a:solidFill>
              </a:rPr>
              <a:t>ee talk by A. Blondel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420"/>
            <a:ext cx="9144000" cy="649496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71800" y="548680"/>
            <a:ext cx="1440159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srgbClr val="000000"/>
                </a:solidFill>
              </a:rPr>
              <a:t>interim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1540" y="2999055"/>
            <a:ext cx="2124236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</a:rPr>
              <a:t>F. Zimmermann ad </a:t>
            </a:r>
            <a:r>
              <a:rPr lang="fr-FR" sz="2000" b="1" dirty="0" err="1" smtClean="0">
                <a:solidFill>
                  <a:srgbClr val="000000"/>
                </a:solidFill>
              </a:rPr>
              <a:t>interim</a:t>
            </a:r>
            <a:endParaRPr lang="fr-FR" sz="2000" b="1" dirty="0" smtClean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35896" y="3011015"/>
            <a:ext cx="1872208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</a:rPr>
              <a:t>P. Janot         ad </a:t>
            </a:r>
            <a:r>
              <a:rPr lang="fr-FR" sz="2000" b="1" dirty="0" err="1" smtClean="0">
                <a:solidFill>
                  <a:srgbClr val="000000"/>
                </a:solidFill>
              </a:rPr>
              <a:t>interim</a:t>
            </a:r>
            <a:endParaRPr lang="fr-FR" sz="2000" b="1" dirty="0" smtClean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84268" y="2966018"/>
            <a:ext cx="1764196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</a:rPr>
              <a:t>J. Ellis           ad </a:t>
            </a:r>
            <a:r>
              <a:rPr lang="fr-FR" sz="2000" b="1" dirty="0" err="1" smtClean="0">
                <a:solidFill>
                  <a:srgbClr val="000000"/>
                </a:solidFill>
              </a:rPr>
              <a:t>interim</a:t>
            </a:r>
            <a:endParaRPr lang="fr-FR" sz="2000" b="1" dirty="0" smtClean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72516" y="1916832"/>
            <a:ext cx="9433048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000000"/>
                </a:solidFill>
              </a:rPr>
              <a:t>R. Aleksan, A. Blondel,  J. Ellis, P. Janot, M. Koratzinos, M. Zanetti, F. Zimmermann ad </a:t>
            </a:r>
            <a:r>
              <a:rPr lang="fr-FR" sz="2000" b="1" dirty="0" err="1" smtClean="0">
                <a:solidFill>
                  <a:srgbClr val="000000"/>
                </a:solidFill>
              </a:rPr>
              <a:t>interim</a:t>
            </a:r>
            <a:endParaRPr lang="fr-FR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85846"/>
              </p:ext>
            </p:extLst>
          </p:nvPr>
        </p:nvGraphicFramePr>
        <p:xfrm>
          <a:off x="539552" y="1556792"/>
          <a:ext cx="8064895" cy="4443060"/>
        </p:xfrm>
        <a:graphic>
          <a:graphicData uri="http://schemas.openxmlformats.org/drawingml/2006/table">
            <a:tbl>
              <a:tblPr firstRow="1" firstCol="1" bandRow="1"/>
              <a:tblGrid>
                <a:gridCol w="4959252"/>
                <a:gridCol w="3105643"/>
              </a:tblGrid>
              <a:tr h="54162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3200" i="0" dirty="0" smtClean="0">
                          <a:effectLst/>
                          <a:latin typeface="Times New Roman"/>
                          <a:ea typeface="Times New Roman"/>
                        </a:rPr>
                        <a:t>system</a:t>
                      </a:r>
                      <a:endParaRPr lang="en-GB" sz="32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3200" dirty="0" smtClean="0">
                          <a:effectLst/>
                          <a:latin typeface="Times New Roman"/>
                          <a:ea typeface="Times New Roman"/>
                        </a:rPr>
                        <a:t>el. power [MW]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  <a:latin typeface="Times New Roman"/>
                          <a:ea typeface="Times New Roman"/>
                        </a:rPr>
                        <a:t>RF </a:t>
                      </a:r>
                      <a:r>
                        <a:rPr lang="en-GB" sz="3200" dirty="0" smtClean="0">
                          <a:effectLst/>
                          <a:latin typeface="Times New Roman"/>
                          <a:ea typeface="Times New Roman"/>
                        </a:rPr>
                        <a:t>(w/o cryogenics)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/>
                          <a:ea typeface="Times New Roman"/>
                        </a:rPr>
                        <a:t>180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/>
                          <a:ea typeface="Times New Roman"/>
                        </a:rPr>
                        <a:t>RF for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3200" dirty="0" smtClean="0">
                          <a:effectLst/>
                          <a:latin typeface="Times New Roman"/>
                          <a:ea typeface="Times New Roman"/>
                        </a:rPr>
                        <a:t>accelerator</a:t>
                      </a:r>
                      <a:r>
                        <a:rPr lang="en-US" sz="3200" baseline="0" dirty="0" smtClean="0">
                          <a:effectLst/>
                          <a:latin typeface="Times New Roman"/>
                          <a:ea typeface="Times New Roman"/>
                        </a:rPr>
                        <a:t> ring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/>
                          <a:ea typeface="Times New Roman"/>
                        </a:rPr>
                        <a:t>cryogenics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  <a:latin typeface="Times New Roman"/>
                          <a:ea typeface="Times New Roman"/>
                        </a:rPr>
                        <a:t>cooling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/>
                          <a:ea typeface="Times New Roman"/>
                        </a:rPr>
                        <a:t>ventilation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3200" dirty="0" smtClean="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/>
                          <a:ea typeface="Times New Roman"/>
                        </a:rPr>
                        <a:t>magnet systems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32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3200">
                          <a:effectLst/>
                          <a:latin typeface="Times New Roman"/>
                          <a:ea typeface="Times New Roman"/>
                        </a:rPr>
                        <a:t>general services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32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937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GB" sz="3200" b="1" dirty="0" smtClean="0">
                          <a:effectLst/>
                          <a:latin typeface="Times New Roman"/>
                          <a:ea typeface="Times New Roman"/>
                        </a:rPr>
                        <a:t>total</a:t>
                      </a:r>
                      <a:endParaRPr lang="en-GB" sz="3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GB" sz="3200" b="1" dirty="0">
                          <a:effectLst/>
                          <a:latin typeface="Times New Roman"/>
                          <a:ea typeface="Times New Roman"/>
                        </a:rPr>
                        <a:t>~</a:t>
                      </a:r>
                      <a:r>
                        <a:rPr lang="en-GB" sz="3200" b="1" dirty="0" smtClean="0">
                          <a:effectLst/>
                          <a:latin typeface="Times New Roman"/>
                          <a:ea typeface="Times New Roman"/>
                        </a:rPr>
                        <a:t>274</a:t>
                      </a:r>
                      <a:endParaRPr lang="en-GB" sz="3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TLEP average power consumption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i="1" dirty="0" smtClean="0">
                <a:solidFill>
                  <a:prstClr val="black"/>
                </a:solidFill>
              </a:rPr>
              <a:t>rough estimate</a:t>
            </a:r>
            <a:endParaRPr lang="en-GB" i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093296"/>
            <a:ext cx="8850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l</a:t>
            </a:r>
            <a:r>
              <a:rPr lang="en-US" b="1" dirty="0" smtClean="0">
                <a:solidFill>
                  <a:srgbClr val="0000CC"/>
                </a:solidFill>
              </a:rPr>
              <a:t>arge part of power (~200 MW) is proportional to beam current &amp; luminosity; e.g. running 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</a:p>
          <a:p>
            <a:r>
              <a:rPr lang="en-GB" b="1" dirty="0" smtClean="0">
                <a:solidFill>
                  <a:srgbClr val="0000CC"/>
                </a:solidFill>
              </a:rPr>
              <a:t>TLEP-H with </a:t>
            </a:r>
            <a:r>
              <a:rPr lang="en-GB" b="1" u="sng" dirty="0" smtClean="0">
                <a:solidFill>
                  <a:srgbClr val="0000CC"/>
                </a:solidFill>
              </a:rPr>
              <a:t>5x10</a:t>
            </a:r>
            <a:r>
              <a:rPr lang="en-GB" b="1" u="sng" baseline="30000" dirty="0" smtClean="0">
                <a:solidFill>
                  <a:srgbClr val="0000CC"/>
                </a:solidFill>
              </a:rPr>
              <a:t>34 </a:t>
            </a:r>
            <a:r>
              <a:rPr lang="en-GB" b="1" u="sng" dirty="0" smtClean="0">
                <a:solidFill>
                  <a:srgbClr val="0000CC"/>
                </a:solidFill>
              </a:rPr>
              <a:t>cm</a:t>
            </a:r>
            <a:r>
              <a:rPr lang="en-GB" b="1" u="sng" baseline="30000" dirty="0" smtClean="0">
                <a:solidFill>
                  <a:srgbClr val="0000CC"/>
                </a:solidFill>
              </a:rPr>
              <a:t>-2</a:t>
            </a:r>
            <a:r>
              <a:rPr lang="en-GB" b="1" u="sng" dirty="0" smtClean="0">
                <a:solidFill>
                  <a:srgbClr val="0000CC"/>
                </a:solidFill>
              </a:rPr>
              <a:t>s</a:t>
            </a:r>
            <a:r>
              <a:rPr lang="en-GB" b="1" u="sng" baseline="30000" dirty="0" smtClean="0">
                <a:solidFill>
                  <a:srgbClr val="0000CC"/>
                </a:solidFill>
              </a:rPr>
              <a:t>-1</a:t>
            </a:r>
            <a:r>
              <a:rPr lang="en-GB" b="1" u="sng" dirty="0" smtClean="0">
                <a:solidFill>
                  <a:srgbClr val="0000CC"/>
                </a:solidFill>
              </a:rPr>
              <a:t> </a:t>
            </a:r>
            <a:r>
              <a:rPr lang="en-GB" b="1" dirty="0" smtClean="0">
                <a:solidFill>
                  <a:srgbClr val="0000CC"/>
                </a:solidFill>
              </a:rPr>
              <a:t>(4 IPs) instead of 2x10</a:t>
            </a:r>
            <a:r>
              <a:rPr lang="en-GB" b="1" baseline="30000" dirty="0" smtClean="0">
                <a:solidFill>
                  <a:srgbClr val="0000CC"/>
                </a:solidFill>
              </a:rPr>
              <a:t>35</a:t>
            </a:r>
            <a:r>
              <a:rPr lang="en-GB" b="1" dirty="0" smtClean="0">
                <a:solidFill>
                  <a:srgbClr val="0000CC"/>
                </a:solidFill>
              </a:rPr>
              <a:t> cm</a:t>
            </a:r>
            <a:r>
              <a:rPr lang="en-GB" b="1" baseline="30000" dirty="0" smtClean="0">
                <a:solidFill>
                  <a:srgbClr val="0000CC"/>
                </a:solidFill>
              </a:rPr>
              <a:t>-2</a:t>
            </a:r>
            <a:r>
              <a:rPr lang="en-GB" b="1" dirty="0" smtClean="0">
                <a:solidFill>
                  <a:srgbClr val="0000CC"/>
                </a:solidFill>
              </a:rPr>
              <a:t>s</a:t>
            </a:r>
            <a:r>
              <a:rPr lang="en-GB" b="1" baseline="30000" dirty="0" smtClean="0">
                <a:solidFill>
                  <a:srgbClr val="0000CC"/>
                </a:solidFill>
              </a:rPr>
              <a:t>-1</a:t>
            </a:r>
            <a:r>
              <a:rPr lang="en-GB" b="1" dirty="0" smtClean="0">
                <a:solidFill>
                  <a:srgbClr val="0000CC"/>
                </a:solidFill>
              </a:rPr>
              <a:t> total power </a:t>
            </a:r>
            <a:r>
              <a:rPr lang="en-GB" b="1" dirty="0">
                <a:solidFill>
                  <a:srgbClr val="0000CC"/>
                </a:solidFill>
              </a:rPr>
              <a:t>w</a:t>
            </a:r>
            <a:r>
              <a:rPr lang="en-GB" b="1" dirty="0" smtClean="0">
                <a:solidFill>
                  <a:srgbClr val="0000CC"/>
                </a:solidFill>
              </a:rPr>
              <a:t>ould be ~</a:t>
            </a:r>
            <a:r>
              <a:rPr lang="en-GB" b="1" u="sng" dirty="0" smtClean="0">
                <a:solidFill>
                  <a:srgbClr val="0000CC"/>
                </a:solidFill>
              </a:rPr>
              <a:t>120 MW</a:t>
            </a:r>
            <a:endParaRPr lang="en-US" b="1" u="sng" dirty="0" smtClean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3123100"/>
            <a:ext cx="2592288" cy="1384995"/>
          </a:xfrm>
          <a:prstGeom prst="rect">
            <a:avLst/>
          </a:prstGeom>
          <a:solidFill>
            <a:srgbClr val="0000CC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→ talks by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Mike Koratzinos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nd Qing Qin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Local Docs\Presentations\sheffield\0507027_01-A4-at-144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74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34" y="19833"/>
            <a:ext cx="8829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cs typeface="Times New Roman" pitchFamily="18" charset="0"/>
              </a:rPr>
              <a:t>b</a:t>
            </a:r>
            <a:r>
              <a:rPr lang="en-US" sz="4400" dirty="0" err="1" smtClean="0">
                <a:solidFill>
                  <a:prstClr val="black"/>
                </a:solidFill>
                <a:cs typeface="Times New Roman" pitchFamily="18" charset="0"/>
              </a:rPr>
              <a:t>eamstrahlung</a:t>
            </a:r>
            <a:r>
              <a:rPr lang="en-US" sz="4400" dirty="0" smtClean="0">
                <a:solidFill>
                  <a:prstClr val="black"/>
                </a:solidFill>
                <a:cs typeface="Times New Roman" pitchFamily="18" charset="0"/>
              </a:rPr>
              <a:t>: lifetime &amp; </a:t>
            </a:r>
            <a:r>
              <a:rPr lang="en-US" sz="4400" i="1" dirty="0" smtClean="0">
                <a:solidFill>
                  <a:prstClr val="black"/>
                </a:solidFill>
                <a:cs typeface="Times New Roman" pitchFamily="18" charset="0"/>
              </a:rPr>
              <a:t>L</a:t>
            </a:r>
            <a:r>
              <a:rPr lang="en-US" sz="4400" dirty="0" smtClean="0">
                <a:solidFill>
                  <a:prstClr val="black"/>
                </a:solidFill>
                <a:cs typeface="Times New Roman" pitchFamily="18" charset="0"/>
              </a:rPr>
              <a:t> spectrum</a:t>
            </a:r>
            <a:endParaRPr lang="en-GB" sz="4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8" y="2973250"/>
            <a:ext cx="458946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875891" y="3267896"/>
            <a:ext cx="347034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CC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&gt;20 s </a:t>
            </a:r>
            <a:r>
              <a:rPr lang="en-US" dirty="0">
                <a:solidFill>
                  <a:srgbClr val="0000CC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0000CC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=1.0%</a:t>
            </a:r>
            <a:endParaRPr lang="en-US" dirty="0">
              <a:solidFill>
                <a:srgbClr val="0000CC"/>
              </a:solidFill>
              <a:cs typeface="Arial" charset="0"/>
            </a:endParaRPr>
          </a:p>
          <a:p>
            <a:pPr algn="ctr" eaLnBrk="1" hangingPunct="1"/>
            <a:r>
              <a:rPr lang="en-US" dirty="0" smtClean="0">
                <a:solidFill>
                  <a:srgbClr val="0000CC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&gt;3 min </a:t>
            </a:r>
            <a:r>
              <a:rPr lang="en-US" dirty="0">
                <a:solidFill>
                  <a:srgbClr val="0000CC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0000CC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=1.5%</a:t>
            </a:r>
          </a:p>
          <a:p>
            <a:pPr algn="ctr" eaLnBrk="1" hangingPunct="1"/>
            <a:r>
              <a:rPr lang="en-US" dirty="0" smtClean="0">
                <a:solidFill>
                  <a:srgbClr val="0000CC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&gt;20 </a:t>
            </a:r>
            <a:r>
              <a:rPr lang="en-US" dirty="0">
                <a:solidFill>
                  <a:srgbClr val="0000CC"/>
                </a:solidFill>
                <a:cs typeface="Arial" charset="0"/>
              </a:rPr>
              <a:t>min at </a:t>
            </a:r>
            <a:r>
              <a:rPr lang="en-US" dirty="0" smtClean="0">
                <a:solidFill>
                  <a:srgbClr val="0000CC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=2.0%</a:t>
            </a:r>
          </a:p>
          <a:p>
            <a:pPr algn="ctr" eaLnBrk="1" hangingPunct="1"/>
            <a:r>
              <a:rPr lang="en-US" dirty="0" smtClean="0">
                <a:solidFill>
                  <a:srgbClr val="0000CC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&gt;4h at </a:t>
            </a:r>
            <a:r>
              <a:rPr lang="en-US" dirty="0" smtClean="0">
                <a:solidFill>
                  <a:srgbClr val="0000CC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0000CC"/>
                </a:solidFill>
                <a:cs typeface="Arial" charset="0"/>
              </a:rPr>
              <a:t>=3</a:t>
            </a:r>
            <a:r>
              <a:rPr lang="en-US" dirty="0">
                <a:solidFill>
                  <a:srgbClr val="0000CC"/>
                </a:solidFill>
                <a:cs typeface="Arial" charset="0"/>
              </a:rPr>
              <a:t>%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857" y="980728"/>
            <a:ext cx="885563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simulation w 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360M </a:t>
            </a:r>
            <a:r>
              <a:rPr lang="en-US" sz="2400" dirty="0" err="1">
                <a:solidFill>
                  <a:prstClr val="black"/>
                </a:solidFill>
                <a:ea typeface="ＭＳ Ｐゴシック" pitchFamily="34" charset="-128"/>
              </a:rPr>
              <a:t>macroparticles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(Guinea-Pig code)</a:t>
            </a:r>
            <a:endParaRPr lang="en-US" sz="24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  <a:sym typeface="Symbol"/>
              </a:rPr>
              <a:t>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 varies 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exponentially 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with momentu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m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 acceptance 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  <a:sym typeface="Symbol"/>
              </a:rPr>
              <a:t>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  </a:t>
            </a:r>
            <a:endParaRPr lang="en-US" sz="2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5729" y="2036250"/>
            <a:ext cx="53920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TLEP at 240 GeV: post-collision </a:t>
            </a:r>
          </a:p>
          <a:p>
            <a:r>
              <a:rPr lang="en-US" sz="3200" i="1" dirty="0">
                <a:solidFill>
                  <a:srgbClr val="0000CC"/>
                </a:solidFill>
              </a:rPr>
              <a:t> </a:t>
            </a:r>
            <a:r>
              <a:rPr lang="en-US" sz="3200" i="1" dirty="0" smtClean="0">
                <a:solidFill>
                  <a:srgbClr val="0000CC"/>
                </a:solidFill>
              </a:rPr>
              <a:t>     E</a:t>
            </a:r>
            <a:r>
              <a:rPr lang="en-US" sz="3200" dirty="0" smtClean="0">
                <a:solidFill>
                  <a:srgbClr val="0000CC"/>
                </a:solidFill>
              </a:rPr>
              <a:t> tail → beam lifetime </a:t>
            </a:r>
            <a:r>
              <a:rPr lang="en-US" sz="3200" dirty="0">
                <a:solidFill>
                  <a:srgbClr val="0000CC"/>
                </a:solidFill>
                <a:ea typeface="ＭＳ Ｐゴシック" pitchFamily="34" charset="-128"/>
                <a:sym typeface="Symbol"/>
              </a:rPr>
              <a:t></a:t>
            </a:r>
            <a:endParaRPr lang="en-GB" sz="3200" dirty="0">
              <a:solidFill>
                <a:srgbClr val="0000CC"/>
              </a:solidFill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26" y="2971908"/>
            <a:ext cx="4347280" cy="310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28320" y="5992675"/>
            <a:ext cx="4559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 dirty="0" err="1" smtClean="0">
                <a:solidFill>
                  <a:srgbClr val="FF0000"/>
                </a:solidFill>
              </a:rPr>
              <a:t>beamstrahlung</a:t>
            </a:r>
            <a:r>
              <a:rPr lang="en-US" sz="2400" kern="0" dirty="0" smtClean="0">
                <a:solidFill>
                  <a:srgbClr val="FF0000"/>
                </a:solidFill>
              </a:rPr>
              <a:t>  in circular collider much weaker than for LC</a:t>
            </a:r>
            <a:endParaRPr lang="en-GB" sz="2400" kern="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3979" y="4963939"/>
            <a:ext cx="17098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M. Zanetti (MIT)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9426" y="2011863"/>
            <a:ext cx="31630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luminosity </a:t>
            </a:r>
            <a:r>
              <a:rPr lang="en-US" sz="3200" i="1" dirty="0" smtClean="0">
                <a:solidFill>
                  <a:srgbClr val="FF0000"/>
                </a:solidFill>
              </a:rPr>
              <a:t>energy</a:t>
            </a:r>
          </a:p>
          <a:p>
            <a:r>
              <a:rPr lang="en-US" sz="3200" i="1" dirty="0" smtClean="0">
                <a:solidFill>
                  <a:srgbClr val="FF0000"/>
                </a:solidFill>
              </a:rPr>
              <a:t>      </a:t>
            </a:r>
            <a:r>
              <a:rPr lang="en-US" sz="3200" dirty="0" smtClean="0">
                <a:solidFill>
                  <a:srgbClr val="FF0000"/>
                </a:solidFill>
              </a:rPr>
              <a:t>spectrum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28" y="5999851"/>
            <a:ext cx="4559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 dirty="0">
                <a:solidFill>
                  <a:srgbClr val="0000CC"/>
                </a:solidFill>
              </a:rPr>
              <a:t>r</a:t>
            </a:r>
            <a:r>
              <a:rPr lang="en-US" sz="2400" kern="0" dirty="0" smtClean="0">
                <a:solidFill>
                  <a:srgbClr val="0000CC"/>
                </a:solidFill>
              </a:rPr>
              <a:t>equired acceptance smaller for flatter beams</a:t>
            </a:r>
            <a:endParaRPr lang="en-GB" sz="2400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803938" y="0"/>
            <a:ext cx="7109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prstClr val="black"/>
                </a:solidFill>
                <a:cs typeface="Times New Roman" pitchFamily="18" charset="0"/>
              </a:rPr>
              <a:t>b</a:t>
            </a:r>
            <a:r>
              <a:rPr lang="en-US" sz="4400" dirty="0" err="1" smtClean="0">
                <a:solidFill>
                  <a:prstClr val="black"/>
                </a:solidFill>
                <a:cs typeface="Times New Roman" pitchFamily="18" charset="0"/>
              </a:rPr>
              <a:t>eamstrahlung</a:t>
            </a:r>
            <a:r>
              <a:rPr lang="en-US" sz="4400" dirty="0" smtClean="0">
                <a:solidFill>
                  <a:prstClr val="black"/>
                </a:solidFill>
                <a:cs typeface="Times New Roman" pitchFamily="18" charset="0"/>
              </a:rPr>
              <a:t>: equilibrium </a:t>
            </a:r>
            <a:r>
              <a:rPr lang="en-US" sz="4400" dirty="0" err="1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s</a:t>
            </a:r>
            <a:r>
              <a:rPr lang="en-US" sz="4400" baseline="-25000" dirty="0" err="1" smtClean="0">
                <a:solidFill>
                  <a:prstClr val="black"/>
                </a:solidFill>
                <a:cs typeface="Times New Roman" pitchFamily="18" charset="0"/>
              </a:rPr>
              <a:t>z</a:t>
            </a:r>
            <a:endParaRPr lang="en-GB" sz="4400" baseline="-25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854768"/>
            <a:ext cx="8818568" cy="260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</a:rPr>
              <a:t>b</a:t>
            </a:r>
            <a:r>
              <a:rPr lang="en-US" sz="3200" dirty="0" err="1" smtClean="0">
                <a:solidFill>
                  <a:prstClr val="black"/>
                </a:solidFill>
              </a:rPr>
              <a:t>eamstrahlung</a:t>
            </a:r>
            <a:r>
              <a:rPr lang="en-US" sz="3200" dirty="0" smtClean="0">
                <a:solidFill>
                  <a:prstClr val="black"/>
                </a:solidFill>
              </a:rPr>
              <a:t> excites (surviving) </a:t>
            </a:r>
            <a:r>
              <a:rPr lang="en-US" sz="3200" i="1" dirty="0" smtClean="0">
                <a:solidFill>
                  <a:prstClr val="black"/>
                </a:solidFill>
              </a:rPr>
              <a:t>e</a:t>
            </a:r>
            <a:r>
              <a:rPr lang="en-US" sz="3200" baseline="30000" dirty="0" smtClean="0">
                <a:solidFill>
                  <a:prstClr val="black"/>
                </a:solidFill>
              </a:rPr>
              <a:t>±</a:t>
            </a:r>
            <a:r>
              <a:rPr lang="en-US" sz="3200" dirty="0" smtClean="0">
                <a:solidFill>
                  <a:prstClr val="black"/>
                </a:solidFill>
              </a:rPr>
              <a:t> longitudinally,</a:t>
            </a:r>
          </a:p>
          <a:p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sz="3200" dirty="0" smtClean="0">
                <a:solidFill>
                  <a:prstClr val="black"/>
                </a:solidFill>
              </a:rPr>
              <a:t>adding to effect of  SR quantum excitation 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→ </a:t>
            </a:r>
            <a:r>
              <a:rPr lang="en-US" sz="3200" b="1" dirty="0" smtClean="0">
                <a:solidFill>
                  <a:srgbClr val="0000CC"/>
                </a:solidFill>
              </a:rPr>
              <a:t>collisions increase </a:t>
            </a:r>
            <a:r>
              <a:rPr lang="en-US" sz="3200" b="1" dirty="0" err="1" smtClean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3200" b="1" baseline="-25000" dirty="0" err="1" smtClean="0">
                <a:solidFill>
                  <a:srgbClr val="0000CC"/>
                </a:solidFill>
              </a:rPr>
              <a:t>z</a:t>
            </a:r>
            <a:r>
              <a:rPr lang="en-US" sz="3200" b="1" dirty="0" smtClean="0">
                <a:solidFill>
                  <a:srgbClr val="0000CC"/>
                </a:solidFill>
              </a:rPr>
              <a:t> &amp; </a:t>
            </a:r>
            <a:r>
              <a:rPr lang="en-US" sz="3200" b="1" dirty="0" err="1" smtClean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3200" b="1" baseline="-25000" dirty="0" err="1" smtClean="0">
                <a:solidFill>
                  <a:srgbClr val="0000CC"/>
                </a:solidFill>
                <a:latin typeface="Symbol" pitchFamily="18" charset="2"/>
              </a:rPr>
              <a:t>d</a:t>
            </a:r>
            <a:r>
              <a:rPr lang="en-US" sz="3200" b="1" baseline="-25000" dirty="0" smtClean="0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sz="3200" dirty="0" smtClean="0">
                <a:solidFill>
                  <a:prstClr val="black"/>
                </a:solidFill>
              </a:rPr>
              <a:t>(K. </a:t>
            </a:r>
            <a:r>
              <a:rPr lang="en-US" sz="3200" dirty="0" err="1" smtClean="0">
                <a:solidFill>
                  <a:prstClr val="black"/>
                </a:solidFill>
              </a:rPr>
              <a:t>Yokoya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800" dirty="0">
                <a:solidFill>
                  <a:prstClr val="black"/>
                </a:solidFill>
              </a:rPr>
              <a:t> 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0000CC"/>
                </a:solidFill>
              </a:rPr>
              <a:t>1</a:t>
            </a:r>
            <a:r>
              <a:rPr lang="en-US" sz="2400" b="1" dirty="0" smtClean="0">
                <a:solidFill>
                  <a:srgbClr val="0000CC"/>
                </a:solidFill>
              </a:rPr>
              <a:t>st </a:t>
            </a:r>
            <a:r>
              <a:rPr lang="en-US" sz="2400" b="1" dirty="0">
                <a:solidFill>
                  <a:srgbClr val="0000CC"/>
                </a:solidFill>
              </a:rPr>
              <a:t>ever </a:t>
            </a:r>
            <a:r>
              <a:rPr lang="en-US" sz="2400" b="1" dirty="0" smtClean="0">
                <a:solidFill>
                  <a:srgbClr val="0000CC"/>
                </a:solidFill>
              </a:rPr>
              <a:t>self-consistent beam-beam simulations </a:t>
            </a:r>
            <a:r>
              <a:rPr lang="en-US" sz="2400" b="1" dirty="0">
                <a:solidFill>
                  <a:srgbClr val="0000CC"/>
                </a:solidFill>
              </a:rPr>
              <a:t>with BS (K. </a:t>
            </a:r>
            <a:r>
              <a:rPr lang="en-US" sz="2400" b="1" dirty="0" smtClean="0">
                <a:solidFill>
                  <a:srgbClr val="0000CC"/>
                </a:solidFill>
              </a:rPr>
              <a:t>Ohmi):</a:t>
            </a:r>
            <a:endParaRPr lang="en-GB" sz="2400" b="1" dirty="0">
              <a:solidFill>
                <a:srgbClr val="0000CC"/>
              </a:solidFill>
            </a:endParaRPr>
          </a:p>
          <a:p>
            <a:endParaRPr lang="en-US" sz="3200" dirty="0" smtClean="0">
              <a:solidFill>
                <a:prstClr val="black"/>
              </a:solidFill>
            </a:endParaRPr>
          </a:p>
          <a:p>
            <a:r>
              <a:rPr lang="en-US" sz="300" dirty="0">
                <a:solidFill>
                  <a:prstClr val="black"/>
                </a:solidFill>
              </a:rPr>
              <a:t> </a:t>
            </a:r>
            <a:r>
              <a:rPr lang="en-US" sz="300" dirty="0" smtClean="0">
                <a:solidFill>
                  <a:prstClr val="black"/>
                </a:solidFill>
              </a:rPr>
              <a:t>  </a:t>
            </a:r>
            <a:endParaRPr lang="en-US" sz="3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89" y="2814960"/>
            <a:ext cx="4320480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3278366"/>
            <a:ext cx="135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</a:t>
            </a:r>
            <a:r>
              <a:rPr lang="en-US" b="1" dirty="0" smtClean="0">
                <a:solidFill>
                  <a:srgbClr val="00B050"/>
                </a:solidFill>
              </a:rPr>
              <a:t>eak strong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6977" y="4156274"/>
            <a:ext cx="15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s</a:t>
            </a:r>
            <a:r>
              <a:rPr lang="en-US" b="1" dirty="0" smtClean="0">
                <a:solidFill>
                  <a:srgbClr val="0000CC"/>
                </a:solidFill>
              </a:rPr>
              <a:t>elf-consistent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938" y="4680163"/>
            <a:ext cx="191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o </a:t>
            </a:r>
            <a:r>
              <a:rPr lang="en-US" b="1" dirty="0" err="1" smtClean="0">
                <a:solidFill>
                  <a:srgbClr val="FF0000"/>
                </a:solidFill>
              </a:rPr>
              <a:t>beamstrahlung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19" y="2851506"/>
            <a:ext cx="4104456" cy="28731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6511" y="351944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2012 design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4156274"/>
            <a:ext cx="15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s</a:t>
            </a:r>
            <a:r>
              <a:rPr lang="en-US" b="1" dirty="0" smtClean="0">
                <a:solidFill>
                  <a:srgbClr val="0000CC"/>
                </a:solidFill>
              </a:rPr>
              <a:t>elf-consistent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8589" y="308614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BS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275856" y="4680163"/>
            <a:ext cx="1008112" cy="1180304"/>
          </a:xfrm>
          <a:prstGeom prst="line">
            <a:avLst/>
          </a:prstGeom>
          <a:ln w="476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093" y="5860466"/>
            <a:ext cx="5411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f</a:t>
            </a:r>
            <a:r>
              <a:rPr lang="en-US" sz="2000" b="1" dirty="0" smtClean="0">
                <a:solidFill>
                  <a:srgbClr val="0000CC"/>
                </a:solidFill>
              </a:rPr>
              <a:t>inal bunch length from simulation</a:t>
            </a:r>
          </a:p>
          <a:p>
            <a:r>
              <a:rPr lang="en-US" sz="2000" b="1" dirty="0" smtClean="0">
                <a:solidFill>
                  <a:srgbClr val="0000CC"/>
                </a:solidFill>
              </a:rPr>
              <a:t>consistent w analytical expectation </a:t>
            </a:r>
          </a:p>
          <a:p>
            <a:r>
              <a:rPr lang="en-US" sz="2000" b="1" dirty="0" smtClean="0">
                <a:solidFill>
                  <a:srgbClr val="0000CC"/>
                </a:solidFill>
              </a:rPr>
              <a:t>including BS: </a:t>
            </a:r>
            <a:r>
              <a:rPr lang="en-US" sz="2000" b="1" dirty="0" err="1" smtClean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000CC"/>
                </a:solidFill>
              </a:rPr>
              <a:t>z</a:t>
            </a:r>
            <a:r>
              <a:rPr lang="en-US" sz="2000" b="1" dirty="0" smtClean="0">
                <a:solidFill>
                  <a:srgbClr val="0000CC"/>
                </a:solidFill>
              </a:rPr>
              <a:t>=4.3 mm! (2012 TLEP parameters)</a:t>
            </a:r>
            <a:endParaRPr lang="en-GB" sz="2000" b="1" dirty="0">
              <a:solidFill>
                <a:srgbClr val="0000CC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12" y="5748885"/>
            <a:ext cx="2820632" cy="6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26" y="6380334"/>
            <a:ext cx="1657722" cy="51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>
            <a:endCxn id="4100" idx="1"/>
          </p:cNvCxnSpPr>
          <p:nvPr/>
        </p:nvCxnSpPr>
        <p:spPr>
          <a:xfrm flipV="1">
            <a:off x="4139952" y="6058592"/>
            <a:ext cx="1737360" cy="321742"/>
          </a:xfrm>
          <a:prstGeom prst="line">
            <a:avLst/>
          </a:prstGeom>
          <a:ln w="476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TextBox 4096"/>
          <p:cNvSpPr txBox="1"/>
          <p:nvPr/>
        </p:nvSpPr>
        <p:spPr>
          <a:xfrm>
            <a:off x="8033300" y="6315412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</a:t>
            </a:r>
            <a:r>
              <a:rPr lang="en-US" dirty="0" smtClean="0">
                <a:solidFill>
                  <a:prstClr val="black"/>
                </a:solidFill>
              </a:rPr>
              <a:t>onlinear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equation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7664" y="4861877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</a:t>
            </a:r>
            <a:r>
              <a:rPr lang="en-US" b="1" dirty="0" smtClean="0">
                <a:solidFill>
                  <a:prstClr val="black"/>
                </a:solidFill>
              </a:rPr>
              <a:t>unch luminosity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" y="2975725"/>
            <a:ext cx="1043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r</a:t>
            </a:r>
            <a:r>
              <a:rPr lang="en-US" b="1" dirty="0" err="1" smtClean="0">
                <a:solidFill>
                  <a:prstClr val="black"/>
                </a:solidFill>
              </a:rPr>
              <a:t>ms</a:t>
            </a:r>
            <a:r>
              <a:rPr lang="en-US" b="1" dirty="0" smtClean="0">
                <a:solidFill>
                  <a:prstClr val="black"/>
                </a:solidFill>
              </a:rPr>
              <a:t> bunch length</a:t>
            </a:r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7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2" y="2385677"/>
            <a:ext cx="4703618" cy="329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" y="2352281"/>
            <a:ext cx="4751572" cy="332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466537" y="220920"/>
            <a:ext cx="7947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cs typeface="Times New Roman" pitchFamily="18" charset="0"/>
              </a:rPr>
              <a:t>l</a:t>
            </a:r>
            <a:r>
              <a:rPr lang="en-US" sz="4800" dirty="0" smtClean="0">
                <a:solidFill>
                  <a:srgbClr val="0070C0"/>
                </a:solidFill>
                <a:cs typeface="Times New Roman" pitchFamily="18" charset="0"/>
              </a:rPr>
              <a:t>uminosity with </a:t>
            </a:r>
            <a:r>
              <a:rPr lang="en-US" sz="4800" dirty="0" err="1" smtClean="0">
                <a:solidFill>
                  <a:srgbClr val="0070C0"/>
                </a:solidFill>
                <a:cs typeface="Times New Roman" pitchFamily="18" charset="0"/>
              </a:rPr>
              <a:t>beamstrahlung</a:t>
            </a:r>
            <a:endParaRPr lang="en-GB" sz="4800" baseline="-250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077627"/>
            <a:ext cx="861184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TLEP-H simulations for latest parameters</a:t>
            </a:r>
          </a:p>
          <a:p>
            <a:endParaRPr lang="en-US" sz="4000" dirty="0" smtClean="0">
              <a:solidFill>
                <a:prstClr val="black"/>
              </a:solidFill>
            </a:endParaRPr>
          </a:p>
          <a:p>
            <a:r>
              <a:rPr lang="en-US" sz="500" dirty="0">
                <a:solidFill>
                  <a:prstClr val="black"/>
                </a:solidFill>
              </a:rPr>
              <a:t> </a:t>
            </a:r>
            <a:r>
              <a:rPr lang="en-US" sz="500" dirty="0" smtClean="0">
                <a:solidFill>
                  <a:prstClr val="black"/>
                </a:solidFill>
              </a:rPr>
              <a:t>  </a:t>
            </a:r>
            <a:endParaRPr lang="en-US" sz="5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900" y="3805169"/>
            <a:ext cx="221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July 2013 parameters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4895" y="3270814"/>
            <a:ext cx="227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May 2013 parameters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0846" y="308614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July 2013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6948" y="4008569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May 2013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2230" y="3468114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</a:t>
            </a:r>
            <a:r>
              <a:rPr lang="en-US" b="1" dirty="0" smtClean="0">
                <a:solidFill>
                  <a:srgbClr val="00B050"/>
                </a:solidFill>
              </a:rPr>
              <a:t>esign luminosity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14358" y="2090671"/>
            <a:ext cx="3143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total luminosity / IP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094" y="2090671"/>
            <a:ext cx="278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</a:rPr>
              <a:t>r</a:t>
            </a:r>
            <a:r>
              <a:rPr lang="en-US" sz="2800" b="1" dirty="0" err="1" smtClean="0">
                <a:solidFill>
                  <a:prstClr val="black"/>
                </a:solidFill>
              </a:rPr>
              <a:t>ms</a:t>
            </a:r>
            <a:r>
              <a:rPr lang="en-US" sz="2800" b="1" dirty="0" smtClean="0">
                <a:solidFill>
                  <a:prstClr val="black"/>
                </a:solidFill>
              </a:rPr>
              <a:t> bunch length</a:t>
            </a:r>
            <a:endParaRPr lang="en-GB" sz="28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2792" y="5805264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K</a:t>
            </a:r>
            <a:r>
              <a:rPr lang="en-US" sz="2400" dirty="0">
                <a:solidFill>
                  <a:prstClr val="black"/>
                </a:solidFill>
              </a:rPr>
              <a:t>. Ohmi, 17 July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endParaRPr lang="en-GB" dirty="0">
              <a:solidFill>
                <a:srgbClr val="0000CC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275856" y="3837446"/>
            <a:ext cx="1164526" cy="2023023"/>
          </a:xfrm>
          <a:prstGeom prst="line">
            <a:avLst/>
          </a:prstGeom>
          <a:ln w="47625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093" y="5860466"/>
            <a:ext cx="5321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f</a:t>
            </a:r>
            <a:r>
              <a:rPr lang="en-US" sz="2000" b="1" dirty="0" smtClean="0">
                <a:solidFill>
                  <a:srgbClr val="0000CC"/>
                </a:solidFill>
              </a:rPr>
              <a:t>inal bunch length from simulation</a:t>
            </a:r>
          </a:p>
          <a:p>
            <a:r>
              <a:rPr lang="en-US" sz="2000" b="1" dirty="0" smtClean="0">
                <a:solidFill>
                  <a:srgbClr val="0000CC"/>
                </a:solidFill>
              </a:rPr>
              <a:t>consistent w analytical expectation </a:t>
            </a:r>
          </a:p>
          <a:p>
            <a:r>
              <a:rPr lang="en-US" sz="2000" b="1" dirty="0" smtClean="0">
                <a:solidFill>
                  <a:srgbClr val="0000CC"/>
                </a:solidFill>
              </a:rPr>
              <a:t>including BS: </a:t>
            </a:r>
            <a:r>
              <a:rPr lang="en-US" sz="2000" b="1" dirty="0" err="1" smtClean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0000CC"/>
                </a:solidFill>
              </a:rPr>
              <a:t>z</a:t>
            </a:r>
            <a:r>
              <a:rPr lang="en-US" sz="2000" b="1" dirty="0" smtClean="0">
                <a:solidFill>
                  <a:srgbClr val="0000CC"/>
                </a:solidFill>
              </a:rPr>
              <a:t>=2.1 mm! (July 2013 parameters)</a:t>
            </a:r>
            <a:endParaRPr lang="en-GB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103687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5301208"/>
            <a:ext cx="198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FNAL site filler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889" y="4221088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  <a:cs typeface="Calibri"/>
              </a:rPr>
              <a:t>±1.6%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519" y="4138"/>
            <a:ext cx="8414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IR optics - momentum acceptance </a:t>
            </a:r>
            <a:r>
              <a:rPr lang="en-US" sz="4400" dirty="0" smtClean="0">
                <a:solidFill>
                  <a:prstClr val="black"/>
                </a:solidFill>
                <a:latin typeface="Symbol" pitchFamily="18" charset="2"/>
              </a:rPr>
              <a:t>h</a:t>
            </a:r>
            <a:endParaRPr lang="en-GB" sz="4400" dirty="0">
              <a:solidFill>
                <a:prstClr val="black"/>
              </a:solidFill>
              <a:latin typeface="Symbol" pitchFamily="18" charset="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5" y="3422087"/>
            <a:ext cx="40417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Higgs Factory\nuy.tiff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4" y="3745223"/>
            <a:ext cx="1588839" cy="11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1113" y="3636313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  <a:cs typeface="Calibri"/>
              </a:rPr>
              <a:t>±2.0%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5583854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SLAC/LBNL design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7147" y="311918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K. Oide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89" y="922099"/>
            <a:ext cx="3359034" cy="2360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68420" y="1246431"/>
            <a:ext cx="1668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KEK design</a:t>
            </a:r>
          </a:p>
          <a:p>
            <a:r>
              <a:rPr lang="en-US" sz="2400" dirty="0">
                <a:solidFill>
                  <a:prstClr val="black"/>
                </a:solidFill>
              </a:rPr>
              <a:t>after optics </a:t>
            </a:r>
          </a:p>
          <a:p>
            <a:r>
              <a:rPr lang="en-US" sz="2400" dirty="0">
                <a:solidFill>
                  <a:prstClr val="black"/>
                </a:solidFill>
              </a:rPr>
              <a:t>correction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2912" y="2366499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  <a:cs typeface="Calibri"/>
              </a:rPr>
              <a:t>±1.3%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4172" y="796839"/>
            <a:ext cx="2061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with synchrotron motion &amp;</a:t>
            </a:r>
          </a:p>
          <a:p>
            <a:r>
              <a:rPr lang="en-US" sz="2400" dirty="0">
                <a:solidFill>
                  <a:prstClr val="black"/>
                </a:solidFill>
              </a:rPr>
              <a:t>radiation</a:t>
            </a:r>
          </a:p>
          <a:p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2400" dirty="0" err="1">
                <a:solidFill>
                  <a:prstClr val="black"/>
                </a:solidFill>
              </a:rPr>
              <a:t>sawtooth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4" y="875245"/>
            <a:ext cx="3512301" cy="23373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0756" y="1166170"/>
            <a:ext cx="1888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KEK design</a:t>
            </a:r>
          </a:p>
          <a:p>
            <a:r>
              <a:rPr lang="en-US" sz="2400" dirty="0">
                <a:solidFill>
                  <a:prstClr val="black"/>
                </a:solidFill>
              </a:rPr>
              <a:t>before optics </a:t>
            </a:r>
          </a:p>
          <a:p>
            <a:r>
              <a:rPr lang="en-US" sz="2400" dirty="0">
                <a:solidFill>
                  <a:prstClr val="black"/>
                </a:solidFill>
              </a:rPr>
              <a:t>correction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5021" y="2366499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  <a:cs typeface="Calibri"/>
              </a:rPr>
              <a:t>±1.1%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5074" y="6513770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T. </a:t>
            </a:r>
            <a:r>
              <a:rPr lang="en-US" dirty="0" err="1">
                <a:solidFill>
                  <a:prstClr val="black"/>
                </a:solidFill>
              </a:rPr>
              <a:t>Sen</a:t>
            </a:r>
            <a:r>
              <a:rPr lang="en-US" dirty="0">
                <a:solidFill>
                  <a:prstClr val="black"/>
                </a:solidFill>
              </a:rPr>
              <a:t>, E. </a:t>
            </a:r>
            <a:r>
              <a:rPr lang="en-US" dirty="0" err="1">
                <a:solidFill>
                  <a:prstClr val="black"/>
                </a:solidFill>
              </a:rPr>
              <a:t>Gianfelice</a:t>
            </a:r>
            <a:r>
              <a:rPr lang="en-US" dirty="0">
                <a:solidFill>
                  <a:prstClr val="black"/>
                </a:solidFill>
              </a:rPr>
              <a:t>-Wendt, Y. </a:t>
            </a:r>
            <a:r>
              <a:rPr lang="en-US" dirty="0" err="1">
                <a:solidFill>
                  <a:prstClr val="black"/>
                </a:solidFill>
              </a:rPr>
              <a:t>Alexahin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6004" y="6509600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Y. </a:t>
            </a:r>
            <a:r>
              <a:rPr lang="en-US" dirty="0" err="1">
                <a:solidFill>
                  <a:prstClr val="black"/>
                </a:solidFill>
              </a:rPr>
              <a:t>Cai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o</a:t>
            </a:r>
            <a:r>
              <a:rPr lang="en-US" sz="5400" dirty="0" smtClean="0"/>
              <a:t>ptics - energy </a:t>
            </a:r>
            <a:r>
              <a:rPr lang="en-US" sz="5400" dirty="0" err="1" smtClean="0"/>
              <a:t>sawtooth</a:t>
            </a:r>
            <a:endParaRPr lang="en-GB" sz="5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" y="1440815"/>
            <a:ext cx="4571048" cy="373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85" y="1440815"/>
            <a:ext cx="4624915" cy="377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90" y="5167218"/>
            <a:ext cx="435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240 GeV, 40 km, 8 segments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3671" y="5171826"/>
            <a:ext cx="454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350 GeV, 80 km, 16 segments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293" y="5697606"/>
            <a:ext cx="8881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optics correction by shifting </a:t>
            </a:r>
            <a:r>
              <a:rPr lang="en-US" sz="2800" dirty="0" err="1" smtClean="0">
                <a:solidFill>
                  <a:prstClr val="black"/>
                </a:solidFill>
              </a:rPr>
              <a:t>sextupoles</a:t>
            </a:r>
            <a:r>
              <a:rPr lang="en-US" sz="2800" dirty="0" smtClean="0">
                <a:solidFill>
                  <a:prstClr val="black"/>
                </a:solidFill>
              </a:rPr>
              <a:t> onto </a:t>
            </a:r>
            <a:r>
              <a:rPr lang="en-US" sz="2800" dirty="0" err="1" smtClean="0">
                <a:solidFill>
                  <a:prstClr val="black"/>
                </a:solidFill>
              </a:rPr>
              <a:t>sawtooth</a:t>
            </a:r>
            <a:r>
              <a:rPr lang="en-US" sz="2800" dirty="0" smtClean="0">
                <a:solidFill>
                  <a:prstClr val="black"/>
                </a:solidFill>
              </a:rPr>
              <a:t> orbit 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→ separate  arcs/rings for </a:t>
            </a:r>
            <a:r>
              <a:rPr lang="en-US" sz="3600" b="1" i="1" dirty="0" smtClean="0">
                <a:solidFill>
                  <a:srgbClr val="FF0000"/>
                </a:solidFill>
              </a:rPr>
              <a:t>e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3600" b="1" dirty="0" smtClean="0">
                <a:solidFill>
                  <a:srgbClr val="FF0000"/>
                </a:solidFill>
              </a:rPr>
              <a:t> and </a:t>
            </a:r>
            <a:r>
              <a:rPr lang="en-US" sz="3600" b="1" i="1" dirty="0" smtClean="0">
                <a:solidFill>
                  <a:srgbClr val="FF0000"/>
                </a:solidFill>
              </a:rPr>
              <a:t>e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6296" y="1071483"/>
            <a:ext cx="155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SuperTRISTAN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293" y="107148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K. Oide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841617"/>
              </p:ext>
            </p:extLst>
          </p:nvPr>
        </p:nvGraphicFramePr>
        <p:xfrm>
          <a:off x="0" y="482600"/>
          <a:ext cx="9193068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440160"/>
                <a:gridCol w="1368152"/>
                <a:gridCol w="1512168"/>
                <a:gridCol w="1596732"/>
              </a:tblGrid>
              <a:tr h="38519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TLHeC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VHE-</a:t>
                      </a:r>
                      <a:r>
                        <a:rPr lang="en-US" sz="2400" dirty="0" err="1" smtClean="0"/>
                        <a:t>TLHeC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7000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50000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 spacing [</a:t>
                      </a:r>
                      <a:r>
                        <a:rPr lang="en-US" sz="24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err="1" smtClean="0"/>
                        <a:t>s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24.3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24.3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0.17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0.17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10,2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10,2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60,5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0.5,0.25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60,5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15, 4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6, 2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beam-beam parameter</a:t>
                      </a:r>
                      <a:r>
                        <a:rPr lang="en-US" sz="2400" baseline="0" smtClean="0"/>
                        <a:t> </a:t>
                      </a:r>
                      <a:r>
                        <a:rPr lang="en-US" sz="2400" baseline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0.05, 0.09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0.03,0.01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0.07,0.10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0.03,0.007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0.63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0.42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1.8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1.6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-3154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CC"/>
                </a:solidFill>
              </a:rPr>
              <a:t>parameters for </a:t>
            </a:r>
            <a:r>
              <a:rPr lang="en-US" sz="3200" i="1" dirty="0" err="1" smtClean="0">
                <a:solidFill>
                  <a:srgbClr val="0000CC"/>
                </a:solidFill>
              </a:rPr>
              <a:t>TLHeC</a:t>
            </a:r>
            <a:r>
              <a:rPr lang="en-US" sz="3200" dirty="0" smtClean="0">
                <a:solidFill>
                  <a:srgbClr val="0000CC"/>
                </a:solidFill>
              </a:rPr>
              <a:t> &amp; </a:t>
            </a:r>
            <a:r>
              <a:rPr lang="en-US" sz="3200" i="1" dirty="0" smtClean="0">
                <a:solidFill>
                  <a:srgbClr val="0000CC"/>
                </a:solidFill>
              </a:rPr>
              <a:t>VHE-</a:t>
            </a:r>
            <a:r>
              <a:rPr lang="en-US" sz="3200" i="1" dirty="0" err="1" smtClean="0">
                <a:solidFill>
                  <a:srgbClr val="0000CC"/>
                </a:solidFill>
              </a:rPr>
              <a:t>TLHeC</a:t>
            </a:r>
            <a:r>
              <a:rPr lang="en-US" sz="3200" i="1" dirty="0" smtClean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(e</a:t>
            </a:r>
            <a:r>
              <a:rPr lang="en-US" sz="3200" baseline="30000" dirty="0" smtClean="0">
                <a:solidFill>
                  <a:srgbClr val="0000CC"/>
                </a:solidFill>
              </a:rPr>
              <a:t>- </a:t>
            </a:r>
            <a:r>
              <a:rPr lang="en-US" sz="3200" dirty="0" smtClean="0">
                <a:solidFill>
                  <a:srgbClr val="0000CC"/>
                </a:solidFill>
              </a:rPr>
              <a:t>at 120 </a:t>
            </a:r>
            <a:r>
              <a:rPr lang="en-US" sz="3200" dirty="0" err="1" smtClean="0">
                <a:solidFill>
                  <a:srgbClr val="0000CC"/>
                </a:solidFill>
              </a:rPr>
              <a:t>GeV</a:t>
            </a:r>
            <a:r>
              <a:rPr lang="en-US" sz="3200" dirty="0" smtClean="0">
                <a:solidFill>
                  <a:srgbClr val="0000CC"/>
                </a:solidFill>
              </a:rPr>
              <a:t>) </a:t>
            </a:r>
            <a:endParaRPr lang="en-GB" sz="3200" dirty="0">
              <a:solidFill>
                <a:srgbClr val="0000CC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085952" y="6007596"/>
            <a:ext cx="1080120" cy="85040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131840" y="2780928"/>
            <a:ext cx="1080120" cy="432048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61013" y="6021288"/>
            <a:ext cx="1080120" cy="836712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927833" y="2752886"/>
            <a:ext cx="1080120" cy="432048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61013" y="4581128"/>
            <a:ext cx="1080120" cy="432048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085952" y="4621470"/>
            <a:ext cx="1080120" cy="432048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76452" y="5096145"/>
            <a:ext cx="1407716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462214" y="5096145"/>
            <a:ext cx="1681786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606198"/>
              </p:ext>
            </p:extLst>
          </p:nvPr>
        </p:nvGraphicFramePr>
        <p:xfrm>
          <a:off x="0" y="482600"/>
          <a:ext cx="9193068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440160"/>
                <a:gridCol w="1368152"/>
                <a:gridCol w="1512168"/>
                <a:gridCol w="1596732"/>
              </a:tblGrid>
              <a:tr h="38519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TLHeC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VHE-</a:t>
                      </a:r>
                      <a:r>
                        <a:rPr lang="en-US" sz="2400" dirty="0" err="1" smtClean="0"/>
                        <a:t>TLHeC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7000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50000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 spacing [</a:t>
                      </a:r>
                      <a:r>
                        <a:rPr lang="en-US" sz="24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err="1" smtClean="0"/>
                        <a:t>s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390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390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0.18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10, 2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10, 2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2, 1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60, 5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0.5, 0.25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60,5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15, 4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6, 2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beam-beam parameter</a:t>
                      </a:r>
                      <a:r>
                        <a:rPr lang="en-US" sz="2400" baseline="0" smtClean="0"/>
                        <a:t> </a:t>
                      </a:r>
                      <a:r>
                        <a:rPr lang="en-US" sz="2400" baseline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0.10, 0.18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0.03,0.01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0.14, 0.20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0.03,0.007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0.63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0.42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1.3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8.0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25.6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-3154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CC"/>
                </a:solidFill>
              </a:rPr>
              <a:t>parameters for </a:t>
            </a:r>
            <a:r>
              <a:rPr lang="en-US" sz="3200" i="1" dirty="0" err="1" smtClean="0">
                <a:solidFill>
                  <a:srgbClr val="0000CC"/>
                </a:solidFill>
              </a:rPr>
              <a:t>TLHeC</a:t>
            </a:r>
            <a:r>
              <a:rPr lang="en-US" sz="3200" dirty="0" smtClean="0">
                <a:solidFill>
                  <a:srgbClr val="0000CC"/>
                </a:solidFill>
              </a:rPr>
              <a:t> &amp; </a:t>
            </a:r>
            <a:r>
              <a:rPr lang="en-US" sz="3200" i="1" dirty="0" smtClean="0">
                <a:solidFill>
                  <a:srgbClr val="0000CC"/>
                </a:solidFill>
              </a:rPr>
              <a:t>VHE-</a:t>
            </a:r>
            <a:r>
              <a:rPr lang="en-US" sz="3200" i="1" dirty="0" err="1" smtClean="0">
                <a:solidFill>
                  <a:srgbClr val="0000CC"/>
                </a:solidFill>
              </a:rPr>
              <a:t>TLHeC</a:t>
            </a:r>
            <a:r>
              <a:rPr lang="en-US" sz="3200" i="1" dirty="0" smtClean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(e</a:t>
            </a:r>
            <a:r>
              <a:rPr lang="en-US" sz="3200" baseline="30000" dirty="0" smtClean="0">
                <a:solidFill>
                  <a:srgbClr val="0000CC"/>
                </a:solidFill>
              </a:rPr>
              <a:t>-</a:t>
            </a:r>
            <a:r>
              <a:rPr lang="en-US" sz="3200" dirty="0" smtClean="0">
                <a:solidFill>
                  <a:srgbClr val="0000CC"/>
                </a:solidFill>
              </a:rPr>
              <a:t> at 60 </a:t>
            </a:r>
            <a:r>
              <a:rPr lang="en-US" sz="3200" dirty="0" err="1" smtClean="0">
                <a:solidFill>
                  <a:srgbClr val="0000CC"/>
                </a:solidFill>
              </a:rPr>
              <a:t>GeV</a:t>
            </a:r>
            <a:r>
              <a:rPr lang="en-US" sz="3200" dirty="0" smtClean="0">
                <a:solidFill>
                  <a:srgbClr val="0000CC"/>
                </a:solidFill>
              </a:rPr>
              <a:t>) </a:t>
            </a:r>
            <a:endParaRPr lang="en-GB" sz="3200" dirty="0">
              <a:solidFill>
                <a:srgbClr val="0000CC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085952" y="6007596"/>
            <a:ext cx="1080120" cy="85040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131840" y="2780928"/>
            <a:ext cx="1080120" cy="432048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61013" y="6021288"/>
            <a:ext cx="1080120" cy="836712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927833" y="2752886"/>
            <a:ext cx="1080120" cy="432048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02512" y="5079377"/>
            <a:ext cx="1398561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84168" y="5079377"/>
            <a:ext cx="1541844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400" y="24548"/>
            <a:ext cx="8222104" cy="889000"/>
          </a:xfrm>
        </p:spPr>
        <p:txBody>
          <a:bodyPr/>
          <a:lstStyle/>
          <a:p>
            <a:r>
              <a:rPr lang="cy-GB" sz="4000" noProof="0" dirty="0" smtClean="0"/>
              <a:t>How a Particle Accelerator Works</a:t>
            </a:r>
            <a:endParaRPr lang="cy-GB" sz="4000" noProof="0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23" y="1161269"/>
            <a:ext cx="8522015" cy="506714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32-Point Star 5"/>
          <p:cNvSpPr/>
          <p:nvPr/>
        </p:nvSpPr>
        <p:spPr bwMode="auto">
          <a:xfrm>
            <a:off x="8458201" y="2599268"/>
            <a:ext cx="245534" cy="211666"/>
          </a:xfrm>
          <a:prstGeom prst="star32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1790700" y="3694843"/>
            <a:ext cx="131763" cy="131762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189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3600" tIns="10800" rIns="82800" anchor="ctr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-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1790694" y="3694837"/>
            <a:ext cx="131763" cy="131762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189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3600" tIns="10800" rIns="82800" anchor="ctr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-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32-Point Star 11"/>
          <p:cNvSpPr/>
          <p:nvPr/>
        </p:nvSpPr>
        <p:spPr bwMode="auto">
          <a:xfrm>
            <a:off x="8500536" y="2971801"/>
            <a:ext cx="245534" cy="211666"/>
          </a:xfrm>
          <a:prstGeom prst="star32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790688" y="3694831"/>
            <a:ext cx="131763" cy="131762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189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3600" tIns="10800" rIns="82800" anchor="ctr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-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32-Point Star 14"/>
          <p:cNvSpPr/>
          <p:nvPr/>
        </p:nvSpPr>
        <p:spPr bwMode="auto">
          <a:xfrm>
            <a:off x="8500536" y="3437468"/>
            <a:ext cx="245534" cy="211666"/>
          </a:xfrm>
          <a:prstGeom prst="star32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790688" y="3686364"/>
            <a:ext cx="131763" cy="131762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189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3600" tIns="10800" rIns="82800" anchor="ctr" anchorCtr="1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-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32-Point Star 16"/>
          <p:cNvSpPr/>
          <p:nvPr/>
        </p:nvSpPr>
        <p:spPr bwMode="auto">
          <a:xfrm>
            <a:off x="8517469" y="3945468"/>
            <a:ext cx="245534" cy="211666"/>
          </a:xfrm>
          <a:prstGeom prst="star32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6734" y="1212104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y-GB" dirty="0" smtClean="0">
                <a:solidFill>
                  <a:srgbClr val="000000"/>
                </a:solidFill>
              </a:rPr>
              <a:t>Old-style television: Cathode ray tube</a:t>
            </a:r>
            <a:endParaRPr lang="cy-GB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241533"/>
            <a:ext cx="131089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Anode (+)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79712" y="1484784"/>
            <a:ext cx="129614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Anode (+)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823" y="4653136"/>
            <a:ext cx="131089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Filament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568" y="5208875"/>
            <a:ext cx="14684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Cathode (-)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52015" y="5301208"/>
            <a:ext cx="131089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Electron beam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5578207"/>
            <a:ext cx="144016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Focussing system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3157" y="2062780"/>
            <a:ext cx="192871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Steering system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00192" y="3933056"/>
            <a:ext cx="220034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Fluorescent screen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116 C 0.05469 -0.00046 0.22274 0.00787 0.29705 0.0037 C 0.37136 -0.00046 0.40087 -0.00949 0.45261 -0.02593 C 0.50434 -0.04236 0.56059 -0.07361 0.60729 -0.09514 C 0.65469 -0.11574 0.71163 -0.14653 0.73316 -0.15556 " pathEditMode="relative" rAng="0" ptsTypes="faaff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0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116 C 0.05469 -0.00046 0.22274 0.00787 0.29705 0.0037 C 0.37136 0.00116 0.39757 -0.00509 0.45243 -0.01597 C 0.50729 -0.02685 0.57934 -0.04792 0.62674 -0.06181 C 0.67413 -0.08241 0.71528 -0.08982 0.73681 -0.09884 " pathEditMode="relative" rAng="0" ptsTypes="faaff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0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116 C 0.05469 -0.00046 0.22274 0.00787 0.29705 0.0037 C 0.3717 0.00301 0.38125 0.00069 0.45452 -0.00486 C 0.52778 -0.01042 0.67795 -0.02454 0.73681 -0.02963 " pathEditMode="relative" rAng="0" ptsTypes="faaf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0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C 0.04844 0.0007 0.21649 0.00903 0.2908 0.00486 C 0.37604 0.00556 0.43663 -0.00255 0.51181 0.0037 C 0.58698 0.00995 0.69375 0.03495 0.74149 0.04306 " pathEditMode="relative" rAng="0" ptsTypes="faaf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00" y="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569"/>
            <a:ext cx="7772400" cy="972159"/>
          </a:xfrm>
        </p:spPr>
        <p:txBody>
          <a:bodyPr/>
          <a:lstStyle/>
          <a:p>
            <a:r>
              <a:rPr lang="cy-GB" sz="3200" noProof="0" dirty="0" smtClean="0"/>
              <a:t>A Circular ‘Synchrotron’ Accelerator</a:t>
            </a:r>
            <a:endParaRPr lang="cy-GB" sz="3200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52121" r="6113"/>
          <a:stretch>
            <a:fillRect/>
          </a:stretch>
        </p:blipFill>
        <p:spPr bwMode="auto">
          <a:xfrm>
            <a:off x="6556375" y="3581926"/>
            <a:ext cx="2560638" cy="1200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0963" y="1081613"/>
            <a:ext cx="8715375" cy="5002213"/>
          </a:xfrm>
          <a:custGeom>
            <a:avLst/>
            <a:gdLst>
              <a:gd name="G0" fmla="+- 563 0 0"/>
              <a:gd name="G1" fmla="+- 21600 0 563"/>
              <a:gd name="G2" fmla="+- 21600 0 563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63" y="10800"/>
                </a:moveTo>
                <a:cubicBezTo>
                  <a:pt x="563" y="16454"/>
                  <a:pt x="5146" y="21037"/>
                  <a:pt x="10800" y="21037"/>
                </a:cubicBezTo>
                <a:cubicBezTo>
                  <a:pt x="16454" y="21037"/>
                  <a:pt x="21037" y="16454"/>
                  <a:pt x="21037" y="10800"/>
                </a:cubicBezTo>
                <a:cubicBezTo>
                  <a:pt x="21037" y="5146"/>
                  <a:pt x="16454" y="563"/>
                  <a:pt x="10800" y="563"/>
                </a:cubicBezTo>
                <a:cubicBezTo>
                  <a:pt x="5146" y="563"/>
                  <a:pt x="563" y="5146"/>
                  <a:pt x="563" y="10800"/>
                </a:cubicBezTo>
                <a:close/>
              </a:path>
            </a:pathLst>
          </a:custGeom>
          <a:solidFill>
            <a:srgbClr val="0158A7"/>
          </a:soli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583613" y="3510488"/>
            <a:ext cx="182562" cy="182563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202113" y="1087963"/>
            <a:ext cx="182562" cy="182563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202113" y="1100663"/>
            <a:ext cx="182562" cy="182563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202113" y="1100663"/>
            <a:ext cx="182562" cy="182563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202113" y="1087963"/>
            <a:ext cx="182562" cy="182563"/>
          </a:xfrm>
          <a:prstGeom prst="ellipse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127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14" descr="7604110-A4-at-144-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0888" y="1745188"/>
            <a:ext cx="4316412" cy="3692525"/>
          </a:xfrm>
          <a:prstGeom prst="rect">
            <a:avLst/>
          </a:prstGeom>
          <a:noFill/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3" cstate="print"/>
          <a:srcRect r="6113" b="46169"/>
          <a:stretch>
            <a:fillRect/>
          </a:stretch>
        </p:blipFill>
        <p:spPr bwMode="auto">
          <a:xfrm>
            <a:off x="6556375" y="2275413"/>
            <a:ext cx="2560638" cy="1349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sp>
        <p:nvSpPr>
          <p:cNvPr id="18" name="Freeform 16"/>
          <p:cNvSpPr>
            <a:spLocks/>
          </p:cNvSpPr>
          <p:nvPr/>
        </p:nvSpPr>
        <p:spPr bwMode="auto">
          <a:xfrm>
            <a:off x="7581900" y="3440638"/>
            <a:ext cx="280988" cy="342900"/>
          </a:xfrm>
          <a:custGeom>
            <a:avLst/>
            <a:gdLst/>
            <a:ahLst/>
            <a:cxnLst>
              <a:cxn ang="0">
                <a:pos x="177" y="213"/>
              </a:cxn>
              <a:cxn ang="0">
                <a:pos x="177" y="0"/>
              </a:cxn>
              <a:cxn ang="0">
                <a:pos x="0" y="0"/>
              </a:cxn>
              <a:cxn ang="0">
                <a:pos x="0" y="216"/>
              </a:cxn>
              <a:cxn ang="0">
                <a:pos x="177" y="213"/>
              </a:cxn>
            </a:cxnLst>
            <a:rect l="0" t="0" r="r" b="b"/>
            <a:pathLst>
              <a:path w="177" h="216">
                <a:moveTo>
                  <a:pt x="177" y="213"/>
                </a:moveTo>
                <a:lnTo>
                  <a:pt x="177" y="0"/>
                </a:lnTo>
                <a:lnTo>
                  <a:pt x="0" y="0"/>
                </a:lnTo>
                <a:lnTo>
                  <a:pt x="0" y="216"/>
                </a:lnTo>
                <a:lnTo>
                  <a:pt x="177" y="213"/>
                </a:lnTo>
                <a:close/>
              </a:path>
            </a:pathLst>
          </a:custGeom>
          <a:solidFill>
            <a:srgbClr val="0158A7"/>
          </a:solidFill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6645275" y="3446988"/>
            <a:ext cx="280988" cy="342900"/>
          </a:xfrm>
          <a:custGeom>
            <a:avLst/>
            <a:gdLst/>
            <a:ahLst/>
            <a:cxnLst>
              <a:cxn ang="0">
                <a:pos x="177" y="213"/>
              </a:cxn>
              <a:cxn ang="0">
                <a:pos x="177" y="0"/>
              </a:cxn>
              <a:cxn ang="0">
                <a:pos x="0" y="0"/>
              </a:cxn>
              <a:cxn ang="0">
                <a:pos x="0" y="216"/>
              </a:cxn>
              <a:cxn ang="0">
                <a:pos x="177" y="213"/>
              </a:cxn>
            </a:cxnLst>
            <a:rect l="0" t="0" r="r" b="b"/>
            <a:pathLst>
              <a:path w="177" h="216">
                <a:moveTo>
                  <a:pt x="177" y="213"/>
                </a:moveTo>
                <a:lnTo>
                  <a:pt x="177" y="0"/>
                </a:lnTo>
                <a:lnTo>
                  <a:pt x="0" y="0"/>
                </a:lnTo>
                <a:lnTo>
                  <a:pt x="0" y="216"/>
                </a:lnTo>
                <a:lnTo>
                  <a:pt x="177" y="213"/>
                </a:lnTo>
                <a:close/>
              </a:path>
            </a:pathLst>
          </a:custGeom>
          <a:solidFill>
            <a:srgbClr val="0158A7"/>
          </a:solidFill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Striped Right Arrow 21"/>
          <p:cNvSpPr/>
          <p:nvPr/>
        </p:nvSpPr>
        <p:spPr bwMode="auto">
          <a:xfrm flipH="1">
            <a:off x="4021664" y="1337726"/>
            <a:ext cx="651933" cy="321733"/>
          </a:xfrm>
          <a:prstGeom prst="striped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51171" y="922867"/>
            <a:ext cx="319319" cy="728133"/>
            <a:chOff x="3751171" y="922867"/>
            <a:chExt cx="319319" cy="728133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3843867" y="922867"/>
              <a:ext cx="135466" cy="72813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51171" y="1102267"/>
              <a:ext cx="319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+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43620" y="922867"/>
            <a:ext cx="261611" cy="728133"/>
            <a:chOff x="3780025" y="922867"/>
            <a:chExt cx="261611" cy="728133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3843867" y="922867"/>
              <a:ext cx="135466" cy="728133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80025" y="1059932"/>
              <a:ext cx="26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-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6" y="5877272"/>
            <a:ext cx="8127999" cy="56726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y-GB" noProof="0" dirty="0" smtClean="0"/>
              <a:t>The magnetic field is increased to keep the particles circulating with the same circumference as the energy increases</a:t>
            </a:r>
            <a:endParaRPr lang="cy-GB" noProof="0" dirty="0"/>
          </a:p>
        </p:txBody>
      </p:sp>
    </p:spTree>
    <p:extLst>
      <p:ext uri="{BB962C8B-B14F-4D97-AF65-F5344CB8AC3E}">
        <p14:creationId xmlns:p14="http://schemas.microsoft.com/office/powerpoint/2010/main" val="8864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6 C -0.00295 -0.01898 0.00347 -0.07315 -0.01962 -0.11597 C -0.04271 -0.15857 -0.08733 -0.21852 -0.1382 -0.25672 C -0.18906 -0.29491 -0.26875 -0.32801 -0.32535 -0.34445 C -0.38195 -0.36088 -0.44636 -0.35347 -0.47813 -0.3557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00" y="-18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1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cw">
                                      <p:cBhvr>
                                        <p:cTn id="8" dur="1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9" dur="1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1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cw">
                                      <p:cBhvr>
                                        <p:cTn id="12" dur="1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" dur="1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cw">
                                      <p:cBhvr>
                                        <p:cTn id="16" dur="1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7" dur="1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243 0.00116 C 0.04201 0.00741 0.16562 0.00093 0.24167 0.0382 C 0.31701 0.07547 0.41892 0.15116 0.45451 0.22477 C 0.48993 0.29838 0.48976 0.40741 0.45451 0.48009 C 0.41927 0.55139 0.3283 0.62384 0.24305 0.66088 C 0.15764 0.69792 0.03663 0.71389 -0.05695 0.70301 C -0.15052 0.69213 -0.25504 0.64398 -0.31858 0.59514 C -0.38177 0.54861 -0.42205 0.48148 -0.43698 0.41713 C -0.45191 0.35278 -0.4434 0.27107 -0.40833 0.20949 C -0.37326 0.14792 -0.29549 0.08264 -0.22691 0.04769 C -0.15833 0.01273 -0.04479 0.00996 0.00312 -2.22222E-6 " pathEditMode="relative" rAng="0" ptsTypes="aaaaaaaaaaa">
                                      <p:cBhvr>
                                        <p:cTn id="24" dur="3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56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00035 0.00046 C 0.03993 0.00671 0.16354 0.00023 0.23959 0.0375 C 0.31493 0.07477 0.41684 0.15046 0.45243 0.22407 C 0.48785 0.29768 0.48768 0.40671 0.45243 0.47939 C 0.41719 0.55092 0.32622 0.62314 0.24097 0.66018 C 0.15556 0.69722 0.03455 0.71319 -0.05903 0.70231 C -0.1526 0.69143 -0.25712 0.64328 -0.32066 0.59467 C -0.38385 0.54791 -0.42413 0.48078 -0.43906 0.41643 C -0.45399 0.35208 -0.44548 0.27037 -0.41041 0.20879 C -0.37534 0.14722 -0.29757 0.08194 -0.22899 0.04699 C -0.16041 0.01203 -0.04687 0.00926 0.00104 -0.0007 " pathEditMode="relative" rAng="0" ptsTypes="aaaaaaaaaaa">
                                      <p:cBhvr>
                                        <p:cTn id="30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5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6900"/>
                                  </p:stCondLst>
                                  <p:childTnLst>
                                    <p:animMotion origin="layout" path="M 0.00035 0.00046 C 0.03993 0.00671 0.16354 0.00023 0.23959 0.0375 C 0.31493 0.07477 0.41684 0.15046 0.45243 0.22407 C 0.48785 0.29768 0.48768 0.40671 0.45243 0.47939 C 0.41719 0.55092 0.32622 0.62314 0.24097 0.66018 C 0.15556 0.69722 0.03455 0.71319 -0.05903 0.70231 C -0.1526 0.69143 -0.25712 0.64328 -0.32066 0.59467 C -0.38385 0.54791 -0.42413 0.48078 -0.43906 0.41643 C -0.45399 0.35208 -0.44548 0.27037 -0.41041 0.20879 C -0.37534 0.14722 -0.29757 0.08194 -0.22899 0.04699 C -0.16041 0.01203 -0.04687 0.00926 0.00104 -0.0007 " pathEditMode="relative" rAng="0" ptsTypes="aaaaaaaaaaa">
                                      <p:cBhvr>
                                        <p:cTn id="36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56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fill="hold" grpId="1" nodeType="withEffect">
                                  <p:stCondLst>
                                    <p:cond delay="7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35 0.00046 C 0.03993 0.00671 0.16354 0.00023 0.23959 0.0375 C 0.31493 0.07477 0.41684 0.15046 0.45243 0.22407 C 0.48785 0.29768 0.48768 0.40671 0.45243 0.47939 C 0.41719 0.55092 0.32622 0.62314 0.24097 0.66018 C 0.15556 0.69722 0.03455 0.71319 -0.05903 0.70231 C -0.1526 0.69143 -0.25712 0.64328 -0.32066 0.59467 C -0.38385 0.54791 -0.42413 0.48078 -0.43906 0.41643 C -0.45399 0.35208 -0.44548 0.27037 -0.41041 0.20879 C -0.37534 0.14722 -0.29757 0.08194 -0.22899 0.04699 C -0.16041 0.01203 -0.04687 0.00926 0.00104 -0.0007 " pathEditMode="relative" rAng="0" ptsTypes="aaaaaaaaaaa">
                                      <p:cBhvr>
                                        <p:cTn id="47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8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Local Docs\Presentations\sheffield\0505004_01-A4-at-144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8"/>
            <a:ext cx="9144000" cy="685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Local Docs\Presentations\sheffield\0704007_01-A4-at-144-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48"/>
            <a:ext cx="9150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7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2552057" y="188640"/>
            <a:ext cx="4844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smtClean="0">
                <a:solidFill>
                  <a:srgbClr val="000000"/>
                </a:solidFill>
              </a:rPr>
              <a:t>colliding beams</a:t>
            </a: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321684"/>
              </p:ext>
            </p:extLst>
          </p:nvPr>
        </p:nvGraphicFramePr>
        <p:xfrm>
          <a:off x="538653" y="2078441"/>
          <a:ext cx="4267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4" imgW="1419157" imgH="285750" progId="Equation.3">
                  <p:embed/>
                </p:oleObj>
              </mc:Choice>
              <mc:Fallback>
                <p:oleObj name="Equation" r:id="rId4" imgW="1419157" imgH="28575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53" y="2078441"/>
                        <a:ext cx="4267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612044"/>
              </p:ext>
            </p:extLst>
          </p:nvPr>
        </p:nvGraphicFramePr>
        <p:xfrm>
          <a:off x="533400" y="3986213"/>
          <a:ext cx="26670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6" imgW="819285" imgH="209460" progId="Equation.3">
                  <p:embed/>
                </p:oleObj>
              </mc:Choice>
              <mc:Fallback>
                <p:oleObj name="Equation" r:id="rId6" imgW="819285" imgH="2094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986213"/>
                        <a:ext cx="26670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0" y="4224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711" name="Rectangle 10"/>
          <p:cNvSpPr>
            <a:spLocks noChangeArrowheads="1"/>
          </p:cNvSpPr>
          <p:nvPr/>
        </p:nvSpPr>
        <p:spPr bwMode="auto">
          <a:xfrm>
            <a:off x="0" y="4900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38653" y="1468841"/>
            <a:ext cx="299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</a:rPr>
              <a:t>centre-of-mass energy: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5034453" y="2078441"/>
            <a:ext cx="2149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FF"/>
                </a:solidFill>
              </a:rPr>
              <a:t>beam hits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FF"/>
                </a:solidFill>
              </a:rPr>
              <a:t>a “fixed target”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3429000" y="4062413"/>
            <a:ext cx="2609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</a:rPr>
              <a:t>two beams collide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28600" y="5445224"/>
            <a:ext cx="8158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omic Sans MS" pitchFamily="1" charset="0"/>
              </a:rPr>
              <a:t>colliding two beams against each other can provide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omic Sans MS" pitchFamily="1" charset="0"/>
              </a:rPr>
              <a:t>much higher </a:t>
            </a:r>
            <a:r>
              <a:rPr lang="en-US" sz="2400" dirty="0" err="1" smtClean="0">
                <a:solidFill>
                  <a:srgbClr val="000000"/>
                </a:solidFill>
                <a:latin typeface="Comic Sans MS" pitchFamily="1" charset="0"/>
              </a:rPr>
              <a:t>centre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1" charset="0"/>
              </a:rPr>
              <a:t>-of-mass energies than fixed target!</a:t>
            </a:r>
          </a:p>
        </p:txBody>
      </p:sp>
      <p:sp>
        <p:nvSpPr>
          <p:cNvPr id="37903" name="Oval 15"/>
          <p:cNvSpPr>
            <a:spLocks noChangeArrowheads="1"/>
          </p:cNvSpPr>
          <p:nvPr/>
        </p:nvSpPr>
        <p:spPr bwMode="auto">
          <a:xfrm>
            <a:off x="6253653" y="1773641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>
            <a:off x="6482253" y="1849841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7244253" y="1316441"/>
            <a:ext cx="304800" cy="10668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7396653" y="146884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7320453" y="169744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7396653" y="200224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7320453" y="215464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7320453" y="184984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 flipV="1">
            <a:off x="7625253" y="1392641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 flipV="1">
            <a:off x="7625253" y="1697441"/>
            <a:ext cx="4572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>
            <a:off x="7625253" y="1926041"/>
            <a:ext cx="533400" cy="76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7625253" y="2002241"/>
            <a:ext cx="533400" cy="152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15" name="Oval 27"/>
          <p:cNvSpPr>
            <a:spLocks noChangeArrowheads="1"/>
          </p:cNvSpPr>
          <p:nvPr/>
        </p:nvSpPr>
        <p:spPr bwMode="auto">
          <a:xfrm>
            <a:off x="6400800" y="4214813"/>
            <a:ext cx="152400" cy="152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6629400" y="4291013"/>
            <a:ext cx="685800" cy="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8382000" y="42148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 flipH="1">
            <a:off x="7467600" y="4291013"/>
            <a:ext cx="7620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 flipV="1">
            <a:off x="7467600" y="3910013"/>
            <a:ext cx="4572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20" name="Line 32"/>
          <p:cNvSpPr>
            <a:spLocks noChangeShapeType="1"/>
          </p:cNvSpPr>
          <p:nvPr/>
        </p:nvSpPr>
        <p:spPr bwMode="auto">
          <a:xfrm flipH="1">
            <a:off x="7162800" y="4291013"/>
            <a:ext cx="228600" cy="533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21" name="Line 33"/>
          <p:cNvSpPr>
            <a:spLocks noChangeShapeType="1"/>
          </p:cNvSpPr>
          <p:nvPr/>
        </p:nvSpPr>
        <p:spPr bwMode="auto">
          <a:xfrm>
            <a:off x="7467600" y="4367213"/>
            <a:ext cx="381000" cy="3048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22" name="Line 34"/>
          <p:cNvSpPr>
            <a:spLocks noChangeShapeType="1"/>
          </p:cNvSpPr>
          <p:nvPr/>
        </p:nvSpPr>
        <p:spPr bwMode="auto">
          <a:xfrm flipH="1" flipV="1">
            <a:off x="7239000" y="3681413"/>
            <a:ext cx="1524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23" name="Line 35"/>
          <p:cNvSpPr>
            <a:spLocks noChangeShapeType="1"/>
          </p:cNvSpPr>
          <p:nvPr/>
        </p:nvSpPr>
        <p:spPr bwMode="auto">
          <a:xfrm flipH="1" flipV="1">
            <a:off x="7010400" y="3910013"/>
            <a:ext cx="304800" cy="2286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24" name="Line 36"/>
          <p:cNvSpPr>
            <a:spLocks noChangeShapeType="1"/>
          </p:cNvSpPr>
          <p:nvPr/>
        </p:nvSpPr>
        <p:spPr bwMode="auto">
          <a:xfrm>
            <a:off x="7391400" y="4291013"/>
            <a:ext cx="76200" cy="4572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7925" name="Line 37"/>
          <p:cNvSpPr>
            <a:spLocks noChangeShapeType="1"/>
          </p:cNvSpPr>
          <p:nvPr/>
        </p:nvSpPr>
        <p:spPr bwMode="auto">
          <a:xfrm>
            <a:off x="7625253" y="2002241"/>
            <a:ext cx="381000" cy="3810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/>
      <p:bldP spid="37900" grpId="0"/>
      <p:bldP spid="37901" grpId="0"/>
      <p:bldP spid="37902" grpId="0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  <p:bldP spid="37921" grpId="0" animBg="1"/>
      <p:bldP spid="37922" grpId="0" animBg="1"/>
      <p:bldP spid="37923" grpId="0" animBg="1"/>
      <p:bldP spid="37924" grpId="0" animBg="1"/>
      <p:bldP spid="379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08720"/>
            <a:ext cx="54102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8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6" name="Rectangle 9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1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11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9" name="Rectangle 12"/>
          <p:cNvSpPr>
            <a:spLocks noChangeArrowheads="1"/>
          </p:cNvSpPr>
          <p:nvPr/>
        </p:nvSpPr>
        <p:spPr bwMode="auto">
          <a:xfrm>
            <a:off x="0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80" name="Rectangle 13"/>
          <p:cNvSpPr>
            <a:spLocks noChangeArrowheads="1"/>
          </p:cNvSpPr>
          <p:nvPr/>
        </p:nvSpPr>
        <p:spPr bwMode="auto">
          <a:xfrm>
            <a:off x="0" y="3405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5744553" y="919368"/>
            <a:ext cx="353752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design parameters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c.m</a:t>
            </a:r>
            <a:r>
              <a:rPr lang="en-US" sz="2400" dirty="0">
                <a:solidFill>
                  <a:srgbClr val="000000"/>
                </a:solidFill>
              </a:rPr>
              <a:t>. energy = 14 </a:t>
            </a:r>
            <a:r>
              <a:rPr lang="en-US" sz="2400" dirty="0" err="1" smtClean="0">
                <a:solidFill>
                  <a:srgbClr val="000000"/>
                </a:solidFill>
              </a:rPr>
              <a:t>TeV</a:t>
            </a:r>
            <a:r>
              <a:rPr lang="en-US" sz="2400" dirty="0" smtClean="0">
                <a:solidFill>
                  <a:srgbClr val="000000"/>
                </a:solidFill>
              </a:rPr>
              <a:t> (</a:t>
            </a:r>
            <a:r>
              <a:rPr lang="en-US" sz="2400" i="1" dirty="0" smtClean="0">
                <a:solidFill>
                  <a:srgbClr val="000000"/>
                </a:solidFill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luminosity =10</a:t>
            </a:r>
            <a:r>
              <a:rPr lang="en-US" sz="2400" baseline="30000" dirty="0">
                <a:solidFill>
                  <a:srgbClr val="000000"/>
                </a:solidFill>
              </a:rPr>
              <a:t>34</a:t>
            </a:r>
            <a:r>
              <a:rPr lang="en-US" sz="2400" dirty="0">
                <a:solidFill>
                  <a:srgbClr val="000000"/>
                </a:solidFill>
              </a:rPr>
              <a:t> cm</a:t>
            </a:r>
            <a:r>
              <a:rPr lang="en-US" sz="2400" baseline="30000" dirty="0">
                <a:solidFill>
                  <a:srgbClr val="000000"/>
                </a:solidFill>
              </a:rPr>
              <a:t>-2</a:t>
            </a: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baseline="30000" dirty="0">
                <a:solidFill>
                  <a:srgbClr val="000000"/>
                </a:solidFill>
              </a:rPr>
              <a:t>-1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1.15x10</a:t>
            </a:r>
            <a:r>
              <a:rPr lang="en-US" sz="2400" baseline="30000" dirty="0">
                <a:solidFill>
                  <a:srgbClr val="000000"/>
                </a:solidFill>
              </a:rPr>
              <a:t>11</a:t>
            </a:r>
            <a:r>
              <a:rPr lang="en-US" sz="2400" dirty="0">
                <a:solidFill>
                  <a:srgbClr val="000000"/>
                </a:solidFill>
              </a:rPr>
              <a:t> p/bunch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2808 bunches/beam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360 MJ/beam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" charset="2"/>
              </a:rPr>
              <a:t>ge</a:t>
            </a:r>
            <a:r>
              <a:rPr lang="en-US" sz="2400" dirty="0">
                <a:solidFill>
                  <a:srgbClr val="000000"/>
                </a:solidFill>
              </a:rPr>
              <a:t>=3.75 </a:t>
            </a: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b</a:t>
            </a:r>
            <a:r>
              <a:rPr lang="en-US" sz="2400" dirty="0">
                <a:solidFill>
                  <a:srgbClr val="000000"/>
                </a:solidFill>
              </a:rPr>
              <a:t>*=0.55 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q</a:t>
            </a:r>
            <a:r>
              <a:rPr lang="en-US" sz="2400" baseline="-25000" dirty="0">
                <a:solidFill>
                  <a:srgbClr val="000000"/>
                </a:solidFill>
              </a:rPr>
              <a:t>c</a:t>
            </a:r>
            <a:r>
              <a:rPr lang="en-US" sz="2400" dirty="0">
                <a:solidFill>
                  <a:srgbClr val="000000"/>
                </a:solidFill>
              </a:rPr>
              <a:t>=285 </a:t>
            </a:r>
            <a:r>
              <a:rPr lang="en-US" sz="2400" dirty="0" err="1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2400" dirty="0" err="1">
                <a:solidFill>
                  <a:srgbClr val="000000"/>
                </a:solidFill>
              </a:rPr>
              <a:t>rad</a:t>
            </a: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Symbol" pitchFamily="1" charset="2"/>
              </a:rPr>
              <a:t>s</a:t>
            </a:r>
            <a:r>
              <a:rPr lang="en-US" sz="2400" baseline="-25000" dirty="0" err="1">
                <a:solidFill>
                  <a:srgbClr val="000000"/>
                </a:solidFill>
              </a:rPr>
              <a:t>z</a:t>
            </a:r>
            <a:r>
              <a:rPr lang="en-US" sz="2400" dirty="0">
                <a:solidFill>
                  <a:srgbClr val="000000"/>
                </a:solidFill>
              </a:rPr>
              <a:t>=7.55 cm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Symbol" pitchFamily="1" charset="2"/>
              </a:rPr>
              <a:t>s</a:t>
            </a:r>
            <a:r>
              <a:rPr lang="en-US" sz="2400" dirty="0">
                <a:solidFill>
                  <a:srgbClr val="000000"/>
                </a:solidFill>
              </a:rPr>
              <a:t>*=</a:t>
            </a:r>
            <a:r>
              <a:rPr lang="en-US" sz="2400" dirty="0" smtClean="0">
                <a:solidFill>
                  <a:srgbClr val="000000"/>
                </a:solidFill>
              </a:rPr>
              <a:t>16.6</a:t>
            </a:r>
            <a:r>
              <a:rPr lang="en-US" sz="2400" dirty="0" smtClean="0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78" y="146308"/>
            <a:ext cx="8910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CC"/>
                </a:solidFill>
              </a:rPr>
              <a:t>LHC: highest energy  </a:t>
            </a:r>
            <a:r>
              <a:rPr lang="en-US" sz="3200" b="1" i="1" dirty="0" err="1">
                <a:solidFill>
                  <a:srgbClr val="0066CC"/>
                </a:solidFill>
              </a:rPr>
              <a:t>pp</a:t>
            </a:r>
            <a:r>
              <a:rPr lang="en-US" sz="3200" b="1" dirty="0">
                <a:solidFill>
                  <a:srgbClr val="0066CC"/>
                </a:solidFill>
              </a:rPr>
              <a:t>, </a:t>
            </a:r>
            <a:r>
              <a:rPr lang="en-US" sz="3200" b="1" i="1" dirty="0">
                <a:solidFill>
                  <a:srgbClr val="0066CC"/>
                </a:solidFill>
              </a:rPr>
              <a:t>AA</a:t>
            </a:r>
            <a:r>
              <a:rPr lang="en-US" sz="3200" b="1" dirty="0">
                <a:solidFill>
                  <a:srgbClr val="0066CC"/>
                </a:solidFill>
              </a:rPr>
              <a:t>, and </a:t>
            </a:r>
            <a:r>
              <a:rPr lang="en-US" sz="3200" b="1" i="1" dirty="0" err="1">
                <a:solidFill>
                  <a:srgbClr val="0066CC"/>
                </a:solidFill>
              </a:rPr>
              <a:t>pA</a:t>
            </a:r>
            <a:r>
              <a:rPr lang="en-US" sz="3200" b="1" i="1" dirty="0">
                <a:solidFill>
                  <a:srgbClr val="0066CC"/>
                </a:solidFill>
              </a:rPr>
              <a:t> </a:t>
            </a:r>
            <a:r>
              <a:rPr lang="en-US" sz="3200" b="1" dirty="0">
                <a:solidFill>
                  <a:srgbClr val="0066CC"/>
                </a:solidFill>
              </a:rPr>
              <a:t>collider</a:t>
            </a:r>
            <a:endParaRPr lang="en-GB" sz="32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1689521"/>
            <a:ext cx="8810625" cy="31337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159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i="1" dirty="0" smtClean="0"/>
              <a:t> short LHC history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8293" y="692696"/>
            <a:ext cx="9144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1983 </a:t>
            </a:r>
            <a:r>
              <a:rPr lang="en-US" sz="2800" b="1" i="1" dirty="0">
                <a:solidFill>
                  <a:srgbClr val="0000FF"/>
                </a:solidFill>
              </a:rPr>
              <a:t>LEP Note 440 </a:t>
            </a:r>
            <a:r>
              <a:rPr lang="en-US" sz="2800" dirty="0">
                <a:solidFill>
                  <a:srgbClr val="000000"/>
                </a:solidFill>
              </a:rPr>
              <a:t>-</a:t>
            </a:r>
            <a:r>
              <a:rPr lang="en-US" sz="2800" b="1" i="1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S. Myers and W. Schnell propose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	twin-ring </a:t>
            </a:r>
            <a:r>
              <a:rPr lang="en-US" sz="2800" i="1" dirty="0">
                <a:solidFill>
                  <a:srgbClr val="000000"/>
                </a:solidFill>
              </a:rPr>
              <a:t>pp </a:t>
            </a:r>
            <a:r>
              <a:rPr lang="en-US" sz="2800" dirty="0">
                <a:solidFill>
                  <a:srgbClr val="000000"/>
                </a:solidFill>
              </a:rPr>
              <a:t>collider in LEP tunnel </a:t>
            </a:r>
            <a:r>
              <a:rPr lang="en-US" sz="2800" dirty="0" smtClean="0">
                <a:solidFill>
                  <a:srgbClr val="000000"/>
                </a:solidFill>
              </a:rPr>
              <a:t>with </a:t>
            </a:r>
            <a:r>
              <a:rPr lang="en-US" sz="2800" dirty="0">
                <a:solidFill>
                  <a:srgbClr val="000000"/>
                </a:solidFill>
              </a:rPr>
              <a:t>9-T dipoles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1991 CERN Council: LHC approval in principle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1992 </a:t>
            </a:r>
            <a:r>
              <a:rPr lang="en-US" sz="2800" dirty="0" err="1">
                <a:solidFill>
                  <a:srgbClr val="0000FF"/>
                </a:solidFill>
              </a:rPr>
              <a:t>EoI</a:t>
            </a:r>
            <a:r>
              <a:rPr lang="en-US" sz="2800" dirty="0">
                <a:solidFill>
                  <a:srgbClr val="0000FF"/>
                </a:solidFill>
              </a:rPr>
              <a:t>, </a:t>
            </a:r>
            <a:r>
              <a:rPr lang="en-US" sz="2800" dirty="0" err="1">
                <a:solidFill>
                  <a:srgbClr val="0000FF"/>
                </a:solidFill>
              </a:rPr>
              <a:t>LoI</a:t>
            </a:r>
            <a:r>
              <a:rPr lang="en-US" sz="2800" dirty="0">
                <a:solidFill>
                  <a:srgbClr val="0000FF"/>
                </a:solidFill>
              </a:rPr>
              <a:t> of experiments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  	</a:t>
            </a:r>
            <a:r>
              <a:rPr lang="en-US" sz="2800" dirty="0">
                <a:solidFill>
                  <a:srgbClr val="FF0000"/>
                </a:solidFill>
              </a:rPr>
              <a:t>1993 SSC termination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1994 CERN Council: LHC approval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1995-98 cooperation </a:t>
            </a:r>
            <a:r>
              <a:rPr lang="en-US" sz="2800" dirty="0" err="1">
                <a:solidFill>
                  <a:srgbClr val="0000FF"/>
                </a:solidFill>
              </a:rPr>
              <a:t>w.Japan,India,Russia,Canada,&amp;US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 	 </a:t>
            </a:r>
            <a:r>
              <a:rPr lang="en-US" sz="2800" dirty="0">
                <a:solidFill>
                  <a:srgbClr val="00B050"/>
                </a:solidFill>
              </a:rPr>
              <a:t>2000 LEP completion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FF"/>
                </a:solidFill>
              </a:rPr>
              <a:t>2006 last </a:t>
            </a:r>
            <a:r>
              <a:rPr lang="en-US" sz="2800" dirty="0" err="1">
                <a:solidFill>
                  <a:srgbClr val="0000FF"/>
                </a:solidFill>
              </a:rPr>
              <a:t>s.c</a:t>
            </a:r>
            <a:r>
              <a:rPr lang="en-US" sz="2800" dirty="0">
                <a:solidFill>
                  <a:srgbClr val="0000FF"/>
                </a:solidFill>
              </a:rPr>
              <a:t>. dipole delivered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2008 first beam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</a:rPr>
              <a:t>2010 first collisions at 3.5 </a:t>
            </a:r>
            <a:r>
              <a:rPr lang="en-US" sz="2800" b="1" dirty="0" err="1">
                <a:solidFill>
                  <a:srgbClr val="0000FF"/>
                </a:solidFill>
              </a:rPr>
              <a:t>TeV</a:t>
            </a:r>
            <a:r>
              <a:rPr lang="en-US" sz="2800" b="1" dirty="0">
                <a:solidFill>
                  <a:srgbClr val="0000FF"/>
                </a:solidFill>
              </a:rPr>
              <a:t> beam energy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BBE0E3">
                    <a:lumMod val="50000"/>
                  </a:srgbClr>
                </a:solidFill>
              </a:rPr>
              <a:t>2015 collisions at ~design energy (plan)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333399">
                  <a:lumMod val="75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928612" y="692696"/>
            <a:ext cx="19622" cy="5127376"/>
          </a:xfrm>
          <a:prstGeom prst="straightConnector1">
            <a:avLst/>
          </a:prstGeom>
          <a:ln w="47625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08855" y="5833779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&gt;30 </a:t>
            </a:r>
            <a:r>
              <a:rPr lang="en-US" sz="3200" b="1" i="1" dirty="0" smtClean="0"/>
              <a:t>years!</a:t>
            </a:r>
            <a:endParaRPr lang="en-GB" sz="32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5" y="6076658"/>
            <a:ext cx="5830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</a:rPr>
              <a:t>ow is the time to plan for ~2040</a:t>
            </a:r>
            <a:endParaRPr lang="en-GB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4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278073" y="85402"/>
            <a:ext cx="289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srgbClr val="000000"/>
                </a:solidFill>
              </a:rPr>
              <a:t>luminosity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724270" y="922337"/>
            <a:ext cx="234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reaction rate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458070" y="769937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</a:rPr>
              <a:t>luminosity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76870" y="160337"/>
            <a:ext cx="2297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000" i="1" dirty="0" smtClean="0">
                <a:solidFill>
                  <a:srgbClr val="FF0000"/>
                </a:solidFill>
              </a:rPr>
              <a:t>R</a:t>
            </a:r>
            <a:r>
              <a:rPr lang="en-US" sz="6000" dirty="0" smtClean="0">
                <a:solidFill>
                  <a:prstClr val="black"/>
                </a:solidFill>
              </a:rPr>
              <a:t>= </a:t>
            </a:r>
            <a:r>
              <a:rPr lang="en-US" sz="6000" dirty="0" smtClean="0">
                <a:solidFill>
                  <a:srgbClr val="00B050"/>
                </a:solidFill>
                <a:latin typeface="Symbol" pitchFamily="1" charset="2"/>
              </a:rPr>
              <a:t>s</a:t>
            </a:r>
            <a:r>
              <a:rPr lang="en-US" sz="6000" dirty="0" smtClean="0">
                <a:solidFill>
                  <a:prstClr val="black"/>
                </a:solidFill>
              </a:rPr>
              <a:t> </a:t>
            </a:r>
            <a:r>
              <a:rPr lang="en-US" sz="6000" i="1" dirty="0" smtClean="0">
                <a:solidFill>
                  <a:srgbClr val="0000FF"/>
                </a:solidFill>
              </a:rPr>
              <a:t>L</a:t>
            </a:r>
            <a:r>
              <a:rPr lang="en-US" sz="6000" dirty="0" smtClean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Picture 6" descr="ppcross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8" y="2737792"/>
            <a:ext cx="7239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07558" y="2585392"/>
            <a:ext cx="4011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C. Amsler </a:t>
            </a:r>
            <a:r>
              <a:rPr lang="en-US" sz="1600" i="1" smtClean="0">
                <a:solidFill>
                  <a:prstClr val="black"/>
                </a:solidFill>
                <a:latin typeface="Arial" charset="0"/>
              </a:rPr>
              <a:t>et al.,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 Physics Letters </a:t>
            </a:r>
            <a:r>
              <a:rPr lang="en-US" sz="1600" b="1" smtClean="0">
                <a:solidFill>
                  <a:prstClr val="black"/>
                </a:solidFill>
                <a:latin typeface="Arial" charset="0"/>
              </a:rPr>
              <a:t>B667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, 1 (2008)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50758" y="4185592"/>
            <a:ext cx="127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B050"/>
                </a:solidFill>
              </a:rPr>
              <a:t>from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B050"/>
                </a:solidFill>
              </a:rPr>
              <a:t>cosmic rays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55558" y="5328592"/>
            <a:ext cx="83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C00000"/>
                </a:solidFill>
              </a:rPr>
              <a:t>LHC</a:t>
            </a:r>
          </a:p>
        </p:txBody>
      </p:sp>
      <p:sp>
        <p:nvSpPr>
          <p:cNvPr id="12" name="Oval 11"/>
          <p:cNvSpPr/>
          <p:nvPr/>
        </p:nvSpPr>
        <p:spPr>
          <a:xfrm rot="20934226">
            <a:off x="5911071" y="3564880"/>
            <a:ext cx="1524000" cy="533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162670" y="1074737"/>
            <a:ext cx="2503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B050"/>
                </a:solidFill>
              </a:rPr>
              <a:t>cross section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71583" y="3118792"/>
            <a:ext cx="1603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Symbol" pitchFamily="1" charset="2"/>
              <a:buChar char="s"/>
            </a:pPr>
            <a:r>
              <a:rPr lang="en-US" sz="2400" b="1" baseline="-25000" smtClean="0">
                <a:solidFill>
                  <a:srgbClr val="00B050"/>
                </a:solidFill>
              </a:rPr>
              <a:t>tot</a:t>
            </a:r>
            <a:r>
              <a:rPr lang="en-US" sz="2400" b="1" smtClean="0">
                <a:solidFill>
                  <a:srgbClr val="00B050"/>
                </a:solidFill>
                <a:latin typeface="Symbol" pitchFamily="1" charset="2"/>
              </a:rPr>
              <a:t>~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B050"/>
                </a:solidFill>
              </a:rPr>
              <a:t>100 mbarn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B050"/>
                </a:solidFill>
              </a:rPr>
              <a:t>~ 10</a:t>
            </a:r>
            <a:r>
              <a:rPr lang="en-US" sz="2400" b="1" baseline="30000" smtClean="0">
                <a:solidFill>
                  <a:srgbClr val="00B050"/>
                </a:solidFill>
              </a:rPr>
              <a:t>-25</a:t>
            </a:r>
            <a:r>
              <a:rPr lang="en-US" sz="2400" b="1" smtClean="0">
                <a:solidFill>
                  <a:srgbClr val="00B050"/>
                </a:solidFill>
              </a:rPr>
              <a:t> cm</a:t>
            </a:r>
            <a:r>
              <a:rPr lang="en-US" sz="2400" b="1" baseline="30000" smtClean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67413" y="4566592"/>
            <a:ext cx="18117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Symbol" pitchFamily="1" charset="2"/>
              <a:buChar char="s"/>
            </a:pPr>
            <a:r>
              <a:rPr lang="en-US" sz="2400" b="1" baseline="-25000" dirty="0" smtClean="0">
                <a:solidFill>
                  <a:srgbClr val="00B050"/>
                </a:solidFill>
              </a:rPr>
              <a:t>inelastic</a:t>
            </a:r>
            <a:r>
              <a:rPr lang="en-US" sz="2400" b="1" dirty="0" smtClean="0">
                <a:solidFill>
                  <a:srgbClr val="00B050"/>
                </a:solidFill>
                <a:latin typeface="Symbol" pitchFamily="1" charset="2"/>
              </a:rPr>
              <a:t>~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B050"/>
                </a:solidFill>
              </a:rPr>
              <a:t>8</a:t>
            </a:r>
            <a:r>
              <a:rPr lang="en-US" sz="2400" b="1" dirty="0" smtClean="0">
                <a:solidFill>
                  <a:srgbClr val="00B050"/>
                </a:solidFill>
              </a:rPr>
              <a:t>0 </a:t>
            </a:r>
            <a:r>
              <a:rPr lang="en-US" sz="2400" b="1" dirty="0" err="1" smtClean="0">
                <a:solidFill>
                  <a:srgbClr val="00B050"/>
                </a:solidFill>
              </a:rPr>
              <a:t>mbarn</a:t>
            </a:r>
            <a:r>
              <a:rPr lang="en-US" sz="2400" b="1" dirty="0" smtClean="0">
                <a:solidFill>
                  <a:srgbClr val="00B050"/>
                </a:solidFill>
              </a:rPr>
              <a:t>~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B050"/>
                </a:solidFill>
              </a:rPr>
              <a:t>8x10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-26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cm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74123" y="1610438"/>
                <a:ext cx="4809394" cy="951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𝑳</m:t>
                      </m:r>
                      <m:r>
                        <a:rPr lang="en-US" sz="2400" b="1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  <m: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</m:den>
                      </m:f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𝒓𝒆𝒗</m:t>
                          </m:r>
                        </m:sub>
                      </m:sSub>
                      <m:f>
                        <m:fPr>
                          <m:ctrlP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/>
                            <m:sup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𝒚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  <m: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</m:den>
                      </m:f>
                      <m:sSub>
                        <m:sSubPr>
                          <m:ctrlP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𝒓𝒆</m:t>
                          </m:r>
                          <m: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𝒗</m:t>
                          </m:r>
                        </m:sub>
                      </m:sSub>
                      <m:f>
                        <m:fPr>
                          <m:ctrlPr>
                            <a:rPr lang="en-US" sz="2400" b="1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1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/>
                            <m:sup>
                              <m:r>
                                <a:rPr lang="en-US" sz="2400" b="1" i="1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den>
                      </m:f>
                    </m:oMath>
                  </m:oMathPara>
                </a14:m>
                <a:endParaRPr lang="en-GB" sz="2400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23" y="1610438"/>
                <a:ext cx="4809394" cy="95122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69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 animBg="1"/>
      <p:bldP spid="13" grpId="0"/>
      <p:bldP spid="14" grpId="0"/>
      <p:bldP spid="1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5901052" y="1620474"/>
            <a:ext cx="2971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rgbClr val="0000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2010: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0.04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7 </a:t>
            </a:r>
            <a:r>
              <a:rPr lang="en-US" kern="0" dirty="0" err="1" smtClean="0">
                <a:latin typeface="Arial"/>
                <a:cs typeface="Arial" charset="0"/>
              </a:rPr>
              <a:t>TeV</a:t>
            </a:r>
            <a:r>
              <a:rPr lang="en-US" kern="0" dirty="0" smtClean="0">
                <a:latin typeface="Arial"/>
                <a:cs typeface="Arial" charset="0"/>
              </a:rPr>
              <a:t>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C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ommissioning</a:t>
            </a:r>
            <a:endParaRPr lang="en-US" kern="0" baseline="30000" dirty="0" smtClean="0">
              <a:solidFill>
                <a:srgbClr val="008000"/>
              </a:solidFill>
              <a:latin typeface="Arial"/>
              <a:cs typeface="Arial" charset="0"/>
            </a:endParaRPr>
          </a:p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2011: 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6.1 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7 </a:t>
            </a:r>
            <a:r>
              <a:rPr lang="en-US" kern="0" dirty="0" err="1" smtClean="0">
                <a:latin typeface="Arial"/>
                <a:cs typeface="Arial" charset="0"/>
              </a:rPr>
              <a:t>TeV</a:t>
            </a:r>
            <a:r>
              <a:rPr lang="en-US" kern="0" dirty="0" smtClean="0">
                <a:latin typeface="Arial"/>
                <a:cs typeface="Arial" charset="0"/>
              </a:rPr>
              <a:t>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E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xploring the limits</a:t>
            </a:r>
          </a:p>
          <a:p>
            <a:pPr>
              <a:buClr>
                <a:srgbClr val="00007D"/>
              </a:buClr>
              <a:defRPr/>
            </a:pPr>
            <a:r>
              <a:rPr lang="en-US" kern="0" dirty="0" smtClean="0">
                <a:solidFill>
                  <a:srgbClr val="00007D"/>
                </a:solidFill>
                <a:latin typeface="Arial"/>
              </a:rPr>
              <a:t>2012:  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23.3  fb</a:t>
            </a:r>
            <a:r>
              <a:rPr lang="en-US" b="1" kern="0" baseline="30000" dirty="0" smtClean="0">
                <a:solidFill>
                  <a:srgbClr val="FF0000"/>
                </a:solidFill>
                <a:latin typeface="Arial"/>
              </a:rPr>
              <a:t>-1</a:t>
            </a:r>
            <a:endParaRPr lang="en-US" b="1" kern="0" dirty="0" smtClean="0">
              <a:solidFill>
                <a:srgbClr val="FF0000"/>
              </a:solidFill>
              <a:latin typeface="Arial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 smtClean="0">
                <a:latin typeface="Arial"/>
                <a:cs typeface="Arial" charset="0"/>
              </a:rPr>
              <a:t>8 TeV </a:t>
            </a:r>
            <a:r>
              <a:rPr lang="en-US" kern="0" dirty="0" err="1" smtClean="0">
                <a:latin typeface="Arial"/>
                <a:cs typeface="Arial" charset="0"/>
              </a:rPr>
              <a:t>CoM</a:t>
            </a:r>
            <a:endParaRPr lang="en-US" kern="0" dirty="0" smtClean="0"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r>
              <a:rPr lang="en-US" kern="0" dirty="0">
                <a:solidFill>
                  <a:srgbClr val="008000"/>
                </a:solidFill>
                <a:latin typeface="Arial"/>
                <a:cs typeface="Arial" charset="0"/>
              </a:rPr>
              <a:t>P</a:t>
            </a:r>
            <a:r>
              <a:rPr lang="en-US" kern="0" dirty="0" smtClean="0">
                <a:solidFill>
                  <a:srgbClr val="008000"/>
                </a:solidFill>
                <a:latin typeface="Arial"/>
                <a:cs typeface="Arial" charset="0"/>
              </a:rPr>
              <a:t>roduction</a:t>
            </a:r>
            <a:endParaRPr lang="en-US" kern="0" dirty="0">
              <a:solidFill>
                <a:srgbClr val="008000"/>
              </a:solidFill>
              <a:latin typeface="Arial"/>
              <a:cs typeface="Arial" charset="0"/>
            </a:endParaRPr>
          </a:p>
          <a:p>
            <a:pPr lvl="1">
              <a:buClr>
                <a:srgbClr val="9999CC"/>
              </a:buClr>
              <a:defRPr/>
            </a:pPr>
            <a:endParaRPr lang="en-US" kern="0" dirty="0" smtClean="0">
              <a:latin typeface="Arial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556" y="260648"/>
            <a:ext cx="8579296" cy="1138138"/>
          </a:xfrm>
        </p:spPr>
        <p:txBody>
          <a:bodyPr>
            <a:noAutofit/>
          </a:bodyPr>
          <a:lstStyle/>
          <a:p>
            <a:r>
              <a:rPr lang="en-GB" sz="4800" dirty="0" smtClean="0"/>
              <a:t>integrated </a:t>
            </a:r>
            <a:r>
              <a:rPr lang="en-GB" sz="4800" i="1" dirty="0" err="1" smtClean="0"/>
              <a:t>pp</a:t>
            </a:r>
            <a:r>
              <a:rPr lang="en-GB" sz="4800" i="1" dirty="0" smtClean="0"/>
              <a:t> </a:t>
            </a:r>
            <a:r>
              <a:rPr lang="en-GB" sz="4800" dirty="0" smtClean="0"/>
              <a:t>luminosity 2010-12</a:t>
            </a:r>
            <a:endParaRPr lang="en-US" sz="4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" y="1602851"/>
            <a:ext cx="5870055" cy="440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4288" y="6468745"/>
            <a:ext cx="1620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M. Lamont, IPAC’13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dirty="0" smtClean="0"/>
              <a:t>reliable luminosity forecasts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49008" y="722"/>
            <a:ext cx="2394992" cy="504056"/>
          </a:xfrm>
        </p:spPr>
        <p:txBody>
          <a:bodyPr/>
          <a:lstStyle/>
          <a:p>
            <a:pPr>
              <a:defRPr/>
            </a:pPr>
            <a:r>
              <a:rPr lang="en-GB" sz="1600" dirty="0" smtClean="0">
                <a:solidFill>
                  <a:prstClr val="black"/>
                </a:solidFill>
              </a:rPr>
              <a:t>Steve  Myers, CMAC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4400" cy="548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63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2"/>
          </a:xfrm>
        </p:spPr>
        <p:txBody>
          <a:bodyPr>
            <a:normAutofit/>
          </a:bodyPr>
          <a:lstStyle/>
          <a:p>
            <a:r>
              <a:rPr lang="en-US" sz="4000" dirty="0"/>
              <a:t>p</a:t>
            </a:r>
            <a:r>
              <a:rPr lang="en-US" sz="4000" dirty="0" smtClean="0"/>
              <a:t>eak performance through the years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201761"/>
              </p:ext>
            </p:extLst>
          </p:nvPr>
        </p:nvGraphicFramePr>
        <p:xfrm>
          <a:off x="304800" y="1295400"/>
          <a:ext cx="8458198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598"/>
                <a:gridCol w="1600200"/>
                <a:gridCol w="1676400"/>
                <a:gridCol w="1676400"/>
                <a:gridCol w="1371600"/>
              </a:tblGrid>
              <a:tr h="45625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2011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2012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Nominal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bunch spacing [ns]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no. of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bunches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2000" b="1" i="1" baseline="-25000" dirty="0" err="1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000" b="1" i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368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1380</a:t>
                      </a:r>
                      <a:endParaRPr lang="en-US" sz="24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1380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2808</a:t>
                      </a:r>
                      <a:endParaRPr lang="en-US" sz="20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smtClean="0"/>
                        <a:t>[m] </a:t>
                      </a:r>
                    </a:p>
                    <a:p>
                      <a:r>
                        <a:rPr lang="en-US" sz="2000" dirty="0" smtClean="0"/>
                        <a:t>ATLAS</a:t>
                      </a:r>
                      <a:r>
                        <a:rPr lang="en-US" sz="2000" baseline="0" dirty="0" smtClean="0"/>
                        <a:t> and CMS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0.55</a:t>
                      </a:r>
                      <a:endParaRPr lang="en-US" sz="20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max.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unch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intensity </a:t>
                      </a: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2000" i="1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2000" i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000" dirty="0" smtClean="0"/>
                        <a:t>[protons</a:t>
                      </a:r>
                      <a:r>
                        <a:rPr lang="en-US" sz="2000" baseline="0" dirty="0" smtClean="0"/>
                        <a:t>/bunch]</a:t>
                      </a:r>
                      <a:endParaRPr lang="en-US" sz="2000" b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1.2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1.45 </a:t>
                      </a:r>
                      <a:r>
                        <a:rPr lang="en-US" sz="2400" dirty="0" smtClean="0"/>
                        <a:t>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0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 x 10</a:t>
                      </a:r>
                      <a:r>
                        <a:rPr lang="en-US" sz="2400" baseline="30000" dirty="0" smtClean="0"/>
                        <a:t>11</a:t>
                      </a:r>
                      <a:endParaRPr lang="en-US" sz="2400" b="0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1.15 </a:t>
                      </a:r>
                      <a:r>
                        <a:rPr lang="en-US" sz="2000" dirty="0" smtClean="0"/>
                        <a:t>x 10</a:t>
                      </a:r>
                      <a:r>
                        <a:rPr lang="en-US" sz="2000" baseline="30000" dirty="0" smtClean="0"/>
                        <a:t>11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b="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562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normalized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mittance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ge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dirty="0" smtClean="0"/>
                        <a:t>[mm-</a:t>
                      </a:r>
                      <a:r>
                        <a:rPr lang="en-US" sz="2000" dirty="0" err="1" smtClean="0"/>
                        <a:t>mrad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~2.0</a:t>
                      </a:r>
                      <a:endParaRPr lang="en-US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~2.4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~2.5</a:t>
                      </a:r>
                      <a:endParaRPr 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3.75</a:t>
                      </a:r>
                      <a:endParaRPr 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8770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luminosity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[cm</a:t>
                      </a:r>
                      <a:r>
                        <a:rPr lang="en-US" sz="2000" baseline="30000" dirty="0" smtClean="0"/>
                        <a:t>-2</a:t>
                      </a:r>
                      <a:r>
                        <a:rPr lang="en-US" sz="2000" dirty="0" smtClean="0"/>
                        <a:t>s</a:t>
                      </a:r>
                      <a:r>
                        <a:rPr lang="en-US" sz="2000" baseline="30000" dirty="0" smtClean="0"/>
                        <a:t>-1</a:t>
                      </a:r>
                      <a:r>
                        <a:rPr lang="en-US" sz="2000" dirty="0" smtClean="0"/>
                        <a:t>]</a:t>
                      </a:r>
                      <a:endParaRPr lang="en-US" sz="20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2.1 x 10</a:t>
                      </a:r>
                      <a:r>
                        <a:rPr lang="en-US" sz="2400" baseline="30000" dirty="0" smtClean="0"/>
                        <a:t>32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3.7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7.7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33</a:t>
                      </a:r>
                      <a:endParaRPr lang="en-US" sz="2400" b="0" baseline="300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1.0 x 10</a:t>
                      </a:r>
                      <a:r>
                        <a:rPr lang="en-US" sz="2000" baseline="30000" dirty="0" smtClean="0"/>
                        <a:t>34</a:t>
                      </a:r>
                      <a:endParaRPr lang="en-US" sz="2000" b="0" baseline="3000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3466" y="6228147"/>
            <a:ext cx="341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&gt;2x design when scaled to 7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5796136" y="5445224"/>
            <a:ext cx="1512168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7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639" y="966196"/>
            <a:ext cx="849694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CC"/>
                </a:solidFill>
              </a:rPr>
              <a:t>CERN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CC"/>
                </a:solidFill>
              </a:rPr>
              <a:t>“accelerators”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00CC"/>
                </a:solidFill>
              </a:rPr>
              <a:t>LHC </a:t>
            </a:r>
            <a:endParaRPr lang="en-US" sz="3600" b="1" dirty="0" smtClean="0">
              <a:solidFill>
                <a:srgbClr val="0000CC"/>
              </a:solidFill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h</a:t>
            </a:r>
            <a:r>
              <a:rPr lang="en-US" sz="2400" b="1" dirty="0" smtClean="0">
                <a:solidFill>
                  <a:srgbClr val="00B050"/>
                </a:solidFill>
              </a:rPr>
              <a:t>istory, 2010-12 run,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next </a:t>
            </a:r>
            <a:r>
              <a:rPr lang="en-US" sz="2400" b="1" dirty="0" smtClean="0">
                <a:solidFill>
                  <a:srgbClr val="00B050"/>
                </a:solidFill>
              </a:rPr>
              <a:t>10 </a:t>
            </a:r>
            <a:r>
              <a:rPr lang="en-US" sz="2400" b="1" dirty="0" smtClean="0">
                <a:solidFill>
                  <a:srgbClr val="00B050"/>
                </a:solidFill>
              </a:rPr>
              <a:t>years, HL-LHC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i="1" dirty="0" err="1" smtClean="0">
                <a:solidFill>
                  <a:srgbClr val="0000CC"/>
                </a:solidFill>
              </a:rPr>
              <a:t>ep</a:t>
            </a:r>
            <a:r>
              <a:rPr lang="en-US" b="1" dirty="0" smtClean="0">
                <a:solidFill>
                  <a:srgbClr val="0000CC"/>
                </a:solidFill>
              </a:rPr>
              <a:t> &amp; </a:t>
            </a:r>
            <a:r>
              <a:rPr lang="en-US" b="1" dirty="0" err="1" smtClean="0">
                <a:solidFill>
                  <a:srgbClr val="0000CC"/>
                </a:solidFill>
                <a:latin typeface="Symbol" pitchFamily="18" charset="2"/>
              </a:rPr>
              <a:t>gg</a:t>
            </a:r>
            <a:r>
              <a:rPr lang="en-US" b="1" dirty="0" smtClean="0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b="1" dirty="0" smtClean="0">
                <a:solidFill>
                  <a:srgbClr val="0000CC"/>
                </a:solidFill>
              </a:rPr>
              <a:t> Higgs factories: </a:t>
            </a:r>
            <a:r>
              <a:rPr lang="en-US" b="1" dirty="0" err="1" smtClean="0">
                <a:solidFill>
                  <a:srgbClr val="0000CC"/>
                </a:solidFill>
              </a:rPr>
              <a:t>LHeC</a:t>
            </a:r>
            <a:r>
              <a:rPr lang="en-US" b="1" dirty="0" smtClean="0">
                <a:solidFill>
                  <a:srgbClr val="0000CC"/>
                </a:solidFill>
              </a:rPr>
              <a:t> &amp; </a:t>
            </a:r>
            <a:r>
              <a:rPr lang="en-US" b="1" dirty="0" err="1">
                <a:solidFill>
                  <a:srgbClr val="0000CC"/>
                </a:solidFill>
              </a:rPr>
              <a:t>SAPPHiRE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endParaRPr lang="en-US" b="1" dirty="0" smtClean="0">
              <a:solidFill>
                <a:srgbClr val="0000CC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in </a:t>
            </a:r>
            <a:r>
              <a:rPr lang="en-US" sz="2400" b="1" dirty="0">
                <a:solidFill>
                  <a:srgbClr val="00B050"/>
                </a:solidFill>
              </a:rPr>
              <a:t>parallel to </a:t>
            </a:r>
            <a:r>
              <a:rPr lang="en-US" sz="2400" b="1" dirty="0" smtClean="0">
                <a:solidFill>
                  <a:srgbClr val="00B050"/>
                </a:solidFill>
              </a:rPr>
              <a:t>HL-LHC?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preparing for future </a:t>
            </a:r>
            <a:r>
              <a:rPr lang="en-US" sz="2400" b="1" i="1" dirty="0" err="1" smtClean="0">
                <a:solidFill>
                  <a:srgbClr val="00B050"/>
                </a:solidFill>
              </a:rPr>
              <a:t>e</a:t>
            </a:r>
            <a:r>
              <a:rPr lang="en-US" sz="2400" b="1" baseline="30000" dirty="0" err="1" smtClean="0">
                <a:solidFill>
                  <a:srgbClr val="00B050"/>
                </a:solidFill>
              </a:rPr>
              <a:t>+</a:t>
            </a:r>
            <a:r>
              <a:rPr lang="en-US" sz="2400" b="1" i="1" dirty="0" err="1" smtClean="0">
                <a:solidFill>
                  <a:srgbClr val="00B050"/>
                </a:solidFill>
              </a:rPr>
              <a:t>e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-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</a:rPr>
              <a:t>H</a:t>
            </a:r>
            <a:r>
              <a:rPr lang="en-US" sz="2400" b="1" dirty="0" smtClean="0">
                <a:solidFill>
                  <a:srgbClr val="00B050"/>
                </a:solidFill>
              </a:rPr>
              <a:t> factory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</a:rPr>
              <a:t>high-energy </a:t>
            </a:r>
            <a:r>
              <a:rPr lang="en-US" b="1" dirty="0">
                <a:solidFill>
                  <a:srgbClr val="0000CC"/>
                </a:solidFill>
              </a:rPr>
              <a:t>hadron </a:t>
            </a:r>
            <a:r>
              <a:rPr lang="en-US" b="1" dirty="0" smtClean="0">
                <a:solidFill>
                  <a:srgbClr val="0000CC"/>
                </a:solidFill>
              </a:rPr>
              <a:t>colliders: HE-LHC &amp; VHE-LHC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</a:t>
            </a:r>
            <a:r>
              <a:rPr lang="en-US" sz="2400" b="1" dirty="0" smtClean="0">
                <a:solidFill>
                  <a:srgbClr val="00B050"/>
                </a:solidFill>
              </a:rPr>
              <a:t>haring tunnel with leptons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</a:rPr>
              <a:t>circular </a:t>
            </a:r>
            <a:r>
              <a:rPr lang="en-US" b="1" i="1" dirty="0" err="1">
                <a:solidFill>
                  <a:srgbClr val="0000CC"/>
                </a:solidFill>
              </a:rPr>
              <a:t>e</a:t>
            </a:r>
            <a:r>
              <a:rPr lang="en-US" b="1" baseline="30000" dirty="0" err="1">
                <a:solidFill>
                  <a:srgbClr val="0000CC"/>
                </a:solidFill>
              </a:rPr>
              <a:t>+</a:t>
            </a:r>
            <a:r>
              <a:rPr lang="en-US" b="1" i="1" dirty="0" err="1">
                <a:solidFill>
                  <a:srgbClr val="0000CC"/>
                </a:solidFill>
              </a:rPr>
              <a:t>e</a:t>
            </a:r>
            <a:r>
              <a:rPr lang="en-US" b="1" baseline="30000" dirty="0">
                <a:solidFill>
                  <a:srgbClr val="0000CC"/>
                </a:solidFill>
              </a:rPr>
              <a:t>-</a:t>
            </a:r>
            <a:r>
              <a:rPr lang="en-US" b="1" dirty="0">
                <a:solidFill>
                  <a:srgbClr val="0000CC"/>
                </a:solidFill>
              </a:rPr>
              <a:t> Higgs </a:t>
            </a:r>
            <a:r>
              <a:rPr lang="en-US" b="1" dirty="0" smtClean="0">
                <a:solidFill>
                  <a:srgbClr val="0000CC"/>
                </a:solidFill>
              </a:rPr>
              <a:t>factory: TLEP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</a:rPr>
              <a:t>long-term strategy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7864" y="42866"/>
            <a:ext cx="2228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</a:rPr>
              <a:t>outline</a:t>
            </a:r>
            <a:endParaRPr lang="en-GB" sz="5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174945"/>
            <a:ext cx="4648200" cy="3486150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7010400" y="266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2750" y="1592076"/>
            <a:ext cx="8964488" cy="1323439"/>
          </a:xfrm>
          <a:prstGeom prst="rect">
            <a:avLst/>
          </a:prstGeom>
          <a:solidFill>
            <a:srgbClr val="CCCC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sym typeface="Wingdings"/>
              </a:rPr>
              <a:t>Huge efforts over last months to prepare for high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lumi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and pile-up expected in 2012: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optimized trigger and offline algorithms (tracking,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calo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noise treatment, physics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objects)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 mitigate impact of pile-up on CPU, rates, efficiency, identification, resolution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in spite of x2 larger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CPU/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</a:t>
            </a:r>
            <a:r>
              <a:rPr lang="en-US" dirty="0">
                <a:solidFill>
                  <a:prstClr val="black"/>
                </a:solidFill>
                <a:sym typeface="Wingdings"/>
              </a:rPr>
              <a:t>and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event size  we do not request additional computing </a:t>
            </a:r>
          </a:p>
          <a:p>
            <a:r>
              <a:rPr lang="en-US" dirty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   resources (optimized computing model, increased fraction of fast simulation, etc.)</a:t>
            </a:r>
            <a:endParaRPr lang="en-US" dirty="0">
              <a:solidFill>
                <a:prstClr val="black"/>
              </a:solidFill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240" y="-21233"/>
            <a:ext cx="9144000" cy="3080742"/>
            <a:chOff x="0" y="2203650"/>
            <a:chExt cx="9144000" cy="3080742"/>
          </a:xfrm>
        </p:grpSpPr>
        <p:pic>
          <p:nvPicPr>
            <p:cNvPr id="10" name="Picture 9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3650"/>
              <a:ext cx="9144000" cy="3080742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259632" y="3861048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sz="1400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solidFill>
                  <a:prstClr val="black"/>
                </a:solidFill>
                <a:sym typeface="Wingdings"/>
              </a:endParaRPr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3059832" y="2260056"/>
              <a:ext cx="6045745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Z </a:t>
              </a:r>
              <a:r>
                <a:rPr lang="en-US" dirty="0" err="1" smtClean="0">
                  <a:solidFill>
                    <a:prstClr val="black"/>
                  </a:solidFill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solidFill>
                    <a:prstClr val="black"/>
                  </a:solidFill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01499" y="3229913"/>
            <a:ext cx="22857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pile up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will increase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at higher energy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→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experiments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request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25 ns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operation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in 2015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04450"/>
            <a:ext cx="2398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</a:t>
            </a:r>
            <a:r>
              <a:rPr lang="en-US" sz="3200" b="1" dirty="0" smtClean="0">
                <a:solidFill>
                  <a:schemeClr val="bg1"/>
                </a:solidFill>
              </a:rPr>
              <a:t>vent pile up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0272" y="1196752"/>
            <a:ext cx="167687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ATLAS &amp; CMS</a:t>
            </a:r>
            <a:br>
              <a:rPr lang="en-US" dirty="0" smtClean="0"/>
            </a:br>
            <a:r>
              <a:rPr lang="en-US" i="1" dirty="0" err="1" smtClean="0"/>
              <a:t>pp</a:t>
            </a:r>
            <a:r>
              <a:rPr lang="en-US" i="1" dirty="0" smtClean="0"/>
              <a:t> </a:t>
            </a:r>
            <a:r>
              <a:rPr lang="en-US" dirty="0" smtClean="0"/>
              <a:t>physics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4642"/>
            <a:ext cx="6559937" cy="63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4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15616" y="138698"/>
            <a:ext cx="8280920" cy="553998"/>
          </a:xfrm>
          <a:prstGeom prst="rect">
            <a:avLst/>
          </a:prstGeom>
          <a:noFill/>
          <a:ln>
            <a:noFill/>
          </a:ln>
          <a:effectLst>
            <a:outerShdw blurRad="381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000" kern="0" dirty="0" smtClean="0">
                <a:solidFill>
                  <a:srgbClr val="BBE0E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Arial"/>
              </a:rPr>
              <a:t>The highlight of a remarkable year 2012</a:t>
            </a:r>
          </a:p>
        </p:txBody>
      </p:sp>
      <p:pic>
        <p:nvPicPr>
          <p:cNvPr id="5" name="Content Placeholder 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b="871"/>
          <a:stretch>
            <a:fillRect/>
          </a:stretch>
        </p:blipFill>
        <p:spPr>
          <a:xfrm>
            <a:off x="461392" y="836712"/>
            <a:ext cx="4038600" cy="53340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Picture 5" descr="economist p1.jpg"/>
          <p:cNvPicPr>
            <a:picLocks noChangeAspect="1"/>
          </p:cNvPicPr>
          <p:nvPr/>
        </p:nvPicPr>
        <p:blipFill rotWithShape="1">
          <a:blip r:embed="rId3"/>
          <a:srcRect t="3979" r="3195"/>
          <a:stretch/>
        </p:blipFill>
        <p:spPr>
          <a:xfrm>
            <a:off x="4716016" y="836712"/>
            <a:ext cx="4142234" cy="5328591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631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620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4514" y="0"/>
            <a:ext cx="298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luminosity </a:t>
            </a:r>
            <a:r>
              <a:rPr lang="en-US" sz="3600" b="1" dirty="0" err="1">
                <a:solidFill>
                  <a:srgbClr val="FF0000"/>
                </a:solidFill>
              </a:rPr>
              <a:t>levelling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at </a:t>
            </a:r>
            <a:r>
              <a:rPr lang="en-US" sz="2400" b="1" dirty="0">
                <a:solidFill>
                  <a:srgbClr val="FF0000"/>
                </a:solidFill>
              </a:rPr>
              <a:t>around 4e32 cm</a:t>
            </a:r>
            <a:r>
              <a:rPr lang="en-US" sz="2400" b="1" baseline="30000" dirty="0">
                <a:solidFill>
                  <a:srgbClr val="FF0000"/>
                </a:solidFill>
              </a:rPr>
              <a:t>-2</a:t>
            </a:r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r>
              <a:rPr lang="en-US" sz="2400" b="1" dirty="0">
                <a:solidFill>
                  <a:srgbClr val="FF0000"/>
                </a:solidFill>
              </a:rPr>
              <a:t> via transverse </a:t>
            </a:r>
            <a:r>
              <a:rPr lang="en-US" sz="2400" b="1" dirty="0" smtClean="0">
                <a:solidFill>
                  <a:srgbClr val="FF0000"/>
                </a:solidFill>
              </a:rPr>
              <a:t>separation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" y="914400"/>
            <a:ext cx="609335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133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ATLAS/CMS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2895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LHCb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21400" y="4191000"/>
            <a:ext cx="3022600" cy="2667000"/>
            <a:chOff x="6121400" y="4191000"/>
            <a:chExt cx="3022600" cy="2667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1400" y="4845223"/>
              <a:ext cx="3022600" cy="20127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00800" y="4191000"/>
              <a:ext cx="2590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first evidence for the decay </a:t>
              </a:r>
              <a:r>
                <a:rPr lang="en-US" b="1" i="1" dirty="0" err="1">
                  <a:solidFill>
                    <a:prstClr val="black"/>
                  </a:solidFill>
                </a:rPr>
                <a:t>B</a:t>
              </a:r>
              <a:r>
                <a:rPr lang="en-US" b="1" i="1" baseline="-25000" dirty="0" err="1">
                  <a:solidFill>
                    <a:prstClr val="black"/>
                  </a:solidFill>
                </a:rPr>
                <a:t>s</a:t>
              </a:r>
              <a:r>
                <a:rPr lang="en-US" b="1" dirty="0">
                  <a:solidFill>
                    <a:prstClr val="black"/>
                  </a:solidFill>
                </a:rPr>
                <a:t> -&gt; </a:t>
              </a:r>
              <a:r>
                <a:rPr lang="en-US" b="1" dirty="0">
                  <a:solidFill>
                    <a:prstClr val="black"/>
                  </a:solidFill>
                  <a:latin typeface="Symbol" pitchFamily="18" charset="2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</a:rPr>
                <a:t>+</a:t>
              </a:r>
              <a:r>
                <a:rPr lang="en-US" b="1" dirty="0">
                  <a:solidFill>
                    <a:prstClr val="black"/>
                  </a:solidFill>
                </a:rPr>
                <a:t> </a:t>
              </a:r>
              <a:r>
                <a:rPr lang="en-US" b="1" dirty="0">
                  <a:solidFill>
                    <a:prstClr val="black"/>
                  </a:solidFill>
                  <a:latin typeface="Symbol" pitchFamily="18" charset="2"/>
                </a:rPr>
                <a:t>m</a:t>
              </a:r>
              <a:r>
                <a:rPr lang="en-US" b="1" baseline="30000" dirty="0">
                  <a:solidFill>
                    <a:prstClr val="black"/>
                  </a:solidFill>
                </a:rPr>
                <a:t>-</a:t>
              </a:r>
            </a:p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1520" y="6021288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386790" y="2829483"/>
            <a:ext cx="1828800" cy="882184"/>
          </a:xfrm>
          <a:custGeom>
            <a:avLst/>
            <a:gdLst>
              <a:gd name="connsiteX0" fmla="*/ 0 w 1828800"/>
              <a:gd name="connsiteY0" fmla="*/ 882184 h 882184"/>
              <a:gd name="connsiteX1" fmla="*/ 619932 w 1828800"/>
              <a:gd name="connsiteY1" fmla="*/ 138265 h 882184"/>
              <a:gd name="connsiteX2" fmla="*/ 1084881 w 1828800"/>
              <a:gd name="connsiteY2" fmla="*/ 14279 h 882184"/>
              <a:gd name="connsiteX3" fmla="*/ 1441342 w 1828800"/>
              <a:gd name="connsiteY3" fmla="*/ 324245 h 882184"/>
              <a:gd name="connsiteX4" fmla="*/ 1828800 w 1828800"/>
              <a:gd name="connsiteY4" fmla="*/ 866686 h 882184"/>
              <a:gd name="connsiteX5" fmla="*/ 1828800 w 1828800"/>
              <a:gd name="connsiteY5" fmla="*/ 866686 h 88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882184">
                <a:moveTo>
                  <a:pt x="0" y="882184"/>
                </a:moveTo>
                <a:cubicBezTo>
                  <a:pt x="219559" y="582550"/>
                  <a:pt x="439119" y="282916"/>
                  <a:pt x="619932" y="138265"/>
                </a:cubicBezTo>
                <a:cubicBezTo>
                  <a:pt x="800745" y="-6386"/>
                  <a:pt x="947979" y="-16718"/>
                  <a:pt x="1084881" y="14279"/>
                </a:cubicBezTo>
                <a:cubicBezTo>
                  <a:pt x="1221783" y="45276"/>
                  <a:pt x="1317356" y="182177"/>
                  <a:pt x="1441342" y="324245"/>
                </a:cubicBezTo>
                <a:cubicBezTo>
                  <a:pt x="1565328" y="466313"/>
                  <a:pt x="1828800" y="866686"/>
                  <a:pt x="1828800" y="866686"/>
                </a:cubicBezTo>
                <a:lnTo>
                  <a:pt x="1828800" y="866686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>
            <a:off x="6503964" y="2829483"/>
            <a:ext cx="1828800" cy="882184"/>
          </a:xfrm>
          <a:custGeom>
            <a:avLst/>
            <a:gdLst>
              <a:gd name="connsiteX0" fmla="*/ 0 w 1828800"/>
              <a:gd name="connsiteY0" fmla="*/ 882184 h 882184"/>
              <a:gd name="connsiteX1" fmla="*/ 619932 w 1828800"/>
              <a:gd name="connsiteY1" fmla="*/ 138265 h 882184"/>
              <a:gd name="connsiteX2" fmla="*/ 1084881 w 1828800"/>
              <a:gd name="connsiteY2" fmla="*/ 14279 h 882184"/>
              <a:gd name="connsiteX3" fmla="*/ 1441342 w 1828800"/>
              <a:gd name="connsiteY3" fmla="*/ 324245 h 882184"/>
              <a:gd name="connsiteX4" fmla="*/ 1828800 w 1828800"/>
              <a:gd name="connsiteY4" fmla="*/ 866686 h 882184"/>
              <a:gd name="connsiteX5" fmla="*/ 1828800 w 1828800"/>
              <a:gd name="connsiteY5" fmla="*/ 866686 h 88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882184">
                <a:moveTo>
                  <a:pt x="0" y="882184"/>
                </a:moveTo>
                <a:cubicBezTo>
                  <a:pt x="219559" y="582550"/>
                  <a:pt x="439119" y="282916"/>
                  <a:pt x="619932" y="138265"/>
                </a:cubicBezTo>
                <a:cubicBezTo>
                  <a:pt x="800745" y="-6386"/>
                  <a:pt x="947979" y="-16718"/>
                  <a:pt x="1084881" y="14279"/>
                </a:cubicBezTo>
                <a:cubicBezTo>
                  <a:pt x="1221783" y="45276"/>
                  <a:pt x="1317356" y="182177"/>
                  <a:pt x="1441342" y="324245"/>
                </a:cubicBezTo>
                <a:cubicBezTo>
                  <a:pt x="1565328" y="466313"/>
                  <a:pt x="1828800" y="866686"/>
                  <a:pt x="1828800" y="866686"/>
                </a:cubicBezTo>
                <a:lnTo>
                  <a:pt x="1828800" y="866686"/>
                </a:lnTo>
              </a:path>
            </a:pathLst>
          </a:cu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274909" y="252425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eam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2700" y="244137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b</a:t>
            </a:r>
            <a:r>
              <a:rPr lang="en-US" b="1" dirty="0" smtClean="0">
                <a:solidFill>
                  <a:srgbClr val="0000CC"/>
                </a:solidFill>
              </a:rPr>
              <a:t>eam 2</a:t>
            </a:r>
            <a:endParaRPr lang="en-GB" b="1" dirty="0">
              <a:solidFill>
                <a:srgbClr val="0000CC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170816" y="2823840"/>
            <a:ext cx="1828800" cy="882184"/>
          </a:xfrm>
          <a:custGeom>
            <a:avLst/>
            <a:gdLst>
              <a:gd name="connsiteX0" fmla="*/ 0 w 1828800"/>
              <a:gd name="connsiteY0" fmla="*/ 882184 h 882184"/>
              <a:gd name="connsiteX1" fmla="*/ 619932 w 1828800"/>
              <a:gd name="connsiteY1" fmla="*/ 138265 h 882184"/>
              <a:gd name="connsiteX2" fmla="*/ 1084881 w 1828800"/>
              <a:gd name="connsiteY2" fmla="*/ 14279 h 882184"/>
              <a:gd name="connsiteX3" fmla="*/ 1441342 w 1828800"/>
              <a:gd name="connsiteY3" fmla="*/ 324245 h 882184"/>
              <a:gd name="connsiteX4" fmla="*/ 1828800 w 1828800"/>
              <a:gd name="connsiteY4" fmla="*/ 866686 h 882184"/>
              <a:gd name="connsiteX5" fmla="*/ 1828800 w 1828800"/>
              <a:gd name="connsiteY5" fmla="*/ 866686 h 88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882184">
                <a:moveTo>
                  <a:pt x="0" y="882184"/>
                </a:moveTo>
                <a:cubicBezTo>
                  <a:pt x="219559" y="582550"/>
                  <a:pt x="439119" y="282916"/>
                  <a:pt x="619932" y="138265"/>
                </a:cubicBezTo>
                <a:cubicBezTo>
                  <a:pt x="800745" y="-6386"/>
                  <a:pt x="947979" y="-16718"/>
                  <a:pt x="1084881" y="14279"/>
                </a:cubicBezTo>
                <a:cubicBezTo>
                  <a:pt x="1221783" y="45276"/>
                  <a:pt x="1317356" y="182177"/>
                  <a:pt x="1441342" y="324245"/>
                </a:cubicBezTo>
                <a:cubicBezTo>
                  <a:pt x="1565328" y="466313"/>
                  <a:pt x="1828800" y="866686"/>
                  <a:pt x="1828800" y="866686"/>
                </a:cubicBezTo>
                <a:lnTo>
                  <a:pt x="1828800" y="866686"/>
                </a:lnTo>
              </a:path>
            </a:pathLst>
          </a:cu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76256" y="3270575"/>
            <a:ext cx="542108" cy="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3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9" grpId="0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 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     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58072" y="5389040"/>
            <a:ext cx="12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M. Lamont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3730" y="370959"/>
            <a:ext cx="6223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00CC"/>
                </a:solidFill>
              </a:rPr>
              <a:t>LHC injector complex</a:t>
            </a:r>
            <a:endParaRPr lang="en-GB" sz="5400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34375"/>
            <a:ext cx="8678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LHC also provides </a:t>
            </a:r>
            <a:r>
              <a:rPr lang="en-US" sz="2800" b="1" i="1" dirty="0" smtClean="0">
                <a:solidFill>
                  <a:srgbClr val="0000CC"/>
                </a:solidFill>
              </a:rPr>
              <a:t>Pb-Pb </a:t>
            </a:r>
            <a:r>
              <a:rPr lang="en-US" sz="2800" b="1" dirty="0" smtClean="0">
                <a:solidFill>
                  <a:srgbClr val="0000CC"/>
                </a:solidFill>
              </a:rPr>
              <a:t>(2011) and </a:t>
            </a:r>
            <a:r>
              <a:rPr lang="en-US" sz="2800" b="1" i="1" dirty="0" smtClean="0">
                <a:solidFill>
                  <a:srgbClr val="0000CC"/>
                </a:solidFill>
              </a:rPr>
              <a:t>Pb-p</a:t>
            </a:r>
            <a:r>
              <a:rPr lang="en-US" sz="2800" b="1" dirty="0" smtClean="0">
                <a:solidFill>
                  <a:srgbClr val="0000CC"/>
                </a:solidFill>
              </a:rPr>
              <a:t> collisions (2013)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2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" y="914400"/>
            <a:ext cx="9144000" cy="512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09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operational cycle</a:t>
            </a:r>
            <a:endParaRPr lang="en-US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386989"/>
            <a:ext cx="1219200" cy="518011"/>
            <a:chOff x="533400" y="1386989"/>
            <a:chExt cx="1219200" cy="518011"/>
          </a:xfrm>
        </p:grpSpPr>
        <p:sp>
          <p:nvSpPr>
            <p:cNvPr id="9" name="Down Arrow 8"/>
            <p:cNvSpPr/>
            <p:nvPr/>
          </p:nvSpPr>
          <p:spPr>
            <a:xfrm>
              <a:off x="1143000" y="1752600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386989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1F497D"/>
                  </a:solidFill>
                </a:rPr>
                <a:t>Beam dump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66800" y="3429000"/>
            <a:ext cx="1981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Ramp down/precycle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576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100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24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148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196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4191000"/>
            <a:ext cx="1219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Injection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76800" y="3124200"/>
            <a:ext cx="762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Ramp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1524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Squeeze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05600" y="1981200"/>
            <a:ext cx="1524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2286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Collide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858000" y="1981200"/>
            <a:ext cx="1828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62800" y="1524000"/>
            <a:ext cx="1295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dirty="0">
                <a:solidFill>
                  <a:srgbClr val="1F497D"/>
                </a:solidFill>
              </a:rPr>
              <a:t>Stable beams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42832"/>
              </p:ext>
            </p:extLst>
          </p:nvPr>
        </p:nvGraphicFramePr>
        <p:xfrm>
          <a:off x="6095999" y="3352800"/>
          <a:ext cx="2514601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5401"/>
                <a:gridCol w="1219200"/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r>
                        <a:rPr lang="en-US" sz="1600" baseline="0" dirty="0" smtClean="0"/>
                        <a:t> down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Injection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~30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Ramp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Squeeze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Collide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mins</a:t>
                      </a:r>
                      <a:endParaRPr lang="en-US" sz="1600" dirty="0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Stable beams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 –</a:t>
                      </a:r>
                      <a:r>
                        <a:rPr lang="en-US" sz="1600" baseline="0" dirty="0" smtClean="0"/>
                        <a:t> 30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267744" y="6096000"/>
            <a:ext cx="443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turn around 2 to 3 hours on a good day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8683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vailability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48" y="1981200"/>
            <a:ext cx="4545478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02" y="2667000"/>
            <a:ext cx="4352305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" y="99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“There </a:t>
            </a:r>
            <a:r>
              <a:rPr lang="en-US" sz="2000" dirty="0">
                <a:solidFill>
                  <a:prstClr val="black"/>
                </a:solidFill>
              </a:rPr>
              <a:t>are a lot of things that can go wrong –</a:t>
            </a:r>
            <a:r>
              <a:rPr lang="en-US" sz="2000" dirty="0">
                <a:solidFill>
                  <a:srgbClr val="FF0000"/>
                </a:solidFill>
              </a:rPr>
              <a:t> it’s always a </a:t>
            </a:r>
            <a:r>
              <a:rPr lang="en-US" sz="2000" dirty="0" smtClean="0">
                <a:solidFill>
                  <a:srgbClr val="FF0000"/>
                </a:solidFill>
              </a:rPr>
              <a:t>battle”</a:t>
            </a: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Pretty good availability considering the complexity and principles of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6172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Cryogenics availability in 2012: 93.7%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6165" y="6518376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102875" y="1524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ome issues in 2011-12 operation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627784" y="1447800"/>
            <a:ext cx="3888431" cy="5077544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>
                <a:solidFill>
                  <a:srgbClr val="FFFF00"/>
                </a:solidFill>
              </a:rPr>
              <a:t>UFOs</a:t>
            </a:r>
            <a:endParaRPr lang="en-US" sz="1200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20 dumps in 2012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time scale 50-200 µs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conditioning observed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worry about 6.5 </a:t>
            </a:r>
            <a:r>
              <a:rPr lang="en-US" sz="1600" b="1" dirty="0" err="1">
                <a:solidFill>
                  <a:prstClr val="white"/>
                </a:solidFill>
              </a:rPr>
              <a:t>TeV</a:t>
            </a:r>
            <a:r>
              <a:rPr lang="en-US" sz="1600" b="1" dirty="0">
                <a:solidFill>
                  <a:prstClr val="white"/>
                </a:solidFill>
              </a:rPr>
              <a:t>                              and 25 ns spacing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0154" y="1608344"/>
            <a:ext cx="1418640" cy="116889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1225" y="1447800"/>
            <a:ext cx="2392543" cy="5077544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>
                <a:solidFill>
                  <a:srgbClr val="FFFF00"/>
                </a:solidFill>
              </a:rPr>
              <a:t>Beam induced heating</a:t>
            </a:r>
            <a:endParaRPr lang="en-US" b="1" dirty="0">
              <a:solidFill>
                <a:prstClr val="white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Local non-conformities (design, installation)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injection protection devices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sync. Light mirrors</a:t>
            </a:r>
          </a:p>
          <a:p>
            <a:pPr marL="628650" lvl="1" indent="-1714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vacuum assemblies</a:t>
            </a:r>
          </a:p>
          <a:p>
            <a:pPr marL="171450" indent="-171450">
              <a:buFont typeface="Arial"/>
              <a:buChar char="•"/>
            </a:pPr>
            <a:endParaRPr lang="en-US" sz="1400" b="1" dirty="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76900"/>
            <a:ext cx="2198820" cy="1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588224" y="1447800"/>
            <a:ext cx="2555776" cy="5077544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>
                <a:solidFill>
                  <a:srgbClr val="FFFF00"/>
                </a:solidFill>
              </a:rPr>
              <a:t>Radiation to </a:t>
            </a:r>
            <a:r>
              <a:rPr lang="en-US" b="1" dirty="0" smtClean="0">
                <a:solidFill>
                  <a:srgbClr val="FFFF00"/>
                </a:solidFill>
              </a:rPr>
              <a:t>electronics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“single event upsets”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concerted program of mitigation measures (shielding, relocation…)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premature dump rate down from               12/fb</a:t>
            </a:r>
            <a:r>
              <a:rPr lang="en-US" sz="1600" b="1" baseline="30000" dirty="0">
                <a:solidFill>
                  <a:prstClr val="white"/>
                </a:solidFill>
              </a:rPr>
              <a:t>-1</a:t>
            </a:r>
            <a:r>
              <a:rPr lang="en-US" sz="1600" b="1" dirty="0">
                <a:solidFill>
                  <a:prstClr val="white"/>
                </a:solidFill>
              </a:rPr>
              <a:t> in 2011               to 3/fb</a:t>
            </a:r>
            <a:r>
              <a:rPr lang="en-US" sz="1600" b="1" baseline="30000" dirty="0">
                <a:solidFill>
                  <a:prstClr val="white"/>
                </a:solidFill>
              </a:rPr>
              <a:t>-1</a:t>
            </a:r>
            <a:r>
              <a:rPr lang="en-US" sz="1600" b="1" dirty="0">
                <a:solidFill>
                  <a:prstClr val="white"/>
                </a:solidFill>
              </a:rPr>
              <a:t> in 2012 </a:t>
            </a:r>
            <a:endParaRPr lang="en-US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615" y="3972949"/>
            <a:ext cx="2378903" cy="2264363"/>
          </a:xfrm>
          <a:prstGeom prst="rect">
            <a:avLst/>
          </a:prstGeom>
        </p:spPr>
      </p:pic>
      <p:pic>
        <p:nvPicPr>
          <p:cNvPr id="34" name="Picture 33" descr="L:\MyReports\LHC\PhD_Thesis\PhD_Thesis\images\uforatearc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291" y="3068960"/>
            <a:ext cx="3066231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63" y="4626298"/>
            <a:ext cx="3061259" cy="178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55" y="2438366"/>
            <a:ext cx="768933" cy="7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45254" y="4626298"/>
            <a:ext cx="676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T. Baer</a:t>
            </a:r>
            <a:endParaRPr lang="en-GB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1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102875" y="1524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nother big 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issue 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4000" dirty="0" smtClean="0">
                <a:solidFill>
                  <a:srgbClr val="FFFF00"/>
                </a:solidFill>
              </a:rPr>
              <a:t>electron cloud</a:t>
            </a:r>
            <a:endParaRPr lang="en-US" sz="4000" dirty="0">
              <a:solidFill>
                <a:srgbClr val="FFFF0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6052" y="1447800"/>
            <a:ext cx="8652412" cy="522156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71450" indent="-171450">
              <a:buFont typeface="Arial"/>
              <a:buChar char="•"/>
            </a:pPr>
            <a:r>
              <a:rPr lang="en-US" b="1" dirty="0" smtClean="0">
                <a:solidFill>
                  <a:prstClr val="white"/>
                </a:solidFill>
              </a:rPr>
              <a:t>beam </a:t>
            </a:r>
            <a:r>
              <a:rPr lang="en-US" b="1" dirty="0">
                <a:solidFill>
                  <a:prstClr val="white"/>
                </a:solidFill>
              </a:rPr>
              <a:t>induced </a:t>
            </a:r>
            <a:r>
              <a:rPr lang="en-US" b="1" dirty="0" err="1">
                <a:solidFill>
                  <a:prstClr val="white"/>
                </a:solidFill>
              </a:rPr>
              <a:t>multipactoring</a:t>
            </a:r>
            <a:r>
              <a:rPr lang="en-US" b="1" dirty="0">
                <a:solidFill>
                  <a:prstClr val="white"/>
                </a:solidFill>
              </a:rPr>
              <a:t> process, depending on secondary emission yield</a:t>
            </a:r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prstClr val="white"/>
                </a:solidFill>
              </a:rPr>
              <a:t>LHC strategy based on surface conditioning (scrubbing runs)</a:t>
            </a:r>
          </a:p>
          <a:p>
            <a:pPr marL="171450" indent="-171450">
              <a:buFont typeface="Arial"/>
              <a:buChar char="•"/>
            </a:pPr>
            <a:r>
              <a:rPr lang="en-US" b="1" dirty="0">
                <a:solidFill>
                  <a:prstClr val="white"/>
                </a:solidFill>
              </a:rPr>
              <a:t>worry about 25 ns (more conditioning needed) and 6.5 </a:t>
            </a:r>
            <a:r>
              <a:rPr lang="en-US" b="1" dirty="0" err="1">
                <a:solidFill>
                  <a:prstClr val="white"/>
                </a:solidFill>
              </a:rPr>
              <a:t>TeV</a:t>
            </a:r>
            <a:r>
              <a:rPr lang="en-US" b="1" dirty="0">
                <a:solidFill>
                  <a:prstClr val="white"/>
                </a:solidFill>
              </a:rPr>
              <a:t> (photoelectrons)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2" y="4437112"/>
            <a:ext cx="3384377" cy="1868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82" y="3103679"/>
            <a:ext cx="4627664" cy="133725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2" y="2919013"/>
            <a:ext cx="3456788" cy="12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2734347"/>
            <a:ext cx="415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25-ns scrubbing in 2011 – decrease of SEY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95936" y="4787842"/>
            <a:ext cx="4602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25-ns scrubbing in 2012 –  conditioning stop?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73" y="5138368"/>
            <a:ext cx="4594273" cy="137598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12501" y="5868926"/>
            <a:ext cx="261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G. Iadarola, </a:t>
            </a:r>
            <a:r>
              <a:rPr lang="en-US" sz="1400" dirty="0" smtClean="0">
                <a:solidFill>
                  <a:prstClr val="black"/>
                </a:solidFill>
              </a:rPr>
              <a:t>H. Maury, G</a:t>
            </a:r>
            <a:r>
              <a:rPr lang="en-US" sz="1400" dirty="0">
                <a:solidFill>
                  <a:prstClr val="black"/>
                </a:solidFill>
              </a:rPr>
              <a:t>. </a:t>
            </a:r>
            <a:r>
              <a:rPr lang="en-US" sz="1400" dirty="0" err="1">
                <a:solidFill>
                  <a:prstClr val="black"/>
                </a:solidFill>
              </a:rPr>
              <a:t>Rumolo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7657" y="697468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H. Maury Cuna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842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962" y="0"/>
            <a:ext cx="8696037" cy="1143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Long Shutdown 1 - motivation</a:t>
            </a:r>
            <a:endParaRPr lang="en-GB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204741"/>
            <a:ext cx="894770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after </a:t>
            </a:r>
            <a:r>
              <a:rPr lang="en-US" sz="4000" dirty="0" smtClean="0">
                <a:solidFill>
                  <a:prstClr val="black"/>
                </a:solidFill>
              </a:rPr>
              <a:t>2008 incident </a:t>
            </a:r>
            <a:r>
              <a:rPr lang="en-US" sz="4000" dirty="0">
                <a:solidFill>
                  <a:prstClr val="black"/>
                </a:solidFill>
              </a:rPr>
              <a:t>partial consolidation </a:t>
            </a:r>
            <a:endParaRPr lang="en-US" sz="4000" dirty="0" smtClean="0">
              <a:solidFill>
                <a:prstClr val="black"/>
              </a:solidFill>
            </a:endParaRPr>
          </a:p>
          <a:p>
            <a:r>
              <a:rPr lang="en-US" sz="4000" dirty="0">
                <a:solidFill>
                  <a:prstClr val="black"/>
                </a:solidFill>
              </a:rPr>
              <a:t>	&amp; </a:t>
            </a:r>
            <a:r>
              <a:rPr lang="en-US" sz="4000" dirty="0" smtClean="0">
                <a:solidFill>
                  <a:prstClr val="black"/>
                </a:solidFill>
              </a:rPr>
              <a:t>problem </a:t>
            </a:r>
            <a:r>
              <a:rPr lang="en-US" sz="4000" dirty="0">
                <a:solidFill>
                  <a:prstClr val="black"/>
                </a:solidFill>
              </a:rPr>
              <a:t>of imperfect</a:t>
            </a:r>
            <a:r>
              <a:rPr lang="en-US" sz="4000" i="1" dirty="0">
                <a:solidFill>
                  <a:prstClr val="black"/>
                </a:solidFill>
              </a:rPr>
              <a:t> </a:t>
            </a:r>
            <a:r>
              <a:rPr lang="en-US" sz="4000" i="1" dirty="0">
                <a:solidFill>
                  <a:srgbClr val="FF0000"/>
                </a:solidFill>
              </a:rPr>
              <a:t>Cu </a:t>
            </a:r>
          </a:p>
          <a:p>
            <a:r>
              <a:rPr lang="en-US" sz="4000" i="1" dirty="0">
                <a:solidFill>
                  <a:srgbClr val="FF0000"/>
                </a:solidFill>
              </a:rPr>
              <a:t>	</a:t>
            </a:r>
            <a:r>
              <a:rPr lang="en-US" sz="4000" dirty="0">
                <a:solidFill>
                  <a:srgbClr val="FF0000"/>
                </a:solidFill>
              </a:rPr>
              <a:t>stabilizer </a:t>
            </a:r>
            <a:r>
              <a:rPr lang="en-US" sz="4000" dirty="0" smtClean="0">
                <a:solidFill>
                  <a:srgbClr val="FF0000"/>
                </a:solidFill>
              </a:rPr>
              <a:t>continuity</a:t>
            </a:r>
            <a:endParaRPr lang="en-US" sz="1000" dirty="0">
              <a:solidFill>
                <a:prstClr val="black"/>
              </a:solidFill>
            </a:endParaRPr>
          </a:p>
          <a:p>
            <a:r>
              <a:rPr lang="en-US" sz="4000" dirty="0">
                <a:solidFill>
                  <a:prstClr val="black"/>
                </a:solidFill>
              </a:rPr>
              <a:t>in 2010-12 LHC operated at 7 &amp; 8 </a:t>
            </a:r>
            <a:r>
              <a:rPr lang="en-US" sz="4000" dirty="0" err="1">
                <a:solidFill>
                  <a:prstClr val="black"/>
                </a:solidFill>
              </a:rPr>
              <a:t>TeV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c.m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</a:p>
          <a:p>
            <a:r>
              <a:rPr lang="en-US" sz="4000" dirty="0">
                <a:solidFill>
                  <a:prstClr val="black"/>
                </a:solidFill>
              </a:rPr>
              <a:t>	beam energy to avoid any risk</a:t>
            </a:r>
          </a:p>
          <a:p>
            <a:r>
              <a:rPr lang="en-US" sz="1000" dirty="0">
                <a:solidFill>
                  <a:prstClr val="black"/>
                </a:solidFill>
              </a:rPr>
              <a:t>   </a:t>
            </a:r>
          </a:p>
          <a:p>
            <a:r>
              <a:rPr lang="en-US" sz="4000" dirty="0">
                <a:solidFill>
                  <a:prstClr val="black"/>
                </a:solidFill>
              </a:rPr>
              <a:t>presently: </a:t>
            </a:r>
            <a:r>
              <a:rPr lang="en-US" sz="4000" dirty="0">
                <a:solidFill>
                  <a:srgbClr val="0000CC"/>
                </a:solidFill>
              </a:rPr>
              <a:t>Long Shutdown 1 </a:t>
            </a:r>
            <a:r>
              <a:rPr lang="en-US" sz="4000" dirty="0">
                <a:solidFill>
                  <a:prstClr val="black"/>
                </a:solidFill>
              </a:rPr>
              <a:t>(LS1)  ~2 </a:t>
            </a:r>
            <a:r>
              <a:rPr lang="en-US" sz="4000" dirty="0" err="1">
                <a:solidFill>
                  <a:prstClr val="black"/>
                </a:solidFill>
              </a:rPr>
              <a:t>yr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</a:p>
          <a:p>
            <a:r>
              <a:rPr lang="en-US" sz="4000" dirty="0">
                <a:solidFill>
                  <a:prstClr val="black"/>
                </a:solidFill>
              </a:rPr>
              <a:t>	to </a:t>
            </a:r>
            <a:r>
              <a:rPr lang="en-US" sz="4000" dirty="0">
                <a:solidFill>
                  <a:srgbClr val="0000CC"/>
                </a:solidFill>
              </a:rPr>
              <a:t>prepare LHC for 13-14 </a:t>
            </a:r>
            <a:r>
              <a:rPr lang="en-US" sz="4000" dirty="0" err="1">
                <a:solidFill>
                  <a:srgbClr val="0000CC"/>
                </a:solidFill>
              </a:rPr>
              <a:t>TeV</a:t>
            </a:r>
            <a:r>
              <a:rPr lang="en-US" sz="4000" dirty="0">
                <a:solidFill>
                  <a:srgbClr val="0000CC"/>
                </a:solidFill>
              </a:rPr>
              <a:t> </a:t>
            </a:r>
            <a:r>
              <a:rPr lang="en-US" sz="4000" dirty="0" err="1">
                <a:solidFill>
                  <a:srgbClr val="0000CC"/>
                </a:solidFill>
              </a:rPr>
              <a:t>c.m</a:t>
            </a:r>
            <a:r>
              <a:rPr lang="en-US" sz="4000" dirty="0">
                <a:solidFill>
                  <a:srgbClr val="0000CC"/>
                </a:solidFill>
              </a:rPr>
              <a:t>.,</a:t>
            </a:r>
          </a:p>
          <a:p>
            <a:r>
              <a:rPr lang="en-US" sz="4000" dirty="0">
                <a:solidFill>
                  <a:prstClr val="black"/>
                </a:solidFill>
              </a:rPr>
              <a:t>	detector upgrades in parallel </a:t>
            </a:r>
            <a:endParaRPr lang="en-GB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3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963582"/>
            <a:ext cx="8683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CERN was founded in 1954 with the aim of ‘Science for Peace’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It now has 20 member states – most of </a:t>
            </a:r>
            <a:r>
              <a:rPr lang="en-GB" dirty="0" err="1" smtClean="0">
                <a:solidFill>
                  <a:srgbClr val="FFFFFF"/>
                </a:solidFill>
              </a:rPr>
              <a:t>europe</a:t>
            </a:r>
            <a:r>
              <a:rPr lang="en-GB" dirty="0" smtClean="0">
                <a:solidFill>
                  <a:srgbClr val="FFFFFF"/>
                </a:solidFill>
              </a:rPr>
              <a:t>, with observers including USA and Russia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It employs ~2300 staff, with ~11’000 users, mainly from </a:t>
            </a:r>
            <a:r>
              <a:rPr lang="en-GB" dirty="0" err="1" smtClean="0">
                <a:solidFill>
                  <a:srgbClr val="FFFFFF"/>
                </a:solidFill>
              </a:rPr>
              <a:t>univiersities</a:t>
            </a:r>
            <a:r>
              <a:rPr lang="en-GB" dirty="0" smtClean="0">
                <a:solidFill>
                  <a:srgbClr val="FFFFFF"/>
                </a:solidFill>
              </a:rPr>
              <a:t> and institutes</a:t>
            </a:r>
          </a:p>
        </p:txBody>
      </p:sp>
      <p:pic>
        <p:nvPicPr>
          <p:cNvPr id="4" name="Picture 4" descr="memb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73177"/>
            <a:ext cx="91440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ERN4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702982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itle 80"/>
          <p:cNvSpPr>
            <a:spLocks noGrp="1"/>
          </p:cNvSpPr>
          <p:nvPr>
            <p:ph type="title"/>
          </p:nvPr>
        </p:nvSpPr>
        <p:spPr>
          <a:xfrm>
            <a:off x="677861" y="23683"/>
            <a:ext cx="7772400" cy="949494"/>
          </a:xfrm>
        </p:spPr>
        <p:txBody>
          <a:bodyPr/>
          <a:lstStyle/>
          <a:p>
            <a:r>
              <a:rPr lang="cy-GB" sz="3600" noProof="0" dirty="0" smtClean="0"/>
              <a:t>CERN – The World’s Largest Particle Physics Laboratory</a:t>
            </a:r>
            <a:endParaRPr lang="cy-GB" sz="3600" noProof="0" dirty="0"/>
          </a:p>
        </p:txBody>
      </p:sp>
      <p:pic>
        <p:nvPicPr>
          <p:cNvPr id="7" name="Picture 5" descr="region-aerienne"/>
          <p:cNvPicPr>
            <a:picLocks noChangeAspect="1" noChangeArrowheads="1"/>
          </p:cNvPicPr>
          <p:nvPr/>
        </p:nvPicPr>
        <p:blipFill>
          <a:blip r:embed="rId6" cstate="print"/>
          <a:srcRect t="14645" b="4919"/>
          <a:stretch>
            <a:fillRect/>
          </a:stretch>
        </p:blipFill>
        <p:spPr bwMode="auto">
          <a:xfrm>
            <a:off x="-8099" y="966932"/>
            <a:ext cx="9123643" cy="550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1209675" y="2252132"/>
            <a:ext cx="7918450" cy="2933700"/>
            <a:chOff x="772" y="1456"/>
            <a:chExt cx="4988" cy="1848"/>
          </a:xfrm>
        </p:grpSpPr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772" y="1458"/>
              <a:ext cx="136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896" y="1456"/>
              <a:ext cx="20" cy="10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916" y="1496"/>
              <a:ext cx="204" cy="6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1120" y="1500"/>
              <a:ext cx="344" cy="1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452" y="1604"/>
              <a:ext cx="144" cy="2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1252" y="1628"/>
              <a:ext cx="348" cy="20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1260" y="1812"/>
              <a:ext cx="532" cy="1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776" y="1812"/>
              <a:ext cx="284" cy="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V="1">
              <a:off x="1936" y="1892"/>
              <a:ext cx="128" cy="15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1932" y="2044"/>
              <a:ext cx="96" cy="5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2020" y="2060"/>
              <a:ext cx="84" cy="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2084" y="2060"/>
              <a:ext cx="320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2376" y="2280"/>
              <a:ext cx="68" cy="1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2392" y="2220"/>
              <a:ext cx="44" cy="6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V="1">
              <a:off x="1960" y="2368"/>
              <a:ext cx="424" cy="42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1968" y="2780"/>
              <a:ext cx="348" cy="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V="1">
              <a:off x="2228" y="2864"/>
              <a:ext cx="76" cy="11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2236" y="2968"/>
              <a:ext cx="980" cy="27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V="1">
              <a:off x="3216" y="3216"/>
              <a:ext cx="44" cy="1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3256" y="3220"/>
              <a:ext cx="348" cy="8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3596" y="3236"/>
              <a:ext cx="80" cy="6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V="1">
              <a:off x="3668" y="3088"/>
              <a:ext cx="28" cy="15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V="1">
              <a:off x="3700" y="3060"/>
              <a:ext cx="68" cy="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3768" y="3060"/>
              <a:ext cx="168" cy="2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 flipV="1">
              <a:off x="3932" y="3016"/>
              <a:ext cx="72" cy="6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4008" y="3012"/>
              <a:ext cx="72" cy="2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 flipV="1">
              <a:off x="4076" y="2840"/>
              <a:ext cx="56" cy="1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4136" y="2848"/>
              <a:ext cx="56" cy="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4192" y="2768"/>
              <a:ext cx="32" cy="8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4228" y="2760"/>
              <a:ext cx="208" cy="5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 flipH="1" flipV="1">
              <a:off x="4400" y="2700"/>
              <a:ext cx="32" cy="13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 flipV="1">
              <a:off x="4356" y="2396"/>
              <a:ext cx="56" cy="3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4356" y="2680"/>
              <a:ext cx="36" cy="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Line 42"/>
            <p:cNvSpPr>
              <a:spLocks noChangeShapeType="1"/>
            </p:cNvSpPr>
            <p:nvPr/>
          </p:nvSpPr>
          <p:spPr bwMode="auto">
            <a:xfrm>
              <a:off x="4400" y="2408"/>
              <a:ext cx="312" cy="5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Line 43"/>
            <p:cNvSpPr>
              <a:spLocks noChangeShapeType="1"/>
            </p:cNvSpPr>
            <p:nvPr/>
          </p:nvSpPr>
          <p:spPr bwMode="auto">
            <a:xfrm flipH="1" flipV="1">
              <a:off x="4636" y="2284"/>
              <a:ext cx="68" cy="17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Line 44"/>
            <p:cNvSpPr>
              <a:spLocks noChangeShapeType="1"/>
            </p:cNvSpPr>
            <p:nvPr/>
          </p:nvSpPr>
          <p:spPr bwMode="auto">
            <a:xfrm flipV="1">
              <a:off x="4636" y="2144"/>
              <a:ext cx="60" cy="14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Line 45"/>
            <p:cNvSpPr>
              <a:spLocks noChangeShapeType="1"/>
            </p:cNvSpPr>
            <p:nvPr/>
          </p:nvSpPr>
          <p:spPr bwMode="auto">
            <a:xfrm flipV="1">
              <a:off x="4696" y="2116"/>
              <a:ext cx="228" cy="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Line 46"/>
            <p:cNvSpPr>
              <a:spLocks noChangeShapeType="1"/>
            </p:cNvSpPr>
            <p:nvPr/>
          </p:nvSpPr>
          <p:spPr bwMode="auto">
            <a:xfrm flipV="1">
              <a:off x="4924" y="2040"/>
              <a:ext cx="44" cy="7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4960" y="2044"/>
              <a:ext cx="800" cy="1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1" name="Picture 49" descr="MCFL00128_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7663" y="2163232"/>
            <a:ext cx="657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0" descr="MCFL00095_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8800" y="5754157"/>
            <a:ext cx="61912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" name="Group 68"/>
          <p:cNvGrpSpPr>
            <a:grpSpLocks/>
          </p:cNvGrpSpPr>
          <p:nvPr/>
        </p:nvGrpSpPr>
        <p:grpSpPr bwMode="auto">
          <a:xfrm>
            <a:off x="2392363" y="2556932"/>
            <a:ext cx="1674812" cy="633413"/>
            <a:chOff x="1507" y="1632"/>
            <a:chExt cx="1055" cy="399"/>
          </a:xfrm>
        </p:grpSpPr>
        <p:graphicFrame>
          <p:nvGraphicFramePr>
            <p:cNvPr id="54" name="Object 2"/>
            <p:cNvGraphicFramePr>
              <a:graphicFrameLocks noChangeAspect="1"/>
            </p:cNvGraphicFramePr>
            <p:nvPr/>
          </p:nvGraphicFramePr>
          <p:xfrm>
            <a:off x="1507" y="1632"/>
            <a:ext cx="1055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4" name="Designer Drawing" r:id="rId9" imgW="1713600" imgH="610200" progId="">
                    <p:embed/>
                  </p:oleObj>
                </mc:Choice>
                <mc:Fallback>
                  <p:oleObj name="Designer Drawing" r:id="rId9" imgW="1713600" imgH="610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7" y="1632"/>
                          <a:ext cx="1055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Text Box 63"/>
            <p:cNvSpPr txBox="1">
              <a:spLocks noChangeArrowheads="1"/>
            </p:cNvSpPr>
            <p:nvPr/>
          </p:nvSpPr>
          <p:spPr bwMode="auto">
            <a:xfrm>
              <a:off x="1816" y="1728"/>
              <a:ext cx="368" cy="16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1100" b="1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SPS</a:t>
              </a:r>
              <a:endParaRPr lang="en-US" sz="1100" b="1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56" name="Group 90"/>
          <p:cNvGrpSpPr>
            <a:grpSpLocks/>
          </p:cNvGrpSpPr>
          <p:nvPr/>
        </p:nvGrpSpPr>
        <p:grpSpPr bwMode="auto">
          <a:xfrm>
            <a:off x="1760538" y="2583920"/>
            <a:ext cx="804862" cy="369887"/>
            <a:chOff x="1149" y="1617"/>
            <a:chExt cx="507" cy="233"/>
          </a:xfrm>
        </p:grpSpPr>
        <p:sp>
          <p:nvSpPr>
            <p:cNvPr id="57" name="Freeform 86"/>
            <p:cNvSpPr>
              <a:spLocks/>
            </p:cNvSpPr>
            <p:nvPr/>
          </p:nvSpPr>
          <p:spPr bwMode="auto">
            <a:xfrm>
              <a:off x="1149" y="1617"/>
              <a:ext cx="507" cy="233"/>
            </a:xfrm>
            <a:custGeom>
              <a:avLst/>
              <a:gdLst>
                <a:gd name="T0" fmla="*/ 447 w 507"/>
                <a:gd name="T1" fmla="*/ 0 h 330"/>
                <a:gd name="T2" fmla="*/ 507 w 507"/>
                <a:gd name="T3" fmla="*/ 1 h 330"/>
                <a:gd name="T4" fmla="*/ 339 w 507"/>
                <a:gd name="T5" fmla="*/ 1 h 330"/>
                <a:gd name="T6" fmla="*/ 0 w 507"/>
                <a:gd name="T7" fmla="*/ 1 h 330"/>
                <a:gd name="T8" fmla="*/ 447 w 507"/>
                <a:gd name="T9" fmla="*/ 0 h 3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7"/>
                <a:gd name="T16" fmla="*/ 0 h 330"/>
                <a:gd name="T17" fmla="*/ 507 w 507"/>
                <a:gd name="T18" fmla="*/ 330 h 3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7" h="330">
                  <a:moveTo>
                    <a:pt x="447" y="0"/>
                  </a:moveTo>
                  <a:cubicBezTo>
                    <a:pt x="481" y="5"/>
                    <a:pt x="461" y="3"/>
                    <a:pt x="507" y="3"/>
                  </a:cubicBezTo>
                  <a:lnTo>
                    <a:pt x="339" y="330"/>
                  </a:lnTo>
                  <a:lnTo>
                    <a:pt x="0" y="285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3300">
                <a:alpha val="49019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8" name="Text Box 88"/>
            <p:cNvSpPr txBox="1">
              <a:spLocks noChangeArrowheads="1"/>
            </p:cNvSpPr>
            <p:nvPr/>
          </p:nvSpPr>
          <p:spPr bwMode="auto">
            <a:xfrm rot="-2269417">
              <a:off x="1307" y="1661"/>
              <a:ext cx="337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9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Meyrin</a:t>
              </a:r>
              <a:endParaRPr lang="en-US" sz="9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59" name="Group 92"/>
          <p:cNvGrpSpPr>
            <a:grpSpLocks/>
          </p:cNvGrpSpPr>
          <p:nvPr/>
        </p:nvGrpSpPr>
        <p:grpSpPr bwMode="auto">
          <a:xfrm>
            <a:off x="3824288" y="2528357"/>
            <a:ext cx="928687" cy="369888"/>
            <a:chOff x="2409" y="1614"/>
            <a:chExt cx="585" cy="233"/>
          </a:xfrm>
        </p:grpSpPr>
        <p:sp>
          <p:nvSpPr>
            <p:cNvPr id="60" name="Freeform 87"/>
            <p:cNvSpPr>
              <a:spLocks/>
            </p:cNvSpPr>
            <p:nvPr/>
          </p:nvSpPr>
          <p:spPr bwMode="auto">
            <a:xfrm>
              <a:off x="2409" y="1614"/>
              <a:ext cx="585" cy="233"/>
            </a:xfrm>
            <a:custGeom>
              <a:avLst/>
              <a:gdLst>
                <a:gd name="T0" fmla="*/ 108 w 546"/>
                <a:gd name="T1" fmla="*/ 0 h 123"/>
                <a:gd name="T2" fmla="*/ 0 w 546"/>
                <a:gd name="T3" fmla="*/ 909621 h 123"/>
                <a:gd name="T4" fmla="*/ 342 w 546"/>
                <a:gd name="T5" fmla="*/ 3377663 h 123"/>
                <a:gd name="T6" fmla="*/ 686 w 546"/>
                <a:gd name="T7" fmla="*/ 2645327 h 123"/>
                <a:gd name="T8" fmla="*/ 1089 w 546"/>
                <a:gd name="T9" fmla="*/ 2802958 h 123"/>
                <a:gd name="T10" fmla="*/ 1392 w 546"/>
                <a:gd name="T11" fmla="*/ 2220657 h 123"/>
                <a:gd name="T12" fmla="*/ 1647 w 546"/>
                <a:gd name="T13" fmla="*/ 2306030 h 123"/>
                <a:gd name="T14" fmla="*/ 1647 w 546"/>
                <a:gd name="T15" fmla="*/ 1411152 h 123"/>
                <a:gd name="T16" fmla="*/ 108 w 546"/>
                <a:gd name="T17" fmla="*/ 0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6"/>
                <a:gd name="T28" fmla="*/ 0 h 123"/>
                <a:gd name="T29" fmla="*/ 546 w 546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6" h="123">
                  <a:moveTo>
                    <a:pt x="36" y="0"/>
                  </a:moveTo>
                  <a:cubicBezTo>
                    <a:pt x="18" y="6"/>
                    <a:pt x="13" y="20"/>
                    <a:pt x="0" y="33"/>
                  </a:cubicBezTo>
                  <a:lnTo>
                    <a:pt x="114" y="123"/>
                  </a:lnTo>
                  <a:lnTo>
                    <a:pt x="228" y="96"/>
                  </a:lnTo>
                  <a:lnTo>
                    <a:pt x="360" y="102"/>
                  </a:lnTo>
                  <a:lnTo>
                    <a:pt x="462" y="81"/>
                  </a:lnTo>
                  <a:lnTo>
                    <a:pt x="546" y="84"/>
                  </a:lnTo>
                  <a:lnTo>
                    <a:pt x="546" y="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99CCFF">
                <a:alpha val="47842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1" name="Text Box 91"/>
            <p:cNvSpPr txBox="1">
              <a:spLocks noChangeArrowheads="1"/>
            </p:cNvSpPr>
            <p:nvPr/>
          </p:nvSpPr>
          <p:spPr bwMode="auto">
            <a:xfrm rot="380412">
              <a:off x="2445" y="1636"/>
              <a:ext cx="485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900" b="1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Prévessin</a:t>
              </a:r>
              <a:endParaRPr lang="en-US" sz="900" b="1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1868488" y="2763307"/>
            <a:ext cx="585787" cy="608013"/>
            <a:chOff x="1177" y="1762"/>
            <a:chExt cx="369" cy="383"/>
          </a:xfrm>
        </p:grpSpPr>
        <p:grpSp>
          <p:nvGrpSpPr>
            <p:cNvPr id="63" name="Group 58"/>
            <p:cNvGrpSpPr>
              <a:grpSpLocks/>
            </p:cNvGrpSpPr>
            <p:nvPr/>
          </p:nvGrpSpPr>
          <p:grpSpPr bwMode="auto">
            <a:xfrm>
              <a:off x="1419" y="1762"/>
              <a:ext cx="127" cy="173"/>
              <a:chOff x="1392" y="1756"/>
              <a:chExt cx="127" cy="173"/>
            </a:xfrm>
          </p:grpSpPr>
          <p:sp>
            <p:nvSpPr>
              <p:cNvPr id="65" name="Oval 56"/>
              <p:cNvSpPr>
                <a:spLocks noChangeArrowheads="1"/>
              </p:cNvSpPr>
              <p:nvPr/>
            </p:nvSpPr>
            <p:spPr bwMode="auto">
              <a:xfrm rot="2184700">
                <a:off x="1392" y="1809"/>
                <a:ext cx="99" cy="120"/>
              </a:xfrm>
              <a:prstGeom prst="ellips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66" name="Oval 57"/>
              <p:cNvSpPr>
                <a:spLocks noChangeArrowheads="1"/>
              </p:cNvSpPr>
              <p:nvPr/>
            </p:nvSpPr>
            <p:spPr bwMode="auto">
              <a:xfrm rot="2184700">
                <a:off x="1465" y="1756"/>
                <a:ext cx="54" cy="64"/>
              </a:xfrm>
              <a:prstGeom prst="ellipse">
                <a:avLst/>
              </a:prstGeom>
              <a:noFill/>
              <a:ln w="28575">
                <a:solidFill>
                  <a:srgbClr val="3333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Calibri" pitchFamily="34" charset="0"/>
                  <a:cs typeface="Arial" charset="0"/>
                </a:endParaRPr>
              </a:p>
            </p:txBody>
          </p:sp>
        </p:grpSp>
        <p:sp>
          <p:nvSpPr>
            <p:cNvPr id="64" name="Text Box 62"/>
            <p:cNvSpPr txBox="1">
              <a:spLocks noChangeArrowheads="1"/>
            </p:cNvSpPr>
            <p:nvPr/>
          </p:nvSpPr>
          <p:spPr bwMode="auto">
            <a:xfrm>
              <a:off x="1177" y="1980"/>
              <a:ext cx="332" cy="16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1100" b="1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CPS</a:t>
              </a:r>
              <a:endParaRPr lang="en-US" sz="1100" b="1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67" name="Group 70"/>
          <p:cNvGrpSpPr>
            <a:grpSpLocks/>
          </p:cNvGrpSpPr>
          <p:nvPr/>
        </p:nvGrpSpPr>
        <p:grpSpPr bwMode="auto">
          <a:xfrm>
            <a:off x="2417638" y="1323444"/>
            <a:ext cx="6546850" cy="3163888"/>
            <a:chOff x="3037" y="1313"/>
            <a:chExt cx="4124" cy="1993"/>
          </a:xfrm>
        </p:grpSpPr>
        <p:graphicFrame>
          <p:nvGraphicFramePr>
            <p:cNvPr id="6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2468161"/>
                </p:ext>
              </p:extLst>
            </p:nvPr>
          </p:nvGraphicFramePr>
          <p:xfrm>
            <a:off x="3037" y="1643"/>
            <a:ext cx="4124" cy="1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5" name="Designer Drawing" r:id="rId11" imgW="6745680" imgH="2499840" progId="">
                    <p:embed/>
                  </p:oleObj>
                </mc:Choice>
                <mc:Fallback>
                  <p:oleObj name="Designer Drawing" r:id="rId11" imgW="6745680" imgH="24998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7" y="1643"/>
                          <a:ext cx="4124" cy="1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" name="Text Box 64"/>
            <p:cNvSpPr txBox="1">
              <a:spLocks noChangeArrowheads="1"/>
            </p:cNvSpPr>
            <p:nvPr/>
          </p:nvSpPr>
          <p:spPr bwMode="auto">
            <a:xfrm>
              <a:off x="4334" y="1313"/>
              <a:ext cx="287" cy="16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sz="1100" b="1">
                  <a:solidFill>
                    <a:srgbClr val="FFFFFF"/>
                  </a:solidFill>
                  <a:latin typeface="Calibri" pitchFamily="34" charset="0"/>
                  <a:cs typeface="Arial" charset="0"/>
                </a:rPr>
                <a:t>LHC</a:t>
              </a:r>
              <a:endParaRPr lang="en-US" sz="1100" b="1">
                <a:solidFill>
                  <a:srgbClr val="FFFFFF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2362200" y="1683807"/>
            <a:ext cx="6707188" cy="2476500"/>
            <a:chOff x="1488" y="1082"/>
            <a:chExt cx="4225" cy="1560"/>
          </a:xfrm>
        </p:grpSpPr>
        <p:grpSp>
          <p:nvGrpSpPr>
            <p:cNvPr id="71" name="Group 70"/>
            <p:cNvGrpSpPr>
              <a:grpSpLocks/>
            </p:cNvGrpSpPr>
            <p:nvPr/>
          </p:nvGrpSpPr>
          <p:grpSpPr bwMode="auto">
            <a:xfrm>
              <a:off x="1488" y="1082"/>
              <a:ext cx="4200" cy="1560"/>
              <a:chOff x="1488" y="1082"/>
              <a:chExt cx="4200" cy="1560"/>
            </a:xfrm>
          </p:grpSpPr>
          <p:sp>
            <p:nvSpPr>
              <p:cNvPr id="76" name="Text Box 71"/>
              <p:cNvSpPr txBox="1">
                <a:spLocks noChangeArrowheads="1"/>
              </p:cNvSpPr>
              <p:nvPr/>
            </p:nvSpPr>
            <p:spPr bwMode="auto">
              <a:xfrm>
                <a:off x="1865" y="1082"/>
                <a:ext cx="532" cy="231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</a:rPr>
                  <a:t>ALICE</a:t>
                </a:r>
              </a:p>
            </p:txBody>
          </p:sp>
          <p:sp>
            <p:nvSpPr>
              <p:cNvPr id="77" name="Text Box 72"/>
              <p:cNvSpPr txBox="1">
                <a:spLocks noChangeArrowheads="1"/>
              </p:cNvSpPr>
              <p:nvPr/>
            </p:nvSpPr>
            <p:spPr bwMode="auto">
              <a:xfrm>
                <a:off x="2231" y="2411"/>
                <a:ext cx="532" cy="231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</a:rPr>
                  <a:t>LHC-b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Text Box 73"/>
              <p:cNvSpPr txBox="1">
                <a:spLocks noChangeArrowheads="1"/>
              </p:cNvSpPr>
              <p:nvPr/>
            </p:nvSpPr>
            <p:spPr bwMode="auto">
              <a:xfrm>
                <a:off x="5252" y="1867"/>
                <a:ext cx="436" cy="231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</a:rPr>
                  <a:t>CMS</a:t>
                </a:r>
              </a:p>
            </p:txBody>
          </p:sp>
          <p:sp>
            <p:nvSpPr>
              <p:cNvPr id="79" name="Text Box 74"/>
              <p:cNvSpPr txBox="1">
                <a:spLocks noChangeArrowheads="1"/>
              </p:cNvSpPr>
              <p:nvPr/>
            </p:nvSpPr>
            <p:spPr bwMode="auto">
              <a:xfrm>
                <a:off x="1488" y="1836"/>
                <a:ext cx="572" cy="231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FFFF"/>
                    </a:solidFill>
                  </a:rPr>
                  <a:t>ATLAS</a:t>
                </a:r>
              </a:p>
            </p:txBody>
          </p:sp>
        </p:grpSp>
        <p:sp>
          <p:nvSpPr>
            <p:cNvPr id="72" name="Oval 75"/>
            <p:cNvSpPr>
              <a:spLocks noChangeArrowheads="1"/>
            </p:cNvSpPr>
            <p:nvPr/>
          </p:nvSpPr>
          <p:spPr bwMode="auto">
            <a:xfrm>
              <a:off x="2156" y="2535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6"/>
            <p:cNvSpPr>
              <a:spLocks noChangeArrowheads="1"/>
            </p:cNvSpPr>
            <p:nvPr/>
          </p:nvSpPr>
          <p:spPr bwMode="auto">
            <a:xfrm>
              <a:off x="1551" y="1791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7"/>
            <p:cNvSpPr>
              <a:spLocks noChangeArrowheads="1"/>
            </p:cNvSpPr>
            <p:nvPr/>
          </p:nvSpPr>
          <p:spPr bwMode="auto">
            <a:xfrm>
              <a:off x="2086" y="1354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8"/>
            <p:cNvSpPr>
              <a:spLocks noChangeArrowheads="1"/>
            </p:cNvSpPr>
            <p:nvPr/>
          </p:nvSpPr>
          <p:spPr bwMode="auto">
            <a:xfrm>
              <a:off x="5623" y="2045"/>
              <a:ext cx="90" cy="9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2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6923087" cy="725487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/>
              <a:t>2008 “incident”</a:t>
            </a:r>
            <a:endParaRPr lang="en-US" sz="4800" dirty="0"/>
          </a:p>
        </p:txBody>
      </p:sp>
      <p:pic>
        <p:nvPicPr>
          <p:cNvPr id="43012" name="Picture 4" descr="QBQ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438" y="1676400"/>
            <a:ext cx="4268787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 l="1852" r="1852"/>
          <a:stretch>
            <a:fillRect/>
          </a:stretch>
        </p:blipFill>
        <p:spPr bwMode="auto">
          <a:xfrm>
            <a:off x="107950" y="1676400"/>
            <a:ext cx="4462463" cy="3476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8223" y="5105400"/>
            <a:ext cx="4433777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 faulty bus-bar (SC splice) in a magnet interconnect failed, leading to an electric arc which dissipated some 275 MJ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4653" y="5105400"/>
            <a:ext cx="4231757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This burnt through beam vacuum and cryogenic lines, rapidly releasing ~2 tons of liquid helium into the vacuum enclosure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6296" y="6381328"/>
            <a:ext cx="107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R. Veness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Local Docs\Presentations\sheffield\1209200_06-A4-at-144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ern.ch\dfs\Workspaces\d\div_lhc\VACUUM\VENESS\Local Pictures\SEctor 3-4\Other inspections\lifted mag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8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\\cern.ch\dfs\Workspaces\d\div_lhc\VACUUM\VENESS\Local Pictures\SEctor 3-4\41108\QBBI-B19-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9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7772400" cy="1143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098" name="Picture 2" descr="C:\Local Docs\Presentations\sheffield\1302027_01-A4-at-144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68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2015 – post LS1 </a:t>
            </a:r>
            <a:endParaRPr lang="en-US" sz="5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66800"/>
            <a:ext cx="6477000" cy="3276600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nergy: </a:t>
            </a:r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(magnet retraining)</a:t>
            </a:r>
          </a:p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unch spacing: </a:t>
            </a:r>
            <a:r>
              <a:rPr lang="en-US" dirty="0" smtClean="0">
                <a:solidFill>
                  <a:srgbClr val="FF0000"/>
                </a:solidFill>
              </a:rPr>
              <a:t>25 ns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pile-up considerations </a:t>
            </a:r>
          </a:p>
          <a:p>
            <a:r>
              <a:rPr lang="en-US" dirty="0" smtClean="0"/>
              <a:t>injectors potentially able to offer nominal intensity with even lower emittance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981200"/>
            <a:ext cx="2119413" cy="201449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872905"/>
              </p:ext>
            </p:extLst>
          </p:nvPr>
        </p:nvGraphicFramePr>
        <p:xfrm>
          <a:off x="609600" y="4419600"/>
          <a:ext cx="7543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862"/>
                <a:gridCol w="1084167"/>
                <a:gridCol w="1029571"/>
                <a:gridCol w="914400"/>
                <a:gridCol w="1219200"/>
                <a:gridCol w="970740"/>
                <a:gridCol w="116286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Ib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LHC</a:t>
                      </a:r>
                      <a:r>
                        <a:rPr lang="en-US" sz="1600" baseline="0" dirty="0" smtClean="0"/>
                        <a:t> FT</a:t>
                      </a:r>
                      <a:r>
                        <a:rPr lang="en-US" sz="1600" dirty="0" smtClean="0"/>
                        <a:t>[1e11]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Emit</a:t>
                      </a:r>
                    </a:p>
                    <a:p>
                      <a:pPr algn="ctr"/>
                      <a:r>
                        <a:rPr lang="en-US" sz="1600" dirty="0" smtClean="0"/>
                        <a:t>LHC [um]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Peak </a:t>
                      </a:r>
                      <a:r>
                        <a:rPr lang="en-US" sz="1600" dirty="0" err="1" smtClean="0"/>
                        <a:t>Lumi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[cm-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~Pile-up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 per year</a:t>
                      </a:r>
                    </a:p>
                    <a:p>
                      <a:pPr algn="ctr"/>
                      <a:r>
                        <a:rPr lang="en-US" sz="1600" dirty="0" smtClean="0"/>
                        <a:t>[fb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 ns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low emit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2520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1.15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1.9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1.7e34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~45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05600" y="14478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BCMS = Batch Compression and Merging and Splitting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5934670"/>
            <a:ext cx="4001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expected maximum luminosity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inner triplet heat load</a:t>
            </a:r>
          </a:p>
          <a:p>
            <a:r>
              <a:rPr lang="en-US" b="1" dirty="0">
                <a:solidFill>
                  <a:srgbClr val="FF0000"/>
                </a:solidFill>
              </a:rPr>
              <a:t>(collisions debris)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1.7×10 </a:t>
            </a:r>
            <a:r>
              <a:rPr lang="en-GB" b="1" baseline="30000" dirty="0">
                <a:solidFill>
                  <a:srgbClr val="FF0000"/>
                </a:solidFill>
              </a:rPr>
              <a:t>34</a:t>
            </a:r>
            <a:r>
              <a:rPr lang="en-GB" b="1" dirty="0">
                <a:solidFill>
                  <a:srgbClr val="FF0000"/>
                </a:solidFill>
              </a:rPr>
              <a:t> cm</a:t>
            </a:r>
            <a:r>
              <a:rPr lang="en-GB" b="1" baseline="30000" dirty="0">
                <a:solidFill>
                  <a:srgbClr val="FF0000"/>
                </a:solidFill>
              </a:rPr>
              <a:t>-2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baseline="30000" dirty="0">
                <a:solidFill>
                  <a:srgbClr val="FF0000"/>
                </a:solidFill>
              </a:rPr>
              <a:t>-1 </a:t>
            </a:r>
            <a:r>
              <a:rPr lang="en-GB" b="1" dirty="0">
                <a:solidFill>
                  <a:srgbClr val="FF0000"/>
                </a:solidFill>
              </a:rPr>
              <a:t>±20% </a:t>
            </a:r>
          </a:p>
        </p:txBody>
      </p:sp>
    </p:spTree>
    <p:extLst>
      <p:ext uri="{BB962C8B-B14F-4D97-AF65-F5344CB8AC3E}">
        <p14:creationId xmlns:p14="http://schemas.microsoft.com/office/powerpoint/2010/main" val="74419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968" y="692696"/>
            <a:ext cx="789664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uncertainties for 2015: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electron cloud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UFOs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sz="4400" i="1" dirty="0">
                <a:solidFill>
                  <a:srgbClr val="FF0000"/>
                </a:solidFill>
              </a:rPr>
              <a:t>both get more difficult at 25 ns &amp; </a:t>
            </a:r>
          </a:p>
          <a:p>
            <a:r>
              <a:rPr lang="en-US" sz="4400" i="1" dirty="0">
                <a:solidFill>
                  <a:srgbClr val="FF0000"/>
                </a:solidFill>
              </a:rPr>
              <a:t>at higher energy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 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energy (limited by retraining)</a:t>
            </a:r>
          </a:p>
        </p:txBody>
      </p:sp>
    </p:spTree>
    <p:extLst>
      <p:ext uri="{BB962C8B-B14F-4D97-AF65-F5344CB8AC3E}">
        <p14:creationId xmlns:p14="http://schemas.microsoft.com/office/powerpoint/2010/main" val="82693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xample LHC time line – next ten </a:t>
            </a:r>
            <a:r>
              <a:rPr lang="en-US" dirty="0"/>
              <a:t>y</a:t>
            </a:r>
            <a:r>
              <a:rPr lang="en-US" dirty="0" smtClean="0"/>
              <a:t>ears</a:t>
            </a:r>
            <a:endParaRPr lang="en-GB" dirty="0" smtClean="0"/>
          </a:p>
        </p:txBody>
      </p:sp>
      <p:pic>
        <p:nvPicPr>
          <p:cNvPr id="40653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363" y="1600200"/>
            <a:ext cx="8169275" cy="4525963"/>
          </a:xfrm>
        </p:spPr>
      </p:pic>
      <p:sp>
        <p:nvSpPr>
          <p:cNvPr id="406532" name="TextBox 7"/>
          <p:cNvSpPr txBox="1">
            <a:spLocks noChangeArrowheads="1"/>
          </p:cNvSpPr>
          <p:nvPr/>
        </p:nvSpPr>
        <p:spPr bwMode="auto">
          <a:xfrm>
            <a:off x="762000" y="6553200"/>
            <a:ext cx="2654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Ralph Steinhagen, ICHEP2012</a:t>
            </a:r>
            <a:endParaRPr lang="en-GB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LHC luminosity forecast</a:t>
            </a:r>
            <a:endParaRPr lang="en-GB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846993"/>
            <a:ext cx="42462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CC"/>
                </a:solidFill>
              </a:rPr>
              <a:t>~30/</a:t>
            </a:r>
            <a:r>
              <a:rPr lang="en-US" sz="3600" dirty="0" err="1">
                <a:solidFill>
                  <a:srgbClr val="0000CC"/>
                </a:solidFill>
              </a:rPr>
              <a:t>fb</a:t>
            </a:r>
            <a:r>
              <a:rPr lang="en-US" sz="3600" dirty="0">
                <a:solidFill>
                  <a:srgbClr val="0000CC"/>
                </a:solidFill>
              </a:rPr>
              <a:t> at 3.5 &amp; 4 </a:t>
            </a:r>
            <a:r>
              <a:rPr lang="en-US" sz="3600" dirty="0" err="1">
                <a:solidFill>
                  <a:srgbClr val="0000CC"/>
                </a:solidFill>
              </a:rPr>
              <a:t>TeV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CC"/>
                </a:solidFill>
              </a:rPr>
              <a:t>~400/</a:t>
            </a:r>
            <a:r>
              <a:rPr lang="en-US" sz="3600" dirty="0" err="1">
                <a:solidFill>
                  <a:srgbClr val="0000CC"/>
                </a:solidFill>
              </a:rPr>
              <a:t>fb</a:t>
            </a:r>
            <a:r>
              <a:rPr lang="en-US" sz="3600" dirty="0">
                <a:solidFill>
                  <a:srgbClr val="0000CC"/>
                </a:solidFill>
              </a:rPr>
              <a:t> at 6.5-7 </a:t>
            </a:r>
            <a:r>
              <a:rPr lang="en-US" sz="3600" dirty="0" err="1">
                <a:solidFill>
                  <a:srgbClr val="0000CC"/>
                </a:solidFill>
              </a:rPr>
              <a:t>TeV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CC"/>
                </a:solidFill>
              </a:rPr>
              <a:t>~3000/</a:t>
            </a:r>
            <a:r>
              <a:rPr lang="en-US" sz="3600" dirty="0" err="1">
                <a:solidFill>
                  <a:srgbClr val="0000CC"/>
                </a:solidFill>
              </a:rPr>
              <a:t>fb</a:t>
            </a:r>
            <a:r>
              <a:rPr lang="en-US" sz="3600" dirty="0">
                <a:solidFill>
                  <a:srgbClr val="0000CC"/>
                </a:solidFill>
              </a:rPr>
              <a:t> at 7 </a:t>
            </a:r>
            <a:r>
              <a:rPr lang="en-US" sz="3600" dirty="0" err="1">
                <a:solidFill>
                  <a:srgbClr val="0000CC"/>
                </a:solidFill>
              </a:rPr>
              <a:t>TeV</a:t>
            </a:r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831" y="4994592"/>
            <a:ext cx="84141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to obtain </a:t>
            </a:r>
            <a:r>
              <a:rPr lang="en-US" sz="4400" i="1" dirty="0">
                <a:solidFill>
                  <a:prstClr val="black"/>
                </a:solidFill>
              </a:rPr>
              <a:t>3000/</a:t>
            </a:r>
            <a:r>
              <a:rPr lang="en-US" sz="4400" dirty="0" err="1">
                <a:solidFill>
                  <a:prstClr val="black"/>
                </a:solidFill>
              </a:rPr>
              <a:t>fb</a:t>
            </a:r>
            <a:r>
              <a:rPr lang="en-US" sz="4400" i="1" dirty="0">
                <a:solidFill>
                  <a:prstClr val="black"/>
                </a:solidFill>
              </a:rPr>
              <a:t> by </a:t>
            </a:r>
            <a:r>
              <a:rPr lang="en-US" sz="4400" i="1" dirty="0" smtClean="0">
                <a:solidFill>
                  <a:prstClr val="black"/>
                </a:solidFill>
              </a:rPr>
              <a:t>2035 </a:t>
            </a:r>
          </a:p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we need the </a:t>
            </a:r>
            <a:r>
              <a:rPr lang="en-US" sz="4400" b="1" i="1" dirty="0" smtClean="0">
                <a:solidFill>
                  <a:prstClr val="black"/>
                </a:solidFill>
              </a:rPr>
              <a:t>HL-LHC</a:t>
            </a:r>
            <a:endParaRPr lang="en-GB" sz="4400" b="1" i="1" dirty="0">
              <a:solidFill>
                <a:prstClr val="black"/>
              </a:solidFill>
            </a:endParaRPr>
          </a:p>
          <a:p>
            <a:pPr algn="ctr"/>
            <a:endParaRPr lang="en-GB" sz="4400" i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2040" y="2048253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2012 DONE</a:t>
            </a:r>
            <a:endParaRPr lang="en-GB" sz="36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6569" y="2816488"/>
            <a:ext cx="263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2021 goal (?)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0575" y="3643283"/>
            <a:ext cx="28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2035 goal (??)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57332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prstClr val="black"/>
                </a:solidFill>
              </a:rPr>
              <a:t> </a:t>
            </a:r>
            <a:endParaRPr lang="en-GB" sz="3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4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6" grpId="0"/>
      <p:bldP spid="10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 smtClean="0"/>
              <a:t>HL-LHC – modifications</a:t>
            </a:r>
          </a:p>
        </p:txBody>
      </p:sp>
      <p:pic>
        <p:nvPicPr>
          <p:cNvPr id="423939" name="Picture 7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43000"/>
            <a:ext cx="8486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343400" y="5105400"/>
            <a:ext cx="838200" cy="228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57800" y="4648200"/>
            <a:ext cx="3748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Booster energy upgrade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1.4 → 2 GeV, ~2018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14600" y="5257800"/>
            <a:ext cx="13033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Linac4,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~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1" charset="0"/>
              </a:rPr>
              <a:t>2015</a:t>
            </a:r>
            <a:endParaRPr lang="en-US" sz="2800" b="1" dirty="0">
              <a:solidFill>
                <a:srgbClr val="FF0000"/>
              </a:solidFill>
              <a:latin typeface="Calibri" pitchFamily="1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447800" y="4724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594100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67000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95913" y="1981200"/>
            <a:ext cx="313848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SPS enhancements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(anti e-cloud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1" charset="0"/>
              </a:rPr>
              <a:t>coating?,</a:t>
            </a:r>
            <a:r>
              <a:rPr lang="en-US" sz="2000" b="1" dirty="0" err="1">
                <a:solidFill>
                  <a:srgbClr val="FF0000"/>
                </a:solidFill>
                <a:latin typeface="Calibri" pitchFamily="1" charset="0"/>
              </a:rPr>
              <a:t>RF</a:t>
            </a: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impedance), </a:t>
            </a: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2012-2022</a:t>
            </a:r>
            <a:endParaRPr lang="en-US" sz="2000" b="1" dirty="0">
              <a:solidFill>
                <a:srgbClr val="FF0000"/>
              </a:solidFill>
              <a:latin typeface="Calibri" pitchFamily="1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0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151388" y="929669"/>
            <a:ext cx="2442712" cy="21852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IR upgrade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1" charset="0"/>
              </a:rPr>
              <a:t>detectors, low-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1" charset="0"/>
              </a:rPr>
              <a:t> quad’s, crab cavities</a:t>
            </a: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1" charset="0"/>
              </a:rPr>
              <a:t>a few high-field dipoles, 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1" charset="0"/>
              </a:rPr>
              <a:t>etc</a:t>
            </a:r>
            <a:r>
              <a:rPr lang="en-US" sz="2000" b="1" dirty="0">
                <a:solidFill>
                  <a:srgbClr val="FF0000"/>
                </a:solidFill>
                <a:latin typeface="Calibri" pitchFamily="1" charset="0"/>
              </a:rPr>
              <a:t>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itchFamily="1" charset="0"/>
              </a:rPr>
              <a:t>~2022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6260850"/>
            <a:ext cx="1717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Cristhian Valerio</a:t>
            </a:r>
          </a:p>
          <a:p>
            <a:r>
              <a:rPr lang="en-US" dirty="0" smtClean="0"/>
              <a:t>U. Sinaloa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90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6" grpId="0" animBg="1"/>
      <p:bldP spid="17" grpId="0"/>
      <p:bldP spid="18" grpId="0" animBg="1"/>
      <p:bldP spid="20" grpId="0" animBg="1"/>
      <p:bldP spid="21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2129"/>
            <a:ext cx="8928992" cy="1143000"/>
          </a:xfrm>
        </p:spPr>
        <p:txBody>
          <a:bodyPr>
            <a:normAutofit/>
          </a:bodyPr>
          <a:lstStyle/>
          <a:p>
            <a:r>
              <a:rPr lang="fr-CH" dirty="0"/>
              <a:t>i</a:t>
            </a:r>
            <a:r>
              <a:rPr lang="fr-CH" dirty="0" smtClean="0"/>
              <a:t>n LHC: 1.2 km of new </a:t>
            </a:r>
            <a:r>
              <a:rPr lang="fr-CH" dirty="0" err="1" smtClean="0"/>
              <a:t>equipment</a:t>
            </a:r>
            <a:r>
              <a:rPr lang="fr-CH" dirty="0" smtClean="0"/>
              <a:t> …</a:t>
            </a:r>
            <a:endParaRPr lang="en-GB" dirty="0"/>
          </a:p>
        </p:txBody>
      </p:sp>
      <p:pic>
        <p:nvPicPr>
          <p:cNvPr id="27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2339752" y="1268760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4427984" y="5122140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05334" y="2025796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20491458">
            <a:off x="5172764" y="5120461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 rot="2219363">
            <a:off x="3685360" y="4902259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 rot="3019893">
            <a:off x="3310555" y="4534412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 rot="1567102">
            <a:off x="4097137" y="512670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 rot="16855689">
            <a:off x="6145641" y="3936252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4617877">
            <a:off x="6165571" y="3357609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16875212">
            <a:off x="3072300" y="3322557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4722320">
            <a:off x="3106888" y="3959742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1449380">
            <a:off x="5170785" y="218550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 rot="20491458">
            <a:off x="4025018" y="2185507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r="9346"/>
          <a:stretch/>
        </p:blipFill>
        <p:spPr bwMode="auto">
          <a:xfrm>
            <a:off x="971600" y="1089703"/>
            <a:ext cx="1584176" cy="167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1620" y="2772298"/>
            <a:ext cx="122413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prstClr val="black"/>
                </a:solidFill>
              </a:rPr>
              <a:t>6.5 kW@4.5K  </a:t>
            </a:r>
            <a:r>
              <a:rPr lang="fr-CH" sz="1400" dirty="0" err="1">
                <a:solidFill>
                  <a:prstClr val="black"/>
                </a:solidFill>
              </a:rPr>
              <a:t>cryoplant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22" y="5244189"/>
            <a:ext cx="1151527" cy="15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24" y="1289323"/>
            <a:ext cx="11525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4" name="Straight Arrow Connector 43"/>
          <p:cNvCxnSpPr/>
          <p:nvPr/>
        </p:nvCxnSpPr>
        <p:spPr>
          <a:xfrm>
            <a:off x="2395596" y="2438282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148064" y="5482180"/>
            <a:ext cx="2147270" cy="103054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148064" y="1690826"/>
            <a:ext cx="2147269" cy="43303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452320" y="3605006"/>
            <a:ext cx="158417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prstClr val="black"/>
                </a:solidFill>
              </a:rPr>
              <a:t>2 x 18 kW @4.5K  </a:t>
            </a:r>
            <a:r>
              <a:rPr lang="fr-CH" sz="1400" dirty="0" err="1">
                <a:solidFill>
                  <a:prstClr val="black"/>
                </a:solidFill>
              </a:rPr>
              <a:t>cryoplants</a:t>
            </a:r>
            <a:r>
              <a:rPr lang="fr-CH" sz="1400" dirty="0">
                <a:solidFill>
                  <a:prstClr val="black"/>
                </a:solidFill>
              </a:rPr>
              <a:t> for </a:t>
            </a:r>
            <a:r>
              <a:rPr lang="fr-CH" sz="1400" dirty="0" err="1">
                <a:solidFill>
                  <a:prstClr val="black"/>
                </a:solidFill>
              </a:rPr>
              <a:t>IRs</a:t>
            </a:r>
            <a:endParaRPr lang="en-GB" sz="1400" dirty="0">
              <a:solidFill>
                <a:prstClr val="black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956376" y="2496116"/>
            <a:ext cx="676925" cy="108915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7956376" y="4128226"/>
            <a:ext cx="779118" cy="117393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9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orld_users_by_Inst_2013a.jpg"/>
          <p:cNvPicPr>
            <a:picLocks noChangeAspect="1"/>
          </p:cNvPicPr>
          <p:nvPr/>
        </p:nvPicPr>
        <p:blipFill>
          <a:blip r:embed="rId3"/>
          <a:srcRect r="997" b="9015"/>
          <a:stretch>
            <a:fillRect/>
          </a:stretch>
        </p:blipFill>
        <p:spPr>
          <a:xfrm>
            <a:off x="752987" y="917599"/>
            <a:ext cx="8162413" cy="5637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813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Science is getting more and more global</a:t>
            </a:r>
            <a:endParaRPr lang="en-GB" sz="32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 bwMode="auto">
          <a:xfrm rot="10800000">
            <a:off x="6300192" y="5850980"/>
            <a:ext cx="1224136" cy="484632"/>
          </a:xfrm>
          <a:prstGeom prst="rightArrow">
            <a:avLst/>
          </a:prstGeom>
          <a:solidFill>
            <a:srgbClr val="0000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6480" y="587821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41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97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390" y="0"/>
            <a:ext cx="8229600" cy="1143000"/>
          </a:xfrm>
        </p:spPr>
        <p:txBody>
          <a:bodyPr>
            <a:normAutofit/>
          </a:bodyPr>
          <a:lstStyle/>
          <a:p>
            <a:r>
              <a:rPr lang="fr-CH" dirty="0" smtClean="0"/>
              <a:t>HL-LHC Official </a:t>
            </a:r>
            <a:r>
              <a:rPr lang="fr-CH" dirty="0" err="1"/>
              <a:t>B</a:t>
            </a:r>
            <a:r>
              <a:rPr lang="fr-CH" dirty="0" err="1" smtClean="0"/>
              <a:t>eam</a:t>
            </a:r>
            <a:r>
              <a:rPr lang="fr-CH" dirty="0" smtClean="0"/>
              <a:t> </a:t>
            </a:r>
            <a:r>
              <a:rPr lang="fr-CH" dirty="0" err="1" smtClean="0"/>
              <a:t>Parameters</a:t>
            </a:r>
            <a:r>
              <a:rPr lang="fr-CH" dirty="0" smtClean="0"/>
              <a:t> </a:t>
            </a:r>
            <a:endParaRPr lang="en-GB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77828"/>
              </p:ext>
            </p:extLst>
          </p:nvPr>
        </p:nvGraphicFramePr>
        <p:xfrm>
          <a:off x="213295" y="1295400"/>
          <a:ext cx="5958905" cy="4865373"/>
        </p:xfrm>
        <a:graphic>
          <a:graphicData uri="http://schemas.openxmlformats.org/drawingml/2006/table">
            <a:tbl>
              <a:tblPr/>
              <a:tblGrid>
                <a:gridCol w="1850455"/>
                <a:gridCol w="1193800"/>
                <a:gridCol w="1466850"/>
                <a:gridCol w="14478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Parameter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nominal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 25ns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50ns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1.15E+11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2.2E+11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3.5E+11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1404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 current [A]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0.58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1.12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0.89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x-ing angle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rad]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300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 separation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s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12.5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11.4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b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*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0.55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0.15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0.15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m]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3.75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ＭＳ Ｐゴシック" pitchFamily="-65" charset="-128"/>
                          <a:cs typeface="ＭＳ Ｐゴシック" pitchFamily="-65" charset="-128"/>
                        </a:rPr>
                        <a:t>e</a:t>
                      </a:r>
                      <a:r>
                        <a:rPr kumimoji="0" lang="en-US" sz="1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[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eVs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]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-65" charset="2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energy spread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1.20E-04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bunch length [m]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7.50E-02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IBS horizontal [h]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106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20.0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20.7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IBS longitudinal [h]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60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15.8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13.2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Piwinski parameter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0.68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2.9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geom. reduction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0.83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0.35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7551F"/>
                        </a:solidFill>
                        <a:effectLst/>
                        <a:latin typeface="Verdana" pitchFamily="-65" charset="0"/>
                        <a:ea typeface="ＭＳ Ｐゴシック" pitchFamily="-65" charset="-128"/>
                        <a:cs typeface="ＭＳ Ｐゴシック" pitchFamily="-65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0.33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beam-beam / IP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3.10E-03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3.9E-03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5.0E-03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Peak Luminosity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7.4 10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8.5 10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Virtual Luminosity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1.2 10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21 10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26 10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27551F"/>
                          </a:solidFill>
                          <a:effectLst/>
                          <a:latin typeface="Verdana" pitchFamily="-65" charset="0"/>
                          <a:ea typeface="ＭＳ Ｐゴシック" pitchFamily="-65" charset="-128"/>
                          <a:cs typeface="ＭＳ Ｐゴシック" pitchFamily="-65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00800" y="5410200"/>
            <a:ext cx="2667000" cy="728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(Leveled to 5 10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34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cm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-2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s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-1</a:t>
            </a:r>
            <a:endParaRPr lang="en-US" sz="150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           and 2.5 10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34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cm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-2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 s</a:t>
            </a:r>
            <a:r>
              <a:rPr lang="en-US" sz="1500" baseline="300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-1</a:t>
            </a:r>
            <a:r>
              <a:rPr lang="en-US" sz="1500">
                <a:solidFill>
                  <a:srgbClr val="000000"/>
                </a:solidFill>
                <a:latin typeface="Comic Sans MS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Comic Sans M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43506"/>
              </p:ext>
            </p:extLst>
          </p:nvPr>
        </p:nvGraphicFramePr>
        <p:xfrm>
          <a:off x="152400" y="6172200"/>
          <a:ext cx="8839200" cy="230188"/>
        </p:xfrm>
        <a:graphic>
          <a:graphicData uri="http://schemas.openxmlformats.org/drawingml/2006/table">
            <a:tbl>
              <a:tblPr/>
              <a:tblGrid>
                <a:gridCol w="2819400"/>
                <a:gridCol w="285750"/>
                <a:gridCol w="1466850"/>
                <a:gridCol w="1447800"/>
                <a:gridCol w="1371600"/>
                <a:gridCol w="1447800"/>
              </a:tblGrid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Events /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crossing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(peak &amp; leveled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L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19</a:t>
                      </a:r>
                      <a:endParaRPr kumimoji="0" lang="en-US" sz="14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210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475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140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140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6565106" y="1484784"/>
            <a:ext cx="2338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6.2 10</a:t>
            </a:r>
            <a:r>
              <a:rPr lang="en-US" sz="1600" b="1" baseline="30000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14 </a:t>
            </a: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and</a:t>
            </a:r>
            <a:r>
              <a:rPr lang="en-US" sz="1600" b="1" baseline="30000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 </a:t>
            </a: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4.9 10</a:t>
            </a:r>
            <a:r>
              <a:rPr lang="en-US" sz="1600" b="1" baseline="30000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14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0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  <a:sym typeface="Wingdings" pitchFamily="-65" charset="2"/>
              </a:rPr>
              <a:t>p/beam</a:t>
            </a:r>
            <a:endParaRPr lang="de-DE" sz="1600" dirty="0">
              <a:solidFill>
                <a:srgbClr val="3B812F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6-Point Star 11"/>
          <p:cNvSpPr>
            <a:spLocks noChangeAspect="1"/>
          </p:cNvSpPr>
          <p:nvPr/>
        </p:nvSpPr>
        <p:spPr>
          <a:xfrm>
            <a:off x="2772720" y="5987064"/>
            <a:ext cx="671124" cy="671124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prstClr val="white"/>
                </a:solidFill>
              </a:rPr>
              <a:t>27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2063"/>
            <a:ext cx="816927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0477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black"/>
                </a:solidFill>
              </a:rPr>
              <a:t>luminosity leveling at the HL-LHC</a:t>
            </a:r>
          </a:p>
        </p:txBody>
      </p:sp>
      <p:sp>
        <p:nvSpPr>
          <p:cNvPr id="424964" name="TextBox 3"/>
          <p:cNvSpPr txBox="1">
            <a:spLocks noChangeArrowheads="1"/>
          </p:cNvSpPr>
          <p:nvPr/>
        </p:nvSpPr>
        <p:spPr bwMode="auto">
          <a:xfrm flipH="1">
            <a:off x="4876800" y="877888"/>
            <a:ext cx="375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example: maximum pile up 140</a:t>
            </a:r>
            <a:endParaRPr lang="en-GB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Symbol" pitchFamily="1" charset="2"/>
              </a:rPr>
              <a:t>(s</a:t>
            </a:r>
            <a:r>
              <a:rPr lang="en-US" baseline="-25000">
                <a:solidFill>
                  <a:prstClr val="black"/>
                </a:solidFill>
              </a:rPr>
              <a:t>inel</a:t>
            </a:r>
            <a:r>
              <a:rPr lang="en-US">
                <a:solidFill>
                  <a:prstClr val="black"/>
                </a:solidFill>
              </a:rPr>
              <a:t>~85 mbarn)</a:t>
            </a:r>
          </a:p>
        </p:txBody>
      </p:sp>
    </p:spTree>
    <p:extLst>
      <p:ext uri="{BB962C8B-B14F-4D97-AF65-F5344CB8AC3E}">
        <p14:creationId xmlns:p14="http://schemas.microsoft.com/office/powerpoint/2010/main" val="1168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428038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104775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black"/>
                </a:solidFill>
              </a:rPr>
              <a:t>luminosity leveling at the HL-LHC</a:t>
            </a:r>
          </a:p>
        </p:txBody>
      </p:sp>
      <p:sp>
        <p:nvSpPr>
          <p:cNvPr id="425988" name="TextBox 3"/>
          <p:cNvSpPr txBox="1">
            <a:spLocks noChangeArrowheads="1"/>
          </p:cNvSpPr>
          <p:nvPr/>
        </p:nvSpPr>
        <p:spPr bwMode="auto">
          <a:xfrm flipH="1">
            <a:off x="4876800" y="877888"/>
            <a:ext cx="375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example: maximum pile up 140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981200"/>
            <a:ext cx="77851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81013" y="42863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black"/>
                </a:solidFill>
              </a:rPr>
              <a:t>luminosity &amp; integrated luminosity during 30 h at the HL-LHC</a:t>
            </a:r>
          </a:p>
        </p:txBody>
      </p:sp>
      <p:sp>
        <p:nvSpPr>
          <p:cNvPr id="427012" name="TextBox 3"/>
          <p:cNvSpPr txBox="1">
            <a:spLocks noChangeArrowheads="1"/>
          </p:cNvSpPr>
          <p:nvPr/>
        </p:nvSpPr>
        <p:spPr bwMode="auto">
          <a:xfrm flipH="1">
            <a:off x="5562600" y="1414463"/>
            <a:ext cx="375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example: maximum pile up 140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7582" y="4251480"/>
            <a:ext cx="208999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prstClr val="white"/>
                </a:solidFill>
              </a:rPr>
              <a:t>~4 </a:t>
            </a:r>
            <a:r>
              <a:rPr lang="fr-CH" sz="2000" b="1" dirty="0">
                <a:solidFill>
                  <a:prstClr val="white"/>
                </a:solidFill>
              </a:rPr>
              <a:t>fb</a:t>
            </a:r>
            <a:r>
              <a:rPr lang="fr-CH" sz="2000" b="1" baseline="30000" dirty="0">
                <a:solidFill>
                  <a:prstClr val="white"/>
                </a:solidFill>
              </a:rPr>
              <a:t>-1</a:t>
            </a:r>
            <a:r>
              <a:rPr lang="fr-CH" sz="2000" b="1" dirty="0">
                <a:solidFill>
                  <a:prstClr val="white"/>
                </a:solidFill>
              </a:rPr>
              <a:t> per </a:t>
            </a:r>
            <a:r>
              <a:rPr lang="fr-CH" sz="2000" b="1" dirty="0" err="1">
                <a:solidFill>
                  <a:prstClr val="white"/>
                </a:solidFill>
              </a:rPr>
              <a:t>day</a:t>
            </a:r>
            <a:r>
              <a:rPr lang="fr-CH" sz="2000" b="1" dirty="0">
                <a:solidFill>
                  <a:prstClr val="white"/>
                </a:solidFill>
              </a:rPr>
              <a:t>,</a:t>
            </a:r>
          </a:p>
          <a:p>
            <a:r>
              <a:rPr lang="fr-CH" sz="2000" b="1" dirty="0" err="1">
                <a:solidFill>
                  <a:prstClr val="white"/>
                </a:solidFill>
              </a:rPr>
              <a:t>with</a:t>
            </a:r>
            <a:r>
              <a:rPr lang="fr-CH" sz="2000" b="1" dirty="0">
                <a:solidFill>
                  <a:prstClr val="white"/>
                </a:solidFill>
              </a:rPr>
              <a:t> 40% of </a:t>
            </a:r>
            <a:r>
              <a:rPr lang="fr-CH" sz="2000" b="1" dirty="0" err="1">
                <a:solidFill>
                  <a:prstClr val="white"/>
                </a:solidFill>
              </a:rPr>
              <a:t>efficiency</a:t>
            </a:r>
            <a:endParaRPr lang="fr-CH" sz="2000" b="1" dirty="0">
              <a:solidFill>
                <a:prstClr val="white"/>
              </a:solidFill>
            </a:endParaRPr>
          </a:p>
          <a:p>
            <a:r>
              <a:rPr lang="fr-CH" sz="2000" b="1" dirty="0">
                <a:solidFill>
                  <a:prstClr val="white"/>
                </a:solidFill>
              </a:rPr>
              <a:t>~250 fb</a:t>
            </a:r>
            <a:r>
              <a:rPr lang="fr-CH" sz="2000" b="1" baseline="30000" dirty="0">
                <a:solidFill>
                  <a:prstClr val="white"/>
                </a:solidFill>
              </a:rPr>
              <a:t>-1</a:t>
            </a:r>
            <a:r>
              <a:rPr lang="fr-CH" sz="2000" b="1" dirty="0">
                <a:solidFill>
                  <a:prstClr val="white"/>
                </a:solidFill>
              </a:rPr>
              <a:t> /</a:t>
            </a:r>
            <a:r>
              <a:rPr lang="fr-CH" sz="2000" b="1" dirty="0" err="1">
                <a:solidFill>
                  <a:prstClr val="white"/>
                </a:solidFill>
              </a:rPr>
              <a:t>year</a:t>
            </a:r>
            <a:endParaRPr lang="fr-CH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CH" dirty="0"/>
              <a:t>f</a:t>
            </a:r>
            <a:r>
              <a:rPr lang="fr-CH" dirty="0" smtClean="0"/>
              <a:t>inal goal : 3000 fb</a:t>
            </a:r>
            <a:r>
              <a:rPr lang="fr-CH" baseline="30000" dirty="0" smtClean="0"/>
              <a:t>-1</a:t>
            </a:r>
            <a:r>
              <a:rPr lang="fr-CH" dirty="0" smtClean="0"/>
              <a:t> by 2030’s…</a:t>
            </a:r>
            <a:endParaRPr lang="en-GB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8246"/>
            <a:ext cx="7756034" cy="476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2564904"/>
            <a:ext cx="16447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prstClr val="white"/>
                </a:solidFill>
              </a:rPr>
              <a:t>Full </a:t>
            </a:r>
            <a:r>
              <a:rPr lang="fr-CH" sz="2400" b="1" dirty="0" err="1">
                <a:solidFill>
                  <a:prstClr val="white"/>
                </a:solidFill>
              </a:rPr>
              <a:t>project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4149080"/>
            <a:ext cx="32244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prstClr val="white"/>
                </a:solidFill>
              </a:rPr>
              <a:t>Enhanced</a:t>
            </a:r>
            <a:r>
              <a:rPr lang="fr-CH" sz="2400" b="1" dirty="0">
                <a:solidFill>
                  <a:prstClr val="white"/>
                </a:solidFill>
              </a:rPr>
              <a:t> consolidation</a:t>
            </a:r>
            <a:endParaRPr lang="en-GB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102875" y="152400"/>
            <a:ext cx="8229600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ome HL-LHC ingredients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092371" y="1360628"/>
            <a:ext cx="3617244" cy="538074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rgbClr val="FFFF00"/>
                </a:solidFill>
              </a:rPr>
              <a:t>11-T dipoles for dispersion suppressors</a:t>
            </a:r>
            <a:endParaRPr lang="en-US" sz="1200" b="1" dirty="0">
              <a:solidFill>
                <a:prstClr val="white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600" b="1" i="1" dirty="0">
                <a:solidFill>
                  <a:prstClr val="white"/>
                </a:solidFill>
              </a:rPr>
              <a:t>Nb</a:t>
            </a:r>
            <a:r>
              <a:rPr lang="en-US" sz="1600" b="1" i="1" baseline="-25000" dirty="0">
                <a:solidFill>
                  <a:prstClr val="white"/>
                </a:solidFill>
              </a:rPr>
              <a:t>3</a:t>
            </a:r>
            <a:r>
              <a:rPr lang="en-US" sz="1600" b="1" i="1" dirty="0">
                <a:solidFill>
                  <a:prstClr val="white"/>
                </a:solidFill>
              </a:rPr>
              <a:t>Sn </a:t>
            </a:r>
            <a:r>
              <a:rPr lang="en-US" sz="1600" b="1" dirty="0">
                <a:solidFill>
                  <a:prstClr val="white"/>
                </a:solidFill>
              </a:rPr>
              <a:t>instead of </a:t>
            </a:r>
            <a:r>
              <a:rPr lang="en-US" sz="1600" b="1" i="1" dirty="0" err="1" smtClean="0">
                <a:solidFill>
                  <a:prstClr val="white"/>
                </a:solidFill>
              </a:rPr>
              <a:t>Nb</a:t>
            </a:r>
            <a:r>
              <a:rPr lang="en-US" sz="1600" b="1" i="1" dirty="0" smtClean="0">
                <a:solidFill>
                  <a:prstClr val="white"/>
                </a:solidFill>
              </a:rPr>
              <a:t>-Ti</a:t>
            </a:r>
            <a:r>
              <a:rPr lang="en-US" sz="1600" b="1" dirty="0" smtClean="0">
                <a:solidFill>
                  <a:prstClr val="white"/>
                </a:solidFill>
              </a:rPr>
              <a:t> </a:t>
            </a:r>
            <a:endParaRPr lang="en-US" sz="1600" b="1" dirty="0">
              <a:solidFill>
                <a:prstClr val="white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provide space for extra </a:t>
            </a:r>
          </a:p>
          <a:p>
            <a:pPr lvl="0"/>
            <a:r>
              <a:rPr lang="en-US" sz="1600" b="1" dirty="0" smtClean="0">
                <a:solidFill>
                  <a:prstClr val="white"/>
                </a:solidFill>
              </a:rPr>
              <a:t>    collimators catching off</a:t>
            </a:r>
          </a:p>
          <a:p>
            <a:pPr lvl="0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-energy protons or ions</a:t>
            </a:r>
          </a:p>
          <a:p>
            <a:pPr lvl="0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at ALICE, collimator </a:t>
            </a:r>
          </a:p>
          <a:p>
            <a:pPr lvl="0"/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sections, ATLAS &amp; CMS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224" y="1360628"/>
            <a:ext cx="2968607" cy="538074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rgbClr val="FFFF00"/>
                </a:solidFill>
              </a:rPr>
              <a:t>new final </a:t>
            </a:r>
            <a:r>
              <a:rPr lang="en-US" b="1" dirty="0" err="1" smtClean="0">
                <a:solidFill>
                  <a:srgbClr val="FFFF00"/>
                </a:solidFill>
              </a:rPr>
              <a:t>quadrupoles</a:t>
            </a:r>
            <a:endParaRPr lang="en-US" b="1" dirty="0">
              <a:solidFill>
                <a:prstClr val="white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i="1" dirty="0" smtClean="0">
                <a:solidFill>
                  <a:prstClr val="white"/>
                </a:solidFill>
              </a:rPr>
              <a:t>Nb</a:t>
            </a:r>
            <a:r>
              <a:rPr lang="en-US" sz="1600" b="1" i="1" baseline="-25000" dirty="0" smtClean="0">
                <a:solidFill>
                  <a:prstClr val="white"/>
                </a:solidFill>
              </a:rPr>
              <a:t>3</a:t>
            </a:r>
            <a:r>
              <a:rPr lang="en-US" sz="1600" b="1" i="1" dirty="0" smtClean="0">
                <a:solidFill>
                  <a:prstClr val="white"/>
                </a:solidFill>
              </a:rPr>
              <a:t>Sn </a:t>
            </a:r>
            <a:r>
              <a:rPr lang="en-US" sz="1600" b="1" dirty="0" smtClean="0">
                <a:solidFill>
                  <a:prstClr val="white"/>
                </a:solidFill>
              </a:rPr>
              <a:t>instead of </a:t>
            </a:r>
            <a:r>
              <a:rPr lang="en-US" sz="1600" b="1" i="1" dirty="0" err="1" smtClean="0">
                <a:solidFill>
                  <a:prstClr val="white"/>
                </a:solidFill>
              </a:rPr>
              <a:t>Nb</a:t>
            </a:r>
            <a:r>
              <a:rPr lang="en-US" sz="1600" b="1" i="1" dirty="0" smtClean="0">
                <a:solidFill>
                  <a:prstClr val="white"/>
                </a:solidFill>
              </a:rPr>
              <a:t>-Ti</a:t>
            </a:r>
          </a:p>
          <a:p>
            <a:pPr marL="171450" indent="-171450">
              <a:buFont typeface="Arial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larger aperture</a:t>
            </a:r>
          </a:p>
          <a:p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allowing smaller </a:t>
            </a:r>
            <a:r>
              <a:rPr lang="en-US" sz="1600" b="1" dirty="0" smtClean="0">
                <a:solidFill>
                  <a:prstClr val="white"/>
                </a:solidFill>
                <a:latin typeface="Symbol" pitchFamily="18" charset="2"/>
              </a:rPr>
              <a:t>b</a:t>
            </a:r>
            <a:r>
              <a:rPr lang="en-US" sz="1600" b="1" dirty="0" smtClean="0">
                <a:solidFill>
                  <a:prstClr val="white"/>
                </a:solidFill>
              </a:rPr>
              <a:t>*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804248" y="1360628"/>
            <a:ext cx="2339752" cy="5325750"/>
          </a:xfrm>
          <a:prstGeom prst="roundRect">
            <a:avLst>
              <a:gd name="adj" fmla="val 283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solidFill>
                  <a:srgbClr val="FFFF00"/>
                </a:solidFill>
              </a:rPr>
              <a:t>SC link</a:t>
            </a:r>
            <a:endParaRPr lang="en-US" b="1" dirty="0">
              <a:solidFill>
                <a:prstClr val="white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prstClr val="white"/>
                </a:solidFill>
              </a:rPr>
              <a:t>m</a:t>
            </a:r>
            <a:r>
              <a:rPr lang="en-US" sz="1600" b="1" dirty="0" smtClean="0">
                <a:solidFill>
                  <a:prstClr val="white"/>
                </a:solidFill>
              </a:rPr>
              <a:t>ove radiation</a:t>
            </a:r>
          </a:p>
          <a:p>
            <a:r>
              <a:rPr lang="en-US" sz="1600" b="1" dirty="0">
                <a:solidFill>
                  <a:prstClr val="white"/>
                </a:solidFill>
              </a:rPr>
              <a:t> </a:t>
            </a:r>
            <a:r>
              <a:rPr lang="en-US" sz="1600" b="1" dirty="0" smtClean="0">
                <a:solidFill>
                  <a:prstClr val="white"/>
                </a:solidFill>
              </a:rPr>
              <a:t>     sensitive power</a:t>
            </a:r>
          </a:p>
          <a:p>
            <a:r>
              <a:rPr lang="en-US" sz="1600" b="1" dirty="0" smtClean="0">
                <a:solidFill>
                  <a:prstClr val="white"/>
                </a:solidFill>
              </a:rPr>
              <a:t>      converters away from</a:t>
            </a:r>
          </a:p>
          <a:p>
            <a:r>
              <a:rPr lang="en-US" sz="1600" b="1" dirty="0" smtClean="0">
                <a:solidFill>
                  <a:prstClr val="white"/>
                </a:solidFill>
              </a:rPr>
              <a:t>      machine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first </a:t>
            </a:r>
            <a:r>
              <a:rPr lang="en-US" sz="1600" b="1" dirty="0">
                <a:solidFill>
                  <a:prstClr val="white"/>
                </a:solidFill>
              </a:rPr>
              <a:t>prototype, 20 m – 20 kA, under test at CERN</a:t>
            </a:r>
            <a:r>
              <a:rPr lang="en-US" sz="1600" b="1" dirty="0" smtClean="0">
                <a:solidFill>
                  <a:prstClr val="white"/>
                </a:solidFill>
              </a:rPr>
              <a:t>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solidFill>
                <a:prstClr val="white"/>
              </a:solidFill>
            </a:endParaRPr>
          </a:p>
          <a:p>
            <a:endParaRPr lang="en-US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white"/>
                </a:solidFill>
              </a:rPr>
              <a:t>also of interest for electrical power distribution 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5254" y="4626298"/>
            <a:ext cx="676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T. Baer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8" y="2540513"/>
            <a:ext cx="2934393" cy="13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2335" y="3847629"/>
            <a:ext cx="293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LQS03 (90 mm ap., 3.7 m long):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208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4.6 K,</a:t>
            </a:r>
            <a:r>
              <a:rPr lang="en-US" sz="1600" kern="0" dirty="0">
                <a:solidFill>
                  <a:prstClr val="white"/>
                </a:solidFill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210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1.9 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9" y="4471615"/>
            <a:ext cx="2743200" cy="126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1224" y="5738644"/>
            <a:ext cx="293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</a:rPr>
              <a:t>H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Q02a (120 mm, 1.5 m long):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prstClr val="white"/>
                </a:solidFill>
              </a:rPr>
              <a:t>150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4.6 K,</a:t>
            </a:r>
            <a:r>
              <a:rPr lang="en-US" sz="1600" kern="0" dirty="0">
                <a:solidFill>
                  <a:prstClr val="white"/>
                </a:solidFill>
              </a:rPr>
              <a:t> </a:t>
            </a:r>
            <a:r>
              <a:rPr lang="en-US" sz="1600" b="1" kern="0" dirty="0" smtClean="0">
                <a:solidFill>
                  <a:prstClr val="white"/>
                </a:solidFill>
              </a:rPr>
              <a:t>17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 T/m</a:t>
            </a:r>
            <a:r>
              <a:rPr lang="en-US" sz="1600" kern="0" dirty="0" smtClean="0">
                <a:solidFill>
                  <a:prstClr val="white"/>
                </a:solidFill>
              </a:rPr>
              <a:t>@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1.9 K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74" y="6349312"/>
            <a:ext cx="2715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Goal: 150 mm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ap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140 T/m</a:t>
            </a:r>
            <a:endParaRPr lang="en-GB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132161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June 2013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47" y="3711872"/>
            <a:ext cx="3250964" cy="194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3848" y="561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1-m model tested in </a:t>
            </a:r>
            <a:r>
              <a:rPr lang="en-US" b="1" smtClean="0">
                <a:solidFill>
                  <a:schemeClr val="bg1"/>
                </a:solidFill>
              </a:rPr>
              <a:t>April 2013,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i="1" dirty="0" err="1" smtClean="0">
                <a:solidFill>
                  <a:schemeClr val="bg1"/>
                </a:solidFill>
              </a:rPr>
              <a:t>B</a:t>
            </a:r>
            <a:r>
              <a:rPr lang="en-US" b="1" i="1" baseline="-25000" dirty="0" err="1" smtClean="0">
                <a:solidFill>
                  <a:schemeClr val="bg1"/>
                </a:solidFill>
              </a:rPr>
              <a:t>nom</a:t>
            </a:r>
            <a:r>
              <a:rPr lang="en-US" b="1" dirty="0" smtClean="0">
                <a:solidFill>
                  <a:schemeClr val="bg1"/>
                </a:solidFill>
              </a:rPr>
              <a:t>=11 T achieved!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5678" y="6317046"/>
            <a:ext cx="344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Next: 2-m single bore, then 2-in-1 </a:t>
            </a:r>
            <a:endParaRPr lang="en-GB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8" y="2070158"/>
            <a:ext cx="1079566" cy="1518258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84" y="1522160"/>
            <a:ext cx="417215" cy="5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17" y="1447800"/>
            <a:ext cx="4206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44" y="3487969"/>
            <a:ext cx="2021160" cy="129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883896" y="5727232"/>
            <a:ext cx="2180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tests of novel </a:t>
            </a:r>
            <a:r>
              <a:rPr lang="en-GB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MgB</a:t>
            </a:r>
            <a:r>
              <a:rPr lang="en-GB" b="1" baseline="-25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and </a:t>
            </a:r>
            <a:r>
              <a:rPr lang="en-GB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HTS</a:t>
            </a:r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(YBCO and </a:t>
            </a:r>
            <a:r>
              <a:rPr lang="en-GB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BSCCO</a:t>
            </a:r>
            <a:r>
              <a:rPr lang="en-GB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 cables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377950"/>
            <a:ext cx="687877" cy="53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340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75383" y="1606544"/>
            <a:ext cx="4322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luminosity reduction factor</a:t>
            </a:r>
          </a:p>
        </p:txBody>
      </p:sp>
      <p:pic>
        <p:nvPicPr>
          <p:cNvPr id="25607" name="Picture 7" descr="Lumi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8" y="2125657"/>
            <a:ext cx="6781800" cy="432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Line 8"/>
          <p:cNvSpPr>
            <a:spLocks noChangeShapeType="1"/>
          </p:cNvSpPr>
          <p:nvPr/>
        </p:nvSpPr>
        <p:spPr bwMode="auto">
          <a:xfrm flipH="1" flipV="1">
            <a:off x="1378018" y="3500718"/>
            <a:ext cx="1219200" cy="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597218" y="3144832"/>
            <a:ext cx="14879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5050"/>
                </a:solidFill>
              </a:rPr>
              <a:t>nominal</a:t>
            </a:r>
            <a:r>
              <a:rPr lang="en-US" sz="2800" dirty="0">
                <a:solidFill>
                  <a:srgbClr val="FF5050"/>
                </a:solidFill>
              </a:rPr>
              <a:t> </a:t>
            </a:r>
          </a:p>
          <a:p>
            <a:r>
              <a:rPr lang="en-US" sz="2800" b="1" i="1" dirty="0">
                <a:solidFill>
                  <a:srgbClr val="FF5050"/>
                </a:solidFill>
              </a:rPr>
              <a:t>LHC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12154" y="5721121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~1/</a:t>
            </a:r>
            <a:r>
              <a:rPr lang="en-US" sz="3600" dirty="0">
                <a:solidFill>
                  <a:prstClr val="black"/>
                </a:solidFill>
                <a:latin typeface="Symbol" pitchFamily="18" charset="2"/>
              </a:rPr>
              <a:t>b</a:t>
            </a:r>
            <a:r>
              <a:rPr lang="en-US" sz="3600" dirty="0">
                <a:solidFill>
                  <a:prstClr val="black"/>
                </a:solidFill>
              </a:rPr>
              <a:t>*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4163882" y="5118634"/>
            <a:ext cx="1100336" cy="333618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35839" y="4762223"/>
            <a:ext cx="12378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5050"/>
                </a:solidFill>
              </a:rPr>
              <a:t>HL-LHC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57307"/>
              </p:ext>
            </p:extLst>
          </p:nvPr>
        </p:nvGraphicFramePr>
        <p:xfrm>
          <a:off x="4840742" y="1774014"/>
          <a:ext cx="3236458" cy="871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4" imgW="1600200" imgH="431640" progId="Equation.3">
                  <p:embed/>
                </p:oleObj>
              </mc:Choice>
              <mc:Fallback>
                <p:oleObj name="Equation" r:id="rId4" imgW="1600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0742" y="1774014"/>
                        <a:ext cx="3236458" cy="8715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252623" y="1232778"/>
            <a:ext cx="25314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“</a:t>
            </a:r>
            <a:r>
              <a:rPr lang="en-US" sz="2800" dirty="0" err="1">
                <a:solidFill>
                  <a:prstClr val="black"/>
                </a:solidFill>
              </a:rPr>
              <a:t>Piwinski</a:t>
            </a:r>
            <a:r>
              <a:rPr lang="en-US" sz="2800" dirty="0">
                <a:solidFill>
                  <a:prstClr val="black"/>
                </a:solidFill>
              </a:rPr>
              <a:t> angle”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463" y="42067"/>
            <a:ext cx="8593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luminosity reduction due to crossing angle </a:t>
            </a:r>
          </a:p>
          <a:p>
            <a:r>
              <a:rPr lang="en-US" sz="3600" dirty="0">
                <a:solidFill>
                  <a:srgbClr val="0000CC"/>
                </a:solidFill>
              </a:rPr>
              <a:t>i</a:t>
            </a:r>
            <a:r>
              <a:rPr lang="en-US" sz="3600" dirty="0" smtClean="0">
                <a:solidFill>
                  <a:srgbClr val="0000CC"/>
                </a:solidFill>
              </a:rPr>
              <a:t>s more </a:t>
            </a:r>
            <a:r>
              <a:rPr lang="en-US" sz="3600" dirty="0">
                <a:solidFill>
                  <a:srgbClr val="0000CC"/>
                </a:solidFill>
              </a:rPr>
              <a:t>pronounced at smaller </a:t>
            </a:r>
            <a:r>
              <a:rPr lang="en-US" sz="3600" dirty="0">
                <a:solidFill>
                  <a:srgbClr val="0000CC"/>
                </a:solidFill>
                <a:latin typeface="Symbol" pitchFamily="18" charset="2"/>
              </a:rPr>
              <a:t>b</a:t>
            </a:r>
            <a:r>
              <a:rPr lang="en-US" sz="3600" dirty="0">
                <a:solidFill>
                  <a:srgbClr val="0000CC"/>
                </a:solidFill>
              </a:rPr>
              <a:t>* </a:t>
            </a:r>
            <a:endParaRPr lang="en-GB" sz="3600" dirty="0">
              <a:solidFill>
                <a:srgbClr val="0000CC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163882" y="3304874"/>
            <a:ext cx="0" cy="2300627"/>
          </a:xfrm>
          <a:prstGeom prst="straightConnector1">
            <a:avLst/>
          </a:prstGeom>
          <a:ln w="476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07898" y="3144832"/>
            <a:ext cx="1758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504D">
                    <a:lumMod val="75000"/>
                  </a:srgbClr>
                </a:solidFill>
              </a:rPr>
              <a:t>crab cavities</a:t>
            </a:r>
            <a:endParaRPr lang="en-GB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 rot="3474878">
            <a:off x="7124699" y="2900061"/>
            <a:ext cx="304800" cy="14478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 rot="18224155">
            <a:off x="7124699" y="2900061"/>
            <a:ext cx="304800" cy="1447800"/>
          </a:xfrm>
          <a:prstGeom prst="ellipse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391399" y="3623961"/>
            <a:ext cx="762000" cy="0"/>
          </a:xfrm>
          <a:prstGeom prst="line">
            <a:avLst/>
          </a:prstGeom>
          <a:noFill/>
          <a:ln w="34925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8077199" y="3090561"/>
            <a:ext cx="381000" cy="457200"/>
          </a:xfrm>
          <a:custGeom>
            <a:avLst/>
            <a:gdLst>
              <a:gd name="T0" fmla="*/ 604837545 w 240"/>
              <a:gd name="T1" fmla="*/ 725804891 h 288"/>
              <a:gd name="T2" fmla="*/ 483870075 w 240"/>
              <a:gd name="T3" fmla="*/ 362902445 h 288"/>
              <a:gd name="T4" fmla="*/ 0 w 240"/>
              <a:gd name="T5" fmla="*/ 0 h 288"/>
              <a:gd name="T6" fmla="*/ 0 60000 65536"/>
              <a:gd name="T7" fmla="*/ 0 60000 65536"/>
              <a:gd name="T8" fmla="*/ 0 60000 65536"/>
              <a:gd name="T9" fmla="*/ 0 w 240"/>
              <a:gd name="T10" fmla="*/ 0 h 288"/>
              <a:gd name="T11" fmla="*/ 240 w 24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288">
                <a:moveTo>
                  <a:pt x="240" y="288"/>
                </a:moveTo>
                <a:cubicBezTo>
                  <a:pt x="236" y="240"/>
                  <a:pt x="232" y="192"/>
                  <a:pt x="192" y="144"/>
                </a:cubicBezTo>
                <a:cubicBezTo>
                  <a:pt x="152" y="96"/>
                  <a:pt x="32" y="24"/>
                  <a:pt x="0" y="0"/>
                </a:cubicBezTo>
              </a:path>
            </a:pathLst>
          </a:custGeom>
          <a:noFill/>
          <a:ln w="22225">
            <a:solidFill>
              <a:srgbClr val="0000FF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229599" y="2938161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latin typeface="Symbol" pitchFamily="18" charset="2"/>
              </a:rPr>
              <a:t>q</a:t>
            </a:r>
            <a:r>
              <a:rPr lang="en-US" b="1" baseline="-25000">
                <a:solidFill>
                  <a:srgbClr val="0000FF"/>
                </a:solidFill>
                <a:latin typeface="Arial" pitchFamily="34" charset="0"/>
              </a:rPr>
              <a:t>c</a:t>
            </a:r>
            <a:r>
              <a:rPr lang="en-US" b="1">
                <a:solidFill>
                  <a:srgbClr val="0000FF"/>
                </a:solidFill>
                <a:latin typeface="Arial" pitchFamily="34" charset="0"/>
              </a:rPr>
              <a:t>/2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606340" y="4192836"/>
            <a:ext cx="23054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eff. beam size: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2400" b="1" baseline="30000" dirty="0">
                <a:solidFill>
                  <a:prstClr val="black"/>
                </a:solidFill>
                <a:latin typeface="Symbol" pitchFamily="18" charset="2"/>
              </a:rPr>
              <a:t>*</a:t>
            </a:r>
            <a:r>
              <a:rPr lang="en-US" sz="2400" b="1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x,eff</a:t>
            </a:r>
            <a:r>
              <a:rPr lang="en-US" sz="24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cs typeface="Arial" pitchFamily="34" charset="0"/>
              </a:rPr>
              <a:t>≈ </a:t>
            </a:r>
            <a:r>
              <a:rPr lang="en-US" sz="2400" b="1" dirty="0" err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400" b="1" baseline="30000" dirty="0">
                <a:solidFill>
                  <a:prstClr val="black"/>
                </a:solidFill>
                <a:latin typeface="Symbol" pitchFamily="18" charset="2"/>
              </a:rPr>
              <a:t>*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</a:rPr>
              <a:t>/</a:t>
            </a:r>
            <a:r>
              <a:rPr lang="en-US" sz="2400" b="1" i="1" dirty="0" err="1">
                <a:solidFill>
                  <a:prstClr val="black"/>
                </a:solidFill>
                <a:latin typeface="Arial" pitchFamily="34" charset="0"/>
              </a:rPr>
              <a:t>R</a:t>
            </a:r>
            <a:r>
              <a:rPr lang="en-US" sz="2400" b="1" baseline="-25000" dirty="0" err="1">
                <a:solidFill>
                  <a:prstClr val="black"/>
                </a:solidFill>
                <a:latin typeface="Symbol" pitchFamily="18" charset="2"/>
              </a:rPr>
              <a:t>q</a:t>
            </a:r>
            <a:endParaRPr lang="en-US" sz="2400" b="1" baseline="-25000" dirty="0">
              <a:solidFill>
                <a:prstClr val="black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6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Box 1"/>
          <p:cNvSpPr txBox="1">
            <a:spLocks noChangeArrowheads="1"/>
          </p:cNvSpPr>
          <p:nvPr/>
        </p:nvSpPr>
        <p:spPr bwMode="auto">
          <a:xfrm>
            <a:off x="0" y="30163"/>
            <a:ext cx="67415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000000"/>
                </a:solidFill>
                <a:latin typeface="Calibri" pitchFamily="1" charset="0"/>
              </a:rPr>
              <a:t>schematic of crab </a:t>
            </a:r>
            <a:r>
              <a:rPr lang="en-US" sz="4800" dirty="0" smtClean="0">
                <a:solidFill>
                  <a:srgbClr val="000000"/>
                </a:solidFill>
                <a:latin typeface="Calibri" pitchFamily="1" charset="0"/>
              </a:rPr>
              <a:t>crossing</a:t>
            </a:r>
            <a:endParaRPr lang="en-US" sz="4800" dirty="0">
              <a:solidFill>
                <a:srgbClr val="000000"/>
              </a:solidFill>
              <a:latin typeface="Calibri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800" dirty="0">
              <a:solidFill>
                <a:srgbClr val="000000"/>
              </a:solidFill>
              <a:latin typeface="Calibri" pitchFamily="1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371600" y="846500"/>
            <a:ext cx="5029200" cy="37338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981200" y="998900"/>
            <a:ext cx="5638800" cy="35814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105400" y="1456100"/>
            <a:ext cx="9906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0800000">
            <a:off x="2667000" y="1151300"/>
            <a:ext cx="1143000" cy="685800"/>
          </a:xfrm>
          <a:prstGeom prst="straightConnector1">
            <a:avLst/>
          </a:prstGeom>
          <a:ln w="34925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6238875" y="1110025"/>
            <a:ext cx="755650" cy="2638425"/>
          </a:xfrm>
          <a:custGeom>
            <a:avLst/>
            <a:gdLst>
              <a:gd name="connsiteX0" fmla="*/ 36945 w 755072"/>
              <a:gd name="connsiteY0" fmla="*/ 0 h 2639291"/>
              <a:gd name="connsiteX1" fmla="*/ 743527 w 755072"/>
              <a:gd name="connsiteY1" fmla="*/ 928255 h 2639291"/>
              <a:gd name="connsiteX2" fmla="*/ 106218 w 755072"/>
              <a:gd name="connsiteY2" fmla="*/ 2396837 h 2639291"/>
              <a:gd name="connsiteX3" fmla="*/ 106218 w 755072"/>
              <a:gd name="connsiteY3" fmla="*/ 2382982 h 263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072" h="2639291">
                <a:moveTo>
                  <a:pt x="36945" y="0"/>
                </a:moveTo>
                <a:cubicBezTo>
                  <a:pt x="384463" y="264391"/>
                  <a:pt x="731982" y="528782"/>
                  <a:pt x="743527" y="928255"/>
                </a:cubicBezTo>
                <a:cubicBezTo>
                  <a:pt x="755072" y="1327728"/>
                  <a:pt x="212436" y="2154383"/>
                  <a:pt x="106218" y="2396837"/>
                </a:cubicBezTo>
                <a:cubicBezTo>
                  <a:pt x="0" y="2639291"/>
                  <a:pt x="106218" y="2382982"/>
                  <a:pt x="106218" y="2382982"/>
                </a:cubicBezTo>
              </a:path>
            </a:pathLst>
          </a:custGeom>
          <a:ln w="34925">
            <a:solidFill>
              <a:schemeClr val="bg1">
                <a:lumMod val="50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29064" name="TextBox 7"/>
          <p:cNvSpPr txBox="1">
            <a:spLocks noChangeArrowheads="1"/>
          </p:cNvSpPr>
          <p:nvPr/>
        </p:nvSpPr>
        <p:spPr bwMode="auto">
          <a:xfrm>
            <a:off x="7239000" y="2141900"/>
            <a:ext cx="55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i="1">
                <a:solidFill>
                  <a:srgbClr val="7F7F7F"/>
                </a:solidFill>
                <a:latin typeface="Symbol" pitchFamily="1" charset="2"/>
              </a:rPr>
              <a:t>q</a:t>
            </a:r>
            <a:r>
              <a:rPr lang="en-US" sz="3600" b="1" i="1" baseline="-25000">
                <a:solidFill>
                  <a:srgbClr val="7F7F7F"/>
                </a:solidFill>
                <a:latin typeface="Calibri" pitchFamily="1" charset="0"/>
              </a:rPr>
              <a:t>c</a:t>
            </a:r>
          </a:p>
        </p:txBody>
      </p:sp>
      <p:sp>
        <p:nvSpPr>
          <p:cNvPr id="10" name="Oval 9"/>
          <p:cNvSpPr/>
          <p:nvPr/>
        </p:nvSpPr>
        <p:spPr>
          <a:xfrm>
            <a:off x="3733800" y="2522900"/>
            <a:ext cx="1447800" cy="304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352800" y="2522900"/>
            <a:ext cx="1447800" cy="304800"/>
          </a:xfrm>
          <a:prstGeom prst="ellipse">
            <a:avLst/>
          </a:prstGeom>
          <a:solidFill>
            <a:srgbClr val="FF0000">
              <a:alpha val="7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422144">
            <a:off x="1625600" y="3683363"/>
            <a:ext cx="1447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983671">
            <a:off x="5829300" y="3740513"/>
            <a:ext cx="1447800" cy="304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2781301" y="3932600"/>
            <a:ext cx="381000" cy="3175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1485900" y="3856400"/>
            <a:ext cx="382588" cy="1588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6974682" y="3854018"/>
            <a:ext cx="381000" cy="4763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5677694" y="3931806"/>
            <a:ext cx="381000" cy="1588"/>
          </a:xfrm>
          <a:prstGeom prst="straightConnector1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1486" y="4580300"/>
            <a:ext cx="8382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66688" indent="-166688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RF crab cavity deflects head and tail in opposite direction so that collision is effectively “head on” for luminosity and tune shift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 bunch </a:t>
            </a:r>
            <a:r>
              <a:rPr lang="en-US" sz="2400" dirty="0" err="1">
                <a:solidFill>
                  <a:prstClr val="black"/>
                </a:solidFill>
              </a:rPr>
              <a:t>centroids</a:t>
            </a:r>
            <a:r>
              <a:rPr lang="en-US" sz="2400" dirty="0">
                <a:solidFill>
                  <a:prstClr val="black"/>
                </a:solidFill>
              </a:rPr>
              <a:t> still cross at an angle (easy separation)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 1</a:t>
            </a:r>
            <a:r>
              <a:rPr lang="en-US" sz="2400" baseline="30000" dirty="0">
                <a:solidFill>
                  <a:prstClr val="black"/>
                </a:solidFill>
              </a:rPr>
              <a:t>st</a:t>
            </a:r>
            <a:r>
              <a:rPr lang="en-US" sz="2400" dirty="0">
                <a:solidFill>
                  <a:prstClr val="black"/>
                </a:solidFill>
              </a:rPr>
              <a:t> proposed in 1988, used in operation at KEKB since 2007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143225"/>
            <a:ext cx="9333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until recently plan was</a:t>
            </a:r>
            <a:r>
              <a:rPr lang="en-GB" sz="2000" b="1" dirty="0">
                <a:solidFill>
                  <a:srgbClr val="FF0000"/>
                </a:solidFill>
              </a:rPr>
              <a:t> to vary crab cavity voltage for </a:t>
            </a:r>
            <a:r>
              <a:rPr lang="en-GB" sz="2000" b="1" dirty="0" err="1">
                <a:solidFill>
                  <a:srgbClr val="FF0000"/>
                </a:solidFill>
              </a:rPr>
              <a:t>leveling</a:t>
            </a:r>
            <a:r>
              <a:rPr lang="en-GB" sz="2000" b="1" dirty="0">
                <a:solidFill>
                  <a:srgbClr val="FF0000"/>
                </a:solidFill>
              </a:rPr>
              <a:t>, but this would change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size of luminous region &amp; is disliked by experiments (instead leveling by 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b="1" dirty="0">
                <a:solidFill>
                  <a:srgbClr val="FF0000"/>
                </a:solidFill>
              </a:rPr>
              <a:t>* or offset?) </a:t>
            </a:r>
          </a:p>
        </p:txBody>
      </p:sp>
    </p:spTree>
    <p:extLst>
      <p:ext uri="{BB962C8B-B14F-4D97-AF65-F5344CB8AC3E}">
        <p14:creationId xmlns:p14="http://schemas.microsoft.com/office/powerpoint/2010/main" val="42563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71374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4114800"/>
            <a:ext cx="3581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" y="4114800"/>
            <a:ext cx="3209925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0085" name="Rectangle 4"/>
          <p:cNvSpPr>
            <a:spLocks noChangeArrowheads="1"/>
          </p:cNvSpPr>
          <p:nvPr/>
        </p:nvSpPr>
        <p:spPr bwMode="auto">
          <a:xfrm>
            <a:off x="782638" y="3089275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Arial" charset="0"/>
              </a:rPr>
              <a:t>Final down-selected compact cavity designs for the LHC upgrade: 4-rod cavity design by Cockcroft I. &amp; JLAB (left), </a:t>
            </a:r>
            <a:r>
              <a:rPr lang="en-GB">
                <a:solidFill>
                  <a:prstClr val="black"/>
                </a:solidFill>
                <a:latin typeface="Symbol" pitchFamily="1" charset="2"/>
              </a:rPr>
              <a:t>l</a:t>
            </a:r>
            <a:r>
              <a:rPr lang="en-GB">
                <a:solidFill>
                  <a:prstClr val="black"/>
                </a:solidFill>
                <a:latin typeface="Arial" charset="0"/>
              </a:rPr>
              <a:t>/4 TEM cavity by BNL (centre), and double-ridge </a:t>
            </a:r>
            <a:r>
              <a:rPr lang="en-GB">
                <a:solidFill>
                  <a:prstClr val="black"/>
                </a:solidFill>
                <a:latin typeface="Symbol" pitchFamily="1" charset="2"/>
              </a:rPr>
              <a:t>l</a:t>
            </a:r>
            <a:r>
              <a:rPr lang="en-GB">
                <a:solidFill>
                  <a:prstClr val="black"/>
                </a:solidFill>
                <a:latin typeface="Arial" charset="0"/>
              </a:rPr>
              <a:t>/2 TEM cavity by SLAC &amp; ODU (right).</a:t>
            </a:r>
          </a:p>
        </p:txBody>
      </p:sp>
      <p:sp>
        <p:nvSpPr>
          <p:cNvPr id="430086" name="Rectangle 5"/>
          <p:cNvSpPr>
            <a:spLocks noChangeArrowheads="1"/>
          </p:cNvSpPr>
          <p:nvPr/>
        </p:nvSpPr>
        <p:spPr bwMode="auto">
          <a:xfrm>
            <a:off x="765175" y="6172200"/>
            <a:ext cx="7693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Prototype compact 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Nb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-Ti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crab cavities for the LHC: 4-rod cavity (left) and double-ridge cavity (right).</a:t>
            </a:r>
            <a:endParaRPr lang="en-GB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087" name="TextBox 1"/>
          <p:cNvSpPr txBox="1">
            <a:spLocks noChangeArrowheads="1"/>
          </p:cNvSpPr>
          <p:nvPr/>
        </p:nvSpPr>
        <p:spPr bwMode="auto">
          <a:xfrm>
            <a:off x="284220" y="61678"/>
            <a:ext cx="86549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prstClr val="black"/>
                </a:solidFill>
              </a:rPr>
              <a:t>HL-LHC needs </a:t>
            </a:r>
            <a:r>
              <a:rPr lang="en-US" sz="4000" dirty="0">
                <a:solidFill>
                  <a:prstClr val="black"/>
                </a:solidFill>
              </a:rPr>
              <a:t>compact crab cavities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430088" name="TextBox 1"/>
          <p:cNvSpPr txBox="1">
            <a:spLocks noChangeArrowheads="1"/>
          </p:cNvSpPr>
          <p:nvPr/>
        </p:nvSpPr>
        <p:spPr bwMode="auto">
          <a:xfrm>
            <a:off x="1941513" y="630238"/>
            <a:ext cx="496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only 19 cm beam separation, but long bunches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04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PoP</a:t>
            </a:r>
            <a:r>
              <a:rPr lang="en-US" sz="4000" dirty="0" smtClean="0"/>
              <a:t> double-ridge  cavity achieved 7 MV deflecting voltage </a:t>
            </a:r>
            <a:r>
              <a:rPr lang="en-US" sz="4000" dirty="0" err="1" smtClean="0"/>
              <a:t>cw</a:t>
            </a:r>
            <a:r>
              <a:rPr lang="en-US" sz="4000" dirty="0" smtClean="0"/>
              <a:t> in 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attempt</a:t>
            </a:r>
            <a:endParaRPr lang="en-GB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13" y="1465796"/>
            <a:ext cx="2356736" cy="202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2380139" y="119119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8284369" y="522839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3139346" y="543971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8261255" y="550575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8319930" y="582224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8292497" y="613008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3193193" y="575671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3212498" y="605338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5533423" y="212438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536723" y="224721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ontent Placeholder 6"/>
          <p:cNvSpPr>
            <a:spLocks noGrp="1"/>
          </p:cNvSpPr>
          <p:nvPr/>
        </p:nvSpPr>
        <p:spPr bwMode="auto">
          <a:xfrm>
            <a:off x="36100" y="2815559"/>
            <a:ext cx="316979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Expected </a:t>
            </a:r>
          </a:p>
          <a:p>
            <a:pPr marL="0" indent="0">
              <a:buFontTx/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     Q</a:t>
            </a:r>
            <a:r>
              <a:rPr lang="en-US" sz="20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= 6.7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Times New Roman"/>
              </a:rPr>
              <a:t>×10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Arial"/>
                <a:cs typeface="Times New Roman"/>
              </a:rPr>
              <a:t>9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At R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22 n</a:t>
            </a:r>
            <a:r>
              <a:rPr lang="el-GR" sz="1600" kern="0" dirty="0" smtClean="0">
                <a:solidFill>
                  <a:srgbClr val="000000"/>
                </a:solidFill>
                <a:latin typeface="Arial"/>
                <a:cs typeface="Arial"/>
              </a:rPr>
              <a:t>Ω</a:t>
            </a:r>
            <a:endParaRPr lang="en-US" sz="16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16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res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20 n</a:t>
            </a:r>
            <a:r>
              <a:rPr lang="el-GR" sz="1600" kern="0" dirty="0" smtClean="0">
                <a:solidFill>
                  <a:srgbClr val="000000"/>
                </a:solidFill>
                <a:latin typeface="Arial"/>
                <a:cs typeface="Arial"/>
              </a:rPr>
              <a:t>Ω</a:t>
            </a:r>
            <a:endParaRPr lang="en-US" sz="16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Achieved </a:t>
            </a:r>
          </a:p>
          <a:p>
            <a:pPr marL="0" indent="0">
              <a:buFontTx/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    Q</a:t>
            </a:r>
            <a:r>
              <a:rPr lang="en-US" sz="20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</a:rPr>
              <a:t>= 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4.0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Times New Roman"/>
              </a:rPr>
              <a:t>×10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Arial"/>
                <a:cs typeface="Times New Roman"/>
              </a:rPr>
              <a:t>9</a:t>
            </a:r>
            <a:endParaRPr lang="en-US" sz="2000" kern="0" baseline="30000" dirty="0">
              <a:solidFill>
                <a:srgbClr val="000000"/>
              </a:solidFill>
              <a:latin typeface="Arial"/>
              <a:cs typeface="Times New Roman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</a:rPr>
              <a:t>Achieved fields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18.6 MV/m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7.0 MV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75 MV/m</a:t>
            </a:r>
          </a:p>
          <a:p>
            <a:pPr lvl="1"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lang="en-US" sz="1600" kern="0" baseline="-250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 = 131 </a:t>
            </a:r>
            <a:r>
              <a:rPr lang="en-US" sz="1600" kern="0" dirty="0" err="1" smtClean="0">
                <a:solidFill>
                  <a:srgbClr val="000000"/>
                </a:solidFill>
                <a:latin typeface="Arial"/>
                <a:cs typeface="Arial"/>
              </a:rPr>
              <a:t>mT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Content Placeholder 6"/>
          <p:cNvSpPr>
            <a:spLocks noGrp="1"/>
          </p:cNvSpPr>
          <p:nvPr/>
        </p:nvSpPr>
        <p:spPr bwMode="auto">
          <a:xfrm>
            <a:off x="7265371" y="3707251"/>
            <a:ext cx="1022350" cy="36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Arial"/>
                <a:cs typeface="Arial"/>
              </a:rPr>
              <a:t>Quench</a:t>
            </a:r>
            <a:endParaRPr lang="en-US" sz="1600" b="1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765829" y="301386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9854"/>
            <a:ext cx="2128619" cy="182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04666" y="3479494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BBB59">
                    <a:lumMod val="75000"/>
                  </a:srgbClr>
                </a:solidFill>
              </a:rPr>
              <a:t>4.2 K</a:t>
            </a:r>
            <a:endParaRPr lang="en-GB" sz="2000" b="1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0696" y="1594915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2.0 K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90657" y="4509120"/>
            <a:ext cx="2142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</a:rPr>
              <a:t>HL-LHC goal:</a:t>
            </a:r>
          </a:p>
          <a:p>
            <a:pPr algn="r"/>
            <a:r>
              <a:rPr lang="en-GB" b="1" dirty="0">
                <a:solidFill>
                  <a:srgbClr val="FF0000"/>
                </a:solidFill>
              </a:rPr>
              <a:t>3.3 MV in operation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81708" y="6443675"/>
            <a:ext cx="287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better than required!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89555" y="1302527"/>
            <a:ext cx="10280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J. </a:t>
            </a:r>
            <a:r>
              <a:rPr lang="en-US" sz="1600" dirty="0" err="1">
                <a:solidFill>
                  <a:prstClr val="black"/>
                </a:solidFill>
              </a:rPr>
              <a:t>Delayen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S. De Silva</a:t>
            </a:r>
          </a:p>
          <a:p>
            <a:r>
              <a:rPr lang="en-US" sz="1600" dirty="0">
                <a:solidFill>
                  <a:prstClr val="black"/>
                </a:solidFill>
              </a:rPr>
              <a:t>et al - </a:t>
            </a:r>
            <a:endParaRPr lang="en-GB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ODU,</a:t>
            </a:r>
          </a:p>
          <a:p>
            <a:r>
              <a:rPr lang="en-US" sz="1600" dirty="0">
                <a:solidFill>
                  <a:prstClr val="black"/>
                </a:solidFill>
              </a:rPr>
              <a:t>SLAC,</a:t>
            </a:r>
          </a:p>
          <a:p>
            <a:r>
              <a:rPr lang="en-US" sz="1600" dirty="0">
                <a:solidFill>
                  <a:prstClr val="black"/>
                </a:solidFill>
              </a:rPr>
              <a:t>JLAB,</a:t>
            </a:r>
          </a:p>
          <a:p>
            <a:r>
              <a:rPr lang="en-US" sz="1600" dirty="0" err="1">
                <a:solidFill>
                  <a:prstClr val="black"/>
                </a:solidFill>
              </a:rPr>
              <a:t>Niowave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54101" y="6527818"/>
            <a:ext cx="1843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J. </a:t>
            </a:r>
            <a:r>
              <a:rPr lang="en-US" sz="1400" dirty="0" err="1">
                <a:solidFill>
                  <a:prstClr val="black"/>
                </a:solidFill>
              </a:rPr>
              <a:t>Delayen</a:t>
            </a:r>
            <a:r>
              <a:rPr lang="en-US" sz="1400" dirty="0">
                <a:solidFill>
                  <a:prstClr val="black"/>
                </a:solidFill>
              </a:rPr>
              <a:t>, LARP CM20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36008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Yee Rendon, </a:t>
            </a:r>
            <a:r>
              <a:rPr lang="en-US" dirty="0" err="1" smtClean="0"/>
              <a:t>CiINVESTAV</a:t>
            </a:r>
            <a:r>
              <a:rPr lang="en-US" dirty="0" smtClean="0"/>
              <a:t> Mexico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2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81063" y="0"/>
            <a:ext cx="8262937" cy="889000"/>
          </a:xfrm>
        </p:spPr>
        <p:txBody>
          <a:bodyPr/>
          <a:lstStyle/>
          <a:p>
            <a:r>
              <a:rPr lang="cy-GB" noProof="0" dirty="0" smtClean="0"/>
              <a:t>The ‘Standard Model’</a:t>
            </a:r>
            <a:endParaRPr lang="cy-GB" sz="2800" noProof="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55963" y="5959475"/>
            <a:ext cx="1841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30582" y="1194214"/>
            <a:ext cx="2388118" cy="1728866"/>
            <a:chOff x="0" y="3292839"/>
            <a:chExt cx="3686175" cy="2668588"/>
          </a:xfrm>
        </p:grpSpPr>
        <p:pic>
          <p:nvPicPr>
            <p:cNvPr id="6" name="Picture 3" descr="higgsgth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92839"/>
              <a:ext cx="3686175" cy="266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cteur droit 11"/>
            <p:cNvCxnSpPr>
              <a:cxnSpLocks noChangeShapeType="1"/>
            </p:cNvCxnSpPr>
            <p:nvPr/>
          </p:nvCxnSpPr>
          <p:spPr bwMode="auto">
            <a:xfrm>
              <a:off x="15875" y="5959839"/>
              <a:ext cx="3670300" cy="1588"/>
            </a:xfrm>
            <a:prstGeom prst="line">
              <a:avLst/>
            </a:prstGeom>
            <a:noFill/>
            <a:ln w="63500">
              <a:solidFill>
                <a:srgbClr val="C4D03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/>
          <p:cNvSpPr txBox="1"/>
          <p:nvPr/>
        </p:nvSpPr>
        <p:spPr>
          <a:xfrm>
            <a:off x="0" y="1052736"/>
            <a:ext cx="29647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sz="2400" dirty="0" err="1" smtClean="0">
                <a:solidFill>
                  <a:srgbClr val="FFFFFF"/>
                </a:solidFill>
              </a:rPr>
              <a:t>We</a:t>
            </a:r>
            <a:r>
              <a:rPr lang="fr-CH" sz="2400" dirty="0" smtClean="0">
                <a:solidFill>
                  <a:srgbClr val="FFFFFF"/>
                </a:solidFill>
              </a:rPr>
              <a:t> have a model, but </a:t>
            </a:r>
            <a:r>
              <a:rPr lang="fr-CH" sz="2400" dirty="0" err="1" smtClean="0">
                <a:solidFill>
                  <a:srgbClr val="FFFFFF"/>
                </a:solidFill>
              </a:rPr>
              <a:t>it</a:t>
            </a:r>
            <a:r>
              <a:rPr lang="fr-CH" sz="2400" dirty="0" smtClean="0">
                <a:solidFill>
                  <a:srgbClr val="FFFFFF"/>
                </a:solidFill>
              </a:rPr>
              <a:t> </a:t>
            </a:r>
            <a:r>
              <a:rPr lang="fr-CH" sz="2400" dirty="0" err="1" smtClean="0">
                <a:solidFill>
                  <a:srgbClr val="FFFFFF"/>
                </a:solidFill>
              </a:rPr>
              <a:t>is</a:t>
            </a:r>
            <a:r>
              <a:rPr lang="fr-CH" sz="2400" dirty="0" smtClean="0">
                <a:solidFill>
                  <a:srgbClr val="FFFFFF"/>
                </a:solidFill>
              </a:rPr>
              <a:t> (</a:t>
            </a:r>
            <a:r>
              <a:rPr lang="fr-CH" sz="2400" dirty="0" err="1" smtClean="0">
                <a:solidFill>
                  <a:srgbClr val="FFFFFF"/>
                </a:solidFill>
              </a:rPr>
              <a:t>was</a:t>
            </a:r>
            <a:r>
              <a:rPr lang="fr-CH" sz="2400" dirty="0" smtClean="0">
                <a:solidFill>
                  <a:srgbClr val="FFFFFF"/>
                </a:solidFill>
              </a:rPr>
              <a:t>) </a:t>
            </a:r>
            <a:r>
              <a:rPr lang="fr-CH" sz="2400" dirty="0" err="1" smtClean="0">
                <a:solidFill>
                  <a:srgbClr val="FFFFFF"/>
                </a:solidFill>
              </a:rPr>
              <a:t>missing</a:t>
            </a:r>
            <a:r>
              <a:rPr lang="fr-CH" sz="2400" dirty="0" smtClean="0">
                <a:solidFill>
                  <a:srgbClr val="FFFFFF"/>
                </a:solidFill>
              </a:rPr>
              <a:t> the </a:t>
            </a:r>
            <a:r>
              <a:rPr lang="fr-CH" sz="2400" b="1" dirty="0" err="1">
                <a:solidFill>
                  <a:srgbClr val="FF99FF"/>
                </a:solidFill>
              </a:rPr>
              <a:t>Higgs</a:t>
            </a:r>
            <a:r>
              <a:rPr lang="fr-CH" sz="2400" b="1" dirty="0">
                <a:solidFill>
                  <a:srgbClr val="FF99FF"/>
                </a:solidFill>
              </a:rPr>
              <a:t> Boson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2160" y="4519942"/>
            <a:ext cx="29647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sz="2400" dirty="0" smtClean="0">
                <a:solidFill>
                  <a:srgbClr val="FFFFFF"/>
                </a:solidFill>
              </a:rPr>
              <a:t>But the </a:t>
            </a:r>
            <a:r>
              <a:rPr lang="fr-CH" sz="2400" dirty="0" err="1" smtClean="0">
                <a:solidFill>
                  <a:srgbClr val="FFFFFF"/>
                </a:solidFill>
              </a:rPr>
              <a:t>Higgs</a:t>
            </a:r>
            <a:r>
              <a:rPr lang="fr-CH" sz="2400" dirty="0" smtClean="0">
                <a:solidFill>
                  <a:srgbClr val="FFFFFF"/>
                </a:solidFill>
              </a:rPr>
              <a:t> Boson </a:t>
            </a:r>
            <a:r>
              <a:rPr lang="fr-CH" sz="2400" dirty="0" err="1" smtClean="0">
                <a:solidFill>
                  <a:srgbClr val="FFFFFF"/>
                </a:solidFill>
              </a:rPr>
              <a:t>is</a:t>
            </a:r>
            <a:r>
              <a:rPr lang="fr-CH" sz="2400" dirty="0" smtClean="0">
                <a:solidFill>
                  <a:srgbClr val="FFFFFF"/>
                </a:solidFill>
              </a:rPr>
              <a:t> </a:t>
            </a:r>
            <a:r>
              <a:rPr lang="fr-CH" sz="2400" b="1" dirty="0" err="1">
                <a:solidFill>
                  <a:srgbClr val="FF99FF"/>
                </a:solidFill>
              </a:rPr>
              <a:t>very</a:t>
            </a:r>
            <a:r>
              <a:rPr lang="fr-CH" sz="2400" b="1" dirty="0">
                <a:solidFill>
                  <a:srgbClr val="FF99FF"/>
                </a:solidFill>
              </a:rPr>
              <a:t> </a:t>
            </a:r>
            <a:r>
              <a:rPr lang="fr-CH" sz="2400" b="1" dirty="0" err="1">
                <a:solidFill>
                  <a:srgbClr val="FF99FF"/>
                </a:solidFill>
              </a:rPr>
              <a:t>heavy</a:t>
            </a:r>
            <a:r>
              <a:rPr lang="fr-CH" sz="2400" dirty="0" smtClean="0">
                <a:solidFill>
                  <a:srgbClr val="FFFFFF"/>
                </a:solidFill>
              </a:rPr>
              <a:t>, </a:t>
            </a:r>
            <a:r>
              <a:rPr lang="fr-CH" sz="2400" dirty="0" err="1" smtClean="0">
                <a:solidFill>
                  <a:srgbClr val="FFFFFF"/>
                </a:solidFill>
              </a:rPr>
              <a:t>so</a:t>
            </a:r>
            <a:r>
              <a:rPr lang="fr-CH" sz="2400" dirty="0" smtClean="0">
                <a:solidFill>
                  <a:srgbClr val="FFFFFF"/>
                </a:solidFill>
              </a:rPr>
              <a:t> to </a:t>
            </a:r>
            <a:r>
              <a:rPr lang="fr-CH" sz="2400" dirty="0" err="1" smtClean="0">
                <a:solidFill>
                  <a:srgbClr val="FFFFFF"/>
                </a:solidFill>
              </a:rPr>
              <a:t>discover</a:t>
            </a:r>
            <a:r>
              <a:rPr lang="fr-CH" sz="2400" dirty="0" smtClean="0">
                <a:solidFill>
                  <a:srgbClr val="FFFFFF"/>
                </a:solidFill>
              </a:rPr>
              <a:t> </a:t>
            </a:r>
            <a:r>
              <a:rPr lang="fr-CH" sz="2400" dirty="0" err="1" smtClean="0">
                <a:solidFill>
                  <a:srgbClr val="FFFFFF"/>
                </a:solidFill>
              </a:rPr>
              <a:t>it</a:t>
            </a:r>
            <a:r>
              <a:rPr lang="fr-CH" sz="2400" dirty="0" smtClean="0">
                <a:solidFill>
                  <a:srgbClr val="FFFFFF"/>
                </a:solidFill>
              </a:rPr>
              <a:t>, </a:t>
            </a:r>
            <a:r>
              <a:rPr lang="fr-CH" sz="2400" dirty="0" err="1" smtClean="0">
                <a:solidFill>
                  <a:srgbClr val="FFFFFF"/>
                </a:solidFill>
              </a:rPr>
              <a:t>we</a:t>
            </a:r>
            <a:r>
              <a:rPr lang="fr-CH" sz="2400" dirty="0" smtClean="0">
                <a:solidFill>
                  <a:srgbClr val="FFFFFF"/>
                </a:solidFill>
              </a:rPr>
              <a:t> </a:t>
            </a:r>
            <a:r>
              <a:rPr lang="fr-CH" sz="2400" dirty="0" err="1" smtClean="0">
                <a:solidFill>
                  <a:srgbClr val="FFFFFF"/>
                </a:solidFill>
              </a:rPr>
              <a:t>need</a:t>
            </a:r>
            <a:r>
              <a:rPr lang="fr-CH" sz="2400" dirty="0" smtClean="0">
                <a:solidFill>
                  <a:srgbClr val="FFFFFF"/>
                </a:solidFill>
              </a:rPr>
              <a:t> a </a:t>
            </a:r>
            <a:r>
              <a:rPr lang="fr-CH" sz="2400" b="1" dirty="0" err="1">
                <a:solidFill>
                  <a:srgbClr val="FF99FF"/>
                </a:solidFill>
              </a:rPr>
              <a:t>very</a:t>
            </a:r>
            <a:r>
              <a:rPr lang="fr-CH" sz="2400" b="1" dirty="0">
                <a:solidFill>
                  <a:srgbClr val="FF99FF"/>
                </a:solidFill>
              </a:rPr>
              <a:t> high </a:t>
            </a:r>
            <a:r>
              <a:rPr lang="fr-CH" sz="2400" b="1" dirty="0" err="1">
                <a:solidFill>
                  <a:srgbClr val="FF99FF"/>
                </a:solidFill>
              </a:rPr>
              <a:t>energy</a:t>
            </a:r>
            <a:r>
              <a:rPr lang="fr-CH" sz="2400" b="1" dirty="0">
                <a:solidFill>
                  <a:srgbClr val="FF99FF"/>
                </a:solidFill>
              </a:rPr>
              <a:t> </a:t>
            </a:r>
            <a:r>
              <a:rPr lang="fr-CH" sz="2400" b="1" dirty="0" err="1">
                <a:solidFill>
                  <a:srgbClr val="FF99FF"/>
                </a:solidFill>
              </a:rPr>
              <a:t>accelerator</a:t>
            </a:r>
            <a:endParaRPr lang="fr-CH" sz="2400" b="1" dirty="0">
              <a:solidFill>
                <a:srgbClr val="FF99FF"/>
              </a:solidFill>
            </a:endParaRPr>
          </a:p>
        </p:txBody>
      </p:sp>
      <p:pic>
        <p:nvPicPr>
          <p:cNvPr id="3075" name="Picture 3" descr="C:\Local Docs\Presentations\sheffield\particl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3591843" cy="35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137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>
            <a:noAutofit/>
          </a:bodyPr>
          <a:lstStyle/>
          <a:p>
            <a:r>
              <a:rPr lang="fr-CH" dirty="0" smtClean="0"/>
              <a:t>HL-LHC </a:t>
            </a:r>
            <a:r>
              <a:rPr lang="fr-CH" dirty="0" err="1" smtClean="0"/>
              <a:t>preliminary</a:t>
            </a:r>
            <a:r>
              <a:rPr lang="fr-CH" dirty="0" smtClean="0"/>
              <a:t> budget </a:t>
            </a:r>
            <a:r>
              <a:rPr lang="fr-CH" dirty="0" err="1" smtClean="0"/>
              <a:t>estimate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27" y="1055426"/>
            <a:ext cx="5023262" cy="369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37054"/>
              </p:ext>
            </p:extLst>
          </p:nvPr>
        </p:nvGraphicFramePr>
        <p:xfrm>
          <a:off x="1730974" y="4785755"/>
          <a:ext cx="5702976" cy="1850863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526039"/>
                <a:gridCol w="1314985"/>
                <a:gridCol w="1355051"/>
                <a:gridCol w="1506901"/>
              </a:tblGrid>
              <a:tr h="64126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 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Improving Consolidation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Full performance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Total HL-LHC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Mat. (MCHF)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476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360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836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Pers. (MCHF)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182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31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213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Pers. (FTE-y)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910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160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>
                          <a:effectLst/>
                        </a:rPr>
                        <a:t>1070</a:t>
                      </a:r>
                      <a:endParaRPr lang="en-GB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2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TOT (MCHF)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658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391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600" b="1" dirty="0">
                          <a:effectLst/>
                        </a:rPr>
                        <a:t>1,049</a:t>
                      </a:r>
                      <a:endParaRPr lang="en-GB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63688" y="6309320"/>
            <a:ext cx="5688632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52650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RLIUP 2013</a:t>
            </a:r>
          </a:p>
          <a:p>
            <a:r>
              <a:rPr lang="en-US" sz="3600" b="1" dirty="0">
                <a:solidFill>
                  <a:prstClr val="black"/>
                </a:solidFill>
              </a:rPr>
              <a:t>“Review of LHC and injector upgrade plans”</a:t>
            </a:r>
          </a:p>
          <a:p>
            <a:r>
              <a:rPr lang="en-US" sz="3600" dirty="0">
                <a:solidFill>
                  <a:prstClr val="black"/>
                </a:solidFill>
              </a:rPr>
              <a:t>CERN</a:t>
            </a:r>
            <a:r>
              <a:rPr lang="en-US" sz="3600" dirty="0" smtClean="0">
                <a:solidFill>
                  <a:prstClr val="black"/>
                </a:solidFill>
              </a:rPr>
              <a:t>, </a:t>
            </a:r>
            <a:r>
              <a:rPr lang="en-US" sz="3600" dirty="0">
                <a:solidFill>
                  <a:prstClr val="black"/>
                </a:solidFill>
              </a:rPr>
              <a:t>October 2013</a:t>
            </a:r>
          </a:p>
          <a:p>
            <a:endParaRPr lang="en-GB" sz="3600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00806"/>
              </p:ext>
            </p:extLst>
          </p:nvPr>
        </p:nvGraphicFramePr>
        <p:xfrm>
          <a:off x="199591" y="2218576"/>
          <a:ext cx="8764896" cy="37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8273"/>
                <a:gridCol w="1728192"/>
                <a:gridCol w="2088232"/>
                <a:gridCol w="1800199"/>
              </a:tblGrid>
              <a:tr h="159601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 scenarios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PICs</a:t>
                      </a:r>
                      <a:endParaRPr lang="en-US" sz="2400" dirty="0" smtClean="0"/>
                    </a:p>
                    <a:p>
                      <a:r>
                        <a:rPr lang="en-US" sz="1800" dirty="0" smtClean="0"/>
                        <a:t>Performance </a:t>
                      </a:r>
                      <a:r>
                        <a:rPr lang="en-US" sz="1800" baseline="0" dirty="0" smtClean="0"/>
                        <a:t>Improving Consolidations </a:t>
                      </a:r>
                      <a:endParaRPr lang="en-GB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US1</a:t>
                      </a:r>
                      <a:endParaRPr lang="en-US" sz="2400" dirty="0" smtClean="0"/>
                    </a:p>
                    <a:p>
                      <a:r>
                        <a:rPr lang="en-US" sz="1800" baseline="0" dirty="0" smtClean="0"/>
                        <a:t>Upgrade Scenario 1</a:t>
                      </a:r>
                      <a:endParaRPr lang="en-GB" sz="1800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US2</a:t>
                      </a:r>
                      <a:endParaRPr lang="en-US" sz="2400" dirty="0" smtClean="0"/>
                    </a:p>
                    <a:p>
                      <a:r>
                        <a:rPr lang="en-US" sz="1800" baseline="0" dirty="0" smtClean="0"/>
                        <a:t>Upgrade Scenario 2</a:t>
                      </a:r>
                      <a:endParaRPr lang="en-GB" sz="1800" dirty="0" smtClean="0"/>
                    </a:p>
                    <a:p>
                      <a:endParaRPr lang="en-GB" dirty="0"/>
                    </a:p>
                  </a:txBody>
                  <a:tcPr/>
                </a:tc>
              </a:tr>
              <a:tr h="634869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+HHRF?+DS collimators?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+crab cavities, e-lens,…</a:t>
                      </a:r>
                      <a:endParaRPr lang="en-GB" sz="2400" dirty="0"/>
                    </a:p>
                  </a:txBody>
                  <a:tcPr/>
                </a:tc>
              </a:tr>
              <a:tr h="634869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integrated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</a:rPr>
                        <a:t> luminosity by 2035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1000-1200/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fb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2000/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fb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3000/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fb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6694" y="6165304"/>
            <a:ext cx="8922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physics needs &amp; motivation?; also, reasons to go &gt;3000/</a:t>
            </a:r>
            <a:r>
              <a:rPr lang="en-US" sz="2800" b="1" dirty="0" err="1">
                <a:solidFill>
                  <a:srgbClr val="0000CC"/>
                </a:solidFill>
              </a:rPr>
              <a:t>fb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6666152" cy="411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" y="1143000"/>
            <a:ext cx="8485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215106" y="300990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1224756" y="299085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405606" y="26670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Arc 19"/>
          <p:cNvSpPr/>
          <p:nvPr/>
        </p:nvSpPr>
        <p:spPr>
          <a:xfrm flipH="1">
            <a:off x="405606" y="26670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Arc 22"/>
          <p:cNvSpPr/>
          <p:nvPr/>
        </p:nvSpPr>
        <p:spPr>
          <a:xfrm flipH="1" flipV="1">
            <a:off x="939006" y="3505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939006" y="3505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4000500"/>
            <a:ext cx="1645002" cy="2616101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ERL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</a:rPr>
              <a:t>LHeC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recirculating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</a:rPr>
              <a:t>linac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with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energy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recovery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4606" y="116632"/>
            <a:ext cx="9119394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solidFill>
                  <a:prstClr val="black"/>
                </a:solidFill>
              </a:rPr>
              <a:t>Large Hadron electron Collider (</a:t>
            </a:r>
            <a:r>
              <a:rPr lang="en-US" sz="4800" b="1" dirty="0" err="1">
                <a:solidFill>
                  <a:prstClr val="black"/>
                </a:solidFill>
              </a:rPr>
              <a:t>LHeC</a:t>
            </a:r>
            <a:r>
              <a:rPr lang="en-US" sz="4800" b="1" dirty="0" smtClean="0">
                <a:solidFill>
                  <a:prstClr val="black"/>
                </a:solidFill>
              </a:rPr>
              <a:t>)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" y="688072"/>
            <a:ext cx="465455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41" y="2132856"/>
            <a:ext cx="4745037" cy="344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4556991" y="5860147"/>
            <a:ext cx="1853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~</a:t>
            </a:r>
            <a:r>
              <a:rPr lang="en-US" sz="2400" b="1" dirty="0">
                <a:solidFill>
                  <a:srgbClr val="FF0000"/>
                </a:solidFill>
              </a:rPr>
              <a:t>600 </a:t>
            </a:r>
            <a:r>
              <a:rPr lang="en-US" sz="2400" b="1" dirty="0" smtClean="0">
                <a:solidFill>
                  <a:srgbClr val="FF0000"/>
                </a:solidFill>
              </a:rPr>
              <a:t>pages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813" y="0"/>
            <a:ext cx="9144000" cy="1143001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 err="1" smtClean="0">
                <a:solidFill>
                  <a:srgbClr val="4F81BD">
                    <a:lumMod val="75000"/>
                  </a:srgbClr>
                </a:solidFill>
              </a:rPr>
              <a:t>LHeC</a:t>
            </a:r>
            <a:r>
              <a:rPr lang="en-US" sz="4000" b="1" dirty="0" smtClean="0">
                <a:solidFill>
                  <a:srgbClr val="4F81BD">
                    <a:lumMod val="75000"/>
                  </a:srgbClr>
                </a:solidFill>
              </a:rPr>
              <a:t> Conceptual Design Report</a:t>
            </a:r>
            <a:endParaRPr lang="en-US" sz="40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6991" y="932527"/>
            <a:ext cx="40454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</a:rPr>
              <a:t>LHeC</a:t>
            </a:r>
            <a:r>
              <a:rPr lang="en-US" sz="2400" b="1" dirty="0" smtClean="0">
                <a:solidFill>
                  <a:srgbClr val="0000CC"/>
                </a:solidFill>
              </a:rPr>
              <a:t> CDR published in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J</a:t>
            </a:r>
            <a:r>
              <a:rPr lang="en-US" sz="2400" b="1" dirty="0">
                <a:solidFill>
                  <a:srgbClr val="0000CC"/>
                </a:solidFill>
              </a:rPr>
              <a:t>. Phys. G: </a:t>
            </a:r>
            <a:r>
              <a:rPr lang="en-US" sz="2400" b="1" dirty="0" err="1">
                <a:solidFill>
                  <a:srgbClr val="0000CC"/>
                </a:solidFill>
              </a:rPr>
              <a:t>Nucl</a:t>
            </a:r>
            <a:r>
              <a:rPr lang="en-US" sz="2400" b="1" dirty="0">
                <a:solidFill>
                  <a:srgbClr val="0000CC"/>
                </a:solidFill>
              </a:rPr>
              <a:t>. Part. Phys. 39 </a:t>
            </a:r>
            <a:endParaRPr lang="en-US" sz="2400" b="1" dirty="0" smtClean="0">
              <a:solidFill>
                <a:srgbClr val="0000CC"/>
              </a:solidFill>
            </a:endParaRPr>
          </a:p>
          <a:p>
            <a:r>
              <a:rPr lang="en-US" sz="2400" b="1" dirty="0" smtClean="0">
                <a:solidFill>
                  <a:srgbClr val="0000CC"/>
                </a:solidFill>
              </a:rPr>
              <a:t>075001 (2012)</a:t>
            </a:r>
            <a:endParaRPr lang="en-GB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1916"/>
            <a:ext cx="9324527" cy="1143000"/>
          </a:xfrm>
        </p:spPr>
        <p:txBody>
          <a:bodyPr/>
          <a:lstStyle/>
          <a:p>
            <a:r>
              <a:rPr lang="en-US" sz="4800" b="1" dirty="0" err="1" smtClean="0"/>
              <a:t>LHeC</a:t>
            </a:r>
            <a:r>
              <a:rPr lang="en-US" sz="4800" b="1" dirty="0" smtClean="0"/>
              <a:t> ERL layout </a:t>
            </a:r>
            <a:endParaRPr lang="en-GB" sz="4800" b="1" dirty="0"/>
          </a:p>
        </p:txBody>
      </p:sp>
      <p:pic>
        <p:nvPicPr>
          <p:cNvPr id="4" name="Picture 15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6" y="1528785"/>
            <a:ext cx="8328013" cy="48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5106"/>
          <p:cNvSpPr txBox="1">
            <a:spLocks noChangeArrowheads="1"/>
          </p:cNvSpPr>
          <p:nvPr/>
        </p:nvSpPr>
        <p:spPr bwMode="auto">
          <a:xfrm>
            <a:off x="135439" y="697788"/>
            <a:ext cx="9026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two </a:t>
            </a:r>
            <a:r>
              <a:rPr lang="en-US" sz="2400" dirty="0" smtClean="0">
                <a:solidFill>
                  <a:srgbClr val="FF0000"/>
                </a:solidFill>
              </a:rPr>
              <a:t>SC </a:t>
            </a:r>
            <a:r>
              <a:rPr lang="en-US" sz="2400" dirty="0" err="1">
                <a:solidFill>
                  <a:srgbClr val="FF0000"/>
                </a:solidFill>
              </a:rPr>
              <a:t>linacs</a:t>
            </a:r>
            <a:r>
              <a:rPr lang="en-US" sz="2400" dirty="0">
                <a:solidFill>
                  <a:srgbClr val="FF0000"/>
                </a:solidFill>
              </a:rPr>
              <a:t>, 3-pass up, 3-pass </a:t>
            </a:r>
            <a:r>
              <a:rPr lang="en-US" sz="2400" dirty="0" smtClean="0">
                <a:solidFill>
                  <a:srgbClr val="FF0000"/>
                </a:solidFill>
              </a:rPr>
              <a:t>down; 6.4-mA  60-GeV </a:t>
            </a:r>
            <a:r>
              <a:rPr lang="en-US" sz="2400" i="1" dirty="0">
                <a:solidFill>
                  <a:srgbClr val="FF0000"/>
                </a:solidFill>
              </a:rPr>
              <a:t>e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’s collide w. </a:t>
            </a:r>
            <a:r>
              <a:rPr lang="en-US" sz="2400" dirty="0" smtClean="0">
                <a:solidFill>
                  <a:srgbClr val="FF0000"/>
                </a:solidFill>
              </a:rPr>
              <a:t>LHC </a:t>
            </a:r>
            <a:r>
              <a:rPr lang="en-US" sz="2400" i="1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/ions, </a:t>
            </a:r>
            <a:r>
              <a:rPr lang="en-US" sz="2400" i="1" dirty="0" smtClean="0">
                <a:solidFill>
                  <a:srgbClr val="FF0000"/>
                </a:solidFill>
              </a:rPr>
              <a:t>e</a:t>
            </a:r>
            <a:r>
              <a:rPr lang="en-US" sz="2400" baseline="30000" dirty="0" smtClean="0">
                <a:solidFill>
                  <a:srgbClr val="FF0000"/>
                </a:solidFill>
              </a:rPr>
              <a:t>- </a:t>
            </a:r>
            <a:r>
              <a:rPr lang="en-US" sz="2400" dirty="0" smtClean="0">
                <a:solidFill>
                  <a:srgbClr val="FF0000"/>
                </a:solidFill>
              </a:rPr>
              <a:t>RF grad ~20 MV/m, 800 MHz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TextBox 15112"/>
          <p:cNvSpPr txBox="1">
            <a:spLocks noChangeArrowheads="1"/>
          </p:cNvSpPr>
          <p:nvPr/>
        </p:nvSpPr>
        <p:spPr bwMode="auto">
          <a:xfrm>
            <a:off x="30882" y="6308212"/>
            <a:ext cx="73418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C</a:t>
            </a:r>
            <a:r>
              <a:rPr lang="en-US" sz="2400" dirty="0">
                <a:solidFill>
                  <a:srgbClr val="FF0000"/>
                </a:solidFill>
              </a:rPr>
              <a:t>=1/3 LHC allows for ion clearing gaps)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TextBox 80"/>
          <p:cNvSpPr txBox="1">
            <a:spLocks noChangeArrowheads="1"/>
          </p:cNvSpPr>
          <p:nvPr/>
        </p:nvSpPr>
        <p:spPr bwMode="auto">
          <a:xfrm>
            <a:off x="6944791" y="6085371"/>
            <a:ext cx="21957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A. Bogacz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, O. 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</a:rPr>
              <a:t>Brüning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M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. Klein, D. Schulte, </a:t>
            </a:r>
            <a:endParaRPr lang="en-US" sz="1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F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. Zimmermann, et al</a:t>
            </a:r>
          </a:p>
        </p:txBody>
      </p:sp>
    </p:spTree>
    <p:extLst>
      <p:ext uri="{BB962C8B-B14F-4D97-AF65-F5344CB8AC3E}">
        <p14:creationId xmlns:p14="http://schemas.microsoft.com/office/powerpoint/2010/main" val="21244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1185"/>
            <a:ext cx="8064688" cy="456516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716" y="265941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 smtClean="0">
                <a:solidFill>
                  <a:prstClr val="black"/>
                </a:solidFill>
              </a:rPr>
              <a:t>LHeC</a:t>
            </a:r>
            <a:r>
              <a:rPr lang="en-US" sz="5400" dirty="0" smtClean="0">
                <a:solidFill>
                  <a:prstClr val="black"/>
                </a:solidFill>
              </a:rPr>
              <a:t> SRF &amp; ERL test facility</a:t>
            </a:r>
            <a:endParaRPr lang="en-GB" sz="5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5373216"/>
            <a:ext cx="374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</a:t>
            </a:r>
            <a:r>
              <a:rPr lang="en-US" sz="3600" dirty="0" smtClean="0"/>
              <a:t>esign under study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988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3359"/>
            <a:ext cx="9109986" cy="5970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16291" y="202171"/>
            <a:ext cx="8473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NimbusRomNo9L-Regu"/>
              </a:rPr>
              <a:t>LHeC</a:t>
            </a:r>
            <a:r>
              <a:rPr lang="en-US" sz="3200" b="1" dirty="0">
                <a:solidFill>
                  <a:srgbClr val="0000FF"/>
                </a:solidFill>
                <a:latin typeface="NimbusRomNo9L-Regu"/>
              </a:rPr>
              <a:t> baseline &amp; Higgs factory parameters</a:t>
            </a:r>
            <a:endParaRPr lang="en-GB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6362130"/>
            <a:ext cx="23984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L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ep</a:t>
            </a:r>
            <a:r>
              <a:rPr lang="en-US" sz="2400" b="1" dirty="0" smtClean="0">
                <a:solidFill>
                  <a:srgbClr val="FF0000"/>
                </a:solidFill>
              </a:rPr>
              <a:t> ~2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34</a:t>
            </a:r>
            <a:r>
              <a:rPr lang="en-US" sz="2400" b="1" dirty="0" smtClean="0">
                <a:solidFill>
                  <a:srgbClr val="FF0000"/>
                </a:solidFill>
              </a:rPr>
              <a:t> cm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b="1" dirty="0" smtClean="0">
                <a:solidFill>
                  <a:srgbClr val="FF0000"/>
                </a:solidFill>
              </a:rPr>
              <a:t>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  <a:endParaRPr lang="en-GB" sz="24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1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17"/>
            <a:ext cx="8964488" cy="6727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70" y="2698173"/>
            <a:ext cx="5181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i="1" dirty="0" err="1" smtClean="0">
                <a:solidFill>
                  <a:prstClr val="white"/>
                </a:solidFill>
                <a:cs typeface="Calibri" pitchFamily="34" charset="0"/>
              </a:rPr>
              <a:t>SAPPHiRE</a:t>
            </a:r>
            <a:endParaRPr lang="en-GB" sz="9600" b="1" i="1" dirty="0">
              <a:solidFill>
                <a:prstClr val="white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5" y="936993"/>
            <a:ext cx="2789361" cy="252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5776" y="908720"/>
            <a:ext cx="2914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-channel production;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ower energy;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no </a:t>
            </a:r>
            <a:r>
              <a:rPr lang="en-US" sz="2400" i="1" dirty="0" smtClean="0">
                <a:solidFill>
                  <a:srgbClr val="FF0000"/>
                </a:solidFill>
              </a:rPr>
              <a:t>e</a:t>
            </a:r>
            <a:r>
              <a:rPr lang="en-US" sz="2400" i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source</a:t>
            </a:r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7394" y="25320"/>
            <a:ext cx="7186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prstClr val="black"/>
                </a:solidFill>
                <a:latin typeface="Symbol" pitchFamily="18" charset="2"/>
              </a:rPr>
              <a:t>gg</a:t>
            </a:r>
            <a:r>
              <a:rPr lang="en-US" sz="4800" dirty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4800" dirty="0">
                <a:solidFill>
                  <a:prstClr val="black"/>
                </a:solidFill>
              </a:rPr>
              <a:t>collider Higgs factory</a:t>
            </a:r>
            <a:endParaRPr lang="en-GB" sz="2000" dirty="0">
              <a:solidFill>
                <a:prstClr val="black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98" y="1074443"/>
            <a:ext cx="3817152" cy="2304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2667610"/>
            <a:ext cx="1522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few </a:t>
            </a:r>
            <a:r>
              <a:rPr lang="en-US" sz="2000" i="1" dirty="0" smtClean="0">
                <a:solidFill>
                  <a:srgbClr val="0000CC"/>
                </a:solidFill>
              </a:rPr>
              <a:t>J</a:t>
            </a:r>
            <a:r>
              <a:rPr lang="en-US" sz="2000" dirty="0" smtClean="0">
                <a:solidFill>
                  <a:srgbClr val="0000CC"/>
                </a:solidFill>
              </a:rPr>
              <a:t> pulse</a:t>
            </a:r>
          </a:p>
          <a:p>
            <a:r>
              <a:rPr lang="en-US" sz="2000" dirty="0" smtClean="0">
                <a:solidFill>
                  <a:srgbClr val="0000CC"/>
                </a:solidFill>
              </a:rPr>
              <a:t>energy with </a:t>
            </a:r>
          </a:p>
          <a:p>
            <a:r>
              <a:rPr lang="en-US" sz="2000" dirty="0" smtClean="0">
                <a:solidFill>
                  <a:srgbClr val="0000CC"/>
                </a:solidFill>
                <a:latin typeface="Symbol" pitchFamily="18" charset="2"/>
              </a:rPr>
              <a:t>l</a:t>
            </a:r>
            <a:r>
              <a:rPr lang="en-US" sz="2000" dirty="0" smtClean="0">
                <a:solidFill>
                  <a:srgbClr val="0000CC"/>
                </a:solidFill>
              </a:rPr>
              <a:t>~350 nm</a:t>
            </a:r>
            <a:endParaRPr lang="en-GB" sz="2000" dirty="0">
              <a:solidFill>
                <a:srgbClr val="0000CC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2553"/>
            <a:ext cx="3962380" cy="2891257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167992"/>
            <a:ext cx="52920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Source: Fiber lasers and amplifiers: an </a:t>
            </a:r>
            <a:r>
              <a:rPr lang="en-US" sz="1400" b="1" dirty="0" smtClean="0">
                <a:solidFill>
                  <a:prstClr val="black"/>
                </a:solidFill>
              </a:rPr>
              <a:t>ultrafast performance </a:t>
            </a:r>
            <a:r>
              <a:rPr lang="en-US" sz="1400" b="1" dirty="0">
                <a:solidFill>
                  <a:prstClr val="black"/>
                </a:solidFill>
              </a:rPr>
              <a:t>evolution, </a:t>
            </a:r>
            <a:r>
              <a:rPr lang="en-US" sz="1400" dirty="0" smtClean="0">
                <a:solidFill>
                  <a:prstClr val="black"/>
                </a:solidFill>
              </a:rPr>
              <a:t>Jens </a:t>
            </a:r>
            <a:r>
              <a:rPr lang="en-US" sz="1400" dirty="0" err="1">
                <a:solidFill>
                  <a:prstClr val="black"/>
                </a:solidFill>
              </a:rPr>
              <a:t>Limpert</a:t>
            </a:r>
            <a:r>
              <a:rPr lang="en-US" sz="1400" dirty="0">
                <a:solidFill>
                  <a:prstClr val="black"/>
                </a:solidFill>
              </a:rPr>
              <a:t>, Thomas Schreiber, and Andreas </a:t>
            </a:r>
            <a:r>
              <a:rPr lang="en-US" sz="1400" dirty="0" err="1" smtClean="0">
                <a:solidFill>
                  <a:prstClr val="black"/>
                </a:solidFill>
              </a:rPr>
              <a:t>Tünnermann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  <a:r>
              <a:rPr lang="en-US" sz="1400" dirty="0">
                <a:solidFill>
                  <a:prstClr val="black"/>
                </a:solidFill>
              </a:rPr>
              <a:t>Applied Optics, Vol. 49, No. 25 </a:t>
            </a:r>
            <a:r>
              <a:rPr lang="en-US" sz="1400" dirty="0" smtClean="0">
                <a:solidFill>
                  <a:prstClr val="black"/>
                </a:solidFill>
              </a:rPr>
              <a:t>(2010)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44035" y="4227985"/>
            <a:ext cx="2948045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3333FF"/>
                </a:solidFill>
              </a:rPr>
              <a:t>power evolution of </a:t>
            </a:r>
            <a:r>
              <a:rPr lang="en-US" b="1" i="1" dirty="0" err="1">
                <a:solidFill>
                  <a:srgbClr val="3333FF"/>
                </a:solidFill>
              </a:rPr>
              <a:t>cw</a:t>
            </a:r>
            <a:r>
              <a:rPr lang="en-US" b="1" i="1" dirty="0">
                <a:solidFill>
                  <a:srgbClr val="3333FF"/>
                </a:solidFill>
              </a:rPr>
              <a:t> </a:t>
            </a:r>
            <a:r>
              <a:rPr lang="en-US" b="1" i="1" dirty="0" smtClean="0">
                <a:solidFill>
                  <a:srgbClr val="3333FF"/>
                </a:solidFill>
              </a:rPr>
              <a:t>double-clad </a:t>
            </a:r>
            <a:r>
              <a:rPr lang="en-US" b="1" i="1" u="sng" dirty="0" smtClean="0">
                <a:solidFill>
                  <a:srgbClr val="3333FF"/>
                </a:solidFill>
              </a:rPr>
              <a:t>fiber </a:t>
            </a:r>
            <a:r>
              <a:rPr lang="en-US" b="1" i="1" u="sng" dirty="0">
                <a:solidFill>
                  <a:srgbClr val="3333FF"/>
                </a:solidFill>
              </a:rPr>
              <a:t>lasers</a:t>
            </a:r>
            <a:r>
              <a:rPr lang="en-US" b="1" i="1" dirty="0">
                <a:solidFill>
                  <a:srgbClr val="3333FF"/>
                </a:solidFill>
              </a:rPr>
              <a:t> with diffraction limited </a:t>
            </a:r>
            <a:r>
              <a:rPr lang="en-US" b="1" i="1" dirty="0" smtClean="0">
                <a:solidFill>
                  <a:srgbClr val="3333FF"/>
                </a:solidFill>
              </a:rPr>
              <a:t>beam </a:t>
            </a:r>
            <a:r>
              <a:rPr lang="en-US" b="1" i="1" dirty="0">
                <a:solidFill>
                  <a:srgbClr val="3333FF"/>
                </a:solidFill>
              </a:rPr>
              <a:t>quality </a:t>
            </a:r>
            <a:r>
              <a:rPr lang="en-US" b="1" i="1" dirty="0" smtClean="0">
                <a:solidFill>
                  <a:srgbClr val="3333FF"/>
                </a:solidFill>
              </a:rPr>
              <a:t>over the past decade: factor 100 </a:t>
            </a:r>
            <a:r>
              <a:rPr lang="en-US" b="1" i="1" dirty="0">
                <a:solidFill>
                  <a:srgbClr val="3333FF"/>
                </a:solidFill>
              </a:rPr>
              <a:t>increase!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2" y="3577349"/>
            <a:ext cx="1111959" cy="85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04" y="4227985"/>
            <a:ext cx="3740496" cy="24270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00192" y="6498732"/>
            <a:ext cx="2375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K. </a:t>
            </a:r>
            <a:r>
              <a:rPr lang="en-US" sz="1400" dirty="0" err="1" smtClean="0">
                <a:solidFill>
                  <a:prstClr val="black"/>
                </a:solidFill>
              </a:rPr>
              <a:t>Moenig</a:t>
            </a:r>
            <a:r>
              <a:rPr lang="en-US" sz="1400" dirty="0" smtClean="0">
                <a:solidFill>
                  <a:prstClr val="black"/>
                </a:solidFill>
              </a:rPr>
              <a:t> et al, DESY </a:t>
            </a:r>
            <a:r>
              <a:rPr lang="en-US" sz="1400" dirty="0" err="1" smtClean="0">
                <a:solidFill>
                  <a:prstClr val="black"/>
                </a:solidFill>
              </a:rPr>
              <a:t>Zeuthen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61249" y="3744435"/>
            <a:ext cx="3948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p</a:t>
            </a:r>
            <a:r>
              <a:rPr lang="en-US" sz="2000" dirty="0" smtClean="0">
                <a:solidFill>
                  <a:prstClr val="black"/>
                </a:solidFill>
              </a:rPr>
              <a:t>assive optical cavity </a:t>
            </a:r>
            <a:r>
              <a:rPr lang="en-US" sz="2000" dirty="0" smtClean="0">
                <a:solidFill>
                  <a:prstClr val="black"/>
                </a:solidFill>
                <a:cs typeface="Calibri"/>
              </a:rPr>
              <a:t>→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srgbClr val="0000CC"/>
                </a:solidFill>
              </a:rPr>
              <a:t>relaxed laser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smtClean="0">
                <a:solidFill>
                  <a:srgbClr val="0000CC"/>
                </a:solidFill>
              </a:rPr>
              <a:t>parameters</a:t>
            </a:r>
            <a:endParaRPr lang="en-GB" sz="2000" i="1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190" y="2478380"/>
            <a:ext cx="1547988" cy="646331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physics</a:t>
            </a:r>
            <a:endParaRPr lang="en-GB" sz="36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6335" y="465321"/>
            <a:ext cx="567784" cy="646331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IR</a:t>
            </a:r>
            <a:endParaRPr lang="en-GB" sz="3600" b="1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8488" y="5659145"/>
            <a:ext cx="1111202" cy="646331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laser</a:t>
            </a:r>
            <a:endParaRPr lang="en-GB" sz="3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2572" y="5659145"/>
            <a:ext cx="2730876" cy="646331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o</a:t>
            </a:r>
            <a:r>
              <a:rPr lang="en-US" sz="3600" b="1" i="1" dirty="0" smtClean="0">
                <a:solidFill>
                  <a:schemeClr val="bg1"/>
                </a:solidFill>
              </a:rPr>
              <a:t>ptical cavity</a:t>
            </a:r>
            <a:endParaRPr lang="en-GB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3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3" grpId="0" animBg="1"/>
      <p:bldP spid="16" grpId="0"/>
      <p:bldP spid="17" grpId="0"/>
      <p:bldP spid="2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Local Docs\Presentations\sheffield\1 c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" y="0"/>
            <a:ext cx="9131914" cy="684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265" y="9211"/>
            <a:ext cx="2964706" cy="84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smtClean="0">
                <a:solidFill>
                  <a:srgbClr val="FFFFFF"/>
                </a:solidFill>
              </a:rPr>
              <a:t>A standard </a:t>
            </a:r>
            <a:r>
              <a:rPr lang="fr-CH" dirty="0" err="1" smtClean="0">
                <a:solidFill>
                  <a:srgbClr val="FFFFFF"/>
                </a:solidFill>
              </a:rPr>
              <a:t>household</a:t>
            </a:r>
            <a:r>
              <a:rPr lang="fr-CH" dirty="0" smtClean="0">
                <a:solidFill>
                  <a:srgbClr val="FFFFFF"/>
                </a:solidFill>
              </a:rPr>
              <a:t> power </a:t>
            </a:r>
            <a:r>
              <a:rPr lang="fr-CH" dirty="0" err="1" smtClean="0">
                <a:solidFill>
                  <a:srgbClr val="FFFFFF"/>
                </a:solidFill>
              </a:rPr>
              <a:t>cable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will</a:t>
            </a:r>
            <a:r>
              <a:rPr lang="fr-CH" dirty="0" smtClean="0">
                <a:solidFill>
                  <a:srgbClr val="FFFFFF"/>
                </a:solidFill>
              </a:rPr>
              <a:t> carry 13 </a:t>
            </a:r>
            <a:r>
              <a:rPr lang="fr-CH" dirty="0" err="1" smtClean="0">
                <a:solidFill>
                  <a:srgbClr val="FFFFFF"/>
                </a:solidFill>
              </a:rPr>
              <a:t>Amps</a:t>
            </a:r>
            <a:r>
              <a:rPr lang="fr-CH" dirty="0" smtClean="0">
                <a:solidFill>
                  <a:srgbClr val="FFFFFF"/>
                </a:solidFill>
              </a:rPr>
              <a:t> of </a:t>
            </a:r>
            <a:r>
              <a:rPr lang="fr-CH" dirty="0" err="1" smtClean="0">
                <a:solidFill>
                  <a:srgbClr val="FFFFFF"/>
                </a:solidFill>
              </a:rPr>
              <a:t>electrical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current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2280" y="5358349"/>
            <a:ext cx="2033438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smtClean="0">
                <a:solidFill>
                  <a:srgbClr val="FFFFFF"/>
                </a:solidFill>
              </a:rPr>
              <a:t>13 </a:t>
            </a:r>
            <a:r>
              <a:rPr lang="fr-CH" dirty="0" err="1" smtClean="0">
                <a:solidFill>
                  <a:srgbClr val="FFFFFF"/>
                </a:solidFill>
              </a:rPr>
              <a:t>Amps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at</a:t>
            </a:r>
            <a:r>
              <a:rPr lang="fr-CH" dirty="0" smtClean="0">
                <a:solidFill>
                  <a:srgbClr val="FFFFFF"/>
                </a:solidFill>
              </a:rPr>
              <a:t> room </a:t>
            </a:r>
            <a:r>
              <a:rPr lang="fr-CH" dirty="0" err="1" smtClean="0">
                <a:solidFill>
                  <a:srgbClr val="FFFFFF"/>
                </a:solidFill>
              </a:rPr>
              <a:t>temperature</a:t>
            </a:r>
            <a:endParaRPr lang="fr-CH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98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04"/>
            <a:ext cx="9144000" cy="5797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7345" y="0"/>
            <a:ext cx="6746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prstClr val="black"/>
                </a:solidFill>
              </a:rPr>
              <a:t>SAPPHiRE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Symbol" pitchFamily="18" charset="2"/>
              </a:rPr>
              <a:t>gg</a:t>
            </a:r>
            <a:r>
              <a:rPr lang="en-US" sz="4800" dirty="0" smtClean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4800" dirty="0">
                <a:solidFill>
                  <a:prstClr val="black"/>
                </a:solidFill>
              </a:rPr>
              <a:t>Higgs Factory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SAPPHiRE</a:t>
            </a:r>
            <a:r>
              <a:rPr lang="en-US" dirty="0">
                <a:solidFill>
                  <a:prstClr val="black"/>
                </a:solidFill>
              </a:rPr>
              <a:t>: Small Accelerator for Photon-Photon Higgs production using  Recirculating Electrons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3121" y="5462093"/>
            <a:ext cx="4287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scale ~ European XFEL,</a:t>
            </a:r>
          </a:p>
          <a:p>
            <a:r>
              <a:rPr lang="en-US" sz="2800" dirty="0">
                <a:solidFill>
                  <a:prstClr val="black"/>
                </a:solidFill>
              </a:rPr>
              <a:t>about 10-20k Higgs per year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9244" y="0"/>
            <a:ext cx="240658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Reconfigured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LHeC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34" y="4106660"/>
            <a:ext cx="4941927" cy="276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326"/>
            <a:ext cx="4447697" cy="311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990" y="3790884"/>
            <a:ext cx="434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Y. Zaouter, Amplitude Systems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0443" y="3542839"/>
            <a:ext cx="183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J. </a:t>
            </a:r>
            <a:r>
              <a:rPr lang="en-US" b="1" dirty="0" err="1" smtClean="0">
                <a:solidFill>
                  <a:prstClr val="black"/>
                </a:solidFill>
              </a:rPr>
              <a:t>Gronberg</a:t>
            </a:r>
            <a:r>
              <a:rPr lang="en-US" b="1" dirty="0" smtClean="0">
                <a:solidFill>
                  <a:prstClr val="black"/>
                </a:solidFill>
              </a:rPr>
              <a:t>, LLNL</a:t>
            </a:r>
          </a:p>
        </p:txBody>
      </p:sp>
      <p:sp>
        <p:nvSpPr>
          <p:cNvPr id="2" name="Rectangle 1"/>
          <p:cNvSpPr/>
          <p:nvPr/>
        </p:nvSpPr>
        <p:spPr>
          <a:xfrm>
            <a:off x="99990" y="44151"/>
            <a:ext cx="9044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prstClr val="black"/>
                </a:solidFill>
              </a:rPr>
              <a:t>l</a:t>
            </a:r>
            <a:r>
              <a:rPr lang="en-GB" sz="3200" b="1" dirty="0" smtClean="0">
                <a:solidFill>
                  <a:prstClr val="black"/>
                </a:solidFill>
              </a:rPr>
              <a:t>aser options for </a:t>
            </a:r>
            <a:r>
              <a:rPr lang="en-GB" sz="3200" b="1" dirty="0" err="1" smtClean="0">
                <a:solidFill>
                  <a:prstClr val="black"/>
                </a:solidFill>
              </a:rPr>
              <a:t>SAPPHiRE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3360" y="5934670"/>
            <a:ext cx="1782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G. </a:t>
            </a:r>
            <a:r>
              <a:rPr lang="en-US" b="1" dirty="0" err="1" smtClean="0">
                <a:solidFill>
                  <a:prstClr val="black"/>
                </a:solidFill>
              </a:rPr>
              <a:t>Mourou</a:t>
            </a:r>
            <a:r>
              <a:rPr lang="en-US" b="1" dirty="0" smtClean="0">
                <a:solidFill>
                  <a:prstClr val="black"/>
                </a:solidFill>
              </a:rPr>
              <a:t>, LOA;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M. Velasco, 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Northwestern U.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68" y="980728"/>
            <a:ext cx="5170806" cy="240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3283" y="4519856"/>
            <a:ext cx="1191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10 J at 10 kHz</a:t>
            </a:r>
          </a:p>
          <a:p>
            <a:endParaRPr lang="en-GB" sz="1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8786" y="151872"/>
            <a:ext cx="402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EuCARD </a:t>
            </a:r>
            <a:r>
              <a:rPr lang="en-US" dirty="0" err="1" smtClean="0"/>
              <a:t>SAPPHiRE</a:t>
            </a:r>
            <a:r>
              <a:rPr lang="en-US" dirty="0" smtClean="0"/>
              <a:t> Day 19 February 2013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994958" y="4159322"/>
            <a:ext cx="19647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f</a:t>
            </a:r>
            <a:r>
              <a:rPr lang="en-US" sz="2800" b="1" i="1" dirty="0" smtClean="0">
                <a:solidFill>
                  <a:srgbClr val="FF0000"/>
                </a:solidFill>
              </a:rPr>
              <a:t>ull power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w/o  optical</a:t>
            </a: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cavity!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endParaRPr lang="en-US" sz="2800" b="1" i="1" dirty="0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990" y="521204"/>
            <a:ext cx="1573892" cy="584775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industry</a:t>
            </a:r>
            <a:endParaRPr lang="en-GB" sz="32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2167" y="620886"/>
            <a:ext cx="1890261" cy="584775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Livermore</a:t>
            </a:r>
            <a:endParaRPr lang="en-GB" sz="3200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3748" y="5381147"/>
            <a:ext cx="1130438" cy="646331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</a:rPr>
              <a:t>ICAN</a:t>
            </a:r>
            <a:endParaRPr lang="en-GB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3" grpId="0"/>
      <p:bldP spid="7" grpId="0"/>
      <p:bldP spid="13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2656"/>
            <a:ext cx="143490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NimbusRomNo9L-Regu"/>
              </a:rPr>
              <a:t>LHeC</a:t>
            </a:r>
            <a:r>
              <a:rPr lang="en-US" sz="4000" b="1" dirty="0">
                <a:solidFill>
                  <a:srgbClr val="0000FF"/>
                </a:solidFill>
                <a:latin typeface="NimbusRomNo9L-Regu"/>
              </a:rPr>
              <a:t> Higgs factory comparison</a:t>
            </a:r>
            <a:r>
              <a:rPr lang="en-US" sz="4000" dirty="0">
                <a:solidFill>
                  <a:srgbClr val="000000"/>
                </a:solidFill>
                <a:latin typeface="NimbusRomNo9L-Regu"/>
              </a:rPr>
              <a:t> </a:t>
            </a:r>
            <a:endParaRPr lang="en-US" sz="2800" dirty="0" smtClean="0">
              <a:solidFill>
                <a:srgbClr val="000000"/>
              </a:solidFill>
              <a:latin typeface="NimbusRomNo9L-Regu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NimbusRomNo9L-Regu"/>
              </a:rPr>
              <a:t>(1 </a:t>
            </a:r>
            <a:r>
              <a:rPr lang="en-US" sz="2800" dirty="0">
                <a:solidFill>
                  <a:srgbClr val="000000"/>
                </a:solidFill>
                <a:latin typeface="NimbusRomNo9L-Regu"/>
              </a:rPr>
              <a:t>year </a:t>
            </a:r>
            <a:r>
              <a:rPr lang="en-US" sz="2800" dirty="0" smtClean="0">
                <a:solidFill>
                  <a:srgbClr val="000000"/>
                </a:solidFill>
                <a:latin typeface="NimbusRomNo9L-Regu"/>
              </a:rPr>
              <a:t>= </a:t>
            </a:r>
            <a:r>
              <a:rPr lang="en-US" sz="2800" dirty="0" smtClean="0">
                <a:solidFill>
                  <a:srgbClr val="000000"/>
                </a:solidFill>
                <a:latin typeface="CMR10"/>
              </a:rPr>
              <a:t>10</a:t>
            </a:r>
            <a:r>
              <a:rPr lang="en-US" sz="2800" baseline="30000" dirty="0" smtClean="0">
                <a:solidFill>
                  <a:srgbClr val="000000"/>
                </a:solidFill>
                <a:latin typeface="CMR10"/>
              </a:rPr>
              <a:t>7</a:t>
            </a:r>
            <a:r>
              <a:rPr lang="en-US" sz="2800" dirty="0" smtClean="0">
                <a:solidFill>
                  <a:srgbClr val="000000"/>
                </a:solidFill>
                <a:latin typeface="CMR1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NimbusRomNo9L-Regu"/>
              </a:rPr>
              <a:t>s at design luminosity).</a:t>
            </a:r>
            <a:endParaRPr lang="en-GB" sz="2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194069"/>
              </p:ext>
            </p:extLst>
          </p:nvPr>
        </p:nvGraphicFramePr>
        <p:xfrm>
          <a:off x="0" y="2060848"/>
          <a:ext cx="9144000" cy="3528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910"/>
                <a:gridCol w="1967346"/>
                <a:gridCol w="2158744"/>
                <a:gridCol w="2286000"/>
              </a:tblGrid>
              <a:tr h="74658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machine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LHeC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LHeC</a:t>
                      </a:r>
                      <a:r>
                        <a:rPr lang="en-US" sz="3200" dirty="0" smtClean="0"/>
                        <a:t>-HF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SAPPHiRE</a:t>
                      </a:r>
                      <a:endParaRPr lang="en-GB" sz="3200" dirty="0"/>
                    </a:p>
                  </a:txBody>
                  <a:tcPr/>
                </a:tc>
              </a:tr>
              <a:tr h="128863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/>
                        <a:t>luminosity </a:t>
                      </a:r>
                    </a:p>
                    <a:p>
                      <a:pPr algn="l"/>
                      <a:r>
                        <a:rPr lang="en-US" sz="3200" dirty="0" smtClean="0"/>
                        <a:t>   [10</a:t>
                      </a:r>
                      <a:r>
                        <a:rPr lang="en-US" sz="3200" baseline="30000" dirty="0" smtClean="0"/>
                        <a:t>34</a:t>
                      </a:r>
                      <a:r>
                        <a:rPr lang="en-US" sz="3200" dirty="0" smtClean="0"/>
                        <a:t> cm</a:t>
                      </a:r>
                      <a:r>
                        <a:rPr lang="en-US" sz="3200" baseline="30000" dirty="0" smtClean="0"/>
                        <a:t>-2</a:t>
                      </a:r>
                      <a:r>
                        <a:rPr lang="en-US" sz="3200" dirty="0" smtClean="0"/>
                        <a:t>s</a:t>
                      </a:r>
                      <a:r>
                        <a:rPr lang="en-US" sz="3200" baseline="30000" dirty="0" smtClean="0"/>
                        <a:t>-1</a:t>
                      </a:r>
                      <a:r>
                        <a:rPr lang="en-US" sz="3200" dirty="0" smtClean="0"/>
                        <a:t>]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0.1 (</a:t>
                      </a:r>
                      <a:r>
                        <a:rPr lang="en-US" sz="3200" i="1" dirty="0" err="1" smtClean="0"/>
                        <a:t>ep</a:t>
                      </a:r>
                      <a:r>
                        <a:rPr lang="en-US" sz="3200" dirty="0" smtClean="0"/>
                        <a:t>)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 (</a:t>
                      </a:r>
                      <a:r>
                        <a:rPr lang="en-US" sz="3200" i="1" dirty="0" err="1" smtClean="0"/>
                        <a:t>ep</a:t>
                      </a:r>
                      <a:r>
                        <a:rPr lang="en-US" sz="3200" dirty="0" smtClean="0"/>
                        <a:t>)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0.06 (</a:t>
                      </a:r>
                      <a:r>
                        <a:rPr lang="en-US" sz="3200" dirty="0" err="1" smtClean="0">
                          <a:latin typeface="Symbol" pitchFamily="18" charset="2"/>
                        </a:rPr>
                        <a:t>gg</a:t>
                      </a:r>
                      <a:r>
                        <a:rPr lang="en-US" sz="3200" dirty="0" smtClean="0">
                          <a:latin typeface="Symbol" pitchFamily="18" charset="2"/>
                        </a:rPr>
                        <a:t> &gt;</a:t>
                      </a:r>
                      <a:r>
                        <a:rPr lang="en-US" sz="3200" dirty="0" smtClean="0">
                          <a:latin typeface="+mn-lt"/>
                        </a:rPr>
                        <a:t>125 GeV</a:t>
                      </a:r>
                      <a:r>
                        <a:rPr lang="en-US" sz="3200" dirty="0" smtClean="0"/>
                        <a:t>)</a:t>
                      </a:r>
                      <a:endParaRPr lang="en-GB" sz="3200" dirty="0"/>
                    </a:p>
                  </a:txBody>
                  <a:tcPr/>
                </a:tc>
              </a:tr>
              <a:tr h="746587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/>
                        <a:t>cross section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~200 </a:t>
                      </a:r>
                      <a:r>
                        <a:rPr lang="en-US" sz="3200" dirty="0" err="1" smtClean="0"/>
                        <a:t>fb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~200 </a:t>
                      </a:r>
                      <a:r>
                        <a:rPr lang="en-US" sz="3200" dirty="0" err="1" smtClean="0"/>
                        <a:t>fb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&gt;1.7 </a:t>
                      </a:r>
                      <a:r>
                        <a:rPr lang="en-US" sz="3200" dirty="0" err="1" smtClean="0"/>
                        <a:t>pb</a:t>
                      </a:r>
                      <a:endParaRPr lang="en-GB" sz="3200" dirty="0"/>
                    </a:p>
                  </a:txBody>
                  <a:tcPr/>
                </a:tc>
              </a:tr>
              <a:tr h="746587">
                <a:tc>
                  <a:txBody>
                    <a:bodyPr/>
                    <a:lstStyle/>
                    <a:p>
                      <a:pPr algn="l"/>
                      <a:r>
                        <a:rPr lang="en-US" sz="3200" dirty="0" smtClean="0"/>
                        <a:t>no. Higgs/</a:t>
                      </a:r>
                      <a:r>
                        <a:rPr lang="en-US" sz="3200" dirty="0" err="1" smtClean="0"/>
                        <a:t>yr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2k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40k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&gt;10</a:t>
                      </a:r>
                      <a:r>
                        <a:rPr lang="en-US" sz="3200" baseline="0" dirty="0" smtClean="0"/>
                        <a:t>k</a:t>
                      </a:r>
                      <a:endParaRPr lang="en-GB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1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916832"/>
            <a:ext cx="56430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prstClr val="black"/>
                </a:solidFill>
              </a:rPr>
              <a:t>higher-energy </a:t>
            </a:r>
          </a:p>
          <a:p>
            <a:pPr algn="ctr"/>
            <a:r>
              <a:rPr lang="en-US" sz="7200" i="1" dirty="0" err="1" smtClean="0">
                <a:solidFill>
                  <a:prstClr val="black"/>
                </a:solidFill>
              </a:rPr>
              <a:t>pp</a:t>
            </a:r>
            <a:r>
              <a:rPr lang="en-US" sz="7200" i="1" dirty="0" smtClean="0">
                <a:solidFill>
                  <a:prstClr val="black"/>
                </a:solidFill>
              </a:rPr>
              <a:t> </a:t>
            </a:r>
            <a:r>
              <a:rPr lang="en-US" sz="7200" dirty="0" smtClean="0">
                <a:solidFill>
                  <a:prstClr val="black"/>
                </a:solidFill>
              </a:rPr>
              <a:t>colliders</a:t>
            </a:r>
            <a:endParaRPr lang="en-GB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c</a:t>
            </a:r>
            <a:r>
              <a:rPr lang="en-US" sz="6000" dirty="0" smtClean="0"/>
              <a:t>ircular</a:t>
            </a:r>
            <a:r>
              <a:rPr lang="en-US" sz="6000" i="1" dirty="0" smtClean="0"/>
              <a:t> </a:t>
            </a:r>
            <a:r>
              <a:rPr lang="en-US" sz="6000" i="1" dirty="0" err="1" smtClean="0"/>
              <a:t>pp</a:t>
            </a:r>
            <a:r>
              <a:rPr lang="en-US" sz="6000" dirty="0" smtClean="0"/>
              <a:t> Higgs factories</a:t>
            </a:r>
            <a:endParaRPr lang="en-GB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536" y="1109935"/>
                <a:ext cx="9113464" cy="5768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CC"/>
                    </a:solidFill>
                  </a:rPr>
                  <a:t>LHC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:</a:t>
                </a:r>
                <a:r>
                  <a:rPr lang="en-US" sz="3200" b="1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3200" b="1" dirty="0">
                    <a:solidFill>
                      <a:srgbClr val="0000CC"/>
                    </a:solidFill>
                  </a:rPr>
                  <a:t>1st </a:t>
                </a:r>
                <a:r>
                  <a:rPr lang="en-US" sz="3200" b="1" dirty="0" smtClean="0">
                    <a:solidFill>
                      <a:srgbClr val="0000CC"/>
                    </a:solidFill>
                  </a:rPr>
                  <a:t>circular Higgs </a:t>
                </a:r>
                <a:r>
                  <a:rPr lang="en-US" sz="3200" b="1" dirty="0">
                    <a:solidFill>
                      <a:srgbClr val="0000CC"/>
                    </a:solidFill>
                  </a:rPr>
                  <a:t>factory!  </a:t>
                </a: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8-14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𝐿</m:t>
                        </m:r>
                      </m:e>
                    </m:acc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</a:p>
              <a:p>
                <a:endParaRPr lang="en-US" sz="4000" baseline="30000" dirty="0">
                  <a:solidFill>
                    <a:prstClr val="black"/>
                  </a:solidFill>
                </a:endParaRPr>
              </a:p>
              <a:p>
                <a:r>
                  <a:rPr lang="en-US" sz="3200" b="1" dirty="0" smtClean="0">
                    <a:solidFill>
                      <a:srgbClr val="0000CC"/>
                    </a:solidFill>
                  </a:rPr>
                  <a:t>HL-LHC: planned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3200" dirty="0">
                    <a:solidFill>
                      <a:prstClr val="black"/>
                    </a:solidFill>
                  </a:rPr>
                  <a:t>(~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2022-2035):</a:t>
                </a:r>
                <a:r>
                  <a:rPr lang="en-US" sz="3200" b="1" dirty="0" smtClean="0">
                    <a:solidFill>
                      <a:srgbClr val="0000CC"/>
                    </a:solidFill>
                  </a:rPr>
                  <a:t> </a:t>
                </a:r>
                <a:endParaRPr lang="en-US" sz="3200" b="1" dirty="0">
                  <a:solidFill>
                    <a:srgbClr val="0000CC"/>
                  </a:solidFill>
                </a:endParaRP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14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𝐿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5x10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  <a:r>
                  <a:rPr lang="en-US" sz="3200" dirty="0">
                    <a:solidFill>
                      <a:prstClr val="black"/>
                    </a:solidFill>
                  </a:rPr>
                  <a:t> (leveled)</a:t>
                </a:r>
                <a:endParaRPr lang="en-US" sz="3200" baseline="30000" dirty="0">
                  <a:solidFill>
                    <a:prstClr val="black"/>
                  </a:solidFill>
                </a:endParaRPr>
              </a:p>
              <a:p>
                <a:endParaRPr lang="en-US" sz="3200" baseline="30000" dirty="0">
                  <a:solidFill>
                    <a:prstClr val="black"/>
                  </a:solidFill>
                </a:endParaRPr>
              </a:p>
              <a:p>
                <a:pPr>
                  <a:tabLst>
                    <a:tab pos="3502025" algn="l"/>
                  </a:tabLst>
                </a:pPr>
                <a:r>
                  <a:rPr lang="en-US" sz="3200" b="1" dirty="0">
                    <a:solidFill>
                      <a:srgbClr val="00B050"/>
                    </a:solidFill>
                  </a:rPr>
                  <a:t>HE-LHC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: </a:t>
                </a:r>
                <a:r>
                  <a:rPr lang="en-US" sz="3200" b="1" dirty="0" smtClean="0">
                    <a:solidFill>
                      <a:srgbClr val="00B050"/>
                    </a:solidFill>
                  </a:rPr>
                  <a:t>proposed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3200" dirty="0">
                    <a:solidFill>
                      <a:prstClr val="black"/>
                    </a:solidFill>
                  </a:rPr>
                  <a:t>in LHC tunnel (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2038-</a:t>
                </a:r>
                <a:r>
                  <a:rPr lang="en-US" sz="3200" dirty="0">
                    <a:solidFill>
                      <a:prstClr val="black"/>
                    </a:solidFill>
                  </a:rPr>
                  <a:t>?)</a:t>
                </a: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33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𝐿</m:t>
                    </m:r>
                    <m:r>
                      <a:rPr lang="en-US" sz="320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≥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x10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  <a:endParaRPr lang="en-US" sz="3200" dirty="0">
                  <a:solidFill>
                    <a:prstClr val="black"/>
                  </a:solidFill>
                </a:endParaRP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 </a:t>
                </a:r>
                <a:r>
                  <a:rPr lang="en-US" sz="3200" i="1" dirty="0" smtClean="0">
                    <a:solidFill>
                      <a:prstClr val="black"/>
                    </a:solidFill>
                  </a:rPr>
                  <a:t>or</a:t>
                </a:r>
                <a:endParaRPr lang="en-US" sz="3200" i="1" dirty="0">
                  <a:solidFill>
                    <a:prstClr val="black"/>
                  </a:solidFill>
                </a:endParaRPr>
              </a:p>
              <a:p>
                <a:r>
                  <a:rPr lang="en-US" sz="3200" b="1" dirty="0" smtClean="0">
                    <a:solidFill>
                      <a:srgbClr val="00B050"/>
                    </a:solidFill>
                  </a:rPr>
                  <a:t>VHE-LHC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: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3200" b="1" dirty="0" smtClean="0">
                    <a:solidFill>
                      <a:srgbClr val="00B050"/>
                    </a:solidFill>
                  </a:rPr>
                  <a:t>proposed</a:t>
                </a:r>
                <a:r>
                  <a:rPr lang="en-US" sz="3200" dirty="0" smtClean="0">
                    <a:solidFill>
                      <a:prstClr val="black"/>
                    </a:solidFill>
                  </a:rPr>
                  <a:t> in </a:t>
                </a:r>
                <a:r>
                  <a:rPr lang="en-US" sz="3200" dirty="0">
                    <a:solidFill>
                      <a:prstClr val="black"/>
                    </a:solidFill>
                  </a:rPr>
                  <a:t>new 80-100 km tunnel (2040?)</a:t>
                </a:r>
              </a:p>
              <a:p>
                <a:r>
                  <a:rPr lang="en-US" sz="3200" i="1" dirty="0">
                    <a:solidFill>
                      <a:prstClr val="black"/>
                    </a:solidFill>
                  </a:rPr>
                  <a:t>E</a:t>
                </a:r>
                <a:r>
                  <a:rPr lang="en-US" sz="3200" i="1" baseline="-250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i="1" dirty="0">
                    <a:solidFill>
                      <a:prstClr val="black"/>
                    </a:solidFill>
                  </a:rPr>
                  <a:t>=</a:t>
                </a:r>
                <a:r>
                  <a:rPr lang="en-US" sz="3200" dirty="0">
                    <a:solidFill>
                      <a:prstClr val="black"/>
                    </a:solidFill>
                  </a:rPr>
                  <a:t>84-104 </a:t>
                </a:r>
                <a:r>
                  <a:rPr lang="en-US" sz="32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32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  </m:t>
                    </m:r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𝐿</m:t>
                    </m:r>
                    <m:r>
                      <a:rPr lang="en-US" sz="320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≥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</a:rPr>
                  <a:t>x10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34</a:t>
                </a:r>
                <a:r>
                  <a:rPr lang="en-US" sz="3200" dirty="0">
                    <a:solidFill>
                      <a:prstClr val="black"/>
                    </a:solidFill>
                  </a:rPr>
                  <a:t>cm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-2</a:t>
                </a:r>
                <a:r>
                  <a:rPr lang="en-US" sz="3200" dirty="0">
                    <a:solidFill>
                      <a:prstClr val="black"/>
                    </a:solidFill>
                  </a:rPr>
                  <a:t>s</a:t>
                </a:r>
                <a:r>
                  <a:rPr lang="en-US" sz="3200" baseline="30000" dirty="0">
                    <a:solidFill>
                      <a:prstClr val="black"/>
                    </a:solidFill>
                  </a:rPr>
                  <a:t>-1</a:t>
                </a:r>
                <a:endParaRPr lang="en-US" sz="3200" baseline="30000" dirty="0" smtClean="0">
                  <a:solidFill>
                    <a:prstClr val="black"/>
                  </a:solidFill>
                </a:endParaRPr>
              </a:p>
              <a:p>
                <a:r>
                  <a:rPr lang="en-US" sz="3200" b="1" i="1" dirty="0" smtClean="0">
                    <a:solidFill>
                      <a:srgbClr val="FF6600"/>
                    </a:solidFill>
                  </a:rPr>
                  <a:t>THE </a:t>
                </a:r>
                <a:r>
                  <a:rPr lang="en-US" sz="3200" b="1" i="1" dirty="0">
                    <a:solidFill>
                      <a:srgbClr val="FF6600"/>
                    </a:solidFill>
                  </a:rPr>
                  <a:t>u</a:t>
                </a:r>
                <a:r>
                  <a:rPr lang="en-US" sz="3200" b="1" i="1" dirty="0" smtClean="0">
                    <a:solidFill>
                      <a:srgbClr val="FF6600"/>
                    </a:solidFill>
                  </a:rPr>
                  <a:t>ltimate Higgs factory!</a:t>
                </a:r>
                <a:endParaRPr lang="en-US" sz="3200" b="1" i="1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6" y="1109935"/>
                <a:ext cx="9113464" cy="5768823"/>
              </a:xfrm>
              <a:prstGeom prst="rect">
                <a:avLst/>
              </a:prstGeom>
              <a:blipFill rotWithShape="1">
                <a:blip r:embed="rId2"/>
                <a:stretch>
                  <a:fillRect l="-1672" t="-1374" r="-602" b="-2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305376" y="969302"/>
            <a:ext cx="3563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M Higgs produced so far – more to come!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15 H bosons / min – and more to come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3264" y="277563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10x more Higgs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757" y="42210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6x higher cross section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for </a:t>
            </a:r>
            <a:r>
              <a:rPr lang="en-US" sz="2400" b="1" i="1" dirty="0">
                <a:solidFill>
                  <a:srgbClr val="FF0000"/>
                </a:solidFill>
              </a:rPr>
              <a:t>H </a:t>
            </a:r>
            <a:r>
              <a:rPr lang="en-US" sz="2400" b="1" dirty="0">
                <a:solidFill>
                  <a:srgbClr val="FF0000"/>
                </a:solidFill>
              </a:rPr>
              <a:t>self coupling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176" y="57961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42x higher cross section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for </a:t>
            </a:r>
            <a:r>
              <a:rPr lang="en-US" sz="2400" b="1" i="1" dirty="0">
                <a:solidFill>
                  <a:srgbClr val="FF0000"/>
                </a:solidFill>
              </a:rPr>
              <a:t>H</a:t>
            </a:r>
            <a:r>
              <a:rPr lang="en-US" sz="2400" b="1" dirty="0">
                <a:solidFill>
                  <a:srgbClr val="FF0000"/>
                </a:solidFill>
              </a:rPr>
              <a:t> self coupling</a:t>
            </a:r>
          </a:p>
        </p:txBody>
      </p:sp>
    </p:spTree>
    <p:extLst>
      <p:ext uri="{BB962C8B-B14F-4D97-AF65-F5344CB8AC3E}">
        <p14:creationId xmlns:p14="http://schemas.microsoft.com/office/powerpoint/2010/main" val="33089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b="1" smtClean="0"/>
              <a:t>High-Energy LHC</a:t>
            </a:r>
            <a:endParaRPr lang="en-US" sz="5400" smtClean="0"/>
          </a:p>
        </p:txBody>
      </p:sp>
      <p:pic>
        <p:nvPicPr>
          <p:cNvPr id="433155" name="Picture 3" descr="CERNcomplex-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43000"/>
            <a:ext cx="8486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343400" y="5105400"/>
            <a:ext cx="838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33157" name="TextBox 5"/>
          <p:cNvSpPr txBox="1">
            <a:spLocks noChangeArrowheads="1"/>
          </p:cNvSpPr>
          <p:nvPr/>
        </p:nvSpPr>
        <p:spPr bwMode="auto">
          <a:xfrm>
            <a:off x="5257800" y="4648200"/>
            <a:ext cx="1722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1" charset="0"/>
              </a:rPr>
              <a:t>2-GeV Booster</a:t>
            </a:r>
          </a:p>
        </p:txBody>
      </p:sp>
      <p:sp>
        <p:nvSpPr>
          <p:cNvPr id="433158" name="TextBox 6"/>
          <p:cNvSpPr txBox="1">
            <a:spLocks noChangeArrowheads="1"/>
          </p:cNvSpPr>
          <p:nvPr/>
        </p:nvSpPr>
        <p:spPr bwMode="auto">
          <a:xfrm>
            <a:off x="3048000" y="5410200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1" charset="0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2524125"/>
            <a:ext cx="1162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 pitchFamily="1" charset="0"/>
              </a:rPr>
              <a:t>S-SPS?</a:t>
            </a:r>
            <a:endParaRPr lang="en-US" sz="2800" b="1" dirty="0">
              <a:solidFill>
                <a:srgbClr val="FF0000"/>
              </a:solidFill>
              <a:latin typeface="Calibri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0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0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94100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" y="1600200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1219200"/>
            <a:ext cx="23463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HE-LHC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1" charset="0"/>
              </a:rPr>
              <a:t>20-T dipole magnets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Calibri" pitchFamily="1" charset="0"/>
              </a:rPr>
              <a:t>   </a:t>
            </a:r>
          </a:p>
        </p:txBody>
      </p:sp>
      <p:sp>
        <p:nvSpPr>
          <p:cNvPr id="18" name="Freeform 17"/>
          <p:cNvSpPr/>
          <p:nvPr/>
        </p:nvSpPr>
        <p:spPr>
          <a:xfrm>
            <a:off x="5940425" y="3141663"/>
            <a:ext cx="1522413" cy="269875"/>
          </a:xfrm>
          <a:custGeom>
            <a:avLst/>
            <a:gdLst>
              <a:gd name="connsiteX0" fmla="*/ 0 w 1348154"/>
              <a:gd name="connsiteY0" fmla="*/ 0 h 269630"/>
              <a:gd name="connsiteX1" fmla="*/ 480647 w 1348154"/>
              <a:gd name="connsiteY1" fmla="*/ 93784 h 269630"/>
              <a:gd name="connsiteX2" fmla="*/ 679939 w 1348154"/>
              <a:gd name="connsiteY2" fmla="*/ 234461 h 269630"/>
              <a:gd name="connsiteX3" fmla="*/ 1301262 w 1348154"/>
              <a:gd name="connsiteY3" fmla="*/ 269630 h 269630"/>
              <a:gd name="connsiteX4" fmla="*/ 1301262 w 1348154"/>
              <a:gd name="connsiteY4" fmla="*/ 269630 h 269630"/>
              <a:gd name="connsiteX5" fmla="*/ 1301262 w 1348154"/>
              <a:gd name="connsiteY5" fmla="*/ 269630 h 269630"/>
              <a:gd name="connsiteX6" fmla="*/ 1348154 w 1348154"/>
              <a:gd name="connsiteY6" fmla="*/ 269630 h 2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8154" h="269630">
                <a:moveTo>
                  <a:pt x="0" y="0"/>
                </a:moveTo>
                <a:cubicBezTo>
                  <a:pt x="183662" y="27353"/>
                  <a:pt x="367324" y="54707"/>
                  <a:pt x="480647" y="93784"/>
                </a:cubicBezTo>
                <a:cubicBezTo>
                  <a:pt x="593970" y="132861"/>
                  <a:pt x="543170" y="205153"/>
                  <a:pt x="679939" y="234461"/>
                </a:cubicBezTo>
                <a:cubicBezTo>
                  <a:pt x="816708" y="263769"/>
                  <a:pt x="1301262" y="269630"/>
                  <a:pt x="1301262" y="269630"/>
                </a:cubicBezTo>
                <a:lnTo>
                  <a:pt x="1301262" y="269630"/>
                </a:lnTo>
                <a:lnTo>
                  <a:pt x="1301262" y="269630"/>
                </a:lnTo>
                <a:lnTo>
                  <a:pt x="1348154" y="26963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92125" y="2884488"/>
            <a:ext cx="3317875" cy="1574800"/>
          </a:xfrm>
          <a:custGeom>
            <a:avLst/>
            <a:gdLst>
              <a:gd name="connsiteX0" fmla="*/ 3317631 w 3317631"/>
              <a:gd name="connsiteY0" fmla="*/ 1371600 h 1575932"/>
              <a:gd name="connsiteX1" fmla="*/ 2332893 w 3317631"/>
              <a:gd name="connsiteY1" fmla="*/ 1348154 h 1575932"/>
              <a:gd name="connsiteX2" fmla="*/ 2145323 w 3317631"/>
              <a:gd name="connsiteY2" fmla="*/ 1441938 h 1575932"/>
              <a:gd name="connsiteX3" fmla="*/ 1559169 w 3317631"/>
              <a:gd name="connsiteY3" fmla="*/ 1570892 h 1575932"/>
              <a:gd name="connsiteX4" fmla="*/ 1031631 w 3317631"/>
              <a:gd name="connsiteY4" fmla="*/ 1524000 h 1575932"/>
              <a:gd name="connsiteX5" fmla="*/ 574431 w 3317631"/>
              <a:gd name="connsiteY5" fmla="*/ 1289538 h 1575932"/>
              <a:gd name="connsiteX6" fmla="*/ 246185 w 3317631"/>
              <a:gd name="connsiteY6" fmla="*/ 855785 h 1575932"/>
              <a:gd name="connsiteX7" fmla="*/ 58616 w 3317631"/>
              <a:gd name="connsiteY7" fmla="*/ 457200 h 1575932"/>
              <a:gd name="connsiteX8" fmla="*/ 0 w 3317631"/>
              <a:gd name="connsiteY8" fmla="*/ 0 h 1575932"/>
              <a:gd name="connsiteX9" fmla="*/ 0 w 3317631"/>
              <a:gd name="connsiteY9" fmla="*/ 0 h 1575932"/>
              <a:gd name="connsiteX10" fmla="*/ 0 w 3317631"/>
              <a:gd name="connsiteY10" fmla="*/ 0 h 157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7631" h="1575932">
                <a:moveTo>
                  <a:pt x="3317631" y="1371600"/>
                </a:moveTo>
                <a:cubicBezTo>
                  <a:pt x="2922954" y="1354015"/>
                  <a:pt x="2528278" y="1336431"/>
                  <a:pt x="2332893" y="1348154"/>
                </a:cubicBezTo>
                <a:cubicBezTo>
                  <a:pt x="2137508" y="1359877"/>
                  <a:pt x="2274277" y="1404815"/>
                  <a:pt x="2145323" y="1441938"/>
                </a:cubicBezTo>
                <a:cubicBezTo>
                  <a:pt x="2016369" y="1479061"/>
                  <a:pt x="1744784" y="1557215"/>
                  <a:pt x="1559169" y="1570892"/>
                </a:cubicBezTo>
                <a:cubicBezTo>
                  <a:pt x="1373554" y="1584569"/>
                  <a:pt x="1195754" y="1570892"/>
                  <a:pt x="1031631" y="1524000"/>
                </a:cubicBezTo>
                <a:cubicBezTo>
                  <a:pt x="867508" y="1477108"/>
                  <a:pt x="705339" y="1400907"/>
                  <a:pt x="574431" y="1289538"/>
                </a:cubicBezTo>
                <a:cubicBezTo>
                  <a:pt x="443523" y="1178169"/>
                  <a:pt x="332154" y="994508"/>
                  <a:pt x="246185" y="855785"/>
                </a:cubicBezTo>
                <a:cubicBezTo>
                  <a:pt x="160216" y="717062"/>
                  <a:pt x="99647" y="599831"/>
                  <a:pt x="58616" y="457200"/>
                </a:cubicBezTo>
                <a:cubicBezTo>
                  <a:pt x="17585" y="314569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1150" y="4548188"/>
            <a:ext cx="1498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Calibri" pitchFamily="1" charset="0"/>
              </a:rPr>
              <a:t>higher energy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Calibri" pitchFamily="1" charset="0"/>
              </a:rPr>
              <a:t>transfer lines</a:t>
            </a:r>
            <a:endParaRPr lang="en-US" sz="1400" b="1">
              <a:solidFill>
                <a:srgbClr val="FF0000"/>
              </a:solidFill>
              <a:latin typeface="Calibri" pitchFamily="1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Calibri" pitchFamily="1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464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7776864" cy="54359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48" y="6576098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kern="0" dirty="0">
                <a:solidFill>
                  <a:prstClr val="black"/>
                </a:solidFill>
              </a:rPr>
              <a:t>E. Todesco, </a:t>
            </a:r>
            <a:r>
              <a:rPr lang="en-US" sz="1600" kern="0" dirty="0">
                <a:solidFill>
                  <a:prstClr val="black"/>
                </a:solidFill>
              </a:rPr>
              <a:t>L. Rossi,</a:t>
            </a:r>
            <a:r>
              <a:rPr lang="en-GB" sz="1600" kern="0" dirty="0">
                <a:solidFill>
                  <a:prstClr val="black"/>
                </a:solidFill>
              </a:rPr>
              <a:t> P.. McIntyre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8019" y="332656"/>
            <a:ext cx="5751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prstClr val="black"/>
                </a:solidFill>
              </a:rPr>
              <a:t>20-T dipole magnet</a:t>
            </a:r>
            <a:endParaRPr lang="en-GB" sz="5400" kern="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8120" y="4869160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beam </a:t>
            </a:r>
          </a:p>
          <a:p>
            <a:r>
              <a:rPr lang="en-US" dirty="0">
                <a:solidFill>
                  <a:prstClr val="black"/>
                </a:solidFill>
              </a:rPr>
              <a:t>pipe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b="1" dirty="0" smtClean="0"/>
              <a:t>VHE-LHC</a:t>
            </a:r>
            <a:r>
              <a:rPr lang="en-US" sz="5400" dirty="0" smtClean="0"/>
              <a:t> </a:t>
            </a:r>
            <a:endParaRPr lang="en-US" sz="5400" i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066484" cy="20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331605" y="231054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4005" y="4672744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31205" y="2386744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80312" y="2023990"/>
            <a:ext cx="147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VHE-LHC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   </a:t>
            </a:r>
          </a:p>
        </p:txBody>
      </p:sp>
      <p:sp>
        <p:nvSpPr>
          <p:cNvPr id="20" name="Oval 19"/>
          <p:cNvSpPr/>
          <p:nvPr/>
        </p:nvSpPr>
        <p:spPr>
          <a:xfrm>
            <a:off x="1131205" y="2512202"/>
            <a:ext cx="7467600" cy="236220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613309" y="4672744"/>
            <a:ext cx="21162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Calibri" pitchFamily="34" charset="0"/>
              </a:rPr>
              <a:t>VHE-LHC-LER</a:t>
            </a: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  <a:p>
            <a:pPr eaLnBrk="1" hangingPunct="1"/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40713" y="5143449"/>
            <a:ext cx="4299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CC"/>
                </a:solidFill>
                <a:latin typeface="Calibri" pitchFamily="34" charset="0"/>
              </a:rPr>
              <a:t>   </a:t>
            </a:r>
            <a:endParaRPr lang="en-US" sz="2800" b="1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1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 animBg="1"/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79" y="62191"/>
            <a:ext cx="8781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cs typeface="Calibri" pitchFamily="34" charset="0"/>
              </a:rPr>
              <a:t>80 or 100-km </a:t>
            </a:r>
            <a:r>
              <a:rPr lang="en-US" sz="4800" b="1" dirty="0">
                <a:solidFill>
                  <a:srgbClr val="0000FF"/>
                </a:solidFill>
                <a:cs typeface="Calibri" pitchFamily="34" charset="0"/>
              </a:rPr>
              <a:t>tunnel </a:t>
            </a:r>
            <a:r>
              <a:rPr lang="en-US" sz="4800" b="1" dirty="0" smtClean="0">
                <a:solidFill>
                  <a:srgbClr val="0000FF"/>
                </a:solidFill>
                <a:cs typeface="Calibri" pitchFamily="34" charset="0"/>
              </a:rPr>
              <a:t>for VHE-LHC</a:t>
            </a:r>
            <a:endParaRPr lang="en-GB" sz="4800" b="1" dirty="0">
              <a:solidFill>
                <a:srgbClr val="0000FF"/>
              </a:solidFill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730"/>
            <a:ext cx="9122800" cy="6020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79" y="1001990"/>
            <a:ext cx="2273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J. Osborne, C. Waaijer,</a:t>
            </a:r>
          </a:p>
          <a:p>
            <a:r>
              <a:rPr lang="en-GB" dirty="0">
                <a:solidFill>
                  <a:schemeClr val="bg1"/>
                </a:solidFill>
              </a:rPr>
              <a:t>CERN, ARUP &amp; </a:t>
            </a:r>
            <a:r>
              <a:rPr lang="en-GB" dirty="0" smtClean="0">
                <a:solidFill>
                  <a:schemeClr val="bg1"/>
                </a:solidFill>
              </a:rPr>
              <a:t>GADZ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1015345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t</a:t>
            </a:r>
            <a:r>
              <a:rPr lang="en-US" sz="2000" b="1" dirty="0" smtClean="0">
                <a:solidFill>
                  <a:srgbClr val="FFFF00"/>
                </a:solidFill>
              </a:rPr>
              <a:t>he same tunnel could host an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e</a:t>
            </a:r>
            <a:r>
              <a:rPr lang="en-US" sz="2000" b="1" baseline="30000" dirty="0" err="1" smtClean="0">
                <a:solidFill>
                  <a:srgbClr val="FFFF00"/>
                </a:solidFill>
              </a:rPr>
              <a:t>+</a:t>
            </a:r>
            <a:r>
              <a:rPr lang="en-US" sz="2000" b="1" i="1" dirty="0" err="1" smtClean="0">
                <a:solidFill>
                  <a:srgbClr val="FFFF00"/>
                </a:solidFill>
              </a:rPr>
              <a:t>e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-</a:t>
            </a:r>
            <a:r>
              <a:rPr lang="en-US" sz="2000" b="1" dirty="0" smtClean="0">
                <a:solidFill>
                  <a:srgbClr val="FFFF00"/>
                </a:solidFill>
              </a:rPr>
              <a:t> Higgs factory “TLEP” and a highest-luminosity highest-energy </a:t>
            </a:r>
            <a:r>
              <a:rPr lang="en-US" sz="2000" b="1" i="1" dirty="0" smtClean="0">
                <a:solidFill>
                  <a:srgbClr val="FFFF00"/>
                </a:solidFill>
              </a:rPr>
              <a:t>e-p</a:t>
            </a:r>
            <a:r>
              <a:rPr lang="en-US" sz="2000" b="1" dirty="0" smtClean="0">
                <a:solidFill>
                  <a:srgbClr val="FFFF00"/>
                </a:solidFill>
              </a:rPr>
              <a:t>/A collider </a:t>
            </a:r>
            <a:endParaRPr lang="en-GB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152563"/>
              </p:ext>
            </p:extLst>
          </p:nvPr>
        </p:nvGraphicFramePr>
        <p:xfrm>
          <a:off x="0" y="518160"/>
          <a:ext cx="91440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5936"/>
                <a:gridCol w="936104"/>
                <a:gridCol w="1368152"/>
                <a:gridCol w="1296144"/>
                <a:gridCol w="15476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parameter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LHC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HL-LHC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HE-LHC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VHE-LHC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c.m</a:t>
                      </a:r>
                      <a:r>
                        <a:rPr lang="en-US" sz="2000" b="1" dirty="0" smtClean="0"/>
                        <a:t>. energy [</a:t>
                      </a:r>
                      <a:r>
                        <a:rPr lang="en-US" sz="2000" b="1" dirty="0" err="1" smtClean="0"/>
                        <a:t>TeV</a:t>
                      </a:r>
                      <a:r>
                        <a:rPr lang="en-US" sz="2000" b="1" dirty="0" smtClean="0"/>
                        <a:t>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14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14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33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100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circumference [km]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26.7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80 (or 100)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dipole field [T]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8.33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8.33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20 (or 16)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beam current [A]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0.58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1.12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0.48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0.49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rms</a:t>
                      </a:r>
                      <a:r>
                        <a:rPr lang="en-US" sz="2000" dirty="0" smtClean="0"/>
                        <a:t> IP spot size [</a:t>
                      </a:r>
                      <a:r>
                        <a:rPr lang="en-US" sz="20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000" dirty="0" smtClean="0"/>
                        <a:t>m]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16/7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7.1 (min)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6.7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stored beam energy [MJ]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362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694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701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6610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SR power per ring [kW]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96.2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2900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arc SR heat load [W/m/</a:t>
                      </a:r>
                      <a:r>
                        <a:rPr lang="en-US" sz="2000" dirty="0" err="1" smtClean="0"/>
                        <a:t>apert</a:t>
                      </a:r>
                      <a:r>
                        <a:rPr lang="en-US" sz="2000" dirty="0" smtClean="0"/>
                        <a:t>.]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4.35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43.4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loss per turn [</a:t>
                      </a:r>
                      <a:r>
                        <a:rPr lang="en-US" sz="2000" dirty="0" err="1" smtClean="0"/>
                        <a:t>keV</a:t>
                      </a:r>
                      <a:r>
                        <a:rPr lang="en-US" sz="2000" dirty="0" smtClean="0"/>
                        <a:t>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201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5857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critical photon energy [</a:t>
                      </a:r>
                      <a:r>
                        <a:rPr lang="en-US" sz="2000" dirty="0" err="1" smtClean="0"/>
                        <a:t>eV</a:t>
                      </a:r>
                      <a:r>
                        <a:rPr lang="en-US" sz="2000" dirty="0" smtClean="0"/>
                        <a:t>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44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44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575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5474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longit</a:t>
                      </a:r>
                      <a:r>
                        <a:rPr lang="en-US" sz="2000" b="1" dirty="0" smtClean="0"/>
                        <a:t>. SR emit. damping time [h]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12.9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12.9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1.03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0.32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peak events / crossing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135 (</a:t>
                      </a:r>
                      <a:r>
                        <a:rPr lang="en-US" sz="2000" dirty="0" err="1" smtClean="0"/>
                        <a:t>lev.</a:t>
                      </a:r>
                      <a:r>
                        <a:rPr lang="en-US" sz="2000" dirty="0" smtClean="0"/>
                        <a:t>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147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171</a:t>
                      </a:r>
                      <a:endParaRPr lang="en-GB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peak luminosity</a:t>
                      </a:r>
                      <a:r>
                        <a:rPr lang="en-US" sz="2000" b="1" baseline="0" dirty="0" smtClean="0"/>
                        <a:t> [10</a:t>
                      </a:r>
                      <a:r>
                        <a:rPr lang="en-US" sz="2000" b="1" baseline="30000" dirty="0" smtClean="0"/>
                        <a:t>34</a:t>
                      </a:r>
                      <a:r>
                        <a:rPr lang="en-US" sz="2000" b="1" baseline="0" dirty="0" smtClean="0"/>
                        <a:t> cm</a:t>
                      </a:r>
                      <a:r>
                        <a:rPr lang="en-US" sz="2000" b="1" baseline="30000" dirty="0" smtClean="0"/>
                        <a:t>-2</a:t>
                      </a:r>
                      <a:r>
                        <a:rPr lang="en-US" sz="2000" b="1" baseline="0" dirty="0" smtClean="0"/>
                        <a:t>s</a:t>
                      </a:r>
                      <a:r>
                        <a:rPr lang="en-US" sz="2000" b="1" baseline="30000" dirty="0" smtClean="0"/>
                        <a:t>-1</a:t>
                      </a:r>
                      <a:r>
                        <a:rPr lang="en-US" sz="2000" b="1" baseline="0" dirty="0" smtClean="0"/>
                        <a:t>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/>
                        </a:rPr>
                        <a:t>≥</a:t>
                      </a:r>
                      <a:r>
                        <a:rPr lang="en-US" sz="2000" b="1" dirty="0" smtClean="0"/>
                        <a:t>5.0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+mn-lt"/>
                        </a:rPr>
                        <a:t>≥</a:t>
                      </a:r>
                      <a:r>
                        <a:rPr lang="en-US" sz="2000" b="1" dirty="0" smtClean="0"/>
                        <a:t>5.0</a:t>
                      </a:r>
                      <a:endParaRPr lang="en-GB" sz="20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lifetime due to burn off [h]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15.4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14.8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optimum av. luminosity / day [fb</a:t>
                      </a:r>
                      <a:r>
                        <a:rPr lang="en-US" sz="2000" b="1" baseline="30000" dirty="0" smtClean="0"/>
                        <a:t>-1</a:t>
                      </a:r>
                      <a:r>
                        <a:rPr lang="en-US" sz="2000" b="1" dirty="0" smtClean="0"/>
                        <a:t>]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0.5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2.8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1.4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2.1</a:t>
                      </a:r>
                      <a:endParaRPr lang="en-GB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" y="-171400"/>
            <a:ext cx="766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</a:rPr>
              <a:t>HE-LHC &amp; VHE-LHC </a:t>
            </a:r>
            <a:r>
              <a:rPr lang="en-US" sz="4400" b="1" dirty="0" smtClean="0">
                <a:solidFill>
                  <a:srgbClr val="0000CC"/>
                </a:solidFill>
              </a:rPr>
              <a:t>parameters</a:t>
            </a:r>
            <a:endParaRPr lang="en-US" sz="4400" b="1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2320" y="28256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O. Dominguez, </a:t>
            </a:r>
            <a:endParaRPr lang="en-US" sz="1200" dirty="0" smtClean="0">
              <a:solidFill>
                <a:prstClr val="black"/>
              </a:solidFill>
            </a:endParaRPr>
          </a:p>
          <a:p>
            <a:r>
              <a:rPr lang="en-US" sz="1200" dirty="0" smtClean="0">
                <a:solidFill>
                  <a:prstClr val="black"/>
                </a:solidFill>
              </a:rPr>
              <a:t>L</a:t>
            </a:r>
            <a:r>
              <a:rPr lang="en-US" sz="1200" dirty="0">
                <a:solidFill>
                  <a:prstClr val="black"/>
                </a:solidFill>
              </a:rPr>
              <a:t>. Rossi, F</a:t>
            </a:r>
            <a:r>
              <a:rPr lang="en-US" sz="1200" dirty="0" smtClean="0">
                <a:solidFill>
                  <a:prstClr val="black"/>
                </a:solidFill>
              </a:rPr>
              <a:t>. Zimmermann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Local Docs\Presentations\sheffield\2 ca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23"/>
            <a:ext cx="9137098" cy="685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118" y="9211"/>
            <a:ext cx="2964706" cy="108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solidFill>
                  <a:srgbClr val="FFFFFF"/>
                </a:solidFill>
              </a:rPr>
              <a:t>To </a:t>
            </a:r>
            <a:r>
              <a:rPr lang="fr-CH" dirty="0" err="1">
                <a:solidFill>
                  <a:srgbClr val="FFFFFF"/>
                </a:solidFill>
              </a:rPr>
              <a:t>make</a:t>
            </a:r>
            <a:r>
              <a:rPr lang="fr-CH" dirty="0">
                <a:solidFill>
                  <a:srgbClr val="FFFFFF"/>
                </a:solidFill>
              </a:rPr>
              <a:t> a </a:t>
            </a:r>
            <a:r>
              <a:rPr lang="fr-CH" dirty="0" err="1">
                <a:solidFill>
                  <a:srgbClr val="FFFFFF"/>
                </a:solidFill>
              </a:rPr>
              <a:t>magnet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strong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enough</a:t>
            </a:r>
            <a:r>
              <a:rPr lang="fr-CH" dirty="0">
                <a:solidFill>
                  <a:srgbClr val="FFFFFF"/>
                </a:solidFill>
              </a:rPr>
              <a:t> for the LHC in </a:t>
            </a:r>
            <a:r>
              <a:rPr lang="fr-CH" dirty="0" err="1">
                <a:solidFill>
                  <a:srgbClr val="FFFFFF"/>
                </a:solidFill>
              </a:rPr>
              <a:t>our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existing</a:t>
            </a:r>
            <a:r>
              <a:rPr lang="fr-CH" dirty="0">
                <a:solidFill>
                  <a:srgbClr val="FFFFFF"/>
                </a:solidFill>
              </a:rPr>
              <a:t> tunnel, </a:t>
            </a:r>
            <a:r>
              <a:rPr lang="fr-CH" dirty="0" err="1">
                <a:solidFill>
                  <a:srgbClr val="FFFFFF"/>
                </a:solidFill>
              </a:rPr>
              <a:t>we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needed</a:t>
            </a:r>
            <a:r>
              <a:rPr lang="fr-CH" dirty="0">
                <a:solidFill>
                  <a:srgbClr val="FFFFFF"/>
                </a:solidFill>
              </a:rPr>
              <a:t> 13’000 </a:t>
            </a:r>
            <a:r>
              <a:rPr lang="fr-CH" dirty="0" err="1">
                <a:solidFill>
                  <a:srgbClr val="FFFFFF"/>
                </a:solidFill>
              </a:rPr>
              <a:t>Amps</a:t>
            </a:r>
            <a:r>
              <a:rPr lang="fr-CH" dirty="0">
                <a:solidFill>
                  <a:srgbClr val="FFFFFF"/>
                </a:solidFill>
              </a:rPr>
              <a:t> of </a:t>
            </a:r>
            <a:r>
              <a:rPr lang="fr-CH" dirty="0" err="1">
                <a:solidFill>
                  <a:srgbClr val="FFFFFF"/>
                </a:solidFill>
              </a:rPr>
              <a:t>current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2280" y="5358349"/>
            <a:ext cx="2033438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smtClean="0">
                <a:solidFill>
                  <a:srgbClr val="FFFFFF"/>
                </a:solidFill>
              </a:rPr>
              <a:t>13 </a:t>
            </a:r>
            <a:r>
              <a:rPr lang="fr-CH" dirty="0" err="1" smtClean="0">
                <a:solidFill>
                  <a:srgbClr val="FFFFFF"/>
                </a:solidFill>
              </a:rPr>
              <a:t>Amps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at</a:t>
            </a:r>
            <a:r>
              <a:rPr lang="fr-CH" dirty="0" smtClean="0">
                <a:solidFill>
                  <a:srgbClr val="FFFFFF"/>
                </a:solidFill>
              </a:rPr>
              <a:t> room </a:t>
            </a:r>
            <a:r>
              <a:rPr lang="fr-CH" dirty="0" err="1" smtClean="0">
                <a:solidFill>
                  <a:srgbClr val="FFFFFF"/>
                </a:solidFill>
              </a:rPr>
              <a:t>temperature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2780928"/>
            <a:ext cx="2033438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smtClean="0">
                <a:solidFill>
                  <a:srgbClr val="FFFFFF"/>
                </a:solidFill>
              </a:rPr>
              <a:t>13’000 </a:t>
            </a:r>
            <a:r>
              <a:rPr lang="fr-CH" dirty="0" err="1" smtClean="0">
                <a:solidFill>
                  <a:srgbClr val="FFFFFF"/>
                </a:solidFill>
              </a:rPr>
              <a:t>Amps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at</a:t>
            </a:r>
            <a:r>
              <a:rPr lang="fr-CH" dirty="0" smtClean="0">
                <a:solidFill>
                  <a:srgbClr val="FFFFFF"/>
                </a:solidFill>
              </a:rPr>
              <a:t> room </a:t>
            </a:r>
            <a:r>
              <a:rPr lang="fr-CH" dirty="0" err="1" smtClean="0">
                <a:solidFill>
                  <a:srgbClr val="FFFFFF"/>
                </a:solidFill>
              </a:rPr>
              <a:t>temperature</a:t>
            </a:r>
            <a:endParaRPr lang="fr-CH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05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90" y="4505794"/>
            <a:ext cx="9127710" cy="1115373"/>
          </a:xfrm>
          <a:prstGeom prst="rect">
            <a:avLst/>
          </a:prstGeom>
          <a:noFill/>
        </p:spPr>
        <p:txBody>
          <a:bodyPr wrap="square" lIns="129227" tIns="64613" rIns="129227" bIns="64613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cs typeface="Times New Roman" pitchFamily="18" charset="0"/>
              </a:rPr>
              <a:t>SR damping counteracted by transverse + </a:t>
            </a:r>
            <a:r>
              <a:rPr lang="en-US" sz="3200" dirty="0" err="1" smtClean="0">
                <a:solidFill>
                  <a:prstClr val="black"/>
                </a:solidFill>
                <a:cs typeface="Times New Roman" pitchFamily="18" charset="0"/>
              </a:rPr>
              <a:t>longit</a:t>
            </a:r>
            <a:r>
              <a:rPr lang="en-US" sz="3200" dirty="0" smtClean="0">
                <a:solidFill>
                  <a:prstClr val="black"/>
                </a:solidFill>
                <a:cs typeface="Times New Roman" pitchFamily="18" charset="0"/>
              </a:rPr>
              <a:t>. noise injection (constant tune shift &amp; bunch length)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" y="1406639"/>
            <a:ext cx="4463584" cy="31245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80" y="1412776"/>
            <a:ext cx="4454816" cy="31183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1520" y="13936"/>
            <a:ext cx="8828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VHE-LHC: time evolution over 11 h in physics </a:t>
            </a:r>
          </a:p>
          <a:p>
            <a:r>
              <a:rPr lang="en-US" sz="3600" b="1" dirty="0" smtClean="0">
                <a:solidFill>
                  <a:srgbClr val="0070C0"/>
                </a:solidFill>
              </a:rPr>
              <a:t>with </a:t>
            </a:r>
            <a:r>
              <a:rPr lang="en-US" sz="3600" b="1" i="1" dirty="0" smtClean="0">
                <a:solidFill>
                  <a:srgbClr val="0070C0"/>
                </a:solidFill>
              </a:rPr>
              <a:t>p</a:t>
            </a:r>
            <a:r>
              <a:rPr lang="en-US" sz="3600" b="1" dirty="0" smtClean="0">
                <a:solidFill>
                  <a:srgbClr val="0070C0"/>
                </a:solidFill>
              </a:rPr>
              <a:t> burn off &amp; controlled blow up</a:t>
            </a:r>
            <a:endParaRPr lang="en-GB" sz="36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7148" y="3409981"/>
                <a:ext cx="28418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⊥&amp; </m:t>
                    </m:r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∥ </m:t>
                    </m:r>
                  </m:oMath>
                </a14:m>
                <a:r>
                  <a:rPr lang="en-US" sz="2800" b="1" dirty="0" err="1" smtClean="0">
                    <a:solidFill>
                      <a:srgbClr val="FF0000"/>
                    </a:solidFill>
                  </a:rPr>
                  <a:t>emittances</a:t>
                </a:r>
                <a:endParaRPr lang="en-GB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48" y="3409981"/>
                <a:ext cx="2841868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0465" r="-257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311828" y="2971962"/>
            <a:ext cx="28187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luminosity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&amp; bunch intensity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5492" y="1037307"/>
            <a:ext cx="150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O. Dominguez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3" y="5606564"/>
            <a:ext cx="90095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</a:rPr>
              <a:t>HE-LHC &amp;VHE-LHC </a:t>
            </a:r>
            <a:r>
              <a:rPr lang="en-US" sz="2000" b="1" dirty="0" smtClean="0">
                <a:solidFill>
                  <a:srgbClr val="0000CC"/>
                </a:solidFill>
              </a:rPr>
              <a:t>luminosities could </a:t>
            </a:r>
            <a:r>
              <a:rPr lang="en-US" sz="2000" b="1" dirty="0">
                <a:solidFill>
                  <a:srgbClr val="0000CC"/>
                </a:solidFill>
              </a:rPr>
              <a:t>greatly improve for bunch </a:t>
            </a:r>
            <a:r>
              <a:rPr lang="en-US" sz="2000" b="1" dirty="0" err="1">
                <a:solidFill>
                  <a:srgbClr val="0000CC"/>
                </a:solidFill>
              </a:rPr>
              <a:t>spacings</a:t>
            </a:r>
            <a:r>
              <a:rPr lang="en-US" sz="2000" b="1" dirty="0">
                <a:solidFill>
                  <a:srgbClr val="0000CC"/>
                </a:solidFill>
              </a:rPr>
              <a:t> &lt; 25 ns, e.g. </a:t>
            </a:r>
            <a:r>
              <a:rPr lang="en-US" sz="2000" b="1" u="sng" dirty="0">
                <a:solidFill>
                  <a:srgbClr val="0000CC"/>
                </a:solidFill>
              </a:rPr>
              <a:t>by factor 5 for 5 ns</a:t>
            </a:r>
            <a:r>
              <a:rPr lang="en-US" sz="2000" b="1" dirty="0">
                <a:solidFill>
                  <a:srgbClr val="0000CC"/>
                </a:solidFill>
              </a:rPr>
              <a:t>, </a:t>
            </a:r>
            <a:r>
              <a:rPr lang="en-US" sz="2000" b="1" dirty="0" smtClean="0">
                <a:solidFill>
                  <a:srgbClr val="0000CC"/>
                </a:solidFill>
              </a:rPr>
              <a:t>making better </a:t>
            </a:r>
            <a:r>
              <a:rPr lang="en-US" sz="2000" b="1" dirty="0">
                <a:solidFill>
                  <a:srgbClr val="0000CC"/>
                </a:solidFill>
              </a:rPr>
              <a:t>use of strong radiation damping!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are 5 ns spacing &amp; 2.5x10</a:t>
            </a:r>
            <a:r>
              <a:rPr lang="en-US" sz="2800" b="1" i="1" baseline="30000" dirty="0">
                <a:solidFill>
                  <a:srgbClr val="FF0000"/>
                </a:solidFill>
              </a:rPr>
              <a:t>35</a:t>
            </a:r>
            <a:r>
              <a:rPr lang="en-US" sz="2800" b="1" i="1" dirty="0">
                <a:solidFill>
                  <a:srgbClr val="FF0000"/>
                </a:solidFill>
              </a:rPr>
              <a:t>cm</a:t>
            </a:r>
            <a:r>
              <a:rPr lang="en-US" sz="2800" b="1" i="1" baseline="30000" dirty="0">
                <a:solidFill>
                  <a:srgbClr val="FF0000"/>
                </a:solidFill>
              </a:rPr>
              <a:t>-2</a:t>
            </a:r>
            <a:r>
              <a:rPr lang="en-US" sz="2800" b="1" i="1" dirty="0">
                <a:solidFill>
                  <a:srgbClr val="FF0000"/>
                </a:solidFill>
              </a:rPr>
              <a:t>s</a:t>
            </a:r>
            <a:r>
              <a:rPr lang="en-US" sz="2800" b="1" i="1" baseline="30000" dirty="0">
                <a:solidFill>
                  <a:srgbClr val="FF0000"/>
                </a:solidFill>
              </a:rPr>
              <a:t>-1</a:t>
            </a:r>
            <a:r>
              <a:rPr lang="en-US" sz="2800" b="1" i="1" dirty="0">
                <a:solidFill>
                  <a:srgbClr val="FF0000"/>
                </a:solidFill>
              </a:rPr>
              <a:t> acceptable for detectors?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c</a:t>
            </a:r>
            <a:r>
              <a:rPr lang="en-US" sz="5400" dirty="0" smtClean="0"/>
              <a:t>ircular </a:t>
            </a:r>
            <a:r>
              <a:rPr lang="en-US" sz="5400" i="1" dirty="0" err="1" smtClean="0"/>
              <a:t>e</a:t>
            </a:r>
            <a:r>
              <a:rPr lang="en-US" sz="5400" baseline="30000" dirty="0" err="1" smtClean="0"/>
              <a:t>+</a:t>
            </a:r>
            <a:r>
              <a:rPr lang="en-US" sz="5400" i="1" dirty="0" err="1" smtClean="0"/>
              <a:t>e</a:t>
            </a:r>
            <a:r>
              <a:rPr lang="en-US" sz="5400" baseline="30000" dirty="0" smtClean="0"/>
              <a:t>-</a:t>
            </a:r>
            <a:r>
              <a:rPr lang="en-US" sz="5400" dirty="0" smtClean="0"/>
              <a:t> Higgs factories</a:t>
            </a:r>
            <a:endParaRPr lang="en-GB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052736"/>
                <a:ext cx="9144000" cy="4525963"/>
              </a:xfrm>
            </p:spPr>
            <p:txBody>
              <a:bodyPr>
                <a:noAutofit/>
              </a:bodyPr>
              <a:lstStyle/>
              <a:p>
                <a:r>
                  <a:rPr lang="en-US" sz="2800" b="1" dirty="0" smtClean="0">
                    <a:solidFill>
                      <a:srgbClr val="00B050"/>
                    </a:solidFill>
                  </a:rPr>
                  <a:t>2012 - LHC discovered Higgs boson at 126 GeV </a:t>
                </a:r>
              </a:p>
              <a:p>
                <a:pPr>
                  <a:tabLst>
                    <a:tab pos="6989763" algn="l"/>
                  </a:tabLst>
                </a:pPr>
                <a:r>
                  <a:rPr lang="en-US" sz="2800" dirty="0" smtClean="0"/>
                  <a:t>cross section for </a:t>
                </a:r>
                <a:r>
                  <a:rPr lang="en-US" sz="2800" b="1" i="1" dirty="0" smtClean="0">
                    <a:solidFill>
                      <a:srgbClr val="00B050"/>
                    </a:solidFill>
                  </a:rPr>
                  <a:t>H</a:t>
                </a:r>
                <a:r>
                  <a:rPr lang="en-US" sz="2800" b="1" dirty="0" smtClean="0">
                    <a:solidFill>
                      <a:srgbClr val="00B050"/>
                    </a:solidFill>
                  </a:rPr>
                  <a:t> production in </a:t>
                </a:r>
                <a:r>
                  <a:rPr lang="en-US" sz="2800" b="1" i="1" dirty="0" err="1" smtClean="0">
                    <a:solidFill>
                      <a:srgbClr val="00B050"/>
                    </a:solidFill>
                  </a:rPr>
                  <a:t>e</a:t>
                </a:r>
                <a:r>
                  <a:rPr lang="en-US" sz="2800" b="1" baseline="30000" dirty="0" err="1" smtClean="0">
                    <a:solidFill>
                      <a:srgbClr val="00B050"/>
                    </a:solidFill>
                  </a:rPr>
                  <a:t>+</a:t>
                </a:r>
                <a:r>
                  <a:rPr lang="en-US" sz="2800" b="1" i="1" dirty="0" err="1" smtClean="0">
                    <a:solidFill>
                      <a:srgbClr val="00B050"/>
                    </a:solidFill>
                  </a:rPr>
                  <a:t>e</a:t>
                </a:r>
                <a:r>
                  <a:rPr lang="en-US" sz="2800" b="1" baseline="30000" dirty="0" smtClean="0">
                    <a:solidFill>
                      <a:srgbClr val="00B050"/>
                    </a:solidFill>
                  </a:rPr>
                  <a:t>- </a:t>
                </a:r>
                <a:r>
                  <a:rPr lang="en-US" sz="2800" b="1" dirty="0" smtClean="0">
                    <a:solidFill>
                      <a:srgbClr val="00B050"/>
                    </a:solidFill>
                  </a:rPr>
                  <a:t>collisions </a:t>
                </a:r>
                <a:r>
                  <a:rPr lang="en-US" sz="2800" dirty="0" smtClean="0"/>
                  <a:t>maximum at </a:t>
                </a:r>
                <a:r>
                  <a:rPr lang="en-US" sz="2800" b="1" dirty="0" smtClean="0">
                    <a:solidFill>
                      <a:srgbClr val="00B050"/>
                    </a:solidFill>
                  </a:rPr>
                  <a:t>~15% higher beam energy than LEP2 </a:t>
                </a:r>
              </a:p>
              <a:p>
                <a:pPr>
                  <a:tabLst>
                    <a:tab pos="7532688" algn="l"/>
                  </a:tabLst>
                </a:pPr>
                <a:r>
                  <a:rPr lang="en-US" sz="2800" b="1" dirty="0">
                    <a:solidFill>
                      <a:srgbClr val="FF0000"/>
                    </a:solidFill>
                  </a:rPr>
                  <a:t>c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ircular collider (“TLEP”) </a:t>
                </a:r>
                <a:r>
                  <a:rPr lang="en-US" sz="2800" dirty="0" smtClean="0"/>
                  <a:t>in 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new 80-100 tunnel: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3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00x LEP2 luminosity at 4 IPs </a:t>
                </a:r>
                <a:r>
                  <a:rPr lang="en-US" sz="2800" dirty="0" smtClean="0"/>
                  <a:t>(precision </a:t>
                </a:r>
                <a:r>
                  <a:rPr lang="en-US" sz="2800" i="1" dirty="0" smtClean="0"/>
                  <a:t>H </a:t>
                </a:r>
                <a:r>
                  <a:rPr lang="en-US" sz="2800" dirty="0" smtClean="0"/>
                  <a:t>studies)</a:t>
                </a:r>
              </a:p>
              <a:p>
                <a:pPr>
                  <a:tabLst>
                    <a:tab pos="7532688" algn="l"/>
                  </a:tabLst>
                </a:pPr>
                <a:r>
                  <a:rPr lang="en-US" sz="2800" b="1" dirty="0" smtClean="0">
                    <a:solidFill>
                      <a:srgbClr val="0000CC"/>
                    </a:solidFill>
                  </a:rPr>
                  <a:t>recipe for high luminosity: smaller </a:t>
                </a:r>
                <a:r>
                  <a:rPr lang="en-US" sz="2800" b="1" dirty="0" smtClean="0">
                    <a:solidFill>
                      <a:srgbClr val="0000CC"/>
                    </a:solidFill>
                    <a:latin typeface="Symbol" pitchFamily="18" charset="2"/>
                  </a:rPr>
                  <a:t>b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* (esp. </a:t>
                </a:r>
                <a:r>
                  <a:rPr lang="en-US" sz="2800" b="1" i="1" dirty="0" smtClean="0">
                    <a:solidFill>
                      <a:srgbClr val="0000CC"/>
                    </a:solidFill>
                  </a:rPr>
                  <a:t>y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), lower </a:t>
                </a:r>
                <a:r>
                  <a:rPr lang="en-US" sz="2800" b="1" dirty="0" err="1" smtClean="0">
                    <a:solidFill>
                      <a:srgbClr val="0000CC"/>
                    </a:solidFill>
                  </a:rPr>
                  <a:t>emittance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 (</a:t>
                </a:r>
                <a:r>
                  <a:rPr lang="en-US" sz="2800" b="1" i="1" dirty="0" smtClean="0">
                    <a:solidFill>
                      <a:srgbClr val="0000CC"/>
                    </a:solidFill>
                  </a:rPr>
                  <a:t>x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 &amp; </a:t>
                </a:r>
                <a:r>
                  <a:rPr lang="en-US" sz="2800" b="1" i="1" dirty="0" smtClean="0">
                    <a:solidFill>
                      <a:srgbClr val="0000CC"/>
                    </a:solidFill>
                  </a:rPr>
                  <a:t>y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), top-up injection </a:t>
                </a:r>
                <a:endParaRPr lang="en-GB" sz="2800" b="1" dirty="0" smtClean="0">
                  <a:solidFill>
                    <a:srgbClr val="0000CC"/>
                  </a:solidFill>
                </a:endParaRPr>
              </a:p>
              <a:p>
                <a:r>
                  <a:rPr lang="en-US" sz="2800" dirty="0" smtClean="0"/>
                  <a:t>operation 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up to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CC"/>
                        </a:solidFill>
                        <a:latin typeface="Cambria Math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2800" b="1" dirty="0" smtClean="0">
                    <a:solidFill>
                      <a:srgbClr val="0000CC"/>
                    </a:solidFill>
                  </a:rPr>
                  <a:t> threshold</a:t>
                </a:r>
                <a:r>
                  <a:rPr lang="en-US" sz="2800" dirty="0" smtClean="0">
                    <a:solidFill>
                      <a:srgbClr val="0000CC"/>
                    </a:solidFill>
                  </a:rPr>
                  <a:t>; 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very</a:t>
                </a:r>
                <a:r>
                  <a:rPr 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high luminosity at </a:t>
                </a:r>
                <a:r>
                  <a:rPr lang="en-US" sz="2800" b="1" i="1" dirty="0" smtClean="0">
                    <a:solidFill>
                      <a:srgbClr val="0000CC"/>
                    </a:solidFill>
                  </a:rPr>
                  <a:t>Z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 pole &amp; </a:t>
                </a:r>
                <a:r>
                  <a:rPr lang="en-US" sz="2800" b="1" i="1" dirty="0" smtClean="0">
                    <a:solidFill>
                      <a:srgbClr val="0000CC"/>
                    </a:solidFill>
                  </a:rPr>
                  <a:t>WW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 threshold </a:t>
                </a:r>
                <a:r>
                  <a:rPr lang="en-US" sz="2800" dirty="0" smtClean="0"/>
                  <a:t>(+ </a:t>
                </a:r>
                <a:r>
                  <a:rPr lang="en-US" sz="2800" b="1" dirty="0" smtClean="0">
                    <a:solidFill>
                      <a:srgbClr val="0000CC"/>
                    </a:solidFill>
                  </a:rPr>
                  <a:t>polarized beams!</a:t>
                </a:r>
                <a:r>
                  <a:rPr lang="en-US" sz="2800" dirty="0" smtClean="0">
                    <a:solidFill>
                      <a:srgbClr val="0000CC"/>
                    </a:solidFill>
                  </a:rPr>
                  <a:t>)</a:t>
                </a:r>
              </a:p>
              <a:p>
                <a:r>
                  <a:rPr lang="en-US" sz="2800" dirty="0"/>
                  <a:t>i</a:t>
                </a:r>
                <a:r>
                  <a:rPr lang="en-US" sz="2800" dirty="0" smtClean="0"/>
                  <a:t>n 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same tunnel</a:t>
                </a:r>
                <a:r>
                  <a:rPr lang="en-US" sz="2800" dirty="0" smtClean="0"/>
                  <a:t>: </a:t>
                </a:r>
                <a:r>
                  <a:rPr lang="en-US" sz="2800" b="1" i="1" dirty="0" err="1" smtClean="0">
                    <a:solidFill>
                      <a:srgbClr val="FF0000"/>
                    </a:solidFill>
                  </a:rPr>
                  <a:t>pp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 collider up to 100-TeV </a:t>
                </a:r>
                <a:r>
                  <a:rPr lang="en-US" sz="2800" b="1" dirty="0" err="1" smtClean="0">
                    <a:solidFill>
                      <a:srgbClr val="FF0000"/>
                    </a:solidFill>
                  </a:rPr>
                  <a:t>c.m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. (VHE-LHC), </a:t>
                </a:r>
                <a:r>
                  <a:rPr lang="en-US" sz="2800" dirty="0" smtClean="0"/>
                  <a:t>and </a:t>
                </a:r>
                <a:r>
                  <a:rPr lang="en-US" sz="2800" i="1" dirty="0" err="1" smtClean="0"/>
                  <a:t>ep</a:t>
                </a:r>
                <a:r>
                  <a:rPr lang="en-US" sz="2800" dirty="0" smtClean="0"/>
                  <a:t> collider</a:t>
                </a:r>
              </a:p>
              <a:p>
                <a:r>
                  <a:rPr lang="en-US" sz="2800" b="1" dirty="0" smtClean="0">
                    <a:solidFill>
                      <a:srgbClr val="0000CC"/>
                    </a:solidFill>
                  </a:rPr>
                  <a:t>TLEP will enhance VHE-LHC physics case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52736"/>
                <a:ext cx="9144000" cy="4525963"/>
              </a:xfrm>
              <a:blipFill rotWithShape="1">
                <a:blip r:embed="rId2"/>
                <a:stretch>
                  <a:fillRect l="-1133" t="-1213" r="-333" b="-30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21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9" y="764704"/>
            <a:ext cx="8217328" cy="5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804248" y="1037938"/>
            <a:ext cx="1189398" cy="250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2189"/>
            <a:ext cx="9347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49263" algn="l"/>
              </a:tabLst>
            </a:pPr>
            <a:r>
              <a:rPr lang="en-US" sz="4400" dirty="0">
                <a:solidFill>
                  <a:prstClr val="black"/>
                </a:solidFill>
              </a:rPr>
              <a:t>l</a:t>
            </a:r>
            <a:r>
              <a:rPr lang="en-US" sz="4400" dirty="0" smtClean="0">
                <a:solidFill>
                  <a:prstClr val="black"/>
                </a:solidFill>
              </a:rPr>
              <a:t>uminosity - </a:t>
            </a:r>
            <a:r>
              <a:rPr lang="en-US" sz="4400" dirty="0" err="1" smtClean="0">
                <a:solidFill>
                  <a:prstClr val="black"/>
                </a:solidFill>
              </a:rPr>
              <a:t>past&amp;planned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</a:rPr>
              <a:t>e</a:t>
            </a:r>
            <a:r>
              <a:rPr lang="en-US" sz="4400" baseline="30000" dirty="0" err="1" smtClean="0">
                <a:solidFill>
                  <a:prstClr val="black"/>
                </a:solidFill>
              </a:rPr>
              <a:t>+</a:t>
            </a:r>
            <a:r>
              <a:rPr lang="en-US" sz="4400" i="1" dirty="0" err="1" smtClean="0">
                <a:solidFill>
                  <a:prstClr val="black"/>
                </a:solidFill>
              </a:rPr>
              <a:t>e</a:t>
            </a:r>
            <a:r>
              <a:rPr lang="en-US" sz="4400" baseline="30000" dirty="0" smtClean="0">
                <a:solidFill>
                  <a:prstClr val="black"/>
                </a:solidFill>
              </a:rPr>
              <a:t>-</a:t>
            </a:r>
            <a:r>
              <a:rPr lang="en-US" sz="4400" dirty="0" smtClean="0">
                <a:solidFill>
                  <a:prstClr val="black"/>
                </a:solidFill>
              </a:rPr>
              <a:t> colliders</a:t>
            </a:r>
            <a:endParaRPr lang="en-GB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1259468"/>
            <a:ext cx="142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S. Henderson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7536446" y="851630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7536446" y="1827907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7556905" y="1410554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7556905" y="2244934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>
              <a:solidFill>
                <a:srgbClr val="EAEAEA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80584" y="888045"/>
            <a:ext cx="1083951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</a:rPr>
              <a:t>TLEP-Z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91572" y="1383060"/>
            <a:ext cx="1168910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</a:rPr>
              <a:t>TLEP-W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7677" y="1814160"/>
            <a:ext cx="111280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</a:rPr>
              <a:t>TLEP-H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3398" y="2288722"/>
            <a:ext cx="101181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</a:rPr>
              <a:t>TLEP-t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220072" y="1088100"/>
            <a:ext cx="1224136" cy="1156834"/>
          </a:xfrm>
          <a:prstGeom prst="straightConnector1">
            <a:avLst/>
          </a:prstGeom>
          <a:ln w="603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660232" y="1088100"/>
            <a:ext cx="876214" cy="0"/>
          </a:xfrm>
          <a:prstGeom prst="straightConnector1">
            <a:avLst/>
          </a:prstGeom>
          <a:ln w="603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60232" y="1224246"/>
            <a:ext cx="876214" cy="1064476"/>
          </a:xfrm>
          <a:prstGeom prst="straightConnector1">
            <a:avLst/>
          </a:prstGeom>
          <a:ln w="603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8" idx="1"/>
          </p:cNvCxnSpPr>
          <p:nvPr/>
        </p:nvCxnSpPr>
        <p:spPr>
          <a:xfrm>
            <a:off x="6660232" y="1224246"/>
            <a:ext cx="876214" cy="745987"/>
          </a:xfrm>
          <a:prstGeom prst="straightConnector1">
            <a:avLst/>
          </a:prstGeom>
          <a:ln w="603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9" idx="2"/>
          </p:cNvCxnSpPr>
          <p:nvPr/>
        </p:nvCxnSpPr>
        <p:spPr>
          <a:xfrm>
            <a:off x="6660232" y="1224246"/>
            <a:ext cx="983991" cy="558923"/>
          </a:xfrm>
          <a:prstGeom prst="straightConnector1">
            <a:avLst/>
          </a:prstGeom>
          <a:ln w="6032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76056" y="2818065"/>
            <a:ext cx="2744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t</a:t>
            </a:r>
            <a:r>
              <a:rPr lang="en-US" sz="2800" b="1" i="1" dirty="0" smtClean="0">
                <a:solidFill>
                  <a:srgbClr val="FF0000"/>
                </a:solidFill>
              </a:rPr>
              <a:t>he circular route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4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30" y="1080286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1. </a:t>
            </a:r>
            <a:r>
              <a:rPr lang="en-GB" sz="4000" b="1" dirty="0" err="1" smtClean="0">
                <a:solidFill>
                  <a:srgbClr val="FF0000"/>
                </a:solidFill>
              </a:rPr>
              <a:t>radiative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Bhabha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>
                <a:solidFill>
                  <a:srgbClr val="FF0000"/>
                </a:solidFill>
              </a:rPr>
              <a:t>scattering </a:t>
            </a:r>
            <a:r>
              <a:rPr lang="en-GB" sz="3200" dirty="0" smtClean="0">
                <a:solidFill>
                  <a:prstClr val="black"/>
                </a:solidFill>
              </a:rPr>
              <a:t>(</a:t>
            </a:r>
            <a:r>
              <a:rPr lang="en-GB" sz="3200" dirty="0" smtClean="0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en-GB" sz="3200" dirty="0">
                <a:solidFill>
                  <a:prstClr val="black"/>
                </a:solidFill>
              </a:rPr>
              <a:t>≈0.215 </a:t>
            </a:r>
            <a:r>
              <a:rPr lang="en-GB" sz="3200" dirty="0" smtClean="0">
                <a:solidFill>
                  <a:prstClr val="black"/>
                </a:solidFill>
              </a:rPr>
              <a:t>barn)</a:t>
            </a:r>
            <a:endParaRPr lang="en-GB" sz="3600" dirty="0" smtClean="0">
              <a:solidFill>
                <a:prstClr val="black"/>
              </a:solidFill>
            </a:endParaRPr>
          </a:p>
          <a:p>
            <a:r>
              <a:rPr lang="en-GB" sz="3600" dirty="0" smtClean="0">
                <a:solidFill>
                  <a:prstClr val="black"/>
                </a:solidFill>
              </a:rPr>
              <a:t>LEP2</a:t>
            </a:r>
            <a:r>
              <a:rPr lang="en-GB" sz="3600" dirty="0">
                <a:solidFill>
                  <a:prstClr val="black"/>
                </a:solidFill>
              </a:rPr>
              <a:t>: </a:t>
            </a:r>
            <a:r>
              <a:rPr lang="en-GB" sz="3600" b="1" dirty="0" smtClean="0">
                <a:solidFill>
                  <a:prstClr val="black"/>
                </a:solidFill>
                <a:latin typeface="Symbol" pitchFamily="18" charset="2"/>
              </a:rPr>
              <a:t>t</a:t>
            </a:r>
            <a:r>
              <a:rPr lang="en-GB" sz="3600" b="1" baseline="-25000" dirty="0" smtClean="0">
                <a:solidFill>
                  <a:prstClr val="black"/>
                </a:solidFill>
              </a:rPr>
              <a:t>beam,LEP2</a:t>
            </a:r>
            <a:r>
              <a:rPr lang="en-GB" sz="3600" b="1" dirty="0" smtClean="0">
                <a:solidFill>
                  <a:prstClr val="black"/>
                </a:solidFill>
              </a:rPr>
              <a:t>~ </a:t>
            </a:r>
            <a:r>
              <a:rPr lang="en-GB" sz="3600" b="1" dirty="0">
                <a:solidFill>
                  <a:prstClr val="black"/>
                </a:solidFill>
              </a:rPr>
              <a:t>6 h </a:t>
            </a:r>
            <a:r>
              <a:rPr lang="en-GB" sz="3200" b="1" dirty="0" smtClean="0">
                <a:solidFill>
                  <a:prstClr val="black"/>
                </a:solidFill>
              </a:rPr>
              <a:t>	</a:t>
            </a:r>
            <a:endParaRPr lang="en-GB" sz="1100" b="1" dirty="0">
              <a:solidFill>
                <a:prstClr val="black"/>
              </a:solidFill>
            </a:endParaRPr>
          </a:p>
          <a:p>
            <a:r>
              <a:rPr lang="en-GB" sz="3600" dirty="0" smtClean="0">
                <a:solidFill>
                  <a:prstClr val="black"/>
                </a:solidFill>
              </a:rPr>
              <a:t>TLEP </a:t>
            </a:r>
            <a:r>
              <a:rPr lang="en-GB" sz="3600" b="1" dirty="0" smtClean="0">
                <a:solidFill>
                  <a:srgbClr val="FF0000"/>
                </a:solidFill>
              </a:rPr>
              <a:t>with </a:t>
            </a:r>
            <a:r>
              <a:rPr lang="en-GB" sz="3600" b="1" i="1" dirty="0">
                <a:solidFill>
                  <a:srgbClr val="FF0000"/>
                </a:solidFill>
              </a:rPr>
              <a:t>L</a:t>
            </a:r>
            <a:r>
              <a:rPr lang="en-GB" sz="3600" b="1" dirty="0">
                <a:solidFill>
                  <a:srgbClr val="FF0000"/>
                </a:solidFill>
              </a:rPr>
              <a:t>~5x10</a:t>
            </a:r>
            <a:r>
              <a:rPr lang="en-GB" sz="3600" b="1" baseline="30000" dirty="0">
                <a:solidFill>
                  <a:srgbClr val="FF0000"/>
                </a:solidFill>
              </a:rPr>
              <a:t>34</a:t>
            </a:r>
            <a:r>
              <a:rPr lang="en-GB" sz="3600" b="1" dirty="0">
                <a:solidFill>
                  <a:srgbClr val="FF0000"/>
                </a:solidFill>
              </a:rPr>
              <a:t> cm</a:t>
            </a:r>
            <a:r>
              <a:rPr lang="en-GB" sz="3600" b="1" i="1" baseline="30000" dirty="0">
                <a:solidFill>
                  <a:srgbClr val="FF0000"/>
                </a:solidFill>
              </a:rPr>
              <a:t>−</a:t>
            </a:r>
            <a:r>
              <a:rPr lang="en-GB" sz="3600" b="1" baseline="30000" dirty="0">
                <a:solidFill>
                  <a:srgbClr val="FF0000"/>
                </a:solidFill>
              </a:rPr>
              <a:t>2</a:t>
            </a:r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sz="3600" b="1" i="1" baseline="30000" dirty="0">
                <a:solidFill>
                  <a:srgbClr val="FF0000"/>
                </a:solidFill>
              </a:rPr>
              <a:t>−</a:t>
            </a:r>
            <a:r>
              <a:rPr lang="en-GB" sz="3600" b="1" baseline="30000" dirty="0">
                <a:solidFill>
                  <a:srgbClr val="FF0000"/>
                </a:solidFill>
              </a:rPr>
              <a:t>1</a:t>
            </a:r>
            <a:r>
              <a:rPr lang="en-GB" sz="3600" b="1" dirty="0">
                <a:solidFill>
                  <a:srgbClr val="FF0000"/>
                </a:solidFill>
              </a:rPr>
              <a:t> at </a:t>
            </a:r>
            <a:r>
              <a:rPr lang="en-GB" sz="3600" b="1" dirty="0" smtClean="0">
                <a:solidFill>
                  <a:srgbClr val="FF0000"/>
                </a:solidFill>
              </a:rPr>
              <a:t>4 </a:t>
            </a:r>
            <a:r>
              <a:rPr lang="en-GB" sz="3600" b="1" dirty="0">
                <a:solidFill>
                  <a:srgbClr val="FF0000"/>
                </a:solidFill>
              </a:rPr>
              <a:t>IPs</a:t>
            </a:r>
            <a:r>
              <a:rPr lang="en-GB" sz="3600" dirty="0">
                <a:solidFill>
                  <a:prstClr val="black"/>
                </a:solidFill>
              </a:rPr>
              <a:t>:</a:t>
            </a:r>
          </a:p>
          <a:p>
            <a:r>
              <a:rPr lang="en-GB" sz="3600" dirty="0">
                <a:solidFill>
                  <a:prstClr val="black"/>
                </a:solidFill>
              </a:rPr>
              <a:t>	</a:t>
            </a:r>
            <a:r>
              <a:rPr lang="en-GB" sz="3600" b="1" dirty="0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GB" sz="3600" b="1" baseline="-25000" dirty="0" smtClean="0">
                <a:solidFill>
                  <a:srgbClr val="FF0000"/>
                </a:solidFill>
              </a:rPr>
              <a:t>beam,TLEP</a:t>
            </a:r>
            <a:r>
              <a:rPr lang="en-GB" sz="3600" b="1" dirty="0" smtClean="0">
                <a:solidFill>
                  <a:srgbClr val="FF0000"/>
                </a:solidFill>
              </a:rPr>
              <a:t>~21 minutes, unavoidable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4000" b="1" dirty="0" smtClean="0">
                <a:solidFill>
                  <a:srgbClr val="0000CC"/>
                </a:solidFill>
              </a:rPr>
              <a:t>2. </a:t>
            </a:r>
            <a:r>
              <a:rPr lang="en-GB" sz="4000" b="1" dirty="0" err="1">
                <a:solidFill>
                  <a:srgbClr val="0000CC"/>
                </a:solidFill>
              </a:rPr>
              <a:t>b</a:t>
            </a:r>
            <a:r>
              <a:rPr lang="en-GB" sz="4000" b="1" dirty="0" err="1" smtClean="0">
                <a:solidFill>
                  <a:srgbClr val="0000CC"/>
                </a:solidFill>
              </a:rPr>
              <a:t>eamstrahlung</a:t>
            </a:r>
            <a:r>
              <a:rPr lang="en-GB" sz="4000" b="1" dirty="0" smtClean="0">
                <a:solidFill>
                  <a:srgbClr val="0000CC"/>
                </a:solidFill>
              </a:rPr>
              <a:t> </a:t>
            </a:r>
            <a:r>
              <a:rPr lang="en-GB" sz="2800" dirty="0" smtClean="0">
                <a:solidFill>
                  <a:prstClr val="black"/>
                </a:solidFill>
              </a:rPr>
              <a:t>(</a:t>
            </a:r>
            <a:r>
              <a:rPr lang="en-GB" sz="2800" dirty="0" err="1" smtClean="0">
                <a:solidFill>
                  <a:prstClr val="black"/>
                </a:solidFill>
              </a:rPr>
              <a:t>synchr</a:t>
            </a:r>
            <a:r>
              <a:rPr lang="en-GB" sz="2800" dirty="0" smtClean="0">
                <a:solidFill>
                  <a:prstClr val="black"/>
                </a:solidFill>
              </a:rPr>
              <a:t>. rad. during the collision)</a:t>
            </a:r>
          </a:p>
          <a:p>
            <a:r>
              <a:rPr lang="en-US" sz="3600" b="1" dirty="0" smtClean="0">
                <a:solidFill>
                  <a:srgbClr val="0000CC"/>
                </a:solidFill>
              </a:rPr>
              <a:t>mitigated</a:t>
            </a:r>
            <a:r>
              <a:rPr lang="en-US" sz="3600" dirty="0" smtClean="0">
                <a:solidFill>
                  <a:prstClr val="black"/>
                </a:solidFill>
              </a:rPr>
              <a:t> by: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	</a:t>
            </a:r>
            <a:r>
              <a:rPr lang="en-GB" sz="3200" dirty="0">
                <a:solidFill>
                  <a:srgbClr val="0000FF"/>
                </a:solidFill>
              </a:rPr>
              <a:t>(1) </a:t>
            </a:r>
            <a:r>
              <a:rPr lang="en-GB" sz="3200" dirty="0" smtClean="0">
                <a:solidFill>
                  <a:srgbClr val="0000FF"/>
                </a:solidFill>
              </a:rPr>
              <a:t>large </a:t>
            </a:r>
            <a:r>
              <a:rPr lang="en-GB" sz="3200" dirty="0">
                <a:solidFill>
                  <a:srgbClr val="0000FF"/>
                </a:solidFill>
              </a:rPr>
              <a:t>momentum acceptance </a:t>
            </a:r>
            <a:r>
              <a:rPr lang="en-GB" sz="3200" dirty="0" smtClean="0">
                <a:solidFill>
                  <a:srgbClr val="0000FF"/>
                </a:solidFill>
                <a:latin typeface="Symbol" pitchFamily="18" charset="2"/>
              </a:rPr>
              <a:t>h</a:t>
            </a:r>
          </a:p>
          <a:p>
            <a:r>
              <a:rPr lang="en-GB" sz="3200" dirty="0">
                <a:solidFill>
                  <a:srgbClr val="0000FF"/>
                </a:solidFill>
              </a:rPr>
              <a:t>	(</a:t>
            </a:r>
            <a:r>
              <a:rPr lang="en-GB" sz="3200" dirty="0" smtClean="0">
                <a:solidFill>
                  <a:srgbClr val="0000FF"/>
                </a:solidFill>
              </a:rPr>
              <a:t>2) flat </a:t>
            </a:r>
            <a:r>
              <a:rPr lang="en-GB" sz="3200" dirty="0">
                <a:solidFill>
                  <a:srgbClr val="0000FF"/>
                </a:solidFill>
              </a:rPr>
              <a:t>beams </a:t>
            </a:r>
            <a:r>
              <a:rPr lang="en-GB" sz="3200" dirty="0" smtClean="0">
                <a:solidFill>
                  <a:srgbClr val="0000FF"/>
                </a:solidFill>
              </a:rPr>
              <a:t>[i.e. small </a:t>
            </a:r>
            <a:r>
              <a:rPr lang="en-GB" sz="320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GB" sz="3200" baseline="-25000" dirty="0" err="1" smtClean="0">
                <a:solidFill>
                  <a:srgbClr val="0000FF"/>
                </a:solidFill>
              </a:rPr>
              <a:t>y</a:t>
            </a:r>
            <a:r>
              <a:rPr lang="en-GB" sz="3200" dirty="0" smtClean="0">
                <a:solidFill>
                  <a:srgbClr val="0000FF"/>
                </a:solidFill>
              </a:rPr>
              <a:t> &amp; large </a:t>
            </a:r>
            <a:r>
              <a:rPr lang="en-GB" sz="3200" dirty="0" err="1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GB" sz="3200" baseline="-25000" dirty="0" err="1">
                <a:solidFill>
                  <a:srgbClr val="0000FF"/>
                </a:solidFill>
              </a:rPr>
              <a:t>x</a:t>
            </a:r>
            <a:r>
              <a:rPr lang="en-GB" sz="3200" baseline="30000" dirty="0" smtClean="0">
                <a:solidFill>
                  <a:srgbClr val="0000FF"/>
                </a:solidFill>
              </a:rPr>
              <a:t>*</a:t>
            </a:r>
            <a:r>
              <a:rPr lang="en-GB" sz="3200" dirty="0" smtClean="0">
                <a:solidFill>
                  <a:srgbClr val="0000FF"/>
                </a:solidFill>
              </a:rPr>
              <a:t>]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00FF"/>
                </a:solidFill>
              </a:rPr>
              <a:t>	(3) </a:t>
            </a:r>
            <a:r>
              <a:rPr lang="en-US" sz="3200" dirty="0" smtClean="0">
                <a:solidFill>
                  <a:srgbClr val="0000FF"/>
                </a:solidFill>
              </a:rPr>
              <a:t>fast replenishing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(M. Koratzinos, </a:t>
            </a:r>
            <a:r>
              <a:rPr lang="en-US" sz="2400" dirty="0" err="1" smtClean="0">
                <a:solidFill>
                  <a:prstClr val="black"/>
                </a:solidFill>
              </a:rPr>
              <a:t>V.Telnov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prstClr val="black"/>
                </a:solidFill>
              </a:rPr>
              <a:t>K. </a:t>
            </a:r>
            <a:r>
              <a:rPr lang="en-US" sz="2400" dirty="0" err="1">
                <a:solidFill>
                  <a:prstClr val="black"/>
                </a:solidFill>
              </a:rPr>
              <a:t>Yokoya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prstClr val="black"/>
                </a:solidFill>
              </a:rPr>
              <a:t>M. Zanetti,…)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98" y="31576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TLEP beam lifetime: two limits</a:t>
            </a:r>
            <a:endParaRPr lang="en-GB" sz="3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0"/>
            <a:ext cx="86623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4400" b="1" dirty="0" smtClean="0">
                <a:solidFill>
                  <a:srgbClr val="0000CC"/>
                </a:solidFill>
              </a:rPr>
              <a:t>TLEP - </a:t>
            </a:r>
            <a:r>
              <a:rPr lang="fr-CH" sz="4400" b="1" dirty="0" err="1" smtClean="0">
                <a:solidFill>
                  <a:srgbClr val="0000CC"/>
                </a:solidFill>
              </a:rPr>
              <a:t>circular</a:t>
            </a:r>
            <a:r>
              <a:rPr lang="fr-CH" sz="4400" b="1" dirty="0" smtClean="0">
                <a:solidFill>
                  <a:srgbClr val="0000CC"/>
                </a:solidFill>
              </a:rPr>
              <a:t> </a:t>
            </a:r>
            <a:r>
              <a:rPr lang="fr-CH" sz="4400" b="1" i="1" dirty="0" err="1">
                <a:solidFill>
                  <a:srgbClr val="0000CC"/>
                </a:solidFill>
              </a:rPr>
              <a:t>e</a:t>
            </a:r>
            <a:r>
              <a:rPr lang="fr-CH" sz="4400" b="1" baseline="30000" dirty="0" err="1">
                <a:solidFill>
                  <a:srgbClr val="0000CC"/>
                </a:solidFill>
              </a:rPr>
              <a:t>+</a:t>
            </a:r>
            <a:r>
              <a:rPr lang="fr-CH" sz="4400" b="1" i="1" dirty="0" err="1">
                <a:solidFill>
                  <a:srgbClr val="0000CC"/>
                </a:solidFill>
              </a:rPr>
              <a:t>e</a:t>
            </a:r>
            <a:r>
              <a:rPr lang="fr-CH" sz="4400" b="1" baseline="30000" dirty="0">
                <a:solidFill>
                  <a:srgbClr val="0000CC"/>
                </a:solidFill>
              </a:rPr>
              <a:t>-</a:t>
            </a:r>
            <a:r>
              <a:rPr lang="fr-CH" sz="4400" b="1" dirty="0">
                <a:solidFill>
                  <a:srgbClr val="0000CC"/>
                </a:solidFill>
              </a:rPr>
              <a:t> </a:t>
            </a:r>
            <a:r>
              <a:rPr lang="fr-CH" sz="4400" b="1" dirty="0" err="1" smtClean="0">
                <a:solidFill>
                  <a:srgbClr val="0000CC"/>
                </a:solidFill>
              </a:rPr>
              <a:t>collider</a:t>
            </a:r>
            <a:r>
              <a:rPr lang="fr-CH" sz="4400" b="1" dirty="0" smtClean="0">
                <a:solidFill>
                  <a:srgbClr val="0000CC"/>
                </a:solidFill>
              </a:rPr>
              <a:t> </a:t>
            </a:r>
            <a:r>
              <a:rPr lang="fr-CH" sz="4400" b="1" dirty="0">
                <a:solidFill>
                  <a:srgbClr val="0000CC"/>
                </a:solidFill>
              </a:rPr>
              <a:t>to </a:t>
            </a:r>
            <a:r>
              <a:rPr lang="fr-CH" sz="4400" b="1" dirty="0" err="1">
                <a:solidFill>
                  <a:srgbClr val="0000CC"/>
                </a:solidFill>
              </a:rPr>
              <a:t>study</a:t>
            </a:r>
            <a:r>
              <a:rPr lang="fr-CH" sz="4400" b="1" dirty="0">
                <a:solidFill>
                  <a:srgbClr val="0000CC"/>
                </a:solidFill>
              </a:rPr>
              <a:t> </a:t>
            </a:r>
            <a:endParaRPr lang="fr-CH" sz="4400" b="1" dirty="0" smtClean="0">
              <a:solidFill>
                <a:srgbClr val="0000CC"/>
              </a:solidFill>
            </a:endParaRPr>
          </a:p>
          <a:p>
            <a:r>
              <a:rPr lang="fr-CH" sz="4400" b="1" dirty="0" smtClean="0">
                <a:solidFill>
                  <a:srgbClr val="0000CC"/>
                </a:solidFill>
              </a:rPr>
              <a:t>the «</a:t>
            </a:r>
            <a:r>
              <a:rPr lang="fr-CH" sz="4400" b="1" dirty="0" err="1" smtClean="0">
                <a:solidFill>
                  <a:srgbClr val="0000CC"/>
                </a:solidFill>
              </a:rPr>
              <a:t>Higgs</a:t>
            </a:r>
            <a:r>
              <a:rPr lang="fr-CH" sz="4400" b="1" dirty="0" smtClean="0">
                <a:solidFill>
                  <a:srgbClr val="0000CC"/>
                </a:solidFill>
              </a:rPr>
              <a:t> boson» </a:t>
            </a:r>
            <a:r>
              <a:rPr lang="fr-CH" sz="4400" b="1" dirty="0">
                <a:solidFill>
                  <a:srgbClr val="0000CC"/>
                </a:solidFill>
              </a:rPr>
              <a:t>X(126)</a:t>
            </a:r>
            <a:endParaRPr lang="en-US" sz="4400" b="1" dirty="0" err="1">
              <a:solidFill>
                <a:srgbClr val="0000CC"/>
              </a:solidFill>
            </a:endParaRPr>
          </a:p>
        </p:txBody>
      </p:sp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7212" y="2317522"/>
            <a:ext cx="87137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74444" y="1412535"/>
            <a:ext cx="5720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prstClr val="black"/>
                </a:solidFill>
              </a:rPr>
              <a:t>a </a:t>
            </a:r>
            <a:r>
              <a:rPr lang="fr-CH" sz="3200" dirty="0" err="1">
                <a:solidFill>
                  <a:prstClr val="black"/>
                </a:solidFill>
              </a:rPr>
              <a:t>relatively</a:t>
            </a:r>
            <a:r>
              <a:rPr lang="fr-CH" sz="3200" dirty="0">
                <a:solidFill>
                  <a:prstClr val="black"/>
                </a:solidFill>
              </a:rPr>
              <a:t> </a:t>
            </a:r>
            <a:r>
              <a:rPr lang="fr-CH" sz="3200" dirty="0" err="1">
                <a:solidFill>
                  <a:prstClr val="black"/>
                </a:solidFill>
              </a:rPr>
              <a:t>young</a:t>
            </a:r>
            <a:r>
              <a:rPr lang="fr-CH" sz="3200" dirty="0">
                <a:solidFill>
                  <a:prstClr val="black"/>
                </a:solidFill>
              </a:rPr>
              <a:t> </a:t>
            </a:r>
            <a:r>
              <a:rPr lang="fr-CH" sz="3200" dirty="0" smtClean="0">
                <a:solidFill>
                  <a:prstClr val="black"/>
                </a:solidFill>
              </a:rPr>
              <a:t>concept (2011</a:t>
            </a:r>
            <a:r>
              <a:rPr lang="fr-CH" sz="3200" dirty="0">
                <a:solidFill>
                  <a:prstClr val="black"/>
                </a:solidFill>
              </a:rPr>
              <a:t>)</a:t>
            </a:r>
            <a:endParaRPr lang="fr-CH" sz="3200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7596336" y="2636912"/>
            <a:ext cx="219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A. Blondel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48" y="5903893"/>
            <a:ext cx="8813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short beam lifetime  </a:t>
            </a:r>
            <a:r>
              <a:rPr lang="en-US" sz="2800" dirty="0" smtClean="0">
                <a:solidFill>
                  <a:prstClr val="black"/>
                </a:solidFill>
              </a:rPr>
              <a:t>(~</a:t>
            </a:r>
            <a:r>
              <a:rPr lang="en-US" sz="2800" dirty="0" smtClean="0">
                <a:solidFill>
                  <a:prstClr val="black"/>
                </a:solidFill>
                <a:latin typeface="Symbol" pitchFamily="18" charset="2"/>
              </a:rPr>
              <a:t>t</a:t>
            </a:r>
            <a:r>
              <a:rPr lang="en-US" sz="2800" baseline="-25000" dirty="0" smtClean="0">
                <a:solidFill>
                  <a:prstClr val="black"/>
                </a:solidFill>
              </a:rPr>
              <a:t>LEP2</a:t>
            </a:r>
            <a:r>
              <a:rPr lang="en-US" sz="2800" dirty="0" smtClean="0">
                <a:solidFill>
                  <a:prstClr val="black"/>
                </a:solidFill>
              </a:rPr>
              <a:t>/40) due to high luminosity 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supported by top-up injection </a:t>
            </a:r>
            <a:r>
              <a:rPr lang="en-US" sz="2800" dirty="0" smtClean="0">
                <a:solidFill>
                  <a:prstClr val="black"/>
                </a:solidFill>
              </a:rPr>
              <a:t>(used at KEKB, PEP-II, SLS,…)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229600" cy="1143001"/>
          </a:xfrm>
        </p:spPr>
        <p:txBody>
          <a:bodyPr>
            <a:normAutofit/>
          </a:bodyPr>
          <a:lstStyle/>
          <a:p>
            <a:r>
              <a:rPr lang="en-US" dirty="0" smtClean="0"/>
              <a:t>top-up </a:t>
            </a:r>
            <a:r>
              <a:rPr lang="en-US" dirty="0"/>
              <a:t>injection: </a:t>
            </a:r>
            <a:r>
              <a:rPr lang="en-US" dirty="0" smtClean="0"/>
              <a:t>schematic cycle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94316" y="4553153"/>
            <a:ext cx="3015952" cy="1728192"/>
            <a:chOff x="539552" y="4365104"/>
            <a:chExt cx="3015952" cy="172819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110268" y="4553153"/>
            <a:ext cx="3015952" cy="1728192"/>
            <a:chOff x="539552" y="4365104"/>
            <a:chExt cx="3015952" cy="172819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20" y="4527455"/>
            <a:ext cx="30416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94316" y="6489616"/>
            <a:ext cx="3015952" cy="0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64446" y="654481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10 s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94316" y="4176976"/>
            <a:ext cx="0" cy="2312640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96" y="3609296"/>
            <a:ext cx="391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energy of accelerator ring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653" y="413251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0653" y="593771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4906" y="4221147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injection into collider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1966" y="5614544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injection into </a:t>
            </a:r>
          </a:p>
          <a:p>
            <a:r>
              <a:rPr lang="en-US" dirty="0">
                <a:solidFill>
                  <a:prstClr val="black"/>
                </a:solidFill>
              </a:rPr>
              <a:t>accelerator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859401" y="1881104"/>
            <a:ext cx="2925942" cy="648072"/>
            <a:chOff x="880536" y="1556792"/>
            <a:chExt cx="2925942" cy="648072"/>
          </a:xfrm>
        </p:grpSpPr>
        <p:cxnSp>
          <p:nvCxnSpPr>
            <p:cNvPr id="1024" name="Straight Connector 1023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785343" y="1881104"/>
            <a:ext cx="2925942" cy="648072"/>
            <a:chOff x="880536" y="1556792"/>
            <a:chExt cx="2925942" cy="64807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>
            <a:off x="6711285" y="1881104"/>
            <a:ext cx="2456585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796" y="2205140"/>
            <a:ext cx="793168" cy="18002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04406" y="1881104"/>
            <a:ext cx="0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94316" y="1558266"/>
            <a:ext cx="0" cy="2051030"/>
          </a:xfrm>
          <a:prstGeom prst="straightConnector1">
            <a:avLst/>
          </a:prstGeom>
          <a:ln w="34925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989" y="1161024"/>
            <a:ext cx="716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beam current in collider (15 min. beam lifetime)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0045" y="170454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100%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312" y="22916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99%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4940029" y="2664032"/>
            <a:ext cx="273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almost constant current 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6220" y="6260875"/>
            <a:ext cx="2607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acceleration  time = 1.6 s </a:t>
            </a:r>
          </a:p>
          <a:p>
            <a:r>
              <a:rPr lang="en-US" b="1" dirty="0">
                <a:solidFill>
                  <a:srgbClr val="FF0000"/>
                </a:solidFill>
              </a:rPr>
              <a:t>(assuming SPS ramp rate)</a:t>
            </a:r>
          </a:p>
        </p:txBody>
      </p:sp>
    </p:spTree>
    <p:extLst>
      <p:ext uri="{BB962C8B-B14F-4D97-AF65-F5344CB8AC3E}">
        <p14:creationId xmlns:p14="http://schemas.microsoft.com/office/powerpoint/2010/main" val="3505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0"/>
            <a:ext cx="91430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8344" y="6332700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Oide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1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9308" y="23412"/>
            <a:ext cx="9163307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top-up performance at PEP-II/</a:t>
            </a:r>
            <a:r>
              <a:rPr lang="en-US" sz="4800" dirty="0" err="1" smtClean="0"/>
              <a:t>BaBar</a:t>
            </a:r>
            <a:endParaRPr lang="en-US" sz="4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314" y="1349720"/>
            <a:ext cx="44608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64747" y="2391961"/>
            <a:ext cx="276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Before Top-Up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616" y="3567947"/>
            <a:ext cx="273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After Top-Up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530" y="980728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J. Seeman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63166"/>
            <a:ext cx="4187980" cy="3578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6547" y="5661248"/>
            <a:ext cx="8098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a</a:t>
            </a:r>
            <a:r>
              <a:rPr lang="en-US" sz="4000" b="1" dirty="0" smtClean="0">
                <a:solidFill>
                  <a:srgbClr val="0000CC"/>
                </a:solidFill>
              </a:rPr>
              <a:t>verage luminosity ≈ peak luminosity</a:t>
            </a:r>
            <a:endParaRPr lang="en-GB" sz="3600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2014" y="3644890"/>
            <a:ext cx="179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J. </a:t>
            </a:r>
            <a:r>
              <a:rPr lang="en-US" sz="1800" dirty="0" smtClean="0">
                <a:solidFill>
                  <a:srgbClr val="000000"/>
                </a:solidFill>
              </a:rPr>
              <a:t>Seeman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360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 circular </a:t>
            </a:r>
            <a:r>
              <a:rPr lang="en-US" i="1" dirty="0" err="1"/>
              <a:t>e</a:t>
            </a:r>
            <a:r>
              <a:rPr lang="en-US" baseline="30000" dirty="0" err="1"/>
              <a:t>+</a:t>
            </a:r>
            <a:r>
              <a:rPr lang="en-US" i="1" dirty="0" err="1"/>
              <a:t>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 smtClean="0"/>
              <a:t>Higgs factories</a:t>
            </a:r>
            <a:endParaRPr lang="en-GB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41" y="3390330"/>
            <a:ext cx="4294359" cy="331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62582" y="3448746"/>
            <a:ext cx="4098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FNAL site filler, 16 km</a:t>
            </a:r>
          </a:p>
          <a:p>
            <a:endParaRPr lang="en-US" sz="2800" b="1" dirty="0">
              <a:solidFill>
                <a:prstClr val="white"/>
              </a:solidFill>
            </a:endParaRPr>
          </a:p>
          <a:p>
            <a:r>
              <a:rPr lang="en-US" sz="2800" b="1" dirty="0">
                <a:solidFill>
                  <a:prstClr val="white"/>
                </a:solidFill>
              </a:rPr>
              <a:t>FNAL Snowmass proposal: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100 </a:t>
            </a:r>
            <a:r>
              <a:rPr lang="en-US" sz="2800" b="1" dirty="0" smtClean="0">
                <a:solidFill>
                  <a:prstClr val="white"/>
                </a:solidFill>
              </a:rPr>
              <a:t>km “TLEP”</a:t>
            </a:r>
            <a:endParaRPr lang="en-US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endParaRPr lang="en-US" sz="2800" b="1" dirty="0">
              <a:solidFill>
                <a:prstClr val="white"/>
              </a:solidFill>
            </a:endParaRPr>
          </a:p>
          <a:p>
            <a:r>
              <a:rPr lang="en-US" sz="2800" b="1" dirty="0">
                <a:solidFill>
                  <a:prstClr val="white"/>
                </a:solidFill>
              </a:rPr>
              <a:t>&amp; FNAL VLLC 233 km ring </a:t>
            </a:r>
            <a:endParaRPr lang="en-GB" sz="2800" b="1" dirty="0">
              <a:solidFill>
                <a:prstClr val="white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5" y="4259326"/>
            <a:ext cx="4475709" cy="259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19554" y="3789040"/>
            <a:ext cx="432445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Chinese Higgs Factory </a:t>
            </a:r>
            <a:r>
              <a:rPr lang="en-US" sz="2800" b="1" i="1" dirty="0" smtClean="0">
                <a:solidFill>
                  <a:prstClr val="black"/>
                </a:solidFill>
              </a:rPr>
              <a:t>CEPC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endParaRPr lang="en-US" sz="2800" b="1" dirty="0">
              <a:solidFill>
                <a:prstClr val="black"/>
              </a:solidFill>
            </a:endParaRPr>
          </a:p>
          <a:p>
            <a:r>
              <a:rPr lang="en-US" sz="2800" b="1" dirty="0">
                <a:solidFill>
                  <a:prstClr val="black"/>
                </a:solidFill>
              </a:rPr>
              <a:t>+ Super </a:t>
            </a:r>
            <a:r>
              <a:rPr lang="en-US" sz="2800" b="1" i="1" dirty="0" err="1">
                <a:solidFill>
                  <a:prstClr val="black"/>
                </a:solidFill>
              </a:rPr>
              <a:t>pp</a:t>
            </a:r>
            <a:r>
              <a:rPr lang="en-US" sz="2800" b="1" dirty="0">
                <a:solidFill>
                  <a:prstClr val="black"/>
                </a:solidFill>
              </a:rPr>
              <a:t> Collider</a:t>
            </a:r>
          </a:p>
          <a:p>
            <a:endParaRPr lang="en-US" sz="2800" b="1" dirty="0">
              <a:solidFill>
                <a:prstClr val="black"/>
              </a:solidFill>
            </a:endParaRPr>
          </a:p>
          <a:p>
            <a:r>
              <a:rPr lang="en-US" sz="2800" b="1" dirty="0">
                <a:solidFill>
                  <a:prstClr val="black"/>
                </a:solidFill>
              </a:rPr>
              <a:t>	50 or 70 km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" y="854463"/>
            <a:ext cx="3748851" cy="28116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788" y="1054001"/>
            <a:ext cx="3162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</a:rPr>
              <a:t>SuperTRISTAN</a:t>
            </a:r>
            <a:r>
              <a:rPr lang="en-US" sz="2800" b="1" dirty="0">
                <a:solidFill>
                  <a:prstClr val="white"/>
                </a:solidFill>
              </a:rPr>
              <a:t> in Tsukuba: 40 (&amp; 60 or </a:t>
            </a:r>
            <a:r>
              <a:rPr lang="en-US" sz="2800" b="1" dirty="0" smtClean="0">
                <a:solidFill>
                  <a:prstClr val="white"/>
                </a:solidFill>
              </a:rPr>
              <a:t>80 “TLEP”) </a:t>
            </a:r>
            <a:r>
              <a:rPr lang="en-US" sz="2800" b="1" dirty="0">
                <a:solidFill>
                  <a:prstClr val="white"/>
                </a:solidFill>
              </a:rPr>
              <a:t>km </a:t>
            </a:r>
            <a:endParaRPr lang="en-GB" sz="2800" b="1" dirty="0" err="1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46522" y="831281"/>
            <a:ext cx="3162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LEP3: 27 km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TLEP (LEP4): 80 km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near Geneva </a:t>
            </a:r>
            <a:endParaRPr lang="en-GB" sz="2800" b="1" dirty="0" err="1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42153" y="829302"/>
            <a:ext cx="1985177" cy="143098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</a:rPr>
              <a:t>SLAC/LBNL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design:</a:t>
            </a:r>
          </a:p>
          <a:p>
            <a:r>
              <a:rPr lang="en-US" sz="2800" b="1" dirty="0">
                <a:solidFill>
                  <a:prstClr val="white"/>
                </a:solidFill>
              </a:rPr>
              <a:t>27 km</a:t>
            </a:r>
          </a:p>
        </p:txBody>
      </p:sp>
      <p:pic>
        <p:nvPicPr>
          <p:cNvPr id="27" name="Content Placeholder 6" descr="HE_LHC%20option3_80km_UnderLake.pdf"/>
          <p:cNvPicPr/>
          <p:nvPr/>
        </p:nvPicPr>
        <p:blipFill>
          <a:blip r:embed="rId5" cstate="print"/>
          <a:srcRect l="535" t="6667" r="2890"/>
          <a:stretch>
            <a:fillRect/>
          </a:stretch>
        </p:blipFill>
        <p:spPr>
          <a:xfrm>
            <a:off x="5731516" y="827323"/>
            <a:ext cx="3397478" cy="235761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750708" y="829302"/>
            <a:ext cx="3162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prstClr val="white"/>
                </a:solidFill>
              </a:rPr>
              <a:t>TLEP: 80 or 100 km</a:t>
            </a:r>
          </a:p>
          <a:p>
            <a:pPr>
              <a:defRPr/>
            </a:pPr>
            <a:r>
              <a:rPr lang="en-US" sz="2800" b="1" kern="0" dirty="0">
                <a:solidFill>
                  <a:prstClr val="white"/>
                </a:solidFill>
              </a:rPr>
              <a:t>near Geneva </a:t>
            </a:r>
            <a:endParaRPr lang="en-GB" sz="2800" b="1" kern="0" dirty="0" err="1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1237" y="1726025"/>
            <a:ext cx="1635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o</a:t>
            </a:r>
            <a:r>
              <a:rPr lang="en-US" b="1" dirty="0" smtClean="0">
                <a:solidFill>
                  <a:prstClr val="white"/>
                </a:solidFill>
              </a:rPr>
              <a:t>r HF in 27-km 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LHC tunnel 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(“LEP3”)</a:t>
            </a: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3037" y="6488668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Qing QIN et al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6874" y="2815603"/>
            <a:ext cx="23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Mike Koratzinos et al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1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9273156"/>
                  </p:ext>
                </p:extLst>
              </p:nvPr>
            </p:nvGraphicFramePr>
            <p:xfrm>
              <a:off x="-1" y="57912"/>
              <a:ext cx="9144001" cy="680008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987825"/>
                    <a:gridCol w="1368152"/>
                    <a:gridCol w="1368152"/>
                    <a:gridCol w="1368152"/>
                    <a:gridCol w="1025860"/>
                    <a:gridCol w="1025860"/>
                  </a:tblGrid>
                  <a:tr h="1160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1" i="0" u="none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p</a:t>
                          </a:r>
                          <a:r>
                            <a:rPr lang="en-US" sz="2800" b="1" i="0" u="none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arameters</a:t>
                          </a:r>
                          <a:endParaRPr lang="en-GB" sz="2800" b="1" i="0" u="none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Z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W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H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 t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i="1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="1" baseline="-25000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c.m</a:t>
                          </a:r>
                          <a:r>
                            <a:rPr lang="en-US" sz="2400" b="1" baseline="-250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. 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[GeV]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91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160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240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350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 current [mA]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1440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154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29.8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6.7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 bunches/beam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7500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3200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167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160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20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</a:t>
                          </a:r>
                          <a:r>
                            <a:rPr lang="de-DE" sz="2400" i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800" i="1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/bunch [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10</a:t>
                          </a:r>
                          <a:r>
                            <a:rPr lang="de-DE" sz="2400" baseline="300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11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4.0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1.0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3.7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0.88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7.0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 </a:t>
                          </a: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y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de-DE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[nm] 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29.2, 0.06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3.3,0.017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7.5, 0.015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2,</a:t>
                          </a:r>
                          <a:r>
                            <a:rPr lang="en-US" sz="2400" b="0" baseline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 .002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de-DE" sz="2400" i="1" baseline="30000" dirty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x,y 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500, 1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200, 1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500, 1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1000, </a:t>
                          </a:r>
                          <a:r>
                            <a:rPr lang="en-US" sz="2400" baseline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de-DE" sz="2400" i="1" baseline="30000" dirty="0" smtClean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x,y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μ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121, 0.25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26, 0.13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61, 0.12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45,.045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126,.13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en-US" sz="2400" b="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b="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z,rms</a:t>
                          </a:r>
                          <a:r>
                            <a:rPr lang="en-US" sz="2400" b="0" baseline="-250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[mm] 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(w BS)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2.93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1.98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2.11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0.77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1.95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SR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loss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/turn [GeV]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0.03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0.3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1.7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7.5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V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RF</a:t>
                          </a: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</a:t>
                          </a:r>
                          <a:r>
                            <a:rPr lang="en-US" sz="24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[GV]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12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675640" algn="l"/>
                            </a:tabLst>
                          </a:pPr>
                          <a:r>
                            <a:rPr lang="en-US" sz="2400" b="0" i="1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ξ</a:t>
                          </a:r>
                          <a:r>
                            <a:rPr lang="en-US" sz="2400" b="0" i="1" baseline="-25000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en-US" sz="2400" b="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,,y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/IP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	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0.068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0.086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0.094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0.057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1" kern="1200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𝓛</m:t>
                              </m:r>
                            </m:oMath>
                          </a14:m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 /</a:t>
                          </a: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IP[10</a:t>
                          </a:r>
                          <a:r>
                            <a:rPr lang="en-US" sz="2400" b="1" baseline="300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34</a:t>
                          </a: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cm</a:t>
                          </a:r>
                          <a:r>
                            <a:rPr lang="en-US" sz="2400" b="1" i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en-US" sz="2400" b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2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s</a:t>
                          </a:r>
                          <a:r>
                            <a:rPr lang="en-US" sz="2400" b="1" i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en-US" sz="2400" b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1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]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59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16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1.3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#IPs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 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4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 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4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23210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lang="de-DE" sz="2400" b="1" baseline="-25000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[min</a:t>
                          </a: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 (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rad.B)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99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24</a:t>
                          </a:r>
                          <a:endParaRPr lang="en-GB" sz="2400" b="1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21</a:t>
                          </a:r>
                          <a:endParaRPr lang="en-GB" sz="2400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26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4815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kumimoji="0" lang="de-DE" sz="2400" b="1" i="0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[min] (BS,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h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=2%)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&gt;10</a:t>
                          </a:r>
                          <a:r>
                            <a:rPr lang="de-DE" sz="2400" baseline="300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25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&gt;10</a:t>
                          </a:r>
                          <a:r>
                            <a:rPr lang="de-DE" sz="2400" kern="1200" baseline="300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14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1403145"/>
                  </p:ext>
                </p:extLst>
              </p:nvPr>
            </p:nvGraphicFramePr>
            <p:xfrm>
              <a:off x="-1" y="57912"/>
              <a:ext cx="9144001" cy="680008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987825"/>
                    <a:gridCol w="1368152"/>
                    <a:gridCol w="1368152"/>
                    <a:gridCol w="1368152"/>
                    <a:gridCol w="1025860"/>
                    <a:gridCol w="1025860"/>
                  </a:tblGrid>
                  <a:tr h="4907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1" i="0" u="none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p</a:t>
                          </a:r>
                          <a:r>
                            <a:rPr lang="en-US" sz="2800" b="1" i="0" u="none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arameters</a:t>
                          </a:r>
                          <a:endParaRPr lang="en-GB" sz="2800" b="1" i="0" u="none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Z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W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H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 dirty="0">
                              <a:solidFill>
                                <a:srgbClr val="00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 t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i="1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="1" baseline="-25000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c.m</a:t>
                          </a:r>
                          <a:r>
                            <a:rPr lang="en-US" sz="2400" b="1" baseline="-250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. 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[GeV]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91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160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240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350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 current [mA]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1440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154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29.8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6.7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 bunches/beam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7500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3200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167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160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20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</a:t>
                          </a:r>
                          <a:r>
                            <a:rPr lang="de-DE" sz="2400" i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800" i="1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/bunch [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10</a:t>
                          </a:r>
                          <a:r>
                            <a:rPr lang="de-DE" sz="2400" baseline="300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11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4.0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1.0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3.7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0.88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7.0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 </a:t>
                          </a: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y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de-DE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[nm] 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29.2, 0.06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3.3,0.017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7.5, 0.015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2,</a:t>
                          </a:r>
                          <a:r>
                            <a:rPr lang="en-US" sz="2400" b="0" baseline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 </a:t>
                          </a:r>
                          <a:r>
                            <a:rPr lang="en-US" sz="2400" b="0" baseline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.</a:t>
                          </a:r>
                          <a:r>
                            <a:rPr lang="en-US" sz="2400" b="0" baseline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002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de-DE" sz="2400" i="1" baseline="30000" dirty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x,y 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500, 1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200, 1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500, 1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1000, </a:t>
                          </a:r>
                          <a:r>
                            <a:rPr lang="en-US" sz="2400" baseline="0" dirty="0" smtClean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de-DE" sz="2400" i="1" baseline="30000" dirty="0" smtClean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x,y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μ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121, 0.25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26, 0.13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61, 0.12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45</a:t>
                          </a: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,.</a:t>
                          </a:r>
                          <a:r>
                            <a:rPr lang="en-US" sz="240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045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126,.13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en-US" sz="2400" b="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b="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z,rms</a:t>
                          </a:r>
                          <a:r>
                            <a:rPr lang="en-US" sz="2400" b="0" baseline="-250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[mm] 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(w 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BS)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2.93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1.98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2.11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0.77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1.95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SR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loss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/turn [GeV]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0.03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0.3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1.7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7.5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V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RF</a:t>
                          </a: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</a:t>
                          </a:r>
                          <a:r>
                            <a:rPr lang="en-US" sz="24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[GV]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12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675640" algn="l"/>
                            </a:tabLst>
                          </a:pPr>
                          <a:r>
                            <a:rPr lang="en-US" sz="2400" b="0" i="1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ξ</a:t>
                          </a:r>
                          <a:r>
                            <a:rPr lang="en-US" sz="2400" b="0" i="1" baseline="-25000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en-US" sz="2400" b="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,,y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/IP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	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0.068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0.086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0.094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0.057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1236232" r="-206122" b="-3362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59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16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1.3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1.0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#IPs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 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kern="120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4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0000CC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 </a:t>
                          </a:r>
                          <a:endParaRPr lang="en-GB" sz="2400" b="1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4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lang="de-DE" sz="2400" b="1" baseline="-25000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[min</a:t>
                          </a: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 (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rad.B)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99</a:t>
                          </a:r>
                          <a:endParaRPr lang="en-GB" sz="2400" b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24</a:t>
                          </a:r>
                          <a:endParaRPr lang="en-GB" sz="2400" b="1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21</a:t>
                          </a:r>
                          <a:endParaRPr lang="en-GB" sz="2400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26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kumimoji="0" lang="de-DE" sz="2400" b="1" i="0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[min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] (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BS,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h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=2%)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&gt;10</a:t>
                          </a:r>
                          <a:r>
                            <a:rPr lang="de-DE" sz="2400" baseline="30000" dirty="0"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25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kern="12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&gt;10</a:t>
                          </a:r>
                          <a:r>
                            <a:rPr lang="de-DE" sz="2400" kern="1200" baseline="300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14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042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Local Docs\Presentations\sheffield\3 ca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562"/>
            <a:ext cx="9162230" cy="687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118" y="9211"/>
            <a:ext cx="2964706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err="1">
                <a:solidFill>
                  <a:srgbClr val="FFFFFF"/>
                </a:solidFill>
              </a:rPr>
              <a:t>Making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magnets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from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superconducting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cable</a:t>
            </a:r>
            <a:r>
              <a:rPr lang="fr-CH" dirty="0">
                <a:solidFill>
                  <a:srgbClr val="FFFFFF"/>
                </a:solidFill>
              </a:rPr>
              <a:t>, operating </a:t>
            </a:r>
            <a:r>
              <a:rPr lang="fr-CH" dirty="0" err="1">
                <a:solidFill>
                  <a:srgbClr val="FFFFFF"/>
                </a:solidFill>
              </a:rPr>
              <a:t>at</a:t>
            </a:r>
            <a:r>
              <a:rPr lang="fr-CH" dirty="0">
                <a:solidFill>
                  <a:srgbClr val="FFFFFF"/>
                </a:solidFill>
              </a:rPr>
              <a:t> 2 Kelvin (-271 C) </a:t>
            </a:r>
            <a:r>
              <a:rPr lang="fr-CH" dirty="0" err="1">
                <a:solidFill>
                  <a:srgbClr val="FFFFFF"/>
                </a:solidFill>
              </a:rPr>
              <a:t>was</a:t>
            </a:r>
            <a:r>
              <a:rPr lang="fr-CH" dirty="0">
                <a:solidFill>
                  <a:srgbClr val="FFFFFF"/>
                </a:solidFill>
              </a:rPr>
              <a:t> the </a:t>
            </a:r>
            <a:r>
              <a:rPr lang="fr-CH" dirty="0" err="1">
                <a:solidFill>
                  <a:srgbClr val="FFFFFF"/>
                </a:solidFill>
              </a:rPr>
              <a:t>only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way</a:t>
            </a:r>
            <a:r>
              <a:rPr lang="fr-CH" dirty="0">
                <a:solidFill>
                  <a:srgbClr val="FFFFFF"/>
                </a:solidFill>
              </a:rPr>
              <a:t> for the LHC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2280" y="5358349"/>
            <a:ext cx="2033438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smtClean="0">
                <a:solidFill>
                  <a:srgbClr val="FFFFFF"/>
                </a:solidFill>
              </a:rPr>
              <a:t>13 </a:t>
            </a:r>
            <a:r>
              <a:rPr lang="fr-CH" dirty="0" err="1" smtClean="0">
                <a:solidFill>
                  <a:srgbClr val="FFFFFF"/>
                </a:solidFill>
              </a:rPr>
              <a:t>Amps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at</a:t>
            </a:r>
            <a:r>
              <a:rPr lang="fr-CH" dirty="0" smtClean="0">
                <a:solidFill>
                  <a:srgbClr val="FFFFFF"/>
                </a:solidFill>
              </a:rPr>
              <a:t> room </a:t>
            </a:r>
            <a:r>
              <a:rPr lang="fr-CH" dirty="0" err="1" smtClean="0">
                <a:solidFill>
                  <a:srgbClr val="FFFFFF"/>
                </a:solidFill>
              </a:rPr>
              <a:t>temperature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2780928"/>
            <a:ext cx="2033438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smtClean="0">
                <a:solidFill>
                  <a:srgbClr val="FFFFFF"/>
                </a:solidFill>
              </a:rPr>
              <a:t>13’000 </a:t>
            </a:r>
            <a:r>
              <a:rPr lang="fr-CH" dirty="0" err="1" smtClean="0">
                <a:solidFill>
                  <a:srgbClr val="FFFFFF"/>
                </a:solidFill>
              </a:rPr>
              <a:t>Amps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at</a:t>
            </a:r>
            <a:r>
              <a:rPr lang="fr-CH" dirty="0" smtClean="0">
                <a:solidFill>
                  <a:srgbClr val="FFFFFF"/>
                </a:solidFill>
              </a:rPr>
              <a:t> room </a:t>
            </a:r>
            <a:r>
              <a:rPr lang="fr-CH" dirty="0" err="1" smtClean="0">
                <a:solidFill>
                  <a:srgbClr val="FFFFFF"/>
                </a:solidFill>
              </a:rPr>
              <a:t>temperature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280" y="893853"/>
            <a:ext cx="2033438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smtClean="0">
                <a:solidFill>
                  <a:srgbClr val="FFFFFF"/>
                </a:solidFill>
              </a:rPr>
              <a:t>13’000 </a:t>
            </a:r>
            <a:r>
              <a:rPr lang="fr-CH" dirty="0" err="1" smtClean="0">
                <a:solidFill>
                  <a:srgbClr val="FFFFFF"/>
                </a:solidFill>
              </a:rPr>
              <a:t>Amps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at</a:t>
            </a:r>
            <a:r>
              <a:rPr lang="fr-CH" dirty="0" smtClean="0">
                <a:solidFill>
                  <a:srgbClr val="FFFFFF"/>
                </a:solidFill>
              </a:rPr>
              <a:t> 2 Kelvin</a:t>
            </a:r>
            <a:endParaRPr lang="fr-CH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69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8474438"/>
                  </p:ext>
                </p:extLst>
              </p:nvPr>
            </p:nvGraphicFramePr>
            <p:xfrm>
              <a:off x="-1" y="57912"/>
              <a:ext cx="9108515" cy="680008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987825"/>
                    <a:gridCol w="1296144"/>
                    <a:gridCol w="1368152"/>
                    <a:gridCol w="1008112"/>
                    <a:gridCol w="1008112"/>
                    <a:gridCol w="1440170"/>
                  </a:tblGrid>
                  <a:tr h="1160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1" i="0" u="none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p</a:t>
                          </a:r>
                          <a:r>
                            <a:rPr lang="en-US" sz="2800" b="1" i="0" u="none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arameters</a:t>
                          </a:r>
                          <a:endParaRPr lang="en-GB" sz="2800" b="1" i="0" u="none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W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H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 t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ZHH&amp;ttH</a:t>
                          </a:r>
                          <a:endParaRPr kumimoji="0" lang="en-GB" sz="2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i="1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="1" baseline="-25000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c.m</a:t>
                          </a:r>
                          <a:r>
                            <a:rPr lang="en-US" sz="2400" b="1" baseline="-250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. 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[GeV]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160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240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350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Times"/>
                              <a:ea typeface="Calibri"/>
                              <a:cs typeface="Times New Roman"/>
                            </a:rPr>
                            <a:t>500</a:t>
                          </a:r>
                          <a:endParaRPr kumimoji="0" lang="en-GB" sz="2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+mn-lt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 current [mA]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154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29.8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6.7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1.6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 bunches/beam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3200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167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10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</a:t>
                          </a:r>
                          <a:r>
                            <a:rPr lang="de-DE" sz="2400" i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800" i="1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/bunch [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10</a:t>
                          </a:r>
                          <a:r>
                            <a:rPr lang="de-DE" sz="2400" baseline="300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11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1.0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3.7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0.88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7.0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3.3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 </a:t>
                          </a: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y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de-DE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[nm] 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3.3,0.017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7.5, 0.015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2,</a:t>
                          </a:r>
                          <a:r>
                            <a:rPr lang="en-US" sz="2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 .002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4., 0.004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de-DE" sz="2400" i="1" baseline="30000" dirty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x,y 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200, 1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500, 1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1000, </a:t>
                          </a:r>
                          <a:r>
                            <a:rPr lang="en-US" sz="2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1000, 1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de-DE" sz="2400" i="1" baseline="30000" dirty="0" smtClean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x,y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μ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26, 0.13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61, 0.12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45,.045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126,.13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63, 0.063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en-US" sz="2400" b="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b="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z,rms</a:t>
                          </a:r>
                          <a:r>
                            <a:rPr lang="en-US" sz="2400" b="0" baseline="-250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[mm] 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(w BS)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1.98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2.11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0.77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1.95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1.81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SR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loss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/turn [GeV]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0.3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7.5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31.4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V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RF</a:t>
                          </a: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</a:t>
                          </a:r>
                          <a:r>
                            <a:rPr lang="en-US" sz="24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[GV]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35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675640" algn="l"/>
                            </a:tabLst>
                          </a:pPr>
                          <a:r>
                            <a:rPr lang="en-US" sz="2400" b="0" i="1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ξ</a:t>
                          </a:r>
                          <a:r>
                            <a:rPr lang="en-US" sz="2400" b="0" i="1" baseline="-25000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en-US" sz="2400" b="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,,y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/IP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	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0.086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0.094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0.057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0.075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400" b="1" i="1" kern="1200" smtClean="0">
                                  <a:solidFill>
                                    <a:srgbClr val="0000CC"/>
                                  </a:solidFill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𝓛</m:t>
                              </m:r>
                            </m:oMath>
                          </a14:m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 /</a:t>
                          </a: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IP[10</a:t>
                          </a:r>
                          <a:r>
                            <a:rPr lang="en-US" sz="2400" b="1" baseline="300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34</a:t>
                          </a: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cm</a:t>
                          </a:r>
                          <a:r>
                            <a:rPr lang="en-US" sz="2400" b="1" i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en-US" sz="2400" b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2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s</a:t>
                          </a:r>
                          <a:r>
                            <a:rPr lang="en-US" sz="2400" b="1" i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en-US" sz="2400" b="1" baseline="30000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1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]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16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1.3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0.5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605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#IPs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 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4 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4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10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lang="de-DE" sz="2400" b="1" baseline="-25000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[min</a:t>
                          </a: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 (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rad.B)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26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13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4815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kumimoji="0" lang="de-DE" sz="2400" b="1" i="0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[min] (BS,</a:t>
                          </a:r>
                          <a:r>
                            <a:rPr kumimoji="0" lang="de-DE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h</a:t>
                          </a:r>
                          <a:r>
                            <a:rPr kumimoji="0" lang="de-DE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=2%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&gt;10</a:t>
                          </a:r>
                          <a:r>
                            <a:rPr lang="de-DE" sz="2400" b="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14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 (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h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=3%)</a:t>
                          </a:r>
                          <a:endParaRPr kumimoji="0" lang="en-GB" sz="2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n-lt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8474438"/>
                  </p:ext>
                </p:extLst>
              </p:nvPr>
            </p:nvGraphicFramePr>
            <p:xfrm>
              <a:off x="-1" y="57912"/>
              <a:ext cx="9108515" cy="677348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987825"/>
                    <a:gridCol w="1296144"/>
                    <a:gridCol w="1368152"/>
                    <a:gridCol w="1008112"/>
                    <a:gridCol w="1008112"/>
                    <a:gridCol w="1440170"/>
                  </a:tblGrid>
                  <a:tr h="4907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b="1" i="0" u="none" kern="120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p</a:t>
                          </a:r>
                          <a:r>
                            <a:rPr lang="en-US" sz="2800" b="1" i="0" u="none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arameters</a:t>
                          </a:r>
                          <a:endParaRPr lang="en-GB" sz="2800" b="1" i="0" u="none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W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H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TLEP  t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ZHH&amp;ttH</a:t>
                          </a:r>
                          <a:endParaRPr kumimoji="0" lang="en-GB" sz="24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i="1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="1" baseline="-25000" dirty="0" err="1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c.m</a:t>
                          </a:r>
                          <a:r>
                            <a:rPr lang="en-US" sz="2400" b="1" baseline="-25000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. </a:t>
                          </a:r>
                          <a:r>
                            <a:rPr lang="en-US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[GeV]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160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240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Calibri"/>
                              <a:cs typeface="Times New Roman"/>
                            </a:rPr>
                            <a:t>350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Times"/>
                              <a:ea typeface="Calibri"/>
                              <a:cs typeface="Times New Roman"/>
                            </a:rPr>
                            <a:t>500</a:t>
                          </a:r>
                          <a:endParaRPr kumimoji="0" lang="en-GB" sz="2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+mn-lt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 current [mA]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154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29.8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6.7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1.6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 bunches/beam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3200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167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160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10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</a:t>
                          </a:r>
                          <a:r>
                            <a:rPr lang="de-DE" sz="2400" i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800" i="1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−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/bunch [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CMR10"/>
                              <a:cs typeface="Times New Roman"/>
                            </a:rPr>
                            <a:t>10</a:t>
                          </a:r>
                          <a:r>
                            <a:rPr lang="de-DE" sz="2400" baseline="300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11</a:t>
                          </a:r>
                          <a:r>
                            <a:rPr lang="de-DE" sz="240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</a:t>
                          </a:r>
                          <a:endParaRPr lang="en-GB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1.0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3.7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0.88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7.0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3.3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 </a:t>
                          </a:r>
                          <a:r>
                            <a:rPr lang="de-DE" sz="2400" b="0" dirty="0" smtClean="0"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2400" b="0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y</a:t>
                          </a:r>
                          <a:r>
                            <a:rPr lang="de-DE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de-DE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[nm] 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3.3,0.017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7.5, 0.015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2,</a:t>
                          </a:r>
                          <a:r>
                            <a:rPr lang="en-US" sz="2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 .002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4., 0.004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de-DE" sz="2400" i="1" baseline="30000" dirty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x,y 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200, 1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500, 1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1000, </a:t>
                          </a:r>
                          <a:r>
                            <a:rPr lang="en-US" sz="2400" b="0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1000, 1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300"/>
                            </a:spcAft>
                          </a:pP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de-DE" sz="2400" i="1" baseline="30000" dirty="0" smtClean="0">
                              <a:effectLst/>
                              <a:latin typeface="Cambria Math"/>
                              <a:ea typeface="CMSY7"/>
                              <a:cs typeface="Cambria Math"/>
                            </a:rPr>
                            <a:t>∗</a:t>
                          </a:r>
                          <a:r>
                            <a:rPr lang="de-DE" sz="2400" i="1" baseline="-25000" dirty="0" smtClean="0">
                              <a:effectLst/>
                              <a:latin typeface="Times New Roman"/>
                              <a:ea typeface="CMSY7"/>
                              <a:cs typeface="Times New Roman"/>
                            </a:rPr>
                            <a:t>x,y</a:t>
                          </a:r>
                          <a:r>
                            <a:rPr lang="de-DE" sz="24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</a:t>
                          </a:r>
                          <a:r>
                            <a:rPr lang="en-US" sz="2400" i="1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μ</a:t>
                          </a:r>
                          <a:r>
                            <a:rPr lang="de-DE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m]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26, 0.13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61, 0.12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45,.045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126,.13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63, 0.063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σ</a:t>
                          </a:r>
                          <a:r>
                            <a:rPr lang="en-US" sz="2400" b="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b="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z,rms</a:t>
                          </a:r>
                          <a:r>
                            <a:rPr lang="en-US" sz="2400" b="0" baseline="-250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[mm] 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(w BS)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1.98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2.11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0.77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1.95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1.81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E</a:t>
                          </a:r>
                          <a:r>
                            <a:rPr lang="en-US" sz="2400" baseline="30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SR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loss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/turn [GeV]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0.3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7.5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31.4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V</a:t>
                          </a:r>
                          <a:r>
                            <a:rPr lang="en-US" sz="2400" baseline="-250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RF</a:t>
                          </a:r>
                          <a:r>
                            <a:rPr lang="en-US" sz="2400" i="1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</a:t>
                          </a:r>
                          <a:r>
                            <a:rPr lang="en-US" sz="2400" dirty="0" err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tot</a:t>
                          </a:r>
                          <a:r>
                            <a:rPr lang="en-US" sz="240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[GV] </a:t>
                          </a:r>
                          <a:endParaRPr lang="en-GB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12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35</a:t>
                          </a:r>
                          <a:endParaRPr lang="en-GB" sz="240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  <a:tabLst>
                              <a:tab pos="675640" algn="l"/>
                            </a:tabLst>
                          </a:pPr>
                          <a:r>
                            <a:rPr lang="en-US" sz="2400" b="0" i="1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ξ</a:t>
                          </a:r>
                          <a:r>
                            <a:rPr lang="en-US" sz="2400" b="0" i="1" baseline="-25000" dirty="0" err="1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x</a:t>
                          </a:r>
                          <a:r>
                            <a:rPr lang="en-US" sz="2400" b="0" i="1" baseline="-2500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,,y</a:t>
                          </a:r>
                          <a:r>
                            <a:rPr lang="en-US" sz="2400" b="0" dirty="0" smtClean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/IP </a:t>
                          </a:r>
                          <a:r>
                            <a:rPr lang="en-US" sz="2400" b="0" dirty="0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	</a:t>
                          </a:r>
                          <a:endParaRPr lang="en-GB" sz="2400" b="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0.086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0.094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0.057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0.075</a:t>
                          </a:r>
                          <a:endParaRPr lang="en-GB" sz="2400" b="0" dirty="0"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2"/>
                          <a:stretch>
                            <a:fillRect t="-1236232" r="-205102" b="-3362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16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5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1.3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1.0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0.5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#IPs 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4 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Times New Roman"/>
                              <a:cs typeface="Times" pitchFamily="18" charset="0"/>
                            </a:rPr>
                            <a:t>4 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0000CC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4</a:t>
                          </a:r>
                          <a:endParaRPr lang="en-GB" sz="2400" b="1" dirty="0">
                            <a:solidFill>
                              <a:srgbClr val="0000CC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2062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lang="de-DE" sz="2400" b="1" baseline="-25000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[min</a:t>
                          </a:r>
                          <a:r>
                            <a:rPr lang="de-DE" sz="2400" b="1" dirty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] (</a:t>
                          </a:r>
                          <a:r>
                            <a:rPr lang="de-DE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rad.B)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24</a:t>
                          </a:r>
                          <a:endParaRPr lang="en-GB" sz="2400" b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21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26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13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9401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t</a:t>
                          </a:r>
                          <a:r>
                            <a:rPr kumimoji="0" lang="de-DE" sz="2400" b="1" i="0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beam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[min] (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BS,</a:t>
                          </a:r>
                          <a:r>
                            <a:rPr kumimoji="0" lang="de-DE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h</a:t>
                          </a:r>
                          <a:r>
                            <a:rPr kumimoji="0" lang="de-DE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=2</a:t>
                          </a:r>
                          <a:r>
                            <a:rPr kumimoji="0" lang="de-DE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%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)</a:t>
                          </a:r>
                          <a:endParaRPr lang="en-GB" sz="24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&gt;10</a:t>
                          </a:r>
                          <a:r>
                            <a:rPr lang="de-DE" sz="2400" b="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6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38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400" b="0" dirty="0">
                              <a:solidFill>
                                <a:schemeClr val="tx1"/>
                              </a:solidFill>
                              <a:effectLst/>
                              <a:latin typeface="Times"/>
                              <a:ea typeface="Times New Roman"/>
                              <a:cs typeface="Times New Roman"/>
                            </a:rPr>
                            <a:t>14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400" b="0" dirty="0" smtClean="0">
                              <a:solidFill>
                                <a:schemeClr val="tx1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2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  <a:effectLst/>
                            <a:latin typeface="Times" pitchFamily="18" charset="0"/>
                            <a:ea typeface="Calibri"/>
                            <a:cs typeface="Times" pitchFamily="18" charset="0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 smtClean="0">
                              <a:solidFill>
                                <a:srgbClr val="FF0000"/>
                              </a:solidFill>
                              <a:effectLst/>
                              <a:latin typeface="Times" pitchFamily="18" charset="0"/>
                              <a:ea typeface="Calibri"/>
                              <a:cs typeface="Times" pitchFamily="18" charset="0"/>
                            </a:rPr>
                            <a:t>3 (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Symbol" pitchFamily="18" charset="2"/>
                              <a:ea typeface="Times New Roman"/>
                              <a:cs typeface="Times New Roman"/>
                            </a:rPr>
                            <a:t>h</a:t>
                          </a:r>
                          <a:r>
                            <a:rPr kumimoji="0" lang="de-DE" sz="24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/>
                              <a:ea typeface="Times New Roman"/>
                              <a:cs typeface="Times New Roman"/>
                            </a:rPr>
                            <a:t>=3%)</a:t>
                          </a:r>
                          <a:endParaRPr kumimoji="0" lang="en-GB" sz="24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n-lt"/>
                            <a:ea typeface="Calibri"/>
                            <a:cs typeface="Times New Roman"/>
                          </a:endParaRPr>
                        </a:p>
                      </a:txBody>
                      <a:tcPr marL="45411" marR="45411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extBox 1"/>
          <p:cNvSpPr txBox="1"/>
          <p:nvPr/>
        </p:nvSpPr>
        <p:spPr>
          <a:xfrm>
            <a:off x="4139952" y="1412776"/>
            <a:ext cx="2815899" cy="2862322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TLEP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energy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upgrade</a:t>
            </a:r>
            <a:endParaRPr lang="en-GB" sz="60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804248" y="0"/>
            <a:ext cx="854149" cy="141277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66309" y="4266565"/>
            <a:ext cx="792088" cy="2591435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2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7" y="864054"/>
            <a:ext cx="9144000" cy="3422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5" y="-91312"/>
            <a:ext cx="8229600" cy="1143000"/>
          </a:xfrm>
        </p:spPr>
        <p:txBody>
          <a:bodyPr>
            <a:normAutofit/>
          </a:bodyPr>
          <a:lstStyle/>
          <a:p>
            <a:pPr>
              <a:tabLst>
                <a:tab pos="7888288" algn="l"/>
              </a:tabLst>
            </a:pPr>
            <a:r>
              <a:rPr lang="en-US" sz="6000" dirty="0" smtClean="0"/>
              <a:t>optics – TLEP arc cell</a:t>
            </a:r>
            <a:endParaRPr lang="en-GB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556089" y="4979454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Symbol" pitchFamily="18" charset="2"/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=3100 m, </a:t>
            </a:r>
            <a:r>
              <a:rPr lang="en-US" sz="2800" i="1" dirty="0" err="1" smtClean="0">
                <a:solidFill>
                  <a:prstClr val="black"/>
                </a:solidFill>
              </a:rPr>
              <a:t>L</a:t>
            </a:r>
            <a:r>
              <a:rPr lang="en-US" sz="2800" baseline="-25000" dirty="0" err="1" smtClean="0">
                <a:solidFill>
                  <a:prstClr val="black"/>
                </a:solidFill>
              </a:rPr>
              <a:t>cell</a:t>
            </a:r>
            <a:r>
              <a:rPr lang="en-US" sz="2800" dirty="0" smtClean="0">
                <a:solidFill>
                  <a:prstClr val="black"/>
                </a:solidFill>
              </a:rPr>
              <a:t>=79 m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795" y="4966173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Symbol" pitchFamily="18" charset="2"/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=9100 m, </a:t>
            </a:r>
            <a:r>
              <a:rPr lang="en-US" sz="2800" i="1" dirty="0" err="1" smtClean="0">
                <a:solidFill>
                  <a:prstClr val="black"/>
                </a:solidFill>
              </a:rPr>
              <a:t>L</a:t>
            </a:r>
            <a:r>
              <a:rPr lang="en-US" sz="2800" baseline="-25000" dirty="0" err="1" smtClean="0">
                <a:solidFill>
                  <a:prstClr val="black"/>
                </a:solidFill>
              </a:rPr>
              <a:t>cell</a:t>
            </a:r>
            <a:r>
              <a:rPr lang="en-US" sz="2800" dirty="0" smtClean="0">
                <a:solidFill>
                  <a:prstClr val="black"/>
                </a:solidFill>
              </a:rPr>
              <a:t>=50 m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6591" y="4888"/>
            <a:ext cx="2337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Y. Cai,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B. Holzer,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H. </a:t>
            </a:r>
            <a:r>
              <a:rPr lang="en-US" dirty="0" err="1" smtClean="0">
                <a:solidFill>
                  <a:prstClr val="black"/>
                </a:solidFill>
              </a:rPr>
              <a:t>Burkhardt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489393"/>
            <a:ext cx="9343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x</a:t>
            </a:r>
            <a:r>
              <a:rPr lang="en-US" sz="3600" b="1" dirty="0" smtClean="0">
                <a:solidFill>
                  <a:srgbClr val="FF0000"/>
                </a:solidFill>
              </a:rPr>
              <a:t>=48 nm at 104.5 GeV →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 e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x</a:t>
            </a:r>
            <a:r>
              <a:rPr lang="en-US" sz="3600" b="1" dirty="0" smtClean="0">
                <a:solidFill>
                  <a:srgbClr val="FF0000"/>
                </a:solidFill>
              </a:rPr>
              <a:t>=1.5 </a:t>
            </a:r>
            <a:r>
              <a:rPr lang="en-US" sz="3600" b="1" dirty="0">
                <a:solidFill>
                  <a:srgbClr val="FF0000"/>
                </a:solidFill>
              </a:rPr>
              <a:t>nm at </a:t>
            </a:r>
            <a:r>
              <a:rPr lang="en-US" sz="3600" b="1" dirty="0" smtClean="0">
                <a:solidFill>
                  <a:srgbClr val="FF0000"/>
                </a:solidFill>
              </a:rPr>
              <a:t>175 </a:t>
            </a:r>
            <a:r>
              <a:rPr lang="en-US" sz="3600" b="1" dirty="0">
                <a:solidFill>
                  <a:srgbClr val="FF0000"/>
                </a:solidFill>
              </a:rPr>
              <a:t>GeV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9850" y="4166313"/>
            <a:ext cx="495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f</a:t>
            </a:r>
            <a:r>
              <a:rPr lang="en-US" sz="4800" b="1" dirty="0" smtClean="0">
                <a:solidFill>
                  <a:srgbClr val="0000CC"/>
                </a:solidFill>
              </a:rPr>
              <a:t>rom LEP    to TLEP</a:t>
            </a:r>
            <a:endParaRPr lang="en-GB" sz="48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2872614"/>
            <a:ext cx="1714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b</a:t>
            </a:r>
            <a:r>
              <a:rPr lang="en-US" sz="2000" b="1" dirty="0" smtClean="0">
                <a:solidFill>
                  <a:prstClr val="black"/>
                </a:solidFill>
              </a:rPr>
              <a:t>eta functions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2521625"/>
            <a:ext cx="1284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dispersion</a:t>
            </a:r>
            <a:endParaRPr lang="en-GB" sz="2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3306" y="6272608"/>
                <a:ext cx="16565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GB" sz="2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GB" sz="2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2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GB" sz="2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GB" sz="2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/>
                        <m:sup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GB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6" y="6272608"/>
                <a:ext cx="1656544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569106" y="6303385"/>
            <a:ext cx="7352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: at lower beam energy increase cell length (“</a:t>
            </a:r>
            <a:r>
              <a:rPr lang="en-US" sz="2400" dirty="0" smtClean="0">
                <a:solidFill>
                  <a:prstClr val="black"/>
                </a:solidFill>
                <a:latin typeface="Symbol" pitchFamily="18" charset="2"/>
              </a:rPr>
              <a:t>q</a:t>
            </a:r>
            <a:r>
              <a:rPr lang="en-US" sz="2400" dirty="0" smtClean="0">
                <a:solidFill>
                  <a:prstClr val="black"/>
                </a:solidFill>
              </a:rPr>
              <a:t>”) x2 or x6!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181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err="1" smtClean="0">
                <a:solidFill>
                  <a:srgbClr val="0000CC"/>
                </a:solidFill>
              </a:rPr>
              <a:t>SuperKEKB</a:t>
            </a:r>
            <a:endParaRPr lang="en-GB" sz="4800" b="1" dirty="0">
              <a:solidFill>
                <a:srgbClr val="0000CC"/>
              </a:solidFill>
            </a:endParaRPr>
          </a:p>
        </p:txBody>
      </p:sp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5567" y="1772816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456322" y="4199219"/>
            <a:ext cx="2695154" cy="930936"/>
            <a:chOff x="0" y="35"/>
            <a:chExt cx="2192" cy="665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7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kumimoji="1" lang="ja-JP" altLang="en-US" kern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Picture 2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Oval 28"/>
            <p:cNvSpPr>
              <a:spLocks/>
            </p:cNvSpPr>
            <p:nvPr/>
          </p:nvSpPr>
          <p:spPr bwMode="auto">
            <a:xfrm>
              <a:off x="1218" y="35"/>
              <a:ext cx="557" cy="66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kumimoji="1" lang="ja-JP" altLang="en-US" kern="0"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4422" y="1153295"/>
            <a:ext cx="3231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</a:t>
            </a:r>
            <a:r>
              <a:rPr lang="en-US" sz="2400" b="1" dirty="0" smtClean="0">
                <a:solidFill>
                  <a:prstClr val="black"/>
                </a:solidFill>
              </a:rPr>
              <a:t>eam commissioning </a:t>
            </a:r>
            <a:r>
              <a:rPr lang="en-US" sz="2400" b="1" dirty="0">
                <a:solidFill>
                  <a:prstClr val="black"/>
                </a:solidFill>
              </a:rPr>
              <a:t>will start </a:t>
            </a:r>
            <a:r>
              <a:rPr lang="en-US" sz="2400" b="1" dirty="0" smtClean="0">
                <a:solidFill>
                  <a:prstClr val="black"/>
                </a:solidFill>
              </a:rPr>
              <a:t>in early </a:t>
            </a:r>
            <a:r>
              <a:rPr lang="en-US" sz="2400" b="1" dirty="0">
                <a:solidFill>
                  <a:prstClr val="black"/>
                </a:solidFill>
              </a:rPr>
              <a:t>2015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391" y="4005064"/>
            <a:ext cx="4248472" cy="2677656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*=300 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b="1" dirty="0">
                <a:solidFill>
                  <a:srgbClr val="FF0000"/>
                </a:solidFill>
              </a:rPr>
              <a:t>m (</a:t>
            </a:r>
            <a:r>
              <a:rPr lang="en-US" sz="2400" b="1" dirty="0" smtClean="0">
                <a:solidFill>
                  <a:srgbClr val="FF0000"/>
                </a:solidFill>
              </a:rPr>
              <a:t>TLEP:  </a:t>
            </a:r>
            <a:r>
              <a:rPr lang="en-US" sz="2400" b="1" dirty="0">
                <a:solidFill>
                  <a:srgbClr val="FF0000"/>
                </a:solidFill>
              </a:rPr>
              <a:t>1 mm)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lifetime 5 min (</a:t>
            </a:r>
            <a:r>
              <a:rPr lang="en-US" sz="2400" b="1" dirty="0" smtClean="0">
                <a:solidFill>
                  <a:srgbClr val="FF0000"/>
                </a:solidFill>
              </a:rPr>
              <a:t>TLEP: </a:t>
            </a:r>
            <a:r>
              <a:rPr lang="en-US" sz="2400" b="1" dirty="0">
                <a:solidFill>
                  <a:srgbClr val="FF0000"/>
                </a:solidFill>
              </a:rPr>
              <a:t>~</a:t>
            </a:r>
            <a:r>
              <a:rPr lang="en-US" sz="2400" b="1" dirty="0" smtClean="0">
                <a:solidFill>
                  <a:srgbClr val="FF0000"/>
                </a:solidFill>
              </a:rPr>
              <a:t>15min)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=0.25</a:t>
            </a:r>
            <a:r>
              <a:rPr lang="en-US" sz="2400" b="1" dirty="0">
                <a:solidFill>
                  <a:srgbClr val="FF0000"/>
                </a:solidFill>
              </a:rPr>
              <a:t>% 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r>
              <a:rPr lang="en-US" sz="2400" b="1" dirty="0">
                <a:solidFill>
                  <a:srgbClr val="FF0000"/>
                </a:solidFill>
              </a:rPr>
              <a:t> (TLEP: </a:t>
            </a:r>
            <a:r>
              <a:rPr lang="en-US" sz="2400" b="1" dirty="0" smtClean="0">
                <a:solidFill>
                  <a:srgbClr val="FF0000"/>
                </a:solidFill>
              </a:rPr>
              <a:t>0.2%)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off </a:t>
            </a:r>
            <a:r>
              <a:rPr lang="en-US" sz="2400" b="1" dirty="0">
                <a:solidFill>
                  <a:srgbClr val="FF0000"/>
                </a:solidFill>
              </a:rPr>
              <a:t>momentum </a:t>
            </a:r>
            <a:r>
              <a:rPr lang="en-US" sz="2400" b="1" dirty="0" smtClean="0">
                <a:solidFill>
                  <a:srgbClr val="FF0000"/>
                </a:solidFill>
              </a:rPr>
              <a:t>acceptance (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±1.5%, TLEP: ±2%)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</a:rPr>
              <a:t> production rate (2.5x10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12</a:t>
            </a:r>
            <a:r>
              <a:rPr lang="en-US" sz="2400" b="1" dirty="0" smtClean="0">
                <a:solidFill>
                  <a:srgbClr val="FF0000"/>
                </a:solidFill>
              </a:rPr>
              <a:t>/s, TLEP: &lt;1x10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11</a:t>
            </a:r>
            <a:r>
              <a:rPr lang="en-US" sz="2400" b="1" dirty="0" smtClean="0">
                <a:solidFill>
                  <a:srgbClr val="FF0000"/>
                </a:solidFill>
              </a:rPr>
              <a:t>/s)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1596" y="116632"/>
            <a:ext cx="6352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– </a:t>
            </a:r>
            <a:r>
              <a:rPr lang="en-US" sz="4800" b="1" dirty="0" smtClean="0">
                <a:solidFill>
                  <a:srgbClr val="FF0000"/>
                </a:solidFill>
              </a:rPr>
              <a:t>a TLEP demonstrator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58" y="1264311"/>
            <a:ext cx="8928992" cy="45259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e</a:t>
            </a:r>
            <a:r>
              <a:rPr lang="en-US" b="1" dirty="0" smtClean="0">
                <a:solidFill>
                  <a:srgbClr val="0000CC"/>
                </a:solidFill>
              </a:rPr>
              <a:t>fficient RF system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eed 12 GeV/turn at 350 GeV</a:t>
            </a:r>
          </a:p>
          <a:p>
            <a:pPr lvl="2"/>
            <a:r>
              <a:rPr lang="en-US" b="1" dirty="0" smtClean="0"/>
              <a:t>~</a:t>
            </a:r>
            <a:r>
              <a:rPr lang="en-US" b="1" dirty="0"/>
              <a:t>6</a:t>
            </a:r>
            <a:r>
              <a:rPr lang="en-US" b="1" dirty="0" smtClean="0"/>
              <a:t>00 m of SC RF cavities @ 20 MV/m </a:t>
            </a:r>
          </a:p>
          <a:p>
            <a:pPr lvl="3"/>
            <a:r>
              <a:rPr lang="en-US" sz="2400" b="1" dirty="0" smtClean="0"/>
              <a:t>LEP2 had 600 m at 7 MV/m</a:t>
            </a:r>
          </a:p>
          <a:p>
            <a:pPr lvl="1"/>
            <a:r>
              <a:rPr lang="en-US" sz="2400" dirty="0"/>
              <a:t>v</a:t>
            </a:r>
            <a:r>
              <a:rPr lang="en-US" sz="2400" dirty="0" smtClean="0"/>
              <a:t>ery high power : up to 200 kW / cavity in collider ring</a:t>
            </a:r>
          </a:p>
          <a:p>
            <a:pPr lvl="2"/>
            <a:r>
              <a:rPr lang="en-US" b="1" dirty="0"/>
              <a:t>p</a:t>
            </a:r>
            <a:r>
              <a:rPr lang="en-US" b="1" dirty="0" smtClean="0"/>
              <a:t>ower couplers similar to ESS</a:t>
            </a:r>
            <a:r>
              <a:rPr lang="en-US" dirty="0" smtClean="0"/>
              <a:t> –</a:t>
            </a:r>
          </a:p>
          <a:p>
            <a:pPr marL="914400" lvl="2" indent="0">
              <a:buNone/>
            </a:pPr>
            <a:r>
              <a:rPr lang="en-US" dirty="0" smtClean="0"/>
              <a:t>	700-800 MHz preferred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CC"/>
                </a:solidFill>
              </a:rPr>
              <a:t>o</a:t>
            </a:r>
            <a:r>
              <a:rPr lang="en-US" b="1" dirty="0" smtClean="0">
                <a:solidFill>
                  <a:srgbClr val="0000CC"/>
                </a:solidFill>
              </a:rPr>
              <a:t>peration at </a:t>
            </a:r>
            <a:r>
              <a:rPr lang="en-US" b="1" i="1" dirty="0" smtClean="0">
                <a:solidFill>
                  <a:srgbClr val="0000CC"/>
                </a:solidFill>
              </a:rPr>
              <a:t>Z</a:t>
            </a:r>
            <a:r>
              <a:rPr lang="en-US" b="1" dirty="0" smtClean="0">
                <a:solidFill>
                  <a:srgbClr val="0000CC"/>
                </a:solidFill>
              </a:rPr>
              <a:t> pole</a:t>
            </a:r>
          </a:p>
          <a:p>
            <a:pPr lvl="1"/>
            <a:r>
              <a:rPr lang="en-US" sz="2400" dirty="0" smtClean="0"/>
              <a:t>7500 bunches : e</a:t>
            </a:r>
            <a:r>
              <a:rPr lang="en-US" sz="24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2400" dirty="0" smtClean="0"/>
              <a:t> source, impedance effects, parasitic collisions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two separate rings for e</a:t>
            </a:r>
            <a:r>
              <a:rPr lang="en-US" b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b="1" dirty="0" smtClean="0">
                <a:solidFill>
                  <a:srgbClr val="FF0000"/>
                </a:solidFill>
              </a:rPr>
              <a:t> and e</a:t>
            </a:r>
            <a:r>
              <a:rPr lang="en-US" b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 beams will help here too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89" y="-60232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o</a:t>
            </a:r>
            <a:r>
              <a:rPr lang="en-US" sz="5400" dirty="0" smtClean="0"/>
              <a:t>ther TLEP challenges</a:t>
            </a:r>
            <a:endParaRPr lang="en-US" sz="54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72400" y="2209800"/>
            <a:ext cx="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203" descr="C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5944" y="1580246"/>
            <a:ext cx="2291680" cy="1324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8985" y="1272469"/>
            <a:ext cx="2098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BNL 5-cell 700 MHz cavity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44" y="3597131"/>
            <a:ext cx="1181730" cy="135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20990" y="3626326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RF Coupler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(ESS/SPL)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75" y="130192"/>
            <a:ext cx="5546082" cy="325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74" y="3573016"/>
            <a:ext cx="5792795" cy="3276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9" y="-2234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polarization</a:t>
            </a:r>
            <a:endParaRPr lang="en-GB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141531" y="4401101"/>
            <a:ext cx="25042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CC"/>
                </a:solidFill>
                <a:latin typeface="Symbol" pitchFamily="18" charset="2"/>
              </a:rPr>
              <a:t>r</a:t>
            </a:r>
            <a:r>
              <a:rPr lang="en-US" sz="2000" b="1" dirty="0" smtClean="0">
                <a:solidFill>
                  <a:srgbClr val="0000CC"/>
                </a:solidFill>
              </a:rPr>
              <a:t> = 9000 m, </a:t>
            </a:r>
            <a:r>
              <a:rPr lang="en-US" sz="2000" b="1" i="1" dirty="0" smtClean="0">
                <a:solidFill>
                  <a:srgbClr val="0000CC"/>
                </a:solidFill>
              </a:rPr>
              <a:t>C</a:t>
            </a:r>
            <a:r>
              <a:rPr lang="en-US" sz="2000" b="1" dirty="0" smtClean="0">
                <a:solidFill>
                  <a:srgbClr val="0000CC"/>
                </a:solidFill>
              </a:rPr>
              <a:t> = 80 km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954" y="3900078"/>
            <a:ext cx="2396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 Wienands, April 2013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46" y="3252629"/>
            <a:ext cx="30235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</a:rPr>
              <a:t>TLEP</a:t>
            </a:r>
          </a:p>
          <a:p>
            <a:r>
              <a:rPr lang="en-US" sz="2800" dirty="0">
                <a:solidFill>
                  <a:prstClr val="black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ptimized scenario </a:t>
            </a: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46" y="836712"/>
            <a:ext cx="30845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</a:rPr>
              <a:t>LEP</a:t>
            </a:r>
          </a:p>
          <a:p>
            <a:r>
              <a:rPr lang="en-US" sz="2800" dirty="0">
                <a:solidFill>
                  <a:prstClr val="black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bservations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+ model predictions</a:t>
            </a: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66797" y="747710"/>
                <a:ext cx="2088232" cy="1209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</a:rPr>
                  <a:t>loss of polarization due to growing energy spread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sub>
                      </m:sSub>
                      <m:r>
                        <a:rPr lang="en-GB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type m:val="lin"/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𝝆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797" y="747710"/>
                <a:ext cx="2088232" cy="1209947"/>
              </a:xfrm>
              <a:prstGeom prst="rect">
                <a:avLst/>
              </a:prstGeom>
              <a:blipFill rotWithShape="1">
                <a:blip r:embed="rId4"/>
                <a:stretch>
                  <a:fillRect t="-2525" r="-2047" b="-540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146" y="4315576"/>
            <a:ext cx="31587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  <a:sym typeface="Wingdings" pitchFamily="2" charset="2"/>
              </a:rPr>
              <a:t> </a:t>
            </a:r>
            <a:r>
              <a:rPr lang="fr-CH" sz="2000" b="1" u="sng" dirty="0">
                <a:solidFill>
                  <a:srgbClr val="0000CC"/>
                </a:solidFill>
                <a:sym typeface="Wingdings" pitchFamily="2" charset="2"/>
              </a:rPr>
              <a:t>100 </a:t>
            </a:r>
            <a:r>
              <a:rPr lang="fr-CH" sz="2000" b="1" u="sng" dirty="0" err="1">
                <a:solidFill>
                  <a:srgbClr val="0000CC"/>
                </a:solidFill>
                <a:sym typeface="Wingdings" pitchFamily="2" charset="2"/>
              </a:rPr>
              <a:t>keV</a:t>
            </a:r>
            <a:r>
              <a:rPr lang="fr-CH" sz="2000" b="1" u="sng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fr-CH" sz="2000" b="1" u="sng" dirty="0" err="1">
                <a:solidFill>
                  <a:srgbClr val="0000CC"/>
                </a:solidFill>
                <a:sym typeface="Wingdings" pitchFamily="2" charset="2"/>
              </a:rPr>
              <a:t>beam</a:t>
            </a:r>
            <a:r>
              <a:rPr lang="fr-CH" sz="2000" b="1" u="sng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fr-CH" sz="2000" b="1" u="sng" dirty="0" err="1">
                <a:solidFill>
                  <a:srgbClr val="0000CC"/>
                </a:solidFill>
                <a:sym typeface="Wingdings" pitchFamily="2" charset="2"/>
              </a:rPr>
              <a:t>energy</a:t>
            </a:r>
            <a:r>
              <a:rPr lang="fr-CH" sz="2000" b="1" u="sng" dirty="0">
                <a:solidFill>
                  <a:srgbClr val="0000CC"/>
                </a:solidFill>
                <a:sym typeface="Wingdings" pitchFamily="2" charset="2"/>
              </a:rPr>
              <a:t> calibration </a:t>
            </a:r>
            <a:r>
              <a:rPr lang="fr-CH" sz="2000" b="1" dirty="0" smtClean="0">
                <a:solidFill>
                  <a:prstClr val="black"/>
                </a:solidFill>
                <a:sym typeface="Wingdings" pitchFamily="2" charset="2"/>
              </a:rPr>
              <a:t>by</a:t>
            </a:r>
            <a:r>
              <a:rPr lang="fr-CH" sz="20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fr-CH" sz="2000" b="1" dirty="0" err="1" smtClean="0">
                <a:solidFill>
                  <a:srgbClr val="0000CC"/>
                </a:solidFill>
                <a:sym typeface="Wingdings" pitchFamily="2" charset="2"/>
              </a:rPr>
              <a:t>resonant</a:t>
            </a:r>
            <a:r>
              <a:rPr lang="fr-CH" sz="2000" b="1" dirty="0" smtClean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fr-CH" sz="2000" b="1" dirty="0" err="1" smtClean="0">
                <a:solidFill>
                  <a:srgbClr val="0000CC"/>
                </a:solidFill>
                <a:sym typeface="Wingdings" pitchFamily="2" charset="2"/>
              </a:rPr>
              <a:t>depolarization</a:t>
            </a:r>
            <a:r>
              <a:rPr lang="fr-CH" sz="2000" b="1" dirty="0" smtClean="0">
                <a:solidFill>
                  <a:srgbClr val="0000CC"/>
                </a:solidFill>
                <a:sym typeface="Wingdings" pitchFamily="2" charset="2"/>
              </a:rPr>
              <a:t>  (</a:t>
            </a:r>
            <a:r>
              <a:rPr lang="fr-CH" sz="2000" b="1" dirty="0" err="1" smtClean="0">
                <a:solidFill>
                  <a:srgbClr val="0000CC"/>
                </a:solidFill>
                <a:sym typeface="Wingdings" pitchFamily="2" charset="2"/>
              </a:rPr>
              <a:t>using</a:t>
            </a:r>
            <a:r>
              <a:rPr lang="fr-CH" sz="2000" b="1" dirty="0" smtClean="0">
                <a:solidFill>
                  <a:srgbClr val="0000CC"/>
                </a:solidFill>
                <a:sym typeface="Wingdings" pitchFamily="2" charset="2"/>
              </a:rPr>
              <a:t> pilot </a:t>
            </a:r>
            <a:r>
              <a:rPr lang="fr-CH" sz="2000" b="1" dirty="0" err="1" smtClean="0">
                <a:solidFill>
                  <a:srgbClr val="0000CC"/>
                </a:solidFill>
                <a:sym typeface="Wingdings" pitchFamily="2" charset="2"/>
              </a:rPr>
              <a:t>bunches</a:t>
            </a:r>
            <a:r>
              <a:rPr lang="fr-CH" sz="2000" b="1" dirty="0" smtClean="0">
                <a:solidFill>
                  <a:srgbClr val="0000CC"/>
                </a:solidFill>
                <a:sym typeface="Wingdings" pitchFamily="2" charset="2"/>
              </a:rPr>
              <a:t>) </a:t>
            </a:r>
            <a:r>
              <a:rPr lang="fr-CH" sz="2000" b="1" dirty="0" err="1" smtClean="0">
                <a:solidFill>
                  <a:prstClr val="black"/>
                </a:solidFill>
                <a:sym typeface="Wingdings" pitchFamily="2" charset="2"/>
              </a:rPr>
              <a:t>around</a:t>
            </a:r>
            <a:r>
              <a:rPr lang="fr-CH" sz="2000" b="1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fr-CH" sz="2000" b="1" i="1" dirty="0">
                <a:solidFill>
                  <a:prstClr val="black"/>
                </a:solidFill>
                <a:sym typeface="Wingdings" pitchFamily="2" charset="2"/>
              </a:rPr>
              <a:t>Z</a:t>
            </a:r>
            <a:r>
              <a:rPr lang="fr-CH" sz="2000" b="1" dirty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fr-CH" sz="2000" b="1" dirty="0" err="1">
                <a:solidFill>
                  <a:prstClr val="black"/>
                </a:solidFill>
                <a:sym typeface="Wingdings" pitchFamily="2" charset="2"/>
              </a:rPr>
              <a:t>peak</a:t>
            </a:r>
            <a:r>
              <a:rPr lang="fr-CH" sz="2000" b="1" dirty="0">
                <a:solidFill>
                  <a:prstClr val="black"/>
                </a:solidFill>
                <a:sym typeface="Wingdings" pitchFamily="2" charset="2"/>
              </a:rPr>
              <a:t> and </a:t>
            </a:r>
            <a:r>
              <a:rPr lang="fr-CH" sz="2000" b="1" i="1" dirty="0">
                <a:solidFill>
                  <a:prstClr val="black"/>
                </a:solidFill>
                <a:sym typeface="Wingdings" pitchFamily="2" charset="2"/>
              </a:rPr>
              <a:t>W</a:t>
            </a:r>
            <a:r>
              <a:rPr lang="fr-CH" sz="2000" b="1" dirty="0">
                <a:solidFill>
                  <a:prstClr val="black"/>
                </a:solidFill>
                <a:sym typeface="Wingdings" pitchFamily="2" charset="2"/>
              </a:rPr>
              <a:t> pair </a:t>
            </a:r>
            <a:r>
              <a:rPr lang="fr-CH" sz="2000" b="1" dirty="0" err="1" smtClean="0">
                <a:solidFill>
                  <a:prstClr val="black"/>
                </a:solidFill>
                <a:sym typeface="Wingdings" pitchFamily="2" charset="2"/>
              </a:rPr>
              <a:t>threshold</a:t>
            </a:r>
            <a:r>
              <a:rPr lang="fr-CH" sz="2000" b="1" dirty="0" smtClean="0">
                <a:solidFill>
                  <a:prstClr val="black"/>
                </a:solidFill>
                <a:sym typeface="Wingdings" pitchFamily="2" charset="2"/>
              </a:rPr>
              <a:t>:</a:t>
            </a:r>
            <a:endParaRPr lang="fr-CH" sz="20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srgbClr val="0000CC"/>
                </a:solidFill>
                <a:latin typeface="Times New Roman" pitchFamily="18" charset="0"/>
                <a:sym typeface="Symbol"/>
              </a:rPr>
              <a:t></a:t>
            </a:r>
            <a:r>
              <a:rPr lang="fr-CH" sz="2000" b="1" dirty="0" err="1">
                <a:solidFill>
                  <a:srgbClr val="0000CC"/>
                </a:solidFill>
                <a:latin typeface="Times New Roman" pitchFamily="18" charset="0"/>
                <a:sym typeface="Symbol"/>
              </a:rPr>
              <a:t>m</a:t>
            </a:r>
            <a:r>
              <a:rPr lang="fr-CH" sz="2000" b="1" baseline="-25000" dirty="0" err="1">
                <a:solidFill>
                  <a:srgbClr val="0000CC"/>
                </a:solidFill>
                <a:latin typeface="Times New Roman" pitchFamily="18" charset="0"/>
                <a:sym typeface="Symbol"/>
              </a:rPr>
              <a:t>Z</a:t>
            </a:r>
            <a:r>
              <a:rPr lang="fr-CH" sz="2000" b="1" baseline="-25000" dirty="0">
                <a:solidFill>
                  <a:srgbClr val="0000CC"/>
                </a:solidFill>
                <a:latin typeface="Times New Roman" pitchFamily="18" charset="0"/>
                <a:sym typeface="Symbol"/>
              </a:rPr>
              <a:t> </a:t>
            </a:r>
            <a:r>
              <a:rPr lang="fr-CH" sz="2000" b="1" dirty="0">
                <a:solidFill>
                  <a:srgbClr val="0000CC"/>
                </a:solidFill>
                <a:sym typeface="Symbol"/>
              </a:rPr>
              <a:t>~0.1 MeV, </a:t>
            </a:r>
            <a:r>
              <a:rPr lang="fr-CH" sz="2000" b="1" dirty="0">
                <a:solidFill>
                  <a:srgbClr val="0000CC"/>
                </a:solidFill>
                <a:latin typeface="Times New Roman" pitchFamily="18" charset="0"/>
                <a:sym typeface="Symbol"/>
              </a:rPr>
              <a:t></a:t>
            </a:r>
            <a:r>
              <a:rPr lang="fr-CH" sz="2000" b="1" baseline="-25000" dirty="0">
                <a:solidFill>
                  <a:srgbClr val="0000CC"/>
                </a:solidFill>
                <a:latin typeface="Times New Roman" pitchFamily="18" charset="0"/>
                <a:sym typeface="Symbol"/>
              </a:rPr>
              <a:t>Z </a:t>
            </a:r>
            <a:r>
              <a:rPr lang="fr-CH" sz="2000" b="1" dirty="0">
                <a:solidFill>
                  <a:srgbClr val="0000CC"/>
                </a:solidFill>
                <a:latin typeface="Times New Roman" pitchFamily="18" charset="0"/>
                <a:sym typeface="Symbol"/>
              </a:rPr>
              <a:t>~</a:t>
            </a:r>
            <a:r>
              <a:rPr lang="fr-CH" sz="2000" b="1" dirty="0">
                <a:solidFill>
                  <a:srgbClr val="0000CC"/>
                </a:solidFill>
                <a:sym typeface="Symbol"/>
              </a:rPr>
              <a:t>0.1 MeV,  m</a:t>
            </a:r>
            <a:r>
              <a:rPr lang="fr-CH" sz="2000" b="1" baseline="-25000" dirty="0">
                <a:solidFill>
                  <a:srgbClr val="0000CC"/>
                </a:solidFill>
                <a:sym typeface="Symbol"/>
              </a:rPr>
              <a:t>W</a:t>
            </a:r>
            <a:r>
              <a:rPr lang="fr-CH" sz="2000" b="1" dirty="0">
                <a:solidFill>
                  <a:srgbClr val="0000CC"/>
                </a:solidFill>
                <a:sym typeface="Symbol"/>
              </a:rPr>
              <a:t> ~ 0.5 MeV</a:t>
            </a:r>
            <a:endParaRPr lang="fr-CH" sz="2000" b="1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285" y="6488668"/>
            <a:ext cx="114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A. Blondel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8871" y="378378"/>
            <a:ext cx="132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R. </a:t>
            </a:r>
            <a:r>
              <a:rPr lang="en-US" dirty="0" err="1" smtClean="0">
                <a:solidFill>
                  <a:prstClr val="black"/>
                </a:solidFill>
              </a:rPr>
              <a:t>Assmann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4764" y="5085184"/>
            <a:ext cx="230026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ower energy spread, high polarization up to </a:t>
            </a:r>
            <a:r>
              <a:rPr lang="en-US" b="1" i="1" dirty="0" smtClean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 threshold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4405" y="390667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LEP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74046" y="3853911"/>
            <a:ext cx="78098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TLEP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171" y="283435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C0504D">
                    <a:lumMod val="75000"/>
                  </a:srgbClr>
                </a:solidFill>
              </a:rPr>
              <a:t>polarization scaling (energy spread!):</a:t>
            </a:r>
          </a:p>
          <a:p>
            <a:r>
              <a:rPr lang="en-GB" sz="2400" b="1" dirty="0" smtClean="0">
                <a:solidFill>
                  <a:srgbClr val="C0504D">
                    <a:lumMod val="75000"/>
                  </a:srgbClr>
                </a:solidFill>
              </a:rPr>
              <a:t>LEP </a:t>
            </a:r>
            <a:r>
              <a:rPr lang="en-GB" sz="2400" b="1" dirty="0">
                <a:solidFill>
                  <a:srgbClr val="C0504D">
                    <a:lumMod val="75000"/>
                  </a:srgbClr>
                </a:solidFill>
              </a:rPr>
              <a:t>at 61 GeV  </a:t>
            </a:r>
            <a:r>
              <a:rPr lang="en-GB" sz="2400" b="1" dirty="0" smtClean="0">
                <a:solidFill>
                  <a:srgbClr val="C0504D">
                    <a:lumMod val="75000"/>
                  </a:srgbClr>
                </a:solidFill>
              </a:rPr>
              <a:t>→ TLEP </a:t>
            </a:r>
            <a:r>
              <a:rPr lang="en-GB" sz="2400" b="1" dirty="0">
                <a:solidFill>
                  <a:srgbClr val="C0504D">
                    <a:lumMod val="75000"/>
                  </a:srgbClr>
                </a:solidFill>
              </a:rPr>
              <a:t>at 81 GeV </a:t>
            </a:r>
          </a:p>
        </p:txBody>
      </p:sp>
    </p:spTree>
    <p:extLst>
      <p:ext uri="{BB962C8B-B14F-4D97-AF65-F5344CB8AC3E}">
        <p14:creationId xmlns:p14="http://schemas.microsoft.com/office/powerpoint/2010/main" val="23192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0" y="820968"/>
            <a:ext cx="8834198" cy="6037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68687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en-US" sz="6000" i="1" dirty="0" err="1"/>
              <a:t>e</a:t>
            </a:r>
            <a:r>
              <a:rPr lang="en-US" sz="6000" baseline="30000" dirty="0" err="1" smtClean="0"/>
              <a:t>+</a:t>
            </a:r>
            <a:r>
              <a:rPr lang="en-US" sz="6000" i="1" dirty="0" err="1" smtClean="0"/>
              <a:t>e</a:t>
            </a:r>
            <a:r>
              <a:rPr lang="en-US" sz="6000" baseline="30000" dirty="0" smtClean="0"/>
              <a:t>-</a:t>
            </a:r>
            <a:r>
              <a:rPr lang="en-US" sz="6000" dirty="0" smtClean="0"/>
              <a:t> Higgs factories: luminosity</a:t>
            </a:r>
            <a:endParaRPr lang="en-GB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2555775" y="957062"/>
            <a:ext cx="2489053" cy="26776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ultimate precision</a:t>
            </a:r>
          </a:p>
          <a:p>
            <a:r>
              <a:rPr lang="en-US" sz="2400" b="1" dirty="0">
                <a:solidFill>
                  <a:srgbClr val="0000CC"/>
                </a:solidFill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</a:rPr>
              <a:t>t </a:t>
            </a:r>
            <a:r>
              <a:rPr lang="en-US" sz="2400" b="1" i="1" dirty="0" smtClean="0">
                <a:solidFill>
                  <a:srgbClr val="0000CC"/>
                </a:solidFill>
              </a:rPr>
              <a:t>Z</a:t>
            </a:r>
            <a:r>
              <a:rPr lang="en-US" sz="2400" b="1" dirty="0" smtClean="0">
                <a:solidFill>
                  <a:srgbClr val="0000CC"/>
                </a:solidFill>
              </a:rPr>
              <a:t>,</a:t>
            </a:r>
            <a:r>
              <a:rPr lang="en-US" sz="2400" b="1" i="1" dirty="0" smtClean="0">
                <a:solidFill>
                  <a:srgbClr val="0000CC"/>
                </a:solidFill>
              </a:rPr>
              <a:t> WW</a:t>
            </a:r>
            <a:r>
              <a:rPr lang="en-US" sz="2400" b="1" dirty="0" smtClean="0">
                <a:solidFill>
                  <a:srgbClr val="0000CC"/>
                </a:solidFill>
              </a:rPr>
              <a:t>,</a:t>
            </a:r>
            <a:r>
              <a:rPr lang="en-US" sz="2400" b="1" i="1" dirty="0" smtClean="0">
                <a:solidFill>
                  <a:srgbClr val="0000CC"/>
                </a:solidFill>
              </a:rPr>
              <a:t> ZH </a:t>
            </a:r>
            <a:r>
              <a:rPr lang="en-US" sz="2400" b="1" dirty="0" smtClean="0">
                <a:solidFill>
                  <a:srgbClr val="0000CC"/>
                </a:solidFill>
              </a:rPr>
              <a:t>;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sensitive to New </a:t>
            </a:r>
          </a:p>
          <a:p>
            <a:r>
              <a:rPr lang="en-US" sz="2400" b="1" dirty="0" smtClean="0">
                <a:solidFill>
                  <a:srgbClr val="0000CC"/>
                </a:solidFill>
              </a:rPr>
              <a:t>Physics in multi-</a:t>
            </a:r>
            <a:r>
              <a:rPr lang="en-US" sz="2400" b="1" dirty="0" err="1" smtClean="0">
                <a:solidFill>
                  <a:srgbClr val="0000CC"/>
                </a:solidFill>
              </a:rPr>
              <a:t>TeV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</a:rPr>
              <a:t>range &amp; to SM closure → </a:t>
            </a:r>
            <a:r>
              <a:rPr lang="en-US" sz="2400" b="1" i="1" dirty="0" smtClean="0">
                <a:solidFill>
                  <a:srgbClr val="0000CC"/>
                </a:solidFill>
              </a:rPr>
              <a:t>case for VHE-LHC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9375" y="3820097"/>
            <a:ext cx="3053144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</a:rPr>
              <a:t>u</a:t>
            </a:r>
            <a:r>
              <a:rPr lang="en-US" sz="2400" b="1" dirty="0" smtClean="0">
                <a:solidFill>
                  <a:srgbClr val="006600"/>
                </a:solidFill>
              </a:rPr>
              <a:t>ltimate energy reach </a:t>
            </a:r>
          </a:p>
          <a:p>
            <a:r>
              <a:rPr lang="en-US" sz="2400" b="1" dirty="0" smtClean="0">
                <a:solidFill>
                  <a:srgbClr val="006600"/>
                </a:solidFill>
              </a:rPr>
              <a:t>up to 1 or 3 </a:t>
            </a:r>
            <a:r>
              <a:rPr lang="en-US" sz="2400" b="1" dirty="0" err="1" smtClean="0">
                <a:solidFill>
                  <a:srgbClr val="006600"/>
                </a:solidFill>
              </a:rPr>
              <a:t>TeV</a:t>
            </a:r>
            <a:r>
              <a:rPr lang="en-US" sz="2400" b="1" dirty="0" smtClean="0">
                <a:solidFill>
                  <a:srgbClr val="006600"/>
                </a:solidFill>
              </a:rPr>
              <a:t> ;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d</a:t>
            </a:r>
            <a:r>
              <a:rPr lang="en-US" sz="2400" b="1" dirty="0" smtClean="0">
                <a:solidFill>
                  <a:srgbClr val="006600"/>
                </a:solidFill>
              </a:rPr>
              <a:t>irect searches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f</a:t>
            </a:r>
            <a:r>
              <a:rPr lang="en-US" sz="2400" b="1" dirty="0" smtClean="0">
                <a:solidFill>
                  <a:srgbClr val="006600"/>
                </a:solidFill>
              </a:rPr>
              <a:t>or New Physics</a:t>
            </a:r>
          </a:p>
        </p:txBody>
      </p:sp>
    </p:spTree>
    <p:extLst>
      <p:ext uri="{BB962C8B-B14F-4D97-AF65-F5344CB8AC3E}">
        <p14:creationId xmlns:p14="http://schemas.microsoft.com/office/powerpoint/2010/main" val="26868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20" y="-211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ertical </a:t>
            </a:r>
            <a:r>
              <a:rPr lang="en-US" dirty="0" err="1" smtClean="0">
                <a:solidFill>
                  <a:srgbClr val="0000FF"/>
                </a:solidFill>
              </a:rPr>
              <a:t>rms</a:t>
            </a:r>
            <a:r>
              <a:rPr lang="en-US" dirty="0" smtClean="0">
                <a:solidFill>
                  <a:srgbClr val="0000FF"/>
                </a:solidFill>
              </a:rPr>
              <a:t> IP spot sizes in nm </a:t>
            </a:r>
            <a:endParaRPr lang="en-GB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724535"/>
              </p:ext>
            </p:extLst>
          </p:nvPr>
        </p:nvGraphicFramePr>
        <p:xfrm>
          <a:off x="1687691" y="1196752"/>
          <a:ext cx="5904656" cy="4711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301"/>
                <a:gridCol w="3092355"/>
              </a:tblGrid>
              <a:tr h="657531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bg1"/>
                          </a:solidFill>
                        </a:rPr>
                        <a:t>LEP2</a:t>
                      </a:r>
                      <a:endParaRPr lang="en-GB" sz="3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bg1"/>
                          </a:solidFill>
                        </a:rPr>
                        <a:t>3500</a:t>
                      </a:r>
                      <a:endParaRPr lang="en-GB" sz="3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KEKB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940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SLC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500 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TLEP-H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120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ATF2, FFTB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60 (</a:t>
                      </a:r>
                      <a:r>
                        <a:rPr lang="en-US" sz="3200" i="1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), 60</a:t>
                      </a:r>
                      <a:r>
                        <a:rPr lang="en-US" sz="32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3200" i="1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err="1" smtClean="0">
                          <a:solidFill>
                            <a:srgbClr val="9933FF"/>
                          </a:solidFill>
                        </a:rPr>
                        <a:t>SuperKEKB</a:t>
                      </a:r>
                      <a:endParaRPr lang="en-GB" sz="3200" b="1" i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rgbClr val="9933FF"/>
                          </a:solidFill>
                        </a:rPr>
                        <a:t>50</a:t>
                      </a:r>
                      <a:endParaRPr lang="en-GB" sz="3200" b="1" i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CC0000"/>
                          </a:solidFill>
                        </a:rPr>
                        <a:t>ILC</a:t>
                      </a:r>
                      <a:endParaRPr lang="en-GB" sz="3200" i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CC0000"/>
                          </a:solidFill>
                        </a:rPr>
                        <a:t>5 – 8</a:t>
                      </a:r>
                      <a:endParaRPr lang="en-GB" sz="3200" i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FF0000"/>
                          </a:solidFill>
                        </a:rPr>
                        <a:t>CLIC</a:t>
                      </a:r>
                      <a:endParaRPr lang="en-GB" sz="32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FF0000"/>
                          </a:solidFill>
                        </a:rPr>
                        <a:t>1 – 2 </a:t>
                      </a:r>
                      <a:endParaRPr lang="en-GB" sz="32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7531" y="1196752"/>
            <a:ext cx="1079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in regular</a:t>
            </a:r>
          </a:p>
          <a:p>
            <a:r>
              <a:rPr lang="en-US" dirty="0">
                <a:solidFill>
                  <a:prstClr val="black"/>
                </a:solidFill>
              </a:rPr>
              <a:t>font:</a:t>
            </a:r>
          </a:p>
          <a:p>
            <a:r>
              <a:rPr lang="en-US" dirty="0">
                <a:solidFill>
                  <a:prstClr val="black"/>
                </a:solidFill>
              </a:rPr>
              <a:t>achieved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in italics:</a:t>
            </a:r>
          </a:p>
          <a:p>
            <a:r>
              <a:rPr lang="en-US" dirty="0">
                <a:solidFill>
                  <a:prstClr val="black"/>
                </a:solidFill>
              </a:rPr>
              <a:t>design</a:t>
            </a:r>
          </a:p>
          <a:p>
            <a:r>
              <a:rPr lang="en-US" dirty="0">
                <a:solidFill>
                  <a:prstClr val="black"/>
                </a:solidFill>
              </a:rPr>
              <a:t>values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1435" y="3621957"/>
            <a:ext cx="150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6600"/>
                </a:solidFill>
              </a:rPr>
              <a:t>TLEP</a:t>
            </a:r>
            <a:endParaRPr lang="en-US" sz="2000" b="1" i="1" dirty="0">
              <a:solidFill>
                <a:srgbClr val="006600"/>
              </a:solidFill>
            </a:endParaRPr>
          </a:p>
          <a:p>
            <a:r>
              <a:rPr lang="en-US" sz="2000" b="1" i="1" dirty="0">
                <a:solidFill>
                  <a:srgbClr val="006600"/>
                </a:solidFill>
              </a:rPr>
              <a:t>will learn </a:t>
            </a:r>
          </a:p>
          <a:p>
            <a:r>
              <a:rPr lang="en-US" sz="2000" b="1" i="1" dirty="0" smtClean="0">
                <a:solidFill>
                  <a:srgbClr val="006600"/>
                </a:solidFill>
              </a:rPr>
              <a:t>from ATF2 &amp;</a:t>
            </a:r>
            <a:endParaRPr lang="en-US" sz="2000" b="1" i="1" dirty="0">
              <a:solidFill>
                <a:srgbClr val="006600"/>
              </a:solidFill>
            </a:endParaRPr>
          </a:p>
          <a:p>
            <a:r>
              <a:rPr lang="en-US" sz="2000" b="1" i="1" dirty="0" err="1">
                <a:solidFill>
                  <a:srgbClr val="006600"/>
                </a:solidFill>
              </a:rPr>
              <a:t>SuperKEKB</a:t>
            </a:r>
            <a:endParaRPr lang="en-US" sz="2000" b="1" i="1" dirty="0">
              <a:solidFill>
                <a:srgbClr val="0066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597446" y="1484784"/>
            <a:ext cx="497150" cy="1584176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5561" y="1628800"/>
            <a:ext cx="1066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002060"/>
                </a:solidFill>
              </a:rPr>
              <a:t>y</a:t>
            </a:r>
            <a:r>
              <a:rPr lang="en-US" sz="2400" b="1" baseline="30000" dirty="0">
                <a:solidFill>
                  <a:srgbClr val="002060"/>
                </a:solidFill>
              </a:rPr>
              <a:t>*</a:t>
            </a:r>
            <a:r>
              <a:rPr lang="en-US" sz="2400" b="1" dirty="0">
                <a:solidFill>
                  <a:srgbClr val="002060"/>
                </a:solidFill>
              </a:rPr>
              <a:t>: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5 cm→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1 mm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7691" y="3068960"/>
            <a:ext cx="5913744" cy="5400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3702" y="3609020"/>
            <a:ext cx="5913744" cy="1116124"/>
          </a:xfrm>
          <a:prstGeom prst="rect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" y="1182911"/>
            <a:ext cx="9211964" cy="519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-99392"/>
            <a:ext cx="86106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Higgs factory performances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38187"/>
            <a:ext cx="8178800" cy="5429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Precision on couplings, cross sections, mass, width,</a:t>
            </a:r>
            <a:r>
              <a:rPr lang="en-US" sz="2400" dirty="0"/>
              <a:t> </a:t>
            </a:r>
            <a:r>
              <a:rPr lang="en-US" sz="2000" b="1" dirty="0" smtClean="0">
                <a:solidFill>
                  <a:srgbClr val="0000CC"/>
                </a:solidFill>
              </a:rPr>
              <a:t>Summary of the ICFA HF2012 workshop (FNAL, Nov. 2012) </a:t>
            </a:r>
            <a:r>
              <a:rPr lang="en-US" sz="2000" dirty="0" smtClean="0">
                <a:solidFill>
                  <a:srgbClr val="00B050"/>
                </a:solidFill>
              </a:rPr>
              <a:t>arxiv1302:3318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62200" y="1491343"/>
            <a:ext cx="1284514" cy="468085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05201" y="1480456"/>
            <a:ext cx="3418114" cy="469174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5857" y="1480456"/>
            <a:ext cx="2340429" cy="49251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984171" y="5974897"/>
            <a:ext cx="5159829" cy="83099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Circular Higgs Factory really goes to</a:t>
            </a:r>
          </a:p>
          <a:p>
            <a:pPr algn="ctr" eaLnBrk="1" hangingPunct="1"/>
            <a:r>
              <a:rPr lang="en-US" sz="2400" dirty="0">
                <a:solidFill>
                  <a:srgbClr val="FFFF00"/>
                </a:solidFill>
                <a:latin typeface="Calibri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recision at few per mill level</a:t>
            </a:r>
            <a:endParaRPr lang="en-US" sz="2400"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0"/>
            <a:ext cx="91429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-24826"/>
            <a:ext cx="590578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CERN Courier article, 19 July 2013</a:t>
            </a:r>
            <a:endParaRPr lang="en-GB" sz="32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3388" y="569260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John Ellis</a:t>
            </a:r>
            <a:endParaRPr lang="en-GB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3247" y="116632"/>
            <a:ext cx="8157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smtClean="0">
                <a:solidFill>
                  <a:prstClr val="black"/>
                </a:solidFill>
              </a:rPr>
              <a:t>TLEP design </a:t>
            </a:r>
            <a:r>
              <a:rPr lang="fr-CH" sz="3600" b="1" dirty="0" err="1" smtClean="0">
                <a:solidFill>
                  <a:prstClr val="black"/>
                </a:solidFill>
              </a:rPr>
              <a:t>study</a:t>
            </a:r>
            <a:r>
              <a:rPr lang="fr-CH" sz="3600" b="1" dirty="0" smtClean="0">
                <a:solidFill>
                  <a:prstClr val="black"/>
                </a:solidFill>
              </a:rPr>
              <a:t>:  </a:t>
            </a:r>
            <a:r>
              <a:rPr lang="fr-CH" sz="3600" b="1" dirty="0" smtClean="0">
                <a:solidFill>
                  <a:srgbClr val="0000FF"/>
                </a:solidFill>
              </a:rPr>
              <a:t>http://cern.ch/tlep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srgbClr val="0000FF"/>
                </a:solidFill>
              </a:rPr>
              <a:t> </a:t>
            </a:r>
            <a:r>
              <a:rPr lang="fr-CH" sz="2800" b="1" dirty="0" smtClean="0">
                <a:solidFill>
                  <a:srgbClr val="0000FF"/>
                </a:solidFill>
              </a:rPr>
              <a:t>   </a:t>
            </a:r>
            <a:r>
              <a:rPr lang="fr-CH" sz="2000" b="1" dirty="0" err="1" smtClean="0">
                <a:solidFill>
                  <a:prstClr val="black"/>
                </a:solidFill>
              </a:rPr>
              <a:t>where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you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can</a:t>
            </a:r>
            <a:r>
              <a:rPr lang="fr-CH" sz="2000" b="1" dirty="0" smtClean="0">
                <a:solidFill>
                  <a:prstClr val="black"/>
                </a:solidFill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</a:rPr>
              <a:t>subscribe</a:t>
            </a:r>
            <a:r>
              <a:rPr lang="fr-CH" sz="2000" b="1" dirty="0" smtClean="0">
                <a:solidFill>
                  <a:prstClr val="black"/>
                </a:solidFill>
              </a:rPr>
              <a:t> for </a:t>
            </a:r>
            <a:r>
              <a:rPr lang="fr-CH" sz="2000" b="1" dirty="0" err="1" smtClean="0">
                <a:solidFill>
                  <a:prstClr val="black"/>
                </a:solidFill>
              </a:rPr>
              <a:t>work</a:t>
            </a:r>
            <a:r>
              <a:rPr lang="fr-CH" sz="2000" b="1" dirty="0" smtClean="0">
                <a:solidFill>
                  <a:prstClr val="black"/>
                </a:solidFill>
              </a:rPr>
              <a:t>, information, newsletter , etc… 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t="20419" r="5126" b="6188"/>
          <a:stretch/>
        </p:blipFill>
        <p:spPr bwMode="auto">
          <a:xfrm>
            <a:off x="467544" y="1220610"/>
            <a:ext cx="7241903" cy="394576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3247" y="5346777"/>
            <a:ext cx="817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Global </a:t>
            </a:r>
            <a:r>
              <a:rPr lang="fr-CH" b="1" dirty="0" err="1" smtClean="0">
                <a:solidFill>
                  <a:prstClr val="black"/>
                </a:solidFill>
              </a:rPr>
              <a:t>endeavour</a:t>
            </a:r>
            <a:r>
              <a:rPr lang="fr-CH" b="1" dirty="0" smtClean="0">
                <a:solidFill>
                  <a:prstClr val="black"/>
                </a:solidFill>
              </a:rPr>
              <a:t>: </a:t>
            </a:r>
            <a:r>
              <a:rPr lang="fr-CH" b="1" dirty="0" err="1" smtClean="0">
                <a:solidFill>
                  <a:prstClr val="black"/>
                </a:solidFill>
              </a:rPr>
              <a:t>collaborators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from</a:t>
            </a:r>
            <a:r>
              <a:rPr lang="fr-CH" b="1" dirty="0" smtClean="0">
                <a:solidFill>
                  <a:prstClr val="black"/>
                </a:solidFill>
              </a:rPr>
              <a:t> Europe, US, </a:t>
            </a:r>
            <a:r>
              <a:rPr lang="fr-CH" b="1" dirty="0" err="1" smtClean="0">
                <a:solidFill>
                  <a:prstClr val="black"/>
                </a:solidFill>
              </a:rPr>
              <a:t>Japan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smtClean="0">
                <a:solidFill>
                  <a:prstClr val="black"/>
                </a:solidFill>
              </a:rPr>
              <a:t>China, Mexico (!), …</a:t>
            </a:r>
            <a:r>
              <a:rPr lang="fr-CH" b="1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endParaRPr lang="fr-CH" b="1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919281"/>
            <a:ext cx="9035856" cy="938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 err="1" smtClean="0">
                <a:solidFill>
                  <a:srgbClr val="0000CC"/>
                </a:solidFill>
              </a:rPr>
              <a:t>Next</a:t>
            </a:r>
            <a:r>
              <a:rPr lang="fr-CH" sz="2800" b="1" dirty="0" smtClean="0">
                <a:solidFill>
                  <a:srgbClr val="0000CC"/>
                </a:solidFill>
              </a:rPr>
              <a:t> </a:t>
            </a:r>
            <a:r>
              <a:rPr lang="fr-CH" sz="2800" b="1" dirty="0" err="1" smtClean="0">
                <a:solidFill>
                  <a:srgbClr val="0000CC"/>
                </a:solidFill>
              </a:rPr>
              <a:t>events</a:t>
            </a:r>
            <a:r>
              <a:rPr lang="fr-CH" sz="2800" b="1" dirty="0" smtClean="0">
                <a:solidFill>
                  <a:srgbClr val="0000CC"/>
                </a:solidFill>
              </a:rPr>
              <a:t>: </a:t>
            </a:r>
            <a:r>
              <a:rPr lang="fr-CH" sz="2800" b="1" dirty="0" smtClean="0">
                <a:solidFill>
                  <a:srgbClr val="0000CC"/>
                </a:solidFill>
              </a:rPr>
              <a:t>6th TLEP workshop 16-18 </a:t>
            </a:r>
            <a:r>
              <a:rPr lang="fr-CH" sz="2800" b="1" dirty="0" err="1" smtClean="0">
                <a:solidFill>
                  <a:srgbClr val="0000CC"/>
                </a:solidFill>
              </a:rPr>
              <a:t>October</a:t>
            </a:r>
            <a:r>
              <a:rPr lang="fr-CH" sz="2800" b="1" dirty="0" smtClean="0">
                <a:solidFill>
                  <a:srgbClr val="0000CC"/>
                </a:solidFill>
              </a:rPr>
              <a:t>, </a:t>
            </a:r>
            <a:r>
              <a:rPr lang="fr-CH" sz="2800" b="1" dirty="0" smtClean="0">
                <a:solidFill>
                  <a:srgbClr val="0000CC"/>
                </a:solidFill>
              </a:rPr>
              <a:t>CERN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00" b="1" dirty="0">
                <a:solidFill>
                  <a:srgbClr val="0000CC"/>
                </a:solidFill>
              </a:rPr>
              <a:t> </a:t>
            </a:r>
            <a:endParaRPr lang="fr-CH" sz="300" b="1" dirty="0" smtClean="0">
              <a:solidFill>
                <a:srgbClr val="0000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smtClean="0">
                <a:solidFill>
                  <a:srgbClr val="FF0000"/>
                </a:solidFill>
              </a:rPr>
              <a:t>Joint VHE-LHC+ </a:t>
            </a:r>
            <a:r>
              <a:rPr lang="fr-CH" sz="2400" b="1" dirty="0" smtClean="0">
                <a:solidFill>
                  <a:srgbClr val="FF0000"/>
                </a:solidFill>
              </a:rPr>
              <a:t>TLEP+VHE-</a:t>
            </a:r>
            <a:r>
              <a:rPr lang="fr-CH" sz="2400" b="1" dirty="0" err="1" smtClean="0">
                <a:solidFill>
                  <a:srgbClr val="FF0000"/>
                </a:solidFill>
              </a:rPr>
              <a:t>LHeC</a:t>
            </a:r>
            <a:r>
              <a:rPr lang="fr-CH" sz="2400" b="1" dirty="0" smtClean="0">
                <a:solidFill>
                  <a:srgbClr val="FF0000"/>
                </a:solidFill>
              </a:rPr>
              <a:t>  </a:t>
            </a:r>
            <a:r>
              <a:rPr lang="fr-CH" sz="2400" b="1" dirty="0" smtClean="0">
                <a:solidFill>
                  <a:srgbClr val="FF0000"/>
                </a:solidFill>
              </a:rPr>
              <a:t>kick-off meeting in </a:t>
            </a:r>
            <a:r>
              <a:rPr lang="fr-CH" sz="2400" b="1" dirty="0" err="1">
                <a:solidFill>
                  <a:srgbClr val="FF0000"/>
                </a:solidFill>
              </a:rPr>
              <a:t>F</a:t>
            </a:r>
            <a:r>
              <a:rPr lang="fr-CH" sz="2400" b="1" dirty="0" err="1" smtClean="0">
                <a:solidFill>
                  <a:srgbClr val="FF0000"/>
                </a:solidFill>
              </a:rPr>
              <a:t>ebruary</a:t>
            </a:r>
            <a:r>
              <a:rPr lang="fr-CH" sz="2400" b="1" dirty="0" smtClean="0">
                <a:solidFill>
                  <a:srgbClr val="FF0000"/>
                </a:solidFill>
              </a:rPr>
              <a:t> 2014</a:t>
            </a:r>
            <a:endParaRPr lang="fr-CH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9367" y="1340768"/>
            <a:ext cx="12795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R. Aleksan,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A. Blondel,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J. Ellis,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P. Janot,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M. Koratzinos,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>
                <a:solidFill>
                  <a:srgbClr val="00B050"/>
                </a:solidFill>
                <a:latin typeface="Times New Roman" pitchFamily="18" charset="0"/>
              </a:rPr>
              <a:t>e</a:t>
            </a:r>
            <a:r>
              <a:rPr lang="fr-CH" sz="1400" b="1" i="1" dirty="0" smtClean="0">
                <a:solidFill>
                  <a:srgbClr val="00B050"/>
                </a:solidFill>
                <a:latin typeface="Times New Roman" pitchFamily="18" charset="0"/>
              </a:rPr>
              <a:t>t al</a:t>
            </a:r>
          </a:p>
        </p:txBody>
      </p:sp>
      <p:sp>
        <p:nvSpPr>
          <p:cNvPr id="2" name="TextBox 1"/>
          <p:cNvSpPr txBox="1"/>
          <p:nvPr/>
        </p:nvSpPr>
        <p:spPr>
          <a:xfrm rot="20622266">
            <a:off x="1168206" y="2685659"/>
            <a:ext cx="6199133" cy="101566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i="1" dirty="0">
                <a:solidFill>
                  <a:prstClr val="black"/>
                </a:solidFill>
              </a:rPr>
              <a:t>w</a:t>
            </a:r>
            <a:r>
              <a:rPr lang="en-US" sz="6000" i="1" dirty="0" smtClean="0">
                <a:solidFill>
                  <a:prstClr val="black"/>
                </a:solidFill>
              </a:rPr>
              <a:t>elcome on board!</a:t>
            </a:r>
            <a:endParaRPr lang="en-GB" sz="6000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12" name="Rectangle 8"/>
          <p:cNvSpPr>
            <a:spLocks noChangeArrowheads="1"/>
          </p:cNvSpPr>
          <p:nvPr/>
        </p:nvSpPr>
        <p:spPr bwMode="auto">
          <a:xfrm>
            <a:off x="404813" y="76200"/>
            <a:ext cx="82819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GB" sz="2800" dirty="0">
              <a:solidFill>
                <a:srgbClr val="FFFFFF"/>
              </a:solidFill>
              <a:latin typeface="Felix Titling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6562" y="1052736"/>
            <a:ext cx="313184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solidFill>
                  <a:srgbClr val="FFFFFF"/>
                </a:solidFill>
              </a:rPr>
              <a:t>If </a:t>
            </a:r>
            <a:r>
              <a:rPr lang="fr-CH" dirty="0" err="1">
                <a:solidFill>
                  <a:srgbClr val="FFFFFF"/>
                </a:solidFill>
              </a:rPr>
              <a:t>it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used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b="1" dirty="0" err="1">
                <a:solidFill>
                  <a:srgbClr val="FF99FF"/>
                </a:solidFill>
              </a:rPr>
              <a:t>resistive</a:t>
            </a:r>
            <a:r>
              <a:rPr lang="fr-CH" b="1" dirty="0">
                <a:solidFill>
                  <a:srgbClr val="FF99FF"/>
                </a:solidFill>
              </a:rPr>
              <a:t> </a:t>
            </a:r>
            <a:r>
              <a:rPr lang="fr-CH" b="1" dirty="0" err="1">
                <a:solidFill>
                  <a:srgbClr val="FF99FF"/>
                </a:solidFill>
              </a:rPr>
              <a:t>magnets</a:t>
            </a:r>
            <a:r>
              <a:rPr lang="fr-CH" b="1" dirty="0">
                <a:solidFill>
                  <a:srgbClr val="FF99FF"/>
                </a:solidFill>
              </a:rPr>
              <a:t> </a:t>
            </a:r>
            <a:r>
              <a:rPr lang="fr-CH" dirty="0">
                <a:solidFill>
                  <a:srgbClr val="FFFFFF"/>
                </a:solidFill>
              </a:rPr>
              <a:t>operating </a:t>
            </a:r>
            <a:r>
              <a:rPr lang="fr-CH" dirty="0" err="1">
                <a:solidFill>
                  <a:srgbClr val="FFFFFF"/>
                </a:solidFill>
              </a:rPr>
              <a:t>at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b="1" dirty="0">
                <a:solidFill>
                  <a:srgbClr val="FF99FF"/>
                </a:solidFill>
              </a:rPr>
              <a:t>1.8 T </a:t>
            </a:r>
            <a:r>
              <a:rPr lang="fr-CH" dirty="0" smtClean="0">
                <a:solidFill>
                  <a:srgbClr val="FFFFFF"/>
                </a:solidFill>
              </a:rPr>
              <a:t>the </a:t>
            </a:r>
            <a:r>
              <a:rPr lang="fr-CH" dirty="0" err="1">
                <a:solidFill>
                  <a:srgbClr val="FFFFFF"/>
                </a:solidFill>
              </a:rPr>
              <a:t>circumference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would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>
                <a:solidFill>
                  <a:srgbClr val="FFFFFF"/>
                </a:solidFill>
              </a:rPr>
              <a:t>have to </a:t>
            </a:r>
            <a:r>
              <a:rPr lang="fr-CH" dirty="0" err="1">
                <a:solidFill>
                  <a:srgbClr val="FFFFFF"/>
                </a:solidFill>
              </a:rPr>
              <a:t>be</a:t>
            </a:r>
            <a:r>
              <a:rPr lang="fr-CH" dirty="0">
                <a:solidFill>
                  <a:srgbClr val="FFFFFF"/>
                </a:solidFill>
              </a:rPr>
              <a:t> about </a:t>
            </a:r>
            <a:r>
              <a:rPr lang="fr-CH" b="1" dirty="0">
                <a:solidFill>
                  <a:srgbClr val="FF99FF"/>
                </a:solidFill>
              </a:rPr>
              <a:t>100 km</a:t>
            </a:r>
            <a:r>
              <a:rPr lang="fr-CH" dirty="0">
                <a:solidFill>
                  <a:srgbClr val="FFFFFF"/>
                </a:solidFill>
              </a:rPr>
              <a:t>, </a:t>
            </a:r>
            <a:r>
              <a:rPr lang="fr-CH" dirty="0" smtClean="0">
                <a:solidFill>
                  <a:srgbClr val="FFFFFF"/>
                </a:solidFill>
              </a:rPr>
              <a:t>and the </a:t>
            </a:r>
            <a:r>
              <a:rPr lang="fr-CH" dirty="0" err="1" smtClean="0">
                <a:solidFill>
                  <a:srgbClr val="FFFFFF"/>
                </a:solidFill>
              </a:rPr>
              <a:t>electrical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consumption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b="1" dirty="0">
                <a:solidFill>
                  <a:srgbClr val="FF99FF"/>
                </a:solidFill>
              </a:rPr>
              <a:t>900 MW</a:t>
            </a:r>
            <a:r>
              <a:rPr lang="fr-CH" dirty="0">
                <a:solidFill>
                  <a:srgbClr val="FFFFFF"/>
                </a:solidFill>
              </a:rPr>
              <a:t> (</a:t>
            </a:r>
            <a:r>
              <a:rPr lang="fr-CH" dirty="0" smtClean="0">
                <a:solidFill>
                  <a:srgbClr val="FFFFFF"/>
                </a:solidFill>
              </a:rPr>
              <a:t>a good-</a:t>
            </a:r>
            <a:r>
              <a:rPr lang="fr-CH" dirty="0" err="1" smtClean="0">
                <a:solidFill>
                  <a:srgbClr val="FFFFFF"/>
                </a:solidFill>
              </a:rPr>
              <a:t>sized</a:t>
            </a:r>
            <a:r>
              <a:rPr lang="fr-CH" dirty="0" smtClean="0">
                <a:solidFill>
                  <a:srgbClr val="FFFFFF"/>
                </a:solidFill>
              </a:rPr>
              <a:t> power </a:t>
            </a:r>
            <a:r>
              <a:rPr lang="fr-CH" dirty="0">
                <a:solidFill>
                  <a:srgbClr val="FFFFFF"/>
                </a:solidFill>
              </a:rPr>
              <a:t>plant), </a:t>
            </a:r>
            <a:r>
              <a:rPr lang="fr-CH" dirty="0" err="1" smtClean="0">
                <a:solidFill>
                  <a:srgbClr val="FFFFFF"/>
                </a:solidFill>
              </a:rPr>
              <a:t>this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cost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would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be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too</a:t>
            </a:r>
            <a:r>
              <a:rPr lang="fr-CH" dirty="0" smtClean="0">
                <a:solidFill>
                  <a:srgbClr val="FFFFFF"/>
                </a:solidFill>
              </a:rPr>
              <a:t> high, </a:t>
            </a:r>
            <a:r>
              <a:rPr lang="fr-CH" dirty="0" err="1" smtClean="0">
                <a:solidFill>
                  <a:srgbClr val="FFFFFF"/>
                </a:solidFill>
              </a:rPr>
              <a:t>both</a:t>
            </a:r>
            <a:r>
              <a:rPr lang="fr-CH" dirty="0" smtClean="0">
                <a:solidFill>
                  <a:srgbClr val="FFFFFF"/>
                </a:solidFill>
              </a:rPr>
              <a:t> for the </a:t>
            </a:r>
            <a:r>
              <a:rPr lang="fr-CH" dirty="0" err="1" smtClean="0">
                <a:solidFill>
                  <a:srgbClr val="FFFFFF"/>
                </a:solidFill>
              </a:rPr>
              <a:t>project</a:t>
            </a:r>
            <a:r>
              <a:rPr lang="fr-CH" dirty="0" smtClean="0">
                <a:solidFill>
                  <a:srgbClr val="FFFFFF"/>
                </a:solidFill>
              </a:rPr>
              <a:t> and for the </a:t>
            </a:r>
            <a:r>
              <a:rPr lang="fr-CH" dirty="0" err="1" smtClean="0">
                <a:solidFill>
                  <a:srgbClr val="FFFFFF"/>
                </a:solidFill>
              </a:rPr>
              <a:t>environment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65" y="2060848"/>
            <a:ext cx="2964706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solidFill>
                  <a:srgbClr val="FFFFFF"/>
                </a:solidFill>
              </a:rPr>
              <a:t>The LHC has a </a:t>
            </a:r>
            <a:r>
              <a:rPr lang="fr-CH" dirty="0" err="1">
                <a:solidFill>
                  <a:srgbClr val="FFFFFF"/>
                </a:solidFill>
              </a:rPr>
              <a:t>circumference</a:t>
            </a:r>
            <a:r>
              <a:rPr lang="fr-CH" dirty="0">
                <a:solidFill>
                  <a:srgbClr val="FFFFFF"/>
                </a:solidFill>
              </a:rPr>
              <a:t> of </a:t>
            </a:r>
            <a:r>
              <a:rPr lang="fr-CH" b="1" dirty="0">
                <a:solidFill>
                  <a:srgbClr val="FF99FF"/>
                </a:solidFill>
              </a:rPr>
              <a:t>26.7 km</a:t>
            </a:r>
            <a:r>
              <a:rPr lang="fr-CH" dirty="0">
                <a:solidFill>
                  <a:srgbClr val="FFFFFF"/>
                </a:solidFill>
              </a:rPr>
              <a:t>, out of </a:t>
            </a:r>
            <a:r>
              <a:rPr lang="fr-CH" dirty="0" err="1">
                <a:solidFill>
                  <a:srgbClr val="FFFFFF"/>
                </a:solidFill>
              </a:rPr>
              <a:t>which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some</a:t>
            </a:r>
            <a:r>
              <a:rPr lang="fr-CH" dirty="0">
                <a:solidFill>
                  <a:srgbClr val="FFFFFF"/>
                </a:solidFill>
              </a:rPr>
              <a:t> 20 km </a:t>
            </a:r>
            <a:r>
              <a:rPr lang="fr-CH" dirty="0" err="1" smtClean="0">
                <a:solidFill>
                  <a:srgbClr val="FFFFFF"/>
                </a:solidFill>
              </a:rPr>
              <a:t>is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>
                <a:solidFill>
                  <a:srgbClr val="FFFFFF"/>
                </a:solidFill>
              </a:rPr>
              <a:t>main </a:t>
            </a:r>
            <a:r>
              <a:rPr lang="fr-CH" b="1" dirty="0" err="1">
                <a:solidFill>
                  <a:srgbClr val="FF99FF"/>
                </a:solidFill>
              </a:rPr>
              <a:t>superconducting</a:t>
            </a:r>
            <a:r>
              <a:rPr lang="fr-CH" b="1" dirty="0">
                <a:solidFill>
                  <a:srgbClr val="FF99FF"/>
                </a:solidFill>
              </a:rPr>
              <a:t> </a:t>
            </a:r>
            <a:r>
              <a:rPr lang="fr-CH" b="1" dirty="0" err="1">
                <a:solidFill>
                  <a:srgbClr val="FF99FF"/>
                </a:solidFill>
              </a:rPr>
              <a:t>magnets</a:t>
            </a:r>
            <a:r>
              <a:rPr lang="fr-CH" b="1" dirty="0">
                <a:solidFill>
                  <a:srgbClr val="FF99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providing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b="1" dirty="0" smtClean="0">
                <a:solidFill>
                  <a:srgbClr val="FF99FF"/>
                </a:solidFill>
              </a:rPr>
              <a:t>8.3 Tesla </a:t>
            </a:r>
            <a:r>
              <a:rPr lang="fr-CH" dirty="0" err="1" smtClean="0">
                <a:solidFill>
                  <a:srgbClr val="FFFFFF"/>
                </a:solidFill>
              </a:rPr>
              <a:t>dipole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field</a:t>
            </a:r>
            <a:r>
              <a:rPr lang="fr-CH" dirty="0">
                <a:solidFill>
                  <a:srgbClr val="FFFFFF"/>
                </a:solidFill>
              </a:rPr>
              <a:t>. </a:t>
            </a:r>
            <a:r>
              <a:rPr lang="fr-CH" dirty="0" err="1" smtClean="0">
                <a:solidFill>
                  <a:srgbClr val="FFFFFF"/>
                </a:solidFill>
              </a:rPr>
              <a:t>Maintaining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this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field</a:t>
            </a:r>
            <a:r>
              <a:rPr lang="fr-CH" dirty="0" smtClean="0">
                <a:solidFill>
                  <a:srgbClr val="FFFFFF"/>
                </a:solidFill>
              </a:rPr>
              <a:t> uses </a:t>
            </a:r>
            <a:r>
              <a:rPr lang="fr-CH" dirty="0" err="1" smtClean="0">
                <a:solidFill>
                  <a:srgbClr val="FFFFFF"/>
                </a:solidFill>
              </a:rPr>
              <a:t>virtually</a:t>
            </a:r>
            <a:r>
              <a:rPr lang="fr-CH" dirty="0" smtClean="0">
                <a:solidFill>
                  <a:srgbClr val="FFFFFF"/>
                </a:solidFill>
              </a:rPr>
              <a:t> no </a:t>
            </a:r>
            <a:r>
              <a:rPr lang="fr-CH" dirty="0" err="1" smtClean="0">
                <a:solidFill>
                  <a:srgbClr val="FFFFFF"/>
                </a:solidFill>
              </a:rPr>
              <a:t>electrical</a:t>
            </a:r>
            <a:r>
              <a:rPr lang="fr-CH" dirty="0" smtClean="0">
                <a:solidFill>
                  <a:srgbClr val="FFFFFF"/>
                </a:solidFill>
              </a:rPr>
              <a:t> power.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8403" y="3936663"/>
            <a:ext cx="2985597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H" dirty="0" err="1" smtClean="0">
                <a:solidFill>
                  <a:srgbClr val="FFFFFF"/>
                </a:solidFill>
              </a:rPr>
              <a:t>However</a:t>
            </a:r>
            <a:r>
              <a:rPr lang="fr-CH" dirty="0" smtClean="0">
                <a:solidFill>
                  <a:srgbClr val="FFFFFF"/>
                </a:solidFill>
              </a:rPr>
              <a:t>, the LHC </a:t>
            </a:r>
            <a:r>
              <a:rPr lang="fr-CH" dirty="0" err="1" smtClean="0">
                <a:solidFill>
                  <a:srgbClr val="FFFFFF"/>
                </a:solidFill>
              </a:rPr>
              <a:t>is</a:t>
            </a:r>
            <a:r>
              <a:rPr lang="fr-CH" dirty="0" smtClean="0">
                <a:solidFill>
                  <a:srgbClr val="FFFFFF"/>
                </a:solidFill>
              </a:rPr>
              <a:t> not </a:t>
            </a:r>
            <a:r>
              <a:rPr lang="fr-CH" dirty="0" err="1" smtClean="0">
                <a:solidFill>
                  <a:srgbClr val="FFFFFF"/>
                </a:solidFill>
              </a:rPr>
              <a:t>completely</a:t>
            </a:r>
            <a:r>
              <a:rPr lang="fr-CH" dirty="0" smtClean="0">
                <a:solidFill>
                  <a:srgbClr val="FFFFFF"/>
                </a:solidFill>
              </a:rPr>
              <a:t> free… the </a:t>
            </a:r>
            <a:r>
              <a:rPr lang="fr-CH" dirty="0" err="1" smtClean="0">
                <a:solidFill>
                  <a:srgbClr val="FFFFFF"/>
                </a:solidFill>
              </a:rPr>
              <a:t>cryogenics</a:t>
            </a:r>
            <a:r>
              <a:rPr lang="fr-CH" dirty="0" smtClean="0">
                <a:solidFill>
                  <a:srgbClr val="FFFFFF"/>
                </a:solidFill>
              </a:rPr>
              <a:t> plant </a:t>
            </a:r>
            <a:r>
              <a:rPr lang="fr-CH" dirty="0">
                <a:solidFill>
                  <a:srgbClr val="FFFFFF"/>
                </a:solidFill>
              </a:rPr>
              <a:t>to </a:t>
            </a:r>
            <a:r>
              <a:rPr lang="fr-CH" dirty="0" smtClean="0">
                <a:solidFill>
                  <a:srgbClr val="FFFFFF"/>
                </a:solidFill>
              </a:rPr>
              <a:t>cool the ~700 m</a:t>
            </a:r>
            <a:r>
              <a:rPr lang="fr-CH" baseline="30000" dirty="0" smtClean="0">
                <a:solidFill>
                  <a:srgbClr val="FFFFFF"/>
                </a:solidFill>
              </a:rPr>
              <a:t>3</a:t>
            </a:r>
            <a:r>
              <a:rPr lang="fr-CH" dirty="0" smtClean="0">
                <a:solidFill>
                  <a:srgbClr val="FFFFFF"/>
                </a:solidFill>
              </a:rPr>
              <a:t> of </a:t>
            </a:r>
            <a:r>
              <a:rPr lang="fr-CH" dirty="0" err="1" smtClean="0">
                <a:solidFill>
                  <a:srgbClr val="FFFFFF"/>
                </a:solidFill>
              </a:rPr>
              <a:t>liquid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helium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needed</a:t>
            </a:r>
            <a:r>
              <a:rPr lang="fr-CH" dirty="0" smtClean="0">
                <a:solidFill>
                  <a:srgbClr val="FFFFFF"/>
                </a:solidFill>
              </a:rPr>
              <a:t> to </a:t>
            </a:r>
            <a:r>
              <a:rPr lang="fr-CH" dirty="0" err="1" smtClean="0">
                <a:solidFill>
                  <a:srgbClr val="FFFFFF"/>
                </a:solidFill>
              </a:rPr>
              <a:t>keep</a:t>
            </a:r>
            <a:r>
              <a:rPr lang="fr-CH" dirty="0" smtClean="0">
                <a:solidFill>
                  <a:srgbClr val="FFFFFF"/>
                </a:solidFill>
              </a:rPr>
              <a:t> the </a:t>
            </a:r>
            <a:r>
              <a:rPr lang="fr-CH" dirty="0" err="1">
                <a:solidFill>
                  <a:srgbClr val="FFFFFF"/>
                </a:solidFill>
              </a:rPr>
              <a:t>magnets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 smtClean="0">
                <a:solidFill>
                  <a:srgbClr val="FFFFFF"/>
                </a:solidFill>
              </a:rPr>
              <a:t>at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  <a:r>
              <a:rPr lang="fr-CH" b="1" dirty="0" smtClean="0">
                <a:solidFill>
                  <a:srgbClr val="FF99FF"/>
                </a:solidFill>
              </a:rPr>
              <a:t>2 </a:t>
            </a:r>
            <a:r>
              <a:rPr lang="fr-CH" b="1" dirty="0">
                <a:solidFill>
                  <a:srgbClr val="FF99FF"/>
                </a:solidFill>
              </a:rPr>
              <a:t>Kelvin </a:t>
            </a:r>
            <a:r>
              <a:rPr lang="fr-CH" dirty="0" err="1">
                <a:solidFill>
                  <a:srgbClr val="FFFFFF"/>
                </a:solidFill>
              </a:rPr>
              <a:t>will</a:t>
            </a:r>
            <a:r>
              <a:rPr lang="fr-CH" dirty="0">
                <a:solidFill>
                  <a:srgbClr val="FFFFFF"/>
                </a:solidFill>
              </a:rPr>
              <a:t> consume about </a:t>
            </a:r>
            <a:r>
              <a:rPr lang="fr-CH" b="1" dirty="0">
                <a:solidFill>
                  <a:srgbClr val="FF99FF"/>
                </a:solidFill>
              </a:rPr>
              <a:t>40 MW </a:t>
            </a:r>
            <a:r>
              <a:rPr lang="fr-CH" dirty="0" err="1">
                <a:solidFill>
                  <a:srgbClr val="FFFFFF"/>
                </a:solidFill>
              </a:rPr>
              <a:t>electrical</a:t>
            </a:r>
            <a:r>
              <a:rPr lang="fr-CH" dirty="0">
                <a:solidFill>
                  <a:srgbClr val="FFFFFF"/>
                </a:solidFill>
              </a:rPr>
              <a:t> power </a:t>
            </a:r>
            <a:r>
              <a:rPr lang="fr-CH" dirty="0" err="1">
                <a:solidFill>
                  <a:srgbClr val="FFFFFF"/>
                </a:solidFill>
              </a:rPr>
              <a:t>from</a:t>
            </a:r>
            <a:r>
              <a:rPr lang="fr-CH" dirty="0">
                <a:solidFill>
                  <a:srgbClr val="FFFFFF"/>
                </a:solidFill>
              </a:rPr>
              <a:t> the mains.</a:t>
            </a:r>
          </a:p>
        </p:txBody>
      </p:sp>
      <p:pic>
        <p:nvPicPr>
          <p:cNvPr id="7170" name="Picture 2" descr="C:\Local Docs\Presentations\sheffield\0401027_01-A5-at-72-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02" y="1988840"/>
            <a:ext cx="2985598" cy="194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t="6000"/>
          <a:stretch>
            <a:fillRect/>
          </a:stretch>
        </p:blipFill>
        <p:spPr bwMode="auto">
          <a:xfrm>
            <a:off x="0" y="0"/>
            <a:ext cx="3090780" cy="206084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pic>
        <p:nvPicPr>
          <p:cNvPr id="7171" name="Picture 3" descr="C:\Local Docs\Presentations\sheffield\PowerSt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63" y="3414092"/>
            <a:ext cx="3131840" cy="20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05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9512" y="6386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5400" dirty="0" smtClean="0">
                <a:solidFill>
                  <a:prstClr val="black"/>
                </a:solidFill>
              </a:rPr>
              <a:t>VHE-LHC + TLEP</a:t>
            </a:r>
            <a:endParaRPr lang="en-GB" sz="5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897" y="188640"/>
            <a:ext cx="86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L. Rossi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8" y="1112596"/>
            <a:ext cx="5040560" cy="52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341" y="5746749"/>
            <a:ext cx="2805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multipurpose </a:t>
            </a:r>
          </a:p>
          <a:p>
            <a:r>
              <a:rPr lang="en-US" sz="3600" dirty="0">
                <a:solidFill>
                  <a:prstClr val="black"/>
                </a:solidFill>
              </a:rPr>
              <a:t>tunnel</a:t>
            </a:r>
            <a:endParaRPr lang="en-GB" sz="3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3565924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HE-LHC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(20 T)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172" y="1052736"/>
            <a:ext cx="4072140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HE-LHC-LER (0.17→1.5 T)</a:t>
            </a:r>
          </a:p>
          <a:p>
            <a:r>
              <a:rPr lang="en-US" sz="2400" dirty="0">
                <a:solidFill>
                  <a:prstClr val="white"/>
                </a:solidFill>
              </a:rPr>
              <a:t>TLEP collider (0.07 or 0.05T) </a:t>
            </a:r>
          </a:p>
          <a:p>
            <a:r>
              <a:rPr lang="en-US" sz="2400" dirty="0">
                <a:solidFill>
                  <a:prstClr val="white"/>
                </a:solidFill>
              </a:rPr>
              <a:t>TLEP injector (0.007→0.05/7 T)</a:t>
            </a:r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t="18991" r="9453" b="20706"/>
          <a:stretch/>
        </p:blipFill>
        <p:spPr>
          <a:xfrm>
            <a:off x="5598548" y="1480682"/>
            <a:ext cx="2783425" cy="280505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6385105" y="2398626"/>
            <a:ext cx="797075" cy="711840"/>
          </a:xfrm>
          <a:prstGeom prst="ellipse">
            <a:avLst/>
          </a:prstGeom>
          <a:noFill/>
          <a:ln w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7791" y="2253065"/>
            <a:ext cx="1856209" cy="1477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>
                <a:solidFill>
                  <a:prstClr val="white"/>
                </a:solidFill>
              </a:rPr>
              <a:t>20 mm </a:t>
            </a:r>
            <a:r>
              <a:rPr lang="fr-CH" b="1" dirty="0" err="1">
                <a:solidFill>
                  <a:prstClr val="white"/>
                </a:solidFill>
              </a:rPr>
              <a:t>thick</a:t>
            </a:r>
            <a:r>
              <a:rPr lang="fr-CH" b="1" dirty="0">
                <a:solidFill>
                  <a:prstClr val="white"/>
                </a:solidFill>
              </a:rPr>
              <a:t> </a:t>
            </a:r>
            <a:r>
              <a:rPr lang="fr-CH" b="1" dirty="0" err="1">
                <a:solidFill>
                  <a:prstClr val="white"/>
                </a:solidFill>
              </a:rPr>
              <a:t>shield</a:t>
            </a:r>
            <a:r>
              <a:rPr lang="fr-CH" b="1" dirty="0">
                <a:solidFill>
                  <a:prstClr val="white"/>
                </a:solidFill>
              </a:rPr>
              <a:t> </a:t>
            </a:r>
            <a:r>
              <a:rPr lang="fr-CH" b="1" dirty="0" err="1">
                <a:solidFill>
                  <a:prstClr val="white"/>
                </a:solidFill>
              </a:rPr>
              <a:t>around</a:t>
            </a:r>
            <a:r>
              <a:rPr lang="fr-CH" b="1" dirty="0">
                <a:solidFill>
                  <a:prstClr val="white"/>
                </a:solidFill>
              </a:rPr>
              <a:t> </a:t>
            </a:r>
            <a:r>
              <a:rPr lang="fr-CH" b="1" dirty="0" err="1">
                <a:solidFill>
                  <a:prstClr val="white"/>
                </a:solidFill>
              </a:rPr>
              <a:t>cable</a:t>
            </a:r>
            <a:endParaRPr lang="fr-CH" b="1" dirty="0">
              <a:solidFill>
                <a:prstClr val="white"/>
              </a:solidFill>
            </a:endParaRPr>
          </a:p>
          <a:p>
            <a:r>
              <a:rPr lang="fr-CH" b="1" dirty="0">
                <a:solidFill>
                  <a:prstClr val="white"/>
                </a:solidFill>
              </a:rPr>
              <a:t>Gaps: 2 x V30xH60 mm</a:t>
            </a:r>
            <a:endParaRPr lang="en-GB" b="1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55" y="4567683"/>
            <a:ext cx="370046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3203848" y="2996952"/>
            <a:ext cx="2664296" cy="936104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203848" y="1652900"/>
            <a:ext cx="2002630" cy="74572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02564" y="1017654"/>
            <a:ext cx="38414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transmission line magnet</a:t>
            </a:r>
          </a:p>
          <a:p>
            <a:r>
              <a:rPr lang="en-US" sz="2400" dirty="0">
                <a:solidFill>
                  <a:prstClr val="black"/>
                </a:solidFill>
              </a:rPr>
              <a:t>(B. Foster, H. Piekarz)</a:t>
            </a:r>
            <a:endParaRPr lang="en-GB" sz="2400" dirty="0">
              <a:solidFill>
                <a:prstClr val="black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6300192" y="3301226"/>
            <a:ext cx="360040" cy="1341916"/>
          </a:xfrm>
          <a:prstGeom prst="line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79934" y="4102550"/>
            <a:ext cx="401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super-resistive cable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38136"/>
            <a:ext cx="2404972" cy="220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1609" y="6112020"/>
            <a:ext cx="3207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based on </a:t>
            </a:r>
            <a:r>
              <a:rPr lang="en-US" sz="2400" b="1" i="1" dirty="0">
                <a:solidFill>
                  <a:srgbClr val="FF0000"/>
                </a:solidFill>
              </a:rPr>
              <a:t>MgB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 SC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only 12 </a:t>
            </a:r>
            <a:r>
              <a:rPr lang="en-US" sz="2400" b="1" dirty="0" err="1">
                <a:solidFill>
                  <a:srgbClr val="FF0000"/>
                </a:solidFill>
              </a:rPr>
              <a:t>MEuro</a:t>
            </a:r>
            <a:r>
              <a:rPr lang="en-US" sz="2400" b="1" dirty="0">
                <a:solidFill>
                  <a:srgbClr val="FF0000"/>
                </a:solidFill>
              </a:rPr>
              <a:t>/100 km!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4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0" grpId="0" animBg="1"/>
      <p:bldP spid="40" grpId="0"/>
      <p:bldP spid="48" grpId="0"/>
      <p:bldP spid="1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53843"/>
            <a:ext cx="9144000" cy="838200"/>
          </a:xfrm>
        </p:spPr>
        <p:txBody>
          <a:bodyPr/>
          <a:lstStyle/>
          <a:p>
            <a:pPr algn="l"/>
            <a:r>
              <a:rPr lang="en-US" dirty="0" smtClean="0"/>
              <a:t>  GMS-2T (TLEP)</a:t>
            </a:r>
            <a:endParaRPr lang="en-US" dirty="0"/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499992" y="2043175"/>
            <a:ext cx="4866409" cy="8381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GMS-4T (VHE-LHC)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644008" cy="321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" y="3112904"/>
            <a:ext cx="4352071" cy="29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18" y="188640"/>
            <a:ext cx="8496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c</a:t>
            </a:r>
            <a:r>
              <a:rPr lang="en-US" sz="4400" b="1" dirty="0" smtClean="0">
                <a:solidFill>
                  <a:srgbClr val="0070C0"/>
                </a:solidFill>
              </a:rPr>
              <a:t>ommon modular detectors for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e</a:t>
            </a:r>
            <a:r>
              <a:rPr lang="en-US" sz="4400" b="1" baseline="30000" dirty="0" err="1" smtClean="0">
                <a:solidFill>
                  <a:srgbClr val="0070C0"/>
                </a:solidFill>
              </a:rPr>
              <a:t>+</a:t>
            </a:r>
            <a:r>
              <a:rPr lang="en-US" sz="4400" b="1" i="1" dirty="0" err="1" smtClean="0">
                <a:solidFill>
                  <a:srgbClr val="0070C0"/>
                </a:solidFill>
              </a:rPr>
              <a:t>e</a:t>
            </a:r>
            <a:r>
              <a:rPr lang="en-US" sz="4400" b="1" baseline="30000" dirty="0" smtClean="0">
                <a:solidFill>
                  <a:srgbClr val="0070C0"/>
                </a:solidFill>
              </a:rPr>
              <a:t>- </a:t>
            </a:r>
            <a:r>
              <a:rPr lang="en-US" sz="4400" b="1" dirty="0" smtClean="0">
                <a:solidFill>
                  <a:srgbClr val="0070C0"/>
                </a:solidFill>
              </a:rPr>
              <a:t>and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pp</a:t>
            </a:r>
            <a:r>
              <a:rPr lang="en-US" sz="4400" b="1" dirty="0" smtClean="0">
                <a:solidFill>
                  <a:srgbClr val="0070C0"/>
                </a:solidFill>
              </a:rPr>
              <a:t> collisions!?</a:t>
            </a:r>
            <a:endParaRPr lang="en-GB" sz="4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3850" y="632355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E. Meschi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86864" y="2972085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0692" y="2906331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0652" y="2756061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916" y="2667353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21" y="228522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5727" y="235327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6808" y="2646563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12" y="1499081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782" y="3062061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HL-LHC</a:t>
            </a:r>
            <a:endParaRPr lang="en-GB" sz="2000" b="1" dirty="0">
              <a:solidFill>
                <a:srgbClr val="7030A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4928" y="1519077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3840" y="1246179"/>
            <a:ext cx="3098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TLEP (80-100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 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 err="1">
                <a:solidFill>
                  <a:srgbClr val="0000CC"/>
                </a:solidFill>
              </a:rPr>
              <a:t>+</a:t>
            </a:r>
            <a:r>
              <a:rPr lang="en-US" sz="2800" b="1" i="1" dirty="0" err="1">
                <a:solidFill>
                  <a:srgbClr val="0000CC"/>
                </a:solidFill>
              </a:rPr>
              <a:t>e</a:t>
            </a:r>
            <a:r>
              <a:rPr lang="en-US" sz="2800" b="1" baseline="30000" dirty="0">
                <a:solidFill>
                  <a:srgbClr val="0000CC"/>
                </a:solidFill>
              </a:rPr>
              <a:t>-</a:t>
            </a:r>
            <a:r>
              <a:rPr lang="en-US" sz="2800" b="1" dirty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       ~350 GeV </a:t>
            </a:r>
            <a:r>
              <a:rPr lang="en-US" sz="2800" b="1" dirty="0" err="1">
                <a:solidFill>
                  <a:srgbClr val="0000CC"/>
                </a:solidFill>
              </a:rPr>
              <a:t>c.m</a:t>
            </a:r>
            <a:r>
              <a:rPr lang="en-US" sz="2800" b="1" dirty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      </a:t>
            </a:r>
            <a:endParaRPr lang="en-US" sz="1600" b="1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1112" y="3433912"/>
            <a:ext cx="21830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VHE-LHC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</a:rPr>
              <a:t>pp</a:t>
            </a:r>
            <a:r>
              <a:rPr lang="en-US" sz="2800" b="1" dirty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TeV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c.m</a:t>
            </a:r>
            <a:r>
              <a:rPr lang="en-US" sz="2800" b="1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6" name="Oval 15"/>
          <p:cNvSpPr/>
          <p:nvPr/>
        </p:nvSpPr>
        <p:spPr>
          <a:xfrm>
            <a:off x="398870" y="1570163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28" y="113728"/>
            <a:ext cx="8051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0070C0"/>
                </a:solidFill>
              </a:rPr>
              <a:t>possible long-term strategy</a:t>
            </a:r>
            <a:endParaRPr lang="en-GB" sz="5400" b="1" i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28" y="5551615"/>
            <a:ext cx="9228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&amp; </a:t>
            </a:r>
            <a:r>
              <a:rPr lang="en-US" sz="2800" b="1" i="1" dirty="0">
                <a:solidFill>
                  <a:srgbClr val="00B050"/>
                </a:solidFill>
              </a:rPr>
              <a:t>e</a:t>
            </a:r>
            <a:r>
              <a:rPr lang="en-US" sz="2800" b="1" i="1" baseline="30000" dirty="0">
                <a:solidFill>
                  <a:srgbClr val="00B050"/>
                </a:solidFill>
                <a:cs typeface="Calibri"/>
              </a:rPr>
              <a:t>±</a:t>
            </a:r>
            <a:r>
              <a:rPr lang="en-US" sz="2800" b="1" dirty="0">
                <a:solidFill>
                  <a:srgbClr val="00B050"/>
                </a:solidFill>
              </a:rPr>
              <a:t> (120 GeV) – </a:t>
            </a:r>
            <a:r>
              <a:rPr lang="en-US" sz="2800" b="1" i="1" dirty="0">
                <a:solidFill>
                  <a:srgbClr val="00B050"/>
                </a:solidFill>
              </a:rPr>
              <a:t>p</a:t>
            </a:r>
            <a:r>
              <a:rPr lang="en-US" sz="2800" b="1" dirty="0">
                <a:solidFill>
                  <a:srgbClr val="00B050"/>
                </a:solidFill>
              </a:rPr>
              <a:t> (7, 16 &amp; 50 </a:t>
            </a:r>
            <a:r>
              <a:rPr lang="en-US" sz="2800" b="1" dirty="0" err="1">
                <a:solidFill>
                  <a:srgbClr val="00B050"/>
                </a:solidFill>
              </a:rPr>
              <a:t>TeV</a:t>
            </a:r>
            <a:r>
              <a:rPr lang="en-US" sz="2800" b="1" dirty="0">
                <a:solidFill>
                  <a:srgbClr val="00B050"/>
                </a:solidFill>
              </a:rPr>
              <a:t>) </a:t>
            </a:r>
            <a:r>
              <a:rPr lang="en-US" sz="2800" dirty="0">
                <a:solidFill>
                  <a:srgbClr val="00B050"/>
                </a:solidFill>
              </a:rPr>
              <a:t>collisions (</a:t>
            </a:r>
            <a:r>
              <a:rPr lang="en-US" sz="2800" b="1" dirty="0">
                <a:solidFill>
                  <a:srgbClr val="00B050"/>
                </a:solidFill>
              </a:rPr>
              <a:t>[(V)HE-]</a:t>
            </a:r>
            <a:r>
              <a:rPr lang="en-US" sz="2800" b="1" dirty="0" err="1">
                <a:solidFill>
                  <a:srgbClr val="00B050"/>
                </a:solidFill>
              </a:rPr>
              <a:t>TLHeC</a:t>
            </a:r>
            <a:r>
              <a:rPr lang="en-US" sz="2800" dirty="0">
                <a:solidFill>
                  <a:srgbClr val="00B050"/>
                </a:solidFill>
              </a:rPr>
              <a:t>)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128" y="6044057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of 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>
                <a:solidFill>
                  <a:srgbClr val="0000CC"/>
                </a:solidFill>
              </a:rPr>
              <a:t>+</a:t>
            </a:r>
            <a:r>
              <a:rPr lang="en-US" sz="3200" b="1" i="1" dirty="0" err="1">
                <a:solidFill>
                  <a:srgbClr val="0000CC"/>
                </a:solidFill>
              </a:rPr>
              <a:t>e</a:t>
            </a:r>
            <a:r>
              <a:rPr lang="en-US" sz="3200" b="1" i="1" baseline="30000" dirty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physics at highest energies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712" y="1061513"/>
            <a:ext cx="225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CERN implementatio</a:t>
            </a:r>
            <a:r>
              <a:rPr lang="en-US" dirty="0">
                <a:solidFill>
                  <a:prstClr val="black"/>
                </a:solidFill>
              </a:rPr>
              <a:t>n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19">
            <a:off x="2062036" y="3623657"/>
            <a:ext cx="1241515" cy="100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059832" y="3783755"/>
            <a:ext cx="197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LHeC</a:t>
            </a:r>
            <a:r>
              <a:rPr lang="en-US" b="1" i="1" dirty="0" smtClean="0">
                <a:solidFill>
                  <a:srgbClr val="C00000"/>
                </a:solidFill>
              </a:rPr>
              <a:t> &amp; </a:t>
            </a:r>
            <a:r>
              <a:rPr lang="en-US" b="1" i="1" dirty="0" err="1" smtClean="0">
                <a:solidFill>
                  <a:srgbClr val="C00000"/>
                </a:solidFill>
              </a:rPr>
              <a:t>SAPPHiRE</a:t>
            </a:r>
            <a:r>
              <a:rPr lang="en-US" b="1" i="1" dirty="0" smtClean="0">
                <a:solidFill>
                  <a:srgbClr val="C00000"/>
                </a:solidFill>
              </a:rPr>
              <a:t>?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09908" y="3015895"/>
            <a:ext cx="3796547" cy="1623340"/>
          </a:xfrm>
          <a:prstGeom prst="ellipse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782" y="2479137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LHC (26.7 km)</a:t>
            </a:r>
            <a:endParaRPr lang="en-GB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1" grpId="0"/>
      <p:bldP spid="13" grpId="0" animBg="1"/>
      <p:bldP spid="15" grpId="0"/>
      <p:bldP spid="16" grpId="0" animBg="1"/>
      <p:bldP spid="24" grpId="0"/>
      <p:bldP spid="25" grpId="0"/>
      <p:bldP spid="21" grpId="0"/>
      <p:bldP spid="22" grpId="0" animBg="1"/>
      <p:bldP spid="2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3936"/>
            <a:ext cx="8507288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</a:t>
            </a:r>
            <a:r>
              <a:rPr lang="en-US" sz="5400" b="1" dirty="0" smtClean="0">
                <a:solidFill>
                  <a:srgbClr val="0070C0"/>
                </a:solidFill>
              </a:rPr>
              <a:t>onclusions – LHC &amp; HL-LHC</a:t>
            </a:r>
            <a:endParaRPr lang="en-GB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9144000" cy="892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LHC </a:t>
            </a:r>
            <a:r>
              <a:rPr lang="en-US" sz="3200" b="1" dirty="0" smtClean="0">
                <a:solidFill>
                  <a:srgbClr val="0000CC"/>
                </a:solidFill>
              </a:rPr>
              <a:t>running well &amp; predictably</a:t>
            </a:r>
            <a:r>
              <a:rPr lang="en-US" sz="3200" dirty="0" smtClean="0">
                <a:solidFill>
                  <a:prstClr val="black"/>
                </a:solidFill>
              </a:rPr>
              <a:t>; LS1 in progress</a:t>
            </a:r>
            <a:endParaRPr lang="en-US" sz="600" b="1" dirty="0" smtClean="0">
              <a:solidFill>
                <a:srgbClr val="0000CC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CC"/>
                </a:solidFill>
              </a:rPr>
              <a:t>in </a:t>
            </a:r>
            <a:r>
              <a:rPr lang="en-US" sz="3200" b="1" dirty="0">
                <a:solidFill>
                  <a:srgbClr val="0000CC"/>
                </a:solidFill>
              </a:rPr>
              <a:t>2015 </a:t>
            </a:r>
            <a:r>
              <a:rPr lang="en-US" sz="3200" dirty="0">
                <a:solidFill>
                  <a:prstClr val="black"/>
                </a:solidFill>
              </a:rPr>
              <a:t>LHC will operate </a:t>
            </a:r>
            <a:r>
              <a:rPr lang="en-US" sz="3200" b="1" dirty="0">
                <a:solidFill>
                  <a:srgbClr val="0000CC"/>
                </a:solidFill>
              </a:rPr>
              <a:t>close to design energy </a:t>
            </a:r>
            <a:r>
              <a:rPr lang="en-US" sz="3200" dirty="0">
                <a:solidFill>
                  <a:prstClr val="black"/>
                </a:solidFill>
              </a:rPr>
              <a:t>with peak </a:t>
            </a:r>
            <a:r>
              <a:rPr lang="en-US" sz="3200" b="1" dirty="0">
                <a:solidFill>
                  <a:srgbClr val="0000CC"/>
                </a:solidFill>
              </a:rPr>
              <a:t>luminosity likely to exceed the </a:t>
            </a:r>
            <a:r>
              <a:rPr lang="en-US" sz="3200" b="1" dirty="0" smtClean="0">
                <a:solidFill>
                  <a:srgbClr val="0000CC"/>
                </a:solidFill>
              </a:rPr>
              <a:t>design</a:t>
            </a:r>
            <a:endParaRPr lang="en-US" sz="600" dirty="0">
              <a:solidFill>
                <a:prstClr val="black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new performance limits </a:t>
            </a:r>
            <a:r>
              <a:rPr lang="en-US" sz="3200" dirty="0">
                <a:solidFill>
                  <a:prstClr val="black"/>
                </a:solidFill>
              </a:rPr>
              <a:t>will be encountered (e.g. triplet cooling </a:t>
            </a:r>
            <a:r>
              <a:rPr lang="en-US" sz="3200" dirty="0" smtClean="0">
                <a:solidFill>
                  <a:prstClr val="black"/>
                </a:solidFill>
              </a:rPr>
              <a:t>limit)</a:t>
            </a:r>
            <a:endParaRPr lang="en-US" sz="600" dirty="0">
              <a:solidFill>
                <a:prstClr val="black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1" dirty="0">
                <a:solidFill>
                  <a:srgbClr val="0000CC"/>
                </a:solidFill>
              </a:rPr>
              <a:t>baseline for 2015 is 25 ns</a:t>
            </a:r>
            <a:r>
              <a:rPr lang="en-US" sz="3200" dirty="0">
                <a:solidFill>
                  <a:prstClr val="black"/>
                </a:solidFill>
              </a:rPr>
              <a:t>, but </a:t>
            </a:r>
            <a:r>
              <a:rPr lang="en-US" sz="3200" dirty="0" smtClean="0">
                <a:solidFill>
                  <a:prstClr val="black"/>
                </a:solidFill>
              </a:rPr>
              <a:t>uncertainties: e-cloud &amp; </a:t>
            </a:r>
            <a:r>
              <a:rPr lang="en-US" sz="3200" dirty="0">
                <a:solidFill>
                  <a:prstClr val="black"/>
                </a:solidFill>
              </a:rPr>
              <a:t>UFOs; </a:t>
            </a:r>
            <a:r>
              <a:rPr lang="en-US" sz="3200" b="1" dirty="0">
                <a:solidFill>
                  <a:srgbClr val="0000CC"/>
                </a:solidFill>
              </a:rPr>
              <a:t>backup option: 50 ns </a:t>
            </a:r>
            <a:r>
              <a:rPr lang="en-US" sz="3200" dirty="0" smtClean="0">
                <a:solidFill>
                  <a:prstClr val="black"/>
                </a:solidFill>
              </a:rPr>
              <a:t>w leveling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CC"/>
                </a:solidFill>
              </a:rPr>
              <a:t>HL-LHC well </a:t>
            </a:r>
            <a:r>
              <a:rPr lang="en-US" sz="3200" b="1" dirty="0">
                <a:solidFill>
                  <a:srgbClr val="0000CC"/>
                </a:solidFill>
              </a:rPr>
              <a:t>defined</a:t>
            </a:r>
            <a:r>
              <a:rPr lang="en-US" sz="3200" b="1" dirty="0" smtClean="0">
                <a:solidFill>
                  <a:srgbClr val="0000CC"/>
                </a:solidFill>
              </a:rPr>
              <a:t>, prototype tests successful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plan &amp; goals for HL-LHC under review 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sz="2800" dirty="0">
                <a:solidFill>
                  <a:prstClr val="black"/>
                </a:solidFill>
              </a:rPr>
              <a:t>- budget considerations &amp; LHC results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3200" b="1" dirty="0">
              <a:solidFill>
                <a:srgbClr val="0000CC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endParaRPr lang="en-US" sz="3200" b="1" dirty="0" smtClean="0">
              <a:solidFill>
                <a:srgbClr val="0000CC"/>
              </a:solidFill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endParaRPr lang="en-US" sz="3200" b="1" dirty="0" smtClean="0">
              <a:solidFill>
                <a:srgbClr val="0000CC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US" sz="3200" dirty="0">
              <a:solidFill>
                <a:prstClr val="black"/>
              </a:solidFill>
            </a:endParaRPr>
          </a:p>
          <a:p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10757"/>
            <a:ext cx="8507288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c</a:t>
            </a:r>
            <a:r>
              <a:rPr lang="en-US" sz="5400" b="1" dirty="0" smtClean="0">
                <a:solidFill>
                  <a:srgbClr val="0070C0"/>
                </a:solidFill>
              </a:rPr>
              <a:t>onclusions – beyond HL-LHC</a:t>
            </a:r>
            <a:endParaRPr lang="en-GB" sz="5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4695" y="908720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HL-LHC </a:t>
            </a:r>
            <a:r>
              <a:rPr lang="en-US" sz="3200" dirty="0">
                <a:solidFill>
                  <a:prstClr val="black"/>
                </a:solidFill>
              </a:rPr>
              <a:t>develops the </a:t>
            </a:r>
            <a:r>
              <a:rPr lang="en-US" sz="3200" b="1" dirty="0" smtClean="0">
                <a:solidFill>
                  <a:srgbClr val="0000CC"/>
                </a:solidFill>
              </a:rPr>
              <a:t>technology </a:t>
            </a:r>
            <a:r>
              <a:rPr lang="en-US" sz="3200" dirty="0">
                <a:solidFill>
                  <a:prstClr val="black"/>
                </a:solidFill>
              </a:rPr>
              <a:t>(</a:t>
            </a:r>
            <a:r>
              <a:rPr lang="en-US" sz="3200" i="1" dirty="0">
                <a:solidFill>
                  <a:prstClr val="black"/>
                </a:solidFill>
              </a:rPr>
              <a:t>Nb</a:t>
            </a:r>
            <a:r>
              <a:rPr lang="en-US" sz="3200" baseline="-25000" dirty="0">
                <a:solidFill>
                  <a:prstClr val="black"/>
                </a:solidFill>
              </a:rPr>
              <a:t>3</a:t>
            </a:r>
            <a:r>
              <a:rPr lang="en-US" sz="3200" i="1" dirty="0">
                <a:solidFill>
                  <a:prstClr val="black"/>
                </a:solidFill>
              </a:rPr>
              <a:t>Sn</a:t>
            </a:r>
            <a:r>
              <a:rPr lang="en-US" sz="3200" dirty="0">
                <a:solidFill>
                  <a:prstClr val="black"/>
                </a:solidFill>
              </a:rPr>
              <a:t> magnets, 20-kA </a:t>
            </a:r>
            <a:r>
              <a:rPr lang="en-US" sz="3200" i="1" dirty="0">
                <a:solidFill>
                  <a:prstClr val="black"/>
                </a:solidFill>
              </a:rPr>
              <a:t>HTS</a:t>
            </a:r>
            <a:r>
              <a:rPr lang="en-US" sz="3200" dirty="0">
                <a:solidFill>
                  <a:prstClr val="black"/>
                </a:solidFill>
              </a:rPr>
              <a:t> cables) </a:t>
            </a:r>
            <a:r>
              <a:rPr lang="en-US" sz="3200" b="1" dirty="0" smtClean="0">
                <a:solidFill>
                  <a:srgbClr val="0000CC"/>
                </a:solidFill>
              </a:rPr>
              <a:t>for future higher energy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pp</a:t>
            </a:r>
            <a:r>
              <a:rPr lang="en-US" sz="3200" b="1" dirty="0" smtClean="0">
                <a:solidFill>
                  <a:srgbClr val="0000CC"/>
                </a:solidFill>
              </a:rPr>
              <a:t> colliders</a:t>
            </a:r>
            <a:r>
              <a:rPr lang="en-US" sz="3200" dirty="0" smtClean="0">
                <a:solidFill>
                  <a:prstClr val="black"/>
                </a:solidFill>
              </a:rPr>
              <a:t>: </a:t>
            </a:r>
            <a:r>
              <a:rPr lang="en-US" sz="3200" b="1" dirty="0">
                <a:solidFill>
                  <a:srgbClr val="0000CC"/>
                </a:solidFill>
              </a:rPr>
              <a:t>HE-LHC</a:t>
            </a:r>
            <a:r>
              <a:rPr lang="en-US" sz="3200" dirty="0">
                <a:solidFill>
                  <a:prstClr val="black"/>
                </a:solidFill>
              </a:rPr>
              <a:t> (33 </a:t>
            </a:r>
            <a:r>
              <a:rPr lang="en-US" sz="3200" dirty="0" err="1">
                <a:solidFill>
                  <a:prstClr val="black"/>
                </a:solidFill>
              </a:rPr>
              <a:t>TeV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c.m</a:t>
            </a:r>
            <a:r>
              <a:rPr lang="en-US" sz="3200" dirty="0">
                <a:solidFill>
                  <a:prstClr val="black"/>
                </a:solidFill>
              </a:rPr>
              <a:t>.) and/or </a:t>
            </a:r>
            <a:r>
              <a:rPr lang="en-US" sz="3200" b="1" dirty="0">
                <a:solidFill>
                  <a:srgbClr val="0000CC"/>
                </a:solidFill>
              </a:rPr>
              <a:t>VHE-LHC (100 </a:t>
            </a:r>
            <a:r>
              <a:rPr lang="en-US" sz="3200" b="1" dirty="0" err="1">
                <a:solidFill>
                  <a:srgbClr val="0000CC"/>
                </a:solidFill>
              </a:rPr>
              <a:t>TeV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c.m</a:t>
            </a:r>
            <a:r>
              <a:rPr lang="en-US" sz="3200" b="1" dirty="0">
                <a:solidFill>
                  <a:srgbClr val="0000CC"/>
                </a:solidFill>
              </a:rPr>
              <a:t>.) </a:t>
            </a:r>
            <a:endParaRPr lang="en-US" sz="3200" b="1" dirty="0" smtClean="0">
              <a:solidFill>
                <a:srgbClr val="0000CC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TLEP</a:t>
            </a:r>
            <a:r>
              <a:rPr lang="en-US" sz="3200" dirty="0" smtClean="0">
                <a:solidFill>
                  <a:prstClr val="black"/>
                </a:solidFill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</a:rPr>
              <a:t>in VHE-LHC tunnel</a:t>
            </a:r>
            <a:r>
              <a:rPr lang="en-US" sz="3200" dirty="0" smtClean="0">
                <a:solidFill>
                  <a:prstClr val="black"/>
                </a:solidFill>
              </a:rPr>
              <a:t>, being studied as </a:t>
            </a:r>
            <a:r>
              <a:rPr lang="en-US" sz="3200" b="1" dirty="0" smtClean="0">
                <a:solidFill>
                  <a:srgbClr val="FF0000"/>
                </a:solidFill>
              </a:rPr>
              <a:t>highest-luminosity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3200" b="1" i="1" dirty="0" err="1" smtClean="0">
                <a:solidFill>
                  <a:srgbClr val="FF00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</a:rPr>
              <a:t> Higgs factory</a:t>
            </a:r>
          </a:p>
          <a:p>
            <a:r>
              <a:rPr lang="en-US" sz="3200" dirty="0" smtClean="0">
                <a:solidFill>
                  <a:prstClr val="black"/>
                </a:solidFill>
              </a:rPr>
              <a:t>	</a:t>
            </a:r>
            <a:r>
              <a:rPr lang="en-US" sz="2800" dirty="0" smtClean="0">
                <a:solidFill>
                  <a:prstClr val="black"/>
                </a:solidFill>
              </a:rPr>
              <a:t>- excellent energy resolution, &amp; superb performance 		at </a:t>
            </a:r>
            <a:r>
              <a:rPr lang="en-US" sz="2800" i="1" dirty="0" smtClean="0">
                <a:solidFill>
                  <a:prstClr val="black"/>
                </a:solidFill>
              </a:rPr>
              <a:t>Z</a:t>
            </a:r>
            <a:r>
              <a:rPr lang="en-US" sz="2800" dirty="0" smtClean="0">
                <a:solidFill>
                  <a:prstClr val="black"/>
                </a:solidFill>
              </a:rPr>
              <a:t> pole , </a:t>
            </a:r>
            <a:r>
              <a:rPr lang="en-US" sz="2800" i="1" dirty="0" smtClean="0">
                <a:solidFill>
                  <a:prstClr val="black"/>
                </a:solidFill>
              </a:rPr>
              <a:t>W</a:t>
            </a:r>
            <a:r>
              <a:rPr lang="en-US" sz="2800" dirty="0" smtClean="0">
                <a:solidFill>
                  <a:prstClr val="black"/>
                </a:solidFill>
              </a:rPr>
              <a:t> &amp; top threshold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coherent long-term strategy </a:t>
            </a:r>
            <a:r>
              <a:rPr lang="en-US" sz="3200" dirty="0">
                <a:solidFill>
                  <a:prstClr val="black"/>
                </a:solidFill>
              </a:rPr>
              <a:t>emerging, based on 	sharing, staging &amp; synergies (high performance, 	minimum total </a:t>
            </a:r>
            <a:r>
              <a:rPr lang="en-US" sz="3200" dirty="0" smtClean="0">
                <a:solidFill>
                  <a:prstClr val="black"/>
                </a:solidFill>
              </a:rPr>
              <a:t>cost, maximum energy reach)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25" y="2142783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71882" y="1392122"/>
            <a:ext cx="5413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694" y="1392122"/>
            <a:ext cx="500063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2807" y="1392122"/>
            <a:ext cx="5222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6207" y="139212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3894" y="1392122"/>
            <a:ext cx="5349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8882" y="139212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83394" y="139212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3144" y="139212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62894" y="1392122"/>
            <a:ext cx="54133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04232" y="1392122"/>
            <a:ext cx="5540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58269" y="1392122"/>
            <a:ext cx="561975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20244" y="1392122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6986982" y="1392122"/>
            <a:ext cx="977900" cy="5746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2957" y="1536584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1" charset="0"/>
              </a:rPr>
              <a:t>1980</a:t>
            </a:r>
            <a:endParaRPr lang="en-GB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59282" y="1547697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1990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86407" y="1536584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2000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10344" y="1542934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2010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493019" y="1557222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2020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83632" y="1547697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2030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29" y="2142783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85" y="2142782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38323" y="2238967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836838" y="2256430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919513" y="2261192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984350" y="2270717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Proto.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17" y="2142783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952475" y="2142130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83" y="2915791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44" y="2915791"/>
            <a:ext cx="1211616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714698" y="3124792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HL-LHC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219773" y="3134317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119886" y="3147017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25" y="2915791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849570" y="2906868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30" y="6006997"/>
            <a:ext cx="193848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64" y="6009275"/>
            <a:ext cx="1488727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30245" y="6106531"/>
            <a:ext cx="1109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VHE-LHC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804930" y="6098717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64" y="6006997"/>
            <a:ext cx="164206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998355" y="6015749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691707" y="1557222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2040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81" y="5261562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526" y="5255087"/>
            <a:ext cx="1838767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642621" y="5352344"/>
            <a:ext cx="968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1" charset="0"/>
              </a:rPr>
              <a:t>o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r TLEP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090205" y="5375862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335155" y="5352344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41" y="5252810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010731" y="5261562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20865" y="6015749"/>
            <a:ext cx="744362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508318" y="6098717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418929" y="5246872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05" y="4523252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50" y="4516777"/>
            <a:ext cx="1838767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644345" y="4614034"/>
            <a:ext cx="9573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HE-LHC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091929" y="4637552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336879" y="4614034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65" y="4514500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80" name="Rectangle 79"/>
          <p:cNvSpPr/>
          <p:nvPr/>
        </p:nvSpPr>
        <p:spPr>
          <a:xfrm>
            <a:off x="7420653" y="4508562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3950453" y="4514500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6428" y="4550063"/>
            <a:ext cx="4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{</a:t>
            </a:r>
            <a:endParaRPr lang="en-GB" sz="80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8562" y="4909305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?</a:t>
            </a:r>
            <a:endParaRPr lang="en-GB" sz="3600" b="1" dirty="0">
              <a:solidFill>
                <a:prstClr val="black"/>
              </a:solidFill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56" y="3723092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02" y="3716617"/>
            <a:ext cx="941656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885990" y="3822280"/>
            <a:ext cx="19913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LHeC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/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SAPPHiRE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?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187380" y="3837392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5251135" y="3813874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16" y="3714340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3045904" y="3714340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88" name="TextBox 25"/>
          <p:cNvSpPr txBox="1">
            <a:spLocks noChangeArrowheads="1"/>
          </p:cNvSpPr>
          <p:nvPr/>
        </p:nvSpPr>
        <p:spPr bwMode="auto">
          <a:xfrm>
            <a:off x="275825" y="116632"/>
            <a:ext cx="805759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smtClean="0">
                <a:solidFill>
                  <a:srgbClr val="0070C0"/>
                </a:solidFill>
                <a:latin typeface="Calibri" pitchFamily="1" charset="0"/>
              </a:rPr>
              <a:t>possible long-term time line</a:t>
            </a:r>
            <a:endParaRPr lang="en-GB" sz="5400" dirty="0">
              <a:solidFill>
                <a:srgbClr val="0070C0"/>
              </a:solidFill>
              <a:latin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35" grpId="0"/>
      <p:bldP spid="36" grpId="0"/>
      <p:bldP spid="37" grpId="0"/>
      <p:bldP spid="38" grpId="0"/>
      <p:bldP spid="41" grpId="0"/>
      <p:bldP spid="45" grpId="0"/>
      <p:bldP spid="46" grpId="0"/>
      <p:bldP spid="47" grpId="0"/>
      <p:bldP spid="50" grpId="0"/>
      <p:bldP spid="60" grpId="0"/>
      <p:bldP spid="61" grpId="0"/>
      <p:bldP spid="64" grpId="0"/>
      <p:bldP spid="67" grpId="0"/>
      <p:bldP spid="70" grpId="0"/>
      <p:bldP spid="71" grpId="0"/>
      <p:bldP spid="72" grpId="0"/>
      <p:bldP spid="74" grpId="0"/>
      <p:bldP spid="2" grpId="0" animBg="1"/>
      <p:bldP spid="62" grpId="0"/>
      <p:bldP spid="55" grpId="0" animBg="1"/>
      <p:bldP spid="76" grpId="0"/>
      <p:bldP spid="77" grpId="0"/>
      <p:bldP spid="78" grpId="0"/>
      <p:bldP spid="80" grpId="0" animBg="1"/>
      <p:bldP spid="81" grpId="0"/>
      <p:bldP spid="3" grpId="0"/>
      <p:bldP spid="16" grpId="0"/>
      <p:bldP spid="83" grpId="0"/>
      <p:bldP spid="84" grpId="0"/>
      <p:bldP spid="85" grpId="0"/>
      <p:bldP spid="8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1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33156"/>
            <a:ext cx="2699792" cy="2024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82682"/>
            <a:ext cx="3409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m</a:t>
            </a:r>
            <a:r>
              <a:rPr lang="en-US" sz="4000" b="1" dirty="0" err="1" smtClean="0">
                <a:solidFill>
                  <a:schemeClr val="bg1"/>
                </a:solidFill>
              </a:rPr>
              <a:t>uchas</a:t>
            </a:r>
            <a:r>
              <a:rPr lang="en-US" sz="4000" b="1" dirty="0" smtClean="0">
                <a:solidFill>
                  <a:schemeClr val="bg1"/>
                </a:solidFill>
              </a:rPr>
              <a:t> gracias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3068960"/>
            <a:ext cx="2509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d</a:t>
            </a:r>
            <a:r>
              <a:rPr lang="en-US" sz="3600" b="1" dirty="0" err="1" smtClean="0">
                <a:solidFill>
                  <a:schemeClr val="bg1"/>
                </a:solidFill>
              </a:rPr>
              <a:t>yos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bo’otik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6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s</a:t>
            </a:r>
            <a:r>
              <a:rPr lang="en-US" sz="6000" dirty="0" smtClean="0"/>
              <a:t>pare slides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1441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40"/>
            <a:ext cx="8229600" cy="1143000"/>
          </a:xfrm>
        </p:spPr>
        <p:txBody>
          <a:bodyPr/>
          <a:lstStyle/>
          <a:p>
            <a:r>
              <a:rPr lang="en-US" i="1" dirty="0" err="1" smtClean="0"/>
              <a:t>Pb-Pb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313" y="1066800"/>
            <a:ext cx="4516244" cy="34290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2400" y="48006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good performance from the injectors  - bunch intensity and emittance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preparation, Lorentz’ law: impressively quick switch from protons to 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peak luminosity around 5 x 10</a:t>
            </a:r>
            <a:r>
              <a:rPr lang="en-US" sz="2000" baseline="30000" dirty="0">
                <a:solidFill>
                  <a:prstClr val="black"/>
                </a:solidFill>
              </a:rPr>
              <a:t>26</a:t>
            </a:r>
            <a:r>
              <a:rPr lang="en-US" sz="2000" dirty="0">
                <a:solidFill>
                  <a:prstClr val="black"/>
                </a:solidFill>
              </a:rPr>
              <a:t> cm</a:t>
            </a:r>
            <a:r>
              <a:rPr lang="en-US" sz="2000" baseline="30000" dirty="0">
                <a:solidFill>
                  <a:prstClr val="black"/>
                </a:solidFill>
              </a:rPr>
              <a:t>-2</a:t>
            </a:r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baseline="30000" dirty="0">
                <a:solidFill>
                  <a:prstClr val="black"/>
                </a:solidFill>
              </a:rPr>
              <a:t>-1</a:t>
            </a:r>
            <a:r>
              <a:rPr lang="en-US" sz="2000" dirty="0">
                <a:solidFill>
                  <a:prstClr val="black"/>
                </a:solidFill>
              </a:rPr>
              <a:t> at 3.5</a:t>
            </a:r>
            <a:r>
              <a:rPr lang="en-US" sz="2000" i="1" dirty="0">
                <a:solidFill>
                  <a:prstClr val="black"/>
                </a:solidFill>
              </a:rPr>
              <a:t>Z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TeV</a:t>
            </a:r>
            <a:r>
              <a:rPr lang="en-US" sz="2000" dirty="0">
                <a:solidFill>
                  <a:prstClr val="black"/>
                </a:solidFill>
              </a:rPr>
              <a:t> (2011) – nearly twice design when scaled to 6.5</a:t>
            </a:r>
            <a:r>
              <a:rPr lang="en-US" sz="2000" i="1" dirty="0">
                <a:solidFill>
                  <a:prstClr val="black"/>
                </a:solidFill>
              </a:rPr>
              <a:t>Z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TeV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" y="1066800"/>
            <a:ext cx="4020207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roton-lead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066800"/>
            <a:ext cx="8686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beautiful result in early 2013 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final integrated luminosity above experiments’ request of 30 nb</a:t>
            </a:r>
            <a:r>
              <a:rPr lang="en-US" sz="2400" baseline="30000" dirty="0">
                <a:solidFill>
                  <a:srgbClr val="000000"/>
                </a:solidFill>
              </a:rPr>
              <a:t>-1</a:t>
            </a: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injectors: average number of ions per bunch was </a:t>
            </a:r>
            <a:r>
              <a:rPr lang="en-US" sz="2400" dirty="0">
                <a:solidFill>
                  <a:srgbClr val="FF0000"/>
                </a:solidFill>
              </a:rPr>
              <a:t>~1.4x10</a:t>
            </a:r>
            <a:r>
              <a:rPr lang="en-US" sz="2400" baseline="30000" dirty="0">
                <a:solidFill>
                  <a:srgbClr val="FF0000"/>
                </a:solidFill>
              </a:rPr>
              <a:t>8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at start of stable beams, i.e. around </a:t>
            </a:r>
            <a:r>
              <a:rPr lang="en-US" sz="2400" dirty="0">
                <a:solidFill>
                  <a:srgbClr val="FF0000"/>
                </a:solidFill>
              </a:rPr>
              <a:t>twice the nominal intensity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7819" y="3200400"/>
            <a:ext cx="9144000" cy="2227422"/>
            <a:chOff x="0" y="4722354"/>
            <a:chExt cx="9144000" cy="222742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25144"/>
              <a:ext cx="4572000" cy="18142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722354"/>
              <a:ext cx="4572000" cy="18288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11538" y="472774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B1(p)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49509" y="47251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B2(</a:t>
              </a:r>
              <a:r>
                <a:rPr lang="en-GB" dirty="0" err="1">
                  <a:solidFill>
                    <a:srgbClr val="000000"/>
                  </a:solidFill>
                  <a:latin typeface="Arial" charset="0"/>
                </a:rPr>
                <a:t>Pb</a:t>
              </a: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3848" y="492682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H(mm)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4564" y="573325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V(mm)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15027" y="496694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H(mm)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15027" y="573325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V(mm)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32796" y="6580444"/>
              <a:ext cx="6686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beam orbits at top energy with RF frequencies locked to Beam 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08304" y="6412813"/>
            <a:ext cx="1416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M. Lamont, IPAC’13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>
            <a:latin typeface="+mj-lt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24266</TotalTime>
  <Words>6505</Words>
  <Application>Microsoft Office PowerPoint</Application>
  <PresentationFormat>On-screen Show (4:3)</PresentationFormat>
  <Paragraphs>1736</Paragraphs>
  <Slides>118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118</vt:i4>
      </vt:variant>
    </vt:vector>
  </HeadingPairs>
  <TitlesOfParts>
    <vt:vector size="146" baseType="lpstr">
      <vt:lpstr>Office Theme</vt:lpstr>
      <vt:lpstr>3_Default Design</vt:lpstr>
      <vt:lpstr>6_Office Theme</vt:lpstr>
      <vt:lpstr>1_Office Theme</vt:lpstr>
      <vt:lpstr>2_Office Theme</vt:lpstr>
      <vt:lpstr>3_Office Theme</vt:lpstr>
      <vt:lpstr>7_Office Theme</vt:lpstr>
      <vt:lpstr>19_Office Theme</vt:lpstr>
      <vt:lpstr>20_Office Theme</vt:lpstr>
      <vt:lpstr>21_Office Theme</vt:lpstr>
      <vt:lpstr>25_Office Theme</vt:lpstr>
      <vt:lpstr>26_Office Theme</vt:lpstr>
      <vt:lpstr>4_Office Theme</vt:lpstr>
      <vt:lpstr>12_Office Theme</vt:lpstr>
      <vt:lpstr>28_Office Theme</vt:lpstr>
      <vt:lpstr>9_Office Theme</vt:lpstr>
      <vt:lpstr>8_Office Theme</vt:lpstr>
      <vt:lpstr>10_Office Theme</vt:lpstr>
      <vt:lpstr>11_Office Theme</vt:lpstr>
      <vt:lpstr>3_Blank Presentation</vt:lpstr>
      <vt:lpstr>4_Blank Presentation</vt:lpstr>
      <vt:lpstr>5_Blank Presentation</vt:lpstr>
      <vt:lpstr>Default Design</vt:lpstr>
      <vt:lpstr>13_Office Theme</vt:lpstr>
      <vt:lpstr>5_Office Theme</vt:lpstr>
      <vt:lpstr>Equation</vt:lpstr>
      <vt:lpstr>Designer Drawing</vt:lpstr>
      <vt:lpstr>Microsoft Equation 3.0</vt:lpstr>
      <vt:lpstr> LHC &amp; Future High-Energy Frontier Circular Colliders </vt:lpstr>
      <vt:lpstr>PowerPoint Presentation</vt:lpstr>
      <vt:lpstr>CERN – The World’s Largest Particle Physics Laboratory</vt:lpstr>
      <vt:lpstr>PowerPoint Presentation</vt:lpstr>
      <vt:lpstr>The ‘Standard Model’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short LHC history</vt:lpstr>
      <vt:lpstr>PowerPoint Presentation</vt:lpstr>
      <vt:lpstr>integrated pp luminosity 2010-12</vt:lpstr>
      <vt:lpstr>reliable luminosity forecasts</vt:lpstr>
      <vt:lpstr>peak performance through the years</vt:lpstr>
      <vt:lpstr>PowerPoint Presentation</vt:lpstr>
      <vt:lpstr>ATLAS &amp; CMS pp physics</vt:lpstr>
      <vt:lpstr>PowerPoint Presentation</vt:lpstr>
      <vt:lpstr>LHCb</vt:lpstr>
      <vt:lpstr>PowerPoint Presentation</vt:lpstr>
      <vt:lpstr>operational cycle</vt:lpstr>
      <vt:lpstr>availability</vt:lpstr>
      <vt:lpstr>PowerPoint Presentation</vt:lpstr>
      <vt:lpstr>PowerPoint Presentation</vt:lpstr>
      <vt:lpstr>Long Shutdown 1 - motivation</vt:lpstr>
      <vt:lpstr>2008 “incident”</vt:lpstr>
      <vt:lpstr>PowerPoint Presentation</vt:lpstr>
      <vt:lpstr>PowerPoint Presentation</vt:lpstr>
      <vt:lpstr>PowerPoint Presentation</vt:lpstr>
      <vt:lpstr>2015 – post LS1 </vt:lpstr>
      <vt:lpstr>PowerPoint Presentation</vt:lpstr>
      <vt:lpstr>example LHC time line – next ten years</vt:lpstr>
      <vt:lpstr>LHC luminosity forecast</vt:lpstr>
      <vt:lpstr>HL-LHC – modifications</vt:lpstr>
      <vt:lpstr>in LHC: 1.2 km of new equipment …</vt:lpstr>
      <vt:lpstr>HL-LHC Official Beam Parameters </vt:lpstr>
      <vt:lpstr>PowerPoint Presentation</vt:lpstr>
      <vt:lpstr>PowerPoint Presentation</vt:lpstr>
      <vt:lpstr>PowerPoint Presentation</vt:lpstr>
      <vt:lpstr>final goal : 3000 fb-1 by 2030’s…</vt:lpstr>
      <vt:lpstr>PowerPoint Presentation</vt:lpstr>
      <vt:lpstr>PowerPoint Presentation</vt:lpstr>
      <vt:lpstr>PowerPoint Presentation</vt:lpstr>
      <vt:lpstr>PowerPoint Presentation</vt:lpstr>
      <vt:lpstr>PoP double-ridge  cavity achieved 7 MV deflecting voltage cw in 1st attempt</vt:lpstr>
      <vt:lpstr>HL-LHC preliminary budget estimate</vt:lpstr>
      <vt:lpstr>PowerPoint Presentation</vt:lpstr>
      <vt:lpstr>PowerPoint Presentation</vt:lpstr>
      <vt:lpstr>PowerPoint Presentation</vt:lpstr>
      <vt:lpstr>PowerPoint Presentation</vt:lpstr>
      <vt:lpstr>LHeC ERL layout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circular pp Higgs factories</vt:lpstr>
      <vt:lpstr>High-Energy LHC</vt:lpstr>
      <vt:lpstr>PowerPoint Presentation</vt:lpstr>
      <vt:lpstr>VHE-LHC </vt:lpstr>
      <vt:lpstr>PowerPoint Presentation</vt:lpstr>
      <vt:lpstr>PowerPoint Presentation</vt:lpstr>
      <vt:lpstr>PowerPoint Presentation</vt:lpstr>
      <vt:lpstr>circular e+e- Higgs factories</vt:lpstr>
      <vt:lpstr>PowerPoint Presentation</vt:lpstr>
      <vt:lpstr>PowerPoint Presentation</vt:lpstr>
      <vt:lpstr>PowerPoint Presentation</vt:lpstr>
      <vt:lpstr>top-up injection: schematic cycle</vt:lpstr>
      <vt:lpstr>PowerPoint Presentation</vt:lpstr>
      <vt:lpstr>top-up performance at PEP-II/BaBar</vt:lpstr>
      <vt:lpstr>proposed  circular e+e- Higgs factories</vt:lpstr>
      <vt:lpstr>PowerPoint Presentation</vt:lpstr>
      <vt:lpstr>PowerPoint Presentation</vt:lpstr>
      <vt:lpstr>optics – TLEP arc cell</vt:lpstr>
      <vt:lpstr>SuperKEKB</vt:lpstr>
      <vt:lpstr>other TLEP challenges</vt:lpstr>
      <vt:lpstr>polarization</vt:lpstr>
      <vt:lpstr>e+e- Higgs factories: luminosity</vt:lpstr>
      <vt:lpstr>vertical rms IP spot sizes in nm </vt:lpstr>
      <vt:lpstr>Higgs factory performances</vt:lpstr>
      <vt:lpstr>PowerPoint Presentation</vt:lpstr>
      <vt:lpstr>PowerPoint Presentation</vt:lpstr>
      <vt:lpstr>PowerPoint Presentation</vt:lpstr>
      <vt:lpstr>  GMS-2T (TLEP)</vt:lpstr>
      <vt:lpstr>PowerPoint Presentation</vt:lpstr>
      <vt:lpstr>conclusions – LHC &amp; HL-LHC</vt:lpstr>
      <vt:lpstr>conclusions – beyond HL-LHC</vt:lpstr>
      <vt:lpstr>PowerPoint Presentation</vt:lpstr>
      <vt:lpstr>PowerPoint Presentation</vt:lpstr>
      <vt:lpstr>spare slides</vt:lpstr>
      <vt:lpstr>Pb-Pb</vt:lpstr>
      <vt:lpstr>proton-lead</vt:lpstr>
      <vt:lpstr>PowerPoint Presentation</vt:lpstr>
      <vt:lpstr>HL-LHC optics</vt:lpstr>
      <vt:lpstr>PowerPoint Presentation</vt:lpstr>
      <vt:lpstr>PowerPoint Presentation</vt:lpstr>
      <vt:lpstr>PowerPoint Presentation</vt:lpstr>
      <vt:lpstr>PowerPoint Presentation</vt:lpstr>
      <vt:lpstr>Performance Comparison</vt:lpstr>
      <vt:lpstr>TLEP TeraZ, Oku-W &amp; Mega-Top</vt:lpstr>
      <vt:lpstr>PowerPoint Presentation</vt:lpstr>
      <vt:lpstr>TLEP average power consumption rough estimate</vt:lpstr>
      <vt:lpstr>PowerPoint Presentation</vt:lpstr>
      <vt:lpstr>beamstrahlung: equilibrium sz</vt:lpstr>
      <vt:lpstr>luminosity with beamstrahlung</vt:lpstr>
      <vt:lpstr>PowerPoint Presentation</vt:lpstr>
      <vt:lpstr>optics - energy sawtooth</vt:lpstr>
      <vt:lpstr> </vt:lpstr>
      <vt:lpstr> </vt:lpstr>
      <vt:lpstr>How a Particle Accelerator Works</vt:lpstr>
      <vt:lpstr>A Circular ‘Synchrotron’ Accelerator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High-Energy Frontier Circular Colliders</dc:title>
  <dc:creator>Frank Zimmermann</dc:creator>
  <cp:lastModifiedBy>Frank Zimmermann</cp:lastModifiedBy>
  <cp:revision>101</cp:revision>
  <dcterms:created xsi:type="dcterms:W3CDTF">2013-06-22T17:06:39Z</dcterms:created>
  <dcterms:modified xsi:type="dcterms:W3CDTF">2013-09-05T16:19:09Z</dcterms:modified>
</cp:coreProperties>
</file>