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257" r:id="rId3"/>
    <p:sldId id="258" r:id="rId4"/>
    <p:sldId id="261" r:id="rId5"/>
    <p:sldId id="259" r:id="rId6"/>
    <p:sldId id="260" r:id="rId7"/>
    <p:sldId id="264" r:id="rId8"/>
    <p:sldId id="266" r:id="rId9"/>
    <p:sldId id="267" r:id="rId10"/>
    <p:sldId id="268" r:id="rId11"/>
    <p:sldId id="273" r:id="rId12"/>
    <p:sldId id="274" r:id="rId13"/>
    <p:sldId id="275" r:id="rId14"/>
    <p:sldId id="271" r:id="rId15"/>
    <p:sldId id="269" r:id="rId16"/>
    <p:sldId id="272"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FF10"/>
    <a:srgbClr val="DEFF1D"/>
    <a:srgbClr val="FF69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8982" autoAdjust="0"/>
  </p:normalViewPr>
  <p:slideViewPr>
    <p:cSldViewPr snapToGrid="0" snapToObjects="1">
      <p:cViewPr varScale="1">
        <p:scale>
          <a:sx n="99" d="100"/>
          <a:sy n="99" d="100"/>
        </p:scale>
        <p:origin x="-5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9" d="100"/>
          <a:sy n="59" d="100"/>
        </p:scale>
        <p:origin x="-253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668226-B755-4946-A950-5932579C2A10}" type="datetimeFigureOut">
              <a:rPr lang="en-US" smtClean="0"/>
              <a:t>6/17/13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E1F506-7EDA-A042-AEC6-5CCEB821EF6E}" type="slidenum">
              <a:rPr lang="en-US" smtClean="0"/>
              <a:t>‹#›</a:t>
            </a:fld>
            <a:endParaRPr lang="en-US"/>
          </a:p>
        </p:txBody>
      </p:sp>
    </p:spTree>
    <p:extLst>
      <p:ext uri="{BB962C8B-B14F-4D97-AF65-F5344CB8AC3E}">
        <p14:creationId xmlns:p14="http://schemas.microsoft.com/office/powerpoint/2010/main" val="33426490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585C2B-A527-B34E-B243-B88F831416D7}" type="datetimeFigureOut">
              <a:rPr lang="en-US" smtClean="0"/>
              <a:t>6/17/13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06E0EF-B942-6842-9FA1-C6AEAAB717ED}" type="slidenum">
              <a:rPr lang="en-US" smtClean="0"/>
              <a:t>‹#›</a:t>
            </a:fld>
            <a:endParaRPr lang="en-US"/>
          </a:p>
        </p:txBody>
      </p:sp>
    </p:spTree>
    <p:extLst>
      <p:ext uri="{BB962C8B-B14F-4D97-AF65-F5344CB8AC3E}">
        <p14:creationId xmlns:p14="http://schemas.microsoft.com/office/powerpoint/2010/main" val="32441022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14/6/2013</a:t>
            </a:r>
            <a:endParaRPr lang="en-US"/>
          </a:p>
        </p:txBody>
      </p:sp>
      <p:sp>
        <p:nvSpPr>
          <p:cNvPr id="5" name="Footer Placeholder 4"/>
          <p:cNvSpPr>
            <a:spLocks noGrp="1"/>
          </p:cNvSpPr>
          <p:nvPr>
            <p:ph type="ftr" sz="quarter" idx="11"/>
          </p:nvPr>
        </p:nvSpPr>
        <p:spPr/>
        <p:txBody>
          <a:bodyPr/>
          <a:lstStyle/>
          <a:p>
            <a:r>
              <a:rPr lang="en-US" dirty="0" smtClean="0"/>
              <a:t>G. Franchetti    EuCARD-2 Kick-Off</a:t>
            </a:r>
            <a:endParaRPr lang="en-US" dirty="0"/>
          </a:p>
        </p:txBody>
      </p:sp>
      <p:sp>
        <p:nvSpPr>
          <p:cNvPr id="6" name="Slide Number Placeholder 5"/>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8994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14/6/2013</a:t>
            </a:r>
            <a:endParaRPr lang="en-US"/>
          </a:p>
        </p:txBody>
      </p:sp>
      <p:sp>
        <p:nvSpPr>
          <p:cNvPr id="5" name="Footer Placeholder 4"/>
          <p:cNvSpPr>
            <a:spLocks noGrp="1"/>
          </p:cNvSpPr>
          <p:nvPr>
            <p:ph type="ftr" sz="quarter" idx="11"/>
          </p:nvPr>
        </p:nvSpPr>
        <p:spPr/>
        <p:txBody>
          <a:bodyPr/>
          <a:lstStyle/>
          <a:p>
            <a:r>
              <a:rPr lang="en-US" dirty="0" smtClean="0"/>
              <a:t>G. Franchetti    EuCARD-2 Kick-Off</a:t>
            </a:r>
            <a:endParaRPr lang="en-US" dirty="0"/>
          </a:p>
        </p:txBody>
      </p:sp>
      <p:sp>
        <p:nvSpPr>
          <p:cNvPr id="6" name="Slide Number Placeholder 5"/>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312412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14/6/2013</a:t>
            </a:r>
            <a:endParaRPr lang="en-US"/>
          </a:p>
        </p:txBody>
      </p:sp>
      <p:sp>
        <p:nvSpPr>
          <p:cNvPr id="5" name="Footer Placeholder 4"/>
          <p:cNvSpPr>
            <a:spLocks noGrp="1"/>
          </p:cNvSpPr>
          <p:nvPr>
            <p:ph type="ftr" sz="quarter" idx="11"/>
          </p:nvPr>
        </p:nvSpPr>
        <p:spPr/>
        <p:txBody>
          <a:bodyPr/>
          <a:lstStyle/>
          <a:p>
            <a:r>
              <a:rPr lang="en-US" dirty="0" smtClean="0"/>
              <a:t>G. Franchetti    EuCARD-2 Kick-Off</a:t>
            </a:r>
            <a:endParaRPr lang="en-US" dirty="0"/>
          </a:p>
        </p:txBody>
      </p:sp>
      <p:sp>
        <p:nvSpPr>
          <p:cNvPr id="6" name="Slide Number Placeholder 5"/>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295741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14/6/2013</a:t>
            </a:r>
            <a:endParaRPr lang="en-US"/>
          </a:p>
        </p:txBody>
      </p:sp>
      <p:sp>
        <p:nvSpPr>
          <p:cNvPr id="5" name="Footer Placeholder 4"/>
          <p:cNvSpPr>
            <a:spLocks noGrp="1"/>
          </p:cNvSpPr>
          <p:nvPr>
            <p:ph type="ftr" sz="quarter" idx="11"/>
          </p:nvPr>
        </p:nvSpPr>
        <p:spPr/>
        <p:txBody>
          <a:bodyPr/>
          <a:lstStyle/>
          <a:p>
            <a:r>
              <a:rPr lang="en-US" dirty="0" smtClean="0"/>
              <a:t>G. Franchetti    EuCARD-2 Kick-Off</a:t>
            </a:r>
            <a:endParaRPr lang="en-US" dirty="0"/>
          </a:p>
        </p:txBody>
      </p:sp>
      <p:sp>
        <p:nvSpPr>
          <p:cNvPr id="6" name="Slide Number Placeholder 5"/>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340690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14/6/2013</a:t>
            </a:r>
            <a:endParaRPr lang="en-US"/>
          </a:p>
        </p:txBody>
      </p:sp>
      <p:sp>
        <p:nvSpPr>
          <p:cNvPr id="5" name="Footer Placeholder 4"/>
          <p:cNvSpPr>
            <a:spLocks noGrp="1"/>
          </p:cNvSpPr>
          <p:nvPr>
            <p:ph type="ftr" sz="quarter" idx="11"/>
          </p:nvPr>
        </p:nvSpPr>
        <p:spPr/>
        <p:txBody>
          <a:bodyPr/>
          <a:lstStyle/>
          <a:p>
            <a:r>
              <a:rPr lang="en-US" dirty="0" smtClean="0"/>
              <a:t>G. Franchetti    EuCARD-2 Kick-Off</a:t>
            </a:r>
            <a:endParaRPr lang="en-US" dirty="0"/>
          </a:p>
        </p:txBody>
      </p:sp>
      <p:sp>
        <p:nvSpPr>
          <p:cNvPr id="6" name="Slide Number Placeholder 5"/>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1494750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14/6/2013</a:t>
            </a:r>
            <a:endParaRPr lang="en-US"/>
          </a:p>
        </p:txBody>
      </p:sp>
      <p:sp>
        <p:nvSpPr>
          <p:cNvPr id="6" name="Footer Placeholder 5"/>
          <p:cNvSpPr>
            <a:spLocks noGrp="1"/>
          </p:cNvSpPr>
          <p:nvPr>
            <p:ph type="ftr" sz="quarter" idx="11"/>
          </p:nvPr>
        </p:nvSpPr>
        <p:spPr/>
        <p:txBody>
          <a:bodyPr/>
          <a:lstStyle/>
          <a:p>
            <a:r>
              <a:rPr lang="en-US" dirty="0" smtClean="0"/>
              <a:t>G. Franchetti    EuCARD-2 Kick-Off</a:t>
            </a:r>
            <a:endParaRPr lang="en-US" dirty="0"/>
          </a:p>
        </p:txBody>
      </p:sp>
      <p:sp>
        <p:nvSpPr>
          <p:cNvPr id="7" name="Slide Number Placeholder 6"/>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157021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14/6/2013</a:t>
            </a:r>
            <a:endParaRPr lang="en-US"/>
          </a:p>
        </p:txBody>
      </p:sp>
      <p:sp>
        <p:nvSpPr>
          <p:cNvPr id="8" name="Footer Placeholder 7"/>
          <p:cNvSpPr>
            <a:spLocks noGrp="1"/>
          </p:cNvSpPr>
          <p:nvPr>
            <p:ph type="ftr" sz="quarter" idx="11"/>
          </p:nvPr>
        </p:nvSpPr>
        <p:spPr/>
        <p:txBody>
          <a:bodyPr/>
          <a:lstStyle/>
          <a:p>
            <a:r>
              <a:rPr lang="en-US" dirty="0" smtClean="0"/>
              <a:t>G. Franchetti    EuCARD-2 Kick-Off</a:t>
            </a:r>
            <a:endParaRPr lang="en-US" dirty="0"/>
          </a:p>
        </p:txBody>
      </p:sp>
      <p:sp>
        <p:nvSpPr>
          <p:cNvPr id="9" name="Slide Number Placeholder 8"/>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394949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14/6/2013</a:t>
            </a:r>
            <a:endParaRPr lang="en-US"/>
          </a:p>
        </p:txBody>
      </p:sp>
      <p:sp>
        <p:nvSpPr>
          <p:cNvPr id="4" name="Footer Placeholder 3"/>
          <p:cNvSpPr>
            <a:spLocks noGrp="1"/>
          </p:cNvSpPr>
          <p:nvPr>
            <p:ph type="ftr" sz="quarter" idx="11"/>
          </p:nvPr>
        </p:nvSpPr>
        <p:spPr/>
        <p:txBody>
          <a:bodyPr/>
          <a:lstStyle/>
          <a:p>
            <a:r>
              <a:rPr lang="en-US" dirty="0" smtClean="0"/>
              <a:t>G. Franchetti    EuCARD-2 Kick-Off</a:t>
            </a:r>
            <a:endParaRPr lang="en-US" dirty="0"/>
          </a:p>
        </p:txBody>
      </p:sp>
      <p:sp>
        <p:nvSpPr>
          <p:cNvPr id="5" name="Slide Number Placeholder 4"/>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260304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257172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14/6/2013</a:t>
            </a:r>
            <a:endParaRPr lang="en-US"/>
          </a:p>
        </p:txBody>
      </p:sp>
      <p:sp>
        <p:nvSpPr>
          <p:cNvPr id="6" name="Footer Placeholder 5"/>
          <p:cNvSpPr>
            <a:spLocks noGrp="1"/>
          </p:cNvSpPr>
          <p:nvPr>
            <p:ph type="ftr" sz="quarter" idx="11"/>
          </p:nvPr>
        </p:nvSpPr>
        <p:spPr/>
        <p:txBody>
          <a:bodyPr/>
          <a:lstStyle/>
          <a:p>
            <a:r>
              <a:rPr lang="en-US" dirty="0" smtClean="0"/>
              <a:t>G. Franchetti    EuCARD-2 Kick-Off</a:t>
            </a:r>
            <a:endParaRPr lang="en-US" dirty="0"/>
          </a:p>
        </p:txBody>
      </p:sp>
      <p:sp>
        <p:nvSpPr>
          <p:cNvPr id="7" name="Slide Number Placeholder 6"/>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617717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14/6/2013</a:t>
            </a:r>
            <a:endParaRPr lang="en-US"/>
          </a:p>
        </p:txBody>
      </p:sp>
      <p:sp>
        <p:nvSpPr>
          <p:cNvPr id="6" name="Footer Placeholder 5"/>
          <p:cNvSpPr>
            <a:spLocks noGrp="1"/>
          </p:cNvSpPr>
          <p:nvPr>
            <p:ph type="ftr" sz="quarter" idx="11"/>
          </p:nvPr>
        </p:nvSpPr>
        <p:spPr/>
        <p:txBody>
          <a:bodyPr/>
          <a:lstStyle/>
          <a:p>
            <a:r>
              <a:rPr lang="en-US" dirty="0" smtClean="0"/>
              <a:t>G. Franchetti    EuCARD-2 Kick-Off</a:t>
            </a:r>
            <a:endParaRPr lang="en-US" dirty="0"/>
          </a:p>
        </p:txBody>
      </p:sp>
      <p:sp>
        <p:nvSpPr>
          <p:cNvPr id="7" name="Slide Number Placeholder 6"/>
          <p:cNvSpPr>
            <a:spLocks noGrp="1"/>
          </p:cNvSpPr>
          <p:nvPr>
            <p:ph type="sldNum" sz="quarter" idx="12"/>
          </p:nvPr>
        </p:nvSpPr>
        <p:spPr/>
        <p:txBody>
          <a:bodyPr/>
          <a:lstStyle/>
          <a:p>
            <a:fld id="{9627E199-E1D7-864B-8DBC-D225881FFF59}" type="slidenum">
              <a:rPr lang="en-US" smtClean="0"/>
              <a:t>‹#›</a:t>
            </a:fld>
            <a:endParaRPr lang="en-US"/>
          </a:p>
        </p:txBody>
      </p:sp>
    </p:spTree>
    <p:extLst>
      <p:ext uri="{BB962C8B-B14F-4D97-AF65-F5344CB8AC3E}">
        <p14:creationId xmlns:p14="http://schemas.microsoft.com/office/powerpoint/2010/main" val="16292946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152187" y="6340275"/>
            <a:ext cx="1102304" cy="365125"/>
          </a:xfrm>
          <a:prstGeom prst="rect">
            <a:avLst/>
          </a:prstGeom>
        </p:spPr>
        <p:txBody>
          <a:bodyPr vert="horz" lIns="91440" tIns="45720" rIns="91440" bIns="45720" rtlCol="0" anchor="ctr"/>
          <a:lstStyle>
            <a:lvl1pPr algn="l">
              <a:defRPr sz="1200">
                <a:solidFill>
                  <a:srgbClr val="000000"/>
                </a:solidFill>
              </a:defRPr>
            </a:lvl1pPr>
          </a:lstStyle>
          <a:p>
            <a:r>
              <a:rPr lang="en-US" smtClean="0"/>
              <a:t>14/6/2013</a:t>
            </a:r>
            <a:endParaRPr lang="en-US"/>
          </a:p>
        </p:txBody>
      </p:sp>
      <p:sp>
        <p:nvSpPr>
          <p:cNvPr id="5" name="Footer Placeholder 4"/>
          <p:cNvSpPr>
            <a:spLocks noGrp="1"/>
          </p:cNvSpPr>
          <p:nvPr>
            <p:ph type="ftr" sz="quarter" idx="3"/>
          </p:nvPr>
        </p:nvSpPr>
        <p:spPr>
          <a:xfrm>
            <a:off x="3118758" y="6356350"/>
            <a:ext cx="3033429" cy="365125"/>
          </a:xfrm>
          <a:prstGeom prst="rect">
            <a:avLst/>
          </a:prstGeom>
        </p:spPr>
        <p:txBody>
          <a:bodyPr vert="horz" lIns="91440" tIns="45720" rIns="91440" bIns="45720" rtlCol="0" anchor="ctr"/>
          <a:lstStyle>
            <a:lvl1pPr algn="ctr">
              <a:defRPr sz="1200">
                <a:solidFill>
                  <a:srgbClr val="000000"/>
                </a:solidFill>
              </a:defRPr>
            </a:lvl1pPr>
          </a:lstStyle>
          <a:p>
            <a:r>
              <a:rPr lang="en-US" dirty="0" smtClean="0"/>
              <a:t>G. Franchetti    EuCARD-2 Kick-Off</a:t>
            </a:r>
          </a:p>
        </p:txBody>
      </p:sp>
      <p:sp>
        <p:nvSpPr>
          <p:cNvPr id="6" name="Slide Number Placeholder 5"/>
          <p:cNvSpPr>
            <a:spLocks noGrp="1"/>
          </p:cNvSpPr>
          <p:nvPr>
            <p:ph type="sldNum" sz="quarter" idx="4"/>
          </p:nvPr>
        </p:nvSpPr>
        <p:spPr>
          <a:xfrm>
            <a:off x="7958295" y="6356350"/>
            <a:ext cx="738218" cy="365125"/>
          </a:xfrm>
          <a:prstGeom prst="rect">
            <a:avLst/>
          </a:prstGeom>
        </p:spPr>
        <p:txBody>
          <a:bodyPr vert="horz" lIns="91440" tIns="45720" rIns="91440" bIns="45720" rtlCol="0" anchor="ctr"/>
          <a:lstStyle>
            <a:lvl1pPr algn="r">
              <a:defRPr sz="1200">
                <a:solidFill>
                  <a:srgbClr val="000000"/>
                </a:solidFill>
              </a:defRPr>
            </a:lvl1pPr>
          </a:lstStyle>
          <a:p>
            <a:fld id="{9627E199-E1D7-864B-8DBC-D225881FFF59}" type="slidenum">
              <a:rPr lang="en-US" smtClean="0"/>
              <a:pPr/>
              <a:t>‹#›</a:t>
            </a:fld>
            <a:endParaRPr lang="en-US"/>
          </a:p>
        </p:txBody>
      </p:sp>
      <p:pic>
        <p:nvPicPr>
          <p:cNvPr id="7" name="Picture 6" descr="XRING-logo.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793385" y="6417048"/>
            <a:ext cx="915948" cy="304427"/>
          </a:xfrm>
          <a:prstGeom prst="rect">
            <a:avLst/>
          </a:prstGeom>
        </p:spPr>
      </p:pic>
      <p:pic>
        <p:nvPicPr>
          <p:cNvPr id="8" name="Picture 7" descr="EuCARD2-logo-Fabienne_withoutEdges.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4519" y="6330949"/>
            <a:ext cx="1159955" cy="445500"/>
          </a:xfrm>
          <a:prstGeom prst="rect">
            <a:avLst/>
          </a:prstGeom>
        </p:spPr>
      </p:pic>
    </p:spTree>
    <p:extLst>
      <p:ext uri="{BB962C8B-B14F-4D97-AF65-F5344CB8AC3E}">
        <p14:creationId xmlns:p14="http://schemas.microsoft.com/office/powerpoint/2010/main" val="3975709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jp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XBEAM-XRING</a:t>
            </a:r>
            <a:endParaRPr lang="en-US" dirty="0"/>
          </a:p>
        </p:txBody>
      </p:sp>
      <p:sp>
        <p:nvSpPr>
          <p:cNvPr id="9" name="Subtitle 8"/>
          <p:cNvSpPr>
            <a:spLocks noGrp="1"/>
          </p:cNvSpPr>
          <p:nvPr>
            <p:ph type="subTitle" idx="1"/>
          </p:nvPr>
        </p:nvSpPr>
        <p:spPr>
          <a:xfrm>
            <a:off x="1371600" y="3886200"/>
            <a:ext cx="6400800" cy="880997"/>
          </a:xfrm>
        </p:spPr>
        <p:txBody>
          <a:bodyPr/>
          <a:lstStyle/>
          <a:p>
            <a:r>
              <a:rPr lang="en-US" dirty="0" smtClean="0"/>
              <a:t>G. Franchetti</a:t>
            </a:r>
            <a:endParaRPr lang="en-US" dirty="0"/>
          </a:p>
        </p:txBody>
      </p:sp>
      <p:sp>
        <p:nvSpPr>
          <p:cNvPr id="4" name="Date Placeholder 3"/>
          <p:cNvSpPr>
            <a:spLocks noGrp="1"/>
          </p:cNvSpPr>
          <p:nvPr>
            <p:ph type="dt" sz="half" idx="10"/>
          </p:nvPr>
        </p:nvSpPr>
        <p:spPr/>
        <p:txBody>
          <a:bodyPr/>
          <a:lstStyle/>
          <a:p>
            <a:r>
              <a:rPr lang="en-US" smtClean="0"/>
              <a:t>14/6/2013</a:t>
            </a:r>
            <a:endParaRPr lang="en-US" dirty="0"/>
          </a:p>
        </p:txBody>
      </p:sp>
      <p:sp>
        <p:nvSpPr>
          <p:cNvPr id="5" name="Footer Placeholder 4"/>
          <p:cNvSpPr>
            <a:spLocks noGrp="1"/>
          </p:cNvSpPr>
          <p:nvPr>
            <p:ph type="ftr" sz="quarter" idx="11"/>
          </p:nvPr>
        </p:nvSpPr>
        <p:spPr/>
        <p:txBody>
          <a:bodyPr/>
          <a:lstStyle/>
          <a:p>
            <a:r>
              <a:rPr lang="en-US" dirty="0" smtClean="0"/>
              <a:t>G. Franchetti    EuCARD-2 Kick-Off</a:t>
            </a:r>
            <a:endParaRPr lang="en-US" dirty="0"/>
          </a:p>
        </p:txBody>
      </p:sp>
      <p:sp>
        <p:nvSpPr>
          <p:cNvPr id="6" name="Slide Number Placeholder 5"/>
          <p:cNvSpPr>
            <a:spLocks noGrp="1"/>
          </p:cNvSpPr>
          <p:nvPr>
            <p:ph type="sldNum" sz="quarter" idx="12"/>
          </p:nvPr>
        </p:nvSpPr>
        <p:spPr/>
        <p:txBody>
          <a:bodyPr/>
          <a:lstStyle/>
          <a:p>
            <a:fld id="{88683341-49B1-4247-8572-5F2E4918FBD1}" type="slidenum">
              <a:rPr lang="en-US" smtClean="0"/>
              <a:t>1</a:t>
            </a:fld>
            <a:endParaRPr lang="en-US" dirty="0"/>
          </a:p>
        </p:txBody>
      </p:sp>
    </p:spTree>
    <p:extLst>
      <p:ext uri="{BB962C8B-B14F-4D97-AF65-F5344CB8AC3E}">
        <p14:creationId xmlns:p14="http://schemas.microsoft.com/office/powerpoint/2010/main" val="35250416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1097276" y="3031392"/>
            <a:ext cx="3033768" cy="2524861"/>
          </a:xfrm>
          <a:prstGeom prst="ellipse">
            <a:avLst/>
          </a:prstGeom>
          <a:solidFill>
            <a:schemeClr val="accent6">
              <a:alpha val="1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3079323" y="2294534"/>
            <a:ext cx="4175168" cy="2631874"/>
          </a:xfrm>
          <a:prstGeom prst="ellipse">
            <a:avLst/>
          </a:prstGeom>
          <a:solidFill>
            <a:srgbClr val="FFFF00">
              <a:alpha val="1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135756" y="1685883"/>
            <a:ext cx="3033768" cy="2524861"/>
          </a:xfrm>
          <a:prstGeom prst="ellipse">
            <a:avLst/>
          </a:prstGeom>
          <a:gradFill flip="none" rotWithShape="1">
            <a:gsLst>
              <a:gs pos="0">
                <a:schemeClr val="accent1">
                  <a:tint val="100000"/>
                  <a:shade val="100000"/>
                  <a:satMod val="130000"/>
                  <a:alpha val="20000"/>
                </a:schemeClr>
              </a:gs>
              <a:gs pos="100000">
                <a:schemeClr val="accent1">
                  <a:tint val="50000"/>
                  <a:shade val="100000"/>
                  <a:satMod val="350000"/>
                  <a:alpha val="2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10</a:t>
            </a:fld>
            <a:endParaRPr lang="en-US"/>
          </a:p>
        </p:txBody>
      </p:sp>
      <p:sp>
        <p:nvSpPr>
          <p:cNvPr id="5" name="TextBox 4"/>
          <p:cNvSpPr txBox="1"/>
          <p:nvPr/>
        </p:nvSpPr>
        <p:spPr>
          <a:xfrm>
            <a:off x="414525" y="288657"/>
            <a:ext cx="8149737" cy="1200329"/>
          </a:xfrm>
          <a:prstGeom prst="rect">
            <a:avLst/>
          </a:prstGeom>
          <a:noFill/>
        </p:spPr>
        <p:txBody>
          <a:bodyPr wrap="none" rtlCol="0">
            <a:spAutoFit/>
          </a:bodyPr>
          <a:lstStyle/>
          <a:p>
            <a:pPr algn="ctr"/>
            <a:r>
              <a:rPr lang="en-US" sz="3600" dirty="0" smtClean="0"/>
              <a:t>Synergies between collaborating institutes </a:t>
            </a:r>
          </a:p>
          <a:p>
            <a:pPr algn="ctr"/>
            <a:r>
              <a:rPr lang="en-US" sz="3600" dirty="0" smtClean="0"/>
              <a:t>and beneficiaries</a:t>
            </a:r>
            <a:endParaRPr lang="en-US" sz="3600" dirty="0"/>
          </a:p>
        </p:txBody>
      </p:sp>
      <p:sp>
        <p:nvSpPr>
          <p:cNvPr id="18" name="TextBox 17"/>
          <p:cNvSpPr txBox="1"/>
          <p:nvPr/>
        </p:nvSpPr>
        <p:spPr>
          <a:xfrm>
            <a:off x="4133569" y="5080356"/>
            <a:ext cx="3749744" cy="923330"/>
          </a:xfrm>
          <a:prstGeom prst="rect">
            <a:avLst/>
          </a:prstGeom>
          <a:noFill/>
        </p:spPr>
        <p:txBody>
          <a:bodyPr wrap="none" rtlCol="0">
            <a:spAutoFit/>
          </a:bodyPr>
          <a:lstStyle/>
          <a:p>
            <a:r>
              <a:rPr lang="en-US" dirty="0"/>
              <a:t>O</a:t>
            </a:r>
            <a:r>
              <a:rPr lang="en-US" dirty="0" smtClean="0"/>
              <a:t>verlapping of topics of high intensity </a:t>
            </a:r>
          </a:p>
          <a:p>
            <a:r>
              <a:rPr lang="en-US" dirty="0" smtClean="0"/>
              <a:t>beam dynamics, lattice modeling, </a:t>
            </a:r>
          </a:p>
          <a:p>
            <a:r>
              <a:rPr lang="en-US" dirty="0" smtClean="0"/>
              <a:t>benchmarking experiments</a:t>
            </a:r>
          </a:p>
        </p:txBody>
      </p:sp>
      <p:pic>
        <p:nvPicPr>
          <p:cNvPr id="8" name="Picture 7" descr="Untitled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556" y="3154317"/>
            <a:ext cx="3645165" cy="1005773"/>
          </a:xfrm>
          <a:prstGeom prst="rect">
            <a:avLst/>
          </a:prstGeom>
        </p:spPr>
      </p:pic>
      <p:pic>
        <p:nvPicPr>
          <p:cNvPr id="11" name="Picture 10" descr="Untitl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6136" y="2242616"/>
            <a:ext cx="1395891" cy="1164258"/>
          </a:xfrm>
          <a:prstGeom prst="rect">
            <a:avLst/>
          </a:prstGeom>
        </p:spPr>
      </p:pic>
      <p:pic>
        <p:nvPicPr>
          <p:cNvPr id="19" name="Picture 18" descr="Untitled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6889" y="3596852"/>
            <a:ext cx="2291943" cy="1298361"/>
          </a:xfrm>
          <a:prstGeom prst="rect">
            <a:avLst/>
          </a:prstGeom>
        </p:spPr>
      </p:pic>
      <p:cxnSp>
        <p:nvCxnSpPr>
          <p:cNvPr id="21" name="Straight Arrow Connector 20"/>
          <p:cNvCxnSpPr/>
          <p:nvPr/>
        </p:nvCxnSpPr>
        <p:spPr>
          <a:xfrm flipH="1" flipV="1">
            <a:off x="3454817" y="3618457"/>
            <a:ext cx="714707" cy="14618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42196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11</a:t>
            </a:fld>
            <a:endParaRPr lang="en-US"/>
          </a:p>
        </p:txBody>
      </p:sp>
      <p:sp>
        <p:nvSpPr>
          <p:cNvPr id="5" name="TextBox 4"/>
          <p:cNvSpPr txBox="1"/>
          <p:nvPr/>
        </p:nvSpPr>
        <p:spPr>
          <a:xfrm>
            <a:off x="855870" y="412097"/>
            <a:ext cx="7102425" cy="646331"/>
          </a:xfrm>
          <a:prstGeom prst="rect">
            <a:avLst/>
          </a:prstGeom>
          <a:noFill/>
        </p:spPr>
        <p:txBody>
          <a:bodyPr wrap="none" rtlCol="0">
            <a:spAutoFit/>
          </a:bodyPr>
          <a:lstStyle/>
          <a:p>
            <a:r>
              <a:rPr lang="en-US" sz="3600" dirty="0" smtClean="0"/>
              <a:t>Some issues for FAIR (to be updated)</a:t>
            </a:r>
            <a:endParaRPr lang="en-US" sz="3600" dirty="0"/>
          </a:p>
        </p:txBody>
      </p:sp>
      <p:sp>
        <p:nvSpPr>
          <p:cNvPr id="6" name="TextBox 5"/>
          <p:cNvSpPr txBox="1"/>
          <p:nvPr/>
        </p:nvSpPr>
        <p:spPr>
          <a:xfrm>
            <a:off x="1107055" y="2233917"/>
            <a:ext cx="6891993" cy="2585323"/>
          </a:xfrm>
          <a:prstGeom prst="rect">
            <a:avLst/>
          </a:prstGeom>
          <a:noFill/>
        </p:spPr>
        <p:txBody>
          <a:bodyPr wrap="none" rtlCol="0">
            <a:spAutoFit/>
          </a:bodyPr>
          <a:lstStyle/>
          <a:p>
            <a:r>
              <a:rPr lang="en-US" dirty="0" smtClean="0"/>
              <a:t>1) Consolidating beam loss prediction for high intensity bunched beams</a:t>
            </a:r>
          </a:p>
          <a:p>
            <a:r>
              <a:rPr lang="en-US" dirty="0" smtClean="0"/>
              <a:t>2) Resonances compensation with space charge</a:t>
            </a:r>
          </a:p>
          <a:p>
            <a:r>
              <a:rPr lang="en-US" dirty="0" smtClean="0"/>
              <a:t>3) Measurements of magnet multipoles in elliptic chambers</a:t>
            </a:r>
          </a:p>
          <a:p>
            <a:r>
              <a:rPr lang="en-US" dirty="0"/>
              <a:t>4</a:t>
            </a:r>
            <a:r>
              <a:rPr lang="en-US" dirty="0" smtClean="0"/>
              <a:t>) Consolidating code-code  and code-experiment benchmarking</a:t>
            </a:r>
          </a:p>
          <a:p>
            <a:r>
              <a:rPr lang="en-US" dirty="0" smtClean="0"/>
              <a:t>5) Feedback systems for suppressing instabilities</a:t>
            </a:r>
          </a:p>
          <a:p>
            <a:r>
              <a:rPr lang="en-US" dirty="0" smtClean="0"/>
              <a:t>6) Studies of bunch compression scenarios</a:t>
            </a:r>
          </a:p>
          <a:p>
            <a:r>
              <a:rPr lang="en-US" dirty="0" smtClean="0"/>
              <a:t>7) Multi-turn injection studies</a:t>
            </a:r>
          </a:p>
          <a:p>
            <a:r>
              <a:rPr lang="en-US" dirty="0" smtClean="0"/>
              <a:t>8) Slow extraction studies</a:t>
            </a:r>
          </a:p>
          <a:p>
            <a:r>
              <a:rPr lang="en-US" dirty="0" smtClean="0"/>
              <a:t>9) High intensity beam diagnostics (tune measurements, IPM)</a:t>
            </a:r>
          </a:p>
        </p:txBody>
      </p:sp>
    </p:spTree>
    <p:extLst>
      <p:ext uri="{BB962C8B-B14F-4D97-AF65-F5344CB8AC3E}">
        <p14:creationId xmlns:p14="http://schemas.microsoft.com/office/powerpoint/2010/main" val="1212074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12</a:t>
            </a:fld>
            <a:endParaRPr lang="en-US"/>
          </a:p>
        </p:txBody>
      </p:sp>
      <p:sp>
        <p:nvSpPr>
          <p:cNvPr id="6" name="TextBox 5"/>
          <p:cNvSpPr txBox="1"/>
          <p:nvPr/>
        </p:nvSpPr>
        <p:spPr>
          <a:xfrm>
            <a:off x="409790" y="358625"/>
            <a:ext cx="8523938" cy="646331"/>
          </a:xfrm>
          <a:prstGeom prst="rect">
            <a:avLst/>
          </a:prstGeom>
          <a:noFill/>
        </p:spPr>
        <p:txBody>
          <a:bodyPr wrap="none" rtlCol="0">
            <a:spAutoFit/>
          </a:bodyPr>
          <a:lstStyle/>
          <a:p>
            <a:r>
              <a:rPr lang="en-US" sz="3600" dirty="0" smtClean="0"/>
              <a:t>Some issues for LIU upgrade (to be updated)</a:t>
            </a:r>
            <a:endParaRPr lang="en-US" sz="3600" dirty="0"/>
          </a:p>
        </p:txBody>
      </p:sp>
      <p:grpSp>
        <p:nvGrpSpPr>
          <p:cNvPr id="18" name="Group 17"/>
          <p:cNvGrpSpPr/>
          <p:nvPr/>
        </p:nvGrpSpPr>
        <p:grpSpPr>
          <a:xfrm>
            <a:off x="879900" y="1159346"/>
            <a:ext cx="7078395" cy="1477328"/>
            <a:chOff x="1216526" y="1101215"/>
            <a:chExt cx="6801289" cy="1028944"/>
          </a:xfrm>
        </p:grpSpPr>
        <p:sp>
          <p:nvSpPr>
            <p:cNvPr id="19" name="TextBox 18"/>
            <p:cNvSpPr txBox="1"/>
            <p:nvPr/>
          </p:nvSpPr>
          <p:spPr>
            <a:xfrm>
              <a:off x="1216526" y="1101216"/>
              <a:ext cx="513282" cy="369332"/>
            </a:xfrm>
            <a:prstGeom prst="rect">
              <a:avLst/>
            </a:prstGeom>
            <a:noFill/>
          </p:spPr>
          <p:txBody>
            <a:bodyPr wrap="none" rtlCol="0">
              <a:spAutoFit/>
            </a:bodyPr>
            <a:lstStyle/>
            <a:p>
              <a:r>
                <a:rPr lang="en-US" dirty="0" smtClean="0"/>
                <a:t>ALL</a:t>
              </a:r>
              <a:endParaRPr lang="en-US" dirty="0"/>
            </a:p>
          </p:txBody>
        </p:sp>
        <p:sp>
          <p:nvSpPr>
            <p:cNvPr id="20" name="Rectangle 19"/>
            <p:cNvSpPr/>
            <p:nvPr/>
          </p:nvSpPr>
          <p:spPr>
            <a:xfrm>
              <a:off x="1734617" y="1101215"/>
              <a:ext cx="6283198" cy="1028944"/>
            </a:xfrm>
            <a:prstGeom prst="rect">
              <a:avLst/>
            </a:prstGeom>
          </p:spPr>
          <p:txBody>
            <a:bodyPr wrap="square">
              <a:spAutoFit/>
            </a:bodyPr>
            <a:lstStyle/>
            <a:p>
              <a:r>
                <a:rPr lang="en-US" dirty="0" smtClean="0"/>
                <a:t>Limitations due to Space Charge (beam loss and beam blow up).</a:t>
              </a:r>
            </a:p>
            <a:p>
              <a:r>
                <a:rPr lang="en-US" dirty="0" smtClean="0"/>
                <a:t>Improving agreement between experimental data and simulations. Completing benchmarking of codes with machine experiments for SC and Transverse and longitudinal instabilities. SC studies at the integer</a:t>
              </a:r>
            </a:p>
          </p:txBody>
        </p:sp>
      </p:grpSp>
      <p:grpSp>
        <p:nvGrpSpPr>
          <p:cNvPr id="21" name="Group 20"/>
          <p:cNvGrpSpPr/>
          <p:nvPr/>
        </p:nvGrpSpPr>
        <p:grpSpPr>
          <a:xfrm>
            <a:off x="893546" y="2643005"/>
            <a:ext cx="4688528" cy="382700"/>
            <a:chOff x="1190878" y="1457180"/>
            <a:chExt cx="4688528" cy="382700"/>
          </a:xfrm>
        </p:grpSpPr>
        <p:sp>
          <p:nvSpPr>
            <p:cNvPr id="22" name="TextBox 21"/>
            <p:cNvSpPr txBox="1"/>
            <p:nvPr/>
          </p:nvSpPr>
          <p:spPr>
            <a:xfrm>
              <a:off x="1190878" y="1470548"/>
              <a:ext cx="543739" cy="369332"/>
            </a:xfrm>
            <a:prstGeom prst="rect">
              <a:avLst/>
            </a:prstGeom>
            <a:noFill/>
          </p:spPr>
          <p:txBody>
            <a:bodyPr wrap="none" rtlCol="0">
              <a:spAutoFit/>
            </a:bodyPr>
            <a:lstStyle/>
            <a:p>
              <a:r>
                <a:rPr lang="en-US" dirty="0" smtClean="0"/>
                <a:t>PSB</a:t>
              </a:r>
              <a:endParaRPr lang="en-US" dirty="0"/>
            </a:p>
          </p:txBody>
        </p:sp>
        <p:sp>
          <p:nvSpPr>
            <p:cNvPr id="23" name="TextBox 22"/>
            <p:cNvSpPr txBox="1"/>
            <p:nvPr/>
          </p:nvSpPr>
          <p:spPr>
            <a:xfrm>
              <a:off x="1697831" y="1457180"/>
              <a:ext cx="184731" cy="369332"/>
            </a:xfrm>
            <a:prstGeom prst="rect">
              <a:avLst/>
            </a:prstGeom>
            <a:noFill/>
          </p:spPr>
          <p:txBody>
            <a:bodyPr wrap="none" rtlCol="0">
              <a:spAutoFit/>
            </a:bodyPr>
            <a:lstStyle/>
            <a:p>
              <a:endParaRPr lang="en-US" dirty="0"/>
            </a:p>
          </p:txBody>
        </p:sp>
        <p:sp>
          <p:nvSpPr>
            <p:cNvPr id="24" name="TextBox 23"/>
            <p:cNvSpPr txBox="1"/>
            <p:nvPr/>
          </p:nvSpPr>
          <p:spPr>
            <a:xfrm>
              <a:off x="1734617" y="1469271"/>
              <a:ext cx="4144789" cy="369332"/>
            </a:xfrm>
            <a:prstGeom prst="rect">
              <a:avLst/>
            </a:prstGeom>
            <a:noFill/>
          </p:spPr>
          <p:txBody>
            <a:bodyPr wrap="none" rtlCol="0">
              <a:spAutoFit/>
            </a:bodyPr>
            <a:lstStyle/>
            <a:p>
              <a:r>
                <a:rPr lang="en-US" dirty="0" smtClean="0"/>
                <a:t>Study of half integer coherent/incoherent </a:t>
              </a:r>
              <a:endParaRPr lang="en-US" dirty="0"/>
            </a:p>
          </p:txBody>
        </p:sp>
      </p:grpSp>
      <p:grpSp>
        <p:nvGrpSpPr>
          <p:cNvPr id="25" name="Group 24"/>
          <p:cNvGrpSpPr/>
          <p:nvPr/>
        </p:nvGrpSpPr>
        <p:grpSpPr>
          <a:xfrm>
            <a:off x="893546" y="3323292"/>
            <a:ext cx="7608058" cy="1603299"/>
            <a:chOff x="1324641" y="2326105"/>
            <a:chExt cx="7608058" cy="1603299"/>
          </a:xfrm>
        </p:grpSpPr>
        <p:sp>
          <p:nvSpPr>
            <p:cNvPr id="26" name="TextBox 25"/>
            <p:cNvSpPr txBox="1"/>
            <p:nvPr/>
          </p:nvSpPr>
          <p:spPr>
            <a:xfrm>
              <a:off x="1324641" y="2326105"/>
              <a:ext cx="409976" cy="369332"/>
            </a:xfrm>
            <a:prstGeom prst="rect">
              <a:avLst/>
            </a:prstGeom>
            <a:noFill/>
          </p:spPr>
          <p:txBody>
            <a:bodyPr wrap="none" rtlCol="0">
              <a:spAutoFit/>
            </a:bodyPr>
            <a:lstStyle/>
            <a:p>
              <a:r>
                <a:rPr lang="en-US" dirty="0" smtClean="0"/>
                <a:t>PS</a:t>
              </a:r>
              <a:endParaRPr lang="en-US" dirty="0"/>
            </a:p>
          </p:txBody>
        </p:sp>
        <p:sp>
          <p:nvSpPr>
            <p:cNvPr id="27" name="TextBox 26"/>
            <p:cNvSpPr txBox="1"/>
            <p:nvPr/>
          </p:nvSpPr>
          <p:spPr>
            <a:xfrm>
              <a:off x="1869795" y="3560072"/>
              <a:ext cx="4807150" cy="369332"/>
            </a:xfrm>
            <a:prstGeom prst="rect">
              <a:avLst/>
            </a:prstGeom>
            <a:noFill/>
          </p:spPr>
          <p:txBody>
            <a:bodyPr wrap="none" rtlCol="0">
              <a:spAutoFit/>
            </a:bodyPr>
            <a:lstStyle/>
            <a:p>
              <a:r>
                <a:rPr lang="en-US" dirty="0" smtClean="0"/>
                <a:t>Periodic resonance crossing and 4</a:t>
              </a:r>
              <a:r>
                <a:rPr lang="en-US" baseline="30000" dirty="0" smtClean="0"/>
                <a:t>th</a:t>
              </a:r>
              <a:r>
                <a:rPr lang="en-US" dirty="0" smtClean="0"/>
                <a:t> order with SC</a:t>
              </a:r>
              <a:endParaRPr lang="en-US" dirty="0"/>
            </a:p>
          </p:txBody>
        </p:sp>
        <p:sp>
          <p:nvSpPr>
            <p:cNvPr id="28" name="TextBox 27"/>
            <p:cNvSpPr txBox="1"/>
            <p:nvPr/>
          </p:nvSpPr>
          <p:spPr>
            <a:xfrm>
              <a:off x="1883023" y="2966658"/>
              <a:ext cx="7049676" cy="369332"/>
            </a:xfrm>
            <a:prstGeom prst="rect">
              <a:avLst/>
            </a:prstGeom>
            <a:noFill/>
          </p:spPr>
          <p:txBody>
            <a:bodyPr wrap="none" rtlCol="0">
              <a:spAutoFit/>
            </a:bodyPr>
            <a:lstStyle/>
            <a:p>
              <a:r>
                <a:rPr lang="en-US" dirty="0" smtClean="0"/>
                <a:t>Acceleration: Longitudinal CBI, transient beam loading, transition crossing</a:t>
              </a:r>
              <a:endParaRPr lang="en-US" dirty="0"/>
            </a:p>
          </p:txBody>
        </p:sp>
        <p:sp>
          <p:nvSpPr>
            <p:cNvPr id="29" name="TextBox 28"/>
            <p:cNvSpPr txBox="1"/>
            <p:nvPr/>
          </p:nvSpPr>
          <p:spPr>
            <a:xfrm>
              <a:off x="1883023" y="2352569"/>
              <a:ext cx="6673622" cy="646331"/>
            </a:xfrm>
            <a:prstGeom prst="rect">
              <a:avLst/>
            </a:prstGeom>
            <a:noFill/>
          </p:spPr>
          <p:txBody>
            <a:bodyPr wrap="none" rtlCol="0">
              <a:spAutoFit/>
            </a:bodyPr>
            <a:lstStyle/>
            <a:p>
              <a:r>
                <a:rPr lang="en-US" dirty="0" smtClean="0"/>
                <a:t>Injection flat: Space charge, </a:t>
              </a:r>
              <a:r>
                <a:rPr lang="en-US" dirty="0" err="1" smtClean="0"/>
                <a:t>Headtail</a:t>
              </a:r>
              <a:r>
                <a:rPr lang="en-US" dirty="0" smtClean="0"/>
                <a:t> instability, </a:t>
              </a:r>
              <a:r>
                <a:rPr lang="en-US" dirty="0"/>
                <a:t>Transverse </a:t>
              </a:r>
              <a:r>
                <a:rPr lang="en-US" dirty="0" smtClean="0"/>
                <a:t>instability </a:t>
              </a:r>
              <a:br>
                <a:rPr lang="en-US" dirty="0" smtClean="0"/>
              </a:br>
              <a:r>
                <a:rPr lang="en-US" dirty="0" smtClean="0"/>
                <a:t>for High intensity beams </a:t>
              </a:r>
              <a:endParaRPr lang="en-US" dirty="0"/>
            </a:p>
          </p:txBody>
        </p:sp>
        <p:sp>
          <p:nvSpPr>
            <p:cNvPr id="30" name="TextBox 29"/>
            <p:cNvSpPr txBox="1"/>
            <p:nvPr/>
          </p:nvSpPr>
          <p:spPr>
            <a:xfrm>
              <a:off x="1883023" y="3236767"/>
              <a:ext cx="6319984" cy="369332"/>
            </a:xfrm>
            <a:prstGeom prst="rect">
              <a:avLst/>
            </a:prstGeom>
            <a:noFill/>
          </p:spPr>
          <p:txBody>
            <a:bodyPr wrap="none" rtlCol="0">
              <a:spAutoFit/>
            </a:bodyPr>
            <a:lstStyle/>
            <a:p>
              <a:r>
                <a:rPr lang="en-US" dirty="0" smtClean="0"/>
                <a:t>Flat top: longitudinal CBI, EC, Transverse coupled bunch instability</a:t>
              </a:r>
              <a:endParaRPr lang="en-US" dirty="0"/>
            </a:p>
          </p:txBody>
        </p:sp>
      </p:grpSp>
      <p:grpSp>
        <p:nvGrpSpPr>
          <p:cNvPr id="31" name="Group 30"/>
          <p:cNvGrpSpPr/>
          <p:nvPr/>
        </p:nvGrpSpPr>
        <p:grpSpPr>
          <a:xfrm>
            <a:off x="893546" y="5197163"/>
            <a:ext cx="6734020" cy="673072"/>
            <a:chOff x="1216526" y="5351193"/>
            <a:chExt cx="6734020" cy="673072"/>
          </a:xfrm>
        </p:grpSpPr>
        <p:sp>
          <p:nvSpPr>
            <p:cNvPr id="32" name="TextBox 31"/>
            <p:cNvSpPr txBox="1"/>
            <p:nvPr/>
          </p:nvSpPr>
          <p:spPr>
            <a:xfrm>
              <a:off x="1216526" y="5351193"/>
              <a:ext cx="518091" cy="369332"/>
            </a:xfrm>
            <a:prstGeom prst="rect">
              <a:avLst/>
            </a:prstGeom>
            <a:noFill/>
          </p:spPr>
          <p:txBody>
            <a:bodyPr wrap="none" rtlCol="0">
              <a:spAutoFit/>
            </a:bodyPr>
            <a:lstStyle/>
            <a:p>
              <a:r>
                <a:rPr lang="en-US" dirty="0" smtClean="0"/>
                <a:t>SPS</a:t>
              </a:r>
              <a:endParaRPr lang="en-US" dirty="0"/>
            </a:p>
          </p:txBody>
        </p:sp>
        <p:sp>
          <p:nvSpPr>
            <p:cNvPr id="33" name="TextBox 32"/>
            <p:cNvSpPr txBox="1"/>
            <p:nvPr/>
          </p:nvSpPr>
          <p:spPr>
            <a:xfrm>
              <a:off x="1777199" y="5377934"/>
              <a:ext cx="6173347" cy="646331"/>
            </a:xfrm>
            <a:prstGeom prst="rect">
              <a:avLst/>
            </a:prstGeom>
            <a:noFill/>
          </p:spPr>
          <p:txBody>
            <a:bodyPr wrap="none" rtlCol="0">
              <a:spAutoFit/>
            </a:bodyPr>
            <a:lstStyle/>
            <a:p>
              <a:r>
                <a:rPr lang="en-US" dirty="0" smtClean="0"/>
                <a:t>Injection flat: Capture loss, longitudinal instability, Space charge</a:t>
              </a:r>
            </a:p>
            <a:p>
              <a:r>
                <a:rPr lang="en-US" dirty="0" smtClean="0"/>
                <a:t>Whole cycle: longitudinal instability, EC</a:t>
              </a:r>
              <a:endParaRPr lang="en-US" dirty="0"/>
            </a:p>
          </p:txBody>
        </p:sp>
      </p:grpSp>
    </p:spTree>
    <p:extLst>
      <p:ext uri="{BB962C8B-B14F-4D97-AF65-F5344CB8AC3E}">
        <p14:creationId xmlns:p14="http://schemas.microsoft.com/office/powerpoint/2010/main" val="2155452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13</a:t>
            </a:fld>
            <a:endParaRPr lang="en-US"/>
          </a:p>
        </p:txBody>
      </p:sp>
      <p:sp>
        <p:nvSpPr>
          <p:cNvPr id="5" name="TextBox 4"/>
          <p:cNvSpPr txBox="1"/>
          <p:nvPr/>
        </p:nvSpPr>
        <p:spPr>
          <a:xfrm>
            <a:off x="356316" y="371993"/>
            <a:ext cx="8477727" cy="646331"/>
          </a:xfrm>
          <a:prstGeom prst="rect">
            <a:avLst/>
          </a:prstGeom>
          <a:noFill/>
        </p:spPr>
        <p:txBody>
          <a:bodyPr wrap="none" rtlCol="0">
            <a:spAutoFit/>
          </a:bodyPr>
          <a:lstStyle/>
          <a:p>
            <a:r>
              <a:rPr lang="en-US" sz="3600" dirty="0" smtClean="0"/>
              <a:t>Some issues for ISIS/EMMA  (to be updated)</a:t>
            </a:r>
            <a:endParaRPr lang="en-US" sz="3600" dirty="0"/>
          </a:p>
        </p:txBody>
      </p:sp>
      <p:sp>
        <p:nvSpPr>
          <p:cNvPr id="6" name="TextBox 5"/>
          <p:cNvSpPr txBox="1"/>
          <p:nvPr/>
        </p:nvSpPr>
        <p:spPr>
          <a:xfrm>
            <a:off x="1347624" y="1775925"/>
            <a:ext cx="513106" cy="369332"/>
          </a:xfrm>
          <a:prstGeom prst="rect">
            <a:avLst/>
          </a:prstGeom>
          <a:noFill/>
        </p:spPr>
        <p:txBody>
          <a:bodyPr wrap="none" rtlCol="0">
            <a:spAutoFit/>
          </a:bodyPr>
          <a:lstStyle/>
          <a:p>
            <a:r>
              <a:rPr lang="en-US" dirty="0" smtClean="0"/>
              <a:t>ISIS</a:t>
            </a:r>
            <a:endParaRPr lang="en-US" dirty="0"/>
          </a:p>
        </p:txBody>
      </p:sp>
      <p:sp>
        <p:nvSpPr>
          <p:cNvPr id="8" name="TextBox 7"/>
          <p:cNvSpPr txBox="1"/>
          <p:nvPr/>
        </p:nvSpPr>
        <p:spPr>
          <a:xfrm>
            <a:off x="1034863" y="4315930"/>
            <a:ext cx="825867" cy="369332"/>
          </a:xfrm>
          <a:prstGeom prst="rect">
            <a:avLst/>
          </a:prstGeom>
          <a:noFill/>
        </p:spPr>
        <p:txBody>
          <a:bodyPr wrap="none" rtlCol="0">
            <a:spAutoFit/>
          </a:bodyPr>
          <a:lstStyle/>
          <a:p>
            <a:r>
              <a:rPr lang="en-US" dirty="0" smtClean="0"/>
              <a:t>EMMA</a:t>
            </a:r>
            <a:endParaRPr lang="en-US" dirty="0"/>
          </a:p>
        </p:txBody>
      </p:sp>
      <p:sp>
        <p:nvSpPr>
          <p:cNvPr id="9" name="TextBox 8"/>
          <p:cNvSpPr txBox="1"/>
          <p:nvPr/>
        </p:nvSpPr>
        <p:spPr>
          <a:xfrm>
            <a:off x="2015846" y="4302581"/>
            <a:ext cx="4480714" cy="923330"/>
          </a:xfrm>
          <a:prstGeom prst="rect">
            <a:avLst/>
          </a:prstGeom>
          <a:noFill/>
        </p:spPr>
        <p:txBody>
          <a:bodyPr wrap="none" rtlCol="0">
            <a:spAutoFit/>
          </a:bodyPr>
          <a:lstStyle/>
          <a:p>
            <a:pPr marL="342900" indent="-342900">
              <a:buAutoNum type="arabicParenR"/>
            </a:pPr>
            <a:r>
              <a:rPr lang="en-US" dirty="0" smtClean="0"/>
              <a:t>Optimization of closed orbit distortions</a:t>
            </a:r>
          </a:p>
          <a:p>
            <a:pPr marL="342900" indent="-342900">
              <a:buAutoNum type="arabicParenR"/>
            </a:pPr>
            <a:r>
              <a:rPr lang="en-US" dirty="0" smtClean="0"/>
              <a:t>Resonance crossing experiments</a:t>
            </a:r>
          </a:p>
          <a:p>
            <a:pPr marL="342900" indent="-342900">
              <a:buAutoNum type="arabicParenR"/>
            </a:pPr>
            <a:r>
              <a:rPr lang="en-US" dirty="0" smtClean="0"/>
              <a:t>benchmarking of theory with experiments</a:t>
            </a:r>
          </a:p>
        </p:txBody>
      </p:sp>
      <p:sp>
        <p:nvSpPr>
          <p:cNvPr id="10" name="TextBox 9"/>
          <p:cNvSpPr txBox="1"/>
          <p:nvPr/>
        </p:nvSpPr>
        <p:spPr>
          <a:xfrm>
            <a:off x="2015846" y="1717258"/>
            <a:ext cx="6481633" cy="2031325"/>
          </a:xfrm>
          <a:prstGeom prst="rect">
            <a:avLst/>
          </a:prstGeom>
          <a:noFill/>
        </p:spPr>
        <p:txBody>
          <a:bodyPr wrap="square" rtlCol="0">
            <a:spAutoFit/>
          </a:bodyPr>
          <a:lstStyle/>
          <a:p>
            <a:pPr marL="342900" indent="-342900">
              <a:buAutoNum type="arabicParenR"/>
            </a:pPr>
            <a:r>
              <a:rPr lang="en-US" dirty="0" smtClean="0"/>
              <a:t>Half integer studies and space charge limits</a:t>
            </a:r>
          </a:p>
          <a:p>
            <a:pPr marL="342900" indent="-342900">
              <a:buAutoNum type="arabicParenR"/>
            </a:pPr>
            <a:r>
              <a:rPr lang="en-US" dirty="0" smtClean="0"/>
              <a:t>Improving accuracy in experiments </a:t>
            </a:r>
            <a:r>
              <a:rPr lang="en-US" dirty="0" smtClean="0">
                <a:solidFill>
                  <a:srgbClr val="000000"/>
                </a:solidFill>
              </a:rPr>
              <a:t>to verify theory</a:t>
            </a:r>
          </a:p>
          <a:p>
            <a:pPr marL="342900" indent="-342900">
              <a:buAutoNum type="arabicParenR"/>
            </a:pPr>
            <a:r>
              <a:rPr lang="en-US" dirty="0" smtClean="0"/>
              <a:t>Develop a better understanding of beam loss</a:t>
            </a:r>
          </a:p>
          <a:p>
            <a:pPr marL="342900" indent="-342900">
              <a:buAutoNum type="arabicParenR"/>
            </a:pPr>
            <a:r>
              <a:rPr lang="en-US" dirty="0" smtClean="0">
                <a:solidFill>
                  <a:srgbClr val="000000"/>
                </a:solidFill>
              </a:rPr>
              <a:t>Image driven losses </a:t>
            </a:r>
          </a:p>
          <a:p>
            <a:pPr marL="342900" indent="-342900">
              <a:buAutoNum type="arabicParenR"/>
            </a:pPr>
            <a:r>
              <a:rPr lang="en-US" dirty="0" smtClean="0"/>
              <a:t>Experimental studies at high intensity: </a:t>
            </a:r>
            <a:r>
              <a:rPr lang="en-US" dirty="0" smtClean="0">
                <a:solidFill>
                  <a:srgbClr val="000000"/>
                </a:solidFill>
              </a:rPr>
              <a:t>resonances in coasting and bunched beams, storage ring and RCS modes</a:t>
            </a:r>
            <a:endParaRPr lang="en-US" strike="sngStrike" dirty="0" smtClean="0">
              <a:solidFill>
                <a:srgbClr val="FF0000"/>
              </a:solidFill>
            </a:endParaRPr>
          </a:p>
          <a:p>
            <a:r>
              <a:rPr lang="en-US" dirty="0" smtClean="0"/>
              <a:t>6)   developments of 3D codes</a:t>
            </a:r>
            <a:endParaRPr lang="en-US" dirty="0"/>
          </a:p>
        </p:txBody>
      </p:sp>
    </p:spTree>
    <p:extLst>
      <p:ext uri="{BB962C8B-B14F-4D97-AF65-F5344CB8AC3E}">
        <p14:creationId xmlns:p14="http://schemas.microsoft.com/office/powerpoint/2010/main" val="285539936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14</a:t>
            </a:fld>
            <a:endParaRPr lang="en-US"/>
          </a:p>
        </p:txBody>
      </p:sp>
      <p:sp>
        <p:nvSpPr>
          <p:cNvPr id="5" name="TextBox 4"/>
          <p:cNvSpPr txBox="1"/>
          <p:nvPr/>
        </p:nvSpPr>
        <p:spPr>
          <a:xfrm>
            <a:off x="1258878" y="-1"/>
            <a:ext cx="6465607" cy="1200329"/>
          </a:xfrm>
          <a:prstGeom prst="rect">
            <a:avLst/>
          </a:prstGeom>
          <a:noFill/>
        </p:spPr>
        <p:txBody>
          <a:bodyPr wrap="none" rtlCol="0">
            <a:spAutoFit/>
          </a:bodyPr>
          <a:lstStyle/>
          <a:p>
            <a:pPr algn="ctr"/>
            <a:r>
              <a:rPr lang="en-US" sz="3600" dirty="0" smtClean="0"/>
              <a:t>EuCARD-2 XBEAM 5.3 NA and </a:t>
            </a:r>
          </a:p>
          <a:p>
            <a:pPr algn="ctr"/>
            <a:r>
              <a:rPr lang="en-US" sz="3600" dirty="0" smtClean="0"/>
              <a:t>other meetings in the community</a:t>
            </a:r>
            <a:endParaRPr lang="en-US" sz="3600" dirty="0"/>
          </a:p>
        </p:txBody>
      </p:sp>
      <p:sp>
        <p:nvSpPr>
          <p:cNvPr id="21" name="TextBox 20"/>
          <p:cNvSpPr txBox="1"/>
          <p:nvPr/>
        </p:nvSpPr>
        <p:spPr>
          <a:xfrm rot="16200000">
            <a:off x="541061" y="4572051"/>
            <a:ext cx="1338828" cy="923330"/>
          </a:xfrm>
          <a:prstGeom prst="rect">
            <a:avLst/>
          </a:prstGeom>
          <a:noFill/>
        </p:spPr>
        <p:txBody>
          <a:bodyPr wrap="none" rtlCol="0">
            <a:spAutoFit/>
          </a:bodyPr>
          <a:lstStyle/>
          <a:p>
            <a:pPr algn="ctr"/>
            <a:r>
              <a:rPr lang="en-US" b="1" dirty="0" smtClean="0"/>
              <a:t>Other </a:t>
            </a:r>
          </a:p>
          <a:p>
            <a:pPr algn="ctr"/>
            <a:r>
              <a:rPr lang="en-US" b="1" dirty="0" smtClean="0"/>
              <a:t>Meetings or </a:t>
            </a:r>
          </a:p>
          <a:p>
            <a:pPr algn="ctr"/>
            <a:r>
              <a:rPr lang="en-US" b="1" dirty="0" smtClean="0"/>
              <a:t>Conference</a:t>
            </a:r>
            <a:endParaRPr lang="en-US" b="1" dirty="0"/>
          </a:p>
        </p:txBody>
      </p:sp>
      <p:sp>
        <p:nvSpPr>
          <p:cNvPr id="37" name="TextBox 36"/>
          <p:cNvSpPr txBox="1"/>
          <p:nvPr/>
        </p:nvSpPr>
        <p:spPr>
          <a:xfrm>
            <a:off x="674184" y="3922647"/>
            <a:ext cx="1025266" cy="369332"/>
          </a:xfrm>
          <a:prstGeom prst="rect">
            <a:avLst/>
          </a:prstGeom>
          <a:noFill/>
        </p:spPr>
        <p:txBody>
          <a:bodyPr wrap="none" rtlCol="0">
            <a:spAutoFit/>
          </a:bodyPr>
          <a:lstStyle/>
          <a:p>
            <a:r>
              <a:rPr lang="en-US" dirty="0" smtClean="0">
                <a:latin typeface="Times New Roman"/>
                <a:cs typeface="Times New Roman"/>
              </a:rPr>
              <a:t>time-line</a:t>
            </a:r>
            <a:endParaRPr lang="en-US" dirty="0">
              <a:latin typeface="Times New Roman"/>
              <a:cs typeface="Times New Roman"/>
            </a:endParaRPr>
          </a:p>
        </p:txBody>
      </p:sp>
      <p:grpSp>
        <p:nvGrpSpPr>
          <p:cNvPr id="52" name="Group 51"/>
          <p:cNvGrpSpPr/>
          <p:nvPr/>
        </p:nvGrpSpPr>
        <p:grpSpPr>
          <a:xfrm>
            <a:off x="3061235" y="3929530"/>
            <a:ext cx="4235609" cy="0"/>
            <a:chOff x="3242908" y="3183467"/>
            <a:chExt cx="3755831" cy="0"/>
          </a:xfrm>
        </p:grpSpPr>
        <p:cxnSp>
          <p:nvCxnSpPr>
            <p:cNvPr id="47" name="Straight Connector 46"/>
            <p:cNvCxnSpPr/>
            <p:nvPr/>
          </p:nvCxnSpPr>
          <p:spPr>
            <a:xfrm>
              <a:off x="3242908" y="3183467"/>
              <a:ext cx="91724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186553" y="3183467"/>
              <a:ext cx="91724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5134024" y="3183467"/>
              <a:ext cx="91724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6081495" y="3183467"/>
              <a:ext cx="91724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6" name="Right Arrow 5"/>
          <p:cNvSpPr/>
          <p:nvPr/>
        </p:nvSpPr>
        <p:spPr>
          <a:xfrm>
            <a:off x="1709504" y="3705571"/>
            <a:ext cx="6688572" cy="865970"/>
          </a:xfrm>
          <a:prstGeom prst="rightArrow">
            <a:avLst>
              <a:gd name="adj1" fmla="val 36667"/>
              <a:gd name="adj2" fmla="val 57822"/>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056366" y="3974997"/>
            <a:ext cx="4249443" cy="322494"/>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1637052" y="3977890"/>
            <a:ext cx="1420742" cy="320439"/>
          </a:xfrm>
          <a:prstGeom prst="rect">
            <a:avLst/>
          </a:prstGeom>
          <a:solidFill>
            <a:srgbClr val="FF690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rot="16200000">
            <a:off x="1640549" y="5241480"/>
            <a:ext cx="921387" cy="338554"/>
          </a:xfrm>
          <a:prstGeom prst="rect">
            <a:avLst/>
          </a:prstGeom>
          <a:noFill/>
        </p:spPr>
        <p:txBody>
          <a:bodyPr wrap="square" rtlCol="0">
            <a:spAutoFit/>
          </a:bodyPr>
          <a:lstStyle/>
          <a:p>
            <a:r>
              <a:rPr lang="en-US" sz="1600" dirty="0" smtClean="0"/>
              <a:t>HB2012</a:t>
            </a:r>
            <a:endParaRPr lang="en-US" sz="1600" dirty="0"/>
          </a:p>
        </p:txBody>
      </p:sp>
      <p:sp>
        <p:nvSpPr>
          <p:cNvPr id="9" name="TextBox 8"/>
          <p:cNvSpPr txBox="1"/>
          <p:nvPr/>
        </p:nvSpPr>
        <p:spPr>
          <a:xfrm rot="16200000">
            <a:off x="3471696" y="4966516"/>
            <a:ext cx="1471316" cy="338554"/>
          </a:xfrm>
          <a:prstGeom prst="rect">
            <a:avLst/>
          </a:prstGeom>
          <a:noFill/>
        </p:spPr>
        <p:txBody>
          <a:bodyPr wrap="square" rtlCol="0">
            <a:spAutoFit/>
          </a:bodyPr>
          <a:lstStyle/>
          <a:p>
            <a:r>
              <a:rPr lang="en-US" sz="1600" dirty="0" smtClean="0"/>
              <a:t>HB2014 (USA)</a:t>
            </a:r>
            <a:endParaRPr lang="en-US" sz="1600" dirty="0"/>
          </a:p>
        </p:txBody>
      </p:sp>
      <p:sp>
        <p:nvSpPr>
          <p:cNvPr id="16" name="TextBox 15"/>
          <p:cNvSpPr txBox="1"/>
          <p:nvPr/>
        </p:nvSpPr>
        <p:spPr>
          <a:xfrm rot="16200000">
            <a:off x="5822593" y="5224053"/>
            <a:ext cx="928931" cy="338554"/>
          </a:xfrm>
          <a:prstGeom prst="rect">
            <a:avLst/>
          </a:prstGeom>
          <a:noFill/>
        </p:spPr>
        <p:txBody>
          <a:bodyPr wrap="square" rtlCol="0">
            <a:spAutoFit/>
          </a:bodyPr>
          <a:lstStyle/>
          <a:p>
            <a:r>
              <a:rPr lang="en-US" sz="1600" dirty="0" smtClean="0"/>
              <a:t>HB2016</a:t>
            </a:r>
            <a:endParaRPr lang="en-US" sz="1600" dirty="0"/>
          </a:p>
        </p:txBody>
      </p:sp>
      <p:cxnSp>
        <p:nvCxnSpPr>
          <p:cNvPr id="30" name="Straight Connector 29"/>
          <p:cNvCxnSpPr/>
          <p:nvPr/>
        </p:nvCxnSpPr>
        <p:spPr>
          <a:xfrm>
            <a:off x="2610867" y="3974997"/>
            <a:ext cx="0" cy="322494"/>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645282" y="3974997"/>
            <a:ext cx="0" cy="322494"/>
          </a:xfrm>
          <a:prstGeom prst="line">
            <a:avLst/>
          </a:prstGeom>
          <a:ln w="12700" cmpd="sng">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692162" y="3974611"/>
            <a:ext cx="0" cy="322494"/>
          </a:xfrm>
          <a:prstGeom prst="line">
            <a:avLst/>
          </a:prstGeom>
          <a:ln w="12700" cmpd="sng">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689189" y="3974611"/>
            <a:ext cx="0" cy="322494"/>
          </a:xfrm>
          <a:prstGeom prst="line">
            <a:avLst/>
          </a:prstGeom>
          <a:ln w="12700" cmpd="sng">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748532" y="3974611"/>
            <a:ext cx="0" cy="322494"/>
          </a:xfrm>
          <a:prstGeom prst="line">
            <a:avLst/>
          </a:prstGeom>
          <a:ln w="12700" cmpd="sng">
            <a:solidFill>
              <a:srgbClr val="A6A6A6"/>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7719103" y="3974611"/>
            <a:ext cx="0" cy="322494"/>
          </a:xfrm>
          <a:prstGeom prst="line">
            <a:avLst/>
          </a:prstGeom>
          <a:ln w="12700" cmpd="sng">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rot="16200000">
            <a:off x="2305855" y="2840521"/>
            <a:ext cx="867144" cy="584776"/>
          </a:xfrm>
          <a:prstGeom prst="rect">
            <a:avLst/>
          </a:prstGeom>
          <a:noFill/>
        </p:spPr>
        <p:txBody>
          <a:bodyPr wrap="none" rtlCol="0">
            <a:spAutoFit/>
          </a:bodyPr>
          <a:lstStyle/>
          <a:p>
            <a:r>
              <a:rPr lang="en-US" sz="1600" dirty="0" smtClean="0">
                <a:solidFill>
                  <a:srgbClr val="FF6600"/>
                </a:solidFill>
              </a:rPr>
              <a:t>SC-2013</a:t>
            </a:r>
          </a:p>
          <a:p>
            <a:r>
              <a:rPr lang="en-US" sz="1600" dirty="0" smtClean="0">
                <a:solidFill>
                  <a:srgbClr val="FF6600"/>
                </a:solidFill>
              </a:rPr>
              <a:t>(CERN)</a:t>
            </a:r>
            <a:endParaRPr lang="en-US" sz="1600" dirty="0">
              <a:solidFill>
                <a:srgbClr val="FF6600"/>
              </a:solidFill>
            </a:endParaRPr>
          </a:p>
        </p:txBody>
      </p:sp>
      <p:sp>
        <p:nvSpPr>
          <p:cNvPr id="53" name="TextBox 52"/>
          <p:cNvSpPr txBox="1"/>
          <p:nvPr/>
        </p:nvSpPr>
        <p:spPr>
          <a:xfrm>
            <a:off x="3873544" y="3648583"/>
            <a:ext cx="310875" cy="307777"/>
          </a:xfrm>
          <a:prstGeom prst="rect">
            <a:avLst/>
          </a:prstGeom>
          <a:noFill/>
        </p:spPr>
        <p:txBody>
          <a:bodyPr wrap="none" rtlCol="0">
            <a:spAutoFit/>
          </a:bodyPr>
          <a:lstStyle/>
          <a:p>
            <a:r>
              <a:rPr lang="en-US" sz="1400" dirty="0" smtClean="0"/>
              <a:t>1</a:t>
            </a:r>
            <a:endParaRPr lang="en-US" sz="1400" dirty="0"/>
          </a:p>
        </p:txBody>
      </p:sp>
      <p:sp>
        <p:nvSpPr>
          <p:cNvPr id="57" name="TextBox 56"/>
          <p:cNvSpPr txBox="1"/>
          <p:nvPr/>
        </p:nvSpPr>
        <p:spPr>
          <a:xfrm>
            <a:off x="4936099" y="3648583"/>
            <a:ext cx="310875" cy="307777"/>
          </a:xfrm>
          <a:prstGeom prst="rect">
            <a:avLst/>
          </a:prstGeom>
          <a:noFill/>
        </p:spPr>
        <p:txBody>
          <a:bodyPr wrap="none" rtlCol="0">
            <a:spAutoFit/>
          </a:bodyPr>
          <a:lstStyle/>
          <a:p>
            <a:r>
              <a:rPr lang="en-US" sz="1400" dirty="0"/>
              <a:t>2</a:t>
            </a:r>
          </a:p>
        </p:txBody>
      </p:sp>
      <p:sp>
        <p:nvSpPr>
          <p:cNvPr id="58" name="TextBox 57"/>
          <p:cNvSpPr txBox="1"/>
          <p:nvPr/>
        </p:nvSpPr>
        <p:spPr>
          <a:xfrm>
            <a:off x="5981017" y="3648583"/>
            <a:ext cx="310875" cy="307777"/>
          </a:xfrm>
          <a:prstGeom prst="rect">
            <a:avLst/>
          </a:prstGeom>
          <a:noFill/>
        </p:spPr>
        <p:txBody>
          <a:bodyPr wrap="none" rtlCol="0">
            <a:spAutoFit/>
          </a:bodyPr>
          <a:lstStyle/>
          <a:p>
            <a:r>
              <a:rPr lang="en-US" sz="1400" dirty="0" smtClean="0"/>
              <a:t>3</a:t>
            </a:r>
            <a:endParaRPr lang="en-US" sz="1400" dirty="0"/>
          </a:p>
        </p:txBody>
      </p:sp>
      <p:sp>
        <p:nvSpPr>
          <p:cNvPr id="59" name="TextBox 58"/>
          <p:cNvSpPr txBox="1"/>
          <p:nvPr/>
        </p:nvSpPr>
        <p:spPr>
          <a:xfrm>
            <a:off x="7082273" y="3648583"/>
            <a:ext cx="310875" cy="307777"/>
          </a:xfrm>
          <a:prstGeom prst="rect">
            <a:avLst/>
          </a:prstGeom>
          <a:noFill/>
        </p:spPr>
        <p:txBody>
          <a:bodyPr wrap="none" rtlCol="0">
            <a:spAutoFit/>
          </a:bodyPr>
          <a:lstStyle/>
          <a:p>
            <a:r>
              <a:rPr lang="en-US" sz="1400" dirty="0"/>
              <a:t>4</a:t>
            </a:r>
          </a:p>
        </p:txBody>
      </p:sp>
      <p:sp>
        <p:nvSpPr>
          <p:cNvPr id="44" name="TextBox 43"/>
          <p:cNvSpPr txBox="1"/>
          <p:nvPr/>
        </p:nvSpPr>
        <p:spPr>
          <a:xfrm>
            <a:off x="3452515" y="3255102"/>
            <a:ext cx="616909" cy="338554"/>
          </a:xfrm>
          <a:prstGeom prst="rect">
            <a:avLst/>
          </a:prstGeom>
          <a:noFill/>
        </p:spPr>
        <p:txBody>
          <a:bodyPr wrap="none" rtlCol="0">
            <a:spAutoFit/>
          </a:bodyPr>
          <a:lstStyle/>
          <a:p>
            <a:r>
              <a:rPr lang="en-US" sz="1600" dirty="0" smtClean="0">
                <a:solidFill>
                  <a:srgbClr val="FF0000"/>
                </a:solidFill>
              </a:rPr>
              <a:t>1</a:t>
            </a:r>
            <a:r>
              <a:rPr lang="en-US" sz="1600" baseline="30000" dirty="0" smtClean="0">
                <a:solidFill>
                  <a:srgbClr val="FF0000"/>
                </a:solidFill>
              </a:rPr>
              <a:t>st</a:t>
            </a:r>
            <a:r>
              <a:rPr lang="en-US" sz="1600" dirty="0" smtClean="0">
                <a:solidFill>
                  <a:srgbClr val="FF0000"/>
                </a:solidFill>
              </a:rPr>
              <a:t> W</a:t>
            </a:r>
            <a:endParaRPr lang="en-US" sz="1600" dirty="0">
              <a:solidFill>
                <a:srgbClr val="FF0000"/>
              </a:solidFill>
            </a:endParaRPr>
          </a:p>
        </p:txBody>
      </p:sp>
      <p:sp>
        <p:nvSpPr>
          <p:cNvPr id="60" name="TextBox 59"/>
          <p:cNvSpPr txBox="1"/>
          <p:nvPr/>
        </p:nvSpPr>
        <p:spPr>
          <a:xfrm>
            <a:off x="4478525" y="3255102"/>
            <a:ext cx="661325" cy="338554"/>
          </a:xfrm>
          <a:prstGeom prst="rect">
            <a:avLst/>
          </a:prstGeom>
          <a:noFill/>
        </p:spPr>
        <p:txBody>
          <a:bodyPr wrap="none" rtlCol="0">
            <a:spAutoFit/>
          </a:bodyPr>
          <a:lstStyle/>
          <a:p>
            <a:r>
              <a:rPr lang="en-US" sz="1600" dirty="0" smtClean="0">
                <a:solidFill>
                  <a:srgbClr val="FF0000"/>
                </a:solidFill>
              </a:rPr>
              <a:t>2</a:t>
            </a:r>
            <a:r>
              <a:rPr lang="en-US" sz="1600" baseline="30000" dirty="0" smtClean="0">
                <a:solidFill>
                  <a:srgbClr val="FF0000"/>
                </a:solidFill>
              </a:rPr>
              <a:t>nd</a:t>
            </a:r>
            <a:r>
              <a:rPr lang="en-US" sz="1600" dirty="0" smtClean="0">
                <a:solidFill>
                  <a:srgbClr val="FF0000"/>
                </a:solidFill>
              </a:rPr>
              <a:t> W</a:t>
            </a:r>
            <a:endParaRPr lang="en-US" sz="1600" dirty="0">
              <a:solidFill>
                <a:srgbClr val="FF0000"/>
              </a:solidFill>
            </a:endParaRPr>
          </a:p>
        </p:txBody>
      </p:sp>
      <p:sp>
        <p:nvSpPr>
          <p:cNvPr id="63" name="TextBox 62"/>
          <p:cNvSpPr txBox="1"/>
          <p:nvPr/>
        </p:nvSpPr>
        <p:spPr>
          <a:xfrm>
            <a:off x="5458870" y="3255102"/>
            <a:ext cx="637147" cy="338554"/>
          </a:xfrm>
          <a:prstGeom prst="rect">
            <a:avLst/>
          </a:prstGeom>
          <a:noFill/>
        </p:spPr>
        <p:txBody>
          <a:bodyPr wrap="none" rtlCol="0">
            <a:spAutoFit/>
          </a:bodyPr>
          <a:lstStyle/>
          <a:p>
            <a:r>
              <a:rPr lang="en-US" sz="1600" dirty="0" smtClean="0">
                <a:solidFill>
                  <a:srgbClr val="FF0000"/>
                </a:solidFill>
              </a:rPr>
              <a:t>3</a:t>
            </a:r>
            <a:r>
              <a:rPr lang="en-US" sz="1600" baseline="30000" dirty="0" smtClean="0">
                <a:solidFill>
                  <a:srgbClr val="FF0000"/>
                </a:solidFill>
              </a:rPr>
              <a:t>rd</a:t>
            </a:r>
            <a:r>
              <a:rPr lang="en-US" sz="1600" dirty="0" smtClean="0">
                <a:solidFill>
                  <a:srgbClr val="FF0000"/>
                </a:solidFill>
              </a:rPr>
              <a:t> W</a:t>
            </a:r>
            <a:endParaRPr lang="en-US" sz="1600" dirty="0">
              <a:solidFill>
                <a:srgbClr val="FF0000"/>
              </a:solidFill>
            </a:endParaRPr>
          </a:p>
        </p:txBody>
      </p:sp>
      <p:sp>
        <p:nvSpPr>
          <p:cNvPr id="65" name="TextBox 64"/>
          <p:cNvSpPr txBox="1"/>
          <p:nvPr/>
        </p:nvSpPr>
        <p:spPr>
          <a:xfrm>
            <a:off x="2189135" y="3689548"/>
            <a:ext cx="873107" cy="307777"/>
          </a:xfrm>
          <a:prstGeom prst="rect">
            <a:avLst/>
          </a:prstGeom>
          <a:noFill/>
        </p:spPr>
        <p:txBody>
          <a:bodyPr wrap="none" rtlCol="0">
            <a:spAutoFit/>
          </a:bodyPr>
          <a:lstStyle/>
          <a:p>
            <a:r>
              <a:rPr lang="en-US" sz="1400" dirty="0" smtClean="0">
                <a:solidFill>
                  <a:srgbClr val="FF6600"/>
                </a:solidFill>
              </a:rPr>
              <a:t>EuCARD</a:t>
            </a:r>
            <a:endParaRPr lang="en-US" sz="1400" dirty="0">
              <a:solidFill>
                <a:srgbClr val="FF6600"/>
              </a:solidFill>
            </a:endParaRPr>
          </a:p>
        </p:txBody>
      </p:sp>
      <p:sp>
        <p:nvSpPr>
          <p:cNvPr id="67" name="TextBox 66"/>
          <p:cNvSpPr txBox="1"/>
          <p:nvPr/>
        </p:nvSpPr>
        <p:spPr>
          <a:xfrm rot="16200000">
            <a:off x="2803038" y="2851630"/>
            <a:ext cx="919219" cy="461665"/>
          </a:xfrm>
          <a:prstGeom prst="rect">
            <a:avLst/>
          </a:prstGeom>
          <a:noFill/>
        </p:spPr>
        <p:txBody>
          <a:bodyPr wrap="none" rtlCol="0">
            <a:spAutoFit/>
          </a:bodyPr>
          <a:lstStyle/>
          <a:p>
            <a:r>
              <a:rPr lang="en-US" sz="1200" dirty="0" smtClean="0">
                <a:solidFill>
                  <a:srgbClr val="FF0000"/>
                </a:solidFill>
              </a:rPr>
              <a:t>EuCARD-2 </a:t>
            </a:r>
          </a:p>
          <a:p>
            <a:r>
              <a:rPr lang="en-US" sz="1200" dirty="0" smtClean="0">
                <a:solidFill>
                  <a:srgbClr val="FF0000"/>
                </a:solidFill>
              </a:rPr>
              <a:t>Kick-Off</a:t>
            </a:r>
            <a:endParaRPr lang="en-US" sz="1200" dirty="0">
              <a:solidFill>
                <a:srgbClr val="FF0000"/>
              </a:solidFill>
            </a:endParaRPr>
          </a:p>
        </p:txBody>
      </p:sp>
      <p:sp>
        <p:nvSpPr>
          <p:cNvPr id="69" name="TextBox 68"/>
          <p:cNvSpPr txBox="1"/>
          <p:nvPr/>
        </p:nvSpPr>
        <p:spPr>
          <a:xfrm>
            <a:off x="4315113" y="2327435"/>
            <a:ext cx="952454" cy="369332"/>
          </a:xfrm>
          <a:prstGeom prst="rect">
            <a:avLst/>
          </a:prstGeom>
          <a:solidFill>
            <a:srgbClr val="FFFF00"/>
          </a:solidFill>
        </p:spPr>
        <p:txBody>
          <a:bodyPr wrap="none" rtlCol="0">
            <a:spAutoFit/>
          </a:bodyPr>
          <a:lstStyle/>
          <a:p>
            <a:r>
              <a:rPr lang="en-US" dirty="0" smtClean="0"/>
              <a:t>SC-2015</a:t>
            </a:r>
            <a:endParaRPr lang="en-US" dirty="0"/>
          </a:p>
        </p:txBody>
      </p:sp>
      <p:sp>
        <p:nvSpPr>
          <p:cNvPr id="72" name="Freeform 71"/>
          <p:cNvSpPr/>
          <p:nvPr/>
        </p:nvSpPr>
        <p:spPr>
          <a:xfrm>
            <a:off x="4694743" y="2708816"/>
            <a:ext cx="145771" cy="546286"/>
          </a:xfrm>
          <a:custGeom>
            <a:avLst/>
            <a:gdLst>
              <a:gd name="connsiteX0" fmla="*/ 219090 w 293580"/>
              <a:gd name="connsiteY0" fmla="*/ 0 h 1406419"/>
              <a:gd name="connsiteX1" fmla="*/ 178124 w 293580"/>
              <a:gd name="connsiteY1" fmla="*/ 191164 h 1406419"/>
              <a:gd name="connsiteX2" fmla="*/ 604 w 293580"/>
              <a:gd name="connsiteY2" fmla="*/ 300400 h 1406419"/>
              <a:gd name="connsiteX3" fmla="*/ 246401 w 293580"/>
              <a:gd name="connsiteY3" fmla="*/ 450600 h 1406419"/>
              <a:gd name="connsiteX4" fmla="*/ 287367 w 293580"/>
              <a:gd name="connsiteY4" fmla="*/ 477909 h 1406419"/>
              <a:gd name="connsiteX5" fmla="*/ 164468 w 293580"/>
              <a:gd name="connsiteY5" fmla="*/ 546182 h 1406419"/>
              <a:gd name="connsiteX6" fmla="*/ 41570 w 293580"/>
              <a:gd name="connsiteY6" fmla="*/ 669073 h 1406419"/>
              <a:gd name="connsiteX7" fmla="*/ 287367 w 293580"/>
              <a:gd name="connsiteY7" fmla="*/ 832928 h 1406419"/>
              <a:gd name="connsiteX8" fmla="*/ 27914 w 293580"/>
              <a:gd name="connsiteY8" fmla="*/ 983128 h 1406419"/>
              <a:gd name="connsiteX9" fmla="*/ 287367 w 293580"/>
              <a:gd name="connsiteY9" fmla="*/ 1092364 h 1406419"/>
              <a:gd name="connsiteX10" fmla="*/ 164468 w 293580"/>
              <a:gd name="connsiteY10" fmla="*/ 1228910 h 1406419"/>
              <a:gd name="connsiteX11" fmla="*/ 191779 w 293580"/>
              <a:gd name="connsiteY11" fmla="*/ 1406419 h 1406419"/>
              <a:gd name="connsiteX0" fmla="*/ 218487 w 289434"/>
              <a:gd name="connsiteY0" fmla="*/ 0 h 1406419"/>
              <a:gd name="connsiteX1" fmla="*/ 177521 w 289434"/>
              <a:gd name="connsiteY1" fmla="*/ 191164 h 1406419"/>
              <a:gd name="connsiteX2" fmla="*/ 1 w 289434"/>
              <a:gd name="connsiteY2" fmla="*/ 300400 h 1406419"/>
              <a:gd name="connsiteX3" fmla="*/ 175948 w 289434"/>
              <a:gd name="connsiteY3" fmla="*/ 425200 h 1406419"/>
              <a:gd name="connsiteX4" fmla="*/ 286764 w 289434"/>
              <a:gd name="connsiteY4" fmla="*/ 477909 h 1406419"/>
              <a:gd name="connsiteX5" fmla="*/ 163865 w 289434"/>
              <a:gd name="connsiteY5" fmla="*/ 546182 h 1406419"/>
              <a:gd name="connsiteX6" fmla="*/ 40967 w 289434"/>
              <a:gd name="connsiteY6" fmla="*/ 669073 h 1406419"/>
              <a:gd name="connsiteX7" fmla="*/ 286764 w 289434"/>
              <a:gd name="connsiteY7" fmla="*/ 832928 h 1406419"/>
              <a:gd name="connsiteX8" fmla="*/ 27311 w 289434"/>
              <a:gd name="connsiteY8" fmla="*/ 983128 h 1406419"/>
              <a:gd name="connsiteX9" fmla="*/ 286764 w 289434"/>
              <a:gd name="connsiteY9" fmla="*/ 1092364 h 1406419"/>
              <a:gd name="connsiteX10" fmla="*/ 163865 w 289434"/>
              <a:gd name="connsiteY10" fmla="*/ 1228910 h 1406419"/>
              <a:gd name="connsiteX11" fmla="*/ 191176 w 289434"/>
              <a:gd name="connsiteY11" fmla="*/ 1406419 h 1406419"/>
              <a:gd name="connsiteX0" fmla="*/ 174037 w 289434"/>
              <a:gd name="connsiteY0" fmla="*/ 0 h 1431819"/>
              <a:gd name="connsiteX1" fmla="*/ 177521 w 289434"/>
              <a:gd name="connsiteY1" fmla="*/ 216564 h 1431819"/>
              <a:gd name="connsiteX2" fmla="*/ 1 w 289434"/>
              <a:gd name="connsiteY2" fmla="*/ 325800 h 1431819"/>
              <a:gd name="connsiteX3" fmla="*/ 175948 w 289434"/>
              <a:gd name="connsiteY3" fmla="*/ 450600 h 1431819"/>
              <a:gd name="connsiteX4" fmla="*/ 286764 w 289434"/>
              <a:gd name="connsiteY4" fmla="*/ 503309 h 1431819"/>
              <a:gd name="connsiteX5" fmla="*/ 163865 w 289434"/>
              <a:gd name="connsiteY5" fmla="*/ 571582 h 1431819"/>
              <a:gd name="connsiteX6" fmla="*/ 40967 w 289434"/>
              <a:gd name="connsiteY6" fmla="*/ 694473 h 1431819"/>
              <a:gd name="connsiteX7" fmla="*/ 286764 w 289434"/>
              <a:gd name="connsiteY7" fmla="*/ 858328 h 1431819"/>
              <a:gd name="connsiteX8" fmla="*/ 27311 w 289434"/>
              <a:gd name="connsiteY8" fmla="*/ 1008528 h 1431819"/>
              <a:gd name="connsiteX9" fmla="*/ 286764 w 289434"/>
              <a:gd name="connsiteY9" fmla="*/ 1117764 h 1431819"/>
              <a:gd name="connsiteX10" fmla="*/ 163865 w 289434"/>
              <a:gd name="connsiteY10" fmla="*/ 1254310 h 1431819"/>
              <a:gd name="connsiteX11" fmla="*/ 191176 w 289434"/>
              <a:gd name="connsiteY11" fmla="*/ 1431819 h 1431819"/>
              <a:gd name="connsiteX0" fmla="*/ 174037 w 289512"/>
              <a:gd name="connsiteY0" fmla="*/ 0 h 1457219"/>
              <a:gd name="connsiteX1" fmla="*/ 177521 w 289512"/>
              <a:gd name="connsiteY1" fmla="*/ 216564 h 1457219"/>
              <a:gd name="connsiteX2" fmla="*/ 1 w 289512"/>
              <a:gd name="connsiteY2" fmla="*/ 325800 h 1457219"/>
              <a:gd name="connsiteX3" fmla="*/ 175948 w 289512"/>
              <a:gd name="connsiteY3" fmla="*/ 450600 h 1457219"/>
              <a:gd name="connsiteX4" fmla="*/ 286764 w 289512"/>
              <a:gd name="connsiteY4" fmla="*/ 503309 h 1457219"/>
              <a:gd name="connsiteX5" fmla="*/ 163865 w 289512"/>
              <a:gd name="connsiteY5" fmla="*/ 571582 h 1457219"/>
              <a:gd name="connsiteX6" fmla="*/ 40967 w 289512"/>
              <a:gd name="connsiteY6" fmla="*/ 694473 h 1457219"/>
              <a:gd name="connsiteX7" fmla="*/ 286764 w 289512"/>
              <a:gd name="connsiteY7" fmla="*/ 858328 h 1457219"/>
              <a:gd name="connsiteX8" fmla="*/ 27311 w 289512"/>
              <a:gd name="connsiteY8" fmla="*/ 1008528 h 1457219"/>
              <a:gd name="connsiteX9" fmla="*/ 286764 w 289512"/>
              <a:gd name="connsiteY9" fmla="*/ 1117764 h 1457219"/>
              <a:gd name="connsiteX10" fmla="*/ 163865 w 289512"/>
              <a:gd name="connsiteY10" fmla="*/ 1254310 h 1457219"/>
              <a:gd name="connsiteX11" fmla="*/ 165776 w 289512"/>
              <a:gd name="connsiteY11" fmla="*/ 1457219 h 1457219"/>
              <a:gd name="connsiteX0" fmla="*/ 174037 w 289512"/>
              <a:gd name="connsiteY0" fmla="*/ 0 h 1457219"/>
              <a:gd name="connsiteX1" fmla="*/ 177521 w 289512"/>
              <a:gd name="connsiteY1" fmla="*/ 216564 h 1457219"/>
              <a:gd name="connsiteX2" fmla="*/ 1 w 289512"/>
              <a:gd name="connsiteY2" fmla="*/ 325800 h 1457219"/>
              <a:gd name="connsiteX3" fmla="*/ 175948 w 289512"/>
              <a:gd name="connsiteY3" fmla="*/ 450600 h 1457219"/>
              <a:gd name="connsiteX4" fmla="*/ 286764 w 289512"/>
              <a:gd name="connsiteY4" fmla="*/ 503309 h 1457219"/>
              <a:gd name="connsiteX5" fmla="*/ 163865 w 289512"/>
              <a:gd name="connsiteY5" fmla="*/ 571582 h 1457219"/>
              <a:gd name="connsiteX6" fmla="*/ 40967 w 289512"/>
              <a:gd name="connsiteY6" fmla="*/ 694473 h 1457219"/>
              <a:gd name="connsiteX7" fmla="*/ 286764 w 289512"/>
              <a:gd name="connsiteY7" fmla="*/ 858328 h 1457219"/>
              <a:gd name="connsiteX8" fmla="*/ 27311 w 289512"/>
              <a:gd name="connsiteY8" fmla="*/ 1008528 h 1457219"/>
              <a:gd name="connsiteX9" fmla="*/ 286764 w 289512"/>
              <a:gd name="connsiteY9" fmla="*/ 1117764 h 1457219"/>
              <a:gd name="connsiteX10" fmla="*/ 163865 w 289512"/>
              <a:gd name="connsiteY10" fmla="*/ 1254310 h 1457219"/>
              <a:gd name="connsiteX11" fmla="*/ 165776 w 289512"/>
              <a:gd name="connsiteY11" fmla="*/ 1457219 h 1457219"/>
              <a:gd name="connsiteX0" fmla="*/ 174037 w 289512"/>
              <a:gd name="connsiteY0" fmla="*/ 0 h 1457219"/>
              <a:gd name="connsiteX1" fmla="*/ 177521 w 289512"/>
              <a:gd name="connsiteY1" fmla="*/ 216564 h 1457219"/>
              <a:gd name="connsiteX2" fmla="*/ 1 w 289512"/>
              <a:gd name="connsiteY2" fmla="*/ 325800 h 1457219"/>
              <a:gd name="connsiteX3" fmla="*/ 175948 w 289512"/>
              <a:gd name="connsiteY3" fmla="*/ 450600 h 1457219"/>
              <a:gd name="connsiteX4" fmla="*/ 286764 w 289512"/>
              <a:gd name="connsiteY4" fmla="*/ 503309 h 1457219"/>
              <a:gd name="connsiteX5" fmla="*/ 163865 w 289512"/>
              <a:gd name="connsiteY5" fmla="*/ 571582 h 1457219"/>
              <a:gd name="connsiteX6" fmla="*/ 40967 w 289512"/>
              <a:gd name="connsiteY6" fmla="*/ 694473 h 1457219"/>
              <a:gd name="connsiteX7" fmla="*/ 261364 w 289512"/>
              <a:gd name="connsiteY7" fmla="*/ 832928 h 1457219"/>
              <a:gd name="connsiteX8" fmla="*/ 27311 w 289512"/>
              <a:gd name="connsiteY8" fmla="*/ 1008528 h 1457219"/>
              <a:gd name="connsiteX9" fmla="*/ 286764 w 289512"/>
              <a:gd name="connsiteY9" fmla="*/ 1117764 h 1457219"/>
              <a:gd name="connsiteX10" fmla="*/ 163865 w 289512"/>
              <a:gd name="connsiteY10" fmla="*/ 1254310 h 1457219"/>
              <a:gd name="connsiteX11" fmla="*/ 165776 w 289512"/>
              <a:gd name="connsiteY11" fmla="*/ 1457219 h 1457219"/>
              <a:gd name="connsiteX0" fmla="*/ 175421 w 292476"/>
              <a:gd name="connsiteY0" fmla="*/ 0 h 1457219"/>
              <a:gd name="connsiteX1" fmla="*/ 178905 w 292476"/>
              <a:gd name="connsiteY1" fmla="*/ 216564 h 1457219"/>
              <a:gd name="connsiteX2" fmla="*/ 1385 w 292476"/>
              <a:gd name="connsiteY2" fmla="*/ 325800 h 1457219"/>
              <a:gd name="connsiteX3" fmla="*/ 288148 w 292476"/>
              <a:gd name="connsiteY3" fmla="*/ 503309 h 1457219"/>
              <a:gd name="connsiteX4" fmla="*/ 165249 w 292476"/>
              <a:gd name="connsiteY4" fmla="*/ 571582 h 1457219"/>
              <a:gd name="connsiteX5" fmla="*/ 42351 w 292476"/>
              <a:gd name="connsiteY5" fmla="*/ 694473 h 1457219"/>
              <a:gd name="connsiteX6" fmla="*/ 262748 w 292476"/>
              <a:gd name="connsiteY6" fmla="*/ 832928 h 1457219"/>
              <a:gd name="connsiteX7" fmla="*/ 28695 w 292476"/>
              <a:gd name="connsiteY7" fmla="*/ 1008528 h 1457219"/>
              <a:gd name="connsiteX8" fmla="*/ 288148 w 292476"/>
              <a:gd name="connsiteY8" fmla="*/ 1117764 h 1457219"/>
              <a:gd name="connsiteX9" fmla="*/ 165249 w 292476"/>
              <a:gd name="connsiteY9" fmla="*/ 1254310 h 1457219"/>
              <a:gd name="connsiteX10" fmla="*/ 167160 w 292476"/>
              <a:gd name="connsiteY10" fmla="*/ 1457219 h 1457219"/>
              <a:gd name="connsiteX0" fmla="*/ 175421 w 290896"/>
              <a:gd name="connsiteY0" fmla="*/ 0 h 1457219"/>
              <a:gd name="connsiteX1" fmla="*/ 178905 w 290896"/>
              <a:gd name="connsiteY1" fmla="*/ 216564 h 1457219"/>
              <a:gd name="connsiteX2" fmla="*/ 1385 w 290896"/>
              <a:gd name="connsiteY2" fmla="*/ 325800 h 1457219"/>
              <a:gd name="connsiteX3" fmla="*/ 288148 w 290896"/>
              <a:gd name="connsiteY3" fmla="*/ 503309 h 1457219"/>
              <a:gd name="connsiteX4" fmla="*/ 42351 w 290896"/>
              <a:gd name="connsiteY4" fmla="*/ 694473 h 1457219"/>
              <a:gd name="connsiteX5" fmla="*/ 262748 w 290896"/>
              <a:gd name="connsiteY5" fmla="*/ 832928 h 1457219"/>
              <a:gd name="connsiteX6" fmla="*/ 28695 w 290896"/>
              <a:gd name="connsiteY6" fmla="*/ 1008528 h 1457219"/>
              <a:gd name="connsiteX7" fmla="*/ 288148 w 290896"/>
              <a:gd name="connsiteY7" fmla="*/ 1117764 h 1457219"/>
              <a:gd name="connsiteX8" fmla="*/ 165249 w 290896"/>
              <a:gd name="connsiteY8" fmla="*/ 1254310 h 1457219"/>
              <a:gd name="connsiteX9" fmla="*/ 167160 w 290896"/>
              <a:gd name="connsiteY9" fmla="*/ 1457219 h 1457219"/>
              <a:gd name="connsiteX0" fmla="*/ 162809 w 278284"/>
              <a:gd name="connsiteY0" fmla="*/ 0 h 1457219"/>
              <a:gd name="connsiteX1" fmla="*/ 166293 w 278284"/>
              <a:gd name="connsiteY1" fmla="*/ 216564 h 1457219"/>
              <a:gd name="connsiteX2" fmla="*/ 1473 w 278284"/>
              <a:gd name="connsiteY2" fmla="*/ 363900 h 1457219"/>
              <a:gd name="connsiteX3" fmla="*/ 275536 w 278284"/>
              <a:gd name="connsiteY3" fmla="*/ 503309 h 1457219"/>
              <a:gd name="connsiteX4" fmla="*/ 29739 w 278284"/>
              <a:gd name="connsiteY4" fmla="*/ 694473 h 1457219"/>
              <a:gd name="connsiteX5" fmla="*/ 250136 w 278284"/>
              <a:gd name="connsiteY5" fmla="*/ 832928 h 1457219"/>
              <a:gd name="connsiteX6" fmla="*/ 16083 w 278284"/>
              <a:gd name="connsiteY6" fmla="*/ 1008528 h 1457219"/>
              <a:gd name="connsiteX7" fmla="*/ 275536 w 278284"/>
              <a:gd name="connsiteY7" fmla="*/ 1117764 h 1457219"/>
              <a:gd name="connsiteX8" fmla="*/ 152637 w 278284"/>
              <a:gd name="connsiteY8" fmla="*/ 1254310 h 1457219"/>
              <a:gd name="connsiteX9" fmla="*/ 154548 w 278284"/>
              <a:gd name="connsiteY9" fmla="*/ 1457219 h 1457219"/>
              <a:gd name="connsiteX0" fmla="*/ 161338 w 276813"/>
              <a:gd name="connsiteY0" fmla="*/ 0 h 1457219"/>
              <a:gd name="connsiteX1" fmla="*/ 164822 w 276813"/>
              <a:gd name="connsiteY1" fmla="*/ 216564 h 1457219"/>
              <a:gd name="connsiteX2" fmla="*/ 2 w 276813"/>
              <a:gd name="connsiteY2" fmla="*/ 363900 h 1457219"/>
              <a:gd name="connsiteX3" fmla="*/ 274065 w 276813"/>
              <a:gd name="connsiteY3" fmla="*/ 503309 h 1457219"/>
              <a:gd name="connsiteX4" fmla="*/ 28268 w 276813"/>
              <a:gd name="connsiteY4" fmla="*/ 694473 h 1457219"/>
              <a:gd name="connsiteX5" fmla="*/ 248665 w 276813"/>
              <a:gd name="connsiteY5" fmla="*/ 832928 h 1457219"/>
              <a:gd name="connsiteX6" fmla="*/ 14612 w 276813"/>
              <a:gd name="connsiteY6" fmla="*/ 1008528 h 1457219"/>
              <a:gd name="connsiteX7" fmla="*/ 274065 w 276813"/>
              <a:gd name="connsiteY7" fmla="*/ 1117764 h 1457219"/>
              <a:gd name="connsiteX8" fmla="*/ 151166 w 276813"/>
              <a:gd name="connsiteY8" fmla="*/ 1254310 h 1457219"/>
              <a:gd name="connsiteX9" fmla="*/ 153077 w 276813"/>
              <a:gd name="connsiteY9" fmla="*/ 1457219 h 1457219"/>
              <a:gd name="connsiteX0" fmla="*/ 161338 w 276813"/>
              <a:gd name="connsiteY0" fmla="*/ 0 h 1457219"/>
              <a:gd name="connsiteX1" fmla="*/ 164822 w 276813"/>
              <a:gd name="connsiteY1" fmla="*/ 216564 h 1457219"/>
              <a:gd name="connsiteX2" fmla="*/ 2 w 276813"/>
              <a:gd name="connsiteY2" fmla="*/ 363900 h 1457219"/>
              <a:gd name="connsiteX3" fmla="*/ 274065 w 276813"/>
              <a:gd name="connsiteY3" fmla="*/ 503309 h 1457219"/>
              <a:gd name="connsiteX4" fmla="*/ 28268 w 276813"/>
              <a:gd name="connsiteY4" fmla="*/ 694473 h 1457219"/>
              <a:gd name="connsiteX5" fmla="*/ 248665 w 276813"/>
              <a:gd name="connsiteY5" fmla="*/ 832928 h 1457219"/>
              <a:gd name="connsiteX6" fmla="*/ 14612 w 276813"/>
              <a:gd name="connsiteY6" fmla="*/ 1008528 h 1457219"/>
              <a:gd name="connsiteX7" fmla="*/ 274065 w 276813"/>
              <a:gd name="connsiteY7" fmla="*/ 1117764 h 1457219"/>
              <a:gd name="connsiteX8" fmla="*/ 151166 w 276813"/>
              <a:gd name="connsiteY8" fmla="*/ 1254310 h 1457219"/>
              <a:gd name="connsiteX9" fmla="*/ 153077 w 276813"/>
              <a:gd name="connsiteY9" fmla="*/ 1457219 h 1457219"/>
              <a:gd name="connsiteX0" fmla="*/ 161338 w 276739"/>
              <a:gd name="connsiteY0" fmla="*/ 0 h 1581222"/>
              <a:gd name="connsiteX1" fmla="*/ 164822 w 276739"/>
              <a:gd name="connsiteY1" fmla="*/ 216564 h 1581222"/>
              <a:gd name="connsiteX2" fmla="*/ 2 w 276739"/>
              <a:gd name="connsiteY2" fmla="*/ 363900 h 1581222"/>
              <a:gd name="connsiteX3" fmla="*/ 274065 w 276739"/>
              <a:gd name="connsiteY3" fmla="*/ 503309 h 1581222"/>
              <a:gd name="connsiteX4" fmla="*/ 28268 w 276739"/>
              <a:gd name="connsiteY4" fmla="*/ 694473 h 1581222"/>
              <a:gd name="connsiteX5" fmla="*/ 248665 w 276739"/>
              <a:gd name="connsiteY5" fmla="*/ 832928 h 1581222"/>
              <a:gd name="connsiteX6" fmla="*/ 14612 w 276739"/>
              <a:gd name="connsiteY6" fmla="*/ 1008528 h 1581222"/>
              <a:gd name="connsiteX7" fmla="*/ 274065 w 276739"/>
              <a:gd name="connsiteY7" fmla="*/ 1117764 h 1581222"/>
              <a:gd name="connsiteX8" fmla="*/ 151166 w 276739"/>
              <a:gd name="connsiteY8" fmla="*/ 1254310 h 1581222"/>
              <a:gd name="connsiteX9" fmla="*/ 177188 w 276739"/>
              <a:gd name="connsiteY9" fmla="*/ 1581222 h 1581222"/>
              <a:gd name="connsiteX0" fmla="*/ 173393 w 276739"/>
              <a:gd name="connsiteY0" fmla="*/ 0 h 1730026"/>
              <a:gd name="connsiteX1" fmla="*/ 164822 w 276739"/>
              <a:gd name="connsiteY1" fmla="*/ 365368 h 1730026"/>
              <a:gd name="connsiteX2" fmla="*/ 2 w 276739"/>
              <a:gd name="connsiteY2" fmla="*/ 512704 h 1730026"/>
              <a:gd name="connsiteX3" fmla="*/ 274065 w 276739"/>
              <a:gd name="connsiteY3" fmla="*/ 652113 h 1730026"/>
              <a:gd name="connsiteX4" fmla="*/ 28268 w 276739"/>
              <a:gd name="connsiteY4" fmla="*/ 843277 h 1730026"/>
              <a:gd name="connsiteX5" fmla="*/ 248665 w 276739"/>
              <a:gd name="connsiteY5" fmla="*/ 981732 h 1730026"/>
              <a:gd name="connsiteX6" fmla="*/ 14612 w 276739"/>
              <a:gd name="connsiteY6" fmla="*/ 1157332 h 1730026"/>
              <a:gd name="connsiteX7" fmla="*/ 274065 w 276739"/>
              <a:gd name="connsiteY7" fmla="*/ 1266568 h 1730026"/>
              <a:gd name="connsiteX8" fmla="*/ 151166 w 276739"/>
              <a:gd name="connsiteY8" fmla="*/ 1403114 h 1730026"/>
              <a:gd name="connsiteX9" fmla="*/ 177188 w 276739"/>
              <a:gd name="connsiteY9" fmla="*/ 1730026 h 1730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6739" h="1730026">
                <a:moveTo>
                  <a:pt x="173393" y="0"/>
                </a:moveTo>
                <a:cubicBezTo>
                  <a:pt x="171117" y="70548"/>
                  <a:pt x="193720" y="279917"/>
                  <a:pt x="164822" y="365368"/>
                </a:cubicBezTo>
                <a:cubicBezTo>
                  <a:pt x="135924" y="450819"/>
                  <a:pt x="845" y="458563"/>
                  <a:pt x="2" y="512704"/>
                </a:cubicBezTo>
                <a:cubicBezTo>
                  <a:pt x="-841" y="566845"/>
                  <a:pt x="269354" y="597018"/>
                  <a:pt x="274065" y="652113"/>
                </a:cubicBezTo>
                <a:cubicBezTo>
                  <a:pt x="278776" y="707209"/>
                  <a:pt x="19801" y="794690"/>
                  <a:pt x="28268" y="843277"/>
                </a:cubicBezTo>
                <a:cubicBezTo>
                  <a:pt x="36735" y="891864"/>
                  <a:pt x="250941" y="929390"/>
                  <a:pt x="248665" y="981732"/>
                </a:cubicBezTo>
                <a:cubicBezTo>
                  <a:pt x="246389" y="1034074"/>
                  <a:pt x="10379" y="1109859"/>
                  <a:pt x="14612" y="1157332"/>
                </a:cubicBezTo>
                <a:cubicBezTo>
                  <a:pt x="18845" y="1204805"/>
                  <a:pt x="251306" y="1225604"/>
                  <a:pt x="274065" y="1266568"/>
                </a:cubicBezTo>
                <a:cubicBezTo>
                  <a:pt x="296824" y="1307532"/>
                  <a:pt x="167312" y="1325871"/>
                  <a:pt x="151166" y="1403114"/>
                </a:cubicBezTo>
                <a:cubicBezTo>
                  <a:pt x="135020" y="1480357"/>
                  <a:pt x="180967" y="1591242"/>
                  <a:pt x="177188" y="1730026"/>
                </a:cubicBezTo>
              </a:path>
            </a:pathLst>
          </a:custGeom>
          <a:ln>
            <a:solidFill>
              <a:srgbClr val="FFFF00"/>
            </a:solidFill>
            <a:headEnd type="arrow"/>
            <a:tailEnd type="arrow"/>
          </a:ln>
          <a:effectLst>
            <a:outerShdw dist="20000" dir="5400000" rotWithShape="0">
              <a:srgbClr val="000000"/>
            </a:out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TextBox 73"/>
          <p:cNvSpPr txBox="1"/>
          <p:nvPr/>
        </p:nvSpPr>
        <p:spPr>
          <a:xfrm>
            <a:off x="3047580" y="1667370"/>
            <a:ext cx="3429344" cy="584776"/>
          </a:xfrm>
          <a:prstGeom prst="rect">
            <a:avLst/>
          </a:prstGeom>
          <a:noFill/>
        </p:spPr>
        <p:txBody>
          <a:bodyPr wrap="none" rtlCol="0">
            <a:spAutoFit/>
          </a:bodyPr>
          <a:lstStyle/>
          <a:p>
            <a:r>
              <a:rPr lang="en-US" sz="1600" dirty="0" smtClean="0"/>
              <a:t>EuCARD-2 XRING takes over / sponsors </a:t>
            </a:r>
          </a:p>
          <a:p>
            <a:r>
              <a:rPr lang="en-US" sz="1600" dirty="0" smtClean="0"/>
              <a:t>the European meetings</a:t>
            </a:r>
            <a:endParaRPr lang="en-US" sz="1600" dirty="0"/>
          </a:p>
        </p:txBody>
      </p:sp>
      <p:sp>
        <p:nvSpPr>
          <p:cNvPr id="75" name="TextBox 74"/>
          <p:cNvSpPr txBox="1"/>
          <p:nvPr/>
        </p:nvSpPr>
        <p:spPr>
          <a:xfrm rot="16200000">
            <a:off x="2234062" y="4966736"/>
            <a:ext cx="1470875" cy="338554"/>
          </a:xfrm>
          <a:prstGeom prst="rect">
            <a:avLst/>
          </a:prstGeom>
          <a:noFill/>
        </p:spPr>
        <p:txBody>
          <a:bodyPr wrap="none" rtlCol="0">
            <a:spAutoFit/>
          </a:bodyPr>
          <a:lstStyle/>
          <a:p>
            <a:r>
              <a:rPr lang="en-US" sz="1600" dirty="0" smtClean="0"/>
              <a:t>IPAC’13 (China)</a:t>
            </a:r>
            <a:endParaRPr lang="en-US" sz="1600" dirty="0"/>
          </a:p>
        </p:txBody>
      </p:sp>
      <p:sp>
        <p:nvSpPr>
          <p:cNvPr id="80" name="TextBox 79"/>
          <p:cNvSpPr txBox="1"/>
          <p:nvPr/>
        </p:nvSpPr>
        <p:spPr>
          <a:xfrm rot="16200000">
            <a:off x="4144526" y="4966516"/>
            <a:ext cx="1471316" cy="338554"/>
          </a:xfrm>
          <a:prstGeom prst="rect">
            <a:avLst/>
          </a:prstGeom>
          <a:noFill/>
        </p:spPr>
        <p:txBody>
          <a:bodyPr wrap="square" rtlCol="0">
            <a:spAutoFit/>
          </a:bodyPr>
          <a:lstStyle/>
          <a:p>
            <a:r>
              <a:rPr lang="en-US" sz="1600" dirty="0" smtClean="0"/>
              <a:t>IPAC’15 (USA)</a:t>
            </a:r>
            <a:endParaRPr lang="en-US" sz="1600" dirty="0"/>
          </a:p>
        </p:txBody>
      </p:sp>
      <p:sp>
        <p:nvSpPr>
          <p:cNvPr id="82" name="TextBox 81"/>
          <p:cNvSpPr txBox="1"/>
          <p:nvPr/>
        </p:nvSpPr>
        <p:spPr>
          <a:xfrm rot="16200000">
            <a:off x="5175520" y="4966516"/>
            <a:ext cx="1471316" cy="338554"/>
          </a:xfrm>
          <a:prstGeom prst="rect">
            <a:avLst/>
          </a:prstGeom>
          <a:noFill/>
        </p:spPr>
        <p:txBody>
          <a:bodyPr wrap="square" rtlCol="0">
            <a:spAutoFit/>
          </a:bodyPr>
          <a:lstStyle/>
          <a:p>
            <a:r>
              <a:rPr lang="en-US" sz="1600" dirty="0" smtClean="0"/>
              <a:t>IPAC’16 (Korea)</a:t>
            </a:r>
            <a:endParaRPr lang="en-US" sz="1600" dirty="0"/>
          </a:p>
        </p:txBody>
      </p:sp>
      <p:grpSp>
        <p:nvGrpSpPr>
          <p:cNvPr id="95" name="Group 94"/>
          <p:cNvGrpSpPr/>
          <p:nvPr/>
        </p:nvGrpSpPr>
        <p:grpSpPr>
          <a:xfrm>
            <a:off x="553590" y="2084151"/>
            <a:ext cx="470535" cy="1850381"/>
            <a:chOff x="235166" y="2189434"/>
            <a:chExt cx="470535" cy="1850381"/>
          </a:xfrm>
        </p:grpSpPr>
        <p:pic>
          <p:nvPicPr>
            <p:cNvPr id="91" name="Picture 90" descr="logo-EuCAR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4866" y="3309247"/>
              <a:ext cx="990600" cy="470535"/>
            </a:xfrm>
            <a:prstGeom prst="rect">
              <a:avLst/>
            </a:prstGeom>
          </p:spPr>
        </p:pic>
        <p:pic>
          <p:nvPicPr>
            <p:cNvPr id="93" name="Picture 92" descr="accnet-logo-extremelysmal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55061" y="2374671"/>
              <a:ext cx="692863" cy="322390"/>
            </a:xfrm>
            <a:prstGeom prst="rect">
              <a:avLst/>
            </a:prstGeom>
          </p:spPr>
        </p:pic>
      </p:grpSp>
      <p:grpSp>
        <p:nvGrpSpPr>
          <p:cNvPr id="96" name="Group 95"/>
          <p:cNvGrpSpPr/>
          <p:nvPr/>
        </p:nvGrpSpPr>
        <p:grpSpPr>
          <a:xfrm>
            <a:off x="1141364" y="1752978"/>
            <a:ext cx="426198" cy="2217037"/>
            <a:chOff x="1078479" y="1848563"/>
            <a:chExt cx="426198" cy="2217037"/>
          </a:xfrm>
        </p:grpSpPr>
        <p:pic>
          <p:nvPicPr>
            <p:cNvPr id="89" name="Picture 88" descr="XRING-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74711" y="2193642"/>
              <a:ext cx="1033734" cy="343575"/>
            </a:xfrm>
            <a:prstGeom prst="rect">
              <a:avLst/>
            </a:prstGeom>
          </p:spPr>
        </p:pic>
        <p:pic>
          <p:nvPicPr>
            <p:cNvPr id="94" name="Picture 93" descr="EuCARD2-logo-Fabienne_withoutEdge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736729" y="3297652"/>
              <a:ext cx="1109698" cy="426198"/>
            </a:xfrm>
            <a:prstGeom prst="rect">
              <a:avLst/>
            </a:prstGeom>
          </p:spPr>
        </p:pic>
      </p:grpSp>
      <p:cxnSp>
        <p:nvCxnSpPr>
          <p:cNvPr id="98" name="Straight Arrow Connector 97"/>
          <p:cNvCxnSpPr/>
          <p:nvPr/>
        </p:nvCxnSpPr>
        <p:spPr>
          <a:xfrm>
            <a:off x="3089552" y="1978614"/>
            <a:ext cx="4020031" cy="0"/>
          </a:xfrm>
          <a:prstGeom prst="straightConnector1">
            <a:avLst/>
          </a:prstGeom>
          <a:ln>
            <a:solidFill>
              <a:srgbClr val="0000FF"/>
            </a:solidFill>
            <a:tailEnd type="arrow"/>
          </a:ln>
          <a:effectLst>
            <a:outerShdw dist="20000" dir="5400000" rotWithShape="0">
              <a:srgbClr val="FF0000"/>
            </a:outerShdw>
          </a:effectLst>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rot="16200000">
            <a:off x="3370582" y="2658459"/>
            <a:ext cx="785604" cy="523220"/>
          </a:xfrm>
          <a:prstGeom prst="rect">
            <a:avLst/>
          </a:prstGeom>
          <a:solidFill>
            <a:srgbClr val="FFFF00"/>
          </a:solidFill>
        </p:spPr>
        <p:txBody>
          <a:bodyPr wrap="none" rtlCol="0">
            <a:spAutoFit/>
          </a:bodyPr>
          <a:lstStyle/>
          <a:p>
            <a:r>
              <a:rPr lang="en-US" sz="1400" dirty="0" smtClean="0"/>
              <a:t>Topical</a:t>
            </a:r>
          </a:p>
          <a:p>
            <a:r>
              <a:rPr lang="en-US" sz="1400" dirty="0" smtClean="0"/>
              <a:t>meeting</a:t>
            </a:r>
            <a:endParaRPr lang="en-US" sz="1400" dirty="0"/>
          </a:p>
        </p:txBody>
      </p:sp>
      <p:sp>
        <p:nvSpPr>
          <p:cNvPr id="100" name="TextBox 99"/>
          <p:cNvSpPr txBox="1"/>
          <p:nvPr/>
        </p:nvSpPr>
        <p:spPr>
          <a:xfrm rot="16200000">
            <a:off x="5381439" y="2628000"/>
            <a:ext cx="785604" cy="523220"/>
          </a:xfrm>
          <a:prstGeom prst="rect">
            <a:avLst/>
          </a:prstGeom>
          <a:solidFill>
            <a:srgbClr val="FFFF00"/>
          </a:solidFill>
        </p:spPr>
        <p:txBody>
          <a:bodyPr wrap="none" rtlCol="0">
            <a:spAutoFit/>
          </a:bodyPr>
          <a:lstStyle/>
          <a:p>
            <a:r>
              <a:rPr lang="en-US" sz="1400" dirty="0" smtClean="0"/>
              <a:t>Topical</a:t>
            </a:r>
          </a:p>
          <a:p>
            <a:r>
              <a:rPr lang="en-US" sz="1400" dirty="0" smtClean="0"/>
              <a:t>meeting</a:t>
            </a:r>
            <a:endParaRPr lang="en-US" sz="1400" dirty="0"/>
          </a:p>
        </p:txBody>
      </p:sp>
      <p:sp>
        <p:nvSpPr>
          <p:cNvPr id="102" name="Rectangle 101"/>
          <p:cNvSpPr/>
          <p:nvPr/>
        </p:nvSpPr>
        <p:spPr>
          <a:xfrm>
            <a:off x="2635741" y="4001490"/>
            <a:ext cx="960160" cy="258476"/>
          </a:xfrm>
          <a:prstGeom prst="rect">
            <a:avLst/>
          </a:prstGeom>
          <a:noFill/>
          <a:ln>
            <a:noFill/>
          </a:ln>
          <a:effectLst/>
        </p:spPr>
        <p:txBody>
          <a:bodyPr wrap="square" lIns="91440" tIns="45720" rIns="91440" bIns="45720">
            <a:prstTxWarp prst="textPlain">
              <a:avLst>
                <a:gd name="adj" fmla="val 45556"/>
              </a:avLst>
            </a:prstTxWarp>
            <a:spAutoFit/>
          </a:bodyPr>
          <a:lstStyle/>
          <a:p>
            <a:pPr algn="ctr"/>
            <a:r>
              <a:rPr lang="en-US" sz="2000" b="1" dirty="0" smtClean="0">
                <a:ln w="12700">
                  <a:solidFill>
                    <a:schemeClr val="accent2">
                      <a:lumMod val="60000"/>
                      <a:lumOff val="40000"/>
                    </a:schemeClr>
                  </a:solidFill>
                  <a:prstDash val="solid"/>
                </a:ln>
                <a:noFill/>
              </a:rPr>
              <a:t>2013</a:t>
            </a:r>
            <a:endParaRPr lang="en-US" sz="2000" b="1" cap="none" spc="0" dirty="0">
              <a:ln w="12700">
                <a:solidFill>
                  <a:schemeClr val="accent2">
                    <a:lumMod val="60000"/>
                    <a:lumOff val="40000"/>
                  </a:schemeClr>
                </a:solidFill>
                <a:prstDash val="solid"/>
              </a:ln>
              <a:noFill/>
            </a:endParaRPr>
          </a:p>
        </p:txBody>
      </p:sp>
      <p:sp>
        <p:nvSpPr>
          <p:cNvPr id="103" name="Rectangle 102"/>
          <p:cNvSpPr/>
          <p:nvPr/>
        </p:nvSpPr>
        <p:spPr>
          <a:xfrm>
            <a:off x="3697601" y="3991633"/>
            <a:ext cx="960160" cy="258476"/>
          </a:xfrm>
          <a:prstGeom prst="rect">
            <a:avLst/>
          </a:prstGeom>
          <a:noFill/>
          <a:ln>
            <a:noFill/>
          </a:ln>
          <a:effectLst/>
        </p:spPr>
        <p:txBody>
          <a:bodyPr wrap="square" lIns="91440" tIns="45720" rIns="91440" bIns="45720">
            <a:prstTxWarp prst="textPlain">
              <a:avLst>
                <a:gd name="adj" fmla="val 45556"/>
              </a:avLst>
            </a:prstTxWarp>
            <a:spAutoFit/>
          </a:bodyPr>
          <a:lstStyle/>
          <a:p>
            <a:pPr algn="ctr"/>
            <a:r>
              <a:rPr lang="en-US" sz="2000" b="1" dirty="0" smtClean="0">
                <a:ln w="12700">
                  <a:solidFill>
                    <a:schemeClr val="accent2">
                      <a:lumMod val="60000"/>
                      <a:lumOff val="40000"/>
                    </a:schemeClr>
                  </a:solidFill>
                  <a:prstDash val="solid"/>
                </a:ln>
                <a:noFill/>
              </a:rPr>
              <a:t>2014</a:t>
            </a:r>
            <a:endParaRPr lang="en-US" sz="2000" b="1" cap="none" spc="0" dirty="0">
              <a:ln w="12700">
                <a:solidFill>
                  <a:schemeClr val="accent2">
                    <a:lumMod val="60000"/>
                    <a:lumOff val="40000"/>
                  </a:schemeClr>
                </a:solidFill>
                <a:prstDash val="solid"/>
              </a:ln>
              <a:noFill/>
            </a:endParaRPr>
          </a:p>
        </p:txBody>
      </p:sp>
      <p:sp>
        <p:nvSpPr>
          <p:cNvPr id="104" name="Rectangle 103"/>
          <p:cNvSpPr/>
          <p:nvPr/>
        </p:nvSpPr>
        <p:spPr>
          <a:xfrm>
            <a:off x="4713846" y="4003435"/>
            <a:ext cx="960160" cy="258476"/>
          </a:xfrm>
          <a:prstGeom prst="rect">
            <a:avLst/>
          </a:prstGeom>
          <a:noFill/>
          <a:ln>
            <a:noFill/>
          </a:ln>
          <a:effectLst/>
        </p:spPr>
        <p:txBody>
          <a:bodyPr wrap="square" lIns="91440" tIns="45720" rIns="91440" bIns="45720">
            <a:prstTxWarp prst="textPlain">
              <a:avLst>
                <a:gd name="adj" fmla="val 45556"/>
              </a:avLst>
            </a:prstTxWarp>
            <a:spAutoFit/>
          </a:bodyPr>
          <a:lstStyle/>
          <a:p>
            <a:pPr algn="ctr"/>
            <a:r>
              <a:rPr lang="en-US" sz="2000" b="1" dirty="0" smtClean="0">
                <a:ln w="12700">
                  <a:solidFill>
                    <a:schemeClr val="accent2">
                      <a:lumMod val="60000"/>
                      <a:lumOff val="40000"/>
                    </a:schemeClr>
                  </a:solidFill>
                  <a:prstDash val="solid"/>
                </a:ln>
                <a:noFill/>
              </a:rPr>
              <a:t>2015</a:t>
            </a:r>
            <a:endParaRPr lang="en-US" sz="2000" b="1" cap="none" spc="0" dirty="0">
              <a:ln w="12700">
                <a:solidFill>
                  <a:schemeClr val="accent2">
                    <a:lumMod val="60000"/>
                    <a:lumOff val="40000"/>
                  </a:schemeClr>
                </a:solidFill>
                <a:prstDash val="solid"/>
              </a:ln>
              <a:noFill/>
            </a:endParaRPr>
          </a:p>
        </p:txBody>
      </p:sp>
      <p:sp>
        <p:nvSpPr>
          <p:cNvPr id="105" name="Rectangle 104"/>
          <p:cNvSpPr/>
          <p:nvPr/>
        </p:nvSpPr>
        <p:spPr>
          <a:xfrm>
            <a:off x="5723440" y="4005380"/>
            <a:ext cx="960160" cy="258476"/>
          </a:xfrm>
          <a:prstGeom prst="rect">
            <a:avLst/>
          </a:prstGeom>
          <a:noFill/>
          <a:ln>
            <a:noFill/>
          </a:ln>
          <a:effectLst/>
        </p:spPr>
        <p:txBody>
          <a:bodyPr wrap="square" lIns="91440" tIns="45720" rIns="91440" bIns="45720">
            <a:prstTxWarp prst="textPlain">
              <a:avLst>
                <a:gd name="adj" fmla="val 45556"/>
              </a:avLst>
            </a:prstTxWarp>
            <a:spAutoFit/>
          </a:bodyPr>
          <a:lstStyle/>
          <a:p>
            <a:pPr algn="ctr"/>
            <a:r>
              <a:rPr lang="en-US" sz="2000" b="1" dirty="0" smtClean="0">
                <a:ln w="12700">
                  <a:solidFill>
                    <a:schemeClr val="accent2">
                      <a:lumMod val="60000"/>
                      <a:lumOff val="40000"/>
                    </a:schemeClr>
                  </a:solidFill>
                  <a:prstDash val="solid"/>
                </a:ln>
                <a:noFill/>
              </a:rPr>
              <a:t>2016</a:t>
            </a:r>
            <a:endParaRPr lang="en-US" sz="2000" b="1" cap="none" spc="0" dirty="0">
              <a:ln w="12700">
                <a:solidFill>
                  <a:schemeClr val="accent2">
                    <a:lumMod val="60000"/>
                    <a:lumOff val="40000"/>
                  </a:schemeClr>
                </a:solidFill>
                <a:prstDash val="solid"/>
              </a:ln>
              <a:noFill/>
            </a:endParaRPr>
          </a:p>
        </p:txBody>
      </p:sp>
      <p:sp>
        <p:nvSpPr>
          <p:cNvPr id="106" name="Rectangle 105"/>
          <p:cNvSpPr/>
          <p:nvPr/>
        </p:nvSpPr>
        <p:spPr>
          <a:xfrm>
            <a:off x="6750670" y="4005288"/>
            <a:ext cx="960160" cy="258476"/>
          </a:xfrm>
          <a:prstGeom prst="rect">
            <a:avLst/>
          </a:prstGeom>
          <a:noFill/>
          <a:ln>
            <a:noFill/>
          </a:ln>
          <a:effectLst/>
        </p:spPr>
        <p:txBody>
          <a:bodyPr wrap="square" lIns="91440" tIns="45720" rIns="91440" bIns="45720">
            <a:prstTxWarp prst="textPlain">
              <a:avLst>
                <a:gd name="adj" fmla="val 45556"/>
              </a:avLst>
            </a:prstTxWarp>
            <a:spAutoFit/>
          </a:bodyPr>
          <a:lstStyle/>
          <a:p>
            <a:pPr algn="ctr"/>
            <a:r>
              <a:rPr lang="en-US" sz="2000" b="1" dirty="0" smtClean="0">
                <a:ln w="12700">
                  <a:solidFill>
                    <a:schemeClr val="accent2">
                      <a:lumMod val="60000"/>
                      <a:lumOff val="40000"/>
                    </a:schemeClr>
                  </a:solidFill>
                  <a:prstDash val="solid"/>
                </a:ln>
                <a:noFill/>
              </a:rPr>
              <a:t>2017</a:t>
            </a:r>
            <a:endParaRPr lang="en-US" sz="2000" b="1" cap="none" spc="0" dirty="0">
              <a:ln w="12700">
                <a:solidFill>
                  <a:schemeClr val="accent2">
                    <a:lumMod val="60000"/>
                    <a:lumOff val="40000"/>
                  </a:schemeClr>
                </a:solidFill>
                <a:prstDash val="solid"/>
              </a:ln>
              <a:noFill/>
            </a:endParaRPr>
          </a:p>
        </p:txBody>
      </p:sp>
      <p:sp>
        <p:nvSpPr>
          <p:cNvPr id="107" name="Rectangle 106"/>
          <p:cNvSpPr/>
          <p:nvPr/>
        </p:nvSpPr>
        <p:spPr>
          <a:xfrm>
            <a:off x="1637052" y="4003435"/>
            <a:ext cx="960160" cy="258476"/>
          </a:xfrm>
          <a:prstGeom prst="rect">
            <a:avLst/>
          </a:prstGeom>
          <a:noFill/>
          <a:ln>
            <a:noFill/>
          </a:ln>
          <a:effectLst/>
        </p:spPr>
        <p:txBody>
          <a:bodyPr wrap="square" lIns="91440" tIns="45720" rIns="91440" bIns="45720">
            <a:prstTxWarp prst="textPlain">
              <a:avLst>
                <a:gd name="adj" fmla="val 45556"/>
              </a:avLst>
            </a:prstTxWarp>
            <a:spAutoFit/>
          </a:bodyPr>
          <a:lstStyle/>
          <a:p>
            <a:pPr algn="ctr"/>
            <a:r>
              <a:rPr lang="en-US" sz="2000" b="1" dirty="0" smtClean="0">
                <a:ln w="12700">
                  <a:solidFill>
                    <a:schemeClr val="accent2">
                      <a:lumMod val="60000"/>
                      <a:lumOff val="40000"/>
                    </a:schemeClr>
                  </a:solidFill>
                  <a:prstDash val="solid"/>
                </a:ln>
                <a:noFill/>
              </a:rPr>
              <a:t>2012</a:t>
            </a:r>
            <a:endParaRPr lang="en-US" sz="2000" b="1" cap="none" spc="0" dirty="0">
              <a:ln w="12700">
                <a:solidFill>
                  <a:schemeClr val="accent2">
                    <a:lumMod val="60000"/>
                    <a:lumOff val="40000"/>
                  </a:schemeClr>
                </a:solidFill>
                <a:prstDash val="solid"/>
              </a:ln>
              <a:noFill/>
            </a:endParaRPr>
          </a:p>
        </p:txBody>
      </p:sp>
      <p:cxnSp>
        <p:nvCxnSpPr>
          <p:cNvPr id="12" name="Straight Connector 11"/>
          <p:cNvCxnSpPr/>
          <p:nvPr/>
        </p:nvCxnSpPr>
        <p:spPr>
          <a:xfrm>
            <a:off x="2240705" y="3974996"/>
            <a:ext cx="0" cy="18144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3002823" y="3594082"/>
            <a:ext cx="0" cy="70992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325735" y="3974997"/>
            <a:ext cx="0" cy="180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5023288" y="3983684"/>
            <a:ext cx="0" cy="180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6410767" y="3974997"/>
            <a:ext cx="0" cy="180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6063236" y="3970015"/>
            <a:ext cx="0" cy="180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5781352" y="3563032"/>
            <a:ext cx="0" cy="709920"/>
          </a:xfrm>
          <a:prstGeom prst="line">
            <a:avLst/>
          </a:prstGeom>
          <a:ln w="12700" cmpd="sng">
            <a:solidFill>
              <a:srgbClr val="97FF10"/>
            </a:solidFill>
          </a:ln>
          <a:effectLst>
            <a:outerShdw dist="12700" dir="1680000" sx="103000" sy="103000" algn="tl"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769141" y="3571346"/>
            <a:ext cx="0" cy="709920"/>
          </a:xfrm>
          <a:prstGeom prst="line">
            <a:avLst/>
          </a:prstGeom>
          <a:ln w="12700" cmpd="sng">
            <a:solidFill>
              <a:srgbClr val="97FF10"/>
            </a:solidFill>
          </a:ln>
          <a:effectLst>
            <a:outerShdw dist="12700" dir="1680000" sx="103000" sy="103000" algn="tl"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740806" y="3581221"/>
            <a:ext cx="0" cy="709920"/>
          </a:xfrm>
          <a:prstGeom prst="line">
            <a:avLst/>
          </a:prstGeom>
          <a:ln w="12700" cmpd="sng">
            <a:solidFill>
              <a:srgbClr val="97FF10"/>
            </a:solidFill>
          </a:ln>
          <a:effectLst>
            <a:outerShdw dist="12700" dir="1680000" sx="103000" sy="103000" algn="tl"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3174688" y="3581221"/>
            <a:ext cx="0" cy="709920"/>
          </a:xfrm>
          <a:prstGeom prst="line">
            <a:avLst/>
          </a:prstGeom>
          <a:ln w="12700" cmpd="sng">
            <a:solidFill>
              <a:srgbClr val="97FF10"/>
            </a:solidFill>
          </a:ln>
          <a:effectLst>
            <a:outerShdw dist="12700" dir="1680000" sx="103000" sy="103000" algn="tl"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rot="5400000">
            <a:off x="6850921" y="2406980"/>
            <a:ext cx="1955471" cy="369332"/>
          </a:xfrm>
          <a:prstGeom prst="rect">
            <a:avLst/>
          </a:prstGeom>
          <a:noFill/>
        </p:spPr>
        <p:txBody>
          <a:bodyPr wrap="none" rtlCol="0">
            <a:spAutoFit/>
          </a:bodyPr>
          <a:lstStyle/>
          <a:p>
            <a:r>
              <a:rPr lang="en-US" dirty="0" smtClean="0"/>
              <a:t>Tentative schedule</a:t>
            </a:r>
            <a:endParaRPr lang="en-US" dirty="0"/>
          </a:p>
        </p:txBody>
      </p:sp>
      <p:cxnSp>
        <p:nvCxnSpPr>
          <p:cNvPr id="11" name="Straight Arrow Connector 10"/>
          <p:cNvCxnSpPr/>
          <p:nvPr/>
        </p:nvCxnSpPr>
        <p:spPr>
          <a:xfrm flipH="1">
            <a:off x="7526421" y="1630941"/>
            <a:ext cx="4869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flipH="1">
            <a:off x="7526421" y="3599977"/>
            <a:ext cx="48690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7063267" y="4836990"/>
            <a:ext cx="1764375" cy="954107"/>
          </a:xfrm>
          <a:prstGeom prst="rect">
            <a:avLst/>
          </a:prstGeom>
          <a:noFill/>
          <a:ln>
            <a:solidFill>
              <a:srgbClr val="008000"/>
            </a:solidFill>
          </a:ln>
        </p:spPr>
        <p:txBody>
          <a:bodyPr wrap="square" rtlCol="0">
            <a:spAutoFit/>
          </a:bodyPr>
          <a:lstStyle/>
          <a:p>
            <a:pPr algn="just"/>
            <a:r>
              <a:rPr lang="en-US" sz="1400" dirty="0" smtClean="0">
                <a:solidFill>
                  <a:srgbClr val="FF0000"/>
                </a:solidFill>
              </a:rPr>
              <a:t>It seems that the FP7 proposal does not foresee any topical workshop in 2017 (?)</a:t>
            </a:r>
          </a:p>
        </p:txBody>
      </p:sp>
      <p:cxnSp>
        <p:nvCxnSpPr>
          <p:cNvPr id="77" name="Straight Connector 76"/>
          <p:cNvCxnSpPr/>
          <p:nvPr/>
        </p:nvCxnSpPr>
        <p:spPr>
          <a:xfrm>
            <a:off x="4082947" y="3983670"/>
            <a:ext cx="0" cy="180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rot="16200000">
            <a:off x="3068118" y="4828102"/>
            <a:ext cx="1766429" cy="338554"/>
          </a:xfrm>
          <a:prstGeom prst="rect">
            <a:avLst/>
          </a:prstGeom>
          <a:noFill/>
        </p:spPr>
        <p:txBody>
          <a:bodyPr wrap="none" rtlCol="0">
            <a:spAutoFit/>
          </a:bodyPr>
          <a:lstStyle/>
          <a:p>
            <a:r>
              <a:rPr lang="en-US" sz="1600" dirty="0" smtClean="0"/>
              <a:t>IPAC’14 (Germany)</a:t>
            </a:r>
            <a:endParaRPr lang="en-US" sz="1600" dirty="0"/>
          </a:p>
        </p:txBody>
      </p:sp>
      <p:cxnSp>
        <p:nvCxnSpPr>
          <p:cNvPr id="76" name="Straight Connector 75"/>
          <p:cNvCxnSpPr/>
          <p:nvPr/>
        </p:nvCxnSpPr>
        <p:spPr>
          <a:xfrm>
            <a:off x="3115821" y="3983683"/>
            <a:ext cx="0" cy="180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604855" y="2765030"/>
            <a:ext cx="327283" cy="461665"/>
          </a:xfrm>
          <a:prstGeom prst="rect">
            <a:avLst/>
          </a:prstGeom>
          <a:noFill/>
        </p:spPr>
        <p:txBody>
          <a:bodyPr wrap="none" rtlCol="0">
            <a:spAutoFit/>
          </a:bodyPr>
          <a:lstStyle/>
          <a:p>
            <a:r>
              <a:rPr lang="en-US" sz="2400" b="1" dirty="0" smtClean="0">
                <a:solidFill>
                  <a:srgbClr val="FF0000"/>
                </a:solidFill>
              </a:rPr>
              <a:t>?</a:t>
            </a:r>
            <a:endParaRPr lang="en-US" sz="2400" b="1" dirty="0">
              <a:solidFill>
                <a:srgbClr val="FF0000"/>
              </a:solidFill>
            </a:endParaRPr>
          </a:p>
        </p:txBody>
      </p:sp>
      <p:cxnSp>
        <p:nvCxnSpPr>
          <p:cNvPr id="18" name="Straight Arrow Connector 17"/>
          <p:cNvCxnSpPr/>
          <p:nvPr/>
        </p:nvCxnSpPr>
        <p:spPr>
          <a:xfrm>
            <a:off x="6763898" y="3374172"/>
            <a:ext cx="0" cy="450469"/>
          </a:xfrm>
          <a:prstGeom prst="straightConnector1">
            <a:avLst/>
          </a:prstGeom>
          <a:ln>
            <a:solidFill>
              <a:srgbClr val="97FF10"/>
            </a:solidFill>
            <a:tailEnd type="arrow"/>
          </a:ln>
          <a:effectLst>
            <a:outerShdw dist="20000" dir="5400000" rotWithShape="0">
              <a:schemeClr val="tx1"/>
            </a:outerShdw>
          </a:effectLst>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6460252" y="2685016"/>
            <a:ext cx="603015" cy="625405"/>
          </a:xfrm>
          <a:prstGeom prst="ellipse">
            <a:avLst/>
          </a:prstGeom>
          <a:noFill/>
          <a:ln>
            <a:solidFill>
              <a:srgbClr val="97FF10"/>
            </a:solidFill>
          </a:ln>
          <a:effectLst>
            <a:outerShdw dist="23000" dir="540000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Arrow Connector 22"/>
          <p:cNvCxnSpPr>
            <a:stCxn id="15" idx="0"/>
          </p:cNvCxnSpPr>
          <p:nvPr/>
        </p:nvCxnSpPr>
        <p:spPr>
          <a:xfrm flipH="1" flipV="1">
            <a:off x="6932138" y="4400575"/>
            <a:ext cx="1013317" cy="4364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48816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15</a:t>
            </a:fld>
            <a:endParaRPr lang="en-US"/>
          </a:p>
        </p:txBody>
      </p:sp>
      <p:sp>
        <p:nvSpPr>
          <p:cNvPr id="5" name="TextBox 4"/>
          <p:cNvSpPr txBox="1"/>
          <p:nvPr/>
        </p:nvSpPr>
        <p:spPr>
          <a:xfrm>
            <a:off x="2588503" y="404119"/>
            <a:ext cx="4345961" cy="646331"/>
          </a:xfrm>
          <a:prstGeom prst="rect">
            <a:avLst/>
          </a:prstGeom>
          <a:noFill/>
        </p:spPr>
        <p:txBody>
          <a:bodyPr wrap="none" rtlCol="0">
            <a:spAutoFit/>
          </a:bodyPr>
          <a:lstStyle/>
          <a:p>
            <a:r>
              <a:rPr lang="en-US" sz="3600" dirty="0" smtClean="0"/>
              <a:t>Tentative Milestones I</a:t>
            </a:r>
            <a:endParaRPr lang="en-US" sz="3600" dirty="0"/>
          </a:p>
        </p:txBody>
      </p:sp>
      <p:sp>
        <p:nvSpPr>
          <p:cNvPr id="6" name="TextBox 5"/>
          <p:cNvSpPr txBox="1"/>
          <p:nvPr/>
        </p:nvSpPr>
        <p:spPr>
          <a:xfrm>
            <a:off x="827923" y="1314595"/>
            <a:ext cx="1848215" cy="338554"/>
          </a:xfrm>
          <a:prstGeom prst="rect">
            <a:avLst/>
          </a:prstGeom>
          <a:noFill/>
        </p:spPr>
        <p:txBody>
          <a:bodyPr wrap="none" rtlCol="0">
            <a:spAutoFit/>
          </a:bodyPr>
          <a:lstStyle/>
          <a:p>
            <a:r>
              <a:rPr lang="en-US" sz="1600" dirty="0" smtClean="0"/>
              <a:t>1</a:t>
            </a:r>
            <a:r>
              <a:rPr lang="en-US" sz="1600" baseline="30000" dirty="0" smtClean="0"/>
              <a:t>st</a:t>
            </a:r>
            <a:r>
              <a:rPr lang="en-US" sz="1600" dirty="0" smtClean="0"/>
              <a:t> Workshop (M12) </a:t>
            </a:r>
            <a:endParaRPr lang="en-US" sz="1600" dirty="0"/>
          </a:p>
        </p:txBody>
      </p:sp>
      <p:sp>
        <p:nvSpPr>
          <p:cNvPr id="7" name="TextBox 6"/>
          <p:cNvSpPr txBox="1"/>
          <p:nvPr/>
        </p:nvSpPr>
        <p:spPr>
          <a:xfrm>
            <a:off x="827923" y="3310557"/>
            <a:ext cx="1892632" cy="338554"/>
          </a:xfrm>
          <a:prstGeom prst="rect">
            <a:avLst/>
          </a:prstGeom>
          <a:noFill/>
        </p:spPr>
        <p:txBody>
          <a:bodyPr wrap="none" rtlCol="0">
            <a:spAutoFit/>
          </a:bodyPr>
          <a:lstStyle/>
          <a:p>
            <a:r>
              <a:rPr lang="en-US" sz="1600" dirty="0" smtClean="0"/>
              <a:t>2</a:t>
            </a:r>
            <a:r>
              <a:rPr lang="en-US" sz="1600" baseline="30000" dirty="0" smtClean="0"/>
              <a:t>nd</a:t>
            </a:r>
            <a:r>
              <a:rPr lang="en-US" sz="1600" dirty="0" smtClean="0"/>
              <a:t> Workshop (M24) </a:t>
            </a:r>
            <a:endParaRPr lang="en-US" sz="1600" dirty="0"/>
          </a:p>
        </p:txBody>
      </p:sp>
      <p:sp>
        <p:nvSpPr>
          <p:cNvPr id="8" name="TextBox 7"/>
          <p:cNvSpPr txBox="1"/>
          <p:nvPr/>
        </p:nvSpPr>
        <p:spPr>
          <a:xfrm>
            <a:off x="3030947" y="3336559"/>
            <a:ext cx="1768333" cy="338554"/>
          </a:xfrm>
          <a:prstGeom prst="rect">
            <a:avLst/>
          </a:prstGeom>
          <a:solidFill>
            <a:srgbClr val="FFFF00"/>
          </a:solidFill>
        </p:spPr>
        <p:txBody>
          <a:bodyPr wrap="none" rtlCol="0">
            <a:spAutoFit/>
          </a:bodyPr>
          <a:lstStyle/>
          <a:p>
            <a:r>
              <a:rPr lang="en-US" sz="1600" dirty="0" smtClean="0"/>
              <a:t>Space Charge 2015</a:t>
            </a:r>
            <a:endParaRPr lang="en-US" sz="1600" dirty="0"/>
          </a:p>
        </p:txBody>
      </p:sp>
      <p:sp>
        <p:nvSpPr>
          <p:cNvPr id="9" name="TextBox 8"/>
          <p:cNvSpPr txBox="1"/>
          <p:nvPr/>
        </p:nvSpPr>
        <p:spPr>
          <a:xfrm>
            <a:off x="3004211" y="3800162"/>
            <a:ext cx="5530417" cy="1569660"/>
          </a:xfrm>
          <a:prstGeom prst="rect">
            <a:avLst/>
          </a:prstGeom>
          <a:noFill/>
        </p:spPr>
        <p:txBody>
          <a:bodyPr wrap="square" rtlCol="0">
            <a:spAutoFit/>
          </a:bodyPr>
          <a:lstStyle/>
          <a:p>
            <a:pPr algn="just"/>
            <a:r>
              <a:rPr lang="en-US" sz="1600" dirty="0" smtClean="0"/>
              <a:t>Workshop dedicated to the state of the art in simulations and experiment with high intensity beams. This workshop is ideally the continuation of the successful Space Charge 2013: contributions from major projects as FAIR, LIU, ISIS upgrade, EMMA will be highlighted. This workshop is of larger size than topical meeting. Attendance: ~50-80 people, with 30 Europeans</a:t>
            </a:r>
            <a:endParaRPr lang="en-US" sz="1600" dirty="0"/>
          </a:p>
        </p:txBody>
      </p:sp>
      <p:sp>
        <p:nvSpPr>
          <p:cNvPr id="12" name="TextBox 11"/>
          <p:cNvSpPr txBox="1"/>
          <p:nvPr/>
        </p:nvSpPr>
        <p:spPr>
          <a:xfrm>
            <a:off x="3058811" y="1314595"/>
            <a:ext cx="2863785" cy="338554"/>
          </a:xfrm>
          <a:prstGeom prst="rect">
            <a:avLst/>
          </a:prstGeom>
          <a:solidFill>
            <a:srgbClr val="FFFF00"/>
          </a:solidFill>
        </p:spPr>
        <p:txBody>
          <a:bodyPr wrap="none" rtlCol="0">
            <a:spAutoFit/>
          </a:bodyPr>
          <a:lstStyle/>
          <a:p>
            <a:r>
              <a:rPr lang="en-US" sz="1600" dirty="0" smtClean="0"/>
              <a:t>Topical meeting (to be updated)</a:t>
            </a:r>
            <a:endParaRPr lang="en-US" sz="1600" dirty="0"/>
          </a:p>
        </p:txBody>
      </p:sp>
      <p:sp>
        <p:nvSpPr>
          <p:cNvPr id="13" name="TextBox 12"/>
          <p:cNvSpPr txBox="1"/>
          <p:nvPr/>
        </p:nvSpPr>
        <p:spPr>
          <a:xfrm>
            <a:off x="3004211" y="1727924"/>
            <a:ext cx="5044971" cy="1077218"/>
          </a:xfrm>
          <a:prstGeom prst="rect">
            <a:avLst/>
          </a:prstGeom>
          <a:noFill/>
        </p:spPr>
        <p:txBody>
          <a:bodyPr wrap="none" rtlCol="0">
            <a:spAutoFit/>
          </a:bodyPr>
          <a:lstStyle/>
          <a:p>
            <a:r>
              <a:rPr lang="en-US" sz="1600" dirty="0" smtClean="0"/>
              <a:t>Magnets and nonlinear beam dynamics. Measurements of </a:t>
            </a:r>
          </a:p>
          <a:p>
            <a:r>
              <a:rPr lang="en-US" sz="1600" dirty="0" smtClean="0"/>
              <a:t>multipoles for non-circular chambers.  …..  </a:t>
            </a:r>
          </a:p>
          <a:p>
            <a:r>
              <a:rPr lang="en-US" sz="1600" dirty="0" smtClean="0"/>
              <a:t>Space charge in diagnostics (IPM, tunes, etc.)… </a:t>
            </a:r>
          </a:p>
          <a:p>
            <a:r>
              <a:rPr lang="en-US" sz="1600" dirty="0" smtClean="0"/>
              <a:t>……</a:t>
            </a:r>
          </a:p>
        </p:txBody>
      </p:sp>
      <p:sp>
        <p:nvSpPr>
          <p:cNvPr id="11" name="TextBox 10"/>
          <p:cNvSpPr txBox="1"/>
          <p:nvPr/>
        </p:nvSpPr>
        <p:spPr>
          <a:xfrm>
            <a:off x="1071385" y="1711166"/>
            <a:ext cx="1919278" cy="954107"/>
          </a:xfrm>
          <a:prstGeom prst="rect">
            <a:avLst/>
          </a:prstGeom>
          <a:noFill/>
        </p:spPr>
        <p:txBody>
          <a:bodyPr wrap="none" rtlCol="0">
            <a:spAutoFit/>
          </a:bodyPr>
          <a:lstStyle/>
          <a:p>
            <a:r>
              <a:rPr lang="en-US" sz="1400" dirty="0" smtClean="0"/>
              <a:t>Germany</a:t>
            </a:r>
          </a:p>
          <a:p>
            <a:r>
              <a:rPr lang="en-US" sz="1400" dirty="0" smtClean="0"/>
              <a:t>Location:….</a:t>
            </a:r>
          </a:p>
          <a:p>
            <a:r>
              <a:rPr lang="en-US" sz="1400" dirty="0" smtClean="0"/>
              <a:t>Date: January, February </a:t>
            </a:r>
          </a:p>
          <a:p>
            <a:r>
              <a:rPr lang="en-US" sz="1400" dirty="0" smtClean="0"/>
              <a:t>GSI, CERN, (RAL)</a:t>
            </a:r>
          </a:p>
        </p:txBody>
      </p:sp>
      <p:grpSp>
        <p:nvGrpSpPr>
          <p:cNvPr id="16" name="Group 15"/>
          <p:cNvGrpSpPr/>
          <p:nvPr/>
        </p:nvGrpSpPr>
        <p:grpSpPr>
          <a:xfrm>
            <a:off x="1109319" y="3850095"/>
            <a:ext cx="1063675" cy="769662"/>
            <a:chOff x="1122019" y="3850095"/>
            <a:chExt cx="1063675" cy="769662"/>
          </a:xfrm>
        </p:grpSpPr>
        <p:sp>
          <p:nvSpPr>
            <p:cNvPr id="10" name="TextBox 9"/>
            <p:cNvSpPr txBox="1"/>
            <p:nvPr/>
          </p:nvSpPr>
          <p:spPr>
            <a:xfrm>
              <a:off x="1122019" y="4071026"/>
              <a:ext cx="1063675" cy="307777"/>
            </a:xfrm>
            <a:prstGeom prst="rect">
              <a:avLst/>
            </a:prstGeom>
            <a:noFill/>
          </p:spPr>
          <p:txBody>
            <a:bodyPr wrap="none" rtlCol="0">
              <a:spAutoFit/>
            </a:bodyPr>
            <a:lstStyle/>
            <a:p>
              <a:r>
                <a:rPr lang="en-US" sz="1400" dirty="0" smtClean="0"/>
                <a:t>Location: ….</a:t>
              </a:r>
              <a:endParaRPr lang="en-US" sz="1400" dirty="0"/>
            </a:p>
          </p:txBody>
        </p:sp>
        <p:sp>
          <p:nvSpPr>
            <p:cNvPr id="14" name="TextBox 13"/>
            <p:cNvSpPr txBox="1"/>
            <p:nvPr/>
          </p:nvSpPr>
          <p:spPr>
            <a:xfrm>
              <a:off x="1122019" y="3850095"/>
              <a:ext cx="1030363" cy="307777"/>
            </a:xfrm>
            <a:prstGeom prst="rect">
              <a:avLst/>
            </a:prstGeom>
            <a:noFill/>
          </p:spPr>
          <p:txBody>
            <a:bodyPr wrap="none" rtlCol="0">
              <a:spAutoFit/>
            </a:bodyPr>
            <a:lstStyle/>
            <a:p>
              <a:r>
                <a:rPr lang="en-US" sz="1400" dirty="0" smtClean="0"/>
                <a:t>Country:…..</a:t>
              </a:r>
              <a:endParaRPr lang="en-US" sz="1400" dirty="0"/>
            </a:p>
          </p:txBody>
        </p:sp>
        <p:sp>
          <p:nvSpPr>
            <p:cNvPr id="15" name="TextBox 14"/>
            <p:cNvSpPr txBox="1"/>
            <p:nvPr/>
          </p:nvSpPr>
          <p:spPr>
            <a:xfrm>
              <a:off x="1122019" y="4311980"/>
              <a:ext cx="793231" cy="307777"/>
            </a:xfrm>
            <a:prstGeom prst="rect">
              <a:avLst/>
            </a:prstGeom>
            <a:noFill/>
          </p:spPr>
          <p:txBody>
            <a:bodyPr wrap="none" rtlCol="0">
              <a:spAutoFit/>
            </a:bodyPr>
            <a:lstStyle/>
            <a:p>
              <a:r>
                <a:rPr lang="en-US" sz="1400" dirty="0" smtClean="0"/>
                <a:t>Date:…..</a:t>
              </a:r>
              <a:endParaRPr lang="en-US" sz="1400" dirty="0"/>
            </a:p>
          </p:txBody>
        </p:sp>
      </p:grpSp>
    </p:spTree>
    <p:extLst>
      <p:ext uri="{BB962C8B-B14F-4D97-AF65-F5344CB8AC3E}">
        <p14:creationId xmlns:p14="http://schemas.microsoft.com/office/powerpoint/2010/main" val="16141611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16</a:t>
            </a:fld>
            <a:endParaRPr lang="en-US"/>
          </a:p>
        </p:txBody>
      </p:sp>
      <p:sp>
        <p:nvSpPr>
          <p:cNvPr id="5" name="TextBox 4"/>
          <p:cNvSpPr txBox="1"/>
          <p:nvPr/>
        </p:nvSpPr>
        <p:spPr>
          <a:xfrm>
            <a:off x="854659" y="3283821"/>
            <a:ext cx="1866583" cy="338554"/>
          </a:xfrm>
          <a:prstGeom prst="rect">
            <a:avLst/>
          </a:prstGeom>
          <a:noFill/>
        </p:spPr>
        <p:txBody>
          <a:bodyPr wrap="none" rtlCol="0">
            <a:spAutoFit/>
          </a:bodyPr>
          <a:lstStyle/>
          <a:p>
            <a:r>
              <a:rPr lang="en-US" sz="1600" dirty="0" smtClean="0"/>
              <a:t>4</a:t>
            </a:r>
            <a:r>
              <a:rPr lang="en-US" sz="1600" baseline="30000" dirty="0" smtClean="0"/>
              <a:t>th</a:t>
            </a:r>
            <a:r>
              <a:rPr lang="en-US" sz="1600" dirty="0" smtClean="0"/>
              <a:t> Workshop (M48) </a:t>
            </a:r>
            <a:endParaRPr lang="en-US" sz="1600" dirty="0"/>
          </a:p>
        </p:txBody>
      </p:sp>
      <p:sp>
        <p:nvSpPr>
          <p:cNvPr id="6" name="TextBox 5"/>
          <p:cNvSpPr txBox="1"/>
          <p:nvPr/>
        </p:nvSpPr>
        <p:spPr>
          <a:xfrm>
            <a:off x="3030947" y="3309823"/>
            <a:ext cx="5310268" cy="338554"/>
          </a:xfrm>
          <a:prstGeom prst="rect">
            <a:avLst/>
          </a:prstGeom>
          <a:solidFill>
            <a:srgbClr val="FFFF00"/>
          </a:solidFill>
        </p:spPr>
        <p:txBody>
          <a:bodyPr wrap="none" rtlCol="0">
            <a:spAutoFit/>
          </a:bodyPr>
          <a:lstStyle/>
          <a:p>
            <a:r>
              <a:rPr lang="en-US" sz="1600" dirty="0" smtClean="0"/>
              <a:t>Space Charge 2017 (it looks like in M48 there is no workshop)</a:t>
            </a:r>
            <a:endParaRPr lang="en-US" sz="1600" dirty="0"/>
          </a:p>
        </p:txBody>
      </p:sp>
      <p:sp>
        <p:nvSpPr>
          <p:cNvPr id="7" name="TextBox 6"/>
          <p:cNvSpPr txBox="1"/>
          <p:nvPr/>
        </p:nvSpPr>
        <p:spPr>
          <a:xfrm>
            <a:off x="2990843" y="3773426"/>
            <a:ext cx="5530417" cy="1569660"/>
          </a:xfrm>
          <a:prstGeom prst="rect">
            <a:avLst/>
          </a:prstGeom>
          <a:noFill/>
        </p:spPr>
        <p:txBody>
          <a:bodyPr wrap="square" rtlCol="0">
            <a:spAutoFit/>
          </a:bodyPr>
          <a:lstStyle/>
          <a:p>
            <a:pPr algn="just"/>
            <a:r>
              <a:rPr lang="en-US" sz="1600" dirty="0" smtClean="0"/>
              <a:t>Workshop dedicated to the state of the art in simulations and experiment with high intensity beams. This workshop is ideally the continuation of the successful Space Charge 2013: contributions from major project FAIR, LIU, ISIS upgrade EMMA, will be highlighted. This workshop is of larger size than topical meeting. Attendance: ~50-80 people, with 30 Europeans</a:t>
            </a:r>
            <a:endParaRPr lang="en-US" sz="1600" dirty="0"/>
          </a:p>
        </p:txBody>
      </p:sp>
      <p:sp>
        <p:nvSpPr>
          <p:cNvPr id="9" name="TextBox 8"/>
          <p:cNvSpPr txBox="1"/>
          <p:nvPr/>
        </p:nvSpPr>
        <p:spPr>
          <a:xfrm>
            <a:off x="854659" y="1327963"/>
            <a:ext cx="1868453" cy="338554"/>
          </a:xfrm>
          <a:prstGeom prst="rect">
            <a:avLst/>
          </a:prstGeom>
          <a:noFill/>
        </p:spPr>
        <p:txBody>
          <a:bodyPr wrap="none" rtlCol="0">
            <a:spAutoFit/>
          </a:bodyPr>
          <a:lstStyle/>
          <a:p>
            <a:r>
              <a:rPr lang="en-US" sz="1600" dirty="0" smtClean="0"/>
              <a:t>3</a:t>
            </a:r>
            <a:r>
              <a:rPr lang="en-US" sz="1600" baseline="30000" dirty="0" smtClean="0"/>
              <a:t>rd</a:t>
            </a:r>
            <a:r>
              <a:rPr lang="en-US" sz="1600" dirty="0" smtClean="0"/>
              <a:t> Workshop (M36) </a:t>
            </a:r>
            <a:endParaRPr lang="en-US" sz="1600" dirty="0"/>
          </a:p>
        </p:txBody>
      </p:sp>
      <p:sp>
        <p:nvSpPr>
          <p:cNvPr id="10" name="TextBox 9"/>
          <p:cNvSpPr txBox="1"/>
          <p:nvPr/>
        </p:nvSpPr>
        <p:spPr>
          <a:xfrm>
            <a:off x="3045443" y="1327963"/>
            <a:ext cx="2863785" cy="338554"/>
          </a:xfrm>
          <a:prstGeom prst="rect">
            <a:avLst/>
          </a:prstGeom>
          <a:solidFill>
            <a:srgbClr val="FFFF00"/>
          </a:solidFill>
        </p:spPr>
        <p:txBody>
          <a:bodyPr wrap="none" rtlCol="0">
            <a:spAutoFit/>
          </a:bodyPr>
          <a:lstStyle/>
          <a:p>
            <a:r>
              <a:rPr lang="en-US" sz="1600" dirty="0" smtClean="0"/>
              <a:t>Topical meeting (to be updated)</a:t>
            </a:r>
            <a:endParaRPr lang="en-US" sz="1600" dirty="0"/>
          </a:p>
        </p:txBody>
      </p:sp>
      <p:grpSp>
        <p:nvGrpSpPr>
          <p:cNvPr id="18" name="Group 17"/>
          <p:cNvGrpSpPr/>
          <p:nvPr/>
        </p:nvGrpSpPr>
        <p:grpSpPr>
          <a:xfrm>
            <a:off x="1148755" y="3853773"/>
            <a:ext cx="1063675" cy="807762"/>
            <a:chOff x="1148755" y="3853773"/>
            <a:chExt cx="1063675" cy="807762"/>
          </a:xfrm>
        </p:grpSpPr>
        <p:sp>
          <p:nvSpPr>
            <p:cNvPr id="11" name="TextBox 10"/>
            <p:cNvSpPr txBox="1"/>
            <p:nvPr/>
          </p:nvSpPr>
          <p:spPr>
            <a:xfrm>
              <a:off x="1148755" y="4112804"/>
              <a:ext cx="1063675" cy="307777"/>
            </a:xfrm>
            <a:prstGeom prst="rect">
              <a:avLst/>
            </a:prstGeom>
            <a:noFill/>
          </p:spPr>
          <p:txBody>
            <a:bodyPr wrap="none" rtlCol="0">
              <a:spAutoFit/>
            </a:bodyPr>
            <a:lstStyle/>
            <a:p>
              <a:r>
                <a:rPr lang="en-US" sz="1400" dirty="0" smtClean="0"/>
                <a:t>Location: ….</a:t>
              </a:r>
              <a:endParaRPr lang="en-US" sz="1400" dirty="0"/>
            </a:p>
          </p:txBody>
        </p:sp>
        <p:sp>
          <p:nvSpPr>
            <p:cNvPr id="12" name="TextBox 11"/>
            <p:cNvSpPr txBox="1"/>
            <p:nvPr/>
          </p:nvSpPr>
          <p:spPr>
            <a:xfrm>
              <a:off x="1148755" y="3853773"/>
              <a:ext cx="1030363" cy="307777"/>
            </a:xfrm>
            <a:prstGeom prst="rect">
              <a:avLst/>
            </a:prstGeom>
            <a:noFill/>
          </p:spPr>
          <p:txBody>
            <a:bodyPr wrap="none" rtlCol="0">
              <a:spAutoFit/>
            </a:bodyPr>
            <a:lstStyle/>
            <a:p>
              <a:r>
                <a:rPr lang="en-US" sz="1400" dirty="0" smtClean="0"/>
                <a:t>Country:…..</a:t>
              </a:r>
              <a:endParaRPr lang="en-US" sz="1400" dirty="0"/>
            </a:p>
          </p:txBody>
        </p:sp>
        <p:sp>
          <p:nvSpPr>
            <p:cNvPr id="13" name="TextBox 12"/>
            <p:cNvSpPr txBox="1"/>
            <p:nvPr/>
          </p:nvSpPr>
          <p:spPr>
            <a:xfrm>
              <a:off x="1148755" y="4353758"/>
              <a:ext cx="793231" cy="307777"/>
            </a:xfrm>
            <a:prstGeom prst="rect">
              <a:avLst/>
            </a:prstGeom>
            <a:noFill/>
          </p:spPr>
          <p:txBody>
            <a:bodyPr wrap="none" rtlCol="0">
              <a:spAutoFit/>
            </a:bodyPr>
            <a:lstStyle/>
            <a:p>
              <a:r>
                <a:rPr lang="en-US" sz="1400" dirty="0" smtClean="0"/>
                <a:t>Date:…..</a:t>
              </a:r>
              <a:endParaRPr lang="en-US" sz="1400" dirty="0"/>
            </a:p>
          </p:txBody>
        </p:sp>
      </p:grpSp>
      <p:sp>
        <p:nvSpPr>
          <p:cNvPr id="14" name="TextBox 13"/>
          <p:cNvSpPr txBox="1"/>
          <p:nvPr/>
        </p:nvSpPr>
        <p:spPr>
          <a:xfrm>
            <a:off x="2588503" y="404119"/>
            <a:ext cx="4462280" cy="646331"/>
          </a:xfrm>
          <a:prstGeom prst="rect">
            <a:avLst/>
          </a:prstGeom>
          <a:noFill/>
        </p:spPr>
        <p:txBody>
          <a:bodyPr wrap="none" rtlCol="0">
            <a:spAutoFit/>
          </a:bodyPr>
          <a:lstStyle/>
          <a:p>
            <a:r>
              <a:rPr lang="en-US" sz="3600" dirty="0" smtClean="0"/>
              <a:t>Tentative Milestones II</a:t>
            </a:r>
            <a:endParaRPr lang="en-US" sz="3600" dirty="0"/>
          </a:p>
        </p:txBody>
      </p:sp>
      <p:grpSp>
        <p:nvGrpSpPr>
          <p:cNvPr id="8" name="Group 7"/>
          <p:cNvGrpSpPr/>
          <p:nvPr/>
        </p:nvGrpSpPr>
        <p:grpSpPr>
          <a:xfrm>
            <a:off x="1146723" y="1700270"/>
            <a:ext cx="1063675" cy="782362"/>
            <a:chOff x="1146723" y="1776470"/>
            <a:chExt cx="1063675" cy="782362"/>
          </a:xfrm>
        </p:grpSpPr>
        <p:sp>
          <p:nvSpPr>
            <p:cNvPr id="15" name="TextBox 14"/>
            <p:cNvSpPr txBox="1"/>
            <p:nvPr/>
          </p:nvSpPr>
          <p:spPr>
            <a:xfrm>
              <a:off x="1146723" y="2022801"/>
              <a:ext cx="1063675" cy="307777"/>
            </a:xfrm>
            <a:prstGeom prst="rect">
              <a:avLst/>
            </a:prstGeom>
            <a:noFill/>
          </p:spPr>
          <p:txBody>
            <a:bodyPr wrap="none" rtlCol="0">
              <a:spAutoFit/>
            </a:bodyPr>
            <a:lstStyle/>
            <a:p>
              <a:r>
                <a:rPr lang="en-US" sz="1400" dirty="0" smtClean="0"/>
                <a:t>Location: ….</a:t>
              </a:r>
              <a:endParaRPr lang="en-US" sz="1400" dirty="0"/>
            </a:p>
          </p:txBody>
        </p:sp>
        <p:sp>
          <p:nvSpPr>
            <p:cNvPr id="16" name="TextBox 15"/>
            <p:cNvSpPr txBox="1"/>
            <p:nvPr/>
          </p:nvSpPr>
          <p:spPr>
            <a:xfrm>
              <a:off x="1146723" y="1776470"/>
              <a:ext cx="1030363" cy="307777"/>
            </a:xfrm>
            <a:prstGeom prst="rect">
              <a:avLst/>
            </a:prstGeom>
            <a:noFill/>
          </p:spPr>
          <p:txBody>
            <a:bodyPr wrap="none" rtlCol="0">
              <a:spAutoFit/>
            </a:bodyPr>
            <a:lstStyle/>
            <a:p>
              <a:r>
                <a:rPr lang="en-US" sz="1400" dirty="0" smtClean="0"/>
                <a:t>Country:…..</a:t>
              </a:r>
              <a:endParaRPr lang="en-US" sz="1400" dirty="0"/>
            </a:p>
          </p:txBody>
        </p:sp>
        <p:sp>
          <p:nvSpPr>
            <p:cNvPr id="17" name="TextBox 16"/>
            <p:cNvSpPr txBox="1"/>
            <p:nvPr/>
          </p:nvSpPr>
          <p:spPr>
            <a:xfrm>
              <a:off x="1146723" y="2251055"/>
              <a:ext cx="793231" cy="307777"/>
            </a:xfrm>
            <a:prstGeom prst="rect">
              <a:avLst/>
            </a:prstGeom>
            <a:noFill/>
          </p:spPr>
          <p:txBody>
            <a:bodyPr wrap="none" rtlCol="0">
              <a:spAutoFit/>
            </a:bodyPr>
            <a:lstStyle/>
            <a:p>
              <a:r>
                <a:rPr lang="en-US" sz="1400" dirty="0" smtClean="0"/>
                <a:t>Date:…..</a:t>
              </a:r>
              <a:endParaRPr lang="en-US" sz="1400" dirty="0"/>
            </a:p>
          </p:txBody>
        </p:sp>
      </p:grpSp>
    </p:spTree>
    <p:extLst>
      <p:ext uri="{BB962C8B-B14F-4D97-AF65-F5344CB8AC3E}">
        <p14:creationId xmlns:p14="http://schemas.microsoft.com/office/powerpoint/2010/main" val="3514924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64525" y="740873"/>
            <a:ext cx="7814753" cy="2619498"/>
          </a:xfrm>
          <a:prstGeom prst="rect">
            <a:avLst/>
          </a:prstGeom>
          <a:gradFill flip="none" rotWithShape="1">
            <a:gsLst>
              <a:gs pos="0">
                <a:schemeClr val="accent1">
                  <a:tint val="100000"/>
                  <a:shade val="100000"/>
                  <a:satMod val="130000"/>
                  <a:alpha val="11000"/>
                </a:schemeClr>
              </a:gs>
              <a:gs pos="100000">
                <a:schemeClr val="accent1">
                  <a:tint val="50000"/>
                  <a:shade val="100000"/>
                  <a:satMod val="350000"/>
                  <a:alpha val="11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17</a:t>
            </a:fld>
            <a:endParaRPr lang="en-US"/>
          </a:p>
        </p:txBody>
      </p:sp>
      <p:sp>
        <p:nvSpPr>
          <p:cNvPr id="5" name="TextBox 4"/>
          <p:cNvSpPr txBox="1"/>
          <p:nvPr/>
        </p:nvSpPr>
        <p:spPr>
          <a:xfrm>
            <a:off x="2833153" y="226010"/>
            <a:ext cx="3690884" cy="369332"/>
          </a:xfrm>
          <a:prstGeom prst="rect">
            <a:avLst/>
          </a:prstGeom>
          <a:noFill/>
        </p:spPr>
        <p:txBody>
          <a:bodyPr wrap="none" rtlCol="0">
            <a:spAutoFit/>
          </a:bodyPr>
          <a:lstStyle/>
          <a:p>
            <a:r>
              <a:rPr lang="en-US" b="1" dirty="0" smtClean="0"/>
              <a:t>Collaborating Institutes of EuCARD-2 </a:t>
            </a:r>
            <a:endParaRPr lang="en-US" b="1" dirty="0"/>
          </a:p>
        </p:txBody>
      </p:sp>
      <p:sp>
        <p:nvSpPr>
          <p:cNvPr id="8" name="Rectangle 7"/>
          <p:cNvSpPr/>
          <p:nvPr/>
        </p:nvSpPr>
        <p:spPr>
          <a:xfrm>
            <a:off x="1351588" y="767745"/>
            <a:ext cx="7286429" cy="5355311"/>
          </a:xfrm>
          <a:prstGeom prst="rect">
            <a:avLst/>
          </a:prstGeom>
        </p:spPr>
        <p:txBody>
          <a:bodyPr wrap="square">
            <a:spAutoFit/>
          </a:bodyPr>
          <a:lstStyle/>
          <a:p>
            <a:r>
              <a:rPr lang="en-US" sz="900" dirty="0"/>
              <a:t>BINP               </a:t>
            </a:r>
            <a:r>
              <a:rPr lang="en-US" sz="900" dirty="0" err="1"/>
              <a:t>Budker</a:t>
            </a:r>
            <a:r>
              <a:rPr lang="en-US" sz="900" dirty="0"/>
              <a:t> Institute for Nuclear Research Russia                                                                       </a:t>
            </a:r>
            <a:r>
              <a:rPr lang="en-US" sz="900" dirty="0" smtClean="0"/>
              <a:t>                 </a:t>
            </a:r>
            <a:r>
              <a:rPr lang="en-US" sz="900" dirty="0"/>
              <a:t>WP4, WP5, WP6, WP7</a:t>
            </a:r>
          </a:p>
          <a:p>
            <a:r>
              <a:rPr lang="en-US" sz="900" dirty="0" smtClean="0"/>
              <a:t>BNL                 </a:t>
            </a:r>
            <a:r>
              <a:rPr lang="en-US" sz="900" dirty="0"/>
              <a:t>Brookhaven National Laboratory USA                                                                                    </a:t>
            </a:r>
            <a:r>
              <a:rPr lang="en-US" sz="900" dirty="0" smtClean="0"/>
              <a:t>                           </a:t>
            </a:r>
            <a:r>
              <a:rPr lang="en-US" sz="900" dirty="0"/>
              <a:t>WP5, WP6, WP7, WP10, </a:t>
            </a:r>
            <a:r>
              <a:rPr lang="en-US" sz="900" dirty="0" smtClean="0"/>
              <a:t>WP12</a:t>
            </a:r>
          </a:p>
          <a:p>
            <a:r>
              <a:rPr lang="en-US" sz="900" dirty="0"/>
              <a:t>CNRS              Centre National de la </a:t>
            </a:r>
            <a:r>
              <a:rPr lang="en-US" sz="900" dirty="0" err="1"/>
              <a:t>Recherche</a:t>
            </a:r>
            <a:r>
              <a:rPr lang="en-US" sz="900" dirty="0"/>
              <a:t> </a:t>
            </a:r>
            <a:r>
              <a:rPr lang="en-US" sz="900" dirty="0" err="1"/>
              <a:t>Scientifique</a:t>
            </a:r>
            <a:r>
              <a:rPr lang="en-US" sz="900" dirty="0"/>
              <a:t>                                                                                                   WP5 and WP7       </a:t>
            </a:r>
          </a:p>
          <a:p>
            <a:r>
              <a:rPr lang="en-US" sz="900" dirty="0" smtClean="0"/>
              <a:t>CINVESTAV   </a:t>
            </a:r>
            <a:r>
              <a:rPr lang="en-US" sz="900" dirty="0"/>
              <a:t>Centro de </a:t>
            </a:r>
            <a:r>
              <a:rPr lang="en-US" sz="900" dirty="0" err="1"/>
              <a:t>Investigación</a:t>
            </a:r>
            <a:r>
              <a:rPr lang="en-US" sz="900" dirty="0"/>
              <a:t> y de </a:t>
            </a:r>
            <a:r>
              <a:rPr lang="en-US" sz="900" dirty="0" err="1"/>
              <a:t>Estudios</a:t>
            </a:r>
            <a:r>
              <a:rPr lang="en-US" sz="900" dirty="0"/>
              <a:t> </a:t>
            </a:r>
            <a:r>
              <a:rPr lang="en-US" sz="900" dirty="0" err="1"/>
              <a:t>Avanzados</a:t>
            </a:r>
            <a:r>
              <a:rPr lang="en-US" sz="900" dirty="0"/>
              <a:t> del IPN Mexico                                                                </a:t>
            </a:r>
            <a:r>
              <a:rPr lang="en-US" sz="900" dirty="0" smtClean="0"/>
              <a:t>WP5</a:t>
            </a:r>
          </a:p>
          <a:p>
            <a:r>
              <a:rPr lang="en-US" sz="900" dirty="0" smtClean="0"/>
              <a:t>DESY               </a:t>
            </a:r>
            <a:r>
              <a:rPr lang="en-US" sz="900" dirty="0" err="1"/>
              <a:t>Stiftung</a:t>
            </a:r>
            <a:r>
              <a:rPr lang="en-US" sz="900" dirty="0"/>
              <a:t> </a:t>
            </a:r>
            <a:r>
              <a:rPr lang="en-US" sz="900" dirty="0" err="1"/>
              <a:t>Deutsches</a:t>
            </a:r>
            <a:r>
              <a:rPr lang="en-US" sz="900" dirty="0"/>
              <a:t> </a:t>
            </a:r>
            <a:r>
              <a:rPr lang="en-US" sz="900" dirty="0" err="1"/>
              <a:t>Elektronen</a:t>
            </a:r>
            <a:r>
              <a:rPr lang="en-US" sz="900" dirty="0"/>
              <a:t>-</a:t>
            </a:r>
            <a:r>
              <a:rPr lang="en-US" sz="900" dirty="0" smtClean="0"/>
              <a:t>Synchrotron                                                                                          </a:t>
            </a:r>
            <a:r>
              <a:rPr lang="en-US" sz="900" dirty="0"/>
              <a:t>WP3, WP5 and WP6</a:t>
            </a:r>
            <a:endParaRPr lang="en-US" sz="900" dirty="0" smtClean="0"/>
          </a:p>
          <a:p>
            <a:r>
              <a:rPr lang="en-US" sz="900" dirty="0" smtClean="0"/>
              <a:t>ESA</a:t>
            </a:r>
            <a:r>
              <a:rPr lang="en-US" sz="900" dirty="0"/>
              <a:t>/ESTEC </a:t>
            </a:r>
            <a:r>
              <a:rPr lang="en-US" sz="900" dirty="0" smtClean="0"/>
              <a:t>    </a:t>
            </a:r>
            <a:r>
              <a:rPr lang="en-US" sz="900" dirty="0"/>
              <a:t>European Space Agency, European Space Research and Technology Centre Europe                               WP5</a:t>
            </a:r>
          </a:p>
          <a:p>
            <a:r>
              <a:rPr lang="en-US" sz="900" dirty="0"/>
              <a:t>FNAL               Fermi National Accelerator Laboratory USA                                                                                                      WP5, WP6, WP7, </a:t>
            </a:r>
            <a:r>
              <a:rPr lang="en-US" sz="900" dirty="0" smtClean="0"/>
              <a:t>WP10</a:t>
            </a:r>
          </a:p>
          <a:p>
            <a:r>
              <a:rPr lang="en-US" sz="900" dirty="0" smtClean="0"/>
              <a:t>HZB                 </a:t>
            </a:r>
            <a:r>
              <a:rPr lang="en-US" sz="900" dirty="0"/>
              <a:t>Helmholtz-</a:t>
            </a:r>
            <a:r>
              <a:rPr lang="en-US" sz="900" dirty="0" err="1"/>
              <a:t>Zentrum</a:t>
            </a:r>
            <a:r>
              <a:rPr lang="en-US" sz="900" dirty="0"/>
              <a:t> </a:t>
            </a:r>
            <a:r>
              <a:rPr lang="en-US" sz="900" dirty="0" smtClean="0"/>
              <a:t>Berlin                                                                                                                                    </a:t>
            </a:r>
            <a:r>
              <a:rPr lang="en-US" sz="900" dirty="0"/>
              <a:t>WP5 and WP6</a:t>
            </a:r>
          </a:p>
          <a:p>
            <a:r>
              <a:rPr lang="en-US" sz="900" dirty="0"/>
              <a:t>IHEP    </a:t>
            </a:r>
            <a:r>
              <a:rPr lang="en-US" sz="900" dirty="0" smtClean="0"/>
              <a:t>            </a:t>
            </a:r>
            <a:r>
              <a:rPr lang="en-US" sz="900" dirty="0"/>
              <a:t>Institute for High Energy Physics Russia                                                                                   </a:t>
            </a:r>
            <a:r>
              <a:rPr lang="en-US" sz="900" dirty="0" smtClean="0"/>
              <a:t>                          WP5</a:t>
            </a:r>
          </a:p>
          <a:p>
            <a:r>
              <a:rPr lang="en-US" sz="900" dirty="0"/>
              <a:t>JAEA               Japan Atomic Energy Agency Japan                                                                                          </a:t>
            </a:r>
            <a:r>
              <a:rPr lang="en-US" sz="900" dirty="0" smtClean="0"/>
              <a:t>                           </a:t>
            </a:r>
            <a:r>
              <a:rPr lang="en-US" sz="900" dirty="0"/>
              <a:t>WP5</a:t>
            </a:r>
          </a:p>
          <a:p>
            <a:r>
              <a:rPr lang="en-US" sz="900" dirty="0"/>
              <a:t>JINR         </a:t>
            </a:r>
            <a:r>
              <a:rPr lang="en-US" sz="900" dirty="0" smtClean="0"/>
              <a:t>        </a:t>
            </a:r>
            <a:r>
              <a:rPr lang="en-US" sz="900" dirty="0"/>
              <a:t>Joint Institute for Nuclear Research </a:t>
            </a:r>
            <a:r>
              <a:rPr lang="en-US" sz="900" dirty="0" err="1"/>
              <a:t>Dubna</a:t>
            </a:r>
            <a:r>
              <a:rPr lang="en-US" sz="900" dirty="0"/>
              <a:t> Russia                                                                                WP4, </a:t>
            </a:r>
            <a:r>
              <a:rPr lang="en-US" sz="900" dirty="0" smtClean="0"/>
              <a:t>WP5</a:t>
            </a:r>
          </a:p>
          <a:p>
            <a:r>
              <a:rPr lang="en-US" sz="900" dirty="0"/>
              <a:t>KEK       </a:t>
            </a:r>
            <a:r>
              <a:rPr lang="en-US" sz="900" dirty="0" smtClean="0"/>
              <a:t>           </a:t>
            </a:r>
            <a:r>
              <a:rPr lang="en-US" sz="900" dirty="0"/>
              <a:t>High Energy Accelerator Research Organization Japan                                                                                   WP5, WP6, WP7, WP10, WP12</a:t>
            </a:r>
          </a:p>
          <a:p>
            <a:r>
              <a:rPr lang="en-US" sz="900" dirty="0"/>
              <a:t>KIT           </a:t>
            </a:r>
            <a:r>
              <a:rPr lang="en-US" sz="900" dirty="0" smtClean="0"/>
              <a:t>        </a:t>
            </a:r>
            <a:r>
              <a:rPr lang="en-US" sz="900" dirty="0"/>
              <a:t>Karlsruhe Institute of Technology                                                                                                                        WP5 and </a:t>
            </a:r>
            <a:r>
              <a:rPr lang="en-US" sz="900" dirty="0" smtClean="0"/>
              <a:t>WP6</a:t>
            </a:r>
            <a:endParaRPr lang="en-US" sz="900" dirty="0"/>
          </a:p>
          <a:p>
            <a:r>
              <a:rPr lang="en-US" sz="900" dirty="0" smtClean="0"/>
              <a:t>ORNL              </a:t>
            </a:r>
            <a:r>
              <a:rPr lang="en-US" sz="900" dirty="0"/>
              <a:t>Oak Ridge National Laboratory USA                                                                                                                    </a:t>
            </a:r>
            <a:r>
              <a:rPr lang="en-US" sz="900" dirty="0" smtClean="0"/>
              <a:t>WP5</a:t>
            </a:r>
          </a:p>
          <a:p>
            <a:r>
              <a:rPr lang="en-US" sz="900" dirty="0"/>
              <a:t>SCK-CEN </a:t>
            </a:r>
            <a:r>
              <a:rPr lang="en-US" sz="900" dirty="0" smtClean="0"/>
              <a:t>        </a:t>
            </a:r>
            <a:r>
              <a:rPr lang="en-US" sz="900" dirty="0"/>
              <a:t>The Belgian Nuclear Research Centre Belgium                                                                                       WP4, </a:t>
            </a:r>
            <a:r>
              <a:rPr lang="en-US" sz="900" dirty="0" smtClean="0"/>
              <a:t>WP5</a:t>
            </a:r>
            <a:endParaRPr lang="en-US" sz="900" dirty="0"/>
          </a:p>
          <a:p>
            <a:r>
              <a:rPr lang="en-US" sz="900" dirty="0"/>
              <a:t>SLAC-NAL       Stanford Linear </a:t>
            </a:r>
            <a:r>
              <a:rPr lang="en-US" sz="900" dirty="0" err="1"/>
              <a:t>Accelertor</a:t>
            </a:r>
            <a:r>
              <a:rPr lang="en-US" sz="900" dirty="0"/>
              <a:t> Center - National Accelerator Laboratory USA                                       WP3, WP5, WP6, WP7, </a:t>
            </a:r>
            <a:r>
              <a:rPr lang="en-US" sz="900" dirty="0" smtClean="0"/>
              <a:t>WP12</a:t>
            </a:r>
            <a:endParaRPr lang="en-US" sz="900" dirty="0"/>
          </a:p>
          <a:p>
            <a:r>
              <a:rPr lang="en-US" sz="900" dirty="0"/>
              <a:t>STFC                 Science &amp; Technology Facilities Council                                                                                                            WP5, </a:t>
            </a:r>
            <a:r>
              <a:rPr lang="en-US" sz="900" dirty="0" smtClean="0"/>
              <a:t>WP7</a:t>
            </a:r>
          </a:p>
          <a:p>
            <a:r>
              <a:rPr lang="en-US" sz="900" dirty="0" smtClean="0"/>
              <a:t>TJNAF             </a:t>
            </a:r>
            <a:r>
              <a:rPr lang="en-US" sz="900" dirty="0"/>
              <a:t>Thomas Jefferson National Accelerator Facility USA                                                                                        WP5 </a:t>
            </a:r>
          </a:p>
          <a:p>
            <a:endParaRPr lang="en-US" sz="900" dirty="0"/>
          </a:p>
          <a:p>
            <a:r>
              <a:rPr lang="en-US" sz="900" dirty="0" smtClean="0"/>
              <a:t>CSIC                 </a:t>
            </a:r>
            <a:r>
              <a:rPr lang="en-US" sz="900" dirty="0" err="1"/>
              <a:t>Instituto</a:t>
            </a:r>
            <a:r>
              <a:rPr lang="en-US" sz="900" dirty="0"/>
              <a:t> de </a:t>
            </a:r>
            <a:r>
              <a:rPr lang="en-US" sz="900" dirty="0" err="1"/>
              <a:t>Fisica</a:t>
            </a:r>
            <a:r>
              <a:rPr lang="en-US" sz="900" dirty="0"/>
              <a:t> Corpuscular                                                                                                                             WP5 and </a:t>
            </a:r>
            <a:r>
              <a:rPr lang="en-US" sz="900" dirty="0" smtClean="0"/>
              <a:t>WP6</a:t>
            </a:r>
          </a:p>
          <a:p>
            <a:r>
              <a:rPr lang="en-US" sz="900" dirty="0"/>
              <a:t>CU                   Cornell University USA                                                                                                                                           WP5, </a:t>
            </a:r>
            <a:r>
              <a:rPr lang="en-US" sz="900" dirty="0" smtClean="0"/>
              <a:t>WP6</a:t>
            </a:r>
          </a:p>
          <a:p>
            <a:r>
              <a:rPr lang="en-US" sz="900" dirty="0"/>
              <a:t>HI               </a:t>
            </a:r>
            <a:r>
              <a:rPr lang="en-US" sz="900" dirty="0" smtClean="0"/>
              <a:t>      </a:t>
            </a:r>
            <a:r>
              <a:rPr lang="en-US" sz="900" dirty="0"/>
              <a:t>Hiroshima University Japan                                                                                                                                   </a:t>
            </a:r>
            <a:r>
              <a:rPr lang="en-US" sz="900" dirty="0" smtClean="0"/>
              <a:t>WP5</a:t>
            </a:r>
          </a:p>
          <a:p>
            <a:r>
              <a:rPr lang="en-US" sz="900" dirty="0"/>
              <a:t>MSU                Michigan State University USA                                                                                                             </a:t>
            </a:r>
            <a:r>
              <a:rPr lang="en-US" sz="900" dirty="0" smtClean="0"/>
              <a:t>                WP5</a:t>
            </a:r>
          </a:p>
          <a:p>
            <a:r>
              <a:rPr lang="en-US" sz="900" dirty="0"/>
              <a:t>RHUL        </a:t>
            </a:r>
            <a:r>
              <a:rPr lang="en-US" sz="900" dirty="0" smtClean="0"/>
              <a:t>       </a:t>
            </a:r>
            <a:r>
              <a:rPr lang="en-US" sz="900" dirty="0"/>
              <a:t>Royal Holloway University of </a:t>
            </a:r>
            <a:r>
              <a:rPr lang="en-US" sz="900" dirty="0" smtClean="0"/>
              <a:t>London                                                                                                                 WP5</a:t>
            </a:r>
            <a:r>
              <a:rPr lang="en-US" sz="900" dirty="0"/>
              <a:t>, WP7 and </a:t>
            </a:r>
            <a:r>
              <a:rPr lang="en-US" sz="900" dirty="0" smtClean="0"/>
              <a:t>WP13</a:t>
            </a:r>
          </a:p>
          <a:p>
            <a:r>
              <a:rPr lang="en-US" sz="900" dirty="0" smtClean="0"/>
              <a:t>U                      </a:t>
            </a:r>
            <a:r>
              <a:rPr lang="en-US" sz="900" dirty="0"/>
              <a:t>Durham University of Durham UK                                                                                                                       </a:t>
            </a:r>
            <a:r>
              <a:rPr lang="en-US" sz="900" dirty="0" smtClean="0"/>
              <a:t>WP5</a:t>
            </a:r>
          </a:p>
          <a:p>
            <a:r>
              <a:rPr lang="en-US" sz="900" dirty="0"/>
              <a:t>UB          </a:t>
            </a:r>
            <a:r>
              <a:rPr lang="en-US" sz="900" dirty="0" smtClean="0"/>
              <a:t>         </a:t>
            </a:r>
            <a:r>
              <a:rPr lang="en-US" sz="900" dirty="0"/>
              <a:t>University of Bonn Germany                                                                                                                                 </a:t>
            </a:r>
            <a:r>
              <a:rPr lang="en-US" sz="900" dirty="0" smtClean="0"/>
              <a:t>WP5</a:t>
            </a:r>
          </a:p>
          <a:p>
            <a:r>
              <a:rPr lang="en-US" sz="900" dirty="0"/>
              <a:t>UJF          </a:t>
            </a:r>
            <a:r>
              <a:rPr lang="en-US" sz="900" dirty="0" smtClean="0"/>
              <a:t>        </a:t>
            </a:r>
            <a:r>
              <a:rPr lang="en-US" sz="900" dirty="0"/>
              <a:t>University Joseph Fourier Grenoble France                                                                                                        </a:t>
            </a:r>
            <a:r>
              <a:rPr lang="en-US" sz="900" dirty="0" smtClean="0"/>
              <a:t>WP5</a:t>
            </a:r>
          </a:p>
          <a:p>
            <a:r>
              <a:rPr lang="en-US" sz="900" dirty="0"/>
              <a:t>UM         </a:t>
            </a:r>
            <a:r>
              <a:rPr lang="en-US" sz="900" dirty="0" smtClean="0"/>
              <a:t>         </a:t>
            </a:r>
            <a:r>
              <a:rPr lang="en-US" sz="900" dirty="0"/>
              <a:t>University of Malta                                                                                                        </a:t>
            </a:r>
            <a:r>
              <a:rPr lang="en-US" sz="900" dirty="0" smtClean="0"/>
              <a:t>                                         WP5</a:t>
            </a:r>
          </a:p>
          <a:p>
            <a:r>
              <a:rPr lang="en-US" sz="900" dirty="0" err="1" smtClean="0"/>
              <a:t>Unibo</a:t>
            </a:r>
            <a:r>
              <a:rPr lang="en-US" sz="900" dirty="0" smtClean="0"/>
              <a:t>              </a:t>
            </a:r>
            <a:r>
              <a:rPr lang="en-US" sz="900" dirty="0"/>
              <a:t>Bologna University Italy                                                                                                                                         </a:t>
            </a:r>
            <a:r>
              <a:rPr lang="en-US" sz="900" dirty="0" smtClean="0"/>
              <a:t>WP5</a:t>
            </a:r>
          </a:p>
          <a:p>
            <a:r>
              <a:rPr lang="en-US" sz="900" dirty="0"/>
              <a:t>UNILIV            University of Liverpool UK                                                                                                             </a:t>
            </a:r>
            <a:r>
              <a:rPr lang="en-US" sz="900" dirty="0" smtClean="0"/>
              <a:t>                        </a:t>
            </a:r>
            <a:r>
              <a:rPr lang="en-US" sz="900" dirty="0"/>
              <a:t>WP5, </a:t>
            </a:r>
            <a:r>
              <a:rPr lang="en-US" sz="900" dirty="0" smtClean="0"/>
              <a:t>WP7</a:t>
            </a:r>
          </a:p>
          <a:p>
            <a:r>
              <a:rPr lang="en-US" sz="900" dirty="0"/>
              <a:t>UNIMAN        University of Manchester Germany                                                                                                                    WP5, WP6, WP7, </a:t>
            </a:r>
            <a:r>
              <a:rPr lang="en-US" sz="900" dirty="0" smtClean="0"/>
              <a:t>WP13</a:t>
            </a:r>
          </a:p>
          <a:p>
            <a:r>
              <a:rPr lang="en-US" sz="900" dirty="0" smtClean="0"/>
              <a:t>UOXF              </a:t>
            </a:r>
            <a:r>
              <a:rPr lang="en-US" sz="900" dirty="0"/>
              <a:t>The University of Oxford                                                                                                                                        WP5, WP7 and </a:t>
            </a:r>
            <a:r>
              <a:rPr lang="en-US" sz="900" dirty="0" smtClean="0"/>
              <a:t>WP13</a:t>
            </a:r>
            <a:endParaRPr lang="en-US" sz="900" dirty="0"/>
          </a:p>
          <a:p>
            <a:r>
              <a:rPr lang="en-US" sz="900" dirty="0" err="1"/>
              <a:t>Unipi</a:t>
            </a:r>
            <a:r>
              <a:rPr lang="en-US" sz="900" dirty="0"/>
              <a:t>          </a:t>
            </a:r>
            <a:r>
              <a:rPr lang="en-US" sz="900" dirty="0" smtClean="0"/>
              <a:t>     </a:t>
            </a:r>
            <a:r>
              <a:rPr lang="en-US" sz="900" dirty="0"/>
              <a:t>Pisa University Italy                                                                                                                                                WP5, WP7</a:t>
            </a:r>
          </a:p>
          <a:p>
            <a:r>
              <a:rPr lang="en-US" sz="900" dirty="0" err="1"/>
              <a:t>Unisannio</a:t>
            </a:r>
            <a:r>
              <a:rPr lang="en-US" sz="900" dirty="0"/>
              <a:t>   </a:t>
            </a:r>
            <a:r>
              <a:rPr lang="en-US" sz="900" dirty="0" smtClean="0"/>
              <a:t>   </a:t>
            </a:r>
            <a:r>
              <a:rPr lang="en-US" sz="900" dirty="0"/>
              <a:t>University of </a:t>
            </a:r>
            <a:r>
              <a:rPr lang="en-US" sz="900" dirty="0" err="1"/>
              <a:t>Sannio</a:t>
            </a:r>
            <a:r>
              <a:rPr lang="en-US" sz="900" dirty="0"/>
              <a:t> Italy                                                                                                                                       </a:t>
            </a:r>
            <a:r>
              <a:rPr lang="en-US" sz="900" dirty="0" smtClean="0"/>
              <a:t>WP5</a:t>
            </a:r>
          </a:p>
          <a:p>
            <a:r>
              <a:rPr lang="en-US" sz="900" dirty="0" smtClean="0"/>
              <a:t>UROS               </a:t>
            </a:r>
            <a:r>
              <a:rPr lang="en-US" sz="900" dirty="0" err="1"/>
              <a:t>Universität</a:t>
            </a:r>
            <a:r>
              <a:rPr lang="en-US" sz="900" dirty="0"/>
              <a:t> </a:t>
            </a:r>
            <a:r>
              <a:rPr lang="en-US" sz="900" dirty="0" smtClean="0"/>
              <a:t>Rostock                                                                                                                                               WP5</a:t>
            </a:r>
          </a:p>
          <a:p>
            <a:r>
              <a:rPr lang="en-US" sz="900" dirty="0"/>
              <a:t>PUV     </a:t>
            </a:r>
            <a:r>
              <a:rPr lang="en-US" sz="900" dirty="0" smtClean="0"/>
              <a:t>            </a:t>
            </a:r>
            <a:r>
              <a:rPr lang="en-US" sz="900" dirty="0" err="1"/>
              <a:t>Polytechnical</a:t>
            </a:r>
            <a:r>
              <a:rPr lang="en-US" sz="900" dirty="0"/>
              <a:t> University of Valencia Spain                                                                                    </a:t>
            </a:r>
            <a:r>
              <a:rPr lang="en-US" sz="900" dirty="0" smtClean="0"/>
              <a:t>                    WP5</a:t>
            </a:r>
          </a:p>
          <a:p>
            <a:r>
              <a:rPr lang="en-US" sz="900" dirty="0"/>
              <a:t>Texas A&amp;M    Texas A&amp;M University USA                                                                                                                                   </a:t>
            </a:r>
            <a:r>
              <a:rPr lang="en-US" sz="900" dirty="0" smtClean="0"/>
              <a:t>WP5</a:t>
            </a:r>
          </a:p>
          <a:p>
            <a:r>
              <a:rPr lang="en-US" sz="900" dirty="0" smtClean="0"/>
              <a:t>TUD                 </a:t>
            </a:r>
            <a:r>
              <a:rPr lang="en-US" sz="900" dirty="0"/>
              <a:t>Technical University Darmstadt Germany                                                                              </a:t>
            </a:r>
            <a:r>
              <a:rPr lang="en-US" sz="900" dirty="0" smtClean="0"/>
              <a:t>                           </a:t>
            </a:r>
            <a:r>
              <a:rPr lang="en-US" sz="900" dirty="0"/>
              <a:t>WP5, </a:t>
            </a:r>
            <a:r>
              <a:rPr lang="en-US" sz="900" dirty="0" smtClean="0"/>
              <a:t>WP7</a:t>
            </a:r>
            <a:endParaRPr lang="en-US" sz="900" dirty="0"/>
          </a:p>
        </p:txBody>
      </p:sp>
      <p:sp>
        <p:nvSpPr>
          <p:cNvPr id="10" name="TextBox 9"/>
          <p:cNvSpPr txBox="1"/>
          <p:nvPr/>
        </p:nvSpPr>
        <p:spPr>
          <a:xfrm rot="16200000">
            <a:off x="198417" y="4458443"/>
            <a:ext cx="1287532" cy="369332"/>
          </a:xfrm>
          <a:prstGeom prst="rect">
            <a:avLst/>
          </a:prstGeom>
          <a:noFill/>
        </p:spPr>
        <p:txBody>
          <a:bodyPr wrap="none" rtlCol="0">
            <a:spAutoFit/>
          </a:bodyPr>
          <a:lstStyle/>
          <a:p>
            <a:r>
              <a:rPr lang="en-US" dirty="0" smtClean="0"/>
              <a:t>Universities</a:t>
            </a:r>
            <a:endParaRPr lang="en-US" dirty="0"/>
          </a:p>
        </p:txBody>
      </p:sp>
      <p:sp>
        <p:nvSpPr>
          <p:cNvPr id="11" name="TextBox 10"/>
          <p:cNvSpPr txBox="1"/>
          <p:nvPr/>
        </p:nvSpPr>
        <p:spPr>
          <a:xfrm rot="16200000">
            <a:off x="-241779" y="1695313"/>
            <a:ext cx="2353116" cy="646331"/>
          </a:xfrm>
          <a:prstGeom prst="rect">
            <a:avLst/>
          </a:prstGeom>
          <a:noFill/>
        </p:spPr>
        <p:txBody>
          <a:bodyPr wrap="none" rtlCol="0">
            <a:spAutoFit/>
          </a:bodyPr>
          <a:lstStyle/>
          <a:p>
            <a:r>
              <a:rPr lang="en-US" dirty="0" smtClean="0"/>
              <a:t>Laboratories, Institutes </a:t>
            </a:r>
          </a:p>
          <a:p>
            <a:r>
              <a:rPr lang="en-US" dirty="0" smtClean="0"/>
              <a:t> and Centers</a:t>
            </a:r>
            <a:endParaRPr lang="en-US" dirty="0"/>
          </a:p>
        </p:txBody>
      </p:sp>
      <p:sp>
        <p:nvSpPr>
          <p:cNvPr id="13" name="Rectangle 12"/>
          <p:cNvSpPr/>
          <p:nvPr/>
        </p:nvSpPr>
        <p:spPr>
          <a:xfrm>
            <a:off x="664525" y="3410948"/>
            <a:ext cx="7814753" cy="2698877"/>
          </a:xfrm>
          <a:prstGeom prst="rect">
            <a:avLst/>
          </a:prstGeom>
          <a:solidFill>
            <a:schemeClr val="accent3">
              <a:lumMod val="75000"/>
              <a:alpha val="1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02290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2430199"/>
            <a:ext cx="7728857" cy="2308324"/>
          </a:xfrm>
          <a:prstGeom prst="rect">
            <a:avLst/>
          </a:prstGeom>
        </p:spPr>
        <p:txBody>
          <a:bodyPr wrap="square">
            <a:spAutoFit/>
          </a:bodyPr>
          <a:lstStyle/>
          <a:p>
            <a:pPr marL="342900" lvl="0" indent="-342900">
              <a:buAutoNum type="arabicParenR"/>
            </a:pPr>
            <a:r>
              <a:rPr lang="en-GB" dirty="0" smtClean="0"/>
              <a:t>Organisation </a:t>
            </a:r>
            <a:r>
              <a:rPr lang="en-GB" dirty="0"/>
              <a:t>of workshops and scientific seminars on topics of interest to the </a:t>
            </a:r>
            <a:r>
              <a:rPr lang="en-GB" dirty="0" smtClean="0"/>
              <a:t>Network</a:t>
            </a:r>
          </a:p>
          <a:p>
            <a:pPr marL="342900" lvl="0" indent="-342900">
              <a:buAutoNum type="arabicParenR"/>
            </a:pPr>
            <a:r>
              <a:rPr lang="en-GB" dirty="0" smtClean="0"/>
              <a:t>Exchange </a:t>
            </a:r>
            <a:r>
              <a:rPr lang="en-GB" dirty="0"/>
              <a:t>visits of scientists between beneficiaries and collaborating institutes of EuCARD-</a:t>
            </a:r>
            <a:r>
              <a:rPr lang="en-GB" dirty="0" smtClean="0"/>
              <a:t>2</a:t>
            </a:r>
            <a:endParaRPr lang="en-US" dirty="0" smtClean="0"/>
          </a:p>
          <a:p>
            <a:pPr marL="342900" lvl="0" indent="-342900">
              <a:buAutoNum type="arabicParenR"/>
            </a:pPr>
            <a:r>
              <a:rPr lang="en-GB" dirty="0" smtClean="0"/>
              <a:t>Carrying </a:t>
            </a:r>
            <a:r>
              <a:rPr lang="en-GB" dirty="0"/>
              <a:t>out perspective / foresight studies and preparation of recommendations and </a:t>
            </a:r>
            <a:r>
              <a:rPr lang="en-GB" dirty="0" smtClean="0"/>
              <a:t>reports</a:t>
            </a:r>
            <a:endParaRPr lang="en-US" dirty="0" smtClean="0"/>
          </a:p>
          <a:p>
            <a:pPr marL="342900" lvl="0" indent="-342900">
              <a:buAutoNum type="arabicParenR"/>
            </a:pPr>
            <a:r>
              <a:rPr lang="en-GB" dirty="0" smtClean="0"/>
              <a:t>Invitations </a:t>
            </a:r>
            <a:r>
              <a:rPr lang="en-GB" dirty="0"/>
              <a:t>of experts from and outside the consortium to the annual / NA plenary meetings</a:t>
            </a:r>
            <a:endParaRPr lang="en-US" dirty="0"/>
          </a:p>
        </p:txBody>
      </p:sp>
      <p:sp>
        <p:nvSpPr>
          <p:cNvPr id="7" name="TextBox 6"/>
          <p:cNvSpPr txBox="1"/>
          <p:nvPr/>
        </p:nvSpPr>
        <p:spPr>
          <a:xfrm>
            <a:off x="1567403" y="519324"/>
            <a:ext cx="6132659" cy="646331"/>
          </a:xfrm>
          <a:prstGeom prst="rect">
            <a:avLst/>
          </a:prstGeom>
          <a:noFill/>
        </p:spPr>
        <p:txBody>
          <a:bodyPr wrap="none" rtlCol="0">
            <a:spAutoFit/>
          </a:bodyPr>
          <a:lstStyle/>
          <a:p>
            <a:r>
              <a:rPr lang="en-GB" sz="3600" dirty="0" smtClean="0"/>
              <a:t>EuCARD-2 Networking activities</a:t>
            </a:r>
            <a:endParaRPr lang="en-US" sz="3600" dirty="0"/>
          </a:p>
        </p:txBody>
      </p:sp>
      <p:sp>
        <p:nvSpPr>
          <p:cNvPr id="2" name="Date Placeholder 1"/>
          <p:cNvSpPr>
            <a:spLocks noGrp="1"/>
          </p:cNvSpPr>
          <p:nvPr>
            <p:ph type="dt" sz="half" idx="10"/>
          </p:nvPr>
        </p:nvSpPr>
        <p:spPr/>
        <p:txBody>
          <a:bodyPr/>
          <a:lstStyle/>
          <a:p>
            <a:r>
              <a:rPr lang="en-US" smtClean="0"/>
              <a:t>14/6/2013</a:t>
            </a:r>
            <a:endParaRPr lang="en-US" dirty="0"/>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88683341-49B1-4247-8572-5F2E4918FBD1}" type="slidenum">
              <a:rPr lang="en-US" smtClean="0"/>
              <a:t>2</a:t>
            </a:fld>
            <a:endParaRPr lang="en-US" dirty="0"/>
          </a:p>
        </p:txBody>
      </p:sp>
    </p:spTree>
    <p:extLst>
      <p:ext uri="{BB962C8B-B14F-4D97-AF65-F5344CB8AC3E}">
        <p14:creationId xmlns:p14="http://schemas.microsoft.com/office/powerpoint/2010/main" val="17362372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366" y="2472308"/>
            <a:ext cx="8561977" cy="2031325"/>
          </a:xfrm>
          <a:prstGeom prst="rect">
            <a:avLst/>
          </a:prstGeom>
        </p:spPr>
        <p:txBody>
          <a:bodyPr wrap="square">
            <a:spAutoFit/>
          </a:bodyPr>
          <a:lstStyle/>
          <a:p>
            <a:pPr marL="285750" indent="-285750">
              <a:buFont typeface="Arial"/>
              <a:buChar char="•"/>
            </a:pPr>
            <a:r>
              <a:rPr lang="en-US" dirty="0" smtClean="0"/>
              <a:t>Identify </a:t>
            </a:r>
            <a:r>
              <a:rPr lang="en-US" dirty="0"/>
              <a:t>&amp; characterize FAIR intensity limitations in theory, simulations, &amp; experiments </a:t>
            </a:r>
            <a:endParaRPr lang="en-US" dirty="0" smtClean="0"/>
          </a:p>
          <a:p>
            <a:pPr marL="285750" indent="-285750">
              <a:buFont typeface="Arial"/>
              <a:buChar char="•"/>
            </a:pPr>
            <a:r>
              <a:rPr lang="en-US" dirty="0" smtClean="0"/>
              <a:t>Identify </a:t>
            </a:r>
            <a:r>
              <a:rPr lang="en-US" dirty="0"/>
              <a:t>bottlenecks &amp; help optimize LHC injector upgrade path, including SPS limits </a:t>
            </a:r>
            <a:endParaRPr lang="en-US" dirty="0" smtClean="0"/>
          </a:p>
          <a:p>
            <a:pPr marL="285750" indent="-285750">
              <a:buFont typeface="Arial"/>
              <a:buChar char="•"/>
            </a:pPr>
            <a:r>
              <a:rPr lang="en-US" dirty="0" smtClean="0"/>
              <a:t>Support </a:t>
            </a:r>
            <a:r>
              <a:rPr lang="en-US" dirty="0"/>
              <a:t>PSI-HIPA and ISI upgrade projects, in particular for beam dynamics, e.g. space charge effects </a:t>
            </a:r>
            <a:endParaRPr lang="en-US" dirty="0" smtClean="0"/>
          </a:p>
          <a:p>
            <a:pPr marL="285750" indent="-285750">
              <a:buFont typeface="Arial"/>
              <a:buChar char="•"/>
            </a:pPr>
            <a:r>
              <a:rPr lang="en-US" dirty="0" smtClean="0"/>
              <a:t>Provide </a:t>
            </a:r>
            <a:r>
              <a:rPr lang="en-US" dirty="0"/>
              <a:t>a forum for advanced FFAG design studies and machine experiments </a:t>
            </a:r>
            <a:endParaRPr lang="en-US" dirty="0" smtClean="0"/>
          </a:p>
          <a:p>
            <a:pPr marL="285750" indent="-285750">
              <a:buFont typeface="Arial"/>
              <a:buChar char="•"/>
            </a:pPr>
            <a:r>
              <a:rPr lang="en-US" dirty="0" smtClean="0"/>
              <a:t>Advance </a:t>
            </a:r>
            <a:r>
              <a:rPr lang="en-US" dirty="0"/>
              <a:t>beam instrumentation and diagnostics for extreme performance rings </a:t>
            </a:r>
            <a:endParaRPr lang="en-US" dirty="0" smtClean="0"/>
          </a:p>
          <a:p>
            <a:pPr marL="285750" indent="-285750">
              <a:buFont typeface="Arial"/>
              <a:buChar char="•"/>
            </a:pPr>
            <a:r>
              <a:rPr lang="en-US" dirty="0" smtClean="0"/>
              <a:t>Represent </a:t>
            </a:r>
            <a:r>
              <a:rPr lang="en-US" dirty="0"/>
              <a:t>XRING at annual EuCAN steering meetings </a:t>
            </a:r>
          </a:p>
        </p:txBody>
      </p:sp>
      <p:sp>
        <p:nvSpPr>
          <p:cNvPr id="3" name="TextBox 2"/>
          <p:cNvSpPr txBox="1"/>
          <p:nvPr/>
        </p:nvSpPr>
        <p:spPr>
          <a:xfrm>
            <a:off x="1182821" y="342483"/>
            <a:ext cx="7030515" cy="1200329"/>
          </a:xfrm>
          <a:prstGeom prst="rect">
            <a:avLst/>
          </a:prstGeom>
          <a:noFill/>
        </p:spPr>
        <p:txBody>
          <a:bodyPr wrap="none" rtlCol="0">
            <a:spAutoFit/>
          </a:bodyPr>
          <a:lstStyle/>
          <a:p>
            <a:pPr algn="ctr"/>
            <a:r>
              <a:rPr lang="en-US" sz="3600" b="1" dirty="0"/>
              <a:t>Task </a:t>
            </a:r>
            <a:r>
              <a:rPr lang="en-US" sz="3600" b="1" dirty="0" smtClean="0"/>
              <a:t>5.3</a:t>
            </a:r>
          </a:p>
          <a:p>
            <a:pPr algn="ctr"/>
            <a:r>
              <a:rPr lang="en-US" sz="3600" b="1" dirty="0" smtClean="0"/>
              <a:t>Extreme </a:t>
            </a:r>
            <a:r>
              <a:rPr lang="en-US" sz="3600" b="1" dirty="0"/>
              <a:t>performance rings (XRING) </a:t>
            </a:r>
            <a:endParaRPr lang="en-US" sz="3600" dirty="0"/>
          </a:p>
        </p:txBody>
      </p:sp>
      <p:sp>
        <p:nvSpPr>
          <p:cNvPr id="4" name="Date Placeholder 3"/>
          <p:cNvSpPr>
            <a:spLocks noGrp="1"/>
          </p:cNvSpPr>
          <p:nvPr>
            <p:ph type="dt" sz="half" idx="10"/>
          </p:nvPr>
        </p:nvSpPr>
        <p:spPr/>
        <p:txBody>
          <a:bodyPr/>
          <a:lstStyle/>
          <a:p>
            <a:r>
              <a:rPr lang="en-US" smtClean="0"/>
              <a:t>14/6/2013</a:t>
            </a:r>
            <a:endParaRPr lang="en-US" dirty="0"/>
          </a:p>
        </p:txBody>
      </p:sp>
      <p:sp>
        <p:nvSpPr>
          <p:cNvPr id="5" name="Footer Placeholder 4"/>
          <p:cNvSpPr>
            <a:spLocks noGrp="1"/>
          </p:cNvSpPr>
          <p:nvPr>
            <p:ph type="ftr" sz="quarter" idx="11"/>
          </p:nvPr>
        </p:nvSpPr>
        <p:spPr/>
        <p:txBody>
          <a:bodyPr/>
          <a:lstStyle/>
          <a:p>
            <a:r>
              <a:rPr lang="en-US" dirty="0" smtClean="0"/>
              <a:t>G. Franchetti    EuCARD-2 Kick-Off</a:t>
            </a:r>
            <a:endParaRPr lang="en-US" dirty="0"/>
          </a:p>
        </p:txBody>
      </p:sp>
      <p:sp>
        <p:nvSpPr>
          <p:cNvPr id="6" name="Slide Number Placeholder 5"/>
          <p:cNvSpPr>
            <a:spLocks noGrp="1"/>
          </p:cNvSpPr>
          <p:nvPr>
            <p:ph type="sldNum" sz="quarter" idx="12"/>
          </p:nvPr>
        </p:nvSpPr>
        <p:spPr/>
        <p:txBody>
          <a:bodyPr/>
          <a:lstStyle/>
          <a:p>
            <a:fld id="{88683341-49B1-4247-8572-5F2E4918FBD1}" type="slidenum">
              <a:rPr lang="en-US" smtClean="0"/>
              <a:t>3</a:t>
            </a:fld>
            <a:endParaRPr lang="en-US" dirty="0"/>
          </a:p>
        </p:txBody>
      </p:sp>
    </p:spTree>
    <p:extLst>
      <p:ext uri="{BB962C8B-B14F-4D97-AF65-F5344CB8AC3E}">
        <p14:creationId xmlns:p14="http://schemas.microsoft.com/office/powerpoint/2010/main" val="18174191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4</a:t>
            </a:fld>
            <a:endParaRPr lang="en-US"/>
          </a:p>
        </p:txBody>
      </p:sp>
      <p:sp>
        <p:nvSpPr>
          <p:cNvPr id="11" name="TextBox 10"/>
          <p:cNvSpPr txBox="1"/>
          <p:nvPr/>
        </p:nvSpPr>
        <p:spPr>
          <a:xfrm>
            <a:off x="404051" y="307899"/>
            <a:ext cx="8330942" cy="6186310"/>
          </a:xfrm>
          <a:prstGeom prst="rect">
            <a:avLst/>
          </a:prstGeom>
          <a:noFill/>
        </p:spPr>
        <p:txBody>
          <a:bodyPr wrap="square" rtlCol="0">
            <a:spAutoFit/>
          </a:bodyPr>
          <a:lstStyle/>
          <a:p>
            <a:r>
              <a:rPr lang="en-US" b="1" dirty="0"/>
              <a:t>Task 5.3: Extreme performance rings (XRING) </a:t>
            </a:r>
            <a:endParaRPr lang="en-US" dirty="0"/>
          </a:p>
          <a:p>
            <a:r>
              <a:rPr lang="en-US" dirty="0"/>
              <a:t>GSI will coordinate XRING and integrate the activities of the accelerator, nuclear and particle physics communities towards reaching the optimum performance of FAIR, ISIS and PSI-HIPA, and helping guide the upgrade strategy for the LHC injector complex. Ultimate limitations for the aforementioned projects will be identified. XRING will also support studies on critical beam diagnostics (e.g. continuous emittance &amp; beam-loss measurements) and on advanced FFAGs designs, including machine experiments at EMMA in the UK. XRING will create strong synergies across communities, countries and continents. XRING will be THE European forum for discussing performance limitations of high-intensity high-brightness hadron rings, and for analyzing and optimizing the proposed upgrade paths of several European facilities. XRING will bring together experts in beam dynamics with specialists of magnets and collimation to arrive at optimum upgrade solutions with risk mitigation. XRING will integrate the efforts of large laboratories, smaller institutes and universities, and it will form and maintain a community capable of advancing the technical realization &amp; scientific exploitation of the European high-power hadron-ring facilities. Task participants will attend and contribute to events addressing high-intensity hadron beams and participate in beam experiments, e.g. at PSI, ISIS, and EMMA. The following institutes have expressed interest in the EUROLUMI activities: CNRS-LPSC, UJF (FR), GSI (DE), Unibo (IT), CERN (INO), JAEA, KEK (JP), UM (MT), CINVESTAV (MX), IHEP, JINR (RU), PSI (CH), RHUL, STFC, UNIMAN and ULANC as Cockroft Institute, UOXF (UK), BNL, and FNAL (US). 	</a:t>
            </a:r>
          </a:p>
          <a:p>
            <a:r>
              <a:rPr lang="en-US" dirty="0"/>
              <a:t>	</a:t>
            </a:r>
          </a:p>
        </p:txBody>
      </p:sp>
    </p:spTree>
    <p:extLst>
      <p:ext uri="{BB962C8B-B14F-4D97-AF65-F5344CB8AC3E}">
        <p14:creationId xmlns:p14="http://schemas.microsoft.com/office/powerpoint/2010/main" val="27875942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3239" y="427835"/>
            <a:ext cx="5510493" cy="646331"/>
          </a:xfrm>
          <a:prstGeom prst="rect">
            <a:avLst/>
          </a:prstGeom>
          <a:noFill/>
        </p:spPr>
        <p:txBody>
          <a:bodyPr wrap="none" rtlCol="0">
            <a:spAutoFit/>
          </a:bodyPr>
          <a:lstStyle/>
          <a:p>
            <a:r>
              <a:rPr lang="en-US" sz="3600" dirty="0" smtClean="0"/>
              <a:t>EuCARD-2 Task 5.3 Schedule</a:t>
            </a:r>
            <a:endParaRPr lang="en-US" sz="3600" dirty="0"/>
          </a:p>
        </p:txBody>
      </p:sp>
      <p:graphicFrame>
        <p:nvGraphicFramePr>
          <p:cNvPr id="10" name="Table 9"/>
          <p:cNvGraphicFramePr>
            <a:graphicFrameLocks noGrp="1"/>
          </p:cNvGraphicFramePr>
          <p:nvPr>
            <p:extLst>
              <p:ext uri="{D42A27DB-BD31-4B8C-83A1-F6EECF244321}">
                <p14:modId xmlns:p14="http://schemas.microsoft.com/office/powerpoint/2010/main" val="1593475056"/>
              </p:ext>
            </p:extLst>
          </p:nvPr>
        </p:nvGraphicFramePr>
        <p:xfrm>
          <a:off x="1823239" y="2394979"/>
          <a:ext cx="5525573" cy="1844040"/>
        </p:xfrm>
        <a:graphic>
          <a:graphicData uri="http://schemas.openxmlformats.org/drawingml/2006/table">
            <a:tbl>
              <a:tblPr firstRow="1" bandRow="1">
                <a:tableStyleId>{616DA210-FB5B-4158-B5E0-FEB733F419BA}</a:tableStyleId>
              </a:tblPr>
              <a:tblGrid>
                <a:gridCol w="1390215"/>
                <a:gridCol w="322255"/>
                <a:gridCol w="316322"/>
                <a:gridCol w="329885"/>
                <a:gridCol w="280402"/>
                <a:gridCol w="296897"/>
                <a:gridCol w="296896"/>
                <a:gridCol w="280403"/>
                <a:gridCol w="313390"/>
                <a:gridCol w="280403"/>
                <a:gridCol w="445344"/>
                <a:gridCol w="445345"/>
                <a:gridCol w="527816"/>
              </a:tblGrid>
              <a:tr h="0">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b="1" dirty="0" smtClean="0"/>
                        <a:t>12</a:t>
                      </a:r>
                      <a:endParaRPr lang="en-US" b="1" dirty="0"/>
                    </a:p>
                  </a:txBody>
                  <a:tcPr/>
                </a:tc>
              </a:tr>
              <a:tr h="370840">
                <a:tc>
                  <a:txBody>
                    <a:bodyPr/>
                    <a:lstStyle/>
                    <a:p>
                      <a:r>
                        <a:rPr lang="en-US" b="1" dirty="0" smtClean="0"/>
                        <a:t>2013/2014</a:t>
                      </a:r>
                      <a:endParaRPr lang="en-US" b="1" dirty="0"/>
                    </a:p>
                  </a:txBody>
                  <a:tcPr>
                    <a:noFill/>
                  </a:tcPr>
                </a:tc>
                <a:tc>
                  <a:txBody>
                    <a:bodyPr/>
                    <a:lstStyle/>
                    <a:p>
                      <a:endParaRPr lang="en-US" dirty="0"/>
                    </a:p>
                  </a:txBody>
                  <a:tcPr>
                    <a:noFill/>
                  </a:tcPr>
                </a:tc>
                <a:tc>
                  <a:txBody>
                    <a:bodyPr/>
                    <a:lstStyle/>
                    <a:p>
                      <a:endParaRPr lang="en-US" b="1"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a:p>
                  </a:txBody>
                  <a:tcPr>
                    <a:noFill/>
                  </a:tcPr>
                </a:tc>
                <a:tc>
                  <a:txBody>
                    <a:bodyPr/>
                    <a:lstStyle/>
                    <a:p>
                      <a:endParaRPr lang="en-US" dirty="0"/>
                    </a:p>
                  </a:txBody>
                  <a:tcPr>
                    <a:noFill/>
                  </a:tcPr>
                </a:tc>
                <a:tc>
                  <a:txBody>
                    <a:bodyPr/>
                    <a:lstStyle/>
                    <a:p>
                      <a:endParaRPr lang="en-US"/>
                    </a:p>
                  </a:txBody>
                  <a:tcPr>
                    <a:noFill/>
                  </a:tcPr>
                </a:tc>
                <a:tc>
                  <a:txBody>
                    <a:bodyPr/>
                    <a:lstStyle/>
                    <a:p>
                      <a:endParaRPr lang="en-US"/>
                    </a:p>
                  </a:txBody>
                  <a:tcPr>
                    <a:noFill/>
                  </a:tcPr>
                </a:tc>
                <a:tc>
                  <a:txBody>
                    <a:bodyPr/>
                    <a:lstStyle/>
                    <a:p>
                      <a:endParaRPr lang="en-US"/>
                    </a:p>
                  </a:txBody>
                  <a:tcPr>
                    <a:noFill/>
                  </a:tcPr>
                </a:tc>
                <a:tc>
                  <a:txBody>
                    <a:bodyPr/>
                    <a:lstStyle/>
                    <a:p>
                      <a:endParaRPr lang="en-US"/>
                    </a:p>
                  </a:txBody>
                  <a:tcPr>
                    <a:noFill/>
                  </a:tcPr>
                </a:tc>
                <a:tc>
                  <a:txBody>
                    <a:bodyPr/>
                    <a:lstStyle/>
                    <a:p>
                      <a:endParaRPr lang="en-US"/>
                    </a:p>
                  </a:txBody>
                  <a:tcPr>
                    <a:noFill/>
                  </a:tcPr>
                </a:tc>
                <a:tc>
                  <a:txBody>
                    <a:bodyPr/>
                    <a:lstStyle/>
                    <a:p>
                      <a:r>
                        <a:rPr lang="en-US" b="1" dirty="0" smtClean="0"/>
                        <a:t>M</a:t>
                      </a:r>
                      <a:endParaRPr lang="en-US" b="1" dirty="0"/>
                    </a:p>
                  </a:txBody>
                  <a:tcPr>
                    <a:noFill/>
                  </a:tcPr>
                </a:tc>
              </a:tr>
              <a:tr h="332655">
                <a:tc>
                  <a:txBody>
                    <a:bodyPr/>
                    <a:lstStyle/>
                    <a:p>
                      <a:r>
                        <a:rPr lang="en-US" b="1" dirty="0" smtClean="0"/>
                        <a:t>2014/2015</a:t>
                      </a:r>
                      <a:endParaRPr lang="en-US"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b="1" dirty="0" smtClean="0"/>
                        <a:t>M</a:t>
                      </a:r>
                      <a:endParaRPr lang="en-US" b="1" dirty="0"/>
                    </a:p>
                  </a:txBody>
                  <a:tcPr/>
                </a:tc>
              </a:tr>
              <a:tr h="370840">
                <a:tc>
                  <a:txBody>
                    <a:bodyPr/>
                    <a:lstStyle/>
                    <a:p>
                      <a:r>
                        <a:rPr lang="en-US" b="1" dirty="0" smtClean="0"/>
                        <a:t>2015/2016</a:t>
                      </a:r>
                      <a:endParaRPr lang="en-US" b="1" dirty="0"/>
                    </a:p>
                  </a:txBody>
                  <a:tcPr>
                    <a:noFill/>
                  </a:tcPr>
                </a:tc>
                <a:tc>
                  <a:txBody>
                    <a:bodyPr/>
                    <a:lstStyle/>
                    <a:p>
                      <a:endParaRPr lang="en-US"/>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r>
                        <a:rPr lang="en-US" b="1" dirty="0" smtClean="0"/>
                        <a:t>DM</a:t>
                      </a:r>
                      <a:endParaRPr lang="en-US" b="1" dirty="0"/>
                    </a:p>
                  </a:txBody>
                  <a:tcPr>
                    <a:noFill/>
                  </a:tcPr>
                </a:tc>
              </a:tr>
              <a:tr h="370840">
                <a:tc>
                  <a:txBody>
                    <a:bodyPr/>
                    <a:lstStyle/>
                    <a:p>
                      <a:r>
                        <a:rPr lang="en-US" b="1" dirty="0" smtClean="0"/>
                        <a:t>2016/2017</a:t>
                      </a:r>
                      <a:endParaRPr lang="en-US" b="1"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b="1" dirty="0"/>
                    </a:p>
                  </a:txBody>
                  <a:tcPr/>
                </a:tc>
              </a:tr>
            </a:tbl>
          </a:graphicData>
        </a:graphic>
      </p:graphicFrame>
      <p:sp>
        <p:nvSpPr>
          <p:cNvPr id="11" name="TextBox 10"/>
          <p:cNvSpPr txBox="1"/>
          <p:nvPr/>
        </p:nvSpPr>
        <p:spPr>
          <a:xfrm>
            <a:off x="3873314" y="4665432"/>
            <a:ext cx="1660280" cy="646331"/>
          </a:xfrm>
          <a:prstGeom prst="rect">
            <a:avLst/>
          </a:prstGeom>
          <a:noFill/>
        </p:spPr>
        <p:txBody>
          <a:bodyPr wrap="none" rtlCol="0">
            <a:spAutoFit/>
          </a:bodyPr>
          <a:lstStyle/>
          <a:p>
            <a:r>
              <a:rPr lang="en-US" dirty="0" smtClean="0"/>
              <a:t>D  = Deliverable</a:t>
            </a:r>
          </a:p>
          <a:p>
            <a:r>
              <a:rPr lang="en-US" dirty="0" smtClean="0"/>
              <a:t>M = Milestone</a:t>
            </a:r>
            <a:endParaRPr lang="en-US" dirty="0"/>
          </a:p>
        </p:txBody>
      </p:sp>
      <p:sp>
        <p:nvSpPr>
          <p:cNvPr id="12" name="Date Placeholder 11"/>
          <p:cNvSpPr>
            <a:spLocks noGrp="1"/>
          </p:cNvSpPr>
          <p:nvPr>
            <p:ph type="dt" sz="half" idx="10"/>
          </p:nvPr>
        </p:nvSpPr>
        <p:spPr/>
        <p:txBody>
          <a:bodyPr/>
          <a:lstStyle/>
          <a:p>
            <a:r>
              <a:rPr lang="en-US" smtClean="0"/>
              <a:t>14/6/2013</a:t>
            </a:r>
            <a:endParaRPr lang="en-US" dirty="0"/>
          </a:p>
        </p:txBody>
      </p:sp>
      <p:sp>
        <p:nvSpPr>
          <p:cNvPr id="13" name="Footer Placeholder 12"/>
          <p:cNvSpPr>
            <a:spLocks noGrp="1"/>
          </p:cNvSpPr>
          <p:nvPr>
            <p:ph type="ftr" sz="quarter" idx="11"/>
          </p:nvPr>
        </p:nvSpPr>
        <p:spPr/>
        <p:txBody>
          <a:bodyPr/>
          <a:lstStyle/>
          <a:p>
            <a:r>
              <a:rPr lang="en-US" dirty="0" smtClean="0"/>
              <a:t>G. Franchetti    EuCARD-2 Kick-Off</a:t>
            </a:r>
            <a:endParaRPr lang="en-US" dirty="0"/>
          </a:p>
        </p:txBody>
      </p:sp>
      <p:sp>
        <p:nvSpPr>
          <p:cNvPr id="14" name="Slide Number Placeholder 13"/>
          <p:cNvSpPr>
            <a:spLocks noGrp="1"/>
          </p:cNvSpPr>
          <p:nvPr>
            <p:ph type="sldNum" sz="quarter" idx="12"/>
          </p:nvPr>
        </p:nvSpPr>
        <p:spPr/>
        <p:txBody>
          <a:bodyPr/>
          <a:lstStyle/>
          <a:p>
            <a:fld id="{88683341-49B1-4247-8572-5F2E4918FBD1}" type="slidenum">
              <a:rPr lang="en-US" smtClean="0"/>
              <a:t>5</a:t>
            </a:fld>
            <a:endParaRPr lang="en-US" dirty="0"/>
          </a:p>
        </p:txBody>
      </p:sp>
    </p:spTree>
    <p:extLst>
      <p:ext uri="{BB962C8B-B14F-4D97-AF65-F5344CB8AC3E}">
        <p14:creationId xmlns:p14="http://schemas.microsoft.com/office/powerpoint/2010/main" val="30495028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6</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745908818"/>
              </p:ext>
            </p:extLst>
          </p:nvPr>
        </p:nvGraphicFramePr>
        <p:xfrm>
          <a:off x="1017189" y="2123740"/>
          <a:ext cx="7099707" cy="2277737"/>
        </p:xfrm>
        <a:graphic>
          <a:graphicData uri="http://schemas.openxmlformats.org/drawingml/2006/table">
            <a:tbl>
              <a:tblPr firstRow="1" bandRow="1">
                <a:tableStyleId>{616DA210-FB5B-4158-B5E0-FEB733F419BA}</a:tableStyleId>
              </a:tblPr>
              <a:tblGrid>
                <a:gridCol w="923540"/>
                <a:gridCol w="2616694"/>
                <a:gridCol w="908791"/>
                <a:gridCol w="1644265"/>
                <a:gridCol w="1006417"/>
              </a:tblGrid>
              <a:tr h="692777">
                <a:tc>
                  <a:txBody>
                    <a:bodyPr/>
                    <a:lstStyle/>
                    <a:p>
                      <a:r>
                        <a:rPr lang="en-US" sz="1400" dirty="0" smtClean="0"/>
                        <a:t>Del. No</a:t>
                      </a:r>
                      <a:endParaRPr lang="en-US" sz="1400" dirty="0"/>
                    </a:p>
                  </a:txBody>
                  <a:tcPr/>
                </a:tc>
                <a:tc>
                  <a:txBody>
                    <a:bodyPr/>
                    <a:lstStyle/>
                    <a:p>
                      <a:r>
                        <a:rPr lang="en-US" sz="1400" dirty="0" smtClean="0"/>
                        <a:t>Deliverable Name </a:t>
                      </a:r>
                      <a:endParaRPr lang="en-US" sz="1400" dirty="0"/>
                    </a:p>
                  </a:txBody>
                  <a:tcPr/>
                </a:tc>
                <a:tc>
                  <a:txBody>
                    <a:bodyPr/>
                    <a:lstStyle/>
                    <a:p>
                      <a:r>
                        <a:rPr lang="en-US" sz="1400" dirty="0" smtClean="0"/>
                        <a:t>Nature </a:t>
                      </a:r>
                      <a:endParaRPr lang="en-US" sz="1400" dirty="0"/>
                    </a:p>
                  </a:txBody>
                  <a:tcPr/>
                </a:tc>
                <a:tc>
                  <a:txBody>
                    <a:bodyPr/>
                    <a:lstStyle/>
                    <a:p>
                      <a:r>
                        <a:rPr lang="en-US" sz="1400" dirty="0" smtClean="0"/>
                        <a:t>Dissemination Level </a:t>
                      </a:r>
                      <a:endParaRPr lang="en-US" sz="1400" dirty="0"/>
                    </a:p>
                  </a:txBody>
                  <a:tcPr/>
                </a:tc>
                <a:tc>
                  <a:txBody>
                    <a:bodyPr/>
                    <a:lstStyle/>
                    <a:p>
                      <a:r>
                        <a:rPr lang="en-US" sz="1400" dirty="0" smtClean="0"/>
                        <a:t>Delivery Date </a:t>
                      </a:r>
                      <a:endParaRPr lang="en-US" sz="1400" dirty="0"/>
                    </a:p>
                  </a:txBody>
                  <a:tcPr/>
                </a:tc>
              </a:tr>
              <a:tr h="485019">
                <a:tc>
                  <a:txBody>
                    <a:bodyPr/>
                    <a:lstStyle/>
                    <a:p>
                      <a:r>
                        <a:rPr lang="en-US" sz="1400" dirty="0" smtClean="0"/>
                        <a:t>D5.2</a:t>
                      </a:r>
                      <a:endParaRPr lang="en-US" sz="1400" dirty="0"/>
                    </a:p>
                  </a:txBody>
                  <a:tcPr>
                    <a:noFill/>
                  </a:tcPr>
                </a:tc>
                <a:tc>
                  <a:txBody>
                    <a:bodyPr/>
                    <a:lstStyle/>
                    <a:p>
                      <a:r>
                        <a:rPr lang="en-US" sz="1400" b="0" i="0" u="none" strike="noStrike" kern="1200" baseline="0" dirty="0" smtClean="0">
                          <a:solidFill>
                            <a:schemeClr val="tx1"/>
                          </a:solidFill>
                          <a:latin typeface="+mn-lt"/>
                          <a:ea typeface="+mn-ea"/>
                          <a:cs typeface="+mn-cs"/>
                        </a:rPr>
                        <a:t>Preliminary strategy for future high-performance hadron rings: Preliminary definition of paths and parameters for next generation high-intensity hadron storage rings will be described (Task 5.3)</a:t>
                      </a:r>
                      <a:endParaRPr lang="en-US" sz="1400" dirty="0"/>
                    </a:p>
                  </a:txBody>
                  <a:tcPr>
                    <a:noFill/>
                  </a:tcPr>
                </a:tc>
                <a:tc>
                  <a:txBody>
                    <a:bodyPr/>
                    <a:lstStyle/>
                    <a:p>
                      <a:r>
                        <a:rPr lang="en-US" sz="1400" dirty="0" smtClean="0"/>
                        <a:t>R</a:t>
                      </a:r>
                      <a:endParaRPr lang="en-US" sz="1400" dirty="0"/>
                    </a:p>
                  </a:txBody>
                  <a:tcPr>
                    <a:noFill/>
                  </a:tcPr>
                </a:tc>
                <a:tc>
                  <a:txBody>
                    <a:bodyPr/>
                    <a:lstStyle/>
                    <a:p>
                      <a:r>
                        <a:rPr lang="en-US" sz="1400" dirty="0" smtClean="0"/>
                        <a:t>PU</a:t>
                      </a:r>
                      <a:endParaRPr lang="en-US" sz="1400" dirty="0"/>
                    </a:p>
                  </a:txBody>
                  <a:tcPr>
                    <a:noFill/>
                  </a:tcPr>
                </a:tc>
                <a:tc>
                  <a:txBody>
                    <a:bodyPr/>
                    <a:lstStyle/>
                    <a:p>
                      <a:r>
                        <a:rPr lang="en-US" sz="1400" dirty="0" smtClean="0"/>
                        <a:t>M36	</a:t>
                      </a:r>
                      <a:endParaRPr lang="en-US" sz="1400" dirty="0"/>
                    </a:p>
                  </a:txBody>
                  <a:tcPr>
                    <a:noFill/>
                  </a:tcPr>
                </a:tc>
              </a:tr>
            </a:tbl>
          </a:graphicData>
        </a:graphic>
      </p:graphicFrame>
    </p:spTree>
    <p:extLst>
      <p:ext uri="{BB962C8B-B14F-4D97-AF65-F5344CB8AC3E}">
        <p14:creationId xmlns:p14="http://schemas.microsoft.com/office/powerpoint/2010/main" val="28200021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17235212"/>
              </p:ext>
            </p:extLst>
          </p:nvPr>
        </p:nvGraphicFramePr>
        <p:xfrm>
          <a:off x="865821" y="2183559"/>
          <a:ext cx="7407553" cy="1756649"/>
        </p:xfrm>
        <a:graphic>
          <a:graphicData uri="http://schemas.openxmlformats.org/drawingml/2006/table">
            <a:tbl>
              <a:tblPr firstRow="1" bandRow="1">
                <a:tableStyleId>{616DA210-FB5B-4158-B5E0-FEB733F419BA}</a:tableStyleId>
              </a:tblPr>
              <a:tblGrid>
                <a:gridCol w="846577"/>
                <a:gridCol w="2840365"/>
                <a:gridCol w="1524000"/>
                <a:gridCol w="2196611"/>
              </a:tblGrid>
              <a:tr h="370840">
                <a:tc>
                  <a:txBody>
                    <a:bodyPr/>
                    <a:lstStyle/>
                    <a:p>
                      <a:r>
                        <a:rPr lang="en-US" dirty="0" smtClean="0"/>
                        <a:t>MS</a:t>
                      </a:r>
                      <a:endParaRPr lang="en-US" dirty="0"/>
                    </a:p>
                  </a:txBody>
                  <a:tcPr/>
                </a:tc>
                <a:tc>
                  <a:txBody>
                    <a:bodyPr/>
                    <a:lstStyle/>
                    <a:p>
                      <a:r>
                        <a:rPr lang="en-US" dirty="0" smtClean="0"/>
                        <a:t>Milestone Name</a:t>
                      </a:r>
                      <a:endParaRPr lang="en-US" dirty="0"/>
                    </a:p>
                  </a:txBody>
                  <a:tcPr/>
                </a:tc>
                <a:tc>
                  <a:txBody>
                    <a:bodyPr/>
                    <a:lstStyle/>
                    <a:p>
                      <a:r>
                        <a:rPr lang="en-US" dirty="0" smtClean="0"/>
                        <a:t>Expected Date</a:t>
                      </a:r>
                      <a:endParaRPr lang="en-US" dirty="0"/>
                    </a:p>
                  </a:txBody>
                  <a:tcPr/>
                </a:tc>
                <a:tc>
                  <a:txBody>
                    <a:bodyPr/>
                    <a:lstStyle/>
                    <a:p>
                      <a:r>
                        <a:rPr lang="en-US" dirty="0" smtClean="0"/>
                        <a:t>Means of Verification</a:t>
                      </a:r>
                      <a:endParaRPr lang="en-US" dirty="0"/>
                    </a:p>
                  </a:txBody>
                  <a:tcPr/>
                </a:tc>
              </a:tr>
              <a:tr h="370840">
                <a:tc>
                  <a:txBody>
                    <a:bodyPr/>
                    <a:lstStyle/>
                    <a:p>
                      <a:r>
                        <a:rPr lang="en-US" dirty="0" smtClean="0"/>
                        <a:t>30</a:t>
                      </a:r>
                      <a:endParaRPr lang="en-US" dirty="0"/>
                    </a:p>
                  </a:txBody>
                  <a:tcPr>
                    <a:noFill/>
                  </a:tcPr>
                </a:tc>
                <a:tc>
                  <a:txBody>
                    <a:bodyPr/>
                    <a:lstStyle/>
                    <a:p>
                      <a:r>
                        <a:rPr lang="en-US" dirty="0" smtClean="0"/>
                        <a:t>XRING topical workshop </a:t>
                      </a:r>
                      <a:endParaRPr lang="en-US" dirty="0"/>
                    </a:p>
                  </a:txBody>
                  <a:tcPr>
                    <a:noFill/>
                  </a:tcPr>
                </a:tc>
                <a:tc>
                  <a:txBody>
                    <a:bodyPr/>
                    <a:lstStyle/>
                    <a:p>
                      <a:r>
                        <a:rPr lang="en-US" dirty="0" smtClean="0"/>
                        <a:t>M12 </a:t>
                      </a:r>
                      <a:endParaRPr lang="en-US" dirty="0"/>
                    </a:p>
                  </a:txBody>
                  <a:tcPr>
                    <a:noFill/>
                  </a:tcPr>
                </a:tc>
                <a:tc>
                  <a:txBody>
                    <a:bodyPr/>
                    <a:lstStyle/>
                    <a:p>
                      <a:r>
                        <a:rPr lang="en-US" dirty="0" smtClean="0"/>
                        <a:t>XRING web pages</a:t>
                      </a:r>
                      <a:endParaRPr lang="en-US" dirty="0"/>
                    </a:p>
                  </a:txBody>
                  <a:tcPr>
                    <a:noFill/>
                  </a:tcPr>
                </a:tc>
              </a:tr>
              <a:tr h="374889">
                <a:tc>
                  <a:txBody>
                    <a:bodyPr/>
                    <a:lstStyle/>
                    <a:p>
                      <a:r>
                        <a:rPr lang="en-US" dirty="0" smtClean="0"/>
                        <a:t>34</a:t>
                      </a:r>
                      <a:endParaRPr lang="en-US" dirty="0"/>
                    </a:p>
                  </a:txBody>
                  <a:tcPr/>
                </a:tc>
                <a:tc>
                  <a:txBody>
                    <a:bodyPr/>
                    <a:lstStyle/>
                    <a:p>
                      <a:r>
                        <a:rPr lang="en-US" dirty="0" smtClean="0"/>
                        <a:t>XRING topical workshop </a:t>
                      </a:r>
                      <a:endParaRPr lang="en-US" dirty="0"/>
                    </a:p>
                  </a:txBody>
                  <a:tcPr/>
                </a:tc>
                <a:tc>
                  <a:txBody>
                    <a:bodyPr/>
                    <a:lstStyle/>
                    <a:p>
                      <a:r>
                        <a:rPr lang="en-US" dirty="0" smtClean="0"/>
                        <a:t>M24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XRING web pages</a:t>
                      </a:r>
                    </a:p>
                  </a:txBody>
                  <a:tcPr/>
                </a:tc>
              </a:tr>
              <a:tr h="370840">
                <a:tc>
                  <a:txBody>
                    <a:bodyPr/>
                    <a:lstStyle/>
                    <a:p>
                      <a:r>
                        <a:rPr lang="en-US" dirty="0" smtClean="0"/>
                        <a:t>38</a:t>
                      </a:r>
                      <a:endParaRPr lang="en-US" dirty="0"/>
                    </a:p>
                  </a:txBody>
                  <a:tcPr>
                    <a:noFill/>
                  </a:tcPr>
                </a:tc>
                <a:tc>
                  <a:txBody>
                    <a:bodyPr/>
                    <a:lstStyle/>
                    <a:p>
                      <a:r>
                        <a:rPr lang="en-US" dirty="0" smtClean="0"/>
                        <a:t>XRING topical workshop </a:t>
                      </a:r>
                      <a:endParaRPr lang="en-US" dirty="0"/>
                    </a:p>
                  </a:txBody>
                  <a:tcPr>
                    <a:noFill/>
                  </a:tcPr>
                </a:tc>
                <a:tc>
                  <a:txBody>
                    <a:bodyPr/>
                    <a:lstStyle/>
                    <a:p>
                      <a:r>
                        <a:rPr lang="en-US" dirty="0" smtClean="0"/>
                        <a:t>M36</a:t>
                      </a:r>
                      <a:endParaRPr lang="en-US" dirty="0"/>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XRING web pages</a:t>
                      </a:r>
                    </a:p>
                  </a:txBody>
                  <a:tcPr>
                    <a:noFill/>
                  </a:tcPr>
                </a:tc>
              </a:tr>
            </a:tbl>
          </a:graphicData>
        </a:graphic>
      </p:graphicFrame>
    </p:spTree>
    <p:extLst>
      <p:ext uri="{BB962C8B-B14F-4D97-AF65-F5344CB8AC3E}">
        <p14:creationId xmlns:p14="http://schemas.microsoft.com/office/powerpoint/2010/main" val="19107026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8</a:t>
            </a:fld>
            <a:endParaRPr lang="en-US"/>
          </a:p>
        </p:txBody>
      </p:sp>
      <p:sp>
        <p:nvSpPr>
          <p:cNvPr id="5" name="Rectangle 4"/>
          <p:cNvSpPr/>
          <p:nvPr/>
        </p:nvSpPr>
        <p:spPr>
          <a:xfrm>
            <a:off x="3118758" y="436595"/>
            <a:ext cx="3033429" cy="646331"/>
          </a:xfrm>
          <a:prstGeom prst="rect">
            <a:avLst/>
          </a:prstGeom>
        </p:spPr>
        <p:txBody>
          <a:bodyPr wrap="square">
            <a:spAutoFit/>
          </a:bodyPr>
          <a:lstStyle/>
          <a:p>
            <a:r>
              <a:rPr lang="en-US" sz="3600" dirty="0" smtClean="0"/>
              <a:t>Major Projects  </a:t>
            </a:r>
            <a:endParaRPr lang="en-US" sz="3600" dirty="0"/>
          </a:p>
        </p:txBody>
      </p:sp>
      <p:pic>
        <p:nvPicPr>
          <p:cNvPr id="6" name="Picture 5" descr="FAIR_Logo_rg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1037" y="1986632"/>
            <a:ext cx="1384836" cy="1154030"/>
          </a:xfrm>
          <a:prstGeom prst="rect">
            <a:avLst/>
          </a:prstGeom>
        </p:spPr>
      </p:pic>
      <p:grpSp>
        <p:nvGrpSpPr>
          <p:cNvPr id="12" name="Group 11"/>
          <p:cNvGrpSpPr/>
          <p:nvPr/>
        </p:nvGrpSpPr>
        <p:grpSpPr>
          <a:xfrm>
            <a:off x="4178114" y="4076118"/>
            <a:ext cx="4327251" cy="1341294"/>
            <a:chOff x="5090865" y="2532283"/>
            <a:chExt cx="4327251" cy="1341294"/>
          </a:xfrm>
        </p:grpSpPr>
        <p:pic>
          <p:nvPicPr>
            <p:cNvPr id="10" name="Picture 9"/>
            <p:cNvPicPr>
              <a:picLocks noChangeAspect="1"/>
            </p:cNvPicPr>
            <p:nvPr/>
          </p:nvPicPr>
          <p:blipFill>
            <a:blip r:embed="rId3"/>
            <a:stretch>
              <a:fillRect/>
            </a:stretch>
          </p:blipFill>
          <p:spPr>
            <a:xfrm>
              <a:off x="5875495" y="2532283"/>
              <a:ext cx="2356916" cy="847915"/>
            </a:xfrm>
            <a:prstGeom prst="rect">
              <a:avLst/>
            </a:prstGeom>
          </p:spPr>
        </p:pic>
        <p:sp>
          <p:nvSpPr>
            <p:cNvPr id="11" name="Rectangle 10"/>
            <p:cNvSpPr/>
            <p:nvPr/>
          </p:nvSpPr>
          <p:spPr>
            <a:xfrm>
              <a:off x="5090865" y="3504245"/>
              <a:ext cx="4327251" cy="369332"/>
            </a:xfrm>
            <a:prstGeom prst="rect">
              <a:avLst/>
            </a:prstGeom>
          </p:spPr>
          <p:txBody>
            <a:bodyPr wrap="none">
              <a:spAutoFit/>
            </a:bodyPr>
            <a:lstStyle/>
            <a:p>
              <a:r>
                <a:rPr lang="en-US" dirty="0"/>
                <a:t>The high-intensity proton accelerator (HIPA) </a:t>
              </a:r>
            </a:p>
          </p:txBody>
        </p:sp>
      </p:grpSp>
      <p:pic>
        <p:nvPicPr>
          <p:cNvPr id="14" name="Picture 13" descr="Untitled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4807" y="3978682"/>
            <a:ext cx="2569919" cy="1455831"/>
          </a:xfrm>
          <a:prstGeom prst="rect">
            <a:avLst/>
          </a:prstGeom>
        </p:spPr>
      </p:pic>
      <p:pic>
        <p:nvPicPr>
          <p:cNvPr id="15" name="Picture 14" descr="Untitled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2764" y="1986632"/>
            <a:ext cx="4444546" cy="1226338"/>
          </a:xfrm>
          <a:prstGeom prst="rect">
            <a:avLst/>
          </a:prstGeom>
        </p:spPr>
      </p:pic>
    </p:spTree>
    <p:extLst>
      <p:ext uri="{BB962C8B-B14F-4D97-AF65-F5344CB8AC3E}">
        <p14:creationId xmlns:p14="http://schemas.microsoft.com/office/powerpoint/2010/main" val="30737313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14/6/2013</a:t>
            </a:r>
            <a:endParaRPr lang="en-US"/>
          </a:p>
        </p:txBody>
      </p:sp>
      <p:sp>
        <p:nvSpPr>
          <p:cNvPr id="3" name="Footer Placeholder 2"/>
          <p:cNvSpPr>
            <a:spLocks noGrp="1"/>
          </p:cNvSpPr>
          <p:nvPr>
            <p:ph type="ftr" sz="quarter" idx="11"/>
          </p:nvPr>
        </p:nvSpPr>
        <p:spPr/>
        <p:txBody>
          <a:bodyPr/>
          <a:lstStyle/>
          <a:p>
            <a:r>
              <a:rPr lang="en-US" dirty="0" smtClean="0"/>
              <a:t>G. Franchetti    EuCARD-2 Kick-Off</a:t>
            </a:r>
            <a:endParaRPr lang="en-US" dirty="0"/>
          </a:p>
        </p:txBody>
      </p:sp>
      <p:sp>
        <p:nvSpPr>
          <p:cNvPr id="4" name="Slide Number Placeholder 3"/>
          <p:cNvSpPr>
            <a:spLocks noGrp="1"/>
          </p:cNvSpPr>
          <p:nvPr>
            <p:ph type="sldNum" sz="quarter" idx="12"/>
          </p:nvPr>
        </p:nvSpPr>
        <p:spPr/>
        <p:txBody>
          <a:bodyPr/>
          <a:lstStyle/>
          <a:p>
            <a:fld id="{9627E199-E1D7-864B-8DBC-D225881FFF59}" type="slidenum">
              <a:rPr lang="en-US" smtClean="0"/>
              <a:t>9</a:t>
            </a:fld>
            <a:endParaRPr lang="en-US"/>
          </a:p>
        </p:txBody>
      </p:sp>
      <p:sp>
        <p:nvSpPr>
          <p:cNvPr id="5" name="TextBox 4"/>
          <p:cNvSpPr txBox="1"/>
          <p:nvPr/>
        </p:nvSpPr>
        <p:spPr>
          <a:xfrm>
            <a:off x="1989994" y="542804"/>
            <a:ext cx="5968301" cy="646331"/>
          </a:xfrm>
          <a:prstGeom prst="rect">
            <a:avLst/>
          </a:prstGeom>
          <a:noFill/>
        </p:spPr>
        <p:txBody>
          <a:bodyPr wrap="none" rtlCol="0">
            <a:spAutoFit/>
          </a:bodyPr>
          <a:lstStyle/>
          <a:p>
            <a:r>
              <a:rPr lang="en-US" sz="3600" dirty="0" smtClean="0"/>
              <a:t>TOPICAL ISSUES: High intensity</a:t>
            </a:r>
            <a:endParaRPr lang="en-US" sz="3600" dirty="0"/>
          </a:p>
        </p:txBody>
      </p:sp>
      <p:pic>
        <p:nvPicPr>
          <p:cNvPr id="7" name="Picture 6" descr="FAIR_Logo_rg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2767" y="1828159"/>
            <a:ext cx="750377" cy="625314"/>
          </a:xfrm>
          <a:prstGeom prst="rect">
            <a:avLst/>
          </a:prstGeom>
        </p:spPr>
      </p:pic>
      <p:pic>
        <p:nvPicPr>
          <p:cNvPr id="8" name="Picture 7"/>
          <p:cNvPicPr>
            <a:picLocks noChangeAspect="1"/>
          </p:cNvPicPr>
          <p:nvPr/>
        </p:nvPicPr>
        <p:blipFill rotWithShape="1">
          <a:blip r:embed="rId3"/>
          <a:srcRect r="27291"/>
          <a:stretch/>
        </p:blipFill>
        <p:spPr>
          <a:xfrm>
            <a:off x="4296624" y="1892466"/>
            <a:ext cx="2217807" cy="610050"/>
          </a:xfrm>
          <a:prstGeom prst="rect">
            <a:avLst/>
          </a:prstGeom>
        </p:spPr>
      </p:pic>
      <p:sp>
        <p:nvSpPr>
          <p:cNvPr id="13" name="TextBox 12"/>
          <p:cNvSpPr txBox="1"/>
          <p:nvPr/>
        </p:nvSpPr>
        <p:spPr>
          <a:xfrm>
            <a:off x="461770" y="1950198"/>
            <a:ext cx="2007092" cy="646331"/>
          </a:xfrm>
          <a:prstGeom prst="rect">
            <a:avLst/>
          </a:prstGeom>
          <a:noFill/>
        </p:spPr>
        <p:txBody>
          <a:bodyPr wrap="none" rtlCol="0">
            <a:spAutoFit/>
          </a:bodyPr>
          <a:lstStyle/>
          <a:p>
            <a:r>
              <a:rPr lang="en-US" b="1" dirty="0" smtClean="0"/>
              <a:t>Long term effect of </a:t>
            </a:r>
          </a:p>
          <a:p>
            <a:r>
              <a:rPr lang="en-US" b="1" dirty="0" smtClean="0"/>
              <a:t>space charge</a:t>
            </a:r>
            <a:endParaRPr lang="en-US" b="1" dirty="0"/>
          </a:p>
        </p:txBody>
      </p:sp>
      <p:sp>
        <p:nvSpPr>
          <p:cNvPr id="14" name="TextBox 13"/>
          <p:cNvSpPr txBox="1"/>
          <p:nvPr/>
        </p:nvSpPr>
        <p:spPr>
          <a:xfrm>
            <a:off x="461770" y="3007055"/>
            <a:ext cx="1774845" cy="369332"/>
          </a:xfrm>
          <a:prstGeom prst="rect">
            <a:avLst/>
          </a:prstGeom>
          <a:noFill/>
        </p:spPr>
        <p:txBody>
          <a:bodyPr wrap="none" rtlCol="0">
            <a:spAutoFit/>
          </a:bodyPr>
          <a:lstStyle/>
          <a:p>
            <a:r>
              <a:rPr lang="en-US" b="1" dirty="0" smtClean="0"/>
              <a:t>Lattice modeling</a:t>
            </a:r>
          </a:p>
        </p:txBody>
      </p:sp>
      <p:pic>
        <p:nvPicPr>
          <p:cNvPr id="15" name="Picture 14" descr="FAIR_Logo_rg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2767" y="2828049"/>
            <a:ext cx="750377" cy="625314"/>
          </a:xfrm>
          <a:prstGeom prst="rect">
            <a:avLst/>
          </a:prstGeom>
        </p:spPr>
      </p:pic>
      <p:pic>
        <p:nvPicPr>
          <p:cNvPr id="16" name="Picture 15"/>
          <p:cNvPicPr>
            <a:picLocks noChangeAspect="1"/>
          </p:cNvPicPr>
          <p:nvPr/>
        </p:nvPicPr>
        <p:blipFill rotWithShape="1">
          <a:blip r:embed="rId3"/>
          <a:srcRect r="27291"/>
          <a:stretch/>
        </p:blipFill>
        <p:spPr>
          <a:xfrm>
            <a:off x="4296624" y="2892356"/>
            <a:ext cx="2217807" cy="610050"/>
          </a:xfrm>
          <a:prstGeom prst="rect">
            <a:avLst/>
          </a:prstGeom>
        </p:spPr>
      </p:pic>
      <p:pic>
        <p:nvPicPr>
          <p:cNvPr id="18" name="Picture 17"/>
          <p:cNvPicPr>
            <a:picLocks noChangeAspect="1"/>
          </p:cNvPicPr>
          <p:nvPr/>
        </p:nvPicPr>
        <p:blipFill>
          <a:blip r:embed="rId4"/>
          <a:stretch>
            <a:fillRect/>
          </a:stretch>
        </p:blipFill>
        <p:spPr>
          <a:xfrm>
            <a:off x="7774052" y="2950088"/>
            <a:ext cx="1059064" cy="381005"/>
          </a:xfrm>
          <a:prstGeom prst="rect">
            <a:avLst/>
          </a:prstGeom>
        </p:spPr>
      </p:pic>
      <p:sp>
        <p:nvSpPr>
          <p:cNvPr id="19" name="TextBox 18"/>
          <p:cNvSpPr txBox="1"/>
          <p:nvPr/>
        </p:nvSpPr>
        <p:spPr>
          <a:xfrm>
            <a:off x="461770" y="3925727"/>
            <a:ext cx="1605503" cy="646331"/>
          </a:xfrm>
          <a:prstGeom prst="rect">
            <a:avLst/>
          </a:prstGeom>
          <a:noFill/>
        </p:spPr>
        <p:txBody>
          <a:bodyPr wrap="none" rtlCol="0">
            <a:spAutoFit/>
          </a:bodyPr>
          <a:lstStyle/>
          <a:p>
            <a:r>
              <a:rPr lang="en-US" b="1" dirty="0" smtClean="0"/>
              <a:t>Diagnostics for </a:t>
            </a:r>
          </a:p>
          <a:p>
            <a:r>
              <a:rPr lang="en-US" b="1" dirty="0" smtClean="0"/>
              <a:t>high intensity</a:t>
            </a:r>
            <a:endParaRPr lang="en-US" b="1" dirty="0"/>
          </a:p>
        </p:txBody>
      </p:sp>
      <p:pic>
        <p:nvPicPr>
          <p:cNvPr id="20" name="Picture 19" descr="FAIR_Logo_rg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2767" y="3967908"/>
            <a:ext cx="750377" cy="625314"/>
          </a:xfrm>
          <a:prstGeom prst="rect">
            <a:avLst/>
          </a:prstGeom>
        </p:spPr>
      </p:pic>
      <p:sp>
        <p:nvSpPr>
          <p:cNvPr id="23" name="TextBox 22"/>
          <p:cNvSpPr txBox="1"/>
          <p:nvPr/>
        </p:nvSpPr>
        <p:spPr>
          <a:xfrm>
            <a:off x="461770" y="5118844"/>
            <a:ext cx="1569660" cy="646331"/>
          </a:xfrm>
          <a:prstGeom prst="rect">
            <a:avLst/>
          </a:prstGeom>
          <a:noFill/>
        </p:spPr>
        <p:txBody>
          <a:bodyPr wrap="none" rtlCol="0">
            <a:spAutoFit/>
          </a:bodyPr>
          <a:lstStyle/>
          <a:p>
            <a:r>
              <a:rPr lang="en-US" b="1" dirty="0" smtClean="0"/>
              <a:t>Benchmarking </a:t>
            </a:r>
          </a:p>
          <a:p>
            <a:r>
              <a:rPr lang="en-US" b="1" dirty="0" smtClean="0"/>
              <a:t>experiments</a:t>
            </a:r>
            <a:endParaRPr lang="en-US" b="1" dirty="0"/>
          </a:p>
        </p:txBody>
      </p:sp>
      <p:pic>
        <p:nvPicPr>
          <p:cNvPr id="24" name="Picture 23" descr="FAIR_Logo_rg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2007" y="5139861"/>
            <a:ext cx="750377" cy="625314"/>
          </a:xfrm>
          <a:prstGeom prst="rect">
            <a:avLst/>
          </a:prstGeom>
        </p:spPr>
      </p:pic>
      <p:pic>
        <p:nvPicPr>
          <p:cNvPr id="27" name="Picture 26"/>
          <p:cNvPicPr>
            <a:picLocks noChangeAspect="1"/>
          </p:cNvPicPr>
          <p:nvPr/>
        </p:nvPicPr>
        <p:blipFill rotWithShape="1">
          <a:blip r:embed="rId3"/>
          <a:srcRect r="27291"/>
          <a:stretch/>
        </p:blipFill>
        <p:spPr>
          <a:xfrm>
            <a:off x="4296624" y="5118844"/>
            <a:ext cx="2217807" cy="610050"/>
          </a:xfrm>
          <a:prstGeom prst="rect">
            <a:avLst/>
          </a:prstGeom>
        </p:spPr>
      </p:pic>
      <p:pic>
        <p:nvPicPr>
          <p:cNvPr id="25" name="Picture 24" descr="Untitled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7680" y="1828159"/>
            <a:ext cx="1356372" cy="768370"/>
          </a:xfrm>
          <a:prstGeom prst="rect">
            <a:avLst/>
          </a:prstGeom>
        </p:spPr>
      </p:pic>
      <p:pic>
        <p:nvPicPr>
          <p:cNvPr id="28" name="Picture 27" descr="Untitled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7680" y="2898497"/>
            <a:ext cx="1356372" cy="768370"/>
          </a:xfrm>
          <a:prstGeom prst="rect">
            <a:avLst/>
          </a:prstGeom>
        </p:spPr>
      </p:pic>
      <p:pic>
        <p:nvPicPr>
          <p:cNvPr id="29" name="Picture 28" descr="Untitled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7680" y="3968835"/>
            <a:ext cx="1356372" cy="768370"/>
          </a:xfrm>
          <a:prstGeom prst="rect">
            <a:avLst/>
          </a:prstGeom>
        </p:spPr>
      </p:pic>
      <p:pic>
        <p:nvPicPr>
          <p:cNvPr id="30" name="Picture 29" descr="Untitled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7680" y="5039172"/>
            <a:ext cx="1356372" cy="768370"/>
          </a:xfrm>
          <a:prstGeom prst="rect">
            <a:avLst/>
          </a:prstGeom>
        </p:spPr>
      </p:pic>
    </p:spTree>
    <p:extLst>
      <p:ext uri="{BB962C8B-B14F-4D97-AF65-F5344CB8AC3E}">
        <p14:creationId xmlns:p14="http://schemas.microsoft.com/office/powerpoint/2010/main" val="8151220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1014</TotalTime>
  <Words>1933</Words>
  <Application>Microsoft Macintosh PowerPoint</Application>
  <PresentationFormat>On-screen Show (4:3)</PresentationFormat>
  <Paragraphs>280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Custom Design</vt:lpstr>
      <vt:lpstr>XBEAM-XRING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XRING Outlook</dc:title>
  <dc:creator>Giuliano Franchetti</dc:creator>
  <cp:lastModifiedBy>Giuliano Franchetti</cp:lastModifiedBy>
  <cp:revision>75</cp:revision>
  <dcterms:created xsi:type="dcterms:W3CDTF">2013-06-10T07:52:48Z</dcterms:created>
  <dcterms:modified xsi:type="dcterms:W3CDTF">2013-06-17T13:40:25Z</dcterms:modified>
</cp:coreProperties>
</file>