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84" r:id="rId5"/>
  </p:sldMasterIdLst>
  <p:notesMasterIdLst>
    <p:notesMasterId r:id="rId17"/>
  </p:notesMasterIdLst>
  <p:sldIdLst>
    <p:sldId id="256" r:id="rId6"/>
    <p:sldId id="258" r:id="rId7"/>
    <p:sldId id="270" r:id="rId8"/>
    <p:sldId id="269" r:id="rId9"/>
    <p:sldId id="272" r:id="rId10"/>
    <p:sldId id="273" r:id="rId11"/>
    <p:sldId id="274" r:id="rId12"/>
    <p:sldId id="275" r:id="rId13"/>
    <p:sldId id="271" r:id="rId14"/>
    <p:sldId id="277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63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AFEAA9-C327-4CBA-91A2-D692AEF187D5}" type="datetimeFigureOut">
              <a:rPr lang="en-GB" smtClean="0"/>
              <a:t>23/04/2015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2EF53-9050-4DF2-888C-8E65C18F91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36189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2EF53-9050-4DF2-888C-8E65C18F91D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56549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2EF53-9050-4DF2-888C-8E65C18F91D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3127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2EF53-9050-4DF2-888C-8E65C18F91D6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86289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2EF53-9050-4DF2-888C-8E65C18F91D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83985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2EF53-9050-4DF2-888C-8E65C18F91D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22665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2EF53-9050-4DF2-888C-8E65C18F91D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7661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ECAD2-5A22-4FAC-8016-5E20ED940034}" type="slidenum">
              <a:rPr lang="en-GB" smtClean="0">
                <a:solidFill>
                  <a:prstClr val="black"/>
                </a:solidFill>
              </a:rPr>
              <a:pPr/>
              <a:t>5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72647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ECAD2-5A22-4FAC-8016-5E20ED940034}" type="slidenum">
              <a:rPr lang="en-GB" smtClean="0">
                <a:solidFill>
                  <a:prstClr val="black"/>
                </a:solidFill>
              </a:rPr>
              <a:pPr/>
              <a:t>6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7504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F6ECAD2-5A22-4FAC-8016-5E20ED940034}" type="slidenum">
              <a:rPr lang="en-GB" smtClean="0">
                <a:solidFill>
                  <a:prstClr val="black"/>
                </a:solidFill>
              </a:rPr>
              <a:pPr/>
              <a:t>7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97221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2EF53-9050-4DF2-888C-8E65C18F91D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03609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52EF53-9050-4DF2-888C-8E65C18F91D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53689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sz="44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2051" name="Picture 3" descr="\\cern.ch\dfs\Users\a\ASZEBERE\Documents\DG-EU\eu flags\FP7-Capacities\colour\FP7-cap-RGB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380999"/>
            <a:ext cx="1124100" cy="914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22327"/>
            <a:ext cx="9144000" cy="15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\\cern.ch\dfs\Users\a\ASZEBERE\Documents\DG-EU\eu flags\eu flag.jp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032" y="6324600"/>
            <a:ext cx="458788" cy="311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Footer Placeholder 4"/>
          <p:cNvSpPr txBox="1">
            <a:spLocks/>
          </p:cNvSpPr>
          <p:nvPr userDrawn="1"/>
        </p:nvSpPr>
        <p:spPr>
          <a:xfrm>
            <a:off x="1066800" y="6389181"/>
            <a:ext cx="7543800" cy="182563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000" kern="1200">
                <a:solidFill>
                  <a:schemeClr val="tx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 smtClean="0"/>
              <a:t>EuCARD-2 is co-funded by the partners and the European Commission under Capacities 7th Framework Programme, Grant Agreement 312453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3938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97521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64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1655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85111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1137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28197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11240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020762"/>
          </a:xfrm>
        </p:spPr>
        <p:txBody>
          <a:bodyPr>
            <a:noAutofit/>
          </a:bodyPr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pic>
        <p:nvPicPr>
          <p:cNvPr id="1026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89398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3382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F956A9-142D-4C58-9527-B48BB0C6C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5D61E-CCDE-4815-A302-F1ACEB5F18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7589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\\cern.ch\dfs\Users\a\ASZEBERE\Documents\DG-EU\EuCARD\EuCARD13\header2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0769"/>
            <a:ext cx="9144000" cy="4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5638800" cy="10207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53400" y="6248400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26" name="Picture 2" descr="\\cern.ch\dfs\Users\a\ASZEBERE\Documents\DG-EU\EuCARD2\EuCARD2-logo-.png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-76200"/>
            <a:ext cx="2514600" cy="1776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248400"/>
            <a:ext cx="6781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3800" kern="1200">
          <a:solidFill>
            <a:schemeClr val="tx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FFC000"/>
        </a:buClr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F956A9-142D-4C58-9527-B48BB0C6C15A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23/04/2015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65D61E-CCDE-4815-A302-F1ACEB5F188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912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mitp.uni-mainz.de/confRegistrationFormDisplay.py/display?confId=38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erncourier.com/cws/article/cern/56603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indico.cern.ch/event/349643/" TargetMode="External"/><Relationship Id="rId4" Type="http://schemas.openxmlformats.org/officeDocument/2006/relationships/hyperlink" Target="http://cds.cern.ch/record/1968965?ln=en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indico.cern.ch/event/349643/" TargetMode="External"/><Relationship Id="rId3" Type="http://schemas.openxmlformats.org/officeDocument/2006/relationships/hyperlink" Target="http://indico.cern.ch/conferenceDisplay.py?confId=287930" TargetMode="External"/><Relationship Id="rId7" Type="http://schemas.openxmlformats.org/officeDocument/2006/relationships/hyperlink" Target="http://indico.cern.ch/event/340703/" TargetMode="External"/><Relationship Id="rId12" Type="http://schemas.openxmlformats.org/officeDocument/2006/relationships/hyperlink" Target="https://indico.gsi.de/internalPage.py?pageId=2&amp;confId=2843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hf2014.ihep.ac.cn/" TargetMode="External"/><Relationship Id="rId11" Type="http://schemas.openxmlformats.org/officeDocument/2006/relationships/hyperlink" Target="https://www.cockcroft.ac.uk/events/SpaceCharge15/" TargetMode="External"/><Relationship Id="rId5" Type="http://schemas.openxmlformats.org/officeDocument/2006/relationships/hyperlink" Target="http://www.lnf.infn.it/conference/channeling2014/" TargetMode="External"/><Relationship Id="rId10" Type="http://schemas.openxmlformats.org/officeDocument/2006/relationships/hyperlink" Target="https://indico.psi.ch/conferenceDisplay.py?ovw=True&amp;confId=3033" TargetMode="External"/><Relationship Id="rId4" Type="http://schemas.openxmlformats.org/officeDocument/2006/relationships/hyperlink" Target="http://www.mulcopim.org/" TargetMode="External"/><Relationship Id="rId9" Type="http://schemas.openxmlformats.org/officeDocument/2006/relationships/hyperlink" Target="https://indico.cern.ch/event/292362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indico.cern.ch/event/356714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dico03.esss.lu.se/indico/event/310/" TargetMode="External"/><Relationship Id="rId4" Type="http://schemas.openxmlformats.org/officeDocument/2006/relationships/hyperlink" Target="https://indico.gsi.de/internalPage.py?pageId=3&amp;confId=3509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WP5 XBEAM Steering Meeting</a:t>
            </a:r>
            <a:br>
              <a:rPr lang="en-GB" dirty="0" smtClean="0"/>
            </a:br>
            <a:r>
              <a:rPr lang="en-GB" dirty="0" smtClean="0"/>
              <a:t>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8610600" cy="1752600"/>
          </a:xfrm>
        </p:spPr>
        <p:txBody>
          <a:bodyPr>
            <a:noAutofit/>
          </a:bodyPr>
          <a:lstStyle/>
          <a:p>
            <a:r>
              <a:rPr lang="en-GB" sz="2800" dirty="0" smtClean="0"/>
              <a:t>Kurt Aulenbacher, </a:t>
            </a:r>
            <a:r>
              <a:rPr lang="en-GB" sz="2800" dirty="0" err="1" smtClean="0"/>
              <a:t>Marica</a:t>
            </a:r>
            <a:r>
              <a:rPr lang="en-GB" sz="2800" dirty="0" smtClean="0"/>
              <a:t> Biagini, </a:t>
            </a:r>
            <a:r>
              <a:rPr lang="en-GB" sz="2800" dirty="0" err="1" smtClean="0"/>
              <a:t>Mamad</a:t>
            </a:r>
            <a:r>
              <a:rPr lang="en-GB" sz="2800" dirty="0" smtClean="0"/>
              <a:t> Eshraqi,</a:t>
            </a:r>
          </a:p>
          <a:p>
            <a:r>
              <a:rPr lang="en-GB" sz="2800" dirty="0" smtClean="0"/>
              <a:t> Giuliano Franchetti, Jürgen </a:t>
            </a:r>
            <a:r>
              <a:rPr lang="en-GB" sz="2800" dirty="0" err="1" smtClean="0"/>
              <a:t>Struckmeier</a:t>
            </a:r>
            <a:r>
              <a:rPr lang="en-GB" sz="2800" dirty="0" smtClean="0"/>
              <a:t>, </a:t>
            </a:r>
          </a:p>
          <a:p>
            <a:r>
              <a:rPr lang="en-GB" sz="2800" dirty="0" smtClean="0"/>
              <a:t>Frank Zimmermann</a:t>
            </a:r>
          </a:p>
          <a:p>
            <a:r>
              <a:rPr lang="en-GB" sz="1000" dirty="0"/>
              <a:t> </a:t>
            </a:r>
            <a:endParaRPr lang="en-GB" sz="1000" dirty="0" smtClean="0"/>
          </a:p>
          <a:p>
            <a:r>
              <a:rPr lang="en-GB" sz="2800" dirty="0" smtClean="0"/>
              <a:t>Campus Hotel, UAB, Barcelona</a:t>
            </a:r>
          </a:p>
          <a:p>
            <a:r>
              <a:rPr lang="en-GB" sz="2800" dirty="0" smtClean="0"/>
              <a:t>23 April 2015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3825125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600200"/>
            <a:ext cx="9144000" cy="32726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>
              <a:spcBef>
                <a:spcPts val="400"/>
              </a:spcBef>
            </a:pPr>
            <a:r>
              <a:rPr lang="en-GB" sz="2000" b="1" dirty="0">
                <a:solidFill>
                  <a:srgbClr val="8E736A">
                    <a:lumMod val="50000"/>
                  </a:srgbClr>
                </a:solidFill>
              </a:rPr>
              <a:t>XPOL</a:t>
            </a:r>
          </a:p>
          <a:p>
            <a:pPr lvl="0" fontAlgn="t">
              <a:spcBef>
                <a:spcPts val="400"/>
              </a:spcBef>
            </a:pPr>
            <a:r>
              <a:rPr lang="en-GB" sz="2000" b="1" dirty="0">
                <a:solidFill>
                  <a:srgbClr val="898989"/>
                </a:solidFill>
                <a:hlinkClick r:id="rId3"/>
              </a:rPr>
              <a:t>Search for the electron EDM in an electrostatic storage ring</a:t>
            </a:r>
            <a:r>
              <a:rPr lang="en-GB" sz="2000" b="1" dirty="0">
                <a:solidFill>
                  <a:srgbClr val="898989"/>
                </a:solidFill>
              </a:rPr>
              <a:t>, Mainz, 10-11 Sept</a:t>
            </a:r>
            <a:r>
              <a:rPr lang="en-GB" sz="2000" b="1" dirty="0" smtClean="0">
                <a:solidFill>
                  <a:srgbClr val="898989"/>
                </a:solidFill>
              </a:rPr>
              <a:t>. 2015</a:t>
            </a:r>
          </a:p>
          <a:p>
            <a:pPr lvl="0" fontAlgn="t">
              <a:spcBef>
                <a:spcPts val="400"/>
              </a:spcBef>
            </a:pPr>
            <a:r>
              <a:rPr lang="en-GB" sz="2000" b="1" dirty="0" smtClean="0">
                <a:solidFill>
                  <a:srgbClr val="898989"/>
                </a:solidFill>
              </a:rPr>
              <a:t>Polarization issues for FCC, Rome, </a:t>
            </a:r>
            <a:r>
              <a:rPr lang="en-GB" sz="2000" b="1" dirty="0" smtClean="0">
                <a:solidFill>
                  <a:srgbClr val="898989"/>
                </a:solidFill>
              </a:rPr>
              <a:t>April 2016</a:t>
            </a:r>
            <a:endParaRPr lang="en-GB" sz="2000" b="1" dirty="0" smtClean="0">
              <a:solidFill>
                <a:srgbClr val="898989"/>
              </a:solidFill>
            </a:endParaRPr>
          </a:p>
          <a:p>
            <a:pPr lvl="0" fontAlgn="t">
              <a:spcBef>
                <a:spcPts val="400"/>
              </a:spcBef>
            </a:pPr>
            <a:endParaRPr lang="en-GB" sz="2000" b="1" dirty="0">
              <a:solidFill>
                <a:srgbClr val="898989"/>
              </a:solidFill>
            </a:endParaRPr>
          </a:p>
          <a:p>
            <a:pPr lvl="0" fontAlgn="t">
              <a:spcBef>
                <a:spcPts val="400"/>
              </a:spcBef>
            </a:pPr>
            <a:r>
              <a:rPr lang="en-GB" sz="2000" b="1" dirty="0" err="1">
                <a:solidFill>
                  <a:srgbClr val="8E736A">
                    <a:lumMod val="50000"/>
                  </a:srgbClr>
                </a:solidFill>
              </a:rPr>
              <a:t>EuCAN</a:t>
            </a:r>
            <a:r>
              <a:rPr lang="en-GB" sz="2000" b="1" dirty="0">
                <a:solidFill>
                  <a:srgbClr val="898989"/>
                </a:solidFill>
              </a:rPr>
              <a:t> Universities meet Laboratories – 2, Paris, autumn </a:t>
            </a:r>
            <a:r>
              <a:rPr lang="en-GB" sz="2000" b="1" dirty="0" smtClean="0">
                <a:solidFill>
                  <a:srgbClr val="898989"/>
                </a:solidFill>
              </a:rPr>
              <a:t>2016</a:t>
            </a:r>
          </a:p>
          <a:p>
            <a:pPr lvl="0" fontAlgn="t">
              <a:spcBef>
                <a:spcPts val="400"/>
              </a:spcBef>
            </a:pPr>
            <a:endParaRPr lang="en-GB" sz="2000" b="1" dirty="0" smtClean="0">
              <a:solidFill>
                <a:srgbClr val="898989"/>
              </a:solidFill>
            </a:endParaRPr>
          </a:p>
          <a:p>
            <a:pPr lvl="0" fontAlgn="t">
              <a:spcBef>
                <a:spcPts val="400"/>
              </a:spcBef>
            </a:pPr>
            <a:r>
              <a:rPr lang="en-GB" sz="2000" b="1" dirty="0" smtClean="0">
                <a:solidFill>
                  <a:srgbClr val="002060"/>
                </a:solidFill>
              </a:rPr>
              <a:t>XCOLL-XRING-XLINAC-XPOL</a:t>
            </a:r>
            <a:endParaRPr lang="en-GB" sz="2000" b="1" dirty="0">
              <a:solidFill>
                <a:srgbClr val="002060"/>
              </a:solidFill>
            </a:endParaRPr>
          </a:p>
          <a:p>
            <a:pPr lvl="0" fontAlgn="t">
              <a:spcBef>
                <a:spcPts val="400"/>
              </a:spcBef>
            </a:pPr>
            <a:r>
              <a:rPr lang="en-GB" sz="2000" b="1" dirty="0" smtClean="0">
                <a:solidFill>
                  <a:srgbClr val="898989"/>
                </a:solidFill>
              </a:rPr>
              <a:t>Final workshop, Valencia?, January or February 2017</a:t>
            </a:r>
          </a:p>
          <a:p>
            <a:pPr lvl="0" fontAlgn="t">
              <a:spcBef>
                <a:spcPts val="400"/>
              </a:spcBef>
            </a:pPr>
            <a:endParaRPr lang="en-GB" sz="2000" b="1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73584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24200" y="152400"/>
            <a:ext cx="5638800" cy="1020762"/>
          </a:xfrm>
        </p:spPr>
        <p:txBody>
          <a:bodyPr/>
          <a:lstStyle/>
          <a:p>
            <a:r>
              <a:rPr lang="en-GB" dirty="0"/>
              <a:t>t</a:t>
            </a:r>
            <a:r>
              <a:rPr lang="en-GB" dirty="0" smtClean="0"/>
              <a:t>alks, publications, acknowledgements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47800"/>
            <a:ext cx="8534400" cy="4525963"/>
          </a:xfrm>
        </p:spPr>
        <p:txBody>
          <a:bodyPr>
            <a:noAutofit/>
          </a:bodyPr>
          <a:lstStyle/>
          <a:p>
            <a:r>
              <a:rPr lang="en-GB" sz="2800" dirty="0"/>
              <a:t>e</a:t>
            </a:r>
            <a:r>
              <a:rPr lang="en-GB" sz="2800" dirty="0" smtClean="0"/>
              <a:t>verybody in XBEAM is highly productive</a:t>
            </a:r>
          </a:p>
          <a:p>
            <a:r>
              <a:rPr lang="en-GB" sz="2800" dirty="0" smtClean="0"/>
              <a:t>please do not forget to include EuCARD-2 acknowledgement </a:t>
            </a:r>
          </a:p>
          <a:p>
            <a:pPr marL="0" indent="0">
              <a:buNone/>
            </a:pPr>
            <a:r>
              <a:rPr lang="en-GB" sz="2800" i="1" dirty="0" smtClean="0">
                <a:solidFill>
                  <a:srgbClr val="FF0000"/>
                </a:solidFill>
              </a:rPr>
              <a:t>“This </a:t>
            </a:r>
            <a:r>
              <a:rPr lang="en-GB" sz="2800" i="1" dirty="0">
                <a:solidFill>
                  <a:srgbClr val="FF0000"/>
                </a:solidFill>
              </a:rPr>
              <a:t>work was </a:t>
            </a:r>
            <a:r>
              <a:rPr lang="en-GB" sz="2800" i="1" dirty="0" smtClean="0">
                <a:solidFill>
                  <a:srgbClr val="FF0000"/>
                </a:solidFill>
              </a:rPr>
              <a:t>supported[, in part,] </a:t>
            </a:r>
            <a:r>
              <a:rPr lang="en-GB" sz="2800" i="1" dirty="0">
                <a:solidFill>
                  <a:srgbClr val="FF0000"/>
                </a:solidFill>
              </a:rPr>
              <a:t>by the European Commission under the FP7 Capacities project EuCARD-2, grant agreement 312453</a:t>
            </a:r>
            <a:r>
              <a:rPr lang="en-GB" sz="2800" i="1" dirty="0" smtClean="0">
                <a:solidFill>
                  <a:srgbClr val="FF0000"/>
                </a:solidFill>
              </a:rPr>
              <a:t>.”</a:t>
            </a:r>
          </a:p>
          <a:p>
            <a:pPr marL="0" indent="0" defTabSz="357188">
              <a:buNone/>
            </a:pPr>
            <a:r>
              <a:rPr lang="en-GB" sz="2800" dirty="0"/>
              <a:t>	</a:t>
            </a:r>
            <a:r>
              <a:rPr lang="en-GB" sz="2800" dirty="0" smtClean="0"/>
              <a:t>in all related talks and publications</a:t>
            </a:r>
          </a:p>
          <a:p>
            <a:r>
              <a:rPr lang="en-GB" sz="2800" dirty="0"/>
              <a:t>k</a:t>
            </a:r>
            <a:r>
              <a:rPr lang="en-GB" sz="2800" dirty="0" smtClean="0"/>
              <a:t>indly inform Frank so that talks or papers are included on the web site</a:t>
            </a:r>
          </a:p>
          <a:p>
            <a:r>
              <a:rPr lang="en-GB" sz="2800" dirty="0"/>
              <a:t>s</a:t>
            </a:r>
            <a:r>
              <a:rPr lang="en-GB" sz="2800" dirty="0" smtClean="0"/>
              <a:t>end all pertinent publications to one of the two </a:t>
            </a:r>
            <a:r>
              <a:rPr lang="en-GB" sz="2800" dirty="0" err="1" smtClean="0"/>
              <a:t>Julias</a:t>
            </a:r>
            <a:r>
              <a:rPr lang="en-GB" sz="2800" dirty="0" smtClean="0"/>
              <a:t> for inclusion in EuCARD-2 CDS database</a:t>
            </a:r>
          </a:p>
          <a:p>
            <a:pPr marL="0" indent="0">
              <a:buNone/>
            </a:pPr>
            <a:endParaRPr lang="en-GB" sz="2800" dirty="0" smtClean="0"/>
          </a:p>
          <a:p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813269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800" dirty="0" smtClean="0"/>
              <a:t>agenda</a:t>
            </a:r>
            <a:endParaRPr lang="fr-FR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05000"/>
            <a:ext cx="8534400" cy="45259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achievements </a:t>
            </a:r>
            <a:r>
              <a:rPr lang="en-GB" sz="3600" dirty="0"/>
              <a:t>of the past year</a:t>
            </a:r>
          </a:p>
          <a:p>
            <a:r>
              <a:rPr lang="en-GB" sz="3600" dirty="0" smtClean="0"/>
              <a:t>milestones </a:t>
            </a:r>
            <a:r>
              <a:rPr lang="en-GB" sz="3600" dirty="0"/>
              <a:t>and deliverables </a:t>
            </a:r>
          </a:p>
          <a:p>
            <a:r>
              <a:rPr lang="en-GB" sz="3600" dirty="0" smtClean="0"/>
              <a:t>plan </a:t>
            </a:r>
            <a:r>
              <a:rPr lang="en-GB" sz="3600" dirty="0"/>
              <a:t>for the coming </a:t>
            </a:r>
            <a:r>
              <a:rPr lang="en-GB" sz="3600" dirty="0" smtClean="0"/>
              <a:t>two years</a:t>
            </a:r>
          </a:p>
          <a:p>
            <a:pPr lvl="0"/>
            <a:r>
              <a:rPr lang="en-GB" sz="3600" dirty="0">
                <a:solidFill>
                  <a:srgbClr val="0070C0">
                    <a:lumMod val="75000"/>
                  </a:srgbClr>
                </a:solidFill>
              </a:rPr>
              <a:t>presentations, publications and EuCARD-2 	acknowledgements</a:t>
            </a:r>
          </a:p>
          <a:p>
            <a:endParaRPr lang="en-GB" sz="3600" dirty="0"/>
          </a:p>
          <a:p>
            <a:endParaRPr lang="fr-FR" sz="3600" dirty="0"/>
          </a:p>
        </p:txBody>
      </p:sp>
    </p:spTree>
    <p:extLst>
      <p:ext uri="{BB962C8B-B14F-4D97-AF65-F5344CB8AC3E}">
        <p14:creationId xmlns:p14="http://schemas.microsoft.com/office/powerpoint/2010/main" val="3971957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dirty="0" smtClean="0"/>
              <a:t>dissemination/outreach</a:t>
            </a:r>
            <a:endParaRPr lang="fr-FR" sz="4000" dirty="0"/>
          </a:p>
        </p:txBody>
      </p:sp>
      <p:sp>
        <p:nvSpPr>
          <p:cNvPr id="5" name="Rectangle 4"/>
          <p:cNvSpPr/>
          <p:nvPr/>
        </p:nvSpPr>
        <p:spPr>
          <a:xfrm>
            <a:off x="70966" y="144780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endParaRPr lang="en-GB" sz="2000" b="1" kern="0" dirty="0">
              <a:solidFill>
                <a:srgbClr val="464653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4977" y="1847910"/>
            <a:ext cx="89154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441325" algn="l"/>
              </a:tabLst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Michael Benedikt and Frank Zimmermann,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3"/>
              </a:rPr>
              <a:t>The Future Circular Collider study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,”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CERN Courier, April 2014 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Giuliano Franchetti, 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</a:t>
            </a:r>
            <a:r>
              <a:rPr kumimoji="0" lang="en-GB" sz="2000" b="1" i="0" u="sng" strike="noStrike" kern="0" cap="none" spc="0" normalizeH="0" baseline="0" noProof="0" dirty="0" smtClean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</a:rPr>
              <a:t> Beam Dynamics meets Magnets supported by EuCARD-2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”,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Accelerating News  #11, Autumn 2014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F. Zimmermann, “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Collider Beam Physics”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4"/>
              </a:rPr>
              <a:t>http://cds.cern.ch/record/1968965?ln=en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, invited article for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RAST vol. 7, 2014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Highlights of AOC workshop, 5-6 February 2015, CERN, 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5"/>
              </a:rPr>
              <a:t>http://indico.cern.ch/event/349643/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to appear in ICFA Newsletter</a:t>
            </a:r>
          </a:p>
          <a:p>
            <a:pPr marL="342900" marR="0" lvl="0" indent="-34290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de-DE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Michael Benedikt and Frank Zimmermann,  </a:t>
            </a:r>
            <a:r>
              <a:rPr kumimoji="0" lang="en-GB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“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A successful week for the Future Circular Collider (FCC) Study</a:t>
            </a:r>
            <a:r>
              <a:rPr kumimoji="0" lang="en-GB" sz="20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,”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to appear in CERN Courier, April 2015</a:t>
            </a:r>
            <a:endParaRPr kumimoji="0" lang="en-GB" sz="20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9891" y="5967663"/>
            <a:ext cx="88004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+ numerous invited talks &amp; seminars </a:t>
            </a:r>
            <a:r>
              <a:rPr lang="en-GB" sz="2000" dirty="0" smtClean="0"/>
              <a:t>(other than at EuCARD-2 workshops)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450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XBEAM workshops in Y2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0053" y="1331226"/>
            <a:ext cx="9144000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dirty="0" smtClean="0">
                <a:solidFill>
                  <a:schemeClr val="tx2"/>
                </a:solidFill>
              </a:rPr>
              <a:t>XCOLL</a:t>
            </a:r>
            <a:endParaRPr kumimoji="0" lang="en-GB" sz="2000" b="1" i="0" strike="noStrike" kern="0" cap="none" spc="0" normalizeH="0" baseline="0" noProof="0" dirty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hlinkClick r:id="rId3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hlinkClick r:id="rId3"/>
              </a:rPr>
              <a:t>Impedance 2014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, </a:t>
            </a: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Erice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, Italy, 23-29 April 2014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hlinkClick r:id="rId4"/>
              </a:rPr>
              <a:t>MulCoPim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hlinkClick r:id="rId4"/>
              </a:rPr>
              <a:t> 2014 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, Valencia, Spain, 17-19 Sept. 2014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hlinkClick r:id="rId5"/>
              </a:rPr>
              <a:t>Channelling 2014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, Capri, Italy, 5-10 Oct. 2014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hlinkClick r:id="rId6"/>
              </a:rPr>
              <a:t>Higgs factory 2014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, Beijing, China, 9.-12.10.2014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hlinkClick r:id="rId7"/>
              </a:rPr>
              <a:t>FCC Week 2015</a:t>
            </a:r>
            <a:r>
              <a: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</a:rPr>
              <a:t>, Washington DC, 23-27 March 2015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000" b="1" kern="0" noProof="0" dirty="0" smtClean="0">
                <a:solidFill>
                  <a:schemeClr val="tx2"/>
                </a:solidFill>
              </a:rPr>
              <a:t>XCOLL+XRING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2000" b="1" kern="0" dirty="0">
                <a:solidFill>
                  <a:prstClr val="black">
                    <a:tint val="75000"/>
                  </a:prstClr>
                </a:solidFill>
                <a:hlinkClick r:id="rId8"/>
              </a:rPr>
              <a:t>Advanced Optics Control </a:t>
            </a:r>
            <a:r>
              <a:rPr lang="en-GB" sz="2000" b="1" kern="0" dirty="0" smtClean="0">
                <a:solidFill>
                  <a:prstClr val="black">
                    <a:tint val="75000"/>
                  </a:prstClr>
                </a:solidFill>
              </a:rPr>
              <a:t>CERN</a:t>
            </a:r>
            <a:r>
              <a:rPr lang="en-GB" sz="2000" b="1" kern="0" dirty="0">
                <a:solidFill>
                  <a:prstClr val="black">
                    <a:tint val="75000"/>
                  </a:prstClr>
                </a:solidFill>
              </a:rPr>
              <a:t>, 5.-6.02.2015 </a:t>
            </a:r>
            <a:endParaRPr kumimoji="0" lang="en-GB" sz="2000" b="1" i="0" u="none" strike="noStrike" kern="0" cap="none" spc="0" normalizeH="0" baseline="0" noProof="0" dirty="0" smtClean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</a:endParaRPr>
          </a:p>
          <a:p>
            <a:pPr lvl="0">
              <a:spcBef>
                <a:spcPct val="20000"/>
              </a:spcBef>
              <a:defRPr/>
            </a:pPr>
            <a:r>
              <a:rPr lang="en-GB" sz="2000" b="1" kern="0" dirty="0" smtClean="0">
                <a:solidFill>
                  <a:srgbClr val="464653"/>
                </a:solidFill>
              </a:rPr>
              <a:t>XRING</a:t>
            </a:r>
          </a:p>
          <a:p>
            <a:pPr lvl="0">
              <a:spcBef>
                <a:spcPct val="20000"/>
              </a:spcBef>
            </a:pPr>
            <a:r>
              <a:rPr lang="en-GB" sz="2000" b="1" dirty="0">
                <a:solidFill>
                  <a:prstClr val="black"/>
                </a:solidFill>
                <a:hlinkClick r:id="rId9"/>
              </a:rPr>
              <a:t>SC Collaboration Meeting 2014</a:t>
            </a:r>
            <a:r>
              <a:rPr lang="en-GB" sz="2000" b="1" dirty="0">
                <a:solidFill>
                  <a:srgbClr val="898989"/>
                </a:solidFill>
              </a:rPr>
              <a:t>, CERN, 20-21 May 2014 </a:t>
            </a:r>
            <a:endParaRPr lang="en-GB" sz="2000" b="1" dirty="0" smtClean="0">
              <a:solidFill>
                <a:srgbClr val="898989"/>
              </a:solidFill>
            </a:endParaRPr>
          </a:p>
          <a:p>
            <a:pPr lvl="0">
              <a:spcBef>
                <a:spcPct val="20000"/>
              </a:spcBef>
            </a:pPr>
            <a:r>
              <a:rPr lang="en-GB" sz="2000" b="1" u="sng" dirty="0" smtClean="0">
                <a:solidFill>
                  <a:srgbClr val="0000FF"/>
                </a:solidFill>
                <a:hlinkClick r:id="rId10"/>
              </a:rPr>
              <a:t>Beam </a:t>
            </a:r>
            <a:r>
              <a:rPr lang="en-GB" sz="2000" b="1" u="sng" dirty="0">
                <a:solidFill>
                  <a:srgbClr val="0000FF"/>
                </a:solidFill>
                <a:hlinkClick r:id="rId10"/>
              </a:rPr>
              <a:t>Dynamics meets Magnets II</a:t>
            </a:r>
            <a:r>
              <a:rPr lang="en-GB" sz="2000" b="1" dirty="0">
                <a:solidFill>
                  <a:srgbClr val="898989"/>
                </a:solidFill>
              </a:rPr>
              <a:t>, Bad </a:t>
            </a:r>
            <a:r>
              <a:rPr lang="en-GB" sz="2000" b="1" dirty="0" err="1">
                <a:solidFill>
                  <a:srgbClr val="898989"/>
                </a:solidFill>
              </a:rPr>
              <a:t>Zurzach</a:t>
            </a:r>
            <a:r>
              <a:rPr lang="en-GB" sz="2000" b="1" dirty="0">
                <a:solidFill>
                  <a:srgbClr val="898989"/>
                </a:solidFill>
              </a:rPr>
              <a:t>, 1-4 December 2014 </a:t>
            </a:r>
          </a:p>
          <a:p>
            <a:pPr lvl="0">
              <a:spcBef>
                <a:spcPct val="20000"/>
              </a:spcBef>
            </a:pPr>
            <a:r>
              <a:rPr lang="en-GB" sz="2000" b="1" u="sng" dirty="0" smtClean="0">
                <a:solidFill>
                  <a:srgbClr val="0000FF"/>
                </a:solidFill>
                <a:hlinkClick r:id="rId11"/>
              </a:rPr>
              <a:t>Space </a:t>
            </a:r>
            <a:r>
              <a:rPr lang="en-GB" sz="2000" b="1" u="sng" dirty="0">
                <a:solidFill>
                  <a:srgbClr val="0000FF"/>
                </a:solidFill>
                <a:hlinkClick r:id="rId11"/>
              </a:rPr>
              <a:t>Charge 2015</a:t>
            </a:r>
            <a:r>
              <a:rPr lang="en-GB" sz="2000" b="1" dirty="0">
                <a:solidFill>
                  <a:srgbClr val="898989"/>
                </a:solidFill>
                <a:hlinkClick r:id="rId11"/>
              </a:rPr>
              <a:t>, </a:t>
            </a:r>
            <a:r>
              <a:rPr lang="en-GB" sz="2000" b="1" dirty="0">
                <a:solidFill>
                  <a:srgbClr val="898989"/>
                </a:solidFill>
              </a:rPr>
              <a:t>Oxford, 23-27 March 2015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2000" b="1" kern="0" dirty="0" smtClean="0">
                <a:solidFill>
                  <a:srgbClr val="464653"/>
                </a:solidFill>
              </a:rPr>
              <a:t>XLINAC  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2000" b="1" kern="0" dirty="0" smtClean="0">
                <a:solidFill>
                  <a:srgbClr val="464653"/>
                </a:solidFill>
              </a:rPr>
              <a:t>XPOL </a:t>
            </a:r>
          </a:p>
          <a:p>
            <a:pPr lvl="0">
              <a:spcBef>
                <a:spcPct val="20000"/>
              </a:spcBef>
              <a:defRPr/>
            </a:pPr>
            <a:r>
              <a:rPr lang="en-GB" sz="2000" b="1" kern="0" dirty="0" err="1" smtClean="0">
                <a:solidFill>
                  <a:srgbClr val="464653"/>
                </a:solidFill>
              </a:rPr>
              <a:t>EuCAN</a:t>
            </a:r>
            <a:r>
              <a:rPr lang="en-GB" sz="2000" b="1" kern="0" dirty="0" smtClean="0">
                <a:solidFill>
                  <a:srgbClr val="464653"/>
                </a:solidFill>
              </a:rPr>
              <a:t> </a:t>
            </a:r>
            <a:r>
              <a:rPr lang="en-GB" sz="2000" b="1" kern="0" dirty="0" smtClean="0">
                <a:solidFill>
                  <a:srgbClr val="464653"/>
                </a:solidFill>
                <a:hlinkClick r:id="rId12"/>
              </a:rPr>
              <a:t>Universities meet Laboratories</a:t>
            </a:r>
            <a:r>
              <a:rPr lang="en-GB" sz="2000" b="1" kern="0" dirty="0" smtClean="0">
                <a:solidFill>
                  <a:srgbClr val="464653"/>
                </a:solidFill>
              </a:rPr>
              <a:t>, Frankfurt, 30 Sept. -2 Oct. 2014</a:t>
            </a:r>
          </a:p>
        </p:txBody>
      </p:sp>
    </p:spTree>
    <p:extLst>
      <p:ext uri="{BB962C8B-B14F-4D97-AF65-F5344CB8AC3E}">
        <p14:creationId xmlns:p14="http://schemas.microsoft.com/office/powerpoint/2010/main" val="43281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1769" y="1113030"/>
            <a:ext cx="824001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deliverables :</a:t>
            </a:r>
            <a:endParaRPr lang="en-US" sz="2800" b="1" kern="0" dirty="0">
              <a:solidFill>
                <a:srgbClr val="0000CC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>
                <a:solidFill>
                  <a:srgbClr val="0000CC"/>
                </a:solidFill>
              </a:rPr>
              <a:t>Preliminary</a:t>
            </a:r>
            <a:r>
              <a:rPr lang="en-US" sz="2800" b="1" kern="0" dirty="0">
                <a:solidFill>
                  <a:srgbClr val="FF0000"/>
                </a:solidFill>
              </a:rPr>
              <a:t> </a:t>
            </a:r>
            <a:r>
              <a:rPr lang="en-US" sz="2800" kern="0" dirty="0">
                <a:solidFill>
                  <a:srgbClr val="0000CC"/>
                </a:solidFill>
              </a:rPr>
              <a:t>strategies, optimization, limitations, paths &amp; parameters </a:t>
            </a:r>
            <a:r>
              <a:rPr lang="en-US" sz="2800" kern="0" dirty="0">
                <a:solidFill>
                  <a:prstClr val="black"/>
                </a:solidFill>
              </a:rPr>
              <a:t>for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</a:rPr>
              <a:t>future hadron &amp; lepton colliders;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</a:rPr>
              <a:t>future high-performance hadron rings;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</a:rPr>
              <a:t>future high-power high-current SC </a:t>
            </a:r>
            <a:r>
              <a:rPr lang="en-US" sz="2800" kern="0" dirty="0" err="1">
                <a:solidFill>
                  <a:prstClr val="black"/>
                </a:solidFill>
              </a:rPr>
              <a:t>linacs</a:t>
            </a:r>
            <a:r>
              <a:rPr lang="en-US" sz="2800" kern="0" dirty="0">
                <a:solidFill>
                  <a:prstClr val="black"/>
                </a:solidFill>
              </a:rPr>
              <a:t>; and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</a:rPr>
              <a:t>future polarized beams </a:t>
            </a:r>
          </a:p>
          <a:p>
            <a:pPr lvl="1"/>
            <a:r>
              <a:rPr lang="en-US" sz="2800" b="1" kern="0" dirty="0">
                <a:solidFill>
                  <a:srgbClr val="FF0000"/>
                </a:solidFill>
              </a:rPr>
              <a:t>[month 36]</a:t>
            </a:r>
            <a:endParaRPr lang="en-GB" sz="3600" b="1" kern="0" dirty="0">
              <a:solidFill>
                <a:srgbClr val="FF0000"/>
              </a:solidFill>
            </a:endParaRPr>
          </a:p>
          <a:p>
            <a:pPr marL="514350" indent="-514350">
              <a:buFont typeface="+mj-lt"/>
              <a:buAutoNum type="arabicPeriod"/>
            </a:pPr>
            <a:r>
              <a:rPr lang="en-US" sz="2800" kern="0" dirty="0">
                <a:solidFill>
                  <a:srgbClr val="0000CC"/>
                </a:solidFill>
              </a:rPr>
              <a:t>Strategy </a:t>
            </a:r>
            <a:r>
              <a:rPr lang="en-US" sz="2800" kern="0" dirty="0">
                <a:solidFill>
                  <a:prstClr val="black"/>
                </a:solidFill>
              </a:rPr>
              <a:t>for </a:t>
            </a:r>
          </a:p>
          <a:p>
            <a:pPr marL="971550" lvl="1" indent="-514350">
              <a:buFont typeface="Arial" pitchFamily="34" charset="0"/>
              <a:buChar char="•"/>
            </a:pPr>
            <a:r>
              <a:rPr lang="en-US" sz="2800" kern="0" dirty="0">
                <a:solidFill>
                  <a:prstClr val="black"/>
                </a:solidFill>
              </a:rPr>
              <a:t>future extreme beam facilities; </a:t>
            </a:r>
          </a:p>
          <a:p>
            <a:pPr lvl="1"/>
            <a:r>
              <a:rPr lang="en-US" sz="2800" b="1" kern="0" dirty="0">
                <a:solidFill>
                  <a:srgbClr val="FF0000"/>
                </a:solidFill>
              </a:rPr>
              <a:t>[month 48]</a:t>
            </a:r>
            <a:endParaRPr lang="en-GB" sz="3600" b="1" kern="0" dirty="0">
              <a:solidFill>
                <a:srgbClr val="FF0000"/>
              </a:solidFill>
            </a:endParaRPr>
          </a:p>
          <a:p>
            <a:pPr lvl="1"/>
            <a:endParaRPr lang="en-US" sz="2800" b="1" kern="0" dirty="0">
              <a:solidFill>
                <a:srgbClr val="FF000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9032"/>
            <a:ext cx="8450263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 rot="20502122">
            <a:off x="2256066" y="4820545"/>
            <a:ext cx="6768391" cy="1015663"/>
          </a:xfrm>
          <a:prstGeom prst="rect">
            <a:avLst/>
          </a:prstGeo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6000" b="1" dirty="0">
                <a:solidFill>
                  <a:srgbClr val="FF0000"/>
                </a:solidFill>
              </a:rPr>
              <a:t>n</a:t>
            </a:r>
            <a:r>
              <a:rPr lang="en-US" sz="6000" b="1" dirty="0" smtClean="0">
                <a:solidFill>
                  <a:srgbClr val="FF0000"/>
                </a:solidFill>
              </a:rPr>
              <a:t>one at the moment</a:t>
            </a:r>
            <a:endParaRPr lang="en-GB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0083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30" y="725486"/>
            <a:ext cx="9105529" cy="5058627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0" y="-17422"/>
            <a:ext cx="4752528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en-US" sz="3200" b="1" kern="0" dirty="0">
                <a:solidFill>
                  <a:srgbClr val="0000CC"/>
                </a:solidFill>
              </a:rPr>
              <a:t>milestones :</a:t>
            </a:r>
            <a:endParaRPr lang="en-US" sz="2800" b="1" kern="0" dirty="0">
              <a:solidFill>
                <a:srgbClr val="0000CC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3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/>
            </a:r>
            <a:br>
              <a:rPr lang="en-GB" sz="3600" dirty="0">
                <a:solidFill>
                  <a:prstClr val="black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endParaRPr lang="en-GB" sz="5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0"/>
            <a:ext cx="1639887" cy="725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 rot="20199394">
            <a:off x="131763" y="2494745"/>
            <a:ext cx="8909861" cy="923330"/>
          </a:xfrm>
          <a:prstGeom prst="rect">
            <a:avLst/>
          </a:prstGeom>
          <a:solidFill>
            <a:schemeClr val="tx2">
              <a:lumMod val="40000"/>
              <a:lumOff val="60000"/>
              <a:alpha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≥1 workshop per task per year </a:t>
            </a:r>
            <a:endParaRPr lang="en-GB" sz="5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635354" y="4814618"/>
            <a:ext cx="3275256" cy="193899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prstClr val="white"/>
                </a:solidFill>
              </a:rPr>
              <a:t>a</a:t>
            </a:r>
            <a:r>
              <a:rPr lang="en-US" sz="2400" b="1" dirty="0" smtClean="0">
                <a:solidFill>
                  <a:prstClr val="white"/>
                </a:solidFill>
              </a:rPr>
              <a:t>ccomplished:</a:t>
            </a:r>
          </a:p>
          <a:p>
            <a:r>
              <a:rPr lang="en-US" sz="2400" b="1" dirty="0" smtClean="0">
                <a:solidFill>
                  <a:prstClr val="white"/>
                </a:solidFill>
              </a:rPr>
              <a:t>11 </a:t>
            </a:r>
            <a:r>
              <a:rPr lang="en-US" sz="2400" b="1" dirty="0" smtClean="0">
                <a:solidFill>
                  <a:prstClr val="white"/>
                </a:solidFill>
              </a:rPr>
              <a:t>workshops for XCOLL</a:t>
            </a:r>
          </a:p>
          <a:p>
            <a:r>
              <a:rPr lang="en-US" sz="2400" b="1" dirty="0">
                <a:solidFill>
                  <a:prstClr val="white"/>
                </a:solidFill>
              </a:rPr>
              <a:t>5</a:t>
            </a:r>
            <a:r>
              <a:rPr lang="en-US" sz="2400" b="1" dirty="0" smtClean="0">
                <a:solidFill>
                  <a:prstClr val="white"/>
                </a:solidFill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</a:rPr>
              <a:t>workshops </a:t>
            </a:r>
            <a:r>
              <a:rPr lang="en-US" sz="2400" b="1" dirty="0" smtClean="0">
                <a:solidFill>
                  <a:prstClr val="white"/>
                </a:solidFill>
              </a:rPr>
              <a:t>for XRING</a:t>
            </a:r>
          </a:p>
          <a:p>
            <a:r>
              <a:rPr lang="en-US" sz="2400" b="1" dirty="0">
                <a:solidFill>
                  <a:prstClr val="white"/>
                </a:solidFill>
              </a:rPr>
              <a:t>1</a:t>
            </a:r>
            <a:r>
              <a:rPr lang="en-US" sz="2400" b="1" dirty="0" smtClean="0">
                <a:solidFill>
                  <a:prstClr val="white"/>
                </a:solidFill>
              </a:rPr>
              <a:t> workshop for XLINAC </a:t>
            </a:r>
          </a:p>
          <a:p>
            <a:r>
              <a:rPr lang="en-US" sz="2400" b="1" dirty="0">
                <a:solidFill>
                  <a:prstClr val="white"/>
                </a:solidFill>
              </a:rPr>
              <a:t>1</a:t>
            </a:r>
            <a:r>
              <a:rPr lang="en-US" sz="2400" b="1" dirty="0" smtClean="0">
                <a:solidFill>
                  <a:prstClr val="white"/>
                </a:solidFill>
              </a:rPr>
              <a:t> workshop for XPOL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276411" y="4814618"/>
            <a:ext cx="3306314" cy="1938992"/>
          </a:xfrm>
          <a:prstGeom prst="rect">
            <a:avLst/>
          </a:prstGeom>
          <a:solidFill>
            <a:schemeClr val="accent1">
              <a:alpha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prstClr val="white"/>
                </a:solidFill>
              </a:rPr>
              <a:t>planned:</a:t>
            </a:r>
          </a:p>
          <a:p>
            <a:r>
              <a:rPr lang="en-US" sz="2400" b="1" dirty="0" smtClean="0">
                <a:solidFill>
                  <a:prstClr val="white"/>
                </a:solidFill>
              </a:rPr>
              <a:t>3 workshops for XCOLL</a:t>
            </a:r>
          </a:p>
          <a:p>
            <a:r>
              <a:rPr lang="en-US" sz="2400" b="1" dirty="0">
                <a:solidFill>
                  <a:prstClr val="white"/>
                </a:solidFill>
              </a:rPr>
              <a:t>3</a:t>
            </a:r>
            <a:r>
              <a:rPr lang="en-US" sz="2400" b="1" dirty="0" smtClean="0">
                <a:solidFill>
                  <a:prstClr val="white"/>
                </a:solidFill>
              </a:rPr>
              <a:t> </a:t>
            </a:r>
            <a:r>
              <a:rPr lang="en-US" sz="2400" b="1" dirty="0" smtClean="0">
                <a:solidFill>
                  <a:prstClr val="white"/>
                </a:solidFill>
              </a:rPr>
              <a:t>workshops for XRING</a:t>
            </a:r>
          </a:p>
          <a:p>
            <a:r>
              <a:rPr lang="en-US" sz="2400" b="1" dirty="0">
                <a:solidFill>
                  <a:prstClr val="white"/>
                </a:solidFill>
              </a:rPr>
              <a:t>3</a:t>
            </a:r>
            <a:r>
              <a:rPr lang="en-US" sz="2400" b="1" dirty="0" smtClean="0">
                <a:solidFill>
                  <a:prstClr val="white"/>
                </a:solidFill>
              </a:rPr>
              <a:t> workshops for XLINAC </a:t>
            </a:r>
          </a:p>
          <a:p>
            <a:r>
              <a:rPr lang="en-US" sz="2400" b="1" dirty="0" smtClean="0">
                <a:solidFill>
                  <a:prstClr val="white"/>
                </a:solidFill>
              </a:rPr>
              <a:t>3 </a:t>
            </a:r>
            <a:r>
              <a:rPr lang="en-US" sz="2400" b="1" dirty="0" smtClean="0">
                <a:solidFill>
                  <a:prstClr val="white"/>
                </a:solidFill>
              </a:rPr>
              <a:t>workshops for XPOL</a:t>
            </a:r>
          </a:p>
        </p:txBody>
      </p:sp>
    </p:spTree>
    <p:extLst>
      <p:ext uri="{BB962C8B-B14F-4D97-AF65-F5344CB8AC3E}">
        <p14:creationId xmlns:p14="http://schemas.microsoft.com/office/powerpoint/2010/main" val="236781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6199" y="638557"/>
            <a:ext cx="3699793" cy="52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214" y="1089592"/>
            <a:ext cx="3450475" cy="487681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3361982" cy="47525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2179470"/>
            <a:ext cx="3251547" cy="4595659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dirty="0" smtClean="0"/>
              <a:t>WP5 XBEAM MS reports</a:t>
            </a:r>
            <a:endParaRPr lang="en-GB" sz="5400" dirty="0"/>
          </a:p>
        </p:txBody>
      </p:sp>
      <p:sp>
        <p:nvSpPr>
          <p:cNvPr id="4" name="TextBox 3"/>
          <p:cNvSpPr txBox="1"/>
          <p:nvPr/>
        </p:nvSpPr>
        <p:spPr>
          <a:xfrm>
            <a:off x="123190" y="1857056"/>
            <a:ext cx="820441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i="1" dirty="0" smtClean="0">
              <a:solidFill>
                <a:prstClr val="black"/>
              </a:solidFill>
            </a:endParaRPr>
          </a:p>
          <a:p>
            <a:r>
              <a:rPr lang="en-US" sz="3600" i="1" dirty="0" smtClean="0">
                <a:solidFill>
                  <a:prstClr val="black"/>
                </a:solidFill>
              </a:rPr>
              <a:t>EuCARD2-Mil-MS29</a:t>
            </a:r>
            <a:endParaRPr lang="en-US" sz="3600" i="1" dirty="0">
              <a:solidFill>
                <a:prstClr val="black"/>
              </a:solidFill>
            </a:endParaRPr>
          </a:p>
          <a:p>
            <a:r>
              <a:rPr lang="en-US" sz="3600" i="1" dirty="0" smtClean="0">
                <a:solidFill>
                  <a:prstClr val="black"/>
                </a:solidFill>
              </a:rPr>
              <a:t>EuCARD2-Mil-MS30</a:t>
            </a:r>
          </a:p>
          <a:p>
            <a:r>
              <a:rPr lang="en-US" sz="3600" i="1" dirty="0" smtClean="0">
                <a:solidFill>
                  <a:prstClr val="black"/>
                </a:solidFill>
              </a:rPr>
              <a:t>EuCARD2-Mil-MS31</a:t>
            </a:r>
            <a:endParaRPr lang="en-US" sz="3600" i="1" dirty="0">
              <a:solidFill>
                <a:prstClr val="black"/>
              </a:solidFill>
            </a:endParaRPr>
          </a:p>
          <a:p>
            <a:r>
              <a:rPr lang="en-US" sz="3600" i="1" dirty="0" smtClean="0">
                <a:solidFill>
                  <a:prstClr val="black"/>
                </a:solidFill>
              </a:rPr>
              <a:t>EuCARD2-Mil-MS32</a:t>
            </a:r>
          </a:p>
          <a:p>
            <a:r>
              <a:rPr lang="en-US" sz="3600" i="1" dirty="0" smtClean="0">
                <a:solidFill>
                  <a:prstClr val="black"/>
                </a:solidFill>
              </a:rPr>
              <a:t>EuCARD2-Mil-MS33</a:t>
            </a:r>
            <a:endParaRPr lang="en-US" sz="3600" i="1" dirty="0">
              <a:solidFill>
                <a:prstClr val="black"/>
              </a:solidFill>
            </a:endParaRPr>
          </a:p>
          <a:p>
            <a:r>
              <a:rPr lang="en-US" sz="3600" i="1" dirty="0" smtClean="0">
                <a:solidFill>
                  <a:prstClr val="black"/>
                </a:solidFill>
              </a:rPr>
              <a:t>EuCARD2-Mil-MS34</a:t>
            </a:r>
            <a:endParaRPr lang="en-US" sz="3600" i="1" dirty="0">
              <a:solidFill>
                <a:prstClr val="black"/>
              </a:solidFill>
            </a:endParaRPr>
          </a:p>
          <a:p>
            <a:endParaRPr lang="en-US" sz="3600" i="1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2442896"/>
            <a:ext cx="2986009" cy="42210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419" y="2745524"/>
            <a:ext cx="2935581" cy="4149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9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6213" y="212767"/>
            <a:ext cx="8947787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i="1" dirty="0" smtClean="0">
                <a:solidFill>
                  <a:prstClr val="black"/>
                </a:solidFill>
              </a:rPr>
              <a:t>EuCARD2-Mil-MS35 – </a:t>
            </a:r>
          </a:p>
          <a:p>
            <a:r>
              <a:rPr lang="en-US" sz="3600" i="1" dirty="0" smtClean="0">
                <a:solidFill>
                  <a:prstClr val="black"/>
                </a:solidFill>
              </a:rPr>
              <a:t>2</a:t>
            </a:r>
            <a:r>
              <a:rPr lang="en-US" sz="3600" i="1" baseline="30000" dirty="0" smtClean="0">
                <a:solidFill>
                  <a:prstClr val="black"/>
                </a:solidFill>
              </a:rPr>
              <a:t>nd</a:t>
            </a:r>
            <a:r>
              <a:rPr lang="en-US" sz="3600" i="1" dirty="0" smtClean="0">
                <a:solidFill>
                  <a:prstClr val="black"/>
                </a:solidFill>
              </a:rPr>
              <a:t> topical workshop of XLINAC</a:t>
            </a:r>
          </a:p>
          <a:p>
            <a:r>
              <a:rPr lang="en-US" sz="3600" i="1" dirty="0" smtClean="0">
                <a:solidFill>
                  <a:prstClr val="black"/>
                </a:solidFill>
              </a:rPr>
              <a:t>delayed to June 2015</a:t>
            </a:r>
          </a:p>
          <a:p>
            <a:r>
              <a:rPr lang="en-GB" sz="2800" i="1" dirty="0" smtClean="0">
                <a:solidFill>
                  <a:prstClr val="black"/>
                </a:solidFill>
              </a:rPr>
              <a:t>Reason: originally planned WS on “Feeding </a:t>
            </a:r>
            <a:r>
              <a:rPr lang="en-GB" sz="2800" i="1" dirty="0">
                <a:solidFill>
                  <a:prstClr val="black"/>
                </a:solidFill>
              </a:rPr>
              <a:t>High Power to Cavities</a:t>
            </a:r>
            <a:r>
              <a:rPr lang="en-GB" sz="2800" i="1" dirty="0" smtClean="0">
                <a:solidFill>
                  <a:prstClr val="black"/>
                </a:solidFill>
              </a:rPr>
              <a:t>” was organized by another entity, independent of EuCARD-2 –  planned new workshop will be on “</a:t>
            </a:r>
            <a:r>
              <a:rPr lang="en-GB" sz="2800" i="1" dirty="0">
                <a:solidFill>
                  <a:prstClr val="black"/>
                </a:solidFill>
              </a:rPr>
              <a:t>Mutual Needs of the LLRF and Beam Dynamics in Hadron </a:t>
            </a:r>
            <a:r>
              <a:rPr lang="en-GB" sz="2800" i="1" dirty="0" err="1">
                <a:solidFill>
                  <a:prstClr val="black"/>
                </a:solidFill>
              </a:rPr>
              <a:t>Linacs</a:t>
            </a:r>
            <a:r>
              <a:rPr lang="en-GB" sz="2800" i="1" dirty="0">
                <a:solidFill>
                  <a:prstClr val="black"/>
                </a:solidFill>
              </a:rPr>
              <a:t>”. </a:t>
            </a:r>
            <a:endParaRPr lang="en-US" sz="2800" i="1" dirty="0" smtClean="0">
              <a:solidFill>
                <a:prstClr val="black"/>
              </a:solidFill>
            </a:endParaRPr>
          </a:p>
          <a:p>
            <a:r>
              <a:rPr lang="en-US" sz="1400" i="1" dirty="0" smtClean="0">
                <a:solidFill>
                  <a:prstClr val="black"/>
                </a:solidFill>
              </a:rPr>
              <a:t>  </a:t>
            </a:r>
            <a:endParaRPr lang="en-US" sz="1400" i="1" dirty="0">
              <a:solidFill>
                <a:prstClr val="black"/>
              </a:solidFill>
            </a:endParaRPr>
          </a:p>
          <a:p>
            <a:r>
              <a:rPr lang="en-US" sz="3600" i="1" dirty="0" smtClean="0">
                <a:solidFill>
                  <a:prstClr val="black"/>
                </a:solidFill>
              </a:rPr>
              <a:t>EuCARD2-Mil-MS36</a:t>
            </a:r>
          </a:p>
          <a:p>
            <a:r>
              <a:rPr lang="en-US" sz="3600" i="1" dirty="0" smtClean="0">
                <a:solidFill>
                  <a:prstClr val="black"/>
                </a:solidFill>
              </a:rPr>
              <a:t>2</a:t>
            </a:r>
            <a:r>
              <a:rPr lang="en-US" sz="3600" i="1" baseline="30000" dirty="0" smtClean="0">
                <a:solidFill>
                  <a:prstClr val="black"/>
                </a:solidFill>
              </a:rPr>
              <a:t>nd</a:t>
            </a:r>
            <a:r>
              <a:rPr lang="en-US" sz="3600" i="1" dirty="0" smtClean="0">
                <a:solidFill>
                  <a:prstClr val="black"/>
                </a:solidFill>
              </a:rPr>
              <a:t> topical workshop of XPOL</a:t>
            </a:r>
          </a:p>
          <a:p>
            <a:r>
              <a:rPr lang="en-US" sz="3600" i="1" dirty="0">
                <a:solidFill>
                  <a:prstClr val="black"/>
                </a:solidFill>
              </a:rPr>
              <a:t>d</a:t>
            </a:r>
            <a:r>
              <a:rPr lang="en-US" sz="3600" i="1" dirty="0" smtClean="0">
                <a:solidFill>
                  <a:prstClr val="black"/>
                </a:solidFill>
              </a:rPr>
              <a:t>elayed to September 2015</a:t>
            </a:r>
          </a:p>
          <a:p>
            <a:r>
              <a:rPr lang="en-US" sz="2800" i="1" dirty="0" smtClean="0">
                <a:solidFill>
                  <a:prstClr val="black"/>
                </a:solidFill>
              </a:rPr>
              <a:t>Reason: unavailability of </a:t>
            </a:r>
            <a:r>
              <a:rPr lang="en-GB" sz="2800" i="1" dirty="0" smtClean="0">
                <a:solidFill>
                  <a:prstClr val="black"/>
                </a:solidFill>
              </a:rPr>
              <a:t>key experts</a:t>
            </a:r>
            <a:endParaRPr lang="en-US" sz="2800" i="1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6052957"/>
            <a:ext cx="7840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b="1" i="1" dirty="0">
                <a:solidFill>
                  <a:srgbClr val="FF0000"/>
                </a:solidFill>
              </a:rPr>
              <a:t>d</a:t>
            </a:r>
            <a:r>
              <a:rPr lang="en-GB" sz="3600" b="1" i="1" dirty="0" smtClean="0">
                <a:solidFill>
                  <a:srgbClr val="FF0000"/>
                </a:solidFill>
              </a:rPr>
              <a:t>elay justification documents submitted</a:t>
            </a:r>
            <a:endParaRPr lang="fr-FR" sz="36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73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274638"/>
            <a:ext cx="6096000" cy="1020762"/>
          </a:xfrm>
        </p:spPr>
        <p:txBody>
          <a:bodyPr/>
          <a:lstStyle/>
          <a:p>
            <a:r>
              <a:rPr lang="en-GB" dirty="0"/>
              <a:t>p</a:t>
            </a:r>
            <a:r>
              <a:rPr lang="en-GB" dirty="0" smtClean="0"/>
              <a:t>lanned workshops for Y3&amp;4</a:t>
            </a:r>
            <a:endParaRPr lang="fr-FR" dirty="0"/>
          </a:p>
        </p:txBody>
      </p:sp>
      <p:sp>
        <p:nvSpPr>
          <p:cNvPr id="6" name="Rectangle 5"/>
          <p:cNvSpPr/>
          <p:nvPr/>
        </p:nvSpPr>
        <p:spPr>
          <a:xfrm>
            <a:off x="0" y="1447800"/>
            <a:ext cx="9144000" cy="5068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t">
              <a:spcBef>
                <a:spcPts val="400"/>
              </a:spcBef>
              <a:buClr>
                <a:srgbClr val="FFC000"/>
              </a:buClr>
            </a:pPr>
            <a:r>
              <a:rPr lang="en-GB" sz="2000" b="1" dirty="0">
                <a:solidFill>
                  <a:srgbClr val="000000"/>
                </a:solidFill>
              </a:rPr>
              <a:t>XCOLL</a:t>
            </a:r>
            <a:endParaRPr lang="en-GB" sz="2000" b="1" dirty="0">
              <a:solidFill>
                <a:srgbClr val="000000"/>
              </a:solidFill>
              <a:hlinkClick r:id="rId3"/>
            </a:endParaRPr>
          </a:p>
          <a:p>
            <a:pPr lvl="0" fontAlgn="t">
              <a:spcBef>
                <a:spcPts val="400"/>
              </a:spcBef>
              <a:buClr>
                <a:srgbClr val="FFC000"/>
              </a:buClr>
            </a:pPr>
            <a:r>
              <a:rPr lang="en-GB" sz="2000" b="1" dirty="0" err="1">
                <a:solidFill>
                  <a:srgbClr val="000000"/>
                </a:solidFill>
                <a:hlinkClick r:id="rId3"/>
              </a:rPr>
              <a:t>LHeC</a:t>
            </a:r>
            <a:r>
              <a:rPr lang="en-GB" sz="2000" b="1" dirty="0">
                <a:solidFill>
                  <a:srgbClr val="000000"/>
                </a:solidFill>
                <a:hlinkClick r:id="rId3"/>
              </a:rPr>
              <a:t> 2015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, CERN &amp; Chavannes-de-</a:t>
            </a:r>
            <a:r>
              <a:rPr lang="en-GB" sz="2000" b="1" dirty="0" err="1">
                <a:solidFill>
                  <a:schemeClr val="accent6">
                    <a:lumMod val="75000"/>
                  </a:schemeClr>
                </a:solidFill>
              </a:rPr>
              <a:t>Bogis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, 24-26 June 2015</a:t>
            </a:r>
            <a:r>
              <a:rPr lang="en-US" sz="20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en-GB" sz="2000" b="1" dirty="0">
              <a:solidFill>
                <a:srgbClr val="000000"/>
              </a:solidFill>
            </a:endParaRPr>
          </a:p>
          <a:p>
            <a:pPr lvl="0" fontAlgn="t">
              <a:spcBef>
                <a:spcPts val="400"/>
              </a:spcBef>
              <a:buClr>
                <a:srgbClr val="FFC000"/>
              </a:buClr>
            </a:pPr>
            <a:r>
              <a:rPr lang="en-GB" sz="2000" b="1" dirty="0">
                <a:solidFill>
                  <a:srgbClr val="000000"/>
                </a:solidFill>
              </a:rPr>
              <a:t>XCOLL-XRING-XPOL</a:t>
            </a:r>
          </a:p>
          <a:p>
            <a:pPr lvl="0" fontAlgn="t">
              <a:spcBef>
                <a:spcPts val="400"/>
              </a:spcBef>
              <a:buClr>
                <a:srgbClr val="FFC000"/>
              </a:buClr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Energy Frontiers meet Precision Frontiers, FZ </a:t>
            </a:r>
            <a:r>
              <a:rPr lang="en-GB" sz="2000" b="1" dirty="0" err="1">
                <a:solidFill>
                  <a:schemeClr val="accent6">
                    <a:lumMod val="75000"/>
                  </a:schemeClr>
                </a:solidFill>
              </a:rPr>
              <a:t>Jülich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, spring/summer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2016</a:t>
            </a:r>
            <a:endParaRPr lang="en-GB" sz="2000" b="1" dirty="0">
              <a:solidFill>
                <a:srgbClr val="000000"/>
              </a:solidFill>
            </a:endParaRPr>
          </a:p>
          <a:p>
            <a:pPr lvl="0" fontAlgn="t">
              <a:spcBef>
                <a:spcPts val="400"/>
              </a:spcBef>
              <a:buClr>
                <a:srgbClr val="FFC000"/>
              </a:buClr>
            </a:pPr>
            <a:r>
              <a:rPr lang="en-GB" sz="2000" b="1" dirty="0">
                <a:solidFill>
                  <a:srgbClr val="000000"/>
                </a:solidFill>
              </a:rPr>
              <a:t>XCOLL-EuroNNAc2</a:t>
            </a:r>
          </a:p>
          <a:p>
            <a:pPr lvl="0" fontAlgn="t">
              <a:spcBef>
                <a:spcPts val="400"/>
              </a:spcBef>
              <a:buClr>
                <a:srgbClr val="FFC000"/>
              </a:buClr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Focus: Future Frontiers in Accelerators “F</a:t>
            </a:r>
            <a:r>
              <a:rPr lang="en-GB" sz="2000" b="1" baseline="30000" dirty="0">
                <a:solidFill>
                  <a:schemeClr val="accent6">
                    <a:lumMod val="75000"/>
                  </a:schemeClr>
                </a:solidFill>
              </a:rPr>
              <a:t>3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IA”</a:t>
            </a:r>
            <a:r>
              <a:rPr lang="fr-FR" sz="2000" b="1" dirty="0">
                <a:solidFill>
                  <a:schemeClr val="accent6">
                    <a:lumMod val="75000"/>
                  </a:schemeClr>
                </a:solidFill>
              </a:rPr>
              <a:t>, Germany, 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Summer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2016</a:t>
            </a:r>
            <a:endParaRPr lang="en-GB" sz="2000" b="1" dirty="0">
              <a:solidFill>
                <a:srgbClr val="000000"/>
              </a:solidFill>
            </a:endParaRPr>
          </a:p>
          <a:p>
            <a:pPr lvl="0" fontAlgn="t">
              <a:spcBef>
                <a:spcPts val="400"/>
              </a:spcBef>
              <a:buClr>
                <a:srgbClr val="FFC000"/>
              </a:buClr>
            </a:pPr>
            <a:r>
              <a:rPr lang="en-GB" sz="2000" b="1" dirty="0" smtClean="0">
                <a:solidFill>
                  <a:srgbClr val="000000"/>
                </a:solidFill>
              </a:rPr>
              <a:t>XRING</a:t>
            </a:r>
            <a:endParaRPr lang="en-GB" sz="2000" b="1" dirty="0">
              <a:solidFill>
                <a:srgbClr val="000000"/>
              </a:solidFill>
            </a:endParaRPr>
          </a:p>
          <a:p>
            <a:pPr lvl="0" fontAlgn="t">
              <a:spcBef>
                <a:spcPts val="400"/>
              </a:spcBef>
              <a:buClr>
                <a:srgbClr val="FFC000"/>
              </a:buClr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  <a:hlinkClick r:id="rId4"/>
              </a:rPr>
              <a:t>Beam dynamics meets diagnostics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, Firenze, 4-6 November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2015</a:t>
            </a:r>
          </a:p>
          <a:p>
            <a:pPr lvl="0" fontAlgn="t">
              <a:spcBef>
                <a:spcPts val="400"/>
              </a:spcBef>
              <a:buClr>
                <a:srgbClr val="FFC000"/>
              </a:buClr>
            </a:pP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SC collaboration meeting, Darmstadt, Spring 2016?</a:t>
            </a:r>
          </a:p>
          <a:p>
            <a:pPr lvl="0" fontAlgn="t">
              <a:spcBef>
                <a:spcPts val="400"/>
              </a:spcBef>
              <a:buClr>
                <a:srgbClr val="FFC000"/>
              </a:buClr>
            </a:pPr>
            <a:endParaRPr lang="en-GB" sz="2000" b="1" dirty="0">
              <a:solidFill>
                <a:srgbClr val="000000"/>
              </a:solidFill>
            </a:endParaRPr>
          </a:p>
          <a:p>
            <a:pPr lvl="0" fontAlgn="t">
              <a:spcBef>
                <a:spcPts val="400"/>
              </a:spcBef>
              <a:buClr>
                <a:srgbClr val="FFC000"/>
              </a:buClr>
            </a:pPr>
            <a:r>
              <a:rPr lang="en-GB" sz="2000" b="1" dirty="0">
                <a:solidFill>
                  <a:srgbClr val="000000"/>
                </a:solidFill>
              </a:rPr>
              <a:t>XLINAC </a:t>
            </a:r>
            <a:endParaRPr lang="fr-FR" sz="2000" b="1" dirty="0">
              <a:solidFill>
                <a:srgbClr val="0070C0">
                  <a:lumMod val="75000"/>
                </a:srgbClr>
              </a:solidFill>
            </a:endParaRPr>
          </a:p>
          <a:p>
            <a:pPr lvl="0" fontAlgn="t">
              <a:spcBef>
                <a:spcPts val="400"/>
              </a:spcBef>
            </a:pPr>
            <a:r>
              <a:rPr lang="en-GB" sz="2000" b="1" dirty="0">
                <a:solidFill>
                  <a:prstClr val="white">
                    <a:lumMod val="50000"/>
                  </a:prstClr>
                </a:solidFill>
                <a:hlinkClick r:id="rId5"/>
              </a:rPr>
              <a:t>LLRF and Beam Physics </a:t>
            </a:r>
            <a:r>
              <a:rPr lang="en-GB" sz="2000" b="1" dirty="0">
                <a:solidFill>
                  <a:prstClr val="white">
                    <a:lumMod val="50000"/>
                  </a:prstClr>
                </a:solidFill>
              </a:rPr>
              <a:t>, </a:t>
            </a:r>
            <a:r>
              <a:rPr lang="fr-FR" sz="2000" b="1" dirty="0">
                <a:solidFill>
                  <a:prstClr val="black"/>
                </a:solidFill>
              </a:rPr>
              <a:t>1-2 </a:t>
            </a:r>
            <a:r>
              <a:rPr lang="fr-FR" sz="2000" b="1" dirty="0" err="1">
                <a:solidFill>
                  <a:prstClr val="black"/>
                </a:solidFill>
              </a:rPr>
              <a:t>June</a:t>
            </a:r>
            <a:r>
              <a:rPr lang="fr-FR" sz="2000" b="1" dirty="0">
                <a:solidFill>
                  <a:prstClr val="black"/>
                </a:solidFill>
              </a:rPr>
              <a:t> 2015</a:t>
            </a:r>
            <a:r>
              <a:rPr lang="en-GB" sz="2000" b="1" dirty="0">
                <a:solidFill>
                  <a:prstClr val="white">
                    <a:lumMod val="50000"/>
                  </a:prstClr>
                </a:solidFill>
              </a:rPr>
              <a:t>, Lund, </a:t>
            </a:r>
          </a:p>
          <a:p>
            <a:pPr lvl="0" fontAlgn="t">
              <a:spcBef>
                <a:spcPts val="400"/>
              </a:spcBef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Second XLINAC workshop on Commissioning of High-Power </a:t>
            </a:r>
            <a:r>
              <a:rPr lang="en-GB" sz="2000" b="1" dirty="0" err="1">
                <a:solidFill>
                  <a:schemeClr val="accent6">
                    <a:lumMod val="75000"/>
                  </a:schemeClr>
                </a:solidFill>
              </a:rPr>
              <a:t>Linacs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, 2016 </a:t>
            </a:r>
          </a:p>
          <a:p>
            <a:pPr lvl="0" fontAlgn="t">
              <a:spcBef>
                <a:spcPts val="400"/>
              </a:spcBef>
            </a:pP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Beam Dynamics Issues of High Power </a:t>
            </a:r>
            <a:r>
              <a:rPr lang="en-GB" sz="2000" b="1" dirty="0" err="1">
                <a:solidFill>
                  <a:schemeClr val="accent6">
                    <a:lumMod val="75000"/>
                  </a:schemeClr>
                </a:solidFill>
              </a:rPr>
              <a:t>Linacs</a:t>
            </a:r>
            <a:r>
              <a:rPr lang="en-GB" sz="2000" b="1" dirty="0">
                <a:solidFill>
                  <a:schemeClr val="accent6">
                    <a:lumMod val="75000"/>
                  </a:schemeClr>
                </a:solidFill>
              </a:rPr>
              <a:t>, CERN, autumn  </a:t>
            </a:r>
            <a:r>
              <a:rPr lang="en-GB" sz="2000" b="1" dirty="0" smtClean="0">
                <a:solidFill>
                  <a:schemeClr val="accent6">
                    <a:lumMod val="75000"/>
                  </a:schemeClr>
                </a:solidFill>
              </a:rPr>
              <a:t>2015</a:t>
            </a:r>
            <a:endParaRPr lang="en-GB" sz="2000" b="1" dirty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78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EuCARD-2">
      <a:dk1>
        <a:srgbClr val="0070C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FFC000"/>
      </a:hlink>
      <a:folHlink>
        <a:srgbClr val="6B56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C8D4FF55EBF84292D49BEBD52A9866" ma:contentTypeVersion="0" ma:contentTypeDescription="Create a new document." ma:contentTypeScope="" ma:versionID="aca9b3d5b31084eb874877897abcdd07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d476e8e88a7ff487aa0f9596b7fbedd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221CCF-AADF-46C2-AE96-E5CC90EE01F7}">
  <ds:schemaRefs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purl.org/dc/elements/1.1/"/>
    <ds:schemaRef ds:uri="http://schemas.microsoft.com/office/2006/documentManagement/types"/>
    <ds:schemaRef ds:uri="http://www.w3.org/XML/1998/namespace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964CAB3F-9118-4216-8E8F-18C8FADAFA5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1E8E5F3-A8F2-4E1F-9CF4-E427E43ADB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2696</TotalTime>
  <Words>669</Words>
  <Application>Microsoft Office PowerPoint</Application>
  <PresentationFormat>On-screen Show (4:3)</PresentationFormat>
  <Paragraphs>118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3_Office Theme</vt:lpstr>
      <vt:lpstr>WP5 XBEAM Steering Meeting  </vt:lpstr>
      <vt:lpstr>agenda</vt:lpstr>
      <vt:lpstr>dissemination/outreach</vt:lpstr>
      <vt:lpstr>XBEAM workshops in Y2</vt:lpstr>
      <vt:lpstr>PowerPoint Presentation</vt:lpstr>
      <vt:lpstr>PowerPoint Presentation</vt:lpstr>
      <vt:lpstr>WP5 XBEAM MS reports</vt:lpstr>
      <vt:lpstr>PowerPoint Presentation</vt:lpstr>
      <vt:lpstr>planned workshops for Y3&amp;4</vt:lpstr>
      <vt:lpstr>PowerPoint Presentation</vt:lpstr>
      <vt:lpstr>talks, publications, acknowledgements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Agnes Szeberenyi</dc:creator>
  <cp:lastModifiedBy>Frank Zimmermann</cp:lastModifiedBy>
  <cp:revision>40</cp:revision>
  <dcterms:created xsi:type="dcterms:W3CDTF">2006-08-16T00:00:00Z</dcterms:created>
  <dcterms:modified xsi:type="dcterms:W3CDTF">2015-04-24T06:47:42Z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0x0101005DC8D4FF55EBF84292D49BEBD52A9866</vt:lpwstr>
  </property>
</Properties>
</file>