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4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02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02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7428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749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4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74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078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3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2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75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56A9-142D-4C58-9527-B48BB0C6C15A}" type="datetimeFigureOut">
              <a:rPr lang="en-GB" smtClean="0"/>
              <a:t>10/09/2013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5D61E-CCDE-4815-A302-F1ACEB5F18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680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ucard2-wp5-coordinators@cern.ch" TargetMode="External"/><Relationship Id="rId2" Type="http://schemas.openxmlformats.org/officeDocument/2006/relationships/hyperlink" Target="http://cern.ch/xbeam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mailto:eucard2-wp5.*-info@cern.c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ds.kek.jp/conferenceDisplay.py?confId=12760" TargetMode="External"/><Relationship Id="rId2" Type="http://schemas.openxmlformats.org/officeDocument/2006/relationships/hyperlink" Target="http://indico.cern.ch/conferenceDisplay.py?confId=2577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dico.cern.ch/conferenceDisplay.py?confId=26932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EuCARD-2 WP5 XBEAM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4810" y="2060848"/>
            <a:ext cx="6578019" cy="1752600"/>
          </a:xfrm>
        </p:spPr>
        <p:txBody>
          <a:bodyPr>
            <a:noAutofit/>
          </a:bodyPr>
          <a:lstStyle/>
          <a:p>
            <a:r>
              <a:rPr lang="en-US" sz="4000" dirty="0" smtClean="0"/>
              <a:t>Frank Zimmermann</a:t>
            </a:r>
          </a:p>
          <a:p>
            <a:r>
              <a:rPr lang="en-US" sz="4000" dirty="0" smtClean="0"/>
              <a:t>EuCARD-2 Steering Committee Meeting </a:t>
            </a:r>
          </a:p>
          <a:p>
            <a:r>
              <a:rPr lang="en-US" sz="4000" dirty="0" smtClean="0"/>
              <a:t>11 September 2013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8410" y="501317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w</a:t>
            </a:r>
            <a:r>
              <a:rPr lang="en-US" sz="3200" dirty="0" smtClean="0"/>
              <a:t>ith kind input from </a:t>
            </a:r>
            <a:r>
              <a:rPr lang="en-US" sz="3200" dirty="0"/>
              <a:t>Giuliano Franchetti, </a:t>
            </a:r>
            <a:r>
              <a:rPr lang="en-US" sz="3200" dirty="0" err="1"/>
              <a:t>Mohamad</a:t>
            </a:r>
            <a:r>
              <a:rPr lang="en-US" sz="3200" dirty="0"/>
              <a:t> Eshraqi, </a:t>
            </a:r>
            <a:r>
              <a:rPr lang="en-US" sz="3200" dirty="0" err="1"/>
              <a:t>Marica</a:t>
            </a:r>
            <a:r>
              <a:rPr lang="en-US" sz="3200" dirty="0"/>
              <a:t> </a:t>
            </a:r>
            <a:r>
              <a:rPr lang="en-US" sz="3200" dirty="0" smtClean="0"/>
              <a:t>Biagini, and Kurt Aulenbacher</a:t>
            </a:r>
            <a:endParaRPr lang="en-GB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2" y="116632"/>
            <a:ext cx="1975077" cy="864096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136" y="36926"/>
            <a:ext cx="2147226" cy="94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829" y="1702799"/>
            <a:ext cx="1501171" cy="280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6604989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i="1" kern="0" dirty="0"/>
              <a:t>Work supported by the </a:t>
            </a:r>
            <a:r>
              <a:rPr lang="en-US" sz="1200" b="1" i="1" kern="0" dirty="0"/>
              <a:t>European Commission </a:t>
            </a:r>
            <a:r>
              <a:rPr lang="en-US" sz="1200" i="1" kern="0" dirty="0"/>
              <a:t>under Capacities 7th Framework Programme, Grant Agreement 312453</a:t>
            </a:r>
            <a:endParaRPr lang="en-GB" sz="1200" i="1" kern="0" dirty="0"/>
          </a:p>
        </p:txBody>
      </p:sp>
    </p:spTree>
    <p:extLst>
      <p:ext uri="{BB962C8B-B14F-4D97-AF65-F5344CB8AC3E}">
        <p14:creationId xmlns:p14="http://schemas.microsoft.com/office/powerpoint/2010/main" val="16763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contents</a:t>
            </a:r>
            <a:endParaRPr lang="en-GB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a) what has been done so far</a:t>
            </a:r>
          </a:p>
          <a:p>
            <a:pPr marL="0" indent="0">
              <a:buNone/>
            </a:pPr>
            <a:r>
              <a:rPr lang="en-US" sz="4000" dirty="0" smtClean="0"/>
              <a:t>b) program until the end of the year</a:t>
            </a:r>
          </a:p>
          <a:p>
            <a:pPr marL="0" indent="0">
              <a:buNone/>
            </a:pPr>
            <a:r>
              <a:rPr lang="en-US" sz="4000" dirty="0" smtClean="0"/>
              <a:t>c) coming milestones and deliverables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65752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2690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WP5 achievements</a:t>
            </a:r>
            <a:endParaRPr lang="en-GB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340768"/>
            <a:ext cx="820441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web site created: </a:t>
            </a:r>
            <a:r>
              <a:rPr lang="en-US" sz="3600" dirty="0" smtClean="0">
                <a:hlinkClick r:id="rId2"/>
              </a:rPr>
              <a:t>http://cern.ch/xbeam</a:t>
            </a:r>
            <a:r>
              <a:rPr lang="en-US" sz="3600" dirty="0"/>
              <a:t> </a:t>
            </a:r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/>
              <a:t>m</a:t>
            </a:r>
            <a:r>
              <a:rPr lang="en-US" sz="3600" dirty="0" smtClean="0"/>
              <a:t>ailing lists created &amp; ‘filled’: </a:t>
            </a:r>
          </a:p>
          <a:p>
            <a:r>
              <a:rPr lang="en-US" sz="3600" dirty="0" smtClean="0">
                <a:hlinkClick r:id="rId3"/>
              </a:rPr>
              <a:t>eucard2-wp5-coordinators@cern.ch</a:t>
            </a:r>
            <a:endParaRPr lang="en-US" sz="3600" dirty="0" smtClean="0"/>
          </a:p>
          <a:p>
            <a:r>
              <a:rPr lang="en-US" sz="3600" dirty="0" smtClean="0">
                <a:hlinkClick r:id="rId4"/>
              </a:rPr>
              <a:t>eucard2-wp5.*-info@cern.ch</a:t>
            </a:r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dissemination effort: </a:t>
            </a:r>
          </a:p>
          <a:p>
            <a:r>
              <a:rPr lang="en-US" sz="2800" dirty="0" smtClean="0"/>
              <a:t>IHEP Higgs symposium, Beijing/China, 12 August’13</a:t>
            </a:r>
          </a:p>
          <a:p>
            <a:r>
              <a:rPr lang="en-US" sz="2800" dirty="0" smtClean="0"/>
              <a:t>CINVESTAV </a:t>
            </a:r>
            <a:r>
              <a:rPr lang="en-US" sz="2800" dirty="0" smtClean="0"/>
              <a:t>Merida/Mexico, </a:t>
            </a:r>
            <a:r>
              <a:rPr lang="en-US" sz="2800" dirty="0" smtClean="0"/>
              <a:t>5 </a:t>
            </a:r>
            <a:r>
              <a:rPr lang="en-US" sz="2800" dirty="0"/>
              <a:t>S</a:t>
            </a:r>
            <a:r>
              <a:rPr lang="en-US" sz="2800" dirty="0" smtClean="0"/>
              <a:t>eptember 2013 </a:t>
            </a:r>
          </a:p>
          <a:p>
            <a:r>
              <a:rPr lang="en-US" sz="2800" dirty="0" smtClean="0"/>
              <a:t>ERL workshop, BINP, 12 September 2013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915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dirty="0"/>
              <a:t>p</a:t>
            </a:r>
            <a:r>
              <a:rPr lang="en-US" sz="5400" dirty="0" smtClean="0"/>
              <a:t>lanned XBEAM workshops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4525963"/>
          </a:xfrm>
        </p:spPr>
        <p:txBody>
          <a:bodyPr>
            <a:noAutofit/>
          </a:bodyPr>
          <a:lstStyle/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XCOLL – </a:t>
            </a:r>
            <a:r>
              <a:rPr lang="en-US" sz="2400" b="1" dirty="0" smtClean="0">
                <a:hlinkClick r:id="rId2"/>
              </a:rPr>
              <a:t>TLEP6</a:t>
            </a:r>
            <a:r>
              <a:rPr lang="en-US" sz="2400" dirty="0" smtClean="0">
                <a:hlinkClick r:id="rId2"/>
              </a:rPr>
              <a:t> workshop</a:t>
            </a:r>
            <a:r>
              <a:rPr lang="en-US" sz="2400" dirty="0" smtClean="0"/>
              <a:t>, CERN, 16-18 Oct. 2013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XCOLL – </a:t>
            </a:r>
            <a:r>
              <a:rPr lang="en-US" sz="2400" b="1" dirty="0" err="1" smtClean="0">
                <a:hlinkClick r:id="rId3"/>
              </a:rPr>
              <a:t>SuperKEKB</a:t>
            </a:r>
            <a:r>
              <a:rPr lang="en-US" sz="2400" b="1" smtClean="0">
                <a:hlinkClick r:id="rId3"/>
              </a:rPr>
              <a:t> </a:t>
            </a:r>
            <a:r>
              <a:rPr lang="en-US" sz="2400" b="1" smtClean="0">
                <a:hlinkClick r:id="rId3"/>
              </a:rPr>
              <a:t>commissioning </a:t>
            </a:r>
            <a:r>
              <a:rPr lang="en-US" sz="2400" dirty="0" smtClean="0">
                <a:hlinkClick r:id="rId3"/>
              </a:rPr>
              <a:t>workshop, </a:t>
            </a:r>
            <a:r>
              <a:rPr lang="en-US" sz="2400" dirty="0" smtClean="0"/>
              <a:t>KEK, 11-13 Nov. 2013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XRING – "</a:t>
            </a:r>
            <a:r>
              <a:rPr lang="en-US" sz="2400" b="1" dirty="0" smtClean="0"/>
              <a:t>Beam Dynamics meets Magnets</a:t>
            </a:r>
            <a:r>
              <a:rPr lang="en-US" sz="2400" dirty="0" smtClean="0"/>
              <a:t>,” Darmstadt, 2-4 December 2013  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XCOLL – </a:t>
            </a:r>
            <a:r>
              <a:rPr lang="en-US" sz="2400" b="1" dirty="0" smtClean="0">
                <a:hlinkClick r:id="rId4"/>
              </a:rPr>
              <a:t>LHC-CC13  LHC crab-cavity workshop</a:t>
            </a:r>
            <a:r>
              <a:rPr lang="en-US" sz="2400" dirty="0" smtClean="0"/>
              <a:t>, CERN, 9-10 December 2013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XCOLL/IHEP </a:t>
            </a:r>
            <a:r>
              <a:rPr lang="en-US" sz="2400" dirty="0" smtClean="0"/>
              <a:t>– </a:t>
            </a:r>
            <a:r>
              <a:rPr lang="en-US" sz="2400" dirty="0" smtClean="0"/>
              <a:t>“</a:t>
            </a:r>
            <a:r>
              <a:rPr lang="en-US" sz="2400" b="1" dirty="0" smtClean="0"/>
              <a:t>circular </a:t>
            </a:r>
            <a:r>
              <a:rPr lang="en-US" sz="2400" b="1" i="1" dirty="0" smtClean="0"/>
              <a:t>e</a:t>
            </a:r>
            <a:r>
              <a:rPr lang="en-US" sz="2400" b="1" baseline="30000" dirty="0" smtClean="0"/>
              <a:t>-</a:t>
            </a:r>
            <a:r>
              <a:rPr lang="en-US" sz="2400" b="1" i="1" dirty="0" smtClean="0"/>
              <a:t>e</a:t>
            </a:r>
            <a:r>
              <a:rPr lang="en-US" sz="2400" b="1" baseline="30000" dirty="0" smtClean="0"/>
              <a:t>+</a:t>
            </a:r>
            <a:r>
              <a:rPr lang="en-US" sz="2400" b="1" dirty="0" smtClean="0"/>
              <a:t> &amp; </a:t>
            </a:r>
            <a:r>
              <a:rPr lang="en-US" sz="2400" b="1" i="1" dirty="0" err="1" smtClean="0"/>
              <a:t>pp</a:t>
            </a:r>
            <a:r>
              <a:rPr lang="en-US" sz="2400" b="1" dirty="0" smtClean="0"/>
              <a:t> colliders</a:t>
            </a:r>
            <a:r>
              <a:rPr lang="en-US" sz="2400" b="1" dirty="0" smtClean="0"/>
              <a:t>,” </a:t>
            </a:r>
            <a:r>
              <a:rPr lang="en-US" sz="2400" dirty="0" smtClean="0"/>
              <a:t>IHEP, 16-17 December </a:t>
            </a:r>
            <a:r>
              <a:rPr lang="en-US" sz="2400" dirty="0" smtClean="0"/>
              <a:t>2013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XCOLL+XPOL – </a:t>
            </a:r>
            <a:r>
              <a:rPr lang="en-US" sz="2400" b="1" dirty="0" err="1" smtClean="0"/>
              <a:t>LHeC</a:t>
            </a:r>
            <a:r>
              <a:rPr lang="en-US" sz="2400" b="1" dirty="0" smtClean="0"/>
              <a:t> </a:t>
            </a:r>
            <a:r>
              <a:rPr lang="en-US" sz="2400" dirty="0" smtClean="0"/>
              <a:t>workshop 20-21 January 2014 incl. XPOL session</a:t>
            </a:r>
            <a:endParaRPr lang="en-US" sz="2400" dirty="0" smtClean="0"/>
          </a:p>
          <a:p>
            <a:pPr marL="0" indent="0">
              <a:spcAft>
                <a:spcPts val="100"/>
              </a:spcAft>
              <a:buNone/>
              <a:tabLst>
                <a:tab pos="6272213" algn="l"/>
              </a:tabLst>
            </a:pPr>
            <a:r>
              <a:rPr lang="en-US" sz="2400" dirty="0" smtClean="0"/>
              <a:t>XLINAC – WP3/</a:t>
            </a:r>
            <a:r>
              <a:rPr lang="en-US" sz="2400" dirty="0" err="1" smtClean="0"/>
              <a:t>EnEfficient</a:t>
            </a:r>
            <a:r>
              <a:rPr lang="en-US" sz="2400" dirty="0" smtClean="0"/>
              <a:t> joint workshop on </a:t>
            </a:r>
            <a:r>
              <a:rPr lang="en-US" sz="2400" b="1" dirty="0" smtClean="0"/>
              <a:t>IOTs</a:t>
            </a:r>
            <a:r>
              <a:rPr lang="en-US" sz="2400" dirty="0" smtClean="0"/>
              <a:t>, ESS/Lund, early 2014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XCOLL – co-sponsored workshop “kick-off for projects on </a:t>
            </a:r>
            <a:r>
              <a:rPr lang="en-US" sz="2400" b="1" dirty="0" smtClean="0"/>
              <a:t>Future Circular Colliders</a:t>
            </a:r>
            <a:r>
              <a:rPr lang="en-US" sz="2400" dirty="0" smtClean="0"/>
              <a:t>”, CERN, February </a:t>
            </a:r>
            <a:r>
              <a:rPr lang="en-US" sz="2400" dirty="0" smtClean="0"/>
              <a:t>2014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XPOL – workshop in Mainz, March 2014 ? – to be confirmed</a:t>
            </a:r>
            <a:endParaRPr lang="en-US" sz="2400" dirty="0" smtClean="0"/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XRING – </a:t>
            </a:r>
            <a:r>
              <a:rPr lang="en-US" sz="2400" b="1" dirty="0" smtClean="0"/>
              <a:t>SpaceCharge2015</a:t>
            </a:r>
            <a:r>
              <a:rPr lang="en-US" sz="2400" dirty="0" smtClean="0"/>
              <a:t> in UK</a:t>
            </a:r>
          </a:p>
          <a:p>
            <a:pPr marL="0" indent="0">
              <a:spcAft>
                <a:spcPts val="100"/>
              </a:spcAft>
              <a:buNone/>
            </a:pPr>
            <a:r>
              <a:rPr lang="en-US" sz="2400" dirty="0" smtClean="0"/>
              <a:t>General EuCARD-2 meeting “</a:t>
            </a:r>
            <a:r>
              <a:rPr lang="en-US" sz="2400" b="1" dirty="0" smtClean="0"/>
              <a:t>universities meet laboratories</a:t>
            </a:r>
            <a:r>
              <a:rPr lang="en-US" sz="2400" dirty="0" smtClean="0"/>
              <a:t>” 2014?</a:t>
            </a:r>
          </a:p>
          <a:p>
            <a:pPr marL="0" indent="0">
              <a:spcAft>
                <a:spcPts val="600"/>
              </a:spcAft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65324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347" y="0"/>
            <a:ext cx="4849305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996652" y="476672"/>
            <a:ext cx="18249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courtesy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G. Franchetti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67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769" y="1113030"/>
            <a:ext cx="824001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kern="0" dirty="0">
                <a:solidFill>
                  <a:srgbClr val="0000CC"/>
                </a:solidFill>
              </a:rPr>
              <a:t>deliverables :</a:t>
            </a:r>
            <a:endParaRPr lang="en-US" sz="2800" b="1" kern="0" dirty="0">
              <a:solidFill>
                <a:srgbClr val="0000CC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kern="0" dirty="0">
                <a:solidFill>
                  <a:srgbClr val="0000CC"/>
                </a:solidFill>
              </a:rPr>
              <a:t>Preliminary</a:t>
            </a:r>
            <a:r>
              <a:rPr lang="en-US" sz="2800" b="1" kern="0" dirty="0">
                <a:solidFill>
                  <a:srgbClr val="FF0000"/>
                </a:solidFill>
              </a:rPr>
              <a:t> </a:t>
            </a:r>
            <a:r>
              <a:rPr lang="en-US" sz="2800" kern="0" dirty="0">
                <a:solidFill>
                  <a:srgbClr val="0000CC"/>
                </a:solidFill>
              </a:rPr>
              <a:t>strategies, optimization, limitations, paths &amp; parameters </a:t>
            </a:r>
            <a:r>
              <a:rPr lang="en-US" sz="2800" kern="0" dirty="0">
                <a:solidFill>
                  <a:prstClr val="black"/>
                </a:solidFill>
              </a:rPr>
              <a:t>for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kern="0" dirty="0">
                <a:solidFill>
                  <a:prstClr val="black"/>
                </a:solidFill>
              </a:rPr>
              <a:t>future hadron &amp; lepton colliders;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kern="0" dirty="0">
                <a:solidFill>
                  <a:prstClr val="black"/>
                </a:solidFill>
              </a:rPr>
              <a:t>future high-performance hadron rings;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kern="0" dirty="0">
                <a:solidFill>
                  <a:prstClr val="black"/>
                </a:solidFill>
              </a:rPr>
              <a:t>future high-power high-current SC </a:t>
            </a:r>
            <a:r>
              <a:rPr lang="en-US" sz="2800" kern="0" dirty="0" err="1">
                <a:solidFill>
                  <a:prstClr val="black"/>
                </a:solidFill>
              </a:rPr>
              <a:t>linacs</a:t>
            </a:r>
            <a:r>
              <a:rPr lang="en-US" sz="2800" kern="0" dirty="0">
                <a:solidFill>
                  <a:prstClr val="black"/>
                </a:solidFill>
              </a:rPr>
              <a:t>; and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kern="0" dirty="0">
                <a:solidFill>
                  <a:prstClr val="black"/>
                </a:solidFill>
              </a:rPr>
              <a:t>future polarized beams </a:t>
            </a:r>
          </a:p>
          <a:p>
            <a:pPr lvl="1"/>
            <a:r>
              <a:rPr lang="en-US" sz="2800" b="1" kern="0" dirty="0">
                <a:solidFill>
                  <a:srgbClr val="FF0000"/>
                </a:solidFill>
              </a:rPr>
              <a:t>[month 36]</a:t>
            </a:r>
            <a:endParaRPr lang="en-GB" sz="3600" b="1" kern="0" dirty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kern="0" dirty="0">
                <a:solidFill>
                  <a:srgbClr val="0000CC"/>
                </a:solidFill>
              </a:rPr>
              <a:t>Strategy </a:t>
            </a:r>
            <a:r>
              <a:rPr lang="en-US" sz="2800" kern="0" dirty="0">
                <a:solidFill>
                  <a:prstClr val="black"/>
                </a:solidFill>
              </a:rPr>
              <a:t>for </a:t>
            </a: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kern="0" dirty="0">
                <a:solidFill>
                  <a:prstClr val="black"/>
                </a:solidFill>
              </a:rPr>
              <a:t>future extreme beam facilities; </a:t>
            </a:r>
          </a:p>
          <a:p>
            <a:pPr lvl="1"/>
            <a:r>
              <a:rPr lang="en-US" sz="2800" b="1" kern="0" dirty="0">
                <a:solidFill>
                  <a:srgbClr val="FF0000"/>
                </a:solidFill>
              </a:rPr>
              <a:t>[month 48]</a:t>
            </a:r>
            <a:endParaRPr lang="en-GB" sz="3600" b="1" kern="0" dirty="0">
              <a:solidFill>
                <a:srgbClr val="FF0000"/>
              </a:solidFill>
            </a:endParaRPr>
          </a:p>
          <a:p>
            <a:pPr lvl="1"/>
            <a:endParaRPr lang="en-US" sz="2800" b="1" kern="0" dirty="0">
              <a:solidFill>
                <a:srgbClr val="FF000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9032"/>
            <a:ext cx="8450263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 rot="20502122">
            <a:off x="1092456" y="2861764"/>
            <a:ext cx="6768391" cy="1015663"/>
          </a:xfrm>
          <a:prstGeom prst="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n</a:t>
            </a:r>
            <a:r>
              <a:rPr lang="en-US" sz="6000" b="1" dirty="0" smtClean="0">
                <a:solidFill>
                  <a:srgbClr val="FF0000"/>
                </a:solidFill>
              </a:rPr>
              <a:t>one at the moment</a:t>
            </a:r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3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352419"/>
              </p:ext>
            </p:extLst>
          </p:nvPr>
        </p:nvGraphicFramePr>
        <p:xfrm>
          <a:off x="0" y="1196752"/>
          <a:ext cx="9168770" cy="48158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11959"/>
                <a:gridCol w="1561279"/>
                <a:gridCol w="917711"/>
                <a:gridCol w="2477821"/>
              </a:tblGrid>
              <a:tr h="35441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 dirty="0">
                          <a:effectLst/>
                          <a:latin typeface="Arial"/>
                          <a:ea typeface="Times New Roman"/>
                        </a:rPr>
                        <a:t>Milestone name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  <a:latin typeface="Arial"/>
                          <a:ea typeface="Times New Roman"/>
                        </a:rPr>
                        <a:t>Work package(s)</a:t>
                      </a:r>
                      <a:br>
                        <a:rPr lang="en-GB" sz="1400" b="1">
                          <a:effectLst/>
                          <a:latin typeface="Arial"/>
                          <a:ea typeface="Times New Roman"/>
                        </a:rPr>
                      </a:br>
                      <a:r>
                        <a:rPr lang="en-GB" sz="1400" b="1">
                          <a:effectLst/>
                          <a:latin typeface="Arial"/>
                          <a:ea typeface="Times New Roman"/>
                        </a:rPr>
                        <a:t>involved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  <a:latin typeface="Arial"/>
                          <a:ea typeface="Times New Roman"/>
                        </a:rPr>
                        <a:t>Expected date 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n-GB" sz="1400" b="1">
                          <a:effectLst/>
                          <a:latin typeface="Arial"/>
                          <a:ea typeface="Times New Roman"/>
                        </a:rPr>
                        <a:t>Means of verification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HiraKakuProN-W3"/>
                        </a:rPr>
                        <a:t>XCOLL topical workshop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5.2)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M12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XCOLL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XRING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5.3)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M12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XRING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XLINAC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5.4)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M12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XLINAC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XPOL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5.5)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M12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XPOL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HiraKakuProN-W3"/>
                        </a:rPr>
                        <a:t>XCOLL topical workshop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5.2)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M24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XCOLL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XRING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5.3)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M24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XRING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XLINAC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5.4)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M24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XLINAC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XPOL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5.5)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M24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XPOL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HiraKakuProN-W3"/>
                        </a:rPr>
                        <a:t>XCOLL topical workshop</a:t>
                      </a:r>
                      <a:endParaRPr lang="en-GB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5.2)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M36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XCOLL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954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XRING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5.3)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M36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XRING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XLINAC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5.4)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M36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XLINAC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XPOL topical workshop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5.5)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M36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XPOL web pages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Times New Roman"/>
                        </a:rPr>
                        <a:t>XCOLL topical workshop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5.2)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M48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Times New Roman"/>
                        </a:rPr>
                        <a:t>XCOLL web pages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XRING topical workshop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5.3)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M48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XRING web pages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XLINAC topical workshop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5.4)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M48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XLINAC web pages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4928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XPOL topical workshop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HiraKakuProN-W3"/>
                        </a:rPr>
                        <a:t>5 (Task 5.5)</a:t>
                      </a:r>
                      <a:endParaRPr lang="en-GB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  <a:latin typeface="Times New Roman"/>
                          <a:ea typeface="Times New Roman"/>
                        </a:rPr>
                        <a:t>M48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Times New Roman"/>
                          <a:ea typeface="Times New Roman"/>
                        </a:rPr>
                        <a:t>XPOL web pages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-17422"/>
            <a:ext cx="475252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3200" b="1" kern="0" dirty="0">
                <a:solidFill>
                  <a:srgbClr val="0000CC"/>
                </a:solidFill>
              </a:rPr>
              <a:t>milestones :</a:t>
            </a:r>
            <a:endParaRPr lang="en-US" sz="2800" b="1" kern="0" dirty="0">
              <a:solidFill>
                <a:srgbClr val="0000CC"/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3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GB" sz="36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en-GB" sz="5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113" y="0"/>
            <a:ext cx="163988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 rot="19837244">
            <a:off x="-497556" y="2861764"/>
            <a:ext cx="9948429" cy="1015663"/>
          </a:xfrm>
          <a:prstGeom prst="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Calibri"/>
              </a:rPr>
              <a:t>≥</a:t>
            </a:r>
            <a:r>
              <a:rPr lang="en-US" sz="6000" b="1" dirty="0" smtClean="0">
                <a:solidFill>
                  <a:srgbClr val="FF0000"/>
                </a:solidFill>
              </a:rPr>
              <a:t>1 </a:t>
            </a:r>
            <a:r>
              <a:rPr lang="en-US" sz="6000" b="1" dirty="0" smtClean="0">
                <a:solidFill>
                  <a:srgbClr val="FF0000"/>
                </a:solidFill>
              </a:rPr>
              <a:t>workshop per task in year 1</a:t>
            </a:r>
            <a:endParaRPr lang="en-GB" sz="6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9837244">
            <a:off x="5091967" y="3817045"/>
            <a:ext cx="184731" cy="1015663"/>
          </a:xfrm>
          <a:prstGeom prst="rect">
            <a:avLst/>
          </a:prstGeom>
          <a:solidFill>
            <a:schemeClr val="tx2">
              <a:lumMod val="40000"/>
              <a:lumOff val="60000"/>
              <a:alpha val="90000"/>
            </a:schemeClr>
          </a:solidFill>
        </p:spPr>
        <p:txBody>
          <a:bodyPr wrap="none" rtlCol="0">
            <a:spAutoFit/>
          </a:bodyPr>
          <a:lstStyle/>
          <a:p>
            <a:endParaRPr lang="en-GB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79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7069</TotalTime>
  <Words>515</Words>
  <Application>Microsoft Office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EuCARD-2 WP5 XBEAM</vt:lpstr>
      <vt:lpstr>contents</vt:lpstr>
      <vt:lpstr>WP5 achievements</vt:lpstr>
      <vt:lpstr>planned XBEAM workshops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EuCARD-2 WP5 XBEAM</dc:title>
  <dc:creator>Frank Zimmermann</dc:creator>
  <cp:lastModifiedBy>Frank Zimmermann</cp:lastModifiedBy>
  <cp:revision>25</cp:revision>
  <dcterms:created xsi:type="dcterms:W3CDTF">2013-09-04T17:37:11Z</dcterms:created>
  <dcterms:modified xsi:type="dcterms:W3CDTF">2013-09-12T07:57:31Z</dcterms:modified>
</cp:coreProperties>
</file>