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2" r:id="rId3"/>
    <p:sldId id="258" r:id="rId4"/>
    <p:sldId id="268" r:id="rId5"/>
    <p:sldId id="266" r:id="rId6"/>
    <p:sldId id="265" r:id="rId7"/>
    <p:sldId id="257" r:id="rId8"/>
    <p:sldId id="264" r:id="rId9"/>
    <p:sldId id="260" r:id="rId10"/>
    <p:sldId id="267" r:id="rId11"/>
    <p:sldId id="263" r:id="rId12"/>
    <p:sldId id="259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8C439-6457-44D5-B478-32A1E327AA60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29A0A-0BD0-4E5E-B7B4-F9BBA675F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5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AA9-C327-4CBA-91A2-D692AEF187D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EF53-9050-4DF2-888C-8E65C18F9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08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59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58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00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3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89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3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75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20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7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1" name="Picture 3" descr="\\cern.ch\dfs\Users\a\ASZEBERE\Documents\DG-EU\eu flags\FP7-Capacities\colour\FP7-cap-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0999"/>
            <a:ext cx="1124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22327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cern.ch\dfs\Users\a\ASZEBERE\Documents\DG-EU\eu flags\eu fla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32" y="6324600"/>
            <a:ext cx="458788" cy="31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1066800" y="6389181"/>
            <a:ext cx="75438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EuCARD-2 is co-funded by the partners and the European Commission under Capacities 7th Framework Programme, Grant Agreement 312453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cern.ch\dfs\Users\a\ASZEBERE\Documents\DG-EU\EuCARD2\EuCARD2-logo-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2514600" cy="17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03.esss.lu.se/indico/event/310/" TargetMode="External"/><Relationship Id="rId7" Type="http://schemas.openxmlformats.org/officeDocument/2006/relationships/hyperlink" Target="https://indico.gsi.de/conferenceDisplay.py?confId=35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dico.cern.ch/event/455493/" TargetMode="External"/><Relationship Id="rId5" Type="http://schemas.openxmlformats.org/officeDocument/2006/relationships/hyperlink" Target="https://indico.cern.ch/event/356714/" TargetMode="External"/><Relationship Id="rId4" Type="http://schemas.openxmlformats.org/officeDocument/2006/relationships/hyperlink" Target="https://indico.mitp.uni-mainz.de/event/3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lconf.web.cern.ch/AccelConf/IPAC2015/papers/mopje07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celconf.web.cern.ch/AccelConf/IPAC2015/papers/tupty057.pdf" TargetMode="External"/><Relationship Id="rId5" Type="http://schemas.openxmlformats.org/officeDocument/2006/relationships/hyperlink" Target="http://accelconf.web.cern.ch/AccelConf/IPAC2015/papers/tupty061.pdf" TargetMode="External"/><Relationship Id="rId4" Type="http://schemas.openxmlformats.org/officeDocument/2006/relationships/hyperlink" Target="http://accelconf.web.cern.ch/AccelConf/IPAC2015/papers/tupty06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aps.org/prl/abstract/10.1103/PhysRevLett.114.23480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ds.cern.ch/record/2057711?ln=en" TargetMode="External"/><Relationship Id="rId5" Type="http://schemas.openxmlformats.org/officeDocument/2006/relationships/hyperlink" Target="http://cds.cern.ch/record/2057708?ln=en" TargetMode="External"/><Relationship Id="rId4" Type="http://schemas.openxmlformats.org/officeDocument/2006/relationships/hyperlink" Target="http://cds.cern.ch/record/2057706?ln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ds.cern.ch/record/2110736?ln=e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ds.cern.ch/record/2110739?ln=en" TargetMode="External"/><Relationship Id="rId5" Type="http://schemas.openxmlformats.org/officeDocument/2006/relationships/hyperlink" Target="http://cds.cern.ch/record/2112115?ln=en" TargetMode="External"/><Relationship Id="rId4" Type="http://schemas.openxmlformats.org/officeDocument/2006/relationships/hyperlink" Target="http://journals.aps.org/prstab/abstract/10.1103/PhysRevSTAB.18.10100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accapp15.org/" TargetMode="External"/><Relationship Id="rId3" Type="http://schemas.openxmlformats.org/officeDocument/2006/relationships/hyperlink" Target="https://www.jlab.org/conferences/ipac2015/index.php" TargetMode="External"/><Relationship Id="rId7" Type="http://schemas.openxmlformats.org/officeDocument/2006/relationships/hyperlink" Target="http://pal.postech.ac.kr/icabu201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ps-hep2015.eu/" TargetMode="External"/><Relationship Id="rId5" Type="http://schemas.openxmlformats.org/officeDocument/2006/relationships/hyperlink" Target="http://xbeam.web.cern.ch/XBEAM/literature/2015/EPS2015_Shiltsev_v4.pdf" TargetMode="External"/><Relationship Id="rId4" Type="http://schemas.openxmlformats.org/officeDocument/2006/relationships/hyperlink" Target="https://agenda.infn.it/conferenceDisplay.py?confId=913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ern.ch/fccw201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EuCARD-2 WP5 “XBEAM”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G. Franchetti, F. Zimmermann</a:t>
            </a:r>
          </a:p>
          <a:p>
            <a:r>
              <a:rPr lang="en-US" dirty="0" smtClean="0"/>
              <a:t>Steering Committee Meeting</a:t>
            </a:r>
          </a:p>
          <a:p>
            <a:r>
              <a:rPr lang="en-US" dirty="0" smtClean="0"/>
              <a:t>Videoconference, 16.12.2015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communication - news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9288" y="12192"/>
            <a:ext cx="8744712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C000"/>
              </a:buClr>
            </a:pPr>
            <a:endParaRPr lang="en-US" sz="2400" i="1" dirty="0">
              <a:solidFill>
                <a:srgbClr val="0070C0">
                  <a:lumMod val="75000"/>
                </a:srgbClr>
              </a:solidFill>
            </a:endParaRPr>
          </a:p>
          <a:p>
            <a:pPr lvl="0">
              <a:spcBef>
                <a:spcPct val="20000"/>
              </a:spcBef>
              <a:buClr>
                <a:srgbClr val="FFC000"/>
              </a:buClr>
            </a:pPr>
            <a:endParaRPr lang="en-US" sz="2400" i="1" dirty="0">
              <a:solidFill>
                <a:srgbClr val="0070C0">
                  <a:lumMod val="75000"/>
                </a:srgbClr>
              </a:solidFill>
            </a:endParaRPr>
          </a:p>
          <a:p>
            <a:pPr lvl="0">
              <a:spcBef>
                <a:spcPct val="20000"/>
              </a:spcBef>
              <a:buClr>
                <a:srgbClr val="FFC000"/>
              </a:buClr>
            </a:pPr>
            <a:endParaRPr lang="en-US" sz="2400" i="1" dirty="0">
              <a:solidFill>
                <a:srgbClr val="0070C0">
                  <a:lumMod val="75000"/>
                </a:srgbClr>
              </a:solidFill>
            </a:endParaRPr>
          </a:p>
          <a:p>
            <a:pPr lvl="0">
              <a:spcBef>
                <a:spcPct val="20000"/>
              </a:spcBef>
              <a:buClr>
                <a:srgbClr val="FFC000"/>
              </a:buClr>
            </a:pPr>
            <a:endParaRPr lang="en-US" sz="2400" i="1" dirty="0">
              <a:solidFill>
                <a:srgbClr val="0070C0">
                  <a:lumMod val="75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70C0">
                    <a:lumMod val="75000"/>
                  </a:srgbClr>
                </a:solidFill>
              </a:rPr>
              <a:t>Potential topics/results for Accelerating News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Beam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dynamics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meets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diagnostics, Firenze workshop 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electron EDM ring, Mainz workshop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FCC collaboration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progress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/16-T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coil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demonstration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at CERN</a:t>
            </a:r>
          </a:p>
          <a:p>
            <a:pPr marL="742950" lvl="1" indent="-28575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</a:pP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</a:t>
            </a:r>
            <a:r>
              <a:rPr lang="fr-CH" sz="2800" dirty="0" err="1" smtClean="0">
                <a:solidFill>
                  <a:srgbClr val="0070C0">
                    <a:lumMod val="75000"/>
                  </a:srgbClr>
                </a:solidFill>
              </a:rPr>
              <a:t>review</a:t>
            </a:r>
            <a:r>
              <a:rPr lang="fr-CH" sz="2800" dirty="0" smtClean="0">
                <a:solidFill>
                  <a:srgbClr val="0070C0">
                    <a:lumMod val="75000"/>
                  </a:srgbClr>
                </a:solidFill>
              </a:rPr>
              <a:t> new book of V. 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Shiltsev </a:t>
            </a:r>
            <a:r>
              <a:rPr lang="fr-CH" sz="2800" dirty="0" smtClean="0">
                <a:solidFill>
                  <a:srgbClr val="0070C0">
                    <a:lumMod val="75000"/>
                  </a:srgbClr>
                </a:solidFill>
              </a:rPr>
              <a:t>(«Electron </a:t>
            </a:r>
            <a:r>
              <a:rPr lang="fr-CH" sz="2800" dirty="0" err="1">
                <a:solidFill>
                  <a:srgbClr val="0070C0">
                    <a:lumMod val="75000"/>
                  </a:srgbClr>
                </a:solidFill>
              </a:rPr>
              <a:t>Lenses</a:t>
            </a:r>
            <a:r>
              <a:rPr lang="fr-CH" sz="2800" dirty="0">
                <a:solidFill>
                  <a:srgbClr val="0070C0">
                    <a:lumMod val="75000"/>
                  </a:srgbClr>
                </a:solidFill>
              </a:rPr>
              <a:t> for </a:t>
            </a:r>
            <a:r>
              <a:rPr lang="fr-CH" sz="2800" dirty="0" smtClean="0">
                <a:solidFill>
                  <a:srgbClr val="0070C0">
                    <a:lumMod val="75000"/>
                  </a:srgbClr>
                </a:solidFill>
              </a:rPr>
              <a:t>Super-</a:t>
            </a:r>
            <a:r>
              <a:rPr lang="fr-CH" sz="2800" dirty="0" err="1" smtClean="0">
                <a:solidFill>
                  <a:srgbClr val="0070C0">
                    <a:lumMod val="75000"/>
                  </a:srgbClr>
                </a:solidFill>
              </a:rPr>
              <a:t>Colliders</a:t>
            </a:r>
            <a:r>
              <a:rPr lang="fr-CH" sz="2800" dirty="0" smtClean="0">
                <a:solidFill>
                  <a:srgbClr val="0070C0">
                    <a:lumMod val="75000"/>
                  </a:srgbClr>
                </a:solidFill>
              </a:rPr>
              <a:t>», Springer-</a:t>
            </a:r>
            <a:r>
              <a:rPr lang="fr-CH" sz="2800" dirty="0" err="1" smtClean="0">
                <a:solidFill>
                  <a:srgbClr val="0070C0">
                    <a:lumMod val="75000"/>
                  </a:srgbClr>
                </a:solidFill>
              </a:rPr>
              <a:t>Verlag</a:t>
            </a:r>
            <a:r>
              <a:rPr lang="fr-CH" sz="2800" dirty="0" smtClean="0">
                <a:solidFill>
                  <a:srgbClr val="0070C0">
                    <a:lumMod val="75000"/>
                  </a:srgbClr>
                </a:solidFill>
              </a:rPr>
              <a:t> 2015)</a:t>
            </a:r>
            <a:endParaRPr lang="fr-CH" sz="2800" dirty="0">
              <a:solidFill>
                <a:srgbClr val="0070C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 next 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reparation of 2016 workshops</a:t>
            </a:r>
          </a:p>
          <a:p>
            <a:r>
              <a:rPr lang="en-US" dirty="0" smtClean="0"/>
              <a:t>formulating strategies </a:t>
            </a:r>
          </a:p>
          <a:p>
            <a:pPr lvl="1"/>
            <a:r>
              <a:rPr lang="en-US" dirty="0" smtClean="0"/>
              <a:t>XCOLL - Preliminary </a:t>
            </a:r>
            <a:r>
              <a:rPr lang="en-US" dirty="0"/>
              <a:t>strategy for future hadron &amp; lepton </a:t>
            </a:r>
            <a:r>
              <a:rPr lang="en-US" dirty="0" smtClean="0"/>
              <a:t>colliders (D5.1 M36)</a:t>
            </a:r>
            <a:r>
              <a:rPr lang="en-US" dirty="0"/>
              <a:t>	  	 </a:t>
            </a:r>
          </a:p>
          <a:p>
            <a:pPr lvl="1"/>
            <a:r>
              <a:rPr lang="en-US" dirty="0" smtClean="0"/>
              <a:t>XRING - Preliminary </a:t>
            </a:r>
            <a:r>
              <a:rPr lang="en-US" dirty="0"/>
              <a:t>strategy for future </a:t>
            </a:r>
            <a:r>
              <a:rPr lang="en-US" dirty="0" smtClean="0"/>
              <a:t>high performance </a:t>
            </a:r>
            <a:r>
              <a:rPr lang="en-US" dirty="0"/>
              <a:t>hadron </a:t>
            </a:r>
            <a:r>
              <a:rPr lang="en-US" dirty="0" smtClean="0"/>
              <a:t>rings (D5.2 M36) </a:t>
            </a:r>
            <a:r>
              <a:rPr lang="en-US" dirty="0"/>
              <a:t>	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/>
              <a:t>X</a:t>
            </a:r>
            <a:r>
              <a:rPr lang="en-US" dirty="0" smtClean="0"/>
              <a:t>LINAC - Preliminary </a:t>
            </a:r>
            <a:r>
              <a:rPr lang="en-US" dirty="0"/>
              <a:t>strategy for future high-power high-current SC </a:t>
            </a:r>
            <a:r>
              <a:rPr lang="en-US" dirty="0" err="1"/>
              <a:t>linacs</a:t>
            </a:r>
            <a:r>
              <a:rPr lang="en-US" dirty="0"/>
              <a:t> </a:t>
            </a:r>
            <a:r>
              <a:rPr lang="en-US" dirty="0" smtClean="0"/>
              <a:t>  (D5.3 M36)</a:t>
            </a:r>
            <a:r>
              <a:rPr lang="en-US" dirty="0"/>
              <a:t>	  	 </a:t>
            </a:r>
          </a:p>
          <a:p>
            <a:pPr lvl="1"/>
            <a:r>
              <a:rPr lang="en-US" dirty="0" smtClean="0"/>
              <a:t>XPOL - Preliminary </a:t>
            </a:r>
            <a:r>
              <a:rPr lang="en-US" dirty="0"/>
              <a:t>strategy for future polarized </a:t>
            </a:r>
            <a:r>
              <a:rPr lang="en-US" dirty="0" smtClean="0"/>
              <a:t>beams (D5.4 M36)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articles and talks to be included/flagged in CDS</a:t>
            </a:r>
          </a:p>
          <a:p>
            <a:r>
              <a:rPr lang="en-GB" dirty="0"/>
              <a:t>n</a:t>
            </a:r>
            <a:r>
              <a:rPr lang="en-GB" dirty="0" smtClean="0"/>
              <a:t>eed to advance with preparation of upcoming workshops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47205"/>
            <a:ext cx="5638800" cy="1020762"/>
          </a:xfrm>
        </p:spPr>
        <p:txBody>
          <a:bodyPr/>
          <a:lstStyle/>
          <a:p>
            <a:r>
              <a:rPr lang="en-US" sz="4000" dirty="0" smtClean="0"/>
              <a:t>WP5 Workshops since May 2015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408" y="1828800"/>
            <a:ext cx="89154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100"/>
              </a:spcAft>
            </a:pPr>
            <a:r>
              <a:rPr lang="en-GB" sz="2400" b="1" dirty="0" smtClean="0">
                <a:solidFill>
                  <a:srgbClr val="0070C0">
                    <a:lumMod val="75000"/>
                  </a:srgbClr>
                </a:solidFill>
              </a:rPr>
              <a:t> XLINAC </a:t>
            </a:r>
            <a:r>
              <a:rPr lang="en-GB" sz="2400" b="1" dirty="0">
                <a:solidFill>
                  <a:srgbClr val="0070C0">
                    <a:lumMod val="75000"/>
                  </a:srgbClr>
                </a:solidFill>
              </a:rPr>
              <a:t>mini-workshop "</a:t>
            </a:r>
            <a:r>
              <a:rPr lang="en-GB" sz="2400" b="1" dirty="0">
                <a:solidFill>
                  <a:srgbClr val="0070C0">
                    <a:lumMod val="75000"/>
                  </a:srgbClr>
                </a:solidFill>
                <a:hlinkClick r:id="rId3"/>
              </a:rPr>
              <a:t>LLRF and Beam Dynamics Mutual Needs in Hadron </a:t>
            </a:r>
            <a:r>
              <a:rPr lang="en-GB" sz="2400" b="1" dirty="0" err="1">
                <a:solidFill>
                  <a:srgbClr val="0070C0">
                    <a:lumMod val="75000"/>
                  </a:srgbClr>
                </a:solidFill>
                <a:hlinkClick r:id="rId3"/>
              </a:rPr>
              <a:t>Linacs</a:t>
            </a:r>
            <a:r>
              <a:rPr lang="en-GB" sz="2400" b="1" dirty="0">
                <a:solidFill>
                  <a:srgbClr val="0070C0">
                    <a:lumMod val="75000"/>
                  </a:srgbClr>
                </a:solidFill>
              </a:rPr>
              <a:t>," Lund, 1-2 June </a:t>
            </a:r>
            <a:r>
              <a:rPr lang="en-GB" sz="2400" b="1" dirty="0" smtClean="0">
                <a:solidFill>
                  <a:srgbClr val="0070C0">
                    <a:lumMod val="75000"/>
                  </a:srgbClr>
                </a:solidFill>
              </a:rPr>
              <a:t>2015 </a:t>
            </a:r>
            <a:endParaRPr lang="en-GB" sz="2400" b="1" dirty="0" smtClean="0"/>
          </a:p>
          <a:p>
            <a:pPr marL="0" indent="0">
              <a:spcBef>
                <a:spcPts val="1200"/>
              </a:spcBef>
              <a:spcAft>
                <a:spcPts val="100"/>
              </a:spcAft>
            </a:pPr>
            <a:r>
              <a:rPr lang="en-GB" sz="2400" b="1" dirty="0" smtClean="0"/>
              <a:t> XPOL </a:t>
            </a:r>
            <a:r>
              <a:rPr lang="en-GB" sz="2400" b="1" dirty="0"/>
              <a:t>workshop </a:t>
            </a:r>
            <a:r>
              <a:rPr lang="en-GB" sz="2400" b="1" dirty="0" smtClean="0"/>
              <a:t>“</a:t>
            </a:r>
            <a:r>
              <a:rPr lang="en-GB" sz="2400" b="1" dirty="0" smtClean="0">
                <a:hlinkClick r:id="rId4"/>
              </a:rPr>
              <a:t>Search </a:t>
            </a:r>
            <a:r>
              <a:rPr lang="en-GB" sz="2400" b="1" dirty="0">
                <a:hlinkClick r:id="rId4"/>
              </a:rPr>
              <a:t>for the Electron EDM in an Electrostatic Storage Ring</a:t>
            </a:r>
            <a:r>
              <a:rPr lang="en-GB" sz="2400" b="1" dirty="0"/>
              <a:t>,” JGU Mainz, </a:t>
            </a:r>
            <a:r>
              <a:rPr lang="en-GB" sz="2400" b="1" dirty="0" smtClean="0"/>
              <a:t>10-11 September 2015</a:t>
            </a:r>
            <a:endParaRPr lang="en-GB" sz="2400" b="1" dirty="0"/>
          </a:p>
          <a:p>
            <a:pPr marL="0" indent="0">
              <a:spcBef>
                <a:spcPts val="1200"/>
              </a:spcBef>
              <a:spcAft>
                <a:spcPts val="100"/>
              </a:spcAft>
            </a:pPr>
            <a:r>
              <a:rPr lang="en-GB" sz="2400" b="1" dirty="0" smtClean="0"/>
              <a:t> XCOLL </a:t>
            </a:r>
            <a:r>
              <a:rPr lang="en-GB" sz="2400" b="1" dirty="0" err="1">
                <a:hlinkClick r:id="rId5"/>
              </a:rPr>
              <a:t>LHeC</a:t>
            </a:r>
            <a:r>
              <a:rPr lang="en-GB" sz="2400" b="1" dirty="0">
                <a:hlinkClick r:id="rId5"/>
              </a:rPr>
              <a:t> Workshop</a:t>
            </a:r>
            <a:r>
              <a:rPr lang="en-GB" sz="2400" b="1" dirty="0"/>
              <a:t>, CERN &amp; Chavannes-de-</a:t>
            </a:r>
            <a:r>
              <a:rPr lang="en-GB" sz="2400" b="1" dirty="0" err="1"/>
              <a:t>Bogis</a:t>
            </a:r>
            <a:r>
              <a:rPr lang="en-GB" sz="2400" b="1" dirty="0"/>
              <a:t>, 24-26 June </a:t>
            </a:r>
            <a:r>
              <a:rPr lang="en-GB" sz="2400" b="1" dirty="0" smtClean="0"/>
              <a:t>2015</a:t>
            </a:r>
          </a:p>
          <a:p>
            <a:pPr marL="0" indent="0">
              <a:spcBef>
                <a:spcPts val="1200"/>
              </a:spcBef>
              <a:spcAft>
                <a:spcPts val="100"/>
              </a:spcAft>
            </a:pPr>
            <a:r>
              <a:rPr lang="en-GB" sz="2400" b="1" dirty="0"/>
              <a:t> XCOLL "</a:t>
            </a:r>
            <a:r>
              <a:rPr lang="en-GB" sz="2400" b="1" dirty="0">
                <a:hlinkClick r:id="rId6"/>
              </a:rPr>
              <a:t>Collimation Tracking Workshop</a:t>
            </a:r>
            <a:r>
              <a:rPr lang="en-GB" sz="2400" b="1" dirty="0"/>
              <a:t>," CERN, 30 October 2015 </a:t>
            </a:r>
            <a:endParaRPr lang="en-GB" sz="2400" b="1" dirty="0" smtClean="0"/>
          </a:p>
          <a:p>
            <a:pPr marL="0" indent="0">
              <a:spcBef>
                <a:spcPts val="1200"/>
              </a:spcBef>
              <a:spcAft>
                <a:spcPts val="100"/>
              </a:spcAft>
            </a:pPr>
            <a:r>
              <a:rPr lang="en-GB" sz="2400" b="1" dirty="0"/>
              <a:t> </a:t>
            </a:r>
            <a:r>
              <a:rPr lang="en-GB" sz="2400" b="1" dirty="0" smtClean="0"/>
              <a:t>XRING/XLINAC </a:t>
            </a:r>
            <a:r>
              <a:rPr lang="en-GB" sz="2400" b="1" dirty="0"/>
              <a:t>workshop "</a:t>
            </a:r>
            <a:r>
              <a:rPr lang="en-GB" sz="2400" b="1" dirty="0">
                <a:hlinkClick r:id="rId7"/>
              </a:rPr>
              <a:t>Beam Dynamics meets Diagnostics</a:t>
            </a:r>
            <a:r>
              <a:rPr lang="en-GB" sz="2400" b="1" dirty="0"/>
              <a:t>," Firenze, 4-6 November 2015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3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943600" cy="1020762"/>
          </a:xfrm>
        </p:spPr>
        <p:txBody>
          <a:bodyPr/>
          <a:lstStyle/>
          <a:p>
            <a:r>
              <a:rPr lang="en-GB" sz="3600" dirty="0" smtClean="0"/>
              <a:t>Milestones and Deliverables due </a:t>
            </a:r>
            <a:r>
              <a:rPr lang="fr-CH" sz="3600" dirty="0" smtClean="0"/>
              <a:t>up to M32 </a:t>
            </a:r>
            <a:r>
              <a:rPr lang="fr-CH" sz="3600" dirty="0"/>
              <a:t>(</a:t>
            </a:r>
            <a:r>
              <a:rPr lang="fr-CH" sz="3600" dirty="0" smtClean="0"/>
              <a:t>31.12.2015)</a:t>
            </a:r>
            <a:endParaRPr lang="en-GB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53239"/>
              </p:ext>
            </p:extLst>
          </p:nvPr>
        </p:nvGraphicFramePr>
        <p:xfrm>
          <a:off x="0" y="1752600"/>
          <a:ext cx="9144000" cy="397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54"/>
                <a:gridCol w="1977081"/>
                <a:gridCol w="1318054"/>
                <a:gridCol w="4530811"/>
              </a:tblGrid>
              <a:tr h="7235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Report no. (D/M)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Title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Due date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Status</a:t>
                      </a:r>
                      <a:endParaRPr lang="en-GB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MS33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2nd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XCOLL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M24 (April 2015)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achieved  28/04/2015 – ”Advanced Optics Control (AOC)”, CERN, February 2015</a:t>
                      </a:r>
                    </a:p>
                  </a:txBody>
                  <a:tcPr marL="9525" marR="9525" marT="9525" marB="0" anchor="ctr"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MS34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2nd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XRING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M24 (April 2015)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achieved  07/01/2015 – “Beam Dynamics meets Magnets 2014,” PSI, Dec. 2014</a:t>
                      </a:r>
                    </a:p>
                  </a:txBody>
                  <a:tcPr marL="9525" marR="9525" marT="9525" marB="0" anchor="ctr"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MS35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2nd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XLINAC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M24 (April 2015)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achieved  08/07/2015 – “Mutual Needs of LLRF and Beam Dynamics”, Lund, June 2015 </a:t>
                      </a:r>
                      <a:endParaRPr kumimoji="0" lang="en-GB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MS36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2nd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XPOL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M24 (April 2015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achieved  12/11/2015 – “Search for the Electron EDM in an Electrostatic Storage Ring,” JGU Mainz, Sept. 2015</a:t>
                      </a:r>
                      <a:endParaRPr kumimoji="0" lang="en-GB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182112" y="152400"/>
            <a:ext cx="5943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Milestones and Deliverables due </a:t>
            </a:r>
            <a:r>
              <a:rPr lang="fr-CH" sz="3600" dirty="0" smtClean="0"/>
              <a:t>up to M36 (30.04.2016)</a:t>
            </a:r>
            <a:endParaRPr lang="en-GB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43424"/>
              </p:ext>
            </p:extLst>
          </p:nvPr>
        </p:nvGraphicFramePr>
        <p:xfrm>
          <a:off x="0" y="1447800"/>
          <a:ext cx="9144000" cy="5337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743200"/>
                <a:gridCol w="1981200"/>
                <a:gridCol w="3276600"/>
              </a:tblGrid>
              <a:tr h="10283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Report no. (D/M)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Title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Due date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Status / Plan</a:t>
                      </a:r>
                      <a:endParaRPr lang="en-GB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MS37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3rd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XCOLL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M36 (April 16)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2000" baseline="0" dirty="0" smtClean="0"/>
                        <a:t>Report on collimation tracking  workshop (?) or 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LHeC</a:t>
                      </a:r>
                      <a:r>
                        <a:rPr lang="en-GB" sz="2000" dirty="0" smtClean="0"/>
                        <a:t> WS</a:t>
                      </a:r>
                    </a:p>
                  </a:txBody>
                  <a:tcPr marL="9525" marR="9525" marT="9525" marB="0" anchor="ctr"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MS38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3rd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XRING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M36 (April 16)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on Firenze WS (draft exists)</a:t>
                      </a:r>
                      <a:endParaRPr lang="en-GB" sz="3600" dirty="0"/>
                    </a:p>
                  </a:txBody>
                  <a:tcPr marL="9525" marR="9525" marT="9525" marB="0" anchor="ctr"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MS39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3rd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XLINAC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M36 (April 16)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on Firenze WS</a:t>
                      </a:r>
                      <a:endParaRPr kumimoji="0" lang="en-GB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fr-CH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MS40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3rd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XPOL topical workshop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M36 (April 16)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on 16 April Rome WS</a:t>
                      </a:r>
                      <a:endParaRPr kumimoji="0" lang="en-GB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D5.1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Preliminary strategy for future hadron &amp; lepton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colliders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M36 (April 16)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written</a:t>
                      </a: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D5.2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Preliminary strategy for future high performance hadron rings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M36 (April 16)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written</a:t>
                      </a: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D5.3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Preliminary strategy for future high-power high-current SC </a:t>
                      </a:r>
                      <a:r>
                        <a:rPr lang="en-GB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M36 (April 16)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written</a:t>
                      </a:r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D5.4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Preliminary strategy for future polarized beams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M36 (April 16)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written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5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943600" cy="1020762"/>
          </a:xfrm>
        </p:spPr>
        <p:txBody>
          <a:bodyPr/>
          <a:lstStyle/>
          <a:p>
            <a:r>
              <a:rPr lang="en-GB" sz="3600" dirty="0"/>
              <a:t>c</a:t>
            </a:r>
            <a:r>
              <a:rPr lang="en-GB" sz="3600" dirty="0" smtClean="0"/>
              <a:t>ommunication / articles - 1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42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Scientific papers submitted relevant to the project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3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22988"/>
              </p:ext>
            </p:extLst>
          </p:nvPr>
        </p:nvGraphicFramePr>
        <p:xfrm>
          <a:off x="27431" y="1981200"/>
          <a:ext cx="9107423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168"/>
                <a:gridCol w="3048001"/>
                <a:gridCol w="39532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Author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Title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Link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G. Franchetti et al.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The Extreme Beams Initiative in EuCARD-2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IPAC15</a:t>
                      </a:r>
                      <a:r>
                        <a:rPr lang="en-GB" sz="1800" b="1" baseline="0" dirty="0" smtClean="0"/>
                        <a:t> Richmond</a:t>
                      </a:r>
                      <a:endParaRPr lang="en-GB" sz="1800" b="1" dirty="0" smtClean="0"/>
                    </a:p>
                    <a:p>
                      <a:r>
                        <a:rPr lang="en-GB" sz="1800" dirty="0" smtClean="0">
                          <a:hlinkClick r:id="rId3"/>
                        </a:rPr>
                        <a:t>http://accelconf.web.cern.ch/AccelConf/IPAC2015/papers/mopje073.pdf</a:t>
                      </a:r>
                      <a:r>
                        <a:rPr lang="en-GB" sz="1800" dirty="0" smtClean="0"/>
                        <a:t> 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M. Benedikt</a:t>
                      </a:r>
                      <a:r>
                        <a:rPr lang="en-GB" sz="1800" baseline="0" dirty="0" smtClean="0"/>
                        <a:t> et al.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FCC-</a:t>
                      </a:r>
                      <a:r>
                        <a:rPr lang="en-GB" sz="1800" dirty="0" err="1" smtClean="0"/>
                        <a:t>hh</a:t>
                      </a:r>
                      <a:r>
                        <a:rPr lang="en-GB" sz="1800" dirty="0" smtClean="0"/>
                        <a:t> Hadron</a:t>
                      </a:r>
                      <a:r>
                        <a:rPr lang="en-GB" sz="1800" baseline="0" dirty="0" smtClean="0"/>
                        <a:t> Collider – Parameter Scenarios and Staging Options </a:t>
                      </a: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IPAC15 Richmond</a:t>
                      </a:r>
                    </a:p>
                    <a:p>
                      <a:r>
                        <a:rPr lang="en-GB" sz="1800" dirty="0" smtClean="0">
                          <a:hlinkClick r:id="rId4"/>
                        </a:rPr>
                        <a:t>http://accelconf.web.cern.ch/AccelConf/IPAC2015/papers/tupty062.pdf</a:t>
                      </a:r>
                      <a:endParaRPr lang="en-GB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M. Benedikt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et</a:t>
                      </a:r>
                      <a:r>
                        <a:rPr lang="en-GB" sz="1800" baseline="0" dirty="0" smtClean="0"/>
                        <a:t> al.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Combined Operation and Staging Scenarios for the FCC-</a:t>
                      </a:r>
                      <a:r>
                        <a:rPr lang="en-GB" sz="1800" dirty="0" err="1" smtClean="0"/>
                        <a:t>ee</a:t>
                      </a:r>
                      <a:r>
                        <a:rPr lang="en-GB" sz="1800" dirty="0" smtClean="0"/>
                        <a:t> Lepton Collider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IPAC</a:t>
                      </a:r>
                      <a:r>
                        <a:rPr lang="en-GB" sz="1800" b="1" baseline="0" dirty="0" smtClean="0"/>
                        <a:t>15 Richmond</a:t>
                      </a:r>
                    </a:p>
                    <a:p>
                      <a:r>
                        <a:rPr lang="en-GB" sz="1800" dirty="0" smtClean="0">
                          <a:hlinkClick r:id="rId5"/>
                        </a:rPr>
                        <a:t>http://accelconf.web.cern.ch/AccelConf/IPAC2015/papers/tupty061.pdf</a:t>
                      </a:r>
                      <a:r>
                        <a:rPr lang="en-GB" sz="1800" dirty="0" smtClean="0"/>
                        <a:t> 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F. Zimmermann et</a:t>
                      </a:r>
                      <a:r>
                        <a:rPr lang="en-GB" sz="1800" baseline="0" dirty="0" smtClean="0"/>
                        <a:t> al.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Scenarios for Circular Gamma-Gamma Higgs Factories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IPAC</a:t>
                      </a:r>
                      <a:r>
                        <a:rPr lang="en-GB" sz="1800" b="1" baseline="0" dirty="0" smtClean="0"/>
                        <a:t>15 Richmond</a:t>
                      </a:r>
                    </a:p>
                    <a:p>
                      <a:r>
                        <a:rPr lang="en-GB" sz="1800" baseline="0" dirty="0" smtClean="0">
                          <a:hlinkClick r:id="rId6"/>
                        </a:rPr>
                        <a:t>http://accelconf.web.cern.ch/AccelConf/IPAC2015/papers/tupty057.pdf</a:t>
                      </a:r>
                      <a:r>
                        <a:rPr lang="en-GB" sz="1800" baseline="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943600" cy="1020762"/>
          </a:xfrm>
        </p:spPr>
        <p:txBody>
          <a:bodyPr/>
          <a:lstStyle/>
          <a:p>
            <a:r>
              <a:rPr lang="en-GB" sz="3600" dirty="0"/>
              <a:t>c</a:t>
            </a:r>
            <a:r>
              <a:rPr lang="en-GB" sz="3600" dirty="0" smtClean="0"/>
              <a:t>ommunication / articles - 2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43" y="131978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Scientific papers submitted relevant to the project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3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6999"/>
              </p:ext>
            </p:extLst>
          </p:nvPr>
        </p:nvGraphicFramePr>
        <p:xfrm>
          <a:off x="36577" y="1828800"/>
          <a:ext cx="910742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823"/>
                <a:gridCol w="34290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Author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Title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Link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G.</a:t>
                      </a:r>
                      <a:r>
                        <a:rPr lang="en-GB" sz="2000" baseline="0" dirty="0" smtClean="0"/>
                        <a:t> Franchetti, F. Schmidt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/>
                        <a:t>Extending the Nonlinear-Beam-Dynamics Concept of 1D Fixed Points to 2D Fixed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Phys. Rev. Lett. 114, 234801  </a:t>
                      </a:r>
                    </a:p>
                    <a:p>
                      <a:r>
                        <a:rPr lang="en-GB" sz="2000" b="0" dirty="0" smtClean="0">
                          <a:hlinkClick r:id="rId3"/>
                        </a:rPr>
                        <a:t>http://journals.aps.org/prl/abstract/10.1103/PhysRevLett.114.234801</a:t>
                      </a:r>
                      <a:r>
                        <a:rPr lang="en-GB" sz="2000" b="0" dirty="0" smtClean="0"/>
                        <a:t> </a:t>
                      </a:r>
                      <a:endParaRPr lang="en-GB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F. Zimmermann et al.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Status and Challenges for FCC-</a:t>
                      </a:r>
                      <a:r>
                        <a:rPr lang="en-GB" sz="2000" dirty="0" err="1" smtClean="0"/>
                        <a:t>ee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CERN-ACC-2015-111</a:t>
                      </a:r>
                    </a:p>
                    <a:p>
                      <a:r>
                        <a:rPr lang="en-GB" sz="2000" dirty="0" smtClean="0">
                          <a:hlinkClick r:id="rId4"/>
                        </a:rPr>
                        <a:t>http://cds.cern.ch/record/2057706?ln=en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M. Benedikt,</a:t>
                      </a:r>
                      <a:r>
                        <a:rPr lang="en-GB" sz="2000" baseline="0" dirty="0" smtClean="0"/>
                        <a:t> F. Zimmermann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Outline and Status of the FCC-</a:t>
                      </a:r>
                      <a:r>
                        <a:rPr lang="en-GB" sz="2000" dirty="0" err="1" smtClean="0"/>
                        <a:t>ee</a:t>
                      </a:r>
                      <a:r>
                        <a:rPr lang="en-GB" sz="2000" dirty="0" smtClean="0"/>
                        <a:t> Design Study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ICFA Newsletter No. 67</a:t>
                      </a:r>
                    </a:p>
                    <a:p>
                      <a:r>
                        <a:rPr lang="en-GB" sz="2000" dirty="0" smtClean="0"/>
                        <a:t>CERN-ACC-2015-112</a:t>
                      </a:r>
                    </a:p>
                    <a:p>
                      <a:r>
                        <a:rPr lang="en-GB" sz="2000" dirty="0" smtClean="0">
                          <a:hlinkClick r:id="rId5"/>
                        </a:rPr>
                        <a:t>http://cds.cern.ch/record/2057708?ln=en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F. Zimmermann et</a:t>
                      </a:r>
                      <a:r>
                        <a:rPr lang="en-GB" sz="2000" baseline="0" dirty="0" smtClean="0"/>
                        <a:t> al.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Beam Dynamics Challenges for FCC-</a:t>
                      </a:r>
                      <a:r>
                        <a:rPr lang="en-GB" sz="2000" dirty="0" err="1" smtClean="0"/>
                        <a:t>ee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ICFA Newsletter No. 67</a:t>
                      </a:r>
                    </a:p>
                    <a:p>
                      <a:r>
                        <a:rPr lang="en-GB" sz="2000" dirty="0" smtClean="0"/>
                        <a:t>CERN-ACC-2015-113</a:t>
                      </a:r>
                    </a:p>
                    <a:p>
                      <a:r>
                        <a:rPr lang="en-GB" sz="2000" dirty="0" smtClean="0">
                          <a:hlinkClick r:id="rId6"/>
                        </a:rPr>
                        <a:t>http://cds.cern.ch/record/2057711?ln=en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6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943600" cy="1020762"/>
          </a:xfrm>
        </p:spPr>
        <p:txBody>
          <a:bodyPr/>
          <a:lstStyle/>
          <a:p>
            <a:r>
              <a:rPr lang="en-GB" sz="3600" dirty="0"/>
              <a:t>c</a:t>
            </a:r>
            <a:r>
              <a:rPr lang="en-GB" sz="3600" dirty="0" smtClean="0"/>
              <a:t>ommunication / articles - 3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43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Scientific papers submitted relevant to the project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3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74989"/>
              </p:ext>
            </p:extLst>
          </p:nvPr>
        </p:nvGraphicFramePr>
        <p:xfrm>
          <a:off x="27432" y="2261616"/>
          <a:ext cx="910742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24"/>
                <a:gridCol w="2133599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Author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Title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Link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M. Benedikt, F. Zimmermann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Future Circular Colliders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Proc. </a:t>
                      </a:r>
                      <a:r>
                        <a:rPr lang="en-GB" sz="2000" b="1" dirty="0" err="1" smtClean="0"/>
                        <a:t>Varenna</a:t>
                      </a:r>
                      <a:r>
                        <a:rPr lang="en-GB" sz="2000" b="1" dirty="0" smtClean="0"/>
                        <a:t> 2015</a:t>
                      </a:r>
                    </a:p>
                    <a:p>
                      <a:r>
                        <a:rPr lang="en-GB" sz="2000" dirty="0" smtClean="0"/>
                        <a:t>CERN-ACC-2015-164</a:t>
                      </a:r>
                    </a:p>
                    <a:p>
                      <a:r>
                        <a:rPr lang="en-GB" sz="2000" dirty="0" smtClean="0">
                          <a:hlinkClick r:id="rId3"/>
                        </a:rPr>
                        <a:t>http://cds.cern.ch/record/2110736?ln=en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M. Benedikt, D. Schulte, F.</a:t>
                      </a:r>
                      <a:r>
                        <a:rPr lang="en-GB" sz="2400" baseline="0" dirty="0" smtClean="0"/>
                        <a:t> Zimmermann</a:t>
                      </a:r>
                      <a:r>
                        <a:rPr lang="en-GB" sz="2400" dirty="0" smtClean="0"/>
                        <a:t> 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Optimizing integrated luminosity of future hadron colliders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Phys. Rev. ST </a:t>
                      </a:r>
                      <a:r>
                        <a:rPr lang="en-GB" sz="2000" b="1" dirty="0" err="1" smtClean="0"/>
                        <a:t>Accel</a:t>
                      </a:r>
                      <a:r>
                        <a:rPr lang="en-GB" sz="2000" b="1" dirty="0" smtClean="0"/>
                        <a:t>. Beams 18, 101002 </a:t>
                      </a:r>
                      <a:r>
                        <a:rPr lang="en-GB" sz="2000" dirty="0" smtClean="0"/>
                        <a:t>(2015)  </a:t>
                      </a:r>
                    </a:p>
                    <a:p>
                      <a:r>
                        <a:rPr lang="en-GB" sz="2000" dirty="0" smtClean="0">
                          <a:hlinkClick r:id="rId4"/>
                        </a:rPr>
                        <a:t>http://journals.aps.org/prstab/abstract/10.1103/PhysRevSTAB.18.101002</a:t>
                      </a:r>
                      <a:r>
                        <a:rPr lang="en-GB" sz="2000" dirty="0" smtClean="0"/>
                        <a:t> </a:t>
                      </a:r>
                    </a:p>
                    <a:p>
                      <a:r>
                        <a:rPr lang="en-GB" sz="2000" dirty="0" smtClean="0"/>
                        <a:t>CERN-ACC-2015-166</a:t>
                      </a:r>
                    </a:p>
                    <a:p>
                      <a:r>
                        <a:rPr lang="en-GB" sz="2000" dirty="0" smtClean="0">
                          <a:hlinkClick r:id="rId5"/>
                        </a:rPr>
                        <a:t>http://cds.cern.ch/record/2112115?ln=en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M. Benedikt, F. Zimmermann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Future Circular Colliders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Proc. Lepton-Photon 2015</a:t>
                      </a:r>
                    </a:p>
                    <a:p>
                      <a:r>
                        <a:rPr lang="en-GB" sz="2000" dirty="0" smtClean="0"/>
                        <a:t>CERN-ACC-2015-165</a:t>
                      </a:r>
                    </a:p>
                    <a:p>
                      <a:r>
                        <a:rPr lang="en-GB" sz="2000" dirty="0" smtClean="0">
                          <a:hlinkClick r:id="rId6"/>
                        </a:rPr>
                        <a:t>http://cds.cern.ch/record/2110739?ln=en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5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/ talks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562" y="1347216"/>
            <a:ext cx="8535924" cy="4525963"/>
          </a:xfrm>
        </p:spPr>
        <p:txBody>
          <a:bodyPr/>
          <a:lstStyle/>
          <a:p>
            <a:r>
              <a:rPr lang="en-GB" dirty="0" smtClean="0"/>
              <a:t>Attended events </a:t>
            </a:r>
            <a:r>
              <a:rPr lang="en-GB" dirty="0"/>
              <a:t>(with EuCARD-2 presentation)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49543"/>
              </p:ext>
            </p:extLst>
          </p:nvPr>
        </p:nvGraphicFramePr>
        <p:xfrm>
          <a:off x="0" y="1929384"/>
          <a:ext cx="9147048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1222248"/>
                <a:gridCol w="838200"/>
                <a:gridCol w="3124200"/>
              </a:tblGrid>
              <a:tr h="83820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Title of event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No. participants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Link to event or report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IPAC15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3-8</a:t>
                      </a:r>
                      <a:r>
                        <a:rPr lang="en-GB" sz="1600" baseline="0" dirty="0" smtClean="0"/>
                        <a:t> May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Richmond, USA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~1300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3"/>
                        </a:rPr>
                        <a:t>https://www.jlab.org/conferences/ipac2015/index.php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Future Research Infrastructures: Challenges and Opportunities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9-11</a:t>
                      </a:r>
                      <a:r>
                        <a:rPr lang="en-GB" sz="1600" baseline="0" dirty="0" smtClean="0"/>
                        <a:t> July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Varenna</a:t>
                      </a:r>
                      <a:r>
                        <a:rPr lang="en-GB" sz="1600" dirty="0" smtClean="0"/>
                        <a:t>, </a:t>
                      </a:r>
                      <a:r>
                        <a:rPr lang="en-GB" sz="1600" dirty="0" smtClean="0"/>
                        <a:t>Italy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4"/>
                        </a:rPr>
                        <a:t>https://agenda.infn.it/conferenceDisplay.py?confId=9137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EPS-HEP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22-29 July 2015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Vienna, Austria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~1000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5"/>
                        </a:rPr>
                        <a:t>http://xbeam.web.cern.ch/XBEAM/literature/2015/EPS2015_Shiltsev_v4.pdf</a:t>
                      </a:r>
                      <a:r>
                        <a:rPr lang="en-GB" sz="1600" dirty="0" smtClean="0"/>
                        <a:t> ;</a:t>
                      </a:r>
                    </a:p>
                    <a:p>
                      <a:r>
                        <a:rPr lang="en-GB" sz="1600" dirty="0" smtClean="0">
                          <a:hlinkClick r:id="rId6"/>
                        </a:rPr>
                        <a:t>http://eps-hep2015.eu/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ICABU 2015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4-6 November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Gyeongju</a:t>
                      </a:r>
                      <a:r>
                        <a:rPr lang="en-GB" sz="1600" dirty="0" smtClean="0"/>
                        <a:t>, Korea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234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7"/>
                        </a:rPr>
                        <a:t>http://pal.postech.ac.kr/icabu2015/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AccApp’15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9-13 November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Washington, DC, USA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~200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8"/>
                        </a:rPr>
                        <a:t>http://accapp15.org/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6477000" cy="1020762"/>
          </a:xfrm>
        </p:spPr>
        <p:txBody>
          <a:bodyPr/>
          <a:lstStyle/>
          <a:p>
            <a:r>
              <a:rPr lang="en-GB" sz="3400" dirty="0" smtClean="0"/>
              <a:t>communication - </a:t>
            </a:r>
            <a:br>
              <a:rPr lang="en-GB" sz="3400" dirty="0" smtClean="0"/>
            </a:br>
            <a:r>
              <a:rPr lang="en-GB" sz="3400" dirty="0" smtClean="0"/>
              <a:t>upcoming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Upcoming events (workshops, meetings, etc.)</a:t>
            </a:r>
            <a:endParaRPr lang="en-GB" sz="2400" dirty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/>
          </a:p>
          <a:p>
            <a:pPr lvl="1"/>
            <a:endParaRPr lang="fr-CH" sz="2000" dirty="0"/>
          </a:p>
          <a:p>
            <a:pPr lvl="1"/>
            <a:endParaRPr lang="en-GB" sz="2000" dirty="0" smtClean="0"/>
          </a:p>
          <a:p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76448"/>
              </p:ext>
            </p:extLst>
          </p:nvPr>
        </p:nvGraphicFramePr>
        <p:xfrm>
          <a:off x="21337" y="1981200"/>
          <a:ext cx="9143999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610"/>
                <a:gridCol w="1239864"/>
                <a:gridCol w="1574989"/>
                <a:gridCol w="990600"/>
                <a:gridCol w="17739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Title of event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#participants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Link to event or report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XCOLL FCC week 2016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11-15 April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Rome, </a:t>
                      </a:r>
                      <a:r>
                        <a:rPr lang="en-GB" sz="1600" dirty="0" err="1" smtClean="0"/>
                        <a:t>Italu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&gt;300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hlinkClick r:id="rId3"/>
                        </a:rPr>
                        <a:t>http://cern.ch/fccw2016</a:t>
                      </a:r>
                      <a:r>
                        <a:rPr lang="en-GB" sz="1600" dirty="0" smtClean="0"/>
                        <a:t>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XPOL WS: Polarization issues in future high energy circular colliders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16 April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Rome, Italy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30-100?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 (K. Aulenbacher)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XLINAC HB2016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3-8 July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Malmö, Sweden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hb2016.esss.se/</a:t>
                      </a:r>
                      <a:endParaRPr lang="en-GB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XCOLL/</a:t>
                      </a:r>
                      <a:r>
                        <a:rPr lang="en-GB" sz="1600" dirty="0" err="1" smtClean="0"/>
                        <a:t>EuroNNACc</a:t>
                      </a:r>
                      <a:r>
                        <a:rPr lang="en-GB" sz="1600" dirty="0" smtClean="0"/>
                        <a:t> “Focus:: Future Frontiers</a:t>
                      </a:r>
                      <a:r>
                        <a:rPr lang="en-GB" sz="1600" baseline="0" dirty="0" smtClean="0"/>
                        <a:t> in Accelerator (F3iA)”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Germany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20-30?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 (R. </a:t>
                      </a:r>
                      <a:r>
                        <a:rPr lang="en-GB" sz="1600" dirty="0" err="1" smtClean="0"/>
                        <a:t>Assmann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F. Zimmermann</a:t>
                      </a:r>
                      <a:r>
                        <a:rPr lang="en-GB" sz="16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XLINAC - Upgrading existing high power </a:t>
                      </a:r>
                      <a:r>
                        <a:rPr lang="en-GB" sz="1600" dirty="0" err="1" smtClean="0"/>
                        <a:t>linacs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Fall’16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CERN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 (T. </a:t>
                      </a:r>
                      <a:r>
                        <a:rPr lang="en-GB" sz="1600" dirty="0" err="1" smtClean="0"/>
                        <a:t>Ekelof</a:t>
                      </a:r>
                      <a:r>
                        <a:rPr lang="en-GB" sz="1600" dirty="0" smtClean="0"/>
                        <a:t>, M. Eshraqi)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EuCAN</a:t>
                      </a:r>
                      <a:r>
                        <a:rPr lang="en-GB" sz="1600" dirty="0" smtClean="0"/>
                        <a:t> Universities</a:t>
                      </a:r>
                      <a:r>
                        <a:rPr lang="en-GB" sz="1600" baseline="0" dirty="0" smtClean="0"/>
                        <a:t> meet Laboratories 2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Fall ‘16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Paris, France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50-100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</a:t>
                      </a:r>
                      <a:r>
                        <a:rPr lang="en-GB" sz="1600" baseline="0" dirty="0" smtClean="0"/>
                        <a:t> (A. </a:t>
                      </a:r>
                      <a:r>
                        <a:rPr lang="en-GB" sz="1600" baseline="0" dirty="0" err="1" smtClean="0"/>
                        <a:t>Faus-Golfe</a:t>
                      </a:r>
                      <a:r>
                        <a:rPr lang="en-GB" sz="1600" baseline="0" dirty="0" smtClean="0"/>
                        <a:t>, G. Franchetti, F.Z.)</a:t>
                      </a:r>
                      <a:endParaRPr lang="en-GB" sz="1600" dirty="0" smtClean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XBEAM Strategy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Jan/Feb ‘17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Valencia, Spain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~20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 (A. </a:t>
                      </a:r>
                      <a:r>
                        <a:rPr lang="en-GB" sz="1600" dirty="0" smtClean="0"/>
                        <a:t>F.-G., G.F.  F.Z)</a:t>
                      </a:r>
                      <a:endParaRPr lang="en-GB" sz="1600" dirty="0" smtClean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XRING – beam dynamics and Vacuum/Materials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Fall’16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60-80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?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CARD-2">
      <a:dk1>
        <a:srgbClr val="0070C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C000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</TotalTime>
  <Words>1036</Words>
  <Application>Microsoft Office PowerPoint</Application>
  <PresentationFormat>On-screen Show (4:3)</PresentationFormat>
  <Paragraphs>270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EuCARD-2 WP5 “XBEAM” Status</vt:lpstr>
      <vt:lpstr>WP5 Workshops since May 2015</vt:lpstr>
      <vt:lpstr>Milestones and Deliverables due up to M32 (31.12.2015)</vt:lpstr>
      <vt:lpstr>PowerPoint Presentation</vt:lpstr>
      <vt:lpstr>communication / articles - 1 </vt:lpstr>
      <vt:lpstr>communication / articles - 2 </vt:lpstr>
      <vt:lpstr>communication / articles - 3 </vt:lpstr>
      <vt:lpstr>communication / talks</vt:lpstr>
      <vt:lpstr>communication -  upcoming events</vt:lpstr>
      <vt:lpstr>communication - news</vt:lpstr>
      <vt:lpstr>Program for next 6 months</vt:lpstr>
      <vt:lpstr>Open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Szeberenyi</dc:creator>
  <cp:lastModifiedBy>Frank Zimmermann</cp:lastModifiedBy>
  <cp:revision>74</cp:revision>
  <cp:lastPrinted>2015-11-25T09:33:21Z</cp:lastPrinted>
  <dcterms:created xsi:type="dcterms:W3CDTF">2006-08-16T00:00:00Z</dcterms:created>
  <dcterms:modified xsi:type="dcterms:W3CDTF">2015-12-18T08:44:26Z</dcterms:modified>
</cp:coreProperties>
</file>