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91" r:id="rId5"/>
    <p:sldId id="260" r:id="rId6"/>
    <p:sldId id="293" r:id="rId7"/>
    <p:sldId id="262" r:id="rId8"/>
    <p:sldId id="286" r:id="rId9"/>
    <p:sldId id="298" r:id="rId10"/>
    <p:sldId id="283" r:id="rId11"/>
    <p:sldId id="280" r:id="rId12"/>
    <p:sldId id="295" r:id="rId13"/>
    <p:sldId id="292" r:id="rId14"/>
    <p:sldId id="299" r:id="rId15"/>
    <p:sldId id="284" r:id="rId16"/>
    <p:sldId id="270" r:id="rId17"/>
    <p:sldId id="271" r:id="rId18"/>
    <p:sldId id="272" r:id="rId19"/>
    <p:sldId id="273" r:id="rId20"/>
    <p:sldId id="288" r:id="rId21"/>
    <p:sldId id="300" r:id="rId22"/>
    <p:sldId id="289" r:id="rId23"/>
    <p:sldId id="281" r:id="rId24"/>
    <p:sldId id="294" r:id="rId25"/>
    <p:sldId id="297" r:id="rId26"/>
    <p:sldId id="301" r:id="rId27"/>
    <p:sldId id="290" r:id="rId28"/>
    <p:sldId id="282" r:id="rId29"/>
    <p:sldId id="296" r:id="rId30"/>
    <p:sldId id="267" r:id="rId31"/>
    <p:sldId id="268" r:id="rId32"/>
    <p:sldId id="287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2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6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8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3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65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3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1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5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5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9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0D55-CFA0-4EED-B206-84B9E9A9EAD1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4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2187" y="6340275"/>
            <a:ext cx="11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58" y="6356350"/>
            <a:ext cx="3033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dirty="0" smtClean="0"/>
              <a:t>G. Franchetti    EuCARD-2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295" y="6356350"/>
            <a:ext cx="738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fld id="{9627E199-E1D7-864B-8DBC-D225881FFF59}" type="slidenum">
              <a:rPr lang="en-US" smtClean="0"/>
              <a:pPr defTabSz="457200"/>
              <a:t>‹#›</a:t>
            </a:fld>
            <a:endParaRPr lang="en-US"/>
          </a:p>
        </p:txBody>
      </p:sp>
      <p:pic>
        <p:nvPicPr>
          <p:cNvPr id="7" name="Picture 6" descr="XRING-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85" y="6417048"/>
            <a:ext cx="915948" cy="304427"/>
          </a:xfrm>
          <a:prstGeom prst="rect">
            <a:avLst/>
          </a:prstGeom>
        </p:spPr>
      </p:pic>
      <p:pic>
        <p:nvPicPr>
          <p:cNvPr id="8" name="Picture 7" descr="EuCARD2-logo-Fabienne_withoutEdge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9" y="6330949"/>
            <a:ext cx="1159955" cy="4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2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0.png"/><Relationship Id="rId5" Type="http://schemas.openxmlformats.org/officeDocument/2006/relationships/image" Target="../media/image17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sss.se/vacancies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.jpg"/><Relationship Id="rId7" Type="http://schemas.openxmlformats.org/officeDocument/2006/relationships/image" Target="../media/image41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i="1" dirty="0" err="1" smtClean="0">
                <a:solidFill>
                  <a:schemeClr val="bg1"/>
                </a:solidFill>
              </a:rPr>
              <a:t>eXtreme</a:t>
            </a:r>
            <a:r>
              <a:rPr lang="en-US" sz="5400" b="1" i="1" dirty="0" smtClean="0">
                <a:solidFill>
                  <a:schemeClr val="bg1"/>
                </a:solidFill>
              </a:rPr>
              <a:t> BEAMs </a:t>
            </a:r>
            <a:r>
              <a:rPr lang="en-US" sz="5400" dirty="0" smtClean="0">
                <a:solidFill>
                  <a:schemeClr val="bg1"/>
                </a:solidFill>
              </a:rPr>
              <a:t>(XBEAM):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Exploring the Accelerator Frontiers – WP5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Frank Zimmermann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EuCARD-2 Kick-Off Meeting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CERN13 June 2013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" y="116632"/>
            <a:ext cx="1975077" cy="8640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36" y="36926"/>
            <a:ext cx="2147226" cy="9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87" y="3068960"/>
            <a:ext cx="19208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6414" y="5705778"/>
            <a:ext cx="5672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</a:t>
            </a:r>
            <a:r>
              <a:rPr lang="en-US" sz="2800" dirty="0" smtClean="0">
                <a:solidFill>
                  <a:schemeClr val="bg1"/>
                </a:solidFill>
              </a:rPr>
              <a:t>any thanks to Giuliano Franchetti,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Mohammad Eshraqi &amp; </a:t>
            </a:r>
            <a:r>
              <a:rPr lang="en-US" sz="2800" dirty="0" err="1" smtClean="0">
                <a:solidFill>
                  <a:schemeClr val="bg1"/>
                </a:solidFill>
              </a:rPr>
              <a:t>Marica</a:t>
            </a:r>
            <a:r>
              <a:rPr lang="en-US" sz="2800" dirty="0" smtClean="0">
                <a:solidFill>
                  <a:schemeClr val="bg1"/>
                </a:solidFill>
              </a:rPr>
              <a:t> Biagini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30" y="3238898"/>
            <a:ext cx="1808981" cy="1214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2" y="4173392"/>
            <a:ext cx="1624575" cy="1041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70" y="4912898"/>
            <a:ext cx="2790178" cy="1660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0" y="1716517"/>
            <a:ext cx="2780537" cy="1351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95" y="1722313"/>
            <a:ext cx="2016224" cy="1187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5" y="3426459"/>
            <a:ext cx="2238375" cy="4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0" y="5600291"/>
            <a:ext cx="22860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01" y="1722312"/>
            <a:ext cx="2495278" cy="1345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11" y="3386131"/>
            <a:ext cx="1577025" cy="1479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94" y="5106155"/>
            <a:ext cx="1871791" cy="1273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71" y="3040644"/>
            <a:ext cx="1958825" cy="18722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9455" y="183812"/>
            <a:ext cx="543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colliders (XCOLL</a:t>
            </a:r>
            <a:r>
              <a:rPr lang="en-GB" sz="3200" b="1" dirty="0" smtClean="0">
                <a:solidFill>
                  <a:prstClr val="black"/>
                </a:solidFill>
              </a:rPr>
              <a:t>) – 5.2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8152" y="1113031"/>
            <a:ext cx="166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CC"/>
                </a:solidFill>
              </a:rPr>
              <a:t>projects:</a:t>
            </a:r>
            <a:endParaRPr lang="en-GB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91" y="1139075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</a:rPr>
              <a:t>xample issues: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783" y="1753044"/>
            <a:ext cx="734481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t</a:t>
            </a:r>
            <a:r>
              <a:rPr lang="en-US" sz="2400" dirty="0" smtClean="0">
                <a:cs typeface="Century Gothic"/>
              </a:rPr>
              <a:t>op-up injection (</a:t>
            </a:r>
            <a:r>
              <a:rPr lang="en-US" sz="2400" i="1" dirty="0" smtClean="0">
                <a:cs typeface="Century Gothic"/>
              </a:rPr>
              <a:t>e</a:t>
            </a:r>
            <a:r>
              <a:rPr lang="en-US" sz="2400" baseline="30000" dirty="0" smtClean="0">
                <a:latin typeface="Calibri"/>
                <a:cs typeface="Century Gothic"/>
              </a:rPr>
              <a:t>±</a:t>
            </a:r>
            <a:r>
              <a:rPr lang="en-US" sz="2400" dirty="0" smtClean="0">
                <a:latin typeface="Calibri"/>
                <a:cs typeface="Century Gothic"/>
              </a:rPr>
              <a:t>)</a:t>
            </a:r>
            <a:endParaRPr lang="en-US" sz="2400" dirty="0" smtClean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o</a:t>
            </a:r>
            <a:r>
              <a:rPr lang="en-US" sz="2400" dirty="0" smtClean="0">
                <a:cs typeface="Century Gothic"/>
              </a:rPr>
              <a:t>ff momentum aperture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beam-beam effects incl. </a:t>
            </a:r>
            <a:r>
              <a:rPr lang="en-US" sz="2400" dirty="0" err="1" smtClean="0">
                <a:cs typeface="Century Gothic"/>
              </a:rPr>
              <a:t>beamstrahlung</a:t>
            </a:r>
            <a:endParaRPr lang="en-US" sz="2400" dirty="0" smtClean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c</a:t>
            </a:r>
            <a:r>
              <a:rPr lang="en-US" sz="2400" dirty="0" smtClean="0">
                <a:cs typeface="Century Gothic"/>
              </a:rPr>
              <a:t>ooling of hadron beams, e.g. </a:t>
            </a:r>
            <a:r>
              <a:rPr lang="en-US" sz="2400" dirty="0" err="1" smtClean="0">
                <a:cs typeface="Century Gothic"/>
              </a:rPr>
              <a:t>CeC</a:t>
            </a:r>
            <a:endParaRPr lang="en-US" sz="2400" dirty="0" smtClean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i="1" dirty="0">
                <a:cs typeface="Century Gothic"/>
              </a:rPr>
              <a:t>e</a:t>
            </a:r>
            <a:r>
              <a:rPr lang="en-US" sz="2400" baseline="30000" dirty="0" smtClean="0">
                <a:cs typeface="Century Gothic"/>
              </a:rPr>
              <a:t>+</a:t>
            </a:r>
            <a:r>
              <a:rPr lang="en-US" sz="2400" dirty="0" smtClean="0">
                <a:cs typeface="Century Gothic"/>
              </a:rPr>
              <a:t> sources &amp; polarization</a:t>
            </a:r>
            <a:endParaRPr lang="en-US" sz="2400" dirty="0"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67" y="4260200"/>
            <a:ext cx="688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</a:t>
            </a:r>
            <a:r>
              <a:rPr lang="en-US" sz="3200" b="1" kern="0" dirty="0" smtClean="0">
                <a:solidFill>
                  <a:srgbClr val="0000CC"/>
                </a:solidFill>
              </a:rPr>
              <a:t>raft near-term schedule (preliminary):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182" y="4839959"/>
            <a:ext cx="8348817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first </a:t>
            </a:r>
            <a:r>
              <a:rPr lang="en-US" sz="2400" dirty="0">
                <a:cs typeface="Century Gothic"/>
              </a:rPr>
              <a:t>workshop </a:t>
            </a:r>
            <a:r>
              <a:rPr lang="en-US" sz="2400" dirty="0" smtClean="0">
                <a:cs typeface="Century Gothic"/>
              </a:rPr>
              <a:t>16-18 October (TLEP &amp; LEP3) with WP5.5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WS on </a:t>
            </a:r>
            <a:r>
              <a:rPr lang="en-US" sz="2400" dirty="0" err="1" smtClean="0">
                <a:cs typeface="Century Gothic"/>
              </a:rPr>
              <a:t>SuperKEKB</a:t>
            </a:r>
            <a:r>
              <a:rPr lang="en-US" sz="2400" dirty="0" smtClean="0">
                <a:cs typeface="Century Gothic"/>
              </a:rPr>
              <a:t> commissioning, November 2013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joint workshop TLEP &amp; VHE-LHC, February 2014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cs typeface="Century Gothic"/>
              </a:rPr>
              <a:t>j</a:t>
            </a:r>
            <a:r>
              <a:rPr lang="en-US" sz="2400" dirty="0" smtClean="0">
                <a:cs typeface="Century Gothic"/>
              </a:rPr>
              <a:t>oint mini-workshop with ICAN on </a:t>
            </a:r>
            <a:r>
              <a:rPr lang="en-US" sz="2400" dirty="0" err="1" smtClean="0">
                <a:latin typeface="Symbol" pitchFamily="18" charset="2"/>
                <a:cs typeface="Century Gothic"/>
              </a:rPr>
              <a:t>gg</a:t>
            </a:r>
            <a:r>
              <a:rPr lang="en-US" sz="2400" dirty="0" smtClean="0">
                <a:cs typeface="Century Gothic"/>
              </a:rPr>
              <a:t> colliders &amp; Higgs factories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9735" y="1139076"/>
            <a:ext cx="2948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i</a:t>
            </a:r>
            <a:r>
              <a:rPr lang="en-US" sz="3200" b="1" kern="0" dirty="0" smtClean="0">
                <a:solidFill>
                  <a:srgbClr val="0000CC"/>
                </a:solidFill>
              </a:rPr>
              <a:t>nter-WP issues: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455" y="183812"/>
            <a:ext cx="543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colliders (XCOLL</a:t>
            </a:r>
            <a:r>
              <a:rPr lang="en-GB" sz="3200" b="1" dirty="0" smtClean="0">
                <a:solidFill>
                  <a:prstClr val="black"/>
                </a:solidFill>
              </a:rPr>
              <a:t>) – 5.2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5" y="1701528"/>
            <a:ext cx="478802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vertical </a:t>
            </a:r>
            <a:r>
              <a:rPr lang="en-US" sz="2400" dirty="0" err="1" smtClean="0">
                <a:cs typeface="Century Gothic"/>
              </a:rPr>
              <a:t>emittance</a:t>
            </a:r>
            <a:r>
              <a:rPr lang="en-US" sz="2400" dirty="0" smtClean="0">
                <a:cs typeface="Century Gothic"/>
              </a:rPr>
              <a:t> tuning (WP6)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RF &amp; energy efficiency  (WP3, 5.3)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endParaRPr lang="en-US" sz="2400" dirty="0" smtClean="0">
              <a:cs typeface="Century Gothic"/>
            </a:endParaRPr>
          </a:p>
          <a:p>
            <a:pPr lvl="0" defTabSz="457200">
              <a:spcBef>
                <a:spcPct val="20000"/>
              </a:spcBef>
            </a:pPr>
            <a:endParaRPr lang="en-US" sz="2400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29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9455" y="183812"/>
            <a:ext cx="543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colliders (XCOLL</a:t>
            </a:r>
            <a:r>
              <a:rPr lang="en-GB" sz="3200" b="1" dirty="0" smtClean="0">
                <a:solidFill>
                  <a:prstClr val="black"/>
                </a:solidFill>
              </a:rPr>
              <a:t>) – 5.2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772816"/>
            <a:ext cx="5621411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</a:rPr>
              <a:t>c</a:t>
            </a:r>
            <a:r>
              <a:rPr lang="en-US" sz="3200" b="1" dirty="0" smtClean="0">
                <a:solidFill>
                  <a:srgbClr val="0000CC"/>
                </a:solidFill>
              </a:rPr>
              <a:t>ontinuing/new collaborations:</a:t>
            </a:r>
          </a:p>
          <a:p>
            <a:pPr lvl="0"/>
            <a:endParaRPr lang="en-US" sz="3200" b="1" dirty="0" smtClean="0">
              <a:solidFill>
                <a:srgbClr val="0000C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0000CC"/>
                </a:solidFill>
              </a:rPr>
              <a:t>CONACyT</a:t>
            </a:r>
            <a:r>
              <a:rPr lang="en-US" sz="3200" b="1" dirty="0" smtClean="0">
                <a:solidFill>
                  <a:srgbClr val="0000CC"/>
                </a:solidFill>
              </a:rPr>
              <a:t>/CINVESTAV Mexico</a:t>
            </a:r>
          </a:p>
          <a:p>
            <a:pPr lvl="1"/>
            <a:r>
              <a:rPr lang="en-US" sz="2800" dirty="0" smtClean="0">
                <a:solidFill>
                  <a:srgbClr val="0000CC"/>
                </a:solidFill>
              </a:rPr>
              <a:t>- 2-3 new students  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CC"/>
                </a:solidFill>
              </a:rPr>
              <a:t>ESA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CC"/>
                </a:solidFill>
              </a:rPr>
              <a:t>ICAN </a:t>
            </a:r>
            <a:r>
              <a:rPr lang="en-US" sz="3200" b="1" i="1" dirty="0" smtClean="0">
                <a:solidFill>
                  <a:srgbClr val="FF0000"/>
                </a:solidFill>
              </a:rPr>
              <a:t>new!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85218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Extreme rings (XRING)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898" y="1124744"/>
            <a:ext cx="8155987" cy="501675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3200" b="1" dirty="0" smtClean="0">
                <a:solidFill>
                  <a:srgbClr val="0000CC"/>
                </a:solidFill>
              </a:rPr>
              <a:t>bjectives &amp; work: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elp </a:t>
            </a:r>
            <a:r>
              <a:rPr lang="en-US" sz="2400" b="1" dirty="0" smtClean="0">
                <a:solidFill>
                  <a:srgbClr val="0000CC"/>
                </a:solidFill>
              </a:rPr>
              <a:t>optimize performance of FAIR, ISIS and PSI-HIPA</a:t>
            </a:r>
            <a:r>
              <a:rPr lang="en-US" sz="2400" dirty="0" smtClean="0"/>
              <a:t>, and guide the upgrade strategy for the </a:t>
            </a:r>
            <a:r>
              <a:rPr lang="en-US" sz="2400" b="1" dirty="0" smtClean="0">
                <a:solidFill>
                  <a:srgbClr val="0000CC"/>
                </a:solidFill>
              </a:rPr>
              <a:t>LHC injector complex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studies on critical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beam diagnostics </a:t>
            </a:r>
            <a:r>
              <a:rPr lang="en-US" sz="2400" dirty="0" smtClean="0"/>
              <a:t>(e.g. continuous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&amp; beam-loss measurements)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ultimate limitations, optimum solutions, beam experiments</a:t>
            </a:r>
            <a:endParaRPr lang="en-US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tudies on advanced</a:t>
            </a:r>
            <a:r>
              <a:rPr lang="en-US" sz="2400" b="1" dirty="0" smtClean="0">
                <a:solidFill>
                  <a:srgbClr val="0000CC"/>
                </a:solidFill>
              </a:rPr>
              <a:t> FFAGs designs</a:t>
            </a:r>
            <a:r>
              <a:rPr lang="en-US" sz="2400" dirty="0" smtClean="0"/>
              <a:t>, including machine experiments at EMMA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become </a:t>
            </a:r>
            <a:r>
              <a:rPr lang="en-US" sz="2400" b="1" dirty="0" smtClean="0">
                <a:solidFill>
                  <a:srgbClr val="0000CC"/>
                </a:solidFill>
              </a:rPr>
              <a:t>THE European forum for </a:t>
            </a:r>
            <a:r>
              <a:rPr lang="en-US" sz="2400" dirty="0" smtClean="0"/>
              <a:t>discussing performance limitations of </a:t>
            </a:r>
            <a:r>
              <a:rPr lang="en-US" sz="2400" b="1" dirty="0" smtClean="0">
                <a:solidFill>
                  <a:srgbClr val="0000CC"/>
                </a:solidFill>
              </a:rPr>
              <a:t>high-intensity high-brightness hadron rings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bring together experts in beam dynamics with specialists of magnets and collimation to arrive at optimum upgrade solutions with risk mitigation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30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7" y="1986632"/>
            <a:ext cx="1384836" cy="11540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78114" y="4076118"/>
            <a:ext cx="4327251" cy="1341294"/>
            <a:chOff x="5090865" y="2532283"/>
            <a:chExt cx="4327251" cy="13412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5495" y="2532283"/>
              <a:ext cx="2356916" cy="8479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090865" y="3504245"/>
              <a:ext cx="4327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The high-intensity proton accelerator (HIPA) </a:t>
              </a:r>
            </a:p>
          </p:txBody>
        </p:sp>
      </p:grpSp>
      <p:pic>
        <p:nvPicPr>
          <p:cNvPr id="14" name="Picture 13" descr="Untitled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3978682"/>
            <a:ext cx="2569919" cy="1455831"/>
          </a:xfrm>
          <a:prstGeom prst="rect">
            <a:avLst/>
          </a:prstGeom>
        </p:spPr>
      </p:pic>
      <p:pic>
        <p:nvPicPr>
          <p:cNvPr id="15" name="Picture 14" descr="Untitled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64" y="1986632"/>
            <a:ext cx="4444546" cy="12263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8152" y="1113031"/>
            <a:ext cx="166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projects: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rings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6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67" y="1828159"/>
            <a:ext cx="750377" cy="625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7291"/>
          <a:stretch/>
        </p:blipFill>
        <p:spPr>
          <a:xfrm>
            <a:off x="4296624" y="1892466"/>
            <a:ext cx="2217807" cy="610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770" y="1950198"/>
            <a:ext cx="2007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Long term effect of 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space charge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770" y="30070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Lattice modeling</a:t>
            </a:r>
          </a:p>
        </p:txBody>
      </p:sp>
      <p:pic>
        <p:nvPicPr>
          <p:cNvPr id="15" name="Picture 14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67" y="2828049"/>
            <a:ext cx="750377" cy="6253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27291"/>
          <a:stretch/>
        </p:blipFill>
        <p:spPr>
          <a:xfrm>
            <a:off x="4296624" y="2892356"/>
            <a:ext cx="2217807" cy="61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052" y="2950088"/>
            <a:ext cx="1059064" cy="3810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770" y="3925727"/>
            <a:ext cx="160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Diagnostics for 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high intensity</a:t>
            </a:r>
          </a:p>
        </p:txBody>
      </p:sp>
      <p:pic>
        <p:nvPicPr>
          <p:cNvPr id="20" name="Picture 19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67" y="3967908"/>
            <a:ext cx="750377" cy="6253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1770" y="511884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Benchmarking 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experiments</a:t>
            </a:r>
          </a:p>
        </p:txBody>
      </p:sp>
      <p:pic>
        <p:nvPicPr>
          <p:cNvPr id="24" name="Picture 23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07" y="5139861"/>
            <a:ext cx="750377" cy="6253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27291"/>
          <a:stretch/>
        </p:blipFill>
        <p:spPr>
          <a:xfrm>
            <a:off x="4296624" y="5118844"/>
            <a:ext cx="2217807" cy="610050"/>
          </a:xfrm>
          <a:prstGeom prst="rect">
            <a:avLst/>
          </a:prstGeom>
        </p:spPr>
      </p:pic>
      <p:pic>
        <p:nvPicPr>
          <p:cNvPr id="25" name="Picture 24" descr="Untitled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0" y="1828159"/>
            <a:ext cx="1356372" cy="768370"/>
          </a:xfrm>
          <a:prstGeom prst="rect">
            <a:avLst/>
          </a:prstGeom>
        </p:spPr>
      </p:pic>
      <p:pic>
        <p:nvPicPr>
          <p:cNvPr id="28" name="Picture 27" descr="Untitled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0" y="2898497"/>
            <a:ext cx="1356372" cy="768370"/>
          </a:xfrm>
          <a:prstGeom prst="rect">
            <a:avLst/>
          </a:prstGeom>
        </p:spPr>
      </p:pic>
      <p:pic>
        <p:nvPicPr>
          <p:cNvPr id="29" name="Picture 28" descr="Untitled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0" y="3968835"/>
            <a:ext cx="1356372" cy="768370"/>
          </a:xfrm>
          <a:prstGeom prst="rect">
            <a:avLst/>
          </a:prstGeom>
        </p:spPr>
      </p:pic>
      <p:pic>
        <p:nvPicPr>
          <p:cNvPr id="30" name="Picture 29" descr="Untitled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0" y="5039172"/>
            <a:ext cx="1356372" cy="76837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rings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1770" y="1113030"/>
            <a:ext cx="3727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h</a:t>
            </a:r>
            <a:r>
              <a:rPr lang="en-US" sz="3200" b="1" kern="0" dirty="0" smtClean="0">
                <a:solidFill>
                  <a:srgbClr val="0000CC"/>
                </a:solidFill>
              </a:rPr>
              <a:t>igh intensity issue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097276" y="3031392"/>
            <a:ext cx="3033768" cy="2524861"/>
          </a:xfrm>
          <a:prstGeom prst="ellipse">
            <a:avLst/>
          </a:prstGeom>
          <a:solidFill>
            <a:schemeClr val="accent6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79323" y="2294534"/>
            <a:ext cx="4175168" cy="2631874"/>
          </a:xfrm>
          <a:prstGeom prst="ellipse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35756" y="1685883"/>
            <a:ext cx="3033768" cy="25248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3569" y="5080356"/>
            <a:ext cx="3387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verlapping topics: high </a:t>
            </a:r>
            <a:r>
              <a:rPr lang="en-US" dirty="0">
                <a:solidFill>
                  <a:prstClr val="black"/>
                </a:solidFill>
              </a:rPr>
              <a:t>intensity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beam dynamics, lattice modeling,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benchmarking experiments</a:t>
            </a:r>
          </a:p>
        </p:txBody>
      </p:sp>
      <p:pic>
        <p:nvPicPr>
          <p:cNvPr id="8" name="Picture 7" descr="Untitl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56" y="3154317"/>
            <a:ext cx="3645165" cy="1005773"/>
          </a:xfrm>
          <a:prstGeom prst="rect">
            <a:avLst/>
          </a:prstGeom>
        </p:spPr>
      </p:pic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36" y="2242616"/>
            <a:ext cx="1395891" cy="1164258"/>
          </a:xfrm>
          <a:prstGeom prst="rect">
            <a:avLst/>
          </a:prstGeom>
        </p:spPr>
      </p:pic>
      <p:pic>
        <p:nvPicPr>
          <p:cNvPr id="19" name="Picture 18" descr="Untitled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89" y="3596852"/>
            <a:ext cx="2291943" cy="1298361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3454817" y="3618457"/>
            <a:ext cx="714707" cy="1461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rings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1770" y="1113030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synergies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4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rings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770" y="1113030"/>
            <a:ext cx="531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</a:rPr>
              <a:t>xample issues (preliminary)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57111"/>
            <a:ext cx="3265363" cy="17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7" y="2473161"/>
            <a:ext cx="3979093" cy="153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8919"/>
            <a:ext cx="4088755" cy="216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2470" y="1893691"/>
            <a:ext cx="938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FAIR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339" y="4272336"/>
            <a:ext cx="73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LIU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2560548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ISIS/EMMA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Extreme rings (XRING)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770" y="1113030"/>
            <a:ext cx="5678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example </a:t>
            </a:r>
            <a:r>
              <a:rPr lang="en-US" sz="3200" b="1" kern="0" dirty="0" smtClean="0">
                <a:solidFill>
                  <a:srgbClr val="0000CC"/>
                </a:solidFill>
              </a:rPr>
              <a:t>schedule (preliminary):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470" y="1893691"/>
            <a:ext cx="76734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3600" b="1" dirty="0" smtClean="0">
                <a:solidFill>
                  <a:srgbClr val="FF0000"/>
                </a:solidFill>
              </a:rPr>
              <a:t> workshop (M12)</a:t>
            </a:r>
          </a:p>
          <a:p>
            <a:r>
              <a:rPr lang="en-US" sz="2400" b="1" dirty="0"/>
              <a:t>m</a:t>
            </a:r>
            <a:r>
              <a:rPr lang="en-US" sz="2400" b="1" dirty="0" smtClean="0"/>
              <a:t>agnets and nonlinear beam dynamics. Measurements of </a:t>
            </a:r>
          </a:p>
          <a:p>
            <a:r>
              <a:rPr lang="en-US" sz="2400" b="1" dirty="0" err="1" smtClean="0"/>
              <a:t>multipoles</a:t>
            </a:r>
            <a:r>
              <a:rPr lang="en-US" sz="2400" b="1" dirty="0" smtClean="0"/>
              <a:t> for non-circular chambers.  …..  </a:t>
            </a:r>
          </a:p>
          <a:p>
            <a:r>
              <a:rPr lang="en-US" sz="2400" b="1" dirty="0" smtClean="0"/>
              <a:t>Space charge in diagnostics (IPM, tunes, etc.)…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3600" b="1" dirty="0" smtClean="0">
                <a:solidFill>
                  <a:srgbClr val="FF0000"/>
                </a:solidFill>
              </a:rPr>
              <a:t> workshop (M24), SpaceCharge2014</a:t>
            </a:r>
          </a:p>
          <a:p>
            <a:r>
              <a:rPr lang="en-US" sz="2400" b="1" dirty="0" smtClean="0"/>
              <a:t>simulations and experiments with high intensity beams</a:t>
            </a:r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workshop (</a:t>
            </a:r>
            <a:r>
              <a:rPr lang="en-US" sz="3600" b="1" dirty="0" smtClean="0">
                <a:solidFill>
                  <a:srgbClr val="FF0000"/>
                </a:solidFill>
              </a:rPr>
              <a:t>M36)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topical</a:t>
            </a:r>
            <a:endParaRPr lang="en-US" sz="3600" b="1" dirty="0">
              <a:solidFill>
                <a:srgbClr val="FF000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workshop (</a:t>
            </a:r>
            <a:r>
              <a:rPr lang="en-US" sz="3600" b="1" dirty="0" smtClean="0">
                <a:solidFill>
                  <a:srgbClr val="FF0000"/>
                </a:solidFill>
              </a:rPr>
              <a:t>M48), SpaceCharge2016</a:t>
            </a:r>
            <a:endParaRPr lang="en-US" sz="36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simulations and experiments with high intensity beams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6803" y="6399473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4181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XBEAM network 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18" y="881683"/>
            <a:ext cx="87847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platform for </a:t>
            </a:r>
            <a:r>
              <a:rPr lang="en-US" sz="2800" b="1" dirty="0" smtClean="0">
                <a:solidFill>
                  <a:srgbClr val="0000CC"/>
                </a:solidFill>
              </a:rPr>
              <a:t>information exchange and collaboration between  communities </a:t>
            </a:r>
          </a:p>
          <a:p>
            <a:pPr marL="0" indent="0" defTabSz="450850">
              <a:buNone/>
            </a:pPr>
            <a:r>
              <a:rPr lang="en-US" sz="2000" dirty="0"/>
              <a:t>	</a:t>
            </a:r>
            <a:r>
              <a:rPr lang="en-US" sz="2000" dirty="0" smtClean="0"/>
              <a:t>e.g. proton, electron, nuclear physics, particle physics accelerator researchers; 	magnet designers; SRF experts; European industry, European universities and 	laboratories; pan European organizations (such as ESA)</a:t>
            </a:r>
          </a:p>
          <a:p>
            <a:r>
              <a:rPr lang="en-US" sz="2800" dirty="0" smtClean="0"/>
              <a:t>to study and </a:t>
            </a:r>
            <a:r>
              <a:rPr lang="en-US" sz="2800" b="1" dirty="0" smtClean="0">
                <a:solidFill>
                  <a:srgbClr val="0000CC"/>
                </a:solidFill>
              </a:rPr>
              <a:t>overcome critical accelerator limitations, </a:t>
            </a:r>
          </a:p>
          <a:p>
            <a:r>
              <a:rPr lang="en-US" sz="2800" dirty="0" smtClean="0"/>
              <a:t>to </a:t>
            </a:r>
            <a:r>
              <a:rPr lang="en-US" sz="2800" b="1" dirty="0" smtClean="0">
                <a:solidFill>
                  <a:srgbClr val="0000CC"/>
                </a:solidFill>
              </a:rPr>
              <a:t>boost performance </a:t>
            </a:r>
            <a:r>
              <a:rPr lang="en-US" sz="2800" dirty="0" smtClean="0"/>
              <a:t>of present and future accelerators or colliders </a:t>
            </a:r>
            <a:r>
              <a:rPr lang="en-US" sz="2800" b="1" dirty="0" smtClean="0">
                <a:solidFill>
                  <a:srgbClr val="0000CC"/>
                </a:solidFill>
              </a:rPr>
              <a:t>beyond the state of the art</a:t>
            </a:r>
            <a:endParaRPr lang="en-US" sz="20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help present projects </a:t>
            </a:r>
            <a:r>
              <a:rPr lang="en-US" sz="2400" dirty="0" smtClean="0"/>
              <a:t>(e.g. HL-LHC, FAIR, ESS, </a:t>
            </a:r>
            <a:r>
              <a:rPr lang="en-US" sz="2400" dirty="0" err="1" smtClean="0"/>
              <a:t>SuperKEKB</a:t>
            </a:r>
            <a:r>
              <a:rPr lang="en-US" sz="2400" dirty="0" smtClean="0"/>
              <a:t>,…) to reach their goals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CC"/>
                </a:solidFill>
              </a:rPr>
              <a:t>l</a:t>
            </a:r>
            <a:r>
              <a:rPr lang="en-US" sz="2400" b="1" dirty="0" smtClean="0">
                <a:solidFill>
                  <a:srgbClr val="0000CC"/>
                </a:solidFill>
              </a:rPr>
              <a:t>ay the groundwork for next generation of extreme-performance accelerators in Europe </a:t>
            </a:r>
            <a:r>
              <a:rPr lang="en-US" sz="2400" dirty="0" smtClean="0"/>
              <a:t>(e.g. HE-LHC/VHE-LHC, </a:t>
            </a:r>
            <a:r>
              <a:rPr lang="en-US" sz="2400" dirty="0" err="1" smtClean="0"/>
              <a:t>LHeC</a:t>
            </a:r>
            <a:r>
              <a:rPr lang="en-US" sz="2400" dirty="0" smtClean="0"/>
              <a:t>, MESA, TLEP,…)</a:t>
            </a:r>
          </a:p>
          <a:p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7460"/>
            <a:ext cx="16380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0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79099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9455" y="183812"/>
            <a:ext cx="5163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err="1">
                <a:solidFill>
                  <a:prstClr val="black"/>
                </a:solidFill>
              </a:rPr>
              <a:t>linacs</a:t>
            </a:r>
            <a:r>
              <a:rPr lang="en-GB" sz="3200" b="1" dirty="0">
                <a:solidFill>
                  <a:prstClr val="black"/>
                </a:solidFill>
              </a:rPr>
              <a:t> (XLINAC) – 5.4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2" y="62632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6028" y="980728"/>
            <a:ext cx="8155987" cy="53860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3200" b="1" dirty="0" smtClean="0">
                <a:solidFill>
                  <a:srgbClr val="0000CC"/>
                </a:solidFill>
              </a:rPr>
              <a:t>bjectives &amp; work: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elp </a:t>
            </a:r>
            <a:r>
              <a:rPr lang="en-US" sz="2400" b="1" dirty="0" smtClean="0">
                <a:solidFill>
                  <a:srgbClr val="0000CC"/>
                </a:solidFill>
              </a:rPr>
              <a:t>optimize performance of high-power SC </a:t>
            </a:r>
            <a:r>
              <a:rPr lang="en-US" sz="2400" b="1" dirty="0" err="1" smtClean="0">
                <a:solidFill>
                  <a:srgbClr val="0000CC"/>
                </a:solidFill>
              </a:rPr>
              <a:t>linacs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/>
              <a:t>such as </a:t>
            </a:r>
            <a:r>
              <a:rPr lang="en-US" sz="2400" b="1" dirty="0" smtClean="0">
                <a:solidFill>
                  <a:srgbClr val="0000CC"/>
                </a:solidFill>
              </a:rPr>
              <a:t>ESS, FRIB, HP-SPL, MYRRHA, MESA, </a:t>
            </a:r>
            <a:r>
              <a:rPr lang="en-US" sz="2400" b="1" dirty="0" err="1" smtClean="0">
                <a:solidFill>
                  <a:srgbClr val="0000CC"/>
                </a:solidFill>
              </a:rPr>
              <a:t>eRHIC</a:t>
            </a:r>
            <a:r>
              <a:rPr lang="en-US" sz="2400" b="1" dirty="0" smtClean="0">
                <a:solidFill>
                  <a:srgbClr val="0000CC"/>
                </a:solidFill>
              </a:rPr>
              <a:t>, or Project-X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study</a:t>
            </a:r>
            <a:r>
              <a:rPr lang="en-US" sz="2400" b="1" dirty="0" smtClean="0">
                <a:solidFill>
                  <a:srgbClr val="0000CC"/>
                </a:solidFill>
              </a:rPr>
              <a:t> beam dynamics issues</a:t>
            </a:r>
            <a:r>
              <a:rPr lang="en-US" sz="2400" dirty="0" smtClean="0"/>
              <a:t>, e.g. </a:t>
            </a:r>
            <a:r>
              <a:rPr lang="en-US" sz="2400" b="1" dirty="0" smtClean="0">
                <a:solidFill>
                  <a:srgbClr val="0000CC"/>
                </a:solidFill>
              </a:rPr>
              <a:t>space charge, beam break up, ion effects, halo generation, beam losses, recirculation aspects, </a:t>
            </a:r>
            <a:r>
              <a:rPr lang="en-US" sz="2400" dirty="0" smtClean="0"/>
              <a:t>and</a:t>
            </a:r>
            <a:r>
              <a:rPr lang="en-US" sz="2400" b="1" dirty="0" smtClean="0">
                <a:solidFill>
                  <a:srgbClr val="0000CC"/>
                </a:solidFill>
              </a:rPr>
              <a:t> energy recovery</a:t>
            </a:r>
            <a:endParaRPr lang="en-US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ultimate limitations, optimum solutions, beam experiments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advance crucial </a:t>
            </a:r>
            <a:r>
              <a:rPr lang="en-US" sz="2400" b="1" dirty="0" smtClean="0">
                <a:solidFill>
                  <a:srgbClr val="0000CC"/>
                </a:solidFill>
              </a:rPr>
              <a:t>beam diagnostics </a:t>
            </a:r>
            <a:r>
              <a:rPr lang="en-US" sz="2400" dirty="0" smtClean="0"/>
              <a:t>like measurements of </a:t>
            </a:r>
            <a:r>
              <a:rPr lang="en-US" sz="2400" b="1" dirty="0" smtClean="0">
                <a:solidFill>
                  <a:srgbClr val="0000CC"/>
                </a:solidFill>
              </a:rPr>
              <a:t>beam profile and </a:t>
            </a:r>
            <a:r>
              <a:rPr lang="en-US" sz="2400" b="1" dirty="0" err="1" smtClean="0">
                <a:solidFill>
                  <a:srgbClr val="0000CC"/>
                </a:solidFill>
              </a:rPr>
              <a:t>emittance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become </a:t>
            </a:r>
            <a:r>
              <a:rPr lang="en-US" sz="2400" b="1" dirty="0" smtClean="0">
                <a:solidFill>
                  <a:srgbClr val="0000CC"/>
                </a:solidFill>
              </a:rPr>
              <a:t>THE European forum for </a:t>
            </a:r>
            <a:r>
              <a:rPr lang="en-US" sz="2400" dirty="0" smtClean="0"/>
              <a:t>discussing performance limitations of </a:t>
            </a:r>
            <a:r>
              <a:rPr lang="en-US" sz="2400" b="1" dirty="0" smtClean="0">
                <a:solidFill>
                  <a:srgbClr val="0000CC"/>
                </a:solidFill>
              </a:rPr>
              <a:t>high-intensity high-power SC </a:t>
            </a:r>
            <a:r>
              <a:rPr lang="en-US" sz="2400" b="1" dirty="0" err="1" smtClean="0">
                <a:solidFill>
                  <a:srgbClr val="0000CC"/>
                </a:solidFill>
              </a:rPr>
              <a:t>linacs</a:t>
            </a:r>
            <a:r>
              <a:rPr lang="en-US" sz="2400" dirty="0" smtClean="0"/>
              <a:t>, and optimizing designs of European  </a:t>
            </a:r>
            <a:r>
              <a:rPr lang="en-US" sz="2400" dirty="0"/>
              <a:t>S</a:t>
            </a:r>
            <a:r>
              <a:rPr lang="en-US" sz="2400" dirty="0" smtClean="0"/>
              <a:t>C </a:t>
            </a:r>
            <a:r>
              <a:rPr lang="en-US" sz="2400" dirty="0" err="1" smtClean="0"/>
              <a:t>linac</a:t>
            </a:r>
            <a:r>
              <a:rPr lang="en-US" sz="2400" dirty="0" smtClean="0"/>
              <a:t> facilities.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bring together experts in beam dynamics with specialists of SRF and cryogenics to arrive at optimum upgrade solutions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9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0" y="4513065"/>
            <a:ext cx="2266950" cy="201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17560"/>
            <a:ext cx="2669076" cy="947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4" y="1697904"/>
            <a:ext cx="2304256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13" y="5114241"/>
            <a:ext cx="2200034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19" y="2181942"/>
            <a:ext cx="1717781" cy="1820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13" y="3162841"/>
            <a:ext cx="1647627" cy="1647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97" y="3034186"/>
            <a:ext cx="1402299" cy="914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34" y="5194777"/>
            <a:ext cx="2173812" cy="1472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77" y="1743756"/>
            <a:ext cx="3997263" cy="11062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8152" y="1113031"/>
            <a:ext cx="166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projects: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455" y="183812"/>
            <a:ext cx="5163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err="1" smtClean="0">
                <a:solidFill>
                  <a:prstClr val="black"/>
                </a:solidFill>
              </a:rPr>
              <a:t>linacs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XLINAC) – 5.4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2" y="62632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91" y="1139075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</a:rPr>
              <a:t>xample issues: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55" y="183812"/>
            <a:ext cx="5163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err="1" smtClean="0">
                <a:solidFill>
                  <a:prstClr val="black"/>
                </a:solidFill>
              </a:rPr>
              <a:t>linacs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XLINAC) – 5.4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2" y="62632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7191" y="1754962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ions sources</a:t>
            </a:r>
            <a:endParaRPr lang="en-US" sz="2400" dirty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high </a:t>
            </a:r>
            <a:r>
              <a:rPr lang="en-US" sz="2400" dirty="0">
                <a:cs typeface="Century Gothic"/>
              </a:rPr>
              <a:t>power </a:t>
            </a:r>
            <a:r>
              <a:rPr lang="en-US" sz="2400" dirty="0" smtClean="0">
                <a:cs typeface="Century Gothic"/>
              </a:rPr>
              <a:t>couplers</a:t>
            </a:r>
            <a:endParaRPr lang="en-US" sz="2400" dirty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m</a:t>
            </a:r>
            <a:r>
              <a:rPr lang="en-US" sz="2400" dirty="0" smtClean="0">
                <a:cs typeface="Century Gothic"/>
              </a:rPr>
              <a:t>odulators</a:t>
            </a:r>
            <a:endParaRPr lang="en-US" sz="2400" dirty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cavity </a:t>
            </a:r>
            <a:r>
              <a:rPr lang="en-US" sz="2400" dirty="0">
                <a:cs typeface="Century Gothic"/>
              </a:rPr>
              <a:t>failure due to beam loss (SNS</a:t>
            </a:r>
            <a:r>
              <a:rPr lang="en-US" sz="2400" dirty="0" smtClean="0">
                <a:cs typeface="Century Gothic"/>
              </a:rPr>
              <a:t>)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i</a:t>
            </a:r>
            <a:r>
              <a:rPr lang="en-US" sz="2400" dirty="0" smtClean="0">
                <a:cs typeface="Century Gothic"/>
              </a:rPr>
              <a:t>ncreased Field/Yield of SC cavities, XFEL,..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endParaRPr lang="en-US" sz="2400" dirty="0"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167" y="4260200"/>
            <a:ext cx="5678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example </a:t>
            </a:r>
            <a:r>
              <a:rPr lang="en-US" sz="3200" b="1" kern="0" dirty="0" smtClean="0">
                <a:solidFill>
                  <a:srgbClr val="0000CC"/>
                </a:solidFill>
              </a:rPr>
              <a:t>schedule (preliminary):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183" y="4839959"/>
            <a:ext cx="660648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first </a:t>
            </a:r>
            <a:r>
              <a:rPr lang="en-US" sz="2400" dirty="0">
                <a:cs typeface="Century Gothic"/>
              </a:rPr>
              <a:t>workshop </a:t>
            </a:r>
            <a:r>
              <a:rPr lang="en-US" sz="2400" dirty="0" smtClean="0">
                <a:cs typeface="Century Gothic"/>
              </a:rPr>
              <a:t>at ESS some time </a:t>
            </a:r>
            <a:r>
              <a:rPr lang="en-US" sz="2400" dirty="0">
                <a:cs typeface="Century Gothic"/>
              </a:rPr>
              <a:t>in </a:t>
            </a:r>
            <a:r>
              <a:rPr lang="en-US" sz="2400" dirty="0" smtClean="0">
                <a:cs typeface="Century Gothic"/>
              </a:rPr>
              <a:t>November</a:t>
            </a:r>
            <a:endParaRPr lang="en-US" sz="2400" dirty="0">
              <a:cs typeface="Century Gothic"/>
            </a:endParaRP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other workshops in </a:t>
            </a:r>
            <a:r>
              <a:rPr lang="en-US" sz="2400" dirty="0">
                <a:cs typeface="Century Gothic"/>
              </a:rPr>
              <a:t>different </a:t>
            </a:r>
            <a:r>
              <a:rPr lang="en-US" sz="2400" dirty="0" smtClean="0">
                <a:cs typeface="Century Gothic"/>
              </a:rPr>
              <a:t>labs</a:t>
            </a:r>
            <a:endParaRPr lang="en-US" sz="2400" dirty="0">
              <a:cs typeface="Century Gothic"/>
            </a:endParaRP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two </a:t>
            </a:r>
            <a:r>
              <a:rPr lang="en-US" sz="2400" dirty="0">
                <a:cs typeface="Century Gothic"/>
              </a:rPr>
              <a:t>workshops </a:t>
            </a:r>
            <a:r>
              <a:rPr lang="en-US" sz="2400" dirty="0" smtClean="0">
                <a:cs typeface="Century Gothic"/>
              </a:rPr>
              <a:t> per year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at </a:t>
            </a:r>
            <a:r>
              <a:rPr lang="en-US" sz="2400" dirty="0">
                <a:cs typeface="Century Gothic"/>
              </a:rPr>
              <a:t>least two </a:t>
            </a:r>
            <a:r>
              <a:rPr lang="en-US" sz="2400" dirty="0" smtClean="0">
                <a:cs typeface="Century Gothic"/>
              </a:rPr>
              <a:t>workshops </a:t>
            </a:r>
            <a:r>
              <a:rPr lang="en-US" sz="2400" dirty="0">
                <a:cs typeface="Century Gothic"/>
              </a:rPr>
              <a:t>per </a:t>
            </a:r>
            <a:r>
              <a:rPr lang="en-US" sz="2400" dirty="0" smtClean="0">
                <a:cs typeface="Century Gothic"/>
              </a:rPr>
              <a:t>subject (</a:t>
            </a:r>
            <a:r>
              <a:rPr lang="en-US" sz="2400" dirty="0">
                <a:cs typeface="Century Gothic"/>
              </a:rPr>
              <a:t>s</a:t>
            </a:r>
            <a:r>
              <a:rPr lang="en-US" sz="2400" dirty="0" smtClean="0">
                <a:cs typeface="Century Gothic"/>
              </a:rPr>
              <a:t>ee above)</a:t>
            </a:r>
            <a:endParaRPr lang="en-US" sz="2400" dirty="0"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9735" y="1139076"/>
            <a:ext cx="2948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i</a:t>
            </a:r>
            <a:r>
              <a:rPr lang="en-US" sz="3200" b="1" kern="0" dirty="0" smtClean="0">
                <a:solidFill>
                  <a:srgbClr val="0000CC"/>
                </a:solidFill>
              </a:rPr>
              <a:t>nter-WP issues: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4499992" y="16978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cs typeface="Century Gothic"/>
              </a:rPr>
              <a:t>HOMs and SOMs (WP12.4) </a:t>
            </a:r>
          </a:p>
          <a:p>
            <a:r>
              <a:rPr lang="en-US" sz="2400" dirty="0" smtClean="0">
                <a:cs typeface="Century Gothic"/>
              </a:rPr>
              <a:t>Reliability and availability (WP4)</a:t>
            </a:r>
          </a:p>
          <a:p>
            <a:r>
              <a:rPr lang="en-US" sz="2400" dirty="0" smtClean="0">
                <a:cs typeface="Century Gothic"/>
              </a:rPr>
              <a:t>IOTs, other RF sources (WP3.3)</a:t>
            </a:r>
          </a:p>
        </p:txBody>
      </p:sp>
    </p:spTree>
    <p:extLst>
      <p:ext uri="{BB962C8B-B14F-4D97-AF65-F5344CB8AC3E}">
        <p14:creationId xmlns:p14="http://schemas.microsoft.com/office/powerpoint/2010/main" val="41467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06" y="1853684"/>
            <a:ext cx="851118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solidFill>
                  <a:srgbClr val="0045A3"/>
                </a:solidFill>
                <a:effectLst/>
                <a:ea typeface="Times New Roman"/>
              </a:rPr>
              <a:t>5 doctoral positions </a:t>
            </a: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are being opened at ESS [Application deadline 04 September 2013]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ea typeface="Times New Roman"/>
              </a:rPr>
              <a:t>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The subjects are related to accelerator science, </a:t>
            </a:r>
            <a:r>
              <a:rPr lang="en-GB" sz="2400" b="1" dirty="0" smtClean="0">
                <a:solidFill>
                  <a:srgbClr val="0045A3"/>
                </a:solidFill>
                <a:effectLst/>
                <a:ea typeface="Times New Roman"/>
              </a:rPr>
              <a:t>XLINAC</a:t>
            </a: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, and especially to SRF.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ea typeface="Times New Roman"/>
              </a:rPr>
              <a:t>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Norway guarantees the financial support and ESS chooses the candidates.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ea typeface="Times New Roman"/>
              </a:rPr>
              <a:t>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45A3"/>
                </a:solidFill>
                <a:ea typeface="Times New Roman"/>
              </a:rPr>
              <a:t>C</a:t>
            </a: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andidates shall apply through the Norwegian web site  shown in: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u="sng" dirty="0" smtClean="0">
                <a:solidFill>
                  <a:srgbClr val="0045A3"/>
                </a:solidFill>
                <a:effectLst/>
                <a:ea typeface="Times New Roman"/>
                <a:hlinkClick r:id="rId2"/>
              </a:rPr>
              <a:t>http://esss.se/vacancies</a:t>
            </a: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.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ea typeface="Times New Roman"/>
              </a:rPr>
              <a:t>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In case of questions please contact Mohammad Eshraqi.</a:t>
            </a:r>
            <a:endParaRPr lang="en-GB" sz="2000" dirty="0">
              <a:effectLst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455" y="183812"/>
            <a:ext cx="5163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err="1" smtClean="0">
                <a:solidFill>
                  <a:prstClr val="black"/>
                </a:solidFill>
              </a:rPr>
              <a:t>linacs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XLINAC) – 5.4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2" y="62632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2406" y="1139384"/>
            <a:ext cx="8350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special message from the XLINAC coordinator: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29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6251"/>
            <a:ext cx="581324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671" y="908720"/>
            <a:ext cx="8155987" cy="53860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3200" b="1" dirty="0" smtClean="0">
                <a:solidFill>
                  <a:srgbClr val="0000CC"/>
                </a:solidFill>
              </a:rPr>
              <a:t>bjectives &amp; work: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elp </a:t>
            </a:r>
            <a:r>
              <a:rPr lang="en-US" sz="2400" b="1" dirty="0" smtClean="0">
                <a:solidFill>
                  <a:srgbClr val="0000CC"/>
                </a:solidFill>
              </a:rPr>
              <a:t>reach the lepton and hadron beams of highest possible polarization</a:t>
            </a:r>
            <a:r>
              <a:rPr lang="en-US" sz="2400" dirty="0" smtClean="0"/>
              <a:t>, for future projects such as </a:t>
            </a:r>
            <a:r>
              <a:rPr lang="en-US" sz="2400" b="1" dirty="0" err="1" smtClean="0">
                <a:solidFill>
                  <a:srgbClr val="0000CC"/>
                </a:solidFill>
              </a:rPr>
              <a:t>SuperB</a:t>
            </a:r>
            <a:r>
              <a:rPr lang="en-US" sz="2400" b="1" dirty="0" smtClean="0">
                <a:solidFill>
                  <a:srgbClr val="0000CC"/>
                </a:solidFill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</a:rPr>
              <a:t>LHeC</a:t>
            </a:r>
            <a:r>
              <a:rPr lang="en-US" sz="2400" b="1" dirty="0" smtClean="0">
                <a:solidFill>
                  <a:srgbClr val="0000CC"/>
                </a:solidFill>
              </a:rPr>
              <a:t>, MESA, TLEP, </a:t>
            </a:r>
            <a:r>
              <a:rPr lang="en-US" sz="2400" b="1" dirty="0" err="1" smtClean="0">
                <a:solidFill>
                  <a:srgbClr val="0000CC"/>
                </a:solidFill>
              </a:rPr>
              <a:t>SAPPHiRE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/>
              <a:t>and</a:t>
            </a:r>
            <a:r>
              <a:rPr lang="en-US" sz="2400" b="1" dirty="0" smtClean="0">
                <a:solidFill>
                  <a:srgbClr val="0000CC"/>
                </a:solidFill>
              </a:rPr>
              <a:t> RHIC-II/e-RHIC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tudy </a:t>
            </a:r>
            <a:r>
              <a:rPr lang="en-US" sz="2400" b="1" dirty="0" smtClean="0">
                <a:solidFill>
                  <a:srgbClr val="0000CC"/>
                </a:solidFill>
              </a:rPr>
              <a:t>polarized sources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00CC"/>
                </a:solidFill>
              </a:rPr>
              <a:t>preservation of polarization </a:t>
            </a:r>
            <a:r>
              <a:rPr lang="en-US" sz="2400" dirty="0" smtClean="0"/>
              <a:t>during acceleration, </a:t>
            </a:r>
            <a:r>
              <a:rPr lang="en-US" sz="2400" b="1" dirty="0" smtClean="0">
                <a:solidFill>
                  <a:srgbClr val="0000CC"/>
                </a:solidFill>
              </a:rPr>
              <a:t>spin manipulation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00CC"/>
                </a:solidFill>
              </a:rPr>
              <a:t>depolarization mechanisms</a:t>
            </a:r>
            <a:r>
              <a:rPr lang="en-US" sz="2400" dirty="0" smtClean="0"/>
              <a:t>, and </a:t>
            </a:r>
            <a:r>
              <a:rPr lang="en-US" sz="2400" b="1" dirty="0" smtClean="0">
                <a:solidFill>
                  <a:srgbClr val="0000CC"/>
                </a:solidFill>
              </a:rPr>
              <a:t>high-accuracy </a:t>
            </a:r>
            <a:r>
              <a:rPr lang="en-US" sz="2400" b="1" dirty="0" err="1" smtClean="0">
                <a:solidFill>
                  <a:srgbClr val="0000CC"/>
                </a:solidFill>
              </a:rPr>
              <a:t>polarimetry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ultimate limitations, optimum solutions, beam experiments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become </a:t>
            </a:r>
            <a:r>
              <a:rPr lang="en-US" sz="2400" b="1" dirty="0" smtClean="0">
                <a:solidFill>
                  <a:srgbClr val="0000CC"/>
                </a:solidFill>
              </a:rPr>
              <a:t>THE European forum for </a:t>
            </a:r>
            <a:r>
              <a:rPr lang="en-US" sz="2400" dirty="0" smtClean="0"/>
              <a:t>discussing performance limitations of </a:t>
            </a:r>
            <a:r>
              <a:rPr lang="en-US" sz="2400" b="1" dirty="0" smtClean="0">
                <a:solidFill>
                  <a:srgbClr val="0000CC"/>
                </a:solidFill>
              </a:rPr>
              <a:t>polarized particle beams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bring together experts in beam dynamics with specialists on sources, magnets and beam instrumentation as well as particle physicists and laser experts to arrive at optimum solutions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90248"/>
            <a:ext cx="5890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polarization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XPOL) – 5.5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2306"/>
            <a:ext cx="165627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782888"/>
            <a:ext cx="22002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1" y="3658285"/>
            <a:ext cx="1624575" cy="104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6277"/>
            <a:ext cx="1577025" cy="1479385"/>
          </a:xfrm>
          <a:prstGeom prst="rect">
            <a:avLst/>
          </a:prstGeom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97" y="4385969"/>
            <a:ext cx="25415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0" y="2362200"/>
            <a:ext cx="2286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82" y="2181903"/>
            <a:ext cx="1402299" cy="914781"/>
          </a:xfrm>
          <a:prstGeom prst="rect">
            <a:avLst/>
          </a:prstGeom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63043"/>
            <a:ext cx="2236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" y="4941168"/>
            <a:ext cx="1449352" cy="13852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8152" y="1113031"/>
            <a:ext cx="166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projects: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455" y="183812"/>
            <a:ext cx="5890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polarization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XPOL) – 5.5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4" y="0"/>
            <a:ext cx="165627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91" y="1139075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example issues: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783" y="175304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cs typeface="Century Gothic"/>
              </a:rPr>
              <a:t>p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olarimetry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Siberian snake schemes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olarization for hadron beams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olarization for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LHeC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olarization in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SuperKEKB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&amp; TLEP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polarized</a:t>
            </a:r>
            <a:r>
              <a:rPr lang="en-US" sz="2400" i="1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sources (with WP 5.2)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606" y="4707615"/>
            <a:ext cx="688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draft near-term schedule (preliminary):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621" y="5287374"/>
            <a:ext cx="834881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first workshop 16-18 October (TLEP &amp; LEP3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) – with WP5.2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  <a:p>
            <a:pPr marL="28575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opical workshop on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polarimetry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in 2014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9735" y="1139076"/>
            <a:ext cx="305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smtClean="0">
                <a:solidFill>
                  <a:srgbClr val="0000CC"/>
                </a:solidFill>
              </a:rPr>
              <a:t>inter-task </a:t>
            </a:r>
            <a:r>
              <a:rPr lang="en-US" sz="3200" b="1" kern="0" dirty="0">
                <a:solidFill>
                  <a:srgbClr val="0000CC"/>
                </a:solidFill>
              </a:rPr>
              <a:t>issues: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6" y="1701528"/>
            <a:ext cx="46085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depolarization e.g. due to beam-beam (with WP 5.2)  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  <a:p>
            <a:pPr defTabSz="45720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455" y="183812"/>
            <a:ext cx="5890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polarization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XPOL) – 5.5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4" y="0"/>
            <a:ext cx="165627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769" y="1113030"/>
            <a:ext cx="82400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</a:t>
            </a:r>
            <a:r>
              <a:rPr lang="en-US" sz="3200" b="1" kern="0" dirty="0" smtClean="0">
                <a:solidFill>
                  <a:srgbClr val="0000CC"/>
                </a:solidFill>
              </a:rPr>
              <a:t>eliverables 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 smtClean="0">
                <a:solidFill>
                  <a:srgbClr val="0000CC"/>
                </a:solidFill>
              </a:rPr>
              <a:t>Preliminary</a:t>
            </a:r>
            <a:r>
              <a:rPr lang="en-US" sz="2800" b="1" kern="0" dirty="0" smtClean="0">
                <a:solidFill>
                  <a:srgbClr val="FF0000"/>
                </a:solidFill>
              </a:rPr>
              <a:t> </a:t>
            </a:r>
            <a:r>
              <a:rPr lang="en-US" sz="2800" kern="0" dirty="0" smtClean="0">
                <a:solidFill>
                  <a:srgbClr val="0000CC"/>
                </a:solidFill>
              </a:rPr>
              <a:t>strategies, optimization, limitations, paths &amp; parameters </a:t>
            </a:r>
            <a:r>
              <a:rPr lang="en-US" sz="2800" kern="0" dirty="0" smtClean="0"/>
              <a:t>for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 smtClean="0"/>
              <a:t>future hadron &amp; lepton colliders;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 smtClean="0"/>
              <a:t>future high-performance hadron rings;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 smtClean="0"/>
              <a:t>future high-power high-current SC </a:t>
            </a:r>
            <a:r>
              <a:rPr lang="en-US" sz="2800" kern="0" dirty="0" err="1" smtClean="0"/>
              <a:t>linacs</a:t>
            </a:r>
            <a:r>
              <a:rPr lang="en-US" sz="2800" kern="0" dirty="0" smtClean="0"/>
              <a:t>; and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 smtClean="0"/>
              <a:t>future polarized beams </a:t>
            </a:r>
          </a:p>
          <a:p>
            <a:pPr lvl="1"/>
            <a:r>
              <a:rPr lang="en-US" sz="2800" b="1" kern="0" dirty="0" smtClean="0">
                <a:solidFill>
                  <a:srgbClr val="FF0000"/>
                </a:solidFill>
              </a:rPr>
              <a:t>[month 36]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kern="0" dirty="0" smtClean="0">
                <a:solidFill>
                  <a:srgbClr val="0000CC"/>
                </a:solidFill>
              </a:rPr>
              <a:t>Strategy </a:t>
            </a:r>
            <a:r>
              <a:rPr lang="en-US" sz="2800" kern="0" dirty="0" smtClean="0">
                <a:solidFill>
                  <a:prstClr val="black"/>
                </a:solidFill>
              </a:rPr>
              <a:t>for </a:t>
            </a:r>
            <a:endParaRPr lang="en-US" sz="2800" kern="0" dirty="0">
              <a:solidFill>
                <a:prstClr val="black"/>
              </a:solidFill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extreme beam facilities; </a:t>
            </a:r>
          </a:p>
          <a:p>
            <a:pPr lvl="1"/>
            <a:r>
              <a:rPr lang="en-US" sz="2800" b="1" kern="0" dirty="0" smtClean="0">
                <a:solidFill>
                  <a:srgbClr val="FF0000"/>
                </a:solidFill>
              </a:rPr>
              <a:t>[</a:t>
            </a:r>
            <a:r>
              <a:rPr lang="en-US" sz="2800" b="1" kern="0" dirty="0">
                <a:solidFill>
                  <a:srgbClr val="FF0000"/>
                </a:solidFill>
              </a:rPr>
              <a:t>month 48]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lvl="1"/>
            <a:endParaRPr lang="en-US" sz="2800" b="1" kern="0" dirty="0" smtClean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32"/>
            <a:ext cx="8450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89" y="1158949"/>
            <a:ext cx="8424936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XBEAM will push all accelerator frontiers: luminosity, energy, beam power, beam intensity, and </a:t>
            </a:r>
            <a:r>
              <a:rPr lang="en-US" sz="2800" b="1" dirty="0" smtClean="0">
                <a:solidFill>
                  <a:srgbClr val="0000CC"/>
                </a:solidFill>
              </a:rPr>
              <a:t>polarization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0000CC"/>
                </a:solidFill>
              </a:rPr>
              <a:t>  </a:t>
            </a:r>
            <a:endParaRPr lang="en-US" sz="2000" b="1" dirty="0">
              <a:solidFill>
                <a:srgbClr val="0000CC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l</a:t>
            </a:r>
            <a:r>
              <a:rPr lang="en-US" sz="2800" b="1" dirty="0" smtClean="0">
                <a:solidFill>
                  <a:srgbClr val="0000CC"/>
                </a:solidFill>
              </a:rPr>
              <a:t>uminosity:  </a:t>
            </a:r>
            <a:r>
              <a:rPr lang="en-US" sz="2800" b="1" dirty="0" smtClean="0">
                <a:solidFill>
                  <a:srgbClr val="FF0000"/>
                </a:solidFill>
              </a:rPr>
              <a:t>x10-100 (1000) higher than present state of the art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b</a:t>
            </a:r>
            <a:r>
              <a:rPr lang="en-US" sz="2800" b="1" dirty="0" smtClean="0">
                <a:solidFill>
                  <a:srgbClr val="0000CC"/>
                </a:solidFill>
              </a:rPr>
              <a:t>eam power: </a:t>
            </a:r>
            <a:r>
              <a:rPr lang="en-US" sz="2800" b="1" dirty="0" smtClean="0">
                <a:solidFill>
                  <a:srgbClr val="FF0000"/>
                </a:solidFill>
              </a:rPr>
              <a:t>x10 higher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b</a:t>
            </a:r>
            <a:r>
              <a:rPr lang="en-US" sz="2800" b="1" dirty="0" smtClean="0">
                <a:solidFill>
                  <a:srgbClr val="0000CC"/>
                </a:solidFill>
              </a:rPr>
              <a:t>eam intensity: </a:t>
            </a:r>
            <a:r>
              <a:rPr lang="en-US" sz="2800" b="1" dirty="0" smtClean="0">
                <a:solidFill>
                  <a:srgbClr val="FF0000"/>
                </a:solidFill>
              </a:rPr>
              <a:t>x10 higher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p</a:t>
            </a:r>
            <a:r>
              <a:rPr lang="en-US" sz="2800" b="1" dirty="0" smtClean="0">
                <a:solidFill>
                  <a:srgbClr val="0000CC"/>
                </a:solidFill>
              </a:rPr>
              <a:t>olarization: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≥60% (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), ≥30% (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="1" baseline="30000" dirty="0" smtClean="0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), ≥80-90% (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="1" baseline="30000" dirty="0" smtClean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504" y="1594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XBEAM network </a:t>
            </a:r>
            <a:endParaRPr lang="en-GB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7460"/>
            <a:ext cx="16380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8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99591"/>
              </p:ext>
            </p:extLst>
          </p:nvPr>
        </p:nvGraphicFramePr>
        <p:xfrm>
          <a:off x="0" y="1196752"/>
          <a:ext cx="9168770" cy="4815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11959"/>
                <a:gridCol w="1561279"/>
                <a:gridCol w="917711"/>
                <a:gridCol w="2477821"/>
              </a:tblGrid>
              <a:tr h="35441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Milestone name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Work package(s)</a:t>
                      </a:r>
                      <a:br>
                        <a:rPr lang="en-GB" sz="14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involved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Expected date 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Means of verification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XCOLL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XCOLL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XRING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XRING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XLINAC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XLINAC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XPOL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XPOL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7422"/>
            <a:ext cx="47525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kern="0" dirty="0" smtClean="0">
                <a:solidFill>
                  <a:srgbClr val="0000CC"/>
                </a:solidFill>
              </a:rPr>
              <a:t>milestones </a:t>
            </a:r>
            <a:r>
              <a:rPr lang="en-US" sz="3200" b="1" kern="0" dirty="0">
                <a:solidFill>
                  <a:srgbClr val="0000CC"/>
                </a:solidFill>
              </a:rPr>
              <a:t>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12"/>
            <a:ext cx="69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srgbClr val="0000CC"/>
                </a:solidFill>
              </a:rPr>
              <a:t>XBEAM time line &amp; other community meetings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41061" y="4572051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Other </a:t>
            </a:r>
          </a:p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Meetings or </a:t>
            </a:r>
          </a:p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Conference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4184" y="3922647"/>
            <a:ext cx="102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time-line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061235" y="3929530"/>
            <a:ext cx="4235609" cy="0"/>
            <a:chOff x="3242908" y="3183467"/>
            <a:chExt cx="3755831" cy="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242908" y="3183467"/>
              <a:ext cx="9172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86553" y="3183467"/>
              <a:ext cx="9172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4024" y="3183467"/>
              <a:ext cx="9172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081495" y="3183467"/>
              <a:ext cx="9172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ight Arrow 5"/>
          <p:cNvSpPr/>
          <p:nvPr/>
        </p:nvSpPr>
        <p:spPr>
          <a:xfrm>
            <a:off x="1709504" y="3705571"/>
            <a:ext cx="6688572" cy="865970"/>
          </a:xfrm>
          <a:prstGeom prst="rightArrow">
            <a:avLst>
              <a:gd name="adj1" fmla="val 36667"/>
              <a:gd name="adj2" fmla="val 57822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6366" y="3974997"/>
            <a:ext cx="4249443" cy="3224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37052" y="3977890"/>
            <a:ext cx="1420742" cy="320439"/>
          </a:xfrm>
          <a:prstGeom prst="rect">
            <a:avLst/>
          </a:prstGeom>
          <a:solidFill>
            <a:srgbClr val="FF69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640549" y="5241480"/>
            <a:ext cx="92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HB2012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471696" y="4966516"/>
            <a:ext cx="1471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HB2014 (USA)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822593" y="5224053"/>
            <a:ext cx="9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HB2016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610867" y="3974997"/>
            <a:ext cx="0" cy="322494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45282" y="3974997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92162" y="3974611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89189" y="3974611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48532" y="3974611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19103" y="3974611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2305855" y="2840521"/>
            <a:ext cx="867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6600"/>
                </a:solidFill>
              </a:rPr>
              <a:t>SC-2013</a:t>
            </a:r>
          </a:p>
          <a:p>
            <a:pPr defTabSz="457200"/>
            <a:r>
              <a:rPr lang="en-US" sz="1600" dirty="0">
                <a:solidFill>
                  <a:srgbClr val="FF6600"/>
                </a:solidFill>
              </a:rPr>
              <a:t>(CERN)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3544" y="3648583"/>
            <a:ext cx="31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36099" y="3648583"/>
            <a:ext cx="31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81017" y="3648583"/>
            <a:ext cx="31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82273" y="3648583"/>
            <a:ext cx="31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4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452515" y="3255102"/>
            <a:ext cx="3666905" cy="338554"/>
            <a:chOff x="3507135" y="2887086"/>
            <a:chExt cx="3666905" cy="338554"/>
          </a:xfrm>
        </p:grpSpPr>
        <p:sp>
          <p:nvSpPr>
            <p:cNvPr id="44" name="TextBox 43"/>
            <p:cNvSpPr txBox="1"/>
            <p:nvPr/>
          </p:nvSpPr>
          <p:spPr>
            <a:xfrm>
              <a:off x="3507135" y="2887086"/>
              <a:ext cx="6169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0000"/>
                  </a:solidFill>
                </a:rPr>
                <a:t>1</a:t>
              </a:r>
              <a:r>
                <a:rPr lang="en-US" sz="1600" baseline="30000" dirty="0">
                  <a:solidFill>
                    <a:srgbClr val="FF0000"/>
                  </a:solidFill>
                </a:rPr>
                <a:t>st</a:t>
              </a:r>
              <a:r>
                <a:rPr lang="en-US" sz="1600" dirty="0">
                  <a:solidFill>
                    <a:srgbClr val="FF0000"/>
                  </a:solidFill>
                </a:rPr>
                <a:t> W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33145" y="2887086"/>
              <a:ext cx="66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0000"/>
                  </a:solidFill>
                </a:rPr>
                <a:t>2</a:t>
              </a:r>
              <a:r>
                <a:rPr lang="en-US" sz="1600" baseline="30000" dirty="0">
                  <a:solidFill>
                    <a:srgbClr val="FF0000"/>
                  </a:solidFill>
                </a:rPr>
                <a:t>nd</a:t>
              </a:r>
              <a:r>
                <a:rPr lang="en-US" sz="1600" dirty="0">
                  <a:solidFill>
                    <a:srgbClr val="FF0000"/>
                  </a:solidFill>
                </a:rPr>
                <a:t> W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13490" y="2887086"/>
              <a:ext cx="637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0000"/>
                  </a:solidFill>
                </a:rPr>
                <a:t>3</a:t>
              </a:r>
              <a:r>
                <a:rPr lang="en-US" sz="1600" baseline="30000" dirty="0">
                  <a:solidFill>
                    <a:srgbClr val="FF0000"/>
                  </a:solidFill>
                </a:rPr>
                <a:t>rd</a:t>
              </a:r>
              <a:r>
                <a:rPr lang="en-US" sz="1600" dirty="0">
                  <a:solidFill>
                    <a:srgbClr val="FF0000"/>
                  </a:solidFill>
                </a:rPr>
                <a:t> W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38764" y="2887086"/>
              <a:ext cx="6352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0000"/>
                  </a:solidFill>
                </a:rPr>
                <a:t>4</a:t>
              </a:r>
              <a:r>
                <a:rPr lang="en-US" sz="1600" baseline="30000" dirty="0">
                  <a:solidFill>
                    <a:srgbClr val="FF0000"/>
                  </a:solidFill>
                </a:rPr>
                <a:t>th</a:t>
              </a:r>
              <a:r>
                <a:rPr lang="en-US" sz="1600" dirty="0">
                  <a:solidFill>
                    <a:srgbClr val="FF0000"/>
                  </a:solidFill>
                </a:rPr>
                <a:t> W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189135" y="3689548"/>
            <a:ext cx="873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srgbClr val="FF6600"/>
                </a:solidFill>
              </a:rPr>
              <a:t>EuCARD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2803038" y="2851630"/>
            <a:ext cx="91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srgbClr val="FF0000"/>
                </a:solidFill>
              </a:rPr>
              <a:t>EuCARD-2 </a:t>
            </a:r>
          </a:p>
          <a:p>
            <a:pPr defTabSz="457200"/>
            <a:r>
              <a:rPr lang="en-US" sz="1200" dirty="0">
                <a:solidFill>
                  <a:srgbClr val="FF0000"/>
                </a:solidFill>
              </a:rPr>
              <a:t>Kick-Off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82947" y="2312141"/>
            <a:ext cx="14809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≥</a:t>
            </a:r>
            <a:r>
              <a:rPr lang="en-US" dirty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workshops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66838" y="2327435"/>
            <a:ext cx="14809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≥6 workshops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694743" y="2708816"/>
            <a:ext cx="145771" cy="546286"/>
          </a:xfrm>
          <a:custGeom>
            <a:avLst/>
            <a:gdLst>
              <a:gd name="connsiteX0" fmla="*/ 219090 w 293580"/>
              <a:gd name="connsiteY0" fmla="*/ 0 h 1406419"/>
              <a:gd name="connsiteX1" fmla="*/ 178124 w 293580"/>
              <a:gd name="connsiteY1" fmla="*/ 191164 h 1406419"/>
              <a:gd name="connsiteX2" fmla="*/ 604 w 293580"/>
              <a:gd name="connsiteY2" fmla="*/ 300400 h 1406419"/>
              <a:gd name="connsiteX3" fmla="*/ 246401 w 293580"/>
              <a:gd name="connsiteY3" fmla="*/ 450600 h 1406419"/>
              <a:gd name="connsiteX4" fmla="*/ 287367 w 293580"/>
              <a:gd name="connsiteY4" fmla="*/ 477909 h 1406419"/>
              <a:gd name="connsiteX5" fmla="*/ 164468 w 293580"/>
              <a:gd name="connsiteY5" fmla="*/ 546182 h 1406419"/>
              <a:gd name="connsiteX6" fmla="*/ 41570 w 293580"/>
              <a:gd name="connsiteY6" fmla="*/ 669073 h 1406419"/>
              <a:gd name="connsiteX7" fmla="*/ 287367 w 293580"/>
              <a:gd name="connsiteY7" fmla="*/ 832928 h 1406419"/>
              <a:gd name="connsiteX8" fmla="*/ 27914 w 293580"/>
              <a:gd name="connsiteY8" fmla="*/ 983128 h 1406419"/>
              <a:gd name="connsiteX9" fmla="*/ 287367 w 293580"/>
              <a:gd name="connsiteY9" fmla="*/ 1092364 h 1406419"/>
              <a:gd name="connsiteX10" fmla="*/ 164468 w 293580"/>
              <a:gd name="connsiteY10" fmla="*/ 1228910 h 1406419"/>
              <a:gd name="connsiteX11" fmla="*/ 191779 w 293580"/>
              <a:gd name="connsiteY11" fmla="*/ 1406419 h 1406419"/>
              <a:gd name="connsiteX0" fmla="*/ 218487 w 289434"/>
              <a:gd name="connsiteY0" fmla="*/ 0 h 1406419"/>
              <a:gd name="connsiteX1" fmla="*/ 177521 w 289434"/>
              <a:gd name="connsiteY1" fmla="*/ 191164 h 1406419"/>
              <a:gd name="connsiteX2" fmla="*/ 1 w 289434"/>
              <a:gd name="connsiteY2" fmla="*/ 300400 h 1406419"/>
              <a:gd name="connsiteX3" fmla="*/ 175948 w 289434"/>
              <a:gd name="connsiteY3" fmla="*/ 425200 h 1406419"/>
              <a:gd name="connsiteX4" fmla="*/ 286764 w 289434"/>
              <a:gd name="connsiteY4" fmla="*/ 477909 h 1406419"/>
              <a:gd name="connsiteX5" fmla="*/ 163865 w 289434"/>
              <a:gd name="connsiteY5" fmla="*/ 546182 h 1406419"/>
              <a:gd name="connsiteX6" fmla="*/ 40967 w 289434"/>
              <a:gd name="connsiteY6" fmla="*/ 669073 h 1406419"/>
              <a:gd name="connsiteX7" fmla="*/ 286764 w 289434"/>
              <a:gd name="connsiteY7" fmla="*/ 832928 h 1406419"/>
              <a:gd name="connsiteX8" fmla="*/ 27311 w 289434"/>
              <a:gd name="connsiteY8" fmla="*/ 983128 h 1406419"/>
              <a:gd name="connsiteX9" fmla="*/ 286764 w 289434"/>
              <a:gd name="connsiteY9" fmla="*/ 1092364 h 1406419"/>
              <a:gd name="connsiteX10" fmla="*/ 163865 w 289434"/>
              <a:gd name="connsiteY10" fmla="*/ 1228910 h 1406419"/>
              <a:gd name="connsiteX11" fmla="*/ 191176 w 289434"/>
              <a:gd name="connsiteY11" fmla="*/ 1406419 h 1406419"/>
              <a:gd name="connsiteX0" fmla="*/ 174037 w 289434"/>
              <a:gd name="connsiteY0" fmla="*/ 0 h 1431819"/>
              <a:gd name="connsiteX1" fmla="*/ 177521 w 289434"/>
              <a:gd name="connsiteY1" fmla="*/ 216564 h 1431819"/>
              <a:gd name="connsiteX2" fmla="*/ 1 w 289434"/>
              <a:gd name="connsiteY2" fmla="*/ 325800 h 1431819"/>
              <a:gd name="connsiteX3" fmla="*/ 175948 w 289434"/>
              <a:gd name="connsiteY3" fmla="*/ 450600 h 1431819"/>
              <a:gd name="connsiteX4" fmla="*/ 286764 w 289434"/>
              <a:gd name="connsiteY4" fmla="*/ 503309 h 1431819"/>
              <a:gd name="connsiteX5" fmla="*/ 163865 w 289434"/>
              <a:gd name="connsiteY5" fmla="*/ 571582 h 1431819"/>
              <a:gd name="connsiteX6" fmla="*/ 40967 w 289434"/>
              <a:gd name="connsiteY6" fmla="*/ 694473 h 1431819"/>
              <a:gd name="connsiteX7" fmla="*/ 286764 w 289434"/>
              <a:gd name="connsiteY7" fmla="*/ 858328 h 1431819"/>
              <a:gd name="connsiteX8" fmla="*/ 27311 w 289434"/>
              <a:gd name="connsiteY8" fmla="*/ 1008528 h 1431819"/>
              <a:gd name="connsiteX9" fmla="*/ 286764 w 289434"/>
              <a:gd name="connsiteY9" fmla="*/ 1117764 h 1431819"/>
              <a:gd name="connsiteX10" fmla="*/ 163865 w 289434"/>
              <a:gd name="connsiteY10" fmla="*/ 1254310 h 1431819"/>
              <a:gd name="connsiteX11" fmla="*/ 191176 w 289434"/>
              <a:gd name="connsiteY11" fmla="*/ 1431819 h 14318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86764 w 289512"/>
              <a:gd name="connsiteY7" fmla="*/ 8583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86764 w 289512"/>
              <a:gd name="connsiteY7" fmla="*/ 8583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61364 w 289512"/>
              <a:gd name="connsiteY7" fmla="*/ 8329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5421 w 292476"/>
              <a:gd name="connsiteY0" fmla="*/ 0 h 1457219"/>
              <a:gd name="connsiteX1" fmla="*/ 178905 w 292476"/>
              <a:gd name="connsiteY1" fmla="*/ 216564 h 1457219"/>
              <a:gd name="connsiteX2" fmla="*/ 1385 w 292476"/>
              <a:gd name="connsiteY2" fmla="*/ 325800 h 1457219"/>
              <a:gd name="connsiteX3" fmla="*/ 288148 w 292476"/>
              <a:gd name="connsiteY3" fmla="*/ 503309 h 1457219"/>
              <a:gd name="connsiteX4" fmla="*/ 165249 w 292476"/>
              <a:gd name="connsiteY4" fmla="*/ 571582 h 1457219"/>
              <a:gd name="connsiteX5" fmla="*/ 42351 w 292476"/>
              <a:gd name="connsiteY5" fmla="*/ 694473 h 1457219"/>
              <a:gd name="connsiteX6" fmla="*/ 262748 w 292476"/>
              <a:gd name="connsiteY6" fmla="*/ 832928 h 1457219"/>
              <a:gd name="connsiteX7" fmla="*/ 28695 w 292476"/>
              <a:gd name="connsiteY7" fmla="*/ 1008528 h 1457219"/>
              <a:gd name="connsiteX8" fmla="*/ 288148 w 292476"/>
              <a:gd name="connsiteY8" fmla="*/ 1117764 h 1457219"/>
              <a:gd name="connsiteX9" fmla="*/ 165249 w 292476"/>
              <a:gd name="connsiteY9" fmla="*/ 1254310 h 1457219"/>
              <a:gd name="connsiteX10" fmla="*/ 167160 w 292476"/>
              <a:gd name="connsiteY10" fmla="*/ 1457219 h 1457219"/>
              <a:gd name="connsiteX0" fmla="*/ 175421 w 290896"/>
              <a:gd name="connsiteY0" fmla="*/ 0 h 1457219"/>
              <a:gd name="connsiteX1" fmla="*/ 178905 w 290896"/>
              <a:gd name="connsiteY1" fmla="*/ 216564 h 1457219"/>
              <a:gd name="connsiteX2" fmla="*/ 1385 w 290896"/>
              <a:gd name="connsiteY2" fmla="*/ 325800 h 1457219"/>
              <a:gd name="connsiteX3" fmla="*/ 288148 w 290896"/>
              <a:gd name="connsiteY3" fmla="*/ 503309 h 1457219"/>
              <a:gd name="connsiteX4" fmla="*/ 42351 w 290896"/>
              <a:gd name="connsiteY4" fmla="*/ 694473 h 1457219"/>
              <a:gd name="connsiteX5" fmla="*/ 262748 w 290896"/>
              <a:gd name="connsiteY5" fmla="*/ 832928 h 1457219"/>
              <a:gd name="connsiteX6" fmla="*/ 28695 w 290896"/>
              <a:gd name="connsiteY6" fmla="*/ 1008528 h 1457219"/>
              <a:gd name="connsiteX7" fmla="*/ 288148 w 290896"/>
              <a:gd name="connsiteY7" fmla="*/ 1117764 h 1457219"/>
              <a:gd name="connsiteX8" fmla="*/ 165249 w 290896"/>
              <a:gd name="connsiteY8" fmla="*/ 1254310 h 1457219"/>
              <a:gd name="connsiteX9" fmla="*/ 167160 w 290896"/>
              <a:gd name="connsiteY9" fmla="*/ 1457219 h 1457219"/>
              <a:gd name="connsiteX0" fmla="*/ 162809 w 278284"/>
              <a:gd name="connsiteY0" fmla="*/ 0 h 1457219"/>
              <a:gd name="connsiteX1" fmla="*/ 166293 w 278284"/>
              <a:gd name="connsiteY1" fmla="*/ 216564 h 1457219"/>
              <a:gd name="connsiteX2" fmla="*/ 1473 w 278284"/>
              <a:gd name="connsiteY2" fmla="*/ 363900 h 1457219"/>
              <a:gd name="connsiteX3" fmla="*/ 275536 w 278284"/>
              <a:gd name="connsiteY3" fmla="*/ 503309 h 1457219"/>
              <a:gd name="connsiteX4" fmla="*/ 29739 w 278284"/>
              <a:gd name="connsiteY4" fmla="*/ 694473 h 1457219"/>
              <a:gd name="connsiteX5" fmla="*/ 250136 w 278284"/>
              <a:gd name="connsiteY5" fmla="*/ 832928 h 1457219"/>
              <a:gd name="connsiteX6" fmla="*/ 16083 w 278284"/>
              <a:gd name="connsiteY6" fmla="*/ 1008528 h 1457219"/>
              <a:gd name="connsiteX7" fmla="*/ 275536 w 278284"/>
              <a:gd name="connsiteY7" fmla="*/ 1117764 h 1457219"/>
              <a:gd name="connsiteX8" fmla="*/ 152637 w 278284"/>
              <a:gd name="connsiteY8" fmla="*/ 1254310 h 1457219"/>
              <a:gd name="connsiteX9" fmla="*/ 154548 w 278284"/>
              <a:gd name="connsiteY9" fmla="*/ 1457219 h 1457219"/>
              <a:gd name="connsiteX0" fmla="*/ 161338 w 276813"/>
              <a:gd name="connsiteY0" fmla="*/ 0 h 1457219"/>
              <a:gd name="connsiteX1" fmla="*/ 164822 w 276813"/>
              <a:gd name="connsiteY1" fmla="*/ 216564 h 1457219"/>
              <a:gd name="connsiteX2" fmla="*/ 2 w 276813"/>
              <a:gd name="connsiteY2" fmla="*/ 363900 h 1457219"/>
              <a:gd name="connsiteX3" fmla="*/ 274065 w 276813"/>
              <a:gd name="connsiteY3" fmla="*/ 503309 h 1457219"/>
              <a:gd name="connsiteX4" fmla="*/ 28268 w 276813"/>
              <a:gd name="connsiteY4" fmla="*/ 694473 h 1457219"/>
              <a:gd name="connsiteX5" fmla="*/ 248665 w 276813"/>
              <a:gd name="connsiteY5" fmla="*/ 832928 h 1457219"/>
              <a:gd name="connsiteX6" fmla="*/ 14612 w 276813"/>
              <a:gd name="connsiteY6" fmla="*/ 1008528 h 1457219"/>
              <a:gd name="connsiteX7" fmla="*/ 274065 w 276813"/>
              <a:gd name="connsiteY7" fmla="*/ 1117764 h 1457219"/>
              <a:gd name="connsiteX8" fmla="*/ 151166 w 276813"/>
              <a:gd name="connsiteY8" fmla="*/ 1254310 h 1457219"/>
              <a:gd name="connsiteX9" fmla="*/ 153077 w 276813"/>
              <a:gd name="connsiteY9" fmla="*/ 1457219 h 1457219"/>
              <a:gd name="connsiteX0" fmla="*/ 161338 w 276813"/>
              <a:gd name="connsiteY0" fmla="*/ 0 h 1457219"/>
              <a:gd name="connsiteX1" fmla="*/ 164822 w 276813"/>
              <a:gd name="connsiteY1" fmla="*/ 216564 h 1457219"/>
              <a:gd name="connsiteX2" fmla="*/ 2 w 276813"/>
              <a:gd name="connsiteY2" fmla="*/ 363900 h 1457219"/>
              <a:gd name="connsiteX3" fmla="*/ 274065 w 276813"/>
              <a:gd name="connsiteY3" fmla="*/ 503309 h 1457219"/>
              <a:gd name="connsiteX4" fmla="*/ 28268 w 276813"/>
              <a:gd name="connsiteY4" fmla="*/ 694473 h 1457219"/>
              <a:gd name="connsiteX5" fmla="*/ 248665 w 276813"/>
              <a:gd name="connsiteY5" fmla="*/ 832928 h 1457219"/>
              <a:gd name="connsiteX6" fmla="*/ 14612 w 276813"/>
              <a:gd name="connsiteY6" fmla="*/ 1008528 h 1457219"/>
              <a:gd name="connsiteX7" fmla="*/ 274065 w 276813"/>
              <a:gd name="connsiteY7" fmla="*/ 1117764 h 1457219"/>
              <a:gd name="connsiteX8" fmla="*/ 151166 w 276813"/>
              <a:gd name="connsiteY8" fmla="*/ 1254310 h 1457219"/>
              <a:gd name="connsiteX9" fmla="*/ 153077 w 276813"/>
              <a:gd name="connsiteY9" fmla="*/ 1457219 h 1457219"/>
              <a:gd name="connsiteX0" fmla="*/ 161338 w 276739"/>
              <a:gd name="connsiteY0" fmla="*/ 0 h 1581222"/>
              <a:gd name="connsiteX1" fmla="*/ 164822 w 276739"/>
              <a:gd name="connsiteY1" fmla="*/ 216564 h 1581222"/>
              <a:gd name="connsiteX2" fmla="*/ 2 w 276739"/>
              <a:gd name="connsiteY2" fmla="*/ 363900 h 1581222"/>
              <a:gd name="connsiteX3" fmla="*/ 274065 w 276739"/>
              <a:gd name="connsiteY3" fmla="*/ 503309 h 1581222"/>
              <a:gd name="connsiteX4" fmla="*/ 28268 w 276739"/>
              <a:gd name="connsiteY4" fmla="*/ 694473 h 1581222"/>
              <a:gd name="connsiteX5" fmla="*/ 248665 w 276739"/>
              <a:gd name="connsiteY5" fmla="*/ 832928 h 1581222"/>
              <a:gd name="connsiteX6" fmla="*/ 14612 w 276739"/>
              <a:gd name="connsiteY6" fmla="*/ 1008528 h 1581222"/>
              <a:gd name="connsiteX7" fmla="*/ 274065 w 276739"/>
              <a:gd name="connsiteY7" fmla="*/ 1117764 h 1581222"/>
              <a:gd name="connsiteX8" fmla="*/ 151166 w 276739"/>
              <a:gd name="connsiteY8" fmla="*/ 1254310 h 1581222"/>
              <a:gd name="connsiteX9" fmla="*/ 177188 w 276739"/>
              <a:gd name="connsiteY9" fmla="*/ 1581222 h 1581222"/>
              <a:gd name="connsiteX0" fmla="*/ 173393 w 276739"/>
              <a:gd name="connsiteY0" fmla="*/ 0 h 1730026"/>
              <a:gd name="connsiteX1" fmla="*/ 164822 w 276739"/>
              <a:gd name="connsiteY1" fmla="*/ 365368 h 1730026"/>
              <a:gd name="connsiteX2" fmla="*/ 2 w 276739"/>
              <a:gd name="connsiteY2" fmla="*/ 512704 h 1730026"/>
              <a:gd name="connsiteX3" fmla="*/ 274065 w 276739"/>
              <a:gd name="connsiteY3" fmla="*/ 652113 h 1730026"/>
              <a:gd name="connsiteX4" fmla="*/ 28268 w 276739"/>
              <a:gd name="connsiteY4" fmla="*/ 843277 h 1730026"/>
              <a:gd name="connsiteX5" fmla="*/ 248665 w 276739"/>
              <a:gd name="connsiteY5" fmla="*/ 981732 h 1730026"/>
              <a:gd name="connsiteX6" fmla="*/ 14612 w 276739"/>
              <a:gd name="connsiteY6" fmla="*/ 1157332 h 1730026"/>
              <a:gd name="connsiteX7" fmla="*/ 274065 w 276739"/>
              <a:gd name="connsiteY7" fmla="*/ 1266568 h 1730026"/>
              <a:gd name="connsiteX8" fmla="*/ 151166 w 276739"/>
              <a:gd name="connsiteY8" fmla="*/ 1403114 h 1730026"/>
              <a:gd name="connsiteX9" fmla="*/ 177188 w 276739"/>
              <a:gd name="connsiteY9" fmla="*/ 1730026 h 17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39" h="1730026">
                <a:moveTo>
                  <a:pt x="173393" y="0"/>
                </a:moveTo>
                <a:cubicBezTo>
                  <a:pt x="171117" y="70548"/>
                  <a:pt x="193720" y="279917"/>
                  <a:pt x="164822" y="365368"/>
                </a:cubicBezTo>
                <a:cubicBezTo>
                  <a:pt x="135924" y="450819"/>
                  <a:pt x="845" y="458563"/>
                  <a:pt x="2" y="512704"/>
                </a:cubicBezTo>
                <a:cubicBezTo>
                  <a:pt x="-841" y="566845"/>
                  <a:pt x="269354" y="597018"/>
                  <a:pt x="274065" y="652113"/>
                </a:cubicBezTo>
                <a:cubicBezTo>
                  <a:pt x="278776" y="707209"/>
                  <a:pt x="19801" y="794690"/>
                  <a:pt x="28268" y="843277"/>
                </a:cubicBezTo>
                <a:cubicBezTo>
                  <a:pt x="36735" y="891864"/>
                  <a:pt x="250941" y="929390"/>
                  <a:pt x="248665" y="981732"/>
                </a:cubicBezTo>
                <a:cubicBezTo>
                  <a:pt x="246389" y="1034074"/>
                  <a:pt x="10379" y="1109859"/>
                  <a:pt x="14612" y="1157332"/>
                </a:cubicBezTo>
                <a:cubicBezTo>
                  <a:pt x="18845" y="1204805"/>
                  <a:pt x="251306" y="1225604"/>
                  <a:pt x="274065" y="1266568"/>
                </a:cubicBezTo>
                <a:cubicBezTo>
                  <a:pt x="296824" y="1307532"/>
                  <a:pt x="167312" y="1325871"/>
                  <a:pt x="151166" y="1403114"/>
                </a:cubicBezTo>
                <a:cubicBezTo>
                  <a:pt x="135020" y="1480357"/>
                  <a:pt x="180967" y="1591242"/>
                  <a:pt x="177188" y="1730026"/>
                </a:cubicBezTo>
              </a:path>
            </a:pathLst>
          </a:custGeom>
          <a:ln>
            <a:solidFill>
              <a:srgbClr val="FFFF00"/>
            </a:solidFill>
            <a:headEnd type="arrow"/>
            <a:tailEnd type="arrow"/>
          </a:ln>
          <a:effectLst>
            <a:outerShdw dist="20000" dir="540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6749316" y="2708816"/>
            <a:ext cx="145771" cy="546286"/>
          </a:xfrm>
          <a:custGeom>
            <a:avLst/>
            <a:gdLst>
              <a:gd name="connsiteX0" fmla="*/ 219090 w 293580"/>
              <a:gd name="connsiteY0" fmla="*/ 0 h 1406419"/>
              <a:gd name="connsiteX1" fmla="*/ 178124 w 293580"/>
              <a:gd name="connsiteY1" fmla="*/ 191164 h 1406419"/>
              <a:gd name="connsiteX2" fmla="*/ 604 w 293580"/>
              <a:gd name="connsiteY2" fmla="*/ 300400 h 1406419"/>
              <a:gd name="connsiteX3" fmla="*/ 246401 w 293580"/>
              <a:gd name="connsiteY3" fmla="*/ 450600 h 1406419"/>
              <a:gd name="connsiteX4" fmla="*/ 287367 w 293580"/>
              <a:gd name="connsiteY4" fmla="*/ 477909 h 1406419"/>
              <a:gd name="connsiteX5" fmla="*/ 164468 w 293580"/>
              <a:gd name="connsiteY5" fmla="*/ 546182 h 1406419"/>
              <a:gd name="connsiteX6" fmla="*/ 41570 w 293580"/>
              <a:gd name="connsiteY6" fmla="*/ 669073 h 1406419"/>
              <a:gd name="connsiteX7" fmla="*/ 287367 w 293580"/>
              <a:gd name="connsiteY7" fmla="*/ 832928 h 1406419"/>
              <a:gd name="connsiteX8" fmla="*/ 27914 w 293580"/>
              <a:gd name="connsiteY8" fmla="*/ 983128 h 1406419"/>
              <a:gd name="connsiteX9" fmla="*/ 287367 w 293580"/>
              <a:gd name="connsiteY9" fmla="*/ 1092364 h 1406419"/>
              <a:gd name="connsiteX10" fmla="*/ 164468 w 293580"/>
              <a:gd name="connsiteY10" fmla="*/ 1228910 h 1406419"/>
              <a:gd name="connsiteX11" fmla="*/ 191779 w 293580"/>
              <a:gd name="connsiteY11" fmla="*/ 1406419 h 1406419"/>
              <a:gd name="connsiteX0" fmla="*/ 218487 w 289434"/>
              <a:gd name="connsiteY0" fmla="*/ 0 h 1406419"/>
              <a:gd name="connsiteX1" fmla="*/ 177521 w 289434"/>
              <a:gd name="connsiteY1" fmla="*/ 191164 h 1406419"/>
              <a:gd name="connsiteX2" fmla="*/ 1 w 289434"/>
              <a:gd name="connsiteY2" fmla="*/ 300400 h 1406419"/>
              <a:gd name="connsiteX3" fmla="*/ 175948 w 289434"/>
              <a:gd name="connsiteY3" fmla="*/ 425200 h 1406419"/>
              <a:gd name="connsiteX4" fmla="*/ 286764 w 289434"/>
              <a:gd name="connsiteY4" fmla="*/ 477909 h 1406419"/>
              <a:gd name="connsiteX5" fmla="*/ 163865 w 289434"/>
              <a:gd name="connsiteY5" fmla="*/ 546182 h 1406419"/>
              <a:gd name="connsiteX6" fmla="*/ 40967 w 289434"/>
              <a:gd name="connsiteY6" fmla="*/ 669073 h 1406419"/>
              <a:gd name="connsiteX7" fmla="*/ 286764 w 289434"/>
              <a:gd name="connsiteY7" fmla="*/ 832928 h 1406419"/>
              <a:gd name="connsiteX8" fmla="*/ 27311 w 289434"/>
              <a:gd name="connsiteY8" fmla="*/ 983128 h 1406419"/>
              <a:gd name="connsiteX9" fmla="*/ 286764 w 289434"/>
              <a:gd name="connsiteY9" fmla="*/ 1092364 h 1406419"/>
              <a:gd name="connsiteX10" fmla="*/ 163865 w 289434"/>
              <a:gd name="connsiteY10" fmla="*/ 1228910 h 1406419"/>
              <a:gd name="connsiteX11" fmla="*/ 191176 w 289434"/>
              <a:gd name="connsiteY11" fmla="*/ 1406419 h 1406419"/>
              <a:gd name="connsiteX0" fmla="*/ 174037 w 289434"/>
              <a:gd name="connsiteY0" fmla="*/ 0 h 1431819"/>
              <a:gd name="connsiteX1" fmla="*/ 177521 w 289434"/>
              <a:gd name="connsiteY1" fmla="*/ 216564 h 1431819"/>
              <a:gd name="connsiteX2" fmla="*/ 1 w 289434"/>
              <a:gd name="connsiteY2" fmla="*/ 325800 h 1431819"/>
              <a:gd name="connsiteX3" fmla="*/ 175948 w 289434"/>
              <a:gd name="connsiteY3" fmla="*/ 450600 h 1431819"/>
              <a:gd name="connsiteX4" fmla="*/ 286764 w 289434"/>
              <a:gd name="connsiteY4" fmla="*/ 503309 h 1431819"/>
              <a:gd name="connsiteX5" fmla="*/ 163865 w 289434"/>
              <a:gd name="connsiteY5" fmla="*/ 571582 h 1431819"/>
              <a:gd name="connsiteX6" fmla="*/ 40967 w 289434"/>
              <a:gd name="connsiteY6" fmla="*/ 694473 h 1431819"/>
              <a:gd name="connsiteX7" fmla="*/ 286764 w 289434"/>
              <a:gd name="connsiteY7" fmla="*/ 858328 h 1431819"/>
              <a:gd name="connsiteX8" fmla="*/ 27311 w 289434"/>
              <a:gd name="connsiteY8" fmla="*/ 1008528 h 1431819"/>
              <a:gd name="connsiteX9" fmla="*/ 286764 w 289434"/>
              <a:gd name="connsiteY9" fmla="*/ 1117764 h 1431819"/>
              <a:gd name="connsiteX10" fmla="*/ 163865 w 289434"/>
              <a:gd name="connsiteY10" fmla="*/ 1254310 h 1431819"/>
              <a:gd name="connsiteX11" fmla="*/ 191176 w 289434"/>
              <a:gd name="connsiteY11" fmla="*/ 1431819 h 14318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86764 w 289512"/>
              <a:gd name="connsiteY7" fmla="*/ 8583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86764 w 289512"/>
              <a:gd name="connsiteY7" fmla="*/ 8583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61364 w 289512"/>
              <a:gd name="connsiteY7" fmla="*/ 8329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5421 w 292476"/>
              <a:gd name="connsiteY0" fmla="*/ 0 h 1457219"/>
              <a:gd name="connsiteX1" fmla="*/ 178905 w 292476"/>
              <a:gd name="connsiteY1" fmla="*/ 216564 h 1457219"/>
              <a:gd name="connsiteX2" fmla="*/ 1385 w 292476"/>
              <a:gd name="connsiteY2" fmla="*/ 325800 h 1457219"/>
              <a:gd name="connsiteX3" fmla="*/ 288148 w 292476"/>
              <a:gd name="connsiteY3" fmla="*/ 503309 h 1457219"/>
              <a:gd name="connsiteX4" fmla="*/ 165249 w 292476"/>
              <a:gd name="connsiteY4" fmla="*/ 571582 h 1457219"/>
              <a:gd name="connsiteX5" fmla="*/ 42351 w 292476"/>
              <a:gd name="connsiteY5" fmla="*/ 694473 h 1457219"/>
              <a:gd name="connsiteX6" fmla="*/ 262748 w 292476"/>
              <a:gd name="connsiteY6" fmla="*/ 832928 h 1457219"/>
              <a:gd name="connsiteX7" fmla="*/ 28695 w 292476"/>
              <a:gd name="connsiteY7" fmla="*/ 1008528 h 1457219"/>
              <a:gd name="connsiteX8" fmla="*/ 288148 w 292476"/>
              <a:gd name="connsiteY8" fmla="*/ 1117764 h 1457219"/>
              <a:gd name="connsiteX9" fmla="*/ 165249 w 292476"/>
              <a:gd name="connsiteY9" fmla="*/ 1254310 h 1457219"/>
              <a:gd name="connsiteX10" fmla="*/ 167160 w 292476"/>
              <a:gd name="connsiteY10" fmla="*/ 1457219 h 1457219"/>
              <a:gd name="connsiteX0" fmla="*/ 175421 w 290896"/>
              <a:gd name="connsiteY0" fmla="*/ 0 h 1457219"/>
              <a:gd name="connsiteX1" fmla="*/ 178905 w 290896"/>
              <a:gd name="connsiteY1" fmla="*/ 216564 h 1457219"/>
              <a:gd name="connsiteX2" fmla="*/ 1385 w 290896"/>
              <a:gd name="connsiteY2" fmla="*/ 325800 h 1457219"/>
              <a:gd name="connsiteX3" fmla="*/ 288148 w 290896"/>
              <a:gd name="connsiteY3" fmla="*/ 503309 h 1457219"/>
              <a:gd name="connsiteX4" fmla="*/ 42351 w 290896"/>
              <a:gd name="connsiteY4" fmla="*/ 694473 h 1457219"/>
              <a:gd name="connsiteX5" fmla="*/ 262748 w 290896"/>
              <a:gd name="connsiteY5" fmla="*/ 832928 h 1457219"/>
              <a:gd name="connsiteX6" fmla="*/ 28695 w 290896"/>
              <a:gd name="connsiteY6" fmla="*/ 1008528 h 1457219"/>
              <a:gd name="connsiteX7" fmla="*/ 288148 w 290896"/>
              <a:gd name="connsiteY7" fmla="*/ 1117764 h 1457219"/>
              <a:gd name="connsiteX8" fmla="*/ 165249 w 290896"/>
              <a:gd name="connsiteY8" fmla="*/ 1254310 h 1457219"/>
              <a:gd name="connsiteX9" fmla="*/ 167160 w 290896"/>
              <a:gd name="connsiteY9" fmla="*/ 1457219 h 1457219"/>
              <a:gd name="connsiteX0" fmla="*/ 162809 w 278284"/>
              <a:gd name="connsiteY0" fmla="*/ 0 h 1457219"/>
              <a:gd name="connsiteX1" fmla="*/ 166293 w 278284"/>
              <a:gd name="connsiteY1" fmla="*/ 216564 h 1457219"/>
              <a:gd name="connsiteX2" fmla="*/ 1473 w 278284"/>
              <a:gd name="connsiteY2" fmla="*/ 363900 h 1457219"/>
              <a:gd name="connsiteX3" fmla="*/ 275536 w 278284"/>
              <a:gd name="connsiteY3" fmla="*/ 503309 h 1457219"/>
              <a:gd name="connsiteX4" fmla="*/ 29739 w 278284"/>
              <a:gd name="connsiteY4" fmla="*/ 694473 h 1457219"/>
              <a:gd name="connsiteX5" fmla="*/ 250136 w 278284"/>
              <a:gd name="connsiteY5" fmla="*/ 832928 h 1457219"/>
              <a:gd name="connsiteX6" fmla="*/ 16083 w 278284"/>
              <a:gd name="connsiteY6" fmla="*/ 1008528 h 1457219"/>
              <a:gd name="connsiteX7" fmla="*/ 275536 w 278284"/>
              <a:gd name="connsiteY7" fmla="*/ 1117764 h 1457219"/>
              <a:gd name="connsiteX8" fmla="*/ 152637 w 278284"/>
              <a:gd name="connsiteY8" fmla="*/ 1254310 h 1457219"/>
              <a:gd name="connsiteX9" fmla="*/ 154548 w 278284"/>
              <a:gd name="connsiteY9" fmla="*/ 1457219 h 1457219"/>
              <a:gd name="connsiteX0" fmla="*/ 161338 w 276813"/>
              <a:gd name="connsiteY0" fmla="*/ 0 h 1457219"/>
              <a:gd name="connsiteX1" fmla="*/ 164822 w 276813"/>
              <a:gd name="connsiteY1" fmla="*/ 216564 h 1457219"/>
              <a:gd name="connsiteX2" fmla="*/ 2 w 276813"/>
              <a:gd name="connsiteY2" fmla="*/ 363900 h 1457219"/>
              <a:gd name="connsiteX3" fmla="*/ 274065 w 276813"/>
              <a:gd name="connsiteY3" fmla="*/ 503309 h 1457219"/>
              <a:gd name="connsiteX4" fmla="*/ 28268 w 276813"/>
              <a:gd name="connsiteY4" fmla="*/ 694473 h 1457219"/>
              <a:gd name="connsiteX5" fmla="*/ 248665 w 276813"/>
              <a:gd name="connsiteY5" fmla="*/ 832928 h 1457219"/>
              <a:gd name="connsiteX6" fmla="*/ 14612 w 276813"/>
              <a:gd name="connsiteY6" fmla="*/ 1008528 h 1457219"/>
              <a:gd name="connsiteX7" fmla="*/ 274065 w 276813"/>
              <a:gd name="connsiteY7" fmla="*/ 1117764 h 1457219"/>
              <a:gd name="connsiteX8" fmla="*/ 151166 w 276813"/>
              <a:gd name="connsiteY8" fmla="*/ 1254310 h 1457219"/>
              <a:gd name="connsiteX9" fmla="*/ 153077 w 276813"/>
              <a:gd name="connsiteY9" fmla="*/ 1457219 h 1457219"/>
              <a:gd name="connsiteX0" fmla="*/ 161338 w 276813"/>
              <a:gd name="connsiteY0" fmla="*/ 0 h 1457219"/>
              <a:gd name="connsiteX1" fmla="*/ 164822 w 276813"/>
              <a:gd name="connsiteY1" fmla="*/ 216564 h 1457219"/>
              <a:gd name="connsiteX2" fmla="*/ 2 w 276813"/>
              <a:gd name="connsiteY2" fmla="*/ 363900 h 1457219"/>
              <a:gd name="connsiteX3" fmla="*/ 274065 w 276813"/>
              <a:gd name="connsiteY3" fmla="*/ 503309 h 1457219"/>
              <a:gd name="connsiteX4" fmla="*/ 28268 w 276813"/>
              <a:gd name="connsiteY4" fmla="*/ 694473 h 1457219"/>
              <a:gd name="connsiteX5" fmla="*/ 248665 w 276813"/>
              <a:gd name="connsiteY5" fmla="*/ 832928 h 1457219"/>
              <a:gd name="connsiteX6" fmla="*/ 14612 w 276813"/>
              <a:gd name="connsiteY6" fmla="*/ 1008528 h 1457219"/>
              <a:gd name="connsiteX7" fmla="*/ 274065 w 276813"/>
              <a:gd name="connsiteY7" fmla="*/ 1117764 h 1457219"/>
              <a:gd name="connsiteX8" fmla="*/ 151166 w 276813"/>
              <a:gd name="connsiteY8" fmla="*/ 1254310 h 1457219"/>
              <a:gd name="connsiteX9" fmla="*/ 153077 w 276813"/>
              <a:gd name="connsiteY9" fmla="*/ 1457219 h 1457219"/>
              <a:gd name="connsiteX0" fmla="*/ 161338 w 276739"/>
              <a:gd name="connsiteY0" fmla="*/ 0 h 1581222"/>
              <a:gd name="connsiteX1" fmla="*/ 164822 w 276739"/>
              <a:gd name="connsiteY1" fmla="*/ 216564 h 1581222"/>
              <a:gd name="connsiteX2" fmla="*/ 2 w 276739"/>
              <a:gd name="connsiteY2" fmla="*/ 363900 h 1581222"/>
              <a:gd name="connsiteX3" fmla="*/ 274065 w 276739"/>
              <a:gd name="connsiteY3" fmla="*/ 503309 h 1581222"/>
              <a:gd name="connsiteX4" fmla="*/ 28268 w 276739"/>
              <a:gd name="connsiteY4" fmla="*/ 694473 h 1581222"/>
              <a:gd name="connsiteX5" fmla="*/ 248665 w 276739"/>
              <a:gd name="connsiteY5" fmla="*/ 832928 h 1581222"/>
              <a:gd name="connsiteX6" fmla="*/ 14612 w 276739"/>
              <a:gd name="connsiteY6" fmla="*/ 1008528 h 1581222"/>
              <a:gd name="connsiteX7" fmla="*/ 274065 w 276739"/>
              <a:gd name="connsiteY7" fmla="*/ 1117764 h 1581222"/>
              <a:gd name="connsiteX8" fmla="*/ 151166 w 276739"/>
              <a:gd name="connsiteY8" fmla="*/ 1254310 h 1581222"/>
              <a:gd name="connsiteX9" fmla="*/ 177188 w 276739"/>
              <a:gd name="connsiteY9" fmla="*/ 1581222 h 1581222"/>
              <a:gd name="connsiteX0" fmla="*/ 173393 w 276739"/>
              <a:gd name="connsiteY0" fmla="*/ 0 h 1730026"/>
              <a:gd name="connsiteX1" fmla="*/ 164822 w 276739"/>
              <a:gd name="connsiteY1" fmla="*/ 365368 h 1730026"/>
              <a:gd name="connsiteX2" fmla="*/ 2 w 276739"/>
              <a:gd name="connsiteY2" fmla="*/ 512704 h 1730026"/>
              <a:gd name="connsiteX3" fmla="*/ 274065 w 276739"/>
              <a:gd name="connsiteY3" fmla="*/ 652113 h 1730026"/>
              <a:gd name="connsiteX4" fmla="*/ 28268 w 276739"/>
              <a:gd name="connsiteY4" fmla="*/ 843277 h 1730026"/>
              <a:gd name="connsiteX5" fmla="*/ 248665 w 276739"/>
              <a:gd name="connsiteY5" fmla="*/ 981732 h 1730026"/>
              <a:gd name="connsiteX6" fmla="*/ 14612 w 276739"/>
              <a:gd name="connsiteY6" fmla="*/ 1157332 h 1730026"/>
              <a:gd name="connsiteX7" fmla="*/ 274065 w 276739"/>
              <a:gd name="connsiteY7" fmla="*/ 1266568 h 1730026"/>
              <a:gd name="connsiteX8" fmla="*/ 151166 w 276739"/>
              <a:gd name="connsiteY8" fmla="*/ 1403114 h 1730026"/>
              <a:gd name="connsiteX9" fmla="*/ 177188 w 276739"/>
              <a:gd name="connsiteY9" fmla="*/ 1730026 h 17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39" h="1730026">
                <a:moveTo>
                  <a:pt x="173393" y="0"/>
                </a:moveTo>
                <a:cubicBezTo>
                  <a:pt x="171117" y="70548"/>
                  <a:pt x="193720" y="279917"/>
                  <a:pt x="164822" y="365368"/>
                </a:cubicBezTo>
                <a:cubicBezTo>
                  <a:pt x="135924" y="450819"/>
                  <a:pt x="845" y="458563"/>
                  <a:pt x="2" y="512704"/>
                </a:cubicBezTo>
                <a:cubicBezTo>
                  <a:pt x="-841" y="566845"/>
                  <a:pt x="269354" y="597018"/>
                  <a:pt x="274065" y="652113"/>
                </a:cubicBezTo>
                <a:cubicBezTo>
                  <a:pt x="278776" y="707209"/>
                  <a:pt x="19801" y="794690"/>
                  <a:pt x="28268" y="843277"/>
                </a:cubicBezTo>
                <a:cubicBezTo>
                  <a:pt x="36735" y="891864"/>
                  <a:pt x="250941" y="929390"/>
                  <a:pt x="248665" y="981732"/>
                </a:cubicBezTo>
                <a:cubicBezTo>
                  <a:pt x="246389" y="1034074"/>
                  <a:pt x="10379" y="1109859"/>
                  <a:pt x="14612" y="1157332"/>
                </a:cubicBezTo>
                <a:cubicBezTo>
                  <a:pt x="18845" y="1204805"/>
                  <a:pt x="251306" y="1225604"/>
                  <a:pt x="274065" y="1266568"/>
                </a:cubicBezTo>
                <a:cubicBezTo>
                  <a:pt x="296824" y="1307532"/>
                  <a:pt x="167312" y="1325871"/>
                  <a:pt x="151166" y="1403114"/>
                </a:cubicBezTo>
                <a:cubicBezTo>
                  <a:pt x="135020" y="1480357"/>
                  <a:pt x="180967" y="1591242"/>
                  <a:pt x="177188" y="1730026"/>
                </a:cubicBezTo>
              </a:path>
            </a:pathLst>
          </a:custGeom>
          <a:ln>
            <a:solidFill>
              <a:srgbClr val="FFFF00"/>
            </a:solidFill>
            <a:headEnd type="arrow"/>
            <a:tailEnd type="arrow"/>
          </a:ln>
          <a:effectLst>
            <a:outerShdw dist="20000" dir="540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28271" y="1430886"/>
            <a:ext cx="5293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</a:rPr>
              <a:t>XBEAM </a:t>
            </a:r>
            <a:r>
              <a:rPr lang="en-US" sz="2000" dirty="0">
                <a:solidFill>
                  <a:prstClr val="black"/>
                </a:solidFill>
              </a:rPr>
              <a:t>takes over / </a:t>
            </a:r>
            <a:r>
              <a:rPr lang="en-US" sz="2000" dirty="0" smtClean="0">
                <a:solidFill>
                  <a:prstClr val="black"/>
                </a:solidFill>
              </a:rPr>
              <a:t>sponsors </a:t>
            </a:r>
            <a:r>
              <a:rPr lang="en-US" sz="2000" dirty="0">
                <a:solidFill>
                  <a:prstClr val="black"/>
                </a:solidFill>
              </a:rPr>
              <a:t>European meetings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234062" y="4966736"/>
            <a:ext cx="147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IPAC’13 (China)</a:t>
            </a:r>
          </a:p>
        </p:txBody>
      </p:sp>
      <p:sp>
        <p:nvSpPr>
          <p:cNvPr id="80" name="TextBox 79"/>
          <p:cNvSpPr txBox="1"/>
          <p:nvPr/>
        </p:nvSpPr>
        <p:spPr>
          <a:xfrm rot="16200000">
            <a:off x="4144526" y="4966516"/>
            <a:ext cx="1471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IPAC’15 (USA)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5175520" y="4966516"/>
            <a:ext cx="1471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IPAC’16 (Korea)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553590" y="2084151"/>
            <a:ext cx="470535" cy="1850381"/>
            <a:chOff x="235166" y="2189434"/>
            <a:chExt cx="470535" cy="1850381"/>
          </a:xfrm>
        </p:grpSpPr>
        <p:pic>
          <p:nvPicPr>
            <p:cNvPr id="91" name="Picture 90" descr="logo-EuCAR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4866" y="3309247"/>
              <a:ext cx="990600" cy="470535"/>
            </a:xfrm>
            <a:prstGeom prst="rect">
              <a:avLst/>
            </a:prstGeom>
          </p:spPr>
        </p:pic>
        <p:pic>
          <p:nvPicPr>
            <p:cNvPr id="93" name="Picture 92" descr="accnet-logo-extremelysmall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5061" y="2374671"/>
              <a:ext cx="692863" cy="322390"/>
            </a:xfrm>
            <a:prstGeom prst="rect">
              <a:avLst/>
            </a:prstGeom>
          </p:spPr>
        </p:pic>
      </p:grpSp>
      <p:cxnSp>
        <p:nvCxnSpPr>
          <p:cNvPr id="98" name="Straight Arrow Connector 97"/>
          <p:cNvCxnSpPr/>
          <p:nvPr/>
        </p:nvCxnSpPr>
        <p:spPr>
          <a:xfrm>
            <a:off x="3089552" y="1978614"/>
            <a:ext cx="402003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outerShdw dist="20000" dir="5400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 rot="16200000">
            <a:off x="3284367" y="2538907"/>
            <a:ext cx="93807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≥ 5 </a:t>
            </a:r>
            <a:r>
              <a:rPr lang="en-US" sz="1400" dirty="0">
                <a:solidFill>
                  <a:prstClr val="black"/>
                </a:solidFill>
              </a:rPr>
              <a:t>t</a:t>
            </a:r>
            <a:r>
              <a:rPr lang="en-US" sz="1400" dirty="0" smtClean="0">
                <a:solidFill>
                  <a:prstClr val="black"/>
                </a:solidFill>
              </a:rPr>
              <a:t>opical</a:t>
            </a:r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meetings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5325240" y="2628000"/>
            <a:ext cx="89800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≥5 </a:t>
            </a:r>
            <a:r>
              <a:rPr lang="en-US" sz="1400" dirty="0">
                <a:solidFill>
                  <a:prstClr val="black"/>
                </a:solidFill>
              </a:rPr>
              <a:t>t</a:t>
            </a:r>
            <a:r>
              <a:rPr lang="en-US" sz="1400" dirty="0" smtClean="0">
                <a:solidFill>
                  <a:prstClr val="black"/>
                </a:solidFill>
              </a:rPr>
              <a:t>opical</a:t>
            </a:r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meetings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635741" y="4001490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2013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697601" y="3991633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713846" y="4003435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2015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723440" y="4005380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2016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750670" y="4005288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2017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637052" y="4003435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40705" y="3974996"/>
            <a:ext cx="0" cy="18144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02823" y="3594082"/>
            <a:ext cx="0" cy="7099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25735" y="3974997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023288" y="3983684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10767" y="3974997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063236" y="3970015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31654" y="3575580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81352" y="3563032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69141" y="3571346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40806" y="3581221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74688" y="3581221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>
            <a:off x="6850921" y="2406980"/>
            <a:ext cx="195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Tentative schedule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26421" y="1630941"/>
            <a:ext cx="4869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7526421" y="3599977"/>
            <a:ext cx="4869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082947" y="3983670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16200000">
            <a:off x="3068118" y="4828102"/>
            <a:ext cx="1766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IPAC’14 (Germany)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115821" y="3983683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786" y="2628064"/>
            <a:ext cx="2126376" cy="5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556792"/>
            <a:ext cx="81369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n</a:t>
            </a:r>
            <a:r>
              <a:rPr lang="en-US" sz="4000" i="1" dirty="0" smtClean="0">
                <a:solidFill>
                  <a:srgbClr val="FF0000"/>
                </a:solidFill>
              </a:rPr>
              <a:t>ext step: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1</a:t>
            </a:r>
            <a:r>
              <a:rPr lang="en-US" sz="4000" baseline="30000" dirty="0" smtClean="0">
                <a:solidFill>
                  <a:schemeClr val="bg1"/>
                </a:solidFill>
              </a:rPr>
              <a:t>st</a:t>
            </a:r>
            <a:r>
              <a:rPr lang="en-US" sz="4000" dirty="0" smtClean="0">
                <a:solidFill>
                  <a:schemeClr val="bg1"/>
                </a:solidFill>
              </a:rPr>
              <a:t> XBEAM meeting, room </a:t>
            </a:r>
            <a:r>
              <a:rPr lang="en-US" sz="4000" i="1" dirty="0" smtClean="0">
                <a:solidFill>
                  <a:schemeClr val="bg1"/>
                </a:solidFill>
              </a:rPr>
              <a:t>B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tomorrow, Friday 14 June 9:00-12:00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599"/>
            <a:ext cx="1758424" cy="769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210" y="6361856"/>
            <a:ext cx="29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hoto courtesy </a:t>
            </a:r>
            <a:r>
              <a:rPr lang="en-US" dirty="0" err="1" smtClean="0">
                <a:solidFill>
                  <a:schemeClr val="bg1"/>
                </a:solidFill>
              </a:rPr>
              <a:t>Marica</a:t>
            </a:r>
            <a:r>
              <a:rPr lang="en-US" dirty="0" smtClean="0">
                <a:solidFill>
                  <a:schemeClr val="bg1"/>
                </a:solidFill>
              </a:rPr>
              <a:t> Biagini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Task 5.1. Coordination and Communication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sz="2800" dirty="0" smtClean="0"/>
              <a:t>coordinated by F. Zimmermann (CERN), G. Franchetti (GSI)</a:t>
            </a:r>
            <a:endParaRPr lang="en-US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</a:rPr>
              <a:t>Task </a:t>
            </a:r>
            <a:r>
              <a:rPr lang="en-GB" b="1" dirty="0">
                <a:solidFill>
                  <a:srgbClr val="0000CC"/>
                </a:solidFill>
              </a:rPr>
              <a:t>5.2. Extreme colliders (</a:t>
            </a:r>
            <a:r>
              <a:rPr lang="en-GB" b="1" dirty="0" smtClean="0">
                <a:solidFill>
                  <a:srgbClr val="0000CC"/>
                </a:solidFill>
              </a:rPr>
              <a:t>XCOLL)</a:t>
            </a:r>
            <a:endParaRPr lang="en-GB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coord</a:t>
            </a:r>
            <a:r>
              <a:rPr lang="en-US" sz="2800" dirty="0" smtClean="0"/>
              <a:t>: F. Zimmermann (CERN), M. Biagini  (INFN-LNF)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Task 5.3. Extreme performance rings (XRING)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coord</a:t>
            </a:r>
            <a:r>
              <a:rPr lang="en-US" sz="2800" dirty="0" smtClean="0"/>
              <a:t>: G. Franchetti (GSI), J. Struckmeier (GSI)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Task </a:t>
            </a:r>
            <a:r>
              <a:rPr lang="en-US" b="1" dirty="0" smtClean="0">
                <a:solidFill>
                  <a:srgbClr val="0000CC"/>
                </a:solidFill>
              </a:rPr>
              <a:t>5.4. </a:t>
            </a:r>
            <a:r>
              <a:rPr lang="en-US" b="1" dirty="0">
                <a:solidFill>
                  <a:srgbClr val="0000CC"/>
                </a:solidFill>
              </a:rPr>
              <a:t>Extreme </a:t>
            </a:r>
            <a:r>
              <a:rPr lang="en-US" b="1" dirty="0" smtClean="0">
                <a:solidFill>
                  <a:srgbClr val="0000CC"/>
                </a:solidFill>
              </a:rPr>
              <a:t>SC </a:t>
            </a:r>
            <a:r>
              <a:rPr lang="en-US" b="1" dirty="0" err="1" smtClean="0">
                <a:solidFill>
                  <a:srgbClr val="0000CC"/>
                </a:solidFill>
              </a:rPr>
              <a:t>linacs</a:t>
            </a:r>
            <a:r>
              <a:rPr lang="en-US" b="1" dirty="0" smtClean="0">
                <a:solidFill>
                  <a:srgbClr val="0000CC"/>
                </a:solidFill>
              </a:rPr>
              <a:t> (XLINAC)</a:t>
            </a:r>
            <a:endParaRPr lang="en-US" b="1" dirty="0">
              <a:solidFill>
                <a:srgbClr val="0000CC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coordinated by M. Eshraqi (ESS)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Task </a:t>
            </a:r>
            <a:r>
              <a:rPr lang="en-US" b="1" dirty="0" smtClean="0">
                <a:solidFill>
                  <a:srgbClr val="0000CC"/>
                </a:solidFill>
              </a:rPr>
              <a:t>5.5. </a:t>
            </a:r>
            <a:r>
              <a:rPr lang="en-US" b="1" dirty="0">
                <a:solidFill>
                  <a:srgbClr val="0000CC"/>
                </a:solidFill>
              </a:rPr>
              <a:t>Extreme </a:t>
            </a:r>
            <a:r>
              <a:rPr lang="en-US" b="1" dirty="0" smtClean="0">
                <a:solidFill>
                  <a:srgbClr val="0000CC"/>
                </a:solidFill>
              </a:rPr>
              <a:t>polarization (XPOL)</a:t>
            </a:r>
            <a:endParaRPr lang="en-US" b="1" dirty="0">
              <a:solidFill>
                <a:srgbClr val="0000CC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coordinated by K. Aulenbacher (JGU Mainz)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159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XBEAM structure </a:t>
            </a:r>
            <a:endParaRPr lang="en-GB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949"/>
            <a:ext cx="16380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6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829" y="980728"/>
            <a:ext cx="8365669" cy="42780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3200" b="1" dirty="0" smtClean="0">
                <a:solidFill>
                  <a:srgbClr val="0000CC"/>
                </a:solidFill>
              </a:rPr>
              <a:t>bjectives &amp; work:</a:t>
            </a:r>
            <a:endParaRPr lang="en-GB" sz="32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</a:rPr>
              <a:t>oordinate and schedule WP tasks</a:t>
            </a:r>
            <a:r>
              <a:rPr lang="en-US" sz="2400" dirty="0" smtClean="0"/>
              <a:t>, adjusting activities according to priorities and budget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m</a:t>
            </a:r>
            <a:r>
              <a:rPr lang="en-US" sz="2400" b="1" dirty="0" smtClean="0">
                <a:solidFill>
                  <a:srgbClr val="0000CC"/>
                </a:solidFill>
              </a:rPr>
              <a:t>onitor the work </a:t>
            </a:r>
            <a:r>
              <a:rPr lang="en-US" sz="2400" dirty="0" smtClean="0"/>
              <a:t>and use of resources, informing project management and WP participants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nsure compliance with contract obligations and </a:t>
            </a:r>
            <a:r>
              <a:rPr lang="en-US" sz="2400" b="1" dirty="0" smtClean="0">
                <a:solidFill>
                  <a:srgbClr val="0000CC"/>
                </a:solidFill>
              </a:rPr>
              <a:t>disseminate achievements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organization of XBEAM internal steering meetings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organization of and/or support to </a:t>
            </a:r>
            <a:r>
              <a:rPr lang="en-US" sz="2400" b="1" dirty="0" smtClean="0">
                <a:solidFill>
                  <a:srgbClr val="0000CC"/>
                </a:solidFill>
              </a:rPr>
              <a:t>activity workshops or specialized working sessions</a:t>
            </a:r>
            <a:r>
              <a:rPr lang="en-US" sz="2400" dirty="0" smtClean="0"/>
              <a:t>, implying the attendance of </a:t>
            </a:r>
            <a:r>
              <a:rPr lang="en-US" sz="2400" b="1" dirty="0" smtClean="0">
                <a:solidFill>
                  <a:srgbClr val="0000CC"/>
                </a:solidFill>
              </a:rPr>
              <a:t>invited participants from inside and outside the consortium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455" y="183812"/>
            <a:ext cx="6405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Coordination &amp; Communication– 5.1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16" y="670753"/>
            <a:ext cx="8643513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effectLst/>
                <a:latin typeface="Times New Roman"/>
                <a:ea typeface="Times New Roman"/>
              </a:rPr>
              <a:t>Common Elements &amp; Objectives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annual workshops </a:t>
            </a:r>
            <a:r>
              <a:rPr lang="en-GB" sz="2400" dirty="0" smtClean="0">
                <a:effectLst/>
                <a:latin typeface="Times New Roman"/>
                <a:ea typeface="Times New Roman"/>
              </a:rPr>
              <a:t>with publication of proceedings as well as </a:t>
            </a: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topical mini-workshops</a:t>
            </a:r>
            <a:endParaRPr lang="en-GB" sz="2400" dirty="0">
              <a:latin typeface="Times New Roman"/>
              <a:ea typeface="Times New Roman"/>
            </a:endParaRPr>
          </a:p>
          <a:p>
            <a:pPr lvl="1" algn="just">
              <a:spcAft>
                <a:spcPts val="600"/>
              </a:spcAft>
            </a:pPr>
            <a:r>
              <a:rPr lang="en-GB" sz="2400" dirty="0" smtClean="0">
                <a:effectLst/>
                <a:latin typeface="Times New Roman"/>
                <a:ea typeface="Times New Roman"/>
              </a:rPr>
              <a:t>-	</a:t>
            </a:r>
            <a:r>
              <a:rPr lang="en-GB" sz="2000" dirty="0" smtClean="0">
                <a:effectLst/>
                <a:latin typeface="Times New Roman"/>
                <a:ea typeface="Times New Roman"/>
              </a:rPr>
              <a:t>similar to past CARE-HHH and EuCARD-</a:t>
            </a:r>
            <a:r>
              <a:rPr lang="en-GB" sz="2000" dirty="0" err="1" smtClean="0">
                <a:effectLst/>
                <a:latin typeface="Times New Roman"/>
                <a:ea typeface="Times New Roman"/>
              </a:rPr>
              <a:t>AccNet</a:t>
            </a:r>
            <a:r>
              <a:rPr lang="en-GB" sz="2000" dirty="0" smtClean="0">
                <a:effectLst/>
                <a:latin typeface="Times New Roman"/>
                <a:ea typeface="Times New Roman"/>
              </a:rPr>
              <a:t> events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effectLst/>
                <a:latin typeface="Times New Roman"/>
                <a:ea typeface="Times New Roman"/>
              </a:rPr>
              <a:t>support visitors and visits between partner institutes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effectLst/>
                <a:latin typeface="Times New Roman"/>
                <a:ea typeface="Times New Roman"/>
              </a:rPr>
              <a:t>summer students; supporting travel of technical students, PhD students and postdocs/fellows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disseminating network results </a:t>
            </a:r>
            <a:r>
              <a:rPr lang="en-GB" sz="2400" dirty="0" smtClean="0">
                <a:effectLst/>
                <a:latin typeface="Times New Roman"/>
                <a:ea typeface="Times New Roman"/>
              </a:rPr>
              <a:t>by </a:t>
            </a: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journal publications </a:t>
            </a:r>
            <a:r>
              <a:rPr lang="en-GB" sz="2400" dirty="0" smtClean="0">
                <a:effectLst/>
                <a:latin typeface="Times New Roman"/>
                <a:ea typeface="Times New Roman"/>
              </a:rPr>
              <a:t>and by </a:t>
            </a: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seminars</a:t>
            </a:r>
            <a:r>
              <a:rPr lang="en-GB" sz="2400" dirty="0" smtClean="0">
                <a:effectLst/>
                <a:latin typeface="Times New Roman"/>
                <a:ea typeface="Times New Roman"/>
              </a:rPr>
              <a:t> at partner institutes, conferences, European universities, and via </a:t>
            </a: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web documentation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integrate </a:t>
            </a:r>
            <a:r>
              <a:rPr lang="en-US" sz="24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efforts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of large laboratories, smaller institutes and </a:t>
            </a:r>
            <a:r>
              <a:rPr lang="en-US" sz="24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universities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;</a:t>
            </a:r>
            <a:r>
              <a:rPr lang="en-US" sz="24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form and maintain </a:t>
            </a:r>
            <a:r>
              <a:rPr lang="en-US" sz="24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community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capable of advancing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technical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realization &amp; scientific exploitation of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European accelerator infrastructure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create synergies across communities, countries &amp; continents</a:t>
            </a:r>
            <a:endParaRPr lang="en-GB" sz="24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3"/>
            <a:ext cx="16380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54" y="-19294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02" y="-19295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04" y="-10999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1770" y="1113030"/>
            <a:ext cx="840326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work </a:t>
            </a:r>
            <a:r>
              <a:rPr lang="en-US" sz="3200" b="1" kern="0" dirty="0" smtClean="0">
                <a:solidFill>
                  <a:srgbClr val="0000CC"/>
                </a:solidFill>
              </a:rPr>
              <a:t>plan for each task:</a:t>
            </a:r>
            <a:endParaRPr lang="en-US" sz="3200" b="1" kern="0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>
                <a:solidFill>
                  <a:srgbClr val="0000CC"/>
                </a:solidFill>
              </a:rPr>
              <a:t>identify issues for each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>
                <a:solidFill>
                  <a:srgbClr val="0000CC"/>
                </a:solidFill>
              </a:rPr>
              <a:t>tentative workshop schedule, dates &amp; location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rgbClr val="0000CC"/>
                </a:solidFill>
              </a:rPr>
              <a:t>web site(s)</a:t>
            </a:r>
            <a:endParaRPr lang="en-US" sz="3200" kern="0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>
                <a:solidFill>
                  <a:srgbClr val="0000CC"/>
                </a:solidFill>
              </a:rPr>
              <a:t>….</a:t>
            </a:r>
            <a:endParaRPr lang="en-GB" sz="3200" kern="0" dirty="0">
              <a:solidFill>
                <a:srgbClr val="0000CC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32"/>
            <a:ext cx="8450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3384"/>
            <a:ext cx="581324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0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829" y="980728"/>
            <a:ext cx="8365669" cy="575542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CC"/>
                </a:solidFill>
              </a:rPr>
              <a:t>objectives &amp; work: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CC"/>
                </a:solidFill>
              </a:rPr>
              <a:t>realize </a:t>
            </a:r>
            <a:r>
              <a:rPr lang="en-GB" sz="2400" b="1" dirty="0">
                <a:solidFill>
                  <a:srgbClr val="0000CC"/>
                </a:solidFill>
              </a:rPr>
              <a:t>full potential of the LHC</a:t>
            </a:r>
            <a:r>
              <a:rPr lang="en-GB" sz="2400" dirty="0">
                <a:solidFill>
                  <a:prstClr val="black"/>
                </a:solidFill>
              </a:rPr>
              <a:t>, by means of LHC </a:t>
            </a:r>
            <a:r>
              <a:rPr lang="en-GB" sz="2400" b="1" dirty="0">
                <a:solidFill>
                  <a:srgbClr val="0000CC"/>
                </a:solidFill>
              </a:rPr>
              <a:t>luminosity and energy upgrades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0000CC"/>
                </a:solidFill>
              </a:rPr>
              <a:t>and/or extension to </a:t>
            </a:r>
            <a:r>
              <a:rPr lang="en-GB" sz="2400" b="1" dirty="0" err="1" smtClean="0">
                <a:solidFill>
                  <a:srgbClr val="0000CC"/>
                </a:solidFill>
              </a:rPr>
              <a:t>LHeC</a:t>
            </a:r>
            <a:r>
              <a:rPr lang="en-GB" sz="2400" b="1" dirty="0" smtClean="0">
                <a:solidFill>
                  <a:srgbClr val="0000CC"/>
                </a:solidFill>
              </a:rPr>
              <a:t>, HE-LHC, VHE-LHC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maximize  </a:t>
            </a:r>
            <a:r>
              <a:rPr lang="en-GB" sz="2400" dirty="0">
                <a:solidFill>
                  <a:prstClr val="black"/>
                </a:solidFill>
              </a:rPr>
              <a:t>performance of </a:t>
            </a:r>
            <a:r>
              <a:rPr lang="en-GB" sz="2400" b="1" dirty="0">
                <a:solidFill>
                  <a:srgbClr val="0000CC"/>
                </a:solidFill>
              </a:rPr>
              <a:t>future Super </a:t>
            </a:r>
            <a:r>
              <a:rPr lang="en-GB" sz="2400" b="1" dirty="0" smtClean="0">
                <a:solidFill>
                  <a:srgbClr val="0000CC"/>
                </a:solidFill>
              </a:rPr>
              <a:t>B, </a:t>
            </a:r>
            <a:r>
              <a:rPr lang="en-GB" sz="2400" b="1" dirty="0">
                <a:solidFill>
                  <a:srgbClr val="0000CC"/>
                </a:solidFill>
              </a:rPr>
              <a:t>Higgs </a:t>
            </a:r>
            <a:r>
              <a:rPr lang="en-GB" sz="2400" b="1" dirty="0" smtClean="0">
                <a:solidFill>
                  <a:srgbClr val="0000CC"/>
                </a:solidFill>
              </a:rPr>
              <a:t>and </a:t>
            </a:r>
            <a:r>
              <a:rPr lang="en-GB" sz="2400" b="1" dirty="0" smtClean="0">
                <a:solidFill>
                  <a:srgbClr val="0000CC"/>
                </a:solidFill>
                <a:latin typeface="Symbol" pitchFamily="18" charset="2"/>
              </a:rPr>
              <a:t>t</a:t>
            </a:r>
            <a:r>
              <a:rPr lang="en-GB" sz="2400" b="1" dirty="0" smtClean="0">
                <a:solidFill>
                  <a:srgbClr val="0000CC"/>
                </a:solidFill>
              </a:rPr>
              <a:t>-c factories </a:t>
            </a:r>
            <a:r>
              <a:rPr lang="en-GB" sz="2400" dirty="0">
                <a:solidFill>
                  <a:prstClr val="black"/>
                </a:solidFill>
              </a:rPr>
              <a:t>(</a:t>
            </a:r>
            <a:r>
              <a:rPr lang="en-GB" sz="2400" b="1" dirty="0" err="1">
                <a:solidFill>
                  <a:srgbClr val="0000CC"/>
                </a:solidFill>
              </a:rPr>
              <a:t>SuperB</a:t>
            </a:r>
            <a:r>
              <a:rPr lang="en-GB" sz="2400" b="1" dirty="0">
                <a:solidFill>
                  <a:srgbClr val="0000CC"/>
                </a:solidFill>
              </a:rPr>
              <a:t>, </a:t>
            </a:r>
            <a:r>
              <a:rPr lang="en-GB" sz="2400" b="1" dirty="0" err="1">
                <a:solidFill>
                  <a:srgbClr val="0000CC"/>
                </a:solidFill>
              </a:rPr>
              <a:t>SuperKEKB</a:t>
            </a:r>
            <a:r>
              <a:rPr lang="en-GB" sz="2400" b="1" dirty="0">
                <a:solidFill>
                  <a:srgbClr val="0000CC"/>
                </a:solidFill>
              </a:rPr>
              <a:t>, TLEP, </a:t>
            </a:r>
            <a:r>
              <a:rPr lang="en-GB" sz="2400" b="1" dirty="0" err="1">
                <a:solidFill>
                  <a:srgbClr val="0000CC"/>
                </a:solidFill>
              </a:rPr>
              <a:t>SAPPHiRE</a:t>
            </a:r>
            <a:r>
              <a:rPr lang="en-GB" sz="2400" dirty="0">
                <a:solidFill>
                  <a:prstClr val="black"/>
                </a:solidFill>
              </a:rPr>
              <a:t>), </a:t>
            </a:r>
            <a:r>
              <a:rPr lang="en-GB" sz="2400" dirty="0" smtClean="0">
                <a:solidFill>
                  <a:prstClr val="black"/>
                </a:solidFill>
              </a:rPr>
              <a:t>and </a:t>
            </a:r>
            <a:r>
              <a:rPr lang="en-GB" sz="2400" b="1" dirty="0">
                <a:solidFill>
                  <a:srgbClr val="0000CC"/>
                </a:solidFill>
              </a:rPr>
              <a:t>hadron-lepton colliders </a:t>
            </a:r>
            <a:r>
              <a:rPr lang="en-GB" sz="2400" dirty="0">
                <a:solidFill>
                  <a:prstClr val="black"/>
                </a:solidFill>
              </a:rPr>
              <a:t>(</a:t>
            </a:r>
            <a:r>
              <a:rPr lang="en-GB" sz="2400" b="1" dirty="0" err="1">
                <a:solidFill>
                  <a:srgbClr val="0000CC"/>
                </a:solidFill>
              </a:rPr>
              <a:t>LHeC</a:t>
            </a:r>
            <a:r>
              <a:rPr lang="en-GB" sz="2400" b="1" dirty="0">
                <a:solidFill>
                  <a:srgbClr val="0000CC"/>
                </a:solidFill>
              </a:rPr>
              <a:t>, </a:t>
            </a:r>
            <a:r>
              <a:rPr lang="en-GB" sz="2400" b="1" dirty="0" err="1" smtClean="0">
                <a:solidFill>
                  <a:srgbClr val="0000CC"/>
                </a:solidFill>
              </a:rPr>
              <a:t>eRHIC</a:t>
            </a:r>
            <a:r>
              <a:rPr lang="en-GB" sz="2400" b="1" dirty="0" smtClean="0">
                <a:solidFill>
                  <a:srgbClr val="0000CC"/>
                </a:solidFill>
              </a:rPr>
              <a:t>, MEIC</a:t>
            </a:r>
            <a:r>
              <a:rPr lang="en-GB" sz="2400" dirty="0" smtClean="0">
                <a:solidFill>
                  <a:prstClr val="black"/>
                </a:solidFill>
              </a:rPr>
              <a:t>) and IRIDE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ea typeface="Times New Roman"/>
              </a:rPr>
              <a:t>explore </a:t>
            </a:r>
            <a:r>
              <a:rPr lang="en-GB" sz="2400" dirty="0">
                <a:solidFill>
                  <a:prstClr val="black"/>
                </a:solidFill>
                <a:ea typeface="Times New Roman"/>
              </a:rPr>
              <a:t>key items for a </a:t>
            </a:r>
            <a:r>
              <a:rPr lang="en-GB" sz="2400" dirty="0">
                <a:solidFill>
                  <a:srgbClr val="0000CC"/>
                </a:solidFill>
                <a:ea typeface="Times New Roman"/>
              </a:rPr>
              <a:t>(</a:t>
            </a:r>
            <a:r>
              <a:rPr lang="en-GB" sz="2400" b="1" dirty="0">
                <a:solidFill>
                  <a:srgbClr val="0000CC"/>
                </a:solidFill>
                <a:ea typeface="Times New Roman"/>
              </a:rPr>
              <a:t>Very) High-Energy LHC </a:t>
            </a:r>
            <a:r>
              <a:rPr lang="en-GB" sz="2400" dirty="0">
                <a:solidFill>
                  <a:prstClr val="black"/>
                </a:solidFill>
                <a:ea typeface="Times New Roman"/>
              </a:rPr>
              <a:t>(injector, synchrotron radiation, beam dynamics, </a:t>
            </a:r>
            <a:r>
              <a:rPr lang="en-GB" sz="2400" dirty="0" smtClean="0">
                <a:solidFill>
                  <a:prstClr val="black"/>
                </a:solidFill>
                <a:ea typeface="Times New Roman"/>
              </a:rPr>
              <a:t>magnets)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Times New Roman"/>
              </a:rPr>
              <a:t>p</a:t>
            </a:r>
            <a:r>
              <a:rPr lang="en-GB" sz="2400" dirty="0" smtClean="0">
                <a:solidFill>
                  <a:prstClr val="black"/>
                </a:solidFill>
                <a:ea typeface="Times New Roman"/>
              </a:rPr>
              <a:t>rovide </a:t>
            </a:r>
            <a:r>
              <a:rPr lang="en-GB" sz="2400" dirty="0">
                <a:solidFill>
                  <a:prstClr val="black"/>
                </a:solidFill>
                <a:ea typeface="Times New Roman"/>
              </a:rPr>
              <a:t>guidance for the </a:t>
            </a:r>
            <a:r>
              <a:rPr lang="en-GB" sz="2400" b="1" dirty="0">
                <a:solidFill>
                  <a:srgbClr val="0000CC"/>
                </a:solidFill>
                <a:ea typeface="Times New Roman"/>
              </a:rPr>
              <a:t>LHC injector upgrade 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</a:t>
            </a:r>
            <a:r>
              <a:rPr lang="en-US" sz="2400" dirty="0" smtClean="0">
                <a:solidFill>
                  <a:prstClr val="black"/>
                </a:solidFill>
              </a:rPr>
              <a:t>ecome </a:t>
            </a:r>
            <a:r>
              <a:rPr lang="en-US" sz="2400" b="1" dirty="0" smtClean="0">
                <a:solidFill>
                  <a:srgbClr val="0000CC"/>
                </a:solidFill>
              </a:rPr>
              <a:t>THE </a:t>
            </a:r>
            <a:r>
              <a:rPr lang="en-US" sz="2400" b="1" dirty="0">
                <a:solidFill>
                  <a:srgbClr val="0000CC"/>
                </a:solidFill>
              </a:rPr>
              <a:t>European forum for </a:t>
            </a:r>
            <a:r>
              <a:rPr lang="en-US" sz="2400" dirty="0">
                <a:solidFill>
                  <a:prstClr val="black"/>
                </a:solidFill>
              </a:rPr>
              <a:t>discussing key aspects of </a:t>
            </a:r>
            <a:r>
              <a:rPr lang="en-US" sz="2400" b="1" dirty="0">
                <a:solidFill>
                  <a:srgbClr val="0000CC"/>
                </a:solidFill>
              </a:rPr>
              <a:t>extreme performance </a:t>
            </a:r>
            <a:r>
              <a:rPr lang="en-US" sz="2400" b="1" dirty="0" smtClean="0">
                <a:solidFill>
                  <a:srgbClr val="0000CC"/>
                </a:solidFill>
              </a:rPr>
              <a:t>colliders</a:t>
            </a:r>
            <a:endParaRPr lang="en-US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ltimate limitations, optimum solutions, beam experiments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bring together experts in collider beam dynamics with specialists of magnets &amp; collimation to find optimum solutions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455" y="183812"/>
            <a:ext cx="543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colliders (XCOLL</a:t>
            </a:r>
            <a:r>
              <a:rPr lang="en-GB" sz="3200" b="1" dirty="0" smtClean="0">
                <a:solidFill>
                  <a:prstClr val="black"/>
                </a:solidFill>
              </a:rPr>
              <a:t>) – 5.2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6809</TotalTime>
  <Words>1539</Words>
  <Application>Microsoft Office PowerPoint</Application>
  <PresentationFormat>On-screen Show (4:3)</PresentationFormat>
  <Paragraphs>320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Custom Design</vt:lpstr>
      <vt:lpstr>eXtreme BEAMs (XBEAM):  Exploring the Accelerator Frontiers – WP5</vt:lpstr>
      <vt:lpstr>XBEAM network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XBEAMS: Exploring the Accelerator Frontiers</dc:title>
  <dc:creator>Frank Zimmermann</dc:creator>
  <cp:lastModifiedBy>Frank Zimmermann</cp:lastModifiedBy>
  <cp:revision>37</cp:revision>
  <dcterms:created xsi:type="dcterms:W3CDTF">2013-06-11T20:31:10Z</dcterms:created>
  <dcterms:modified xsi:type="dcterms:W3CDTF">2015-04-29T07:43:44Z</dcterms:modified>
</cp:coreProperties>
</file>