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256" r:id="rId5"/>
    <p:sldId id="258" r:id="rId6"/>
    <p:sldId id="286" r:id="rId7"/>
    <p:sldId id="292" r:id="rId8"/>
    <p:sldId id="293" r:id="rId9"/>
    <p:sldId id="276" r:id="rId10"/>
    <p:sldId id="311" r:id="rId11"/>
    <p:sldId id="277" r:id="rId12"/>
    <p:sldId id="296" r:id="rId13"/>
    <p:sldId id="294" r:id="rId14"/>
    <p:sldId id="298" r:id="rId15"/>
    <p:sldId id="300" r:id="rId16"/>
    <p:sldId id="299" r:id="rId17"/>
    <p:sldId id="295" r:id="rId18"/>
    <p:sldId id="301" r:id="rId19"/>
    <p:sldId id="302" r:id="rId20"/>
    <p:sldId id="303" r:id="rId21"/>
    <p:sldId id="304" r:id="rId22"/>
    <p:sldId id="305" r:id="rId23"/>
    <p:sldId id="309" r:id="rId24"/>
    <p:sldId id="310" r:id="rId25"/>
    <p:sldId id="307" r:id="rId26"/>
    <p:sldId id="306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1F04D-EDE3-412F-AC4D-452F965A7546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ECAD2-5A22-4FAC-8016-5E20ED940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49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ECAD2-5A22-4FAC-8016-5E20ED940034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ECAD2-5A22-4FAC-8016-5E20ED940034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8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ECAD2-5A22-4FAC-8016-5E20ED940034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82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ECAD2-5A22-4FAC-8016-5E20ED940034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64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ECAD2-5A22-4FAC-8016-5E20ED940034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50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ECAD2-5A22-4FAC-8016-5E20ED940034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72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ECAD2-5A22-4FAC-8016-5E20ED940034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67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ECAD2-5A22-4FAC-8016-5E20ED940034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02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02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42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46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93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29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67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93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62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51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749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84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93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53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84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61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44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50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55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047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81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8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54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05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53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803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68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13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83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3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274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35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69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20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63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3149-D1D2-43D1-AFE4-CA9B4B7A184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E8B1-BE9B-4625-A0D7-D0B98EBCF99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07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39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2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1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75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56A9-142D-4C58-9527-B48BB0C6C15A}" type="datetimeFigureOut">
              <a:rPr lang="en-GB" smtClean="0"/>
              <a:t>07/10/2014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5D61E-CCDE-4815-A302-F1ACEB5F1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68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F2415-FD2E-4999-B7F1-00FAC381A1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FE198-24CC-450B-BED1-88001EDC7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4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56A9-142D-4C58-9527-B48BB0C6C1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5D61E-CCDE-4815-A302-F1ACEB5F18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1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23149-D1D2-43D1-AFE4-CA9B4B7A1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07/10/2014</a:t>
            </a:fld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FE8B1-BE9B-4625-A0D7-D0B98EBCF9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3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ndico.psi.ch/conferenceDisplay.py?confId=303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ckcroft.ac.uk/events/SpaceCharge15/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ckcroft.ac.uk/events/SpaceCharge15/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lcopim.org/" TargetMode="External"/><Relationship Id="rId2" Type="http://schemas.openxmlformats.org/officeDocument/2006/relationships/hyperlink" Target="https://indico.cern.ch/event/292362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acceleratingnews.web.cern.ch/content/beam-dynamics-meets-magnets-supported-eucard-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ds.cern.ch/record/1951267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xbeam.web.cern.ch/XBEAM/literature/2014/FCCamCERN_KIT_27Juni2014_FrankZimmermann.pptx" TargetMode="External"/><Relationship Id="rId2" Type="http://schemas.openxmlformats.org/officeDocument/2006/relationships/hyperlink" Target="http://xbeam.web.cern.ch/XBEAM/literature/2014/MOXAA01_talk_IPAC14_FrankZimmermann.pptx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xbeam.web.cern.ch/XBEAM/literature/2014/Corfu_Workshop_September2014_FrankZimmermann.pptx" TargetMode="External"/><Relationship Id="rId4" Type="http://schemas.openxmlformats.org/officeDocument/2006/relationships/hyperlink" Target="http://xbeam.web.cern.ch/XBEAM/literature/2014/Future%20Accelerators.ppt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1951267" TargetMode="External"/><Relationship Id="rId2" Type="http://schemas.openxmlformats.org/officeDocument/2006/relationships/hyperlink" Target="https://cds.cern.ch/record/1742294?ln=en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f2014.ihep.ac.cn/" TargetMode="External"/><Relationship Id="rId2" Type="http://schemas.openxmlformats.org/officeDocument/2006/relationships/hyperlink" Target="http://www.lnf.infn.it/conference/channeling2012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ndico.psi.ch/conferenceDisplay.py?confId=303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ihttp://hf2014.ihep.ac.c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590" y="91545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EuCARD-2 WP5 XBEAM</a:t>
            </a:r>
            <a:br>
              <a:rPr lang="en-US" sz="5400" dirty="0" smtClean="0"/>
            </a:br>
            <a:r>
              <a:rPr lang="en-US" sz="5400" dirty="0"/>
              <a:t>&amp;</a:t>
            </a:r>
            <a:r>
              <a:rPr lang="en-US" sz="5400" dirty="0" smtClean="0"/>
              <a:t> WP1 </a:t>
            </a:r>
            <a:r>
              <a:rPr lang="en-US" sz="5400" dirty="0" err="1" smtClean="0"/>
              <a:t>EuCAN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67" y="2621102"/>
            <a:ext cx="6578019" cy="1752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Giuliano Franchetti, Frank Zimmermann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EuCARD-2 Steering Committee Meeting 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2 October 2014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10" y="549868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</a:t>
            </a:r>
            <a:r>
              <a:rPr lang="en-US" sz="3200" dirty="0" smtClean="0"/>
              <a:t>ith kind input from Kurt Aulenbacher, </a:t>
            </a:r>
            <a:r>
              <a:rPr lang="en-US" sz="3200" dirty="0" err="1" smtClean="0"/>
              <a:t>Marica</a:t>
            </a:r>
            <a:r>
              <a:rPr lang="en-US" sz="3200" dirty="0" smtClean="0"/>
              <a:t> Biagini, and Mohamad Eshraqi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" y="116632"/>
            <a:ext cx="1975077" cy="86409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36" y="36926"/>
            <a:ext cx="2147226" cy="94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604989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1" kern="0" dirty="0"/>
              <a:t>Work supported by the </a:t>
            </a:r>
            <a:r>
              <a:rPr lang="en-US" sz="1200" b="1" i="1" kern="0" dirty="0"/>
              <a:t>European Commission </a:t>
            </a:r>
            <a:r>
              <a:rPr lang="en-US" sz="1200" i="1" kern="0" dirty="0"/>
              <a:t>under Capacities 7th Framework Programme, Grant Agreement 312453</a:t>
            </a:r>
            <a:endParaRPr lang="en-GB" sz="1200" i="1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037" y="3277775"/>
            <a:ext cx="1578910" cy="38279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897" y="2348880"/>
            <a:ext cx="16700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52" y="1629743"/>
            <a:ext cx="165893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673" y="3745791"/>
            <a:ext cx="1660016" cy="72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3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Ma_2014_Poster_(6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07" y="0"/>
            <a:ext cx="48483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02295"/>
            <a:ext cx="2822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Upcoming workshop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2994" y="697250"/>
            <a:ext cx="3818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hlinkClick r:id="rId3"/>
              </a:rPr>
              <a:t>“Beam dynamics meets Magnets-II”</a:t>
            </a:r>
            <a:r>
              <a:rPr lang="en-US" sz="2800" dirty="0" smtClean="0">
                <a:solidFill>
                  <a:prstClr val="black"/>
                </a:solidFill>
              </a:rPr>
              <a:t> (XRING)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633" y="1916832"/>
            <a:ext cx="2882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continuation of the forum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started in Darmstadt,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w</a:t>
            </a:r>
            <a:r>
              <a:rPr lang="en-US" dirty="0" smtClean="0">
                <a:solidFill>
                  <a:prstClr val="black"/>
                </a:solidFill>
              </a:rPr>
              <a:t>ith involvement of industry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3140968"/>
            <a:ext cx="3698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https://</a:t>
            </a:r>
            <a:r>
              <a:rPr lang="en-US" sz="1200" dirty="0" err="1">
                <a:solidFill>
                  <a:prstClr val="black"/>
                </a:solidFill>
              </a:rPr>
              <a:t>indico.psi.ch</a:t>
            </a:r>
            <a:r>
              <a:rPr lang="en-US" sz="1200" dirty="0">
                <a:solidFill>
                  <a:prstClr val="black"/>
                </a:solidFill>
              </a:rPr>
              <a:t>/</a:t>
            </a:r>
            <a:r>
              <a:rPr lang="en-US" sz="1200" dirty="0" err="1">
                <a:solidFill>
                  <a:prstClr val="black"/>
                </a:solidFill>
              </a:rPr>
              <a:t>conferenceDisplay.py?confId</a:t>
            </a:r>
            <a:r>
              <a:rPr lang="en-US" sz="1200" dirty="0">
                <a:solidFill>
                  <a:prstClr val="black"/>
                </a:solidFill>
              </a:rPr>
              <a:t>=3033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4581128"/>
            <a:ext cx="146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58 registrants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9114" y="3789040"/>
            <a:ext cx="156481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France 4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Germany 5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Italy 1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Japan 2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Malta 1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Sweden 3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Switzerland 27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UK 5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USA 10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166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100"/>
              </a:spcAft>
            </a:pPr>
            <a:r>
              <a:rPr lang="en-GB" sz="3200" b="1" dirty="0" smtClean="0">
                <a:solidFill>
                  <a:srgbClr val="898989"/>
                </a:solidFill>
              </a:rPr>
              <a:t>Workshop on Advanced </a:t>
            </a:r>
            <a:r>
              <a:rPr lang="en-GB" sz="3200" b="1" dirty="0">
                <a:solidFill>
                  <a:srgbClr val="898989"/>
                </a:solidFill>
              </a:rPr>
              <a:t>Optics </a:t>
            </a:r>
            <a:r>
              <a:rPr lang="en-GB" sz="3200" b="1" dirty="0" smtClean="0">
                <a:solidFill>
                  <a:srgbClr val="898989"/>
                </a:solidFill>
              </a:rPr>
              <a:t>Control </a:t>
            </a:r>
            <a:r>
              <a:rPr lang="en-GB" sz="2800" b="1" dirty="0" smtClean="0">
                <a:solidFill>
                  <a:srgbClr val="898989"/>
                </a:solidFill>
              </a:rPr>
              <a:t>(XCOLL&amp;XRING) </a:t>
            </a:r>
            <a:endParaRPr lang="en-GB" sz="3200" b="1" dirty="0" smtClean="0">
              <a:solidFill>
                <a:srgbClr val="898989"/>
              </a:solidFill>
            </a:endParaRPr>
          </a:p>
          <a:p>
            <a:pPr lvl="0">
              <a:spcBef>
                <a:spcPts val="600"/>
              </a:spcBef>
              <a:spcAft>
                <a:spcPts val="100"/>
              </a:spcAft>
            </a:pPr>
            <a:r>
              <a:rPr lang="en-GB" sz="3200" dirty="0" smtClean="0">
                <a:solidFill>
                  <a:srgbClr val="898989"/>
                </a:solidFill>
              </a:rPr>
              <a:t>CERN</a:t>
            </a:r>
            <a:r>
              <a:rPr lang="en-GB" sz="3200" dirty="0">
                <a:solidFill>
                  <a:srgbClr val="898989"/>
                </a:solidFill>
              </a:rPr>
              <a:t>, 5-6 February 2015</a:t>
            </a:r>
          </a:p>
        </p:txBody>
      </p:sp>
      <p:sp>
        <p:nvSpPr>
          <p:cNvPr id="3" name="Rectangle 2"/>
          <p:cNvSpPr/>
          <p:nvPr/>
        </p:nvSpPr>
        <p:spPr>
          <a:xfrm>
            <a:off x="-12576" y="841995"/>
            <a:ext cx="882047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GB" dirty="0" smtClean="0">
              <a:ea typeface="Calibri"/>
              <a:cs typeface="Consolas"/>
            </a:endParaRPr>
          </a:p>
          <a:p>
            <a:pPr>
              <a:spcAft>
                <a:spcPts val="0"/>
              </a:spcAft>
            </a:pPr>
            <a:r>
              <a:rPr lang="en-GB" sz="2000" b="1" dirty="0" smtClean="0">
                <a:solidFill>
                  <a:srgbClr val="0000CC"/>
                </a:solidFill>
                <a:ea typeface="Calibri"/>
                <a:cs typeface="Consolas"/>
              </a:rPr>
              <a:t>Scope</a:t>
            </a:r>
            <a:r>
              <a:rPr lang="en-GB" sz="2000" b="1" dirty="0">
                <a:solidFill>
                  <a:srgbClr val="0000CC"/>
                </a:solidFill>
                <a:ea typeface="Calibri"/>
                <a:cs typeface="Consolas"/>
              </a:rPr>
              <a:t>: Review </a:t>
            </a:r>
            <a:r>
              <a:rPr lang="en-GB" sz="2000" b="1" dirty="0" smtClean="0">
                <a:solidFill>
                  <a:srgbClr val="0000CC"/>
                </a:solidFill>
                <a:ea typeface="Calibri"/>
                <a:cs typeface="Consolas"/>
              </a:rPr>
              <a:t>of recent </a:t>
            </a:r>
            <a:r>
              <a:rPr lang="en-GB" sz="2000" b="1" dirty="0">
                <a:solidFill>
                  <a:srgbClr val="0000CC"/>
                </a:solidFill>
                <a:ea typeface="Calibri"/>
                <a:cs typeface="Consolas"/>
              </a:rPr>
              <a:t>advancements in optics measurement, correction</a:t>
            </a:r>
          </a:p>
          <a:p>
            <a:pPr>
              <a:spcAft>
                <a:spcPts val="0"/>
              </a:spcAft>
            </a:pPr>
            <a:r>
              <a:rPr lang="en-GB" sz="2000" b="1" dirty="0">
                <a:solidFill>
                  <a:srgbClr val="0000CC"/>
                </a:solidFill>
                <a:ea typeface="Calibri"/>
                <a:cs typeface="Consolas"/>
              </a:rPr>
              <a:t>  and understanding from colliders and synchrotrons around the world</a:t>
            </a:r>
          </a:p>
          <a:p>
            <a:pPr lvl="0"/>
            <a:endParaRPr lang="en-GB" dirty="0" smtClean="0">
              <a:ea typeface="Calibri"/>
              <a:cs typeface="Consolas"/>
            </a:endParaRPr>
          </a:p>
          <a:p>
            <a:pPr lvl="0"/>
            <a:r>
              <a:rPr lang="en-GB" sz="2000" b="1" dirty="0" smtClean="0">
                <a:solidFill>
                  <a:prstClr val="black"/>
                </a:solidFill>
                <a:ea typeface="Calibri"/>
                <a:cs typeface="Consolas"/>
              </a:rPr>
              <a:t>Organizers</a:t>
            </a:r>
            <a:r>
              <a:rPr lang="en-GB" sz="2000" b="1" dirty="0">
                <a:solidFill>
                  <a:prstClr val="black"/>
                </a:solidFill>
                <a:ea typeface="Calibri"/>
                <a:cs typeface="Consolas"/>
              </a:rPr>
              <a:t>: Mei Bai, </a:t>
            </a:r>
            <a:r>
              <a:rPr lang="en-GB" sz="2000" b="1" dirty="0" smtClean="0">
                <a:solidFill>
                  <a:prstClr val="black"/>
                </a:solidFill>
                <a:ea typeface="Calibri"/>
                <a:cs typeface="Consolas"/>
              </a:rPr>
              <a:t> Giuliano Franchetti, Mike </a:t>
            </a:r>
            <a:r>
              <a:rPr lang="en-GB" sz="2000" b="1" dirty="0">
                <a:solidFill>
                  <a:prstClr val="black"/>
                </a:solidFill>
                <a:ea typeface="Calibri"/>
                <a:cs typeface="Consolas"/>
              </a:rPr>
              <a:t>Lamont, Massimo </a:t>
            </a:r>
            <a:r>
              <a:rPr lang="en-GB" sz="2000" b="1" dirty="0" err="1">
                <a:solidFill>
                  <a:prstClr val="black"/>
                </a:solidFill>
                <a:ea typeface="Calibri"/>
                <a:cs typeface="Consolas"/>
              </a:rPr>
              <a:t>Giovannozzi</a:t>
            </a:r>
            <a:r>
              <a:rPr lang="en-GB" sz="2000" b="1" dirty="0">
                <a:solidFill>
                  <a:prstClr val="black"/>
                </a:solidFill>
                <a:ea typeface="Calibri"/>
                <a:cs typeface="Consolas"/>
              </a:rPr>
              <a:t>, </a:t>
            </a:r>
            <a:r>
              <a:rPr lang="en-GB" sz="2000" b="1" u="sng" dirty="0">
                <a:solidFill>
                  <a:prstClr val="black"/>
                </a:solidFill>
                <a:ea typeface="Calibri"/>
                <a:cs typeface="Consolas"/>
              </a:rPr>
              <a:t>Rogelio Tomas</a:t>
            </a:r>
            <a:r>
              <a:rPr lang="en-GB" sz="2000" b="1" dirty="0">
                <a:solidFill>
                  <a:prstClr val="black"/>
                </a:solidFill>
                <a:ea typeface="Calibri"/>
                <a:cs typeface="Consolas"/>
              </a:rPr>
              <a:t> </a:t>
            </a:r>
            <a:r>
              <a:rPr lang="en-GB" sz="2000" b="1" dirty="0" smtClean="0">
                <a:solidFill>
                  <a:prstClr val="black"/>
                </a:solidFill>
                <a:ea typeface="Calibri"/>
                <a:cs typeface="Consolas"/>
              </a:rPr>
              <a:t>and </a:t>
            </a:r>
            <a:r>
              <a:rPr lang="en-GB" sz="2000" b="1" dirty="0">
                <a:solidFill>
                  <a:prstClr val="black"/>
                </a:solidFill>
                <a:ea typeface="Calibri"/>
                <a:cs typeface="Consolas"/>
              </a:rPr>
              <a:t>Frank Zimmermann,… </a:t>
            </a:r>
            <a:r>
              <a:rPr lang="en-GB" sz="2000" i="1" dirty="0">
                <a:solidFill>
                  <a:prstClr val="black"/>
                </a:solidFill>
                <a:ea typeface="Calibri"/>
                <a:cs typeface="Consolas"/>
              </a:rPr>
              <a:t>(preliminary)</a:t>
            </a:r>
          </a:p>
          <a:p>
            <a:pPr>
              <a:spcAft>
                <a:spcPts val="0"/>
              </a:spcAft>
            </a:pPr>
            <a:endParaRPr lang="en-GB" dirty="0">
              <a:ea typeface="Calibri"/>
              <a:cs typeface="Consolas"/>
            </a:endParaRP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0000CC"/>
                </a:solidFill>
                <a:ea typeface="Calibri"/>
                <a:cs typeface="Consolas"/>
              </a:rPr>
              <a:t>Session I  </a:t>
            </a:r>
            <a:r>
              <a:rPr lang="en-GB" b="1" dirty="0" smtClean="0">
                <a:solidFill>
                  <a:srgbClr val="0000CC"/>
                </a:solidFill>
                <a:ea typeface="Calibri"/>
                <a:cs typeface="Consolas"/>
              </a:rPr>
              <a:t>(modern colliders</a:t>
            </a:r>
            <a:r>
              <a:rPr lang="en-GB" b="1" dirty="0">
                <a:solidFill>
                  <a:srgbClr val="0000CC"/>
                </a:solidFill>
                <a:ea typeface="Calibri"/>
                <a:cs typeface="Consolas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dirty="0" smtClean="0">
                <a:ea typeface="Calibri"/>
                <a:cs typeface="Consolas"/>
              </a:rPr>
              <a:t>-Optics </a:t>
            </a:r>
            <a:r>
              <a:rPr lang="en-GB" dirty="0">
                <a:ea typeface="Calibri"/>
                <a:cs typeface="Consolas"/>
              </a:rPr>
              <a:t>needs for LHC at 6.5 </a:t>
            </a:r>
            <a:r>
              <a:rPr lang="en-GB" dirty="0" err="1" smtClean="0">
                <a:ea typeface="Calibri"/>
                <a:cs typeface="Consolas"/>
              </a:rPr>
              <a:t>TeV</a:t>
            </a:r>
            <a:r>
              <a:rPr lang="en-GB" dirty="0" smtClean="0">
                <a:ea typeface="Calibri"/>
                <a:cs typeface="Consolas"/>
              </a:rPr>
              <a:t>, beta</a:t>
            </a:r>
            <a:r>
              <a:rPr lang="en-GB" dirty="0">
                <a:ea typeface="Calibri"/>
                <a:cs typeface="Consolas"/>
              </a:rPr>
              <a:t>* </a:t>
            </a:r>
            <a:r>
              <a:rPr lang="en-GB" dirty="0" err="1">
                <a:ea typeface="Calibri"/>
                <a:cs typeface="Consolas"/>
              </a:rPr>
              <a:t>leveling</a:t>
            </a:r>
            <a:r>
              <a:rPr lang="en-GB" dirty="0">
                <a:ea typeface="Calibri"/>
                <a:cs typeface="Consolas"/>
              </a:rPr>
              <a:t> in </a:t>
            </a:r>
            <a:r>
              <a:rPr lang="en-GB" dirty="0" smtClean="0">
                <a:ea typeface="Calibri"/>
                <a:cs typeface="Consolas"/>
              </a:rPr>
              <a:t>RHIC, </a:t>
            </a:r>
            <a:r>
              <a:rPr lang="en-GB" dirty="0" err="1" smtClean="0">
                <a:ea typeface="Calibri"/>
                <a:cs typeface="Consolas"/>
              </a:rPr>
              <a:t>Tevatron</a:t>
            </a:r>
            <a:r>
              <a:rPr lang="en-GB" dirty="0" smtClean="0">
                <a:ea typeface="Calibri"/>
                <a:cs typeface="Consolas"/>
              </a:rPr>
              <a:t>, DAFNE, VEPP-2000, </a:t>
            </a:r>
            <a:r>
              <a:rPr lang="en-GB" dirty="0" err="1" smtClean="0">
                <a:ea typeface="Calibri"/>
                <a:cs typeface="Consolas"/>
              </a:rPr>
              <a:t>SuperKEKB</a:t>
            </a:r>
            <a:r>
              <a:rPr lang="en-GB" dirty="0" smtClean="0">
                <a:ea typeface="Calibri"/>
                <a:cs typeface="Consolas"/>
              </a:rPr>
              <a:t> </a:t>
            </a:r>
            <a:r>
              <a:rPr lang="en-GB" dirty="0">
                <a:ea typeface="Calibri"/>
                <a:cs typeface="Consolas"/>
              </a:rPr>
              <a:t>and Injector commissioning</a:t>
            </a:r>
          </a:p>
          <a:p>
            <a:pPr>
              <a:spcAft>
                <a:spcPts val="0"/>
              </a:spcAft>
            </a:pPr>
            <a:r>
              <a:rPr lang="en-GB" dirty="0">
                <a:ea typeface="Calibri"/>
                <a:cs typeface="Consolas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0000CC"/>
                </a:solidFill>
                <a:ea typeface="Calibri"/>
                <a:cs typeface="Consolas"/>
              </a:rPr>
              <a:t>Session II (light sources</a:t>
            </a:r>
            <a:r>
              <a:rPr lang="en-GB" b="1" dirty="0" smtClean="0">
                <a:solidFill>
                  <a:srgbClr val="0000CC"/>
                </a:solidFill>
                <a:ea typeface="Calibri"/>
                <a:cs typeface="Consolas"/>
              </a:rPr>
              <a:t>)</a:t>
            </a:r>
            <a:endParaRPr lang="en-GB" b="1" dirty="0">
              <a:solidFill>
                <a:srgbClr val="0000CC"/>
              </a:solidFill>
              <a:ea typeface="Calibri"/>
              <a:cs typeface="Consolas"/>
            </a:endParaRPr>
          </a:p>
          <a:p>
            <a:pPr>
              <a:spcAft>
                <a:spcPts val="0"/>
              </a:spcAft>
            </a:pPr>
            <a:r>
              <a:rPr lang="en-GB" dirty="0">
                <a:ea typeface="Calibri"/>
                <a:cs typeface="Consolas"/>
              </a:rPr>
              <a:t>-ESRF upgrade, </a:t>
            </a:r>
            <a:r>
              <a:rPr lang="en-GB" dirty="0" smtClean="0">
                <a:ea typeface="Calibri"/>
                <a:cs typeface="Consolas"/>
              </a:rPr>
              <a:t>DIAMOND </a:t>
            </a:r>
            <a:r>
              <a:rPr lang="en-GB" dirty="0">
                <a:ea typeface="Calibri"/>
                <a:cs typeface="Consolas"/>
              </a:rPr>
              <a:t>upgrade, </a:t>
            </a:r>
            <a:r>
              <a:rPr lang="en-GB" dirty="0" smtClean="0">
                <a:ea typeface="Calibri"/>
                <a:cs typeface="Consolas"/>
              </a:rPr>
              <a:t>SLS, SOLEIL (including resonance driving terms)</a:t>
            </a:r>
            <a:endParaRPr lang="en-GB" dirty="0">
              <a:ea typeface="Calibri"/>
              <a:cs typeface="Consolas"/>
            </a:endParaRPr>
          </a:p>
          <a:p>
            <a:pPr>
              <a:spcAft>
                <a:spcPts val="0"/>
              </a:spcAft>
            </a:pPr>
            <a:r>
              <a:rPr lang="en-GB" dirty="0">
                <a:ea typeface="Calibri"/>
                <a:cs typeface="Consolas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0000CC"/>
                </a:solidFill>
                <a:ea typeface="Calibri"/>
                <a:cs typeface="Consolas"/>
              </a:rPr>
              <a:t>Session III  (</a:t>
            </a:r>
            <a:r>
              <a:rPr lang="en-GB" b="1" dirty="0" smtClean="0">
                <a:solidFill>
                  <a:srgbClr val="0000CC"/>
                </a:solidFill>
                <a:ea typeface="Calibri"/>
                <a:cs typeface="Consolas"/>
              </a:rPr>
              <a:t>exotic topics)</a:t>
            </a:r>
            <a:endParaRPr lang="en-GB" b="1" dirty="0">
              <a:solidFill>
                <a:srgbClr val="0000CC"/>
              </a:solidFill>
              <a:ea typeface="Calibri"/>
              <a:cs typeface="Consolas"/>
            </a:endParaRPr>
          </a:p>
          <a:p>
            <a:pPr>
              <a:spcAft>
                <a:spcPts val="0"/>
              </a:spcAft>
            </a:pPr>
            <a:r>
              <a:rPr lang="en-GB" dirty="0">
                <a:ea typeface="Calibri"/>
                <a:cs typeface="Consolas"/>
              </a:rPr>
              <a:t>-PS islands measurements/MTE, </a:t>
            </a:r>
            <a:r>
              <a:rPr lang="en-GB" dirty="0" smtClean="0">
                <a:ea typeface="Calibri"/>
                <a:cs typeface="Consolas"/>
              </a:rPr>
              <a:t>septum-less </a:t>
            </a:r>
            <a:r>
              <a:rPr lang="en-GB" dirty="0">
                <a:ea typeface="Calibri"/>
                <a:cs typeface="Consolas"/>
              </a:rPr>
              <a:t>injection/extraction </a:t>
            </a:r>
            <a:r>
              <a:rPr lang="en-GB" dirty="0" smtClean="0">
                <a:ea typeface="Calibri"/>
                <a:cs typeface="Consolas"/>
              </a:rPr>
              <a:t>, </a:t>
            </a:r>
            <a:r>
              <a:rPr lang="en-GB" dirty="0">
                <a:ea typeface="Calibri"/>
                <a:cs typeface="Consolas"/>
              </a:rPr>
              <a:t>"Fixed </a:t>
            </a:r>
            <a:r>
              <a:rPr lang="en-GB" dirty="0" smtClean="0">
                <a:ea typeface="Calibri"/>
                <a:cs typeface="Consolas"/>
              </a:rPr>
              <a:t>lines“, </a:t>
            </a:r>
            <a:r>
              <a:rPr lang="en-GB" dirty="0">
                <a:ea typeface="Calibri"/>
                <a:cs typeface="Consolas"/>
              </a:rPr>
              <a:t>o</a:t>
            </a:r>
            <a:r>
              <a:rPr lang="en-GB" dirty="0" smtClean="0">
                <a:ea typeface="Calibri"/>
                <a:cs typeface="Consolas"/>
              </a:rPr>
              <a:t>ptics </a:t>
            </a:r>
            <a:r>
              <a:rPr lang="en-GB" dirty="0">
                <a:ea typeface="Calibri"/>
                <a:cs typeface="Consolas"/>
              </a:rPr>
              <a:t>needs for </a:t>
            </a:r>
            <a:r>
              <a:rPr lang="en-GB" dirty="0" smtClean="0">
                <a:ea typeface="Calibri"/>
                <a:cs typeface="Consolas"/>
              </a:rPr>
              <a:t>EDM storage ring</a:t>
            </a:r>
            <a:endParaRPr lang="en-GB" dirty="0">
              <a:ea typeface="Calibri"/>
              <a:cs typeface="Consolas"/>
            </a:endParaRPr>
          </a:p>
          <a:p>
            <a:pPr>
              <a:spcAft>
                <a:spcPts val="0"/>
              </a:spcAft>
            </a:pPr>
            <a:r>
              <a:rPr lang="en-GB" dirty="0">
                <a:ea typeface="Calibri"/>
                <a:cs typeface="Consolas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0000CC"/>
                </a:solidFill>
                <a:ea typeface="Calibri"/>
                <a:cs typeface="Consolas"/>
              </a:rPr>
              <a:t>Session IV  </a:t>
            </a:r>
            <a:r>
              <a:rPr lang="en-GB" b="1" dirty="0" smtClean="0">
                <a:solidFill>
                  <a:srgbClr val="0000CC"/>
                </a:solidFill>
                <a:ea typeface="Calibri"/>
                <a:cs typeface="Consolas"/>
              </a:rPr>
              <a:t>(improvements of the LHC complex)</a:t>
            </a:r>
            <a:endParaRPr lang="en-GB" b="1" dirty="0">
              <a:solidFill>
                <a:srgbClr val="0000CC"/>
              </a:solidFill>
              <a:ea typeface="Calibri"/>
              <a:cs typeface="Consolas"/>
            </a:endParaRPr>
          </a:p>
          <a:p>
            <a:pPr>
              <a:spcAft>
                <a:spcPts val="0"/>
              </a:spcAft>
            </a:pPr>
            <a:r>
              <a:rPr lang="en-GB" dirty="0" smtClean="0">
                <a:ea typeface="Calibri"/>
                <a:cs typeface="Consolas"/>
              </a:rPr>
              <a:t>-Non-linear </a:t>
            </a:r>
            <a:r>
              <a:rPr lang="en-GB" dirty="0">
                <a:ea typeface="Calibri"/>
                <a:cs typeface="Consolas"/>
              </a:rPr>
              <a:t>puzzles of the </a:t>
            </a:r>
            <a:r>
              <a:rPr lang="en-GB" dirty="0" smtClean="0">
                <a:ea typeface="Calibri"/>
                <a:cs typeface="Consolas"/>
              </a:rPr>
              <a:t>LHC, Advanced </a:t>
            </a:r>
            <a:r>
              <a:rPr lang="en-GB" dirty="0">
                <a:ea typeface="Calibri"/>
                <a:cs typeface="Consolas"/>
              </a:rPr>
              <a:t>algorithms for the LHC </a:t>
            </a:r>
            <a:r>
              <a:rPr lang="en-GB" dirty="0" smtClean="0">
                <a:ea typeface="Calibri"/>
                <a:cs typeface="Consolas"/>
              </a:rPr>
              <a:t>optics, </a:t>
            </a:r>
            <a:r>
              <a:rPr lang="en-GB" dirty="0">
                <a:ea typeface="Calibri"/>
                <a:cs typeface="Consolas"/>
              </a:rPr>
              <a:t>Linear and non-linear coupling in the </a:t>
            </a:r>
            <a:r>
              <a:rPr lang="en-GB" dirty="0" smtClean="0">
                <a:ea typeface="Calibri"/>
                <a:cs typeface="Consolas"/>
              </a:rPr>
              <a:t>LHC, Resonance </a:t>
            </a:r>
            <a:r>
              <a:rPr lang="en-GB" dirty="0">
                <a:ea typeface="Calibri"/>
                <a:cs typeface="Consolas"/>
              </a:rPr>
              <a:t>mapping in the </a:t>
            </a:r>
            <a:r>
              <a:rPr lang="en-GB" dirty="0" smtClean="0">
                <a:ea typeface="Calibri"/>
                <a:cs typeface="Consolas"/>
              </a:rPr>
              <a:t>PS</a:t>
            </a:r>
            <a:endParaRPr lang="en-GB" dirty="0">
              <a:ea typeface="Calibri"/>
              <a:cs typeface="Consolas"/>
            </a:endParaRPr>
          </a:p>
          <a:p>
            <a:pPr>
              <a:spcAft>
                <a:spcPts val="0"/>
              </a:spcAft>
            </a:pPr>
            <a:endParaRPr lang="en-GB" dirty="0">
              <a:ea typeface="Calibri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3755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520" y="4615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upcoming events in 2014/15 – 2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872624"/>
            <a:ext cx="9144000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100"/>
              </a:spcAft>
            </a:pPr>
            <a:r>
              <a:rPr lang="en-GB" sz="3200" b="1" dirty="0">
                <a:solidFill>
                  <a:srgbClr val="898989"/>
                </a:solidFill>
              </a:rPr>
              <a:t>Electrostatic Rings for EDM </a:t>
            </a:r>
            <a:r>
              <a:rPr lang="en-GB" sz="3200" b="1" dirty="0" smtClean="0">
                <a:solidFill>
                  <a:srgbClr val="898989"/>
                </a:solidFill>
              </a:rPr>
              <a:t>Experiments (XPOL), </a:t>
            </a:r>
            <a:r>
              <a:rPr lang="en-GB" sz="3200" b="1" dirty="0">
                <a:solidFill>
                  <a:srgbClr val="898989"/>
                </a:solidFill>
              </a:rPr>
              <a:t>Mainz, 23-24 February </a:t>
            </a:r>
            <a:r>
              <a:rPr lang="en-GB" sz="3200" b="1" dirty="0" smtClean="0">
                <a:solidFill>
                  <a:srgbClr val="898989"/>
                </a:solidFill>
              </a:rPr>
              <a:t>2015</a:t>
            </a:r>
            <a:endParaRPr lang="en-GB" sz="3200" b="1" dirty="0" smtClean="0">
              <a:solidFill>
                <a:srgbClr val="898989"/>
              </a:solidFill>
              <a:hlinkClick r:id="rId2"/>
            </a:endParaRPr>
          </a:p>
          <a:p>
            <a:pPr lvl="0">
              <a:spcBef>
                <a:spcPts val="1200"/>
              </a:spcBef>
              <a:spcAft>
                <a:spcPts val="100"/>
              </a:spcAft>
            </a:pPr>
            <a:r>
              <a:rPr lang="en-GB" sz="3200" b="1" dirty="0" smtClean="0">
                <a:solidFill>
                  <a:srgbClr val="898989"/>
                </a:solidFill>
                <a:hlinkClick r:id="rId2"/>
              </a:rPr>
              <a:t>Space </a:t>
            </a:r>
            <a:r>
              <a:rPr lang="en-GB" sz="3200" b="1" dirty="0">
                <a:solidFill>
                  <a:srgbClr val="898989"/>
                </a:solidFill>
                <a:hlinkClick r:id="rId2"/>
              </a:rPr>
              <a:t>Charge </a:t>
            </a:r>
            <a:r>
              <a:rPr lang="en-GB" sz="3200" b="1" dirty="0" smtClean="0">
                <a:solidFill>
                  <a:srgbClr val="898989"/>
                </a:solidFill>
                <a:hlinkClick r:id="rId2"/>
              </a:rPr>
              <a:t>2015</a:t>
            </a:r>
            <a:r>
              <a:rPr lang="en-GB" sz="3200" b="1" dirty="0" smtClean="0">
                <a:solidFill>
                  <a:srgbClr val="898989"/>
                </a:solidFill>
              </a:rPr>
              <a:t> (XRING), Oxford</a:t>
            </a:r>
            <a:r>
              <a:rPr lang="en-GB" sz="3200" b="1" dirty="0">
                <a:solidFill>
                  <a:srgbClr val="898989"/>
                </a:solidFill>
              </a:rPr>
              <a:t>, </a:t>
            </a:r>
            <a:r>
              <a:rPr lang="en-GB" sz="3200" b="1" dirty="0" smtClean="0">
                <a:solidFill>
                  <a:srgbClr val="898989"/>
                </a:solidFill>
              </a:rPr>
              <a:t>23-27 March’15</a:t>
            </a:r>
          </a:p>
          <a:p>
            <a:pPr lvl="0">
              <a:spcBef>
                <a:spcPts val="1200"/>
              </a:spcBef>
              <a:spcAft>
                <a:spcPts val="100"/>
              </a:spcAft>
            </a:pPr>
            <a:r>
              <a:rPr lang="en-GB" sz="3200" b="1" dirty="0" smtClean="0">
                <a:solidFill>
                  <a:srgbClr val="898989"/>
                </a:solidFill>
              </a:rPr>
              <a:t>Future Circular Collider workshop (XCOLL), 23-27 March 2015, Washington DC</a:t>
            </a:r>
            <a:r>
              <a:rPr lang="en-GB" sz="3200" b="1" dirty="0">
                <a:solidFill>
                  <a:srgbClr val="898989"/>
                </a:solidFill>
              </a:rPr>
              <a:t> </a:t>
            </a:r>
            <a:r>
              <a:rPr lang="en-GB" sz="3200" b="1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</a:p>
          <a:p>
            <a:pPr>
              <a:spcBef>
                <a:spcPts val="1200"/>
              </a:spcBef>
              <a:spcAft>
                <a:spcPts val="100"/>
              </a:spcAft>
            </a:pPr>
            <a:r>
              <a:rPr lang="en-GB" sz="3200" b="1" dirty="0" err="1">
                <a:solidFill>
                  <a:srgbClr val="898989"/>
                </a:solidFill>
              </a:rPr>
              <a:t>Linac</a:t>
            </a:r>
            <a:r>
              <a:rPr lang="en-GB" sz="3200" b="1" dirty="0">
                <a:solidFill>
                  <a:srgbClr val="898989"/>
                </a:solidFill>
              </a:rPr>
              <a:t> High-Power </a:t>
            </a:r>
            <a:r>
              <a:rPr lang="en-GB" sz="3200" b="1" dirty="0" smtClean="0">
                <a:solidFill>
                  <a:srgbClr val="898989"/>
                </a:solidFill>
              </a:rPr>
              <a:t>Couplers (XLINAC), </a:t>
            </a:r>
            <a:r>
              <a:rPr lang="en-GB" sz="3200" b="1" dirty="0">
                <a:solidFill>
                  <a:srgbClr val="898989"/>
                </a:solidFill>
              </a:rPr>
              <a:t>2014-15</a:t>
            </a:r>
          </a:p>
          <a:p>
            <a:pPr>
              <a:spcBef>
                <a:spcPts val="1200"/>
              </a:spcBef>
              <a:spcAft>
                <a:spcPts val="100"/>
              </a:spcAft>
            </a:pPr>
            <a:r>
              <a:rPr lang="en-GB" sz="3200" b="1" dirty="0" smtClean="0">
                <a:solidFill>
                  <a:srgbClr val="898989"/>
                </a:solidFill>
              </a:rPr>
              <a:t>Commissioning </a:t>
            </a:r>
            <a:r>
              <a:rPr lang="en-GB" sz="3200" b="1" dirty="0">
                <a:solidFill>
                  <a:srgbClr val="898989"/>
                </a:solidFill>
              </a:rPr>
              <a:t>of High-Power </a:t>
            </a:r>
            <a:r>
              <a:rPr lang="en-GB" sz="3200" b="1" dirty="0" err="1" smtClean="0">
                <a:solidFill>
                  <a:srgbClr val="898989"/>
                </a:solidFill>
              </a:rPr>
              <a:t>Linacs</a:t>
            </a:r>
            <a:r>
              <a:rPr lang="en-GB" sz="3200" b="1" dirty="0" smtClean="0">
                <a:solidFill>
                  <a:srgbClr val="898989"/>
                </a:solidFill>
              </a:rPr>
              <a:t> – 2 (LINAC)</a:t>
            </a:r>
            <a:endParaRPr lang="en-GB" sz="3200" b="1" dirty="0">
              <a:solidFill>
                <a:srgbClr val="898989"/>
              </a:solidFill>
            </a:endParaRPr>
          </a:p>
          <a:p>
            <a:pPr>
              <a:spcBef>
                <a:spcPts val="1200"/>
              </a:spcBef>
              <a:spcAft>
                <a:spcPts val="100"/>
              </a:spcAft>
            </a:pPr>
            <a:r>
              <a:rPr lang="en-GB" sz="3200" b="1" dirty="0">
                <a:solidFill>
                  <a:srgbClr val="898989"/>
                </a:solidFill>
              </a:rPr>
              <a:t>Beam Dynamics Issues of High Power </a:t>
            </a:r>
            <a:r>
              <a:rPr lang="en-GB" sz="3200" b="1" dirty="0" err="1" smtClean="0">
                <a:solidFill>
                  <a:srgbClr val="898989"/>
                </a:solidFill>
              </a:rPr>
              <a:t>Linacs</a:t>
            </a:r>
            <a:r>
              <a:rPr lang="en-GB" sz="3200" b="1" dirty="0" smtClean="0">
                <a:solidFill>
                  <a:srgbClr val="898989"/>
                </a:solidFill>
              </a:rPr>
              <a:t> (XLINAC), </a:t>
            </a:r>
            <a:r>
              <a:rPr lang="en-GB" sz="3200" b="1" dirty="0">
                <a:solidFill>
                  <a:srgbClr val="898989"/>
                </a:solidFill>
              </a:rPr>
              <a:t>CERN, 2014/15</a:t>
            </a:r>
            <a:r>
              <a:rPr lang="en-GB" sz="3200" b="1" dirty="0" smtClean="0">
                <a:solidFill>
                  <a:srgbClr val="898989"/>
                </a:solidFill>
              </a:rPr>
              <a:t>?</a:t>
            </a:r>
          </a:p>
          <a:p>
            <a:pPr>
              <a:spcBef>
                <a:spcPts val="1200"/>
              </a:spcBef>
              <a:spcAft>
                <a:spcPts val="100"/>
              </a:spcAft>
            </a:pPr>
            <a:r>
              <a:rPr lang="en-GB" sz="3200" b="1" dirty="0">
                <a:solidFill>
                  <a:srgbClr val="898989"/>
                </a:solidFill>
              </a:rPr>
              <a:t>Beam dynamics meets Diagnostics (XRING), end’15?</a:t>
            </a:r>
          </a:p>
        </p:txBody>
      </p:sp>
    </p:spTree>
    <p:extLst>
      <p:ext uri="{BB962C8B-B14F-4D97-AF65-F5344CB8AC3E}">
        <p14:creationId xmlns:p14="http://schemas.microsoft.com/office/powerpoint/2010/main" val="12326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88640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100"/>
              </a:spcAft>
            </a:pPr>
            <a:r>
              <a:rPr lang="en-GB" sz="3200" b="1" dirty="0">
                <a:solidFill>
                  <a:srgbClr val="898989"/>
                </a:solidFill>
              </a:rPr>
              <a:t>Electrostatic Rings for EDM </a:t>
            </a:r>
            <a:r>
              <a:rPr lang="en-GB" sz="3200" b="1" dirty="0" smtClean="0">
                <a:solidFill>
                  <a:srgbClr val="898989"/>
                </a:solidFill>
              </a:rPr>
              <a:t>Experiments </a:t>
            </a:r>
            <a:r>
              <a:rPr lang="en-GB" sz="3200" dirty="0">
                <a:solidFill>
                  <a:srgbClr val="898989"/>
                </a:solidFill>
              </a:rPr>
              <a:t>Mainz, 23-24 February 2015</a:t>
            </a:r>
          </a:p>
        </p:txBody>
      </p:sp>
      <p:sp>
        <p:nvSpPr>
          <p:cNvPr id="3" name="Rectangle 2"/>
          <p:cNvSpPr/>
          <p:nvPr/>
        </p:nvSpPr>
        <p:spPr>
          <a:xfrm>
            <a:off x="423392" y="1305996"/>
            <a:ext cx="3305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prstClr val="black"/>
                </a:solidFill>
                <a:ea typeface="Calibri"/>
                <a:cs typeface="Consolas"/>
              </a:rPr>
              <a:t>Organizer: Kurt Aulenbacher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92912" y="1841242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b="1" dirty="0" smtClean="0">
                <a:ea typeface="Calibri"/>
                <a:cs typeface="Consolas"/>
              </a:rPr>
              <a:t>Motivation:</a:t>
            </a:r>
          </a:p>
          <a:p>
            <a:pPr>
              <a:spcAft>
                <a:spcPts val="0"/>
              </a:spcAft>
            </a:pPr>
            <a:r>
              <a:rPr lang="en-GB" sz="2000" dirty="0" smtClean="0">
                <a:ea typeface="Calibri"/>
                <a:cs typeface="Consolas"/>
              </a:rPr>
              <a:t>“Several initiatives </a:t>
            </a:r>
            <a:r>
              <a:rPr lang="en-GB" sz="2000" dirty="0">
                <a:ea typeface="Calibri"/>
                <a:cs typeface="Consolas"/>
              </a:rPr>
              <a:t>try to measure hadron EDM's in custom-build storage rings. Since specialized hadron storage rings are quite expensive, it was discussed to erect an electron storage ring, because such a device can be very compact (frozen spin in electrostatic bends </a:t>
            </a:r>
            <a:r>
              <a:rPr lang="en-GB" sz="2000" dirty="0" smtClean="0">
                <a:ea typeface="Calibri"/>
                <a:cs typeface="Consolas"/>
              </a:rPr>
              <a:t>at ~15 MeV</a:t>
            </a:r>
            <a:r>
              <a:rPr lang="en-GB" sz="2000" dirty="0">
                <a:ea typeface="Calibri"/>
                <a:cs typeface="Consolas"/>
              </a:rPr>
              <a:t>) and may serve as a test bench </a:t>
            </a:r>
            <a:r>
              <a:rPr lang="en-GB" sz="2000" dirty="0" smtClean="0">
                <a:ea typeface="Calibri"/>
                <a:cs typeface="Consolas"/>
              </a:rPr>
              <a:t>to </a:t>
            </a:r>
            <a:r>
              <a:rPr lang="en-GB" sz="2000" dirty="0">
                <a:ea typeface="Calibri"/>
                <a:cs typeface="Consolas"/>
              </a:rPr>
              <a:t>develop technology </a:t>
            </a:r>
            <a:r>
              <a:rPr lang="en-GB" sz="2000" dirty="0" smtClean="0">
                <a:ea typeface="Calibri"/>
                <a:cs typeface="Consolas"/>
              </a:rPr>
              <a:t>and measurement </a:t>
            </a:r>
            <a:r>
              <a:rPr lang="en-GB" sz="2000" dirty="0">
                <a:ea typeface="Calibri"/>
                <a:cs typeface="Consolas"/>
              </a:rPr>
              <a:t>techniques which could  later be applied to the hadron EDM</a:t>
            </a:r>
            <a:r>
              <a:rPr lang="en-GB" sz="2000" dirty="0" smtClean="0">
                <a:ea typeface="Calibri"/>
                <a:cs typeface="Consolas"/>
              </a:rPr>
              <a:t>.”</a:t>
            </a:r>
          </a:p>
          <a:p>
            <a:pPr>
              <a:spcAft>
                <a:spcPts val="0"/>
              </a:spcAft>
            </a:pPr>
            <a:endParaRPr lang="en-GB" sz="2000" dirty="0">
              <a:ea typeface="Calibri"/>
              <a:cs typeface="Consolas"/>
            </a:endParaRPr>
          </a:p>
          <a:p>
            <a:pPr>
              <a:spcAft>
                <a:spcPts val="0"/>
              </a:spcAft>
            </a:pPr>
            <a:r>
              <a:rPr lang="en-GB" sz="2000" b="1" dirty="0" smtClean="0">
                <a:ea typeface="Calibri"/>
                <a:cs typeface="Consolas"/>
              </a:rPr>
              <a:t>Workshop topics </a:t>
            </a:r>
            <a:r>
              <a:rPr lang="en-GB" sz="2000" dirty="0" smtClean="0">
                <a:ea typeface="Calibri"/>
                <a:cs typeface="Consolas"/>
              </a:rPr>
              <a:t>related </a:t>
            </a:r>
            <a:r>
              <a:rPr lang="en-GB" sz="2000" dirty="0">
                <a:ea typeface="Calibri"/>
                <a:cs typeface="Consolas"/>
              </a:rPr>
              <a:t>to the </a:t>
            </a:r>
            <a:r>
              <a:rPr lang="en-GB" sz="2000" dirty="0" smtClean="0">
                <a:ea typeface="Calibri"/>
                <a:cs typeface="Consolas"/>
              </a:rPr>
              <a:t>EDM electron </a:t>
            </a:r>
            <a:r>
              <a:rPr lang="en-GB" sz="2000" dirty="0">
                <a:ea typeface="Calibri"/>
                <a:cs typeface="Consolas"/>
              </a:rPr>
              <a:t>storage </a:t>
            </a:r>
            <a:r>
              <a:rPr lang="en-GB" sz="2000" dirty="0" smtClean="0">
                <a:ea typeface="Calibri"/>
                <a:cs typeface="Consolas"/>
              </a:rPr>
              <a:t>ring: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Calibri"/>
                <a:cs typeface="Consolas"/>
              </a:rPr>
              <a:t>technology</a:t>
            </a:r>
            <a:r>
              <a:rPr lang="en-GB" sz="2000" dirty="0">
                <a:ea typeface="Calibri"/>
                <a:cs typeface="Consolas"/>
              </a:rPr>
              <a:t>: vacuum, electrostatic deflectors, polarized </a:t>
            </a:r>
            <a:r>
              <a:rPr lang="en-GB" sz="2000" dirty="0" smtClean="0">
                <a:ea typeface="Calibri"/>
                <a:cs typeface="Consolas"/>
              </a:rPr>
              <a:t>injector, </a:t>
            </a:r>
            <a:r>
              <a:rPr lang="en-GB" sz="2000" dirty="0" err="1" smtClean="0">
                <a:ea typeface="Calibri"/>
                <a:cs typeface="Consolas"/>
              </a:rPr>
              <a:t>polarimetry</a:t>
            </a:r>
            <a:r>
              <a:rPr lang="en-GB" sz="2000" dirty="0" smtClean="0">
                <a:ea typeface="Calibri"/>
                <a:cs typeface="Consolas"/>
              </a:rPr>
              <a:t>, spin </a:t>
            </a:r>
            <a:r>
              <a:rPr lang="en-GB" sz="2000" dirty="0">
                <a:ea typeface="Calibri"/>
                <a:cs typeface="Consolas"/>
              </a:rPr>
              <a:t>dynamics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Calibri"/>
                <a:cs typeface="Consolas"/>
              </a:rPr>
              <a:t>project </a:t>
            </a:r>
            <a:r>
              <a:rPr lang="en-GB" sz="2000" dirty="0">
                <a:ea typeface="Calibri"/>
                <a:cs typeface="Consolas"/>
              </a:rPr>
              <a:t>development, cost,...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Calibri"/>
                <a:cs typeface="Consolas"/>
              </a:rPr>
              <a:t>positrons</a:t>
            </a:r>
            <a:r>
              <a:rPr lang="en-GB" sz="2000" dirty="0">
                <a:ea typeface="Calibri"/>
                <a:cs typeface="Consolas"/>
              </a:rPr>
              <a:t>...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Calibri"/>
                <a:cs typeface="Consolas"/>
              </a:rPr>
              <a:t>physics case for measuring the EDM </a:t>
            </a:r>
            <a:r>
              <a:rPr lang="en-GB" sz="2000" dirty="0">
                <a:ea typeface="Calibri"/>
                <a:cs typeface="Consolas"/>
              </a:rPr>
              <a:t>of the </a:t>
            </a:r>
            <a:r>
              <a:rPr lang="en-GB" sz="2000" dirty="0" smtClean="0">
                <a:ea typeface="Calibri"/>
                <a:cs typeface="Consolas"/>
              </a:rPr>
              <a:t>electron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Calibri"/>
                <a:cs typeface="Consolas"/>
              </a:rPr>
              <a:t>related </a:t>
            </a:r>
            <a:r>
              <a:rPr lang="en-GB" sz="2000" dirty="0">
                <a:ea typeface="Calibri"/>
                <a:cs typeface="Consolas"/>
              </a:rPr>
              <a:t>subjects e.g.   g-2 (</a:t>
            </a:r>
            <a:r>
              <a:rPr lang="en-GB" sz="2000" dirty="0" err="1">
                <a:ea typeface="Calibri"/>
                <a:cs typeface="Consolas"/>
              </a:rPr>
              <a:t>Muon</a:t>
            </a:r>
            <a:r>
              <a:rPr lang="en-GB" sz="2000" dirty="0">
                <a:ea typeface="Calibri"/>
                <a:cs typeface="Consolas"/>
              </a:rPr>
              <a:t>)</a:t>
            </a:r>
          </a:p>
          <a:p>
            <a:pPr>
              <a:spcAft>
                <a:spcPts val="0"/>
              </a:spcAft>
            </a:pPr>
            <a:endParaRPr lang="en-GB" sz="2000" dirty="0">
              <a:ea typeface="Calibri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465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ft_pos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89" y="0"/>
            <a:ext cx="48462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2971" y="2708920"/>
            <a:ext cx="237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March 23</a:t>
            </a:r>
            <a:r>
              <a:rPr lang="en-US" baseline="30000" dirty="0" smtClean="0">
                <a:solidFill>
                  <a:prstClr val="black"/>
                </a:solidFill>
              </a:rPr>
              <a:t>rd</a:t>
            </a:r>
            <a:r>
              <a:rPr lang="en-US" dirty="0" smtClean="0">
                <a:solidFill>
                  <a:prstClr val="black"/>
                </a:solidFill>
              </a:rPr>
              <a:t> – 27</a:t>
            </a:r>
            <a:r>
              <a:rPr lang="en-US" baseline="30000" dirty="0" smtClean="0">
                <a:solidFill>
                  <a:prstClr val="black"/>
                </a:solidFill>
              </a:rPr>
              <a:t>th</a:t>
            </a:r>
            <a:r>
              <a:rPr lang="en-US" dirty="0" smtClean="0">
                <a:solidFill>
                  <a:prstClr val="black"/>
                </a:solidFill>
              </a:rPr>
              <a:t>,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2806" y="4365104"/>
            <a:ext cx="2872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Trinity College Oxford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Organizer: Chris Prior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0224" y="697051"/>
            <a:ext cx="3375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898989"/>
                </a:solidFill>
                <a:hlinkClick r:id="rId3"/>
              </a:rPr>
              <a:t>Space Charge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87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900" dirty="0" smtClean="0">
                <a:solidFill>
                  <a:prstClr val="black"/>
                </a:solidFill>
              </a:rPr>
              <a:t>WP5 XBEAM</a:t>
            </a:r>
          </a:p>
          <a:p>
            <a:pPr marL="0" indent="0" algn="ctr">
              <a:buNone/>
            </a:pPr>
            <a:r>
              <a:rPr lang="en-US" sz="4900" dirty="0" smtClean="0">
                <a:solidFill>
                  <a:prstClr val="black"/>
                </a:solidFill>
              </a:rPr>
              <a:t>Milestones &amp; Deliverables</a:t>
            </a:r>
          </a:p>
          <a:p>
            <a:pPr marL="0" indent="0" algn="ctr">
              <a:buNone/>
            </a:pPr>
            <a:r>
              <a:rPr lang="en-US" sz="4900" dirty="0">
                <a:solidFill>
                  <a:prstClr val="black"/>
                </a:solidFill>
              </a:rPr>
              <a:t> </a:t>
            </a:r>
            <a:r>
              <a:rPr lang="en-US" sz="4900" dirty="0" smtClean="0">
                <a:solidFill>
                  <a:prstClr val="black"/>
                </a:solidFill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0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769" y="1113030"/>
            <a:ext cx="824001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0000CC"/>
                </a:solidFill>
              </a:rPr>
              <a:t>deliverables :</a:t>
            </a:r>
            <a:endParaRPr lang="en-US" sz="2800" b="1" kern="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kern="0" dirty="0">
                <a:solidFill>
                  <a:srgbClr val="0000CC"/>
                </a:solidFill>
              </a:rPr>
              <a:t>Preliminary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kern="0" dirty="0">
                <a:solidFill>
                  <a:srgbClr val="0000CC"/>
                </a:solidFill>
              </a:rPr>
              <a:t>strategies, optimization, limitations, paths &amp; parameters </a:t>
            </a:r>
            <a:r>
              <a:rPr lang="en-US" sz="2800" kern="0" dirty="0">
                <a:solidFill>
                  <a:prstClr val="black"/>
                </a:solidFill>
              </a:rPr>
              <a:t>for 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800" kern="0" dirty="0">
                <a:solidFill>
                  <a:prstClr val="black"/>
                </a:solidFill>
              </a:rPr>
              <a:t>future hadron &amp; lepton colliders; 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800" kern="0" dirty="0">
                <a:solidFill>
                  <a:prstClr val="black"/>
                </a:solidFill>
              </a:rPr>
              <a:t>future high-performance hadron rings; 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800" kern="0" dirty="0">
                <a:solidFill>
                  <a:prstClr val="black"/>
                </a:solidFill>
              </a:rPr>
              <a:t>future high-power high-current SC </a:t>
            </a:r>
            <a:r>
              <a:rPr lang="en-US" sz="2800" kern="0" dirty="0" err="1">
                <a:solidFill>
                  <a:prstClr val="black"/>
                </a:solidFill>
              </a:rPr>
              <a:t>linacs</a:t>
            </a:r>
            <a:r>
              <a:rPr lang="en-US" sz="2800" kern="0" dirty="0">
                <a:solidFill>
                  <a:prstClr val="black"/>
                </a:solidFill>
              </a:rPr>
              <a:t>; and 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800" kern="0" dirty="0">
                <a:solidFill>
                  <a:prstClr val="black"/>
                </a:solidFill>
              </a:rPr>
              <a:t>future polarized beams </a:t>
            </a:r>
          </a:p>
          <a:p>
            <a:pPr lvl="1"/>
            <a:r>
              <a:rPr lang="en-US" sz="2800" b="1" kern="0" dirty="0">
                <a:solidFill>
                  <a:srgbClr val="FF0000"/>
                </a:solidFill>
              </a:rPr>
              <a:t>[month 36]</a:t>
            </a:r>
            <a:endParaRPr lang="en-GB" sz="3600" b="1" kern="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kern="0" dirty="0">
                <a:solidFill>
                  <a:srgbClr val="0000CC"/>
                </a:solidFill>
              </a:rPr>
              <a:t>Strategy </a:t>
            </a:r>
            <a:r>
              <a:rPr lang="en-US" sz="2800" kern="0" dirty="0">
                <a:solidFill>
                  <a:prstClr val="black"/>
                </a:solidFill>
              </a:rPr>
              <a:t>for 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800" kern="0" dirty="0">
                <a:solidFill>
                  <a:prstClr val="black"/>
                </a:solidFill>
              </a:rPr>
              <a:t>future extreme beam facilities; </a:t>
            </a:r>
          </a:p>
          <a:p>
            <a:pPr lvl="1"/>
            <a:r>
              <a:rPr lang="en-US" sz="2800" b="1" kern="0" dirty="0">
                <a:solidFill>
                  <a:srgbClr val="FF0000"/>
                </a:solidFill>
              </a:rPr>
              <a:t>[month 48]</a:t>
            </a:r>
            <a:endParaRPr lang="en-GB" sz="3600" b="1" kern="0" dirty="0">
              <a:solidFill>
                <a:srgbClr val="FF0000"/>
              </a:solidFill>
            </a:endParaRPr>
          </a:p>
          <a:p>
            <a:pPr lvl="1"/>
            <a:endParaRPr lang="en-US" sz="2800" b="1" kern="0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032"/>
            <a:ext cx="84502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502122">
            <a:off x="2256066" y="4820545"/>
            <a:ext cx="6768391" cy="1015663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n</a:t>
            </a:r>
            <a:r>
              <a:rPr lang="en-US" sz="6000" b="1" dirty="0" smtClean="0">
                <a:solidFill>
                  <a:srgbClr val="FF0000"/>
                </a:solidFill>
              </a:rPr>
              <a:t>one at the moment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" y="725486"/>
            <a:ext cx="9105529" cy="5058627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7422"/>
            <a:ext cx="475252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kern="0" dirty="0">
                <a:solidFill>
                  <a:srgbClr val="0000CC"/>
                </a:solidFill>
              </a:rPr>
              <a:t>milestones :</a:t>
            </a:r>
            <a:endParaRPr lang="en-US" sz="2800" b="1" kern="0" dirty="0">
              <a:solidFill>
                <a:srgbClr val="0000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n-GB" sz="3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en-GB" sz="5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398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20199394">
            <a:off x="102325" y="2494745"/>
            <a:ext cx="8968737" cy="923330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≥1 workshop per task in year 1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5354" y="4814618"/>
            <a:ext cx="3307637" cy="1938992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a</a:t>
            </a:r>
            <a:r>
              <a:rPr lang="en-US" sz="2400" b="1" dirty="0" smtClean="0">
                <a:solidFill>
                  <a:prstClr val="white"/>
                </a:solidFill>
              </a:rPr>
              <a:t>ccomplished by Oct’14:</a:t>
            </a:r>
          </a:p>
          <a:p>
            <a:r>
              <a:rPr lang="en-US" sz="2400" b="1" dirty="0" smtClean="0">
                <a:solidFill>
                  <a:prstClr val="white"/>
                </a:solidFill>
              </a:rPr>
              <a:t>7 workshops for XCOLL</a:t>
            </a:r>
          </a:p>
          <a:p>
            <a:r>
              <a:rPr lang="en-US" sz="2400" b="1" dirty="0">
                <a:solidFill>
                  <a:prstClr val="white"/>
                </a:solidFill>
              </a:rPr>
              <a:t>2</a:t>
            </a:r>
            <a:r>
              <a:rPr lang="en-US" sz="2400" b="1" dirty="0" smtClean="0">
                <a:solidFill>
                  <a:prstClr val="white"/>
                </a:solidFill>
              </a:rPr>
              <a:t> workshop for XRING</a:t>
            </a:r>
          </a:p>
          <a:p>
            <a:r>
              <a:rPr lang="en-US" sz="2400" b="1" dirty="0">
                <a:solidFill>
                  <a:prstClr val="white"/>
                </a:solidFill>
              </a:rPr>
              <a:t>1</a:t>
            </a:r>
            <a:r>
              <a:rPr lang="en-US" sz="2400" b="1" dirty="0" smtClean="0">
                <a:solidFill>
                  <a:prstClr val="white"/>
                </a:solidFill>
              </a:rPr>
              <a:t> workshop for XLINAC </a:t>
            </a:r>
          </a:p>
          <a:p>
            <a:r>
              <a:rPr lang="en-US" sz="2400" b="1" dirty="0">
                <a:solidFill>
                  <a:prstClr val="white"/>
                </a:solidFill>
              </a:rPr>
              <a:t>1</a:t>
            </a:r>
            <a:r>
              <a:rPr lang="en-US" sz="2400" b="1" dirty="0" smtClean="0">
                <a:solidFill>
                  <a:prstClr val="white"/>
                </a:solidFill>
              </a:rPr>
              <a:t> workshop for XPOL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6411" y="4814618"/>
            <a:ext cx="3406574" cy="1938992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planned for 2014/15:</a:t>
            </a:r>
          </a:p>
          <a:p>
            <a:r>
              <a:rPr lang="en-US" sz="2400" b="1" dirty="0">
                <a:solidFill>
                  <a:prstClr val="white"/>
                </a:solidFill>
              </a:rPr>
              <a:t>4</a:t>
            </a:r>
            <a:r>
              <a:rPr lang="en-US" sz="2400" b="1" dirty="0" smtClean="0">
                <a:solidFill>
                  <a:prstClr val="white"/>
                </a:solidFill>
              </a:rPr>
              <a:t> workshops for XCOLL</a:t>
            </a:r>
          </a:p>
          <a:p>
            <a:r>
              <a:rPr lang="en-US" sz="2400" b="1" dirty="0" smtClean="0">
                <a:solidFill>
                  <a:prstClr val="white"/>
                </a:solidFill>
              </a:rPr>
              <a:t>3 workshops for XRING</a:t>
            </a:r>
          </a:p>
          <a:p>
            <a:r>
              <a:rPr lang="en-US" sz="2400" b="1" dirty="0">
                <a:solidFill>
                  <a:prstClr val="white"/>
                </a:solidFill>
              </a:rPr>
              <a:t>3</a:t>
            </a:r>
            <a:r>
              <a:rPr lang="en-US" sz="2400" b="1" dirty="0" smtClean="0">
                <a:solidFill>
                  <a:prstClr val="white"/>
                </a:solidFill>
              </a:rPr>
              <a:t> workshops for XLINAC </a:t>
            </a:r>
          </a:p>
          <a:p>
            <a:r>
              <a:rPr lang="en-US" sz="2400" b="1" dirty="0" smtClean="0">
                <a:solidFill>
                  <a:prstClr val="white"/>
                </a:solidFill>
              </a:rPr>
              <a:t>1 workshop for XPOL</a:t>
            </a:r>
          </a:p>
        </p:txBody>
      </p:sp>
    </p:spTree>
    <p:extLst>
      <p:ext uri="{BB962C8B-B14F-4D97-AF65-F5344CB8AC3E}">
        <p14:creationId xmlns:p14="http://schemas.microsoft.com/office/powerpoint/2010/main" val="165776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99" y="638557"/>
            <a:ext cx="3699793" cy="52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3450475" cy="4876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3361982" cy="4752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52" y="2262340"/>
            <a:ext cx="3251547" cy="459565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WP5 XBEAM MS reports</a:t>
            </a:r>
            <a:endParaRPr lang="en-GB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12776"/>
            <a:ext cx="8204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i="1" dirty="0" smtClean="0">
              <a:solidFill>
                <a:prstClr val="black"/>
              </a:solidFill>
            </a:endParaRPr>
          </a:p>
          <a:p>
            <a:r>
              <a:rPr lang="en-US" sz="3600" i="1" dirty="0" smtClean="0">
                <a:solidFill>
                  <a:prstClr val="black"/>
                </a:solidFill>
              </a:rPr>
              <a:t>EuCARD2-Mil-MS29</a:t>
            </a:r>
            <a:endParaRPr lang="en-US" sz="3600" i="1" dirty="0">
              <a:solidFill>
                <a:prstClr val="black"/>
              </a:solidFill>
            </a:endParaRPr>
          </a:p>
          <a:p>
            <a:r>
              <a:rPr lang="en-US" sz="3600" i="1" dirty="0" smtClean="0">
                <a:solidFill>
                  <a:prstClr val="black"/>
                </a:solidFill>
              </a:rPr>
              <a:t>EuCARD2-Mil-MS30</a:t>
            </a:r>
          </a:p>
          <a:p>
            <a:r>
              <a:rPr lang="en-US" sz="3600" i="1" dirty="0" smtClean="0">
                <a:solidFill>
                  <a:prstClr val="black"/>
                </a:solidFill>
              </a:rPr>
              <a:t>EuCARD2-Mil-MS31</a:t>
            </a:r>
            <a:endParaRPr lang="en-US" sz="3600" i="1" dirty="0">
              <a:solidFill>
                <a:prstClr val="black"/>
              </a:solidFill>
            </a:endParaRPr>
          </a:p>
          <a:p>
            <a:r>
              <a:rPr lang="en-US" sz="3600" i="1" dirty="0" smtClean="0">
                <a:solidFill>
                  <a:prstClr val="black"/>
                </a:solidFill>
              </a:rPr>
              <a:t>EuCARD2-Mil-MS32</a:t>
            </a:r>
            <a:endParaRPr lang="en-US" sz="3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4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16632" y="30192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900" dirty="0" smtClean="0">
                <a:solidFill>
                  <a:prstClr val="black"/>
                </a:solidFill>
              </a:rPr>
              <a:t>WP1.4 </a:t>
            </a:r>
            <a:r>
              <a:rPr lang="en-US" sz="4900" dirty="0" err="1" smtClean="0">
                <a:solidFill>
                  <a:prstClr val="black"/>
                </a:solidFill>
              </a:rPr>
              <a:t>EuCAN</a:t>
            </a:r>
            <a:r>
              <a:rPr lang="en-US" sz="4900" dirty="0" smtClean="0">
                <a:solidFill>
                  <a:prstClr val="black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900" dirty="0" smtClean="0">
                <a:solidFill>
                  <a:prstClr val="black"/>
                </a:solidFill>
              </a:rPr>
              <a:t> 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94043"/>
            <a:ext cx="3595399" cy="34032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4920" y="1292970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Coordinating </a:t>
            </a:r>
            <a:r>
              <a:rPr lang="en-GB" sz="2400" b="1" dirty="0"/>
              <a:t>the activities of the </a:t>
            </a:r>
            <a:r>
              <a:rPr lang="en-GB" sz="2400" b="1" dirty="0" smtClean="0"/>
              <a:t>accelerator </a:t>
            </a:r>
            <a:r>
              <a:rPr lang="en-GB" sz="2400" b="1" dirty="0"/>
              <a:t>networks within </a:t>
            </a:r>
            <a:r>
              <a:rPr lang="en-GB" sz="2400" b="1" dirty="0" smtClean="0"/>
              <a:t>EuCARD-2, platform for information exchange, interface, etc.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6405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contents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a) </a:t>
            </a:r>
            <a:r>
              <a:rPr lang="en-US" sz="4000" dirty="0"/>
              <a:t>p</a:t>
            </a:r>
            <a:r>
              <a:rPr lang="en-US" sz="4000" dirty="0" smtClean="0"/>
              <a:t>rogress since May 2014</a:t>
            </a:r>
          </a:p>
          <a:p>
            <a:pPr marL="0" indent="0">
              <a:buNone/>
            </a:pPr>
            <a:r>
              <a:rPr lang="en-US" sz="4000" dirty="0" smtClean="0"/>
              <a:t>b) </a:t>
            </a:r>
            <a:r>
              <a:rPr lang="en-US" sz="4000" dirty="0"/>
              <a:t>f</a:t>
            </a:r>
            <a:r>
              <a:rPr lang="en-US" sz="4000" dirty="0" smtClean="0"/>
              <a:t>uture program for 2014 &amp; 15 </a:t>
            </a:r>
          </a:p>
          <a:p>
            <a:pPr marL="0" indent="0">
              <a:buNone/>
            </a:pPr>
            <a:r>
              <a:rPr lang="en-US" sz="4000" dirty="0" smtClean="0"/>
              <a:t>c) milestones and deliverables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5752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4" y="0"/>
            <a:ext cx="484682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7775" y="0"/>
            <a:ext cx="42362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EuCAN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WS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"Universities meet Labs" (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EuCAN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), Frankfurt am Main,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 smtClean="0">
                <a:solidFill>
                  <a:prstClr val="black"/>
                </a:solidFill>
              </a:rPr>
              <a:t>30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Sept. -2 Oct. 2014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39578" y="1916832"/>
            <a:ext cx="43044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u="sng" dirty="0" smtClean="0">
                <a:solidFill>
                  <a:srgbClr val="1F497D"/>
                </a:solidFill>
                <a:ea typeface="Calibri"/>
              </a:rPr>
              <a:t>themes</a:t>
            </a:r>
            <a:endParaRPr lang="en-GB" sz="2000" b="1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1F497D"/>
                </a:solidFill>
                <a:ea typeface="Calibri"/>
              </a:rPr>
              <a:t>Training &amp; accelerator schools across world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1F497D"/>
                </a:solidFill>
                <a:ea typeface="Calibri"/>
              </a:rPr>
              <a:t>Students between two worlds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1F497D"/>
                </a:solidFill>
                <a:ea typeface="Calibri"/>
              </a:rPr>
              <a:t>Collaboration of Universities and laboratories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1F497D"/>
                </a:solidFill>
                <a:ea typeface="Calibri"/>
              </a:rPr>
              <a:t>Research ranking in different countries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1F497D"/>
                </a:solidFill>
                <a:ea typeface="Calibri"/>
              </a:rPr>
              <a:t>Journals, impact factor, Hirsch index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1F497D"/>
                </a:solidFill>
                <a:ea typeface="Calibri"/>
              </a:rPr>
              <a:t>Physical societies &amp; status of accelerator physics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1F497D"/>
                </a:solidFill>
                <a:ea typeface="Calibri"/>
              </a:rPr>
              <a:t>Funding/collaboration initiatives, e.g. in Germany &amp; Hessen (LOEWE, FIAS, Helmholtz Institutes, KFB, DPG AKBP) but also Spain (CONECTA)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1F497D"/>
                </a:solidFill>
                <a:ea typeface="Calibri"/>
              </a:rPr>
              <a:t>Frankfurt accelerator facilities (w. tour)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1F497D"/>
                </a:solidFill>
                <a:ea typeface="Calibri"/>
              </a:rPr>
              <a:t>Funding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1F497D"/>
                </a:solidFill>
                <a:ea typeface="Calibri"/>
              </a:rPr>
              <a:t>EuCARD-2 networks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b="1" dirty="0" smtClean="0">
              <a:solidFill>
                <a:srgbClr val="1F497D"/>
              </a:solidFill>
              <a:ea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b="1" dirty="0" smtClean="0">
              <a:solidFill>
                <a:srgbClr val="1F497D"/>
              </a:solidFill>
              <a:ea typeface="Calibri"/>
            </a:endParaRPr>
          </a:p>
          <a:p>
            <a:pPr lvl="0"/>
            <a:endParaRPr lang="en-GB" b="1" dirty="0">
              <a:solidFill>
                <a:srgbClr val="1F497D"/>
              </a:solidFill>
              <a:ea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7927" y="6396335"/>
            <a:ext cx="204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/>
              <a:t>40 participants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409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5913"/>
            <a:ext cx="5427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three invitees could not come…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4" y="618416"/>
            <a:ext cx="2486760" cy="3143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709992"/>
            <a:ext cx="2535854" cy="306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84755"/>
            <a:ext cx="5421012" cy="353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2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2268" y="-171331"/>
            <a:ext cx="7387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d</a:t>
            </a:r>
            <a:r>
              <a:rPr lang="en-GB" sz="3200" dirty="0" smtClean="0"/>
              <a:t>espite this the workshop was successful …</a:t>
            </a:r>
            <a:endParaRPr lang="en-GB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842"/>
            <a:ext cx="3127151" cy="2345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" y="4490493"/>
            <a:ext cx="3230583" cy="2422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490493"/>
            <a:ext cx="3207216" cy="2405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71" y="404842"/>
            <a:ext cx="3134308" cy="23507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25" y="2527515"/>
            <a:ext cx="3156676" cy="2367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51" y="2473359"/>
            <a:ext cx="3482434" cy="2611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50" y="2716074"/>
            <a:ext cx="2653855" cy="19903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11" y="399474"/>
            <a:ext cx="3113194" cy="23348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34" y="4490493"/>
            <a:ext cx="3156676" cy="236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705714"/>
            <a:ext cx="720203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EuCAN</a:t>
            </a:r>
            <a:r>
              <a:rPr lang="en-US" sz="3600" b="1" dirty="0" smtClean="0">
                <a:solidFill>
                  <a:srgbClr val="0070C0"/>
                </a:solidFill>
              </a:rPr>
              <a:t> WP1 </a:t>
            </a:r>
          </a:p>
          <a:p>
            <a:endParaRPr lang="en-US" sz="3600" dirty="0">
              <a:solidFill>
                <a:prstClr val="black"/>
              </a:solidFill>
            </a:endParaRPr>
          </a:p>
          <a:p>
            <a:r>
              <a:rPr lang="en-US" sz="3600" b="1" dirty="0">
                <a:solidFill>
                  <a:prstClr val="black"/>
                </a:solidFill>
              </a:rPr>
              <a:t>d</a:t>
            </a:r>
            <a:r>
              <a:rPr lang="en-US" sz="3600" b="1" dirty="0" smtClean="0">
                <a:solidFill>
                  <a:prstClr val="black"/>
                </a:solidFill>
              </a:rPr>
              <a:t>eliverable</a:t>
            </a:r>
          </a:p>
          <a:p>
            <a:endParaRPr lang="en-US" sz="3600" dirty="0">
              <a:solidFill>
                <a:prstClr val="black"/>
              </a:solidFill>
            </a:endParaRPr>
          </a:p>
          <a:p>
            <a:r>
              <a:rPr lang="en-US" sz="3600" b="1" dirty="0">
                <a:solidFill>
                  <a:srgbClr val="4BACC6">
                    <a:lumMod val="75000"/>
                  </a:srgbClr>
                </a:solidFill>
              </a:rPr>
              <a:t>k</a:t>
            </a:r>
            <a:r>
              <a:rPr lang="en-US" sz="3600" b="1" dirty="0" smtClean="0">
                <a:solidFill>
                  <a:srgbClr val="4BACC6">
                    <a:lumMod val="75000"/>
                  </a:srgbClr>
                </a:solidFill>
              </a:rPr>
              <a:t>ey results of 5 accelerator networks</a:t>
            </a:r>
          </a:p>
          <a:p>
            <a:r>
              <a:rPr lang="en-US" sz="3600" b="1" dirty="0" smtClean="0">
                <a:solidFill>
                  <a:srgbClr val="4BACC6">
                    <a:lumMod val="75000"/>
                  </a:srgbClr>
                </a:solidFill>
              </a:rPr>
              <a:t>M18</a:t>
            </a:r>
          </a:p>
          <a:p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752963">
            <a:off x="2129641" y="3902781"/>
            <a:ext cx="5776646" cy="1754326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d</a:t>
            </a:r>
            <a:r>
              <a:rPr lang="en-US" sz="6000" b="1" dirty="0" smtClean="0">
                <a:solidFill>
                  <a:srgbClr val="FF0000"/>
                </a:solidFill>
              </a:rPr>
              <a:t>ue rather soon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input from </a:t>
            </a:r>
            <a:r>
              <a:rPr lang="en-US" sz="4800" b="1" dirty="0" err="1" smtClean="0">
                <a:solidFill>
                  <a:srgbClr val="FF0000"/>
                </a:solidFill>
              </a:rPr>
              <a:t>EuCAN</a:t>
            </a:r>
            <a:r>
              <a:rPr lang="en-US" sz="4800" b="1" dirty="0" smtClean="0">
                <a:solidFill>
                  <a:srgbClr val="FF0000"/>
                </a:solidFill>
              </a:rPr>
              <a:t> WS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1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79"/>
            <a:ext cx="88204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</a:t>
            </a:r>
            <a:r>
              <a:rPr lang="en-US" sz="3600" dirty="0" smtClean="0"/>
              <a:t>pen issue</a:t>
            </a:r>
            <a:r>
              <a:rPr lang="en-US" sz="3600" dirty="0"/>
              <a:t>s</a:t>
            </a:r>
            <a:r>
              <a:rPr lang="en-US" sz="3600" dirty="0" smtClean="0"/>
              <a:t>:</a:t>
            </a:r>
          </a:p>
          <a:p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u</a:t>
            </a:r>
            <a:r>
              <a:rPr lang="en-US" sz="3600" dirty="0" smtClean="0"/>
              <a:t>pdate of TIARA surveys by EuCARD-2?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/>
              <a:t>s</a:t>
            </a:r>
            <a:r>
              <a:rPr lang="en-US" sz="3600" dirty="0" smtClean="0"/>
              <a:t>uggestion from </a:t>
            </a:r>
            <a:r>
              <a:rPr lang="en-US" sz="3600" dirty="0" err="1" smtClean="0"/>
              <a:t>EuCAN</a:t>
            </a:r>
            <a:r>
              <a:rPr lang="en-US" sz="3600" dirty="0" smtClean="0"/>
              <a:t> workshop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smtClean="0"/>
              <a:t>do we want to do this?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smtClean="0"/>
              <a:t>If yes, how should we proceed?</a:t>
            </a:r>
          </a:p>
          <a:p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</a:t>
            </a:r>
            <a:r>
              <a:rPr lang="en-US" sz="3600" dirty="0" smtClean="0"/>
              <a:t> question: can EuCARD-2 activities prepare responses to EU Horizon2020 calls?  </a:t>
            </a:r>
            <a:endParaRPr lang="en-GB" sz="3600" dirty="0" smtClean="0"/>
          </a:p>
          <a:p>
            <a:pPr lvl="1"/>
            <a:endParaRPr lang="en-US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0105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-811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XBEAM events since May’14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686800" cy="1752600"/>
          </a:xfrm>
        </p:spPr>
        <p:txBody>
          <a:bodyPr>
            <a:noAutofit/>
          </a:bodyPr>
          <a:lstStyle/>
          <a:p>
            <a:pPr algn="l"/>
            <a:r>
              <a:rPr lang="en-GB" b="1" dirty="0">
                <a:hlinkClick r:id="rId2"/>
              </a:rPr>
              <a:t>SC Collaboration Meeting </a:t>
            </a:r>
            <a:r>
              <a:rPr lang="en-GB" b="1" dirty="0" smtClean="0">
                <a:hlinkClick r:id="rId2"/>
              </a:rPr>
              <a:t>2014</a:t>
            </a:r>
            <a:r>
              <a:rPr lang="en-GB" b="1" dirty="0" smtClean="0"/>
              <a:t> (XRING), </a:t>
            </a:r>
            <a:r>
              <a:rPr lang="en-GB" b="1" dirty="0"/>
              <a:t>CERN, 20-21 May 2014 </a:t>
            </a:r>
            <a:endParaRPr lang="en-US" b="1" dirty="0" smtClean="0"/>
          </a:p>
          <a:p>
            <a:pPr algn="l"/>
            <a:r>
              <a:rPr lang="en-GB" b="1" dirty="0" smtClean="0">
                <a:hlinkClick r:id="rId3"/>
              </a:rPr>
              <a:t>MulCoPim’14</a:t>
            </a:r>
            <a:r>
              <a:rPr lang="en-GB" b="1" dirty="0" smtClean="0"/>
              <a:t> </a:t>
            </a:r>
            <a:r>
              <a:rPr lang="en-GB" b="1" dirty="0"/>
              <a:t>(XCOLL), Valencia, 17-19 Sept. 2014 </a:t>
            </a:r>
            <a:endParaRPr lang="en-GB" b="1" dirty="0" smtClean="0"/>
          </a:p>
          <a:p>
            <a:pPr algn="l"/>
            <a:endParaRPr lang="en-GB" b="1" dirty="0" smtClean="0"/>
          </a:p>
          <a:p>
            <a:pPr algn="l"/>
            <a:endParaRPr lang="en-GB" b="1" dirty="0" smtClean="0"/>
          </a:p>
          <a:p>
            <a:pPr algn="l"/>
            <a:r>
              <a:rPr lang="en-GB" b="1" dirty="0" smtClean="0"/>
              <a:t> </a:t>
            </a:r>
          </a:p>
          <a:p>
            <a:pPr algn="l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9569" y="35055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Communications since May’14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1609" y="4797152"/>
            <a:ext cx="88855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 smtClean="0">
                <a:hlinkClick r:id="rId4"/>
              </a:rPr>
              <a:t>Beam </a:t>
            </a:r>
            <a:r>
              <a:rPr lang="en-GB" sz="2400" b="1" dirty="0">
                <a:hlinkClick r:id="rId4"/>
              </a:rPr>
              <a:t>Dynamics meets Magnets supported by </a:t>
            </a:r>
            <a:r>
              <a:rPr lang="en-GB" sz="2400" b="1" dirty="0" smtClean="0">
                <a:hlinkClick r:id="rId4"/>
              </a:rPr>
              <a:t>EuCARD-2</a:t>
            </a:r>
            <a:r>
              <a:rPr lang="en-GB" sz="2400" b="1" dirty="0" smtClean="0"/>
              <a:t>, </a:t>
            </a:r>
          </a:p>
          <a:p>
            <a:pPr lvl="0"/>
            <a:r>
              <a:rPr lang="en-GB" sz="2400" b="1" dirty="0"/>
              <a:t>	</a:t>
            </a:r>
            <a:r>
              <a:rPr lang="en-GB" sz="2400" dirty="0" smtClean="0"/>
              <a:t>Giuliano Franchetti,</a:t>
            </a:r>
            <a:r>
              <a:rPr lang="en-GB" sz="2000" b="1" dirty="0" smtClean="0">
                <a:solidFill>
                  <a:srgbClr val="0000CC"/>
                </a:solidFill>
              </a:rPr>
              <a:t> </a:t>
            </a:r>
            <a:r>
              <a:rPr lang="en-GB" sz="2400" b="1" dirty="0">
                <a:solidFill>
                  <a:srgbClr val="0000CC"/>
                </a:solidFill>
              </a:rPr>
              <a:t>Accelerating News  </a:t>
            </a:r>
            <a:r>
              <a:rPr lang="en-GB" sz="2400" b="1" dirty="0" smtClean="0">
                <a:solidFill>
                  <a:srgbClr val="0000CC"/>
                </a:solidFill>
              </a:rPr>
              <a:t>#11, Autumn 2014</a:t>
            </a:r>
            <a:endParaRPr lang="en-GB" sz="2800" dirty="0" smtClean="0"/>
          </a:p>
          <a:p>
            <a:endParaRPr lang="en-GB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1076"/>
            <a:ext cx="6489978" cy="6859076"/>
          </a:xfrm>
          <a:prstGeom prst="rect">
            <a:avLst/>
          </a:prstGeom>
        </p:spPr>
      </p:pic>
      <p:pic>
        <p:nvPicPr>
          <p:cNvPr id="2" name="Picture 1" descr="Untitl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6525" r="19676" b="41704"/>
          <a:stretch/>
        </p:blipFill>
        <p:spPr>
          <a:xfrm>
            <a:off x="3005667" y="5207000"/>
            <a:ext cx="3153834" cy="10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037"/>
          <a:stretch/>
        </p:blipFill>
        <p:spPr>
          <a:xfrm>
            <a:off x="0" y="0"/>
            <a:ext cx="6444208" cy="4589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479" t="3722"/>
          <a:stretch/>
        </p:blipFill>
        <p:spPr>
          <a:xfrm rot="5400000">
            <a:off x="5900600" y="472619"/>
            <a:ext cx="3752527" cy="2807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634082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Space Charge collaboration meeting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CERN 20-21 May 2014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0380"/>
          <a:stretch/>
        </p:blipFill>
        <p:spPr>
          <a:xfrm>
            <a:off x="0" y="3512909"/>
            <a:ext cx="4976686" cy="3345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501008"/>
            <a:ext cx="4522429" cy="33918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004464"/>
            <a:ext cx="3563888" cy="1815882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themes: space charge studies for LIU, code benchmarking and experiments 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2900843"/>
            <a:ext cx="6410666" cy="1477328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prstClr val="white"/>
                </a:solidFill>
              </a:rPr>
              <a:t>Attendees: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Switzerland (CERN): 14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Germany (GSI, Frankfurt University, Helmholtz-</a:t>
            </a:r>
            <a:r>
              <a:rPr lang="en-US" b="1" dirty="0" err="1" smtClean="0">
                <a:solidFill>
                  <a:prstClr val="white"/>
                </a:solidFill>
              </a:rPr>
              <a:t>Zentrum</a:t>
            </a:r>
            <a:r>
              <a:rPr lang="en-US" b="1" dirty="0" smtClean="0">
                <a:solidFill>
                  <a:prstClr val="white"/>
                </a:solidFill>
              </a:rPr>
              <a:t> Berlin): 8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UK (STFC): 1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USA (Fermilab, Oakridge, BNL, LBNL): 5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24167" y="5692501"/>
            <a:ext cx="3219833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 smtClean="0">
                <a:ea typeface="Calibri"/>
                <a:cs typeface="Times New Roman"/>
                <a:hlinkClick r:id="rId6"/>
              </a:rPr>
              <a:t>Summary of the Space Charge Collaboration Meeting May 2014</a:t>
            </a:r>
            <a:r>
              <a:rPr lang="en-GB" dirty="0" smtClean="0">
                <a:ea typeface="Calibri"/>
                <a:cs typeface="Times New Roman"/>
              </a:rPr>
              <a:t>, F. Schmidt,</a:t>
            </a:r>
            <a:r>
              <a:rPr lang="en-GB" dirty="0" smtClean="0">
                <a:cs typeface="Times New Roman"/>
              </a:rPr>
              <a:t> </a:t>
            </a:r>
            <a:r>
              <a:rPr lang="en-GB" dirty="0" smtClean="0">
                <a:ea typeface="Calibri"/>
                <a:cs typeface="Times New Roman"/>
              </a:rPr>
              <a:t>CERN-ACC-2014-0208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8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</a:t>
            </a:r>
            <a:r>
              <a:rPr lang="en-US" dirty="0" smtClean="0"/>
              <a:t>utreach talks/seminars since May’14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4525963"/>
          </a:xfrm>
        </p:spPr>
        <p:txBody>
          <a:bodyPr>
            <a:noAutofit/>
          </a:bodyPr>
          <a:lstStyle/>
          <a:p>
            <a:pPr marL="0" lvl="0">
              <a:spcBef>
                <a:spcPts val="0"/>
              </a:spcBef>
            </a:pPr>
            <a:r>
              <a:rPr lang="en-GB" sz="2400" dirty="0">
                <a:solidFill>
                  <a:prstClr val="black"/>
                </a:solidFill>
              </a:rPr>
              <a:t>M. Benedikt, D. Schulte, J. </a:t>
            </a:r>
            <a:r>
              <a:rPr lang="en-GB" sz="2400" dirty="0" err="1">
                <a:solidFill>
                  <a:prstClr val="black"/>
                </a:solidFill>
              </a:rPr>
              <a:t>Wenninger</a:t>
            </a:r>
            <a:r>
              <a:rPr lang="en-GB" sz="2400" dirty="0">
                <a:solidFill>
                  <a:prstClr val="black"/>
                </a:solidFill>
              </a:rPr>
              <a:t>, F. Zimmermann, </a:t>
            </a:r>
            <a:r>
              <a:rPr lang="en-GB" sz="2400" dirty="0">
                <a:solidFill>
                  <a:prstClr val="black"/>
                </a:solidFill>
                <a:hlinkClick r:id="rId2"/>
              </a:rPr>
              <a:t>Challenges for Highest-Energy Circular Colliders</a:t>
            </a:r>
            <a:r>
              <a:rPr lang="en-GB" sz="2400" dirty="0">
                <a:solidFill>
                  <a:prstClr val="black"/>
                </a:solidFill>
              </a:rPr>
              <a:t>, IPAC'14 Dresden, </a:t>
            </a:r>
            <a:r>
              <a:rPr lang="en-GB" sz="2400" dirty="0" smtClean="0">
                <a:solidFill>
                  <a:prstClr val="black"/>
                </a:solidFill>
              </a:rPr>
              <a:t>16 </a:t>
            </a:r>
            <a:r>
              <a:rPr lang="en-GB" sz="2400" dirty="0">
                <a:solidFill>
                  <a:prstClr val="black"/>
                </a:solidFill>
              </a:rPr>
              <a:t>J</a:t>
            </a:r>
            <a:r>
              <a:rPr lang="en-GB" sz="2400" dirty="0" smtClean="0">
                <a:solidFill>
                  <a:prstClr val="black"/>
                </a:solidFill>
              </a:rPr>
              <a:t>une 2014</a:t>
            </a:r>
            <a:endParaRPr lang="en-GB" sz="24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600" dirty="0" smtClean="0">
                <a:solidFill>
                  <a:prstClr val="black"/>
                </a:solidFill>
              </a:rPr>
              <a:t> </a:t>
            </a:r>
            <a:endParaRPr lang="en-GB" sz="1600" dirty="0">
              <a:solidFill>
                <a:prstClr val="black"/>
              </a:solidFill>
            </a:endParaRPr>
          </a:p>
          <a:p>
            <a:pPr marL="0" lvl="0">
              <a:spcBef>
                <a:spcPts val="0"/>
              </a:spcBef>
            </a:pPr>
            <a:r>
              <a:rPr lang="en-GB" sz="2400" dirty="0">
                <a:solidFill>
                  <a:prstClr val="black"/>
                </a:solidFill>
              </a:rPr>
              <a:t>F. Zimmermann, </a:t>
            </a:r>
            <a:r>
              <a:rPr lang="en-GB" sz="2400" dirty="0">
                <a:solidFill>
                  <a:prstClr val="black"/>
                </a:solidFill>
                <a:hlinkClick r:id="rId3"/>
              </a:rPr>
              <a:t>Der Future Circular Collider am CERN - </a:t>
            </a:r>
            <a:r>
              <a:rPr lang="en-GB" sz="2400" dirty="0" err="1">
                <a:solidFill>
                  <a:prstClr val="black"/>
                </a:solidFill>
                <a:hlinkClick r:id="rId3"/>
              </a:rPr>
              <a:t>Beschleuniger</a:t>
            </a:r>
            <a:r>
              <a:rPr lang="en-GB" sz="2400" dirty="0">
                <a:solidFill>
                  <a:prstClr val="black"/>
                </a:solidFill>
                <a:hlinkClick r:id="rId3"/>
              </a:rPr>
              <a:t> und </a:t>
            </a:r>
            <a:r>
              <a:rPr lang="en-GB" sz="2400" dirty="0" err="1" smtClean="0">
                <a:solidFill>
                  <a:prstClr val="black"/>
                </a:solidFill>
                <a:hlinkClick r:id="rId3"/>
              </a:rPr>
              <a:t>Physik</a:t>
            </a:r>
            <a:r>
              <a:rPr lang="en-GB" sz="2400" dirty="0" smtClean="0">
                <a:solidFill>
                  <a:prstClr val="black"/>
                </a:solidFill>
              </a:rPr>
              <a:t>, </a:t>
            </a:r>
            <a:r>
              <a:rPr lang="en-GB" sz="2400" dirty="0" err="1">
                <a:solidFill>
                  <a:prstClr val="black"/>
                </a:solidFill>
              </a:rPr>
              <a:t>Physikalisches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Kolloquium</a:t>
            </a:r>
            <a:r>
              <a:rPr lang="en-GB" sz="2400" dirty="0">
                <a:solidFill>
                  <a:prstClr val="black"/>
                </a:solidFill>
              </a:rPr>
              <a:t> KIT Karlsruhe, 27 </a:t>
            </a:r>
            <a:r>
              <a:rPr lang="en-GB" sz="2400" dirty="0" smtClean="0">
                <a:solidFill>
                  <a:prstClr val="black"/>
                </a:solidFill>
              </a:rPr>
              <a:t>June </a:t>
            </a:r>
            <a:r>
              <a:rPr lang="en-GB" sz="2400" dirty="0">
                <a:solidFill>
                  <a:prstClr val="black"/>
                </a:solidFill>
              </a:rPr>
              <a:t>2014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GB" sz="1600" dirty="0" smtClean="0">
                <a:solidFill>
                  <a:prstClr val="black"/>
                </a:solidFill>
              </a:rPr>
              <a:t> </a:t>
            </a:r>
            <a:endParaRPr lang="en-GB" sz="1600" dirty="0">
              <a:solidFill>
                <a:prstClr val="black"/>
              </a:solidFill>
            </a:endParaRPr>
          </a:p>
          <a:p>
            <a:pPr marL="0" lvl="0">
              <a:spcBef>
                <a:spcPts val="0"/>
              </a:spcBef>
            </a:pPr>
            <a:r>
              <a:rPr lang="en-GB" sz="2400" dirty="0">
                <a:solidFill>
                  <a:prstClr val="black"/>
                </a:solidFill>
              </a:rPr>
              <a:t>F. Zimmermann, </a:t>
            </a:r>
            <a:r>
              <a:rPr lang="en-GB" sz="2400" dirty="0">
                <a:solidFill>
                  <a:prstClr val="black"/>
                </a:solidFill>
                <a:hlinkClick r:id="rId4"/>
              </a:rPr>
              <a:t>Future </a:t>
            </a:r>
            <a:r>
              <a:rPr lang="en-GB" sz="2400" dirty="0" smtClean="0">
                <a:solidFill>
                  <a:prstClr val="black"/>
                </a:solidFill>
                <a:hlinkClick r:id="rId4"/>
              </a:rPr>
              <a:t>Accelerators</a:t>
            </a:r>
            <a:r>
              <a:rPr lang="en-GB" sz="2400" dirty="0" smtClean="0">
                <a:solidFill>
                  <a:prstClr val="black"/>
                </a:solidFill>
              </a:rPr>
              <a:t>, </a:t>
            </a:r>
            <a:r>
              <a:rPr lang="en-GB" sz="2400" dirty="0" err="1">
                <a:solidFill>
                  <a:prstClr val="black"/>
                </a:solidFill>
              </a:rPr>
              <a:t>oPAC</a:t>
            </a:r>
            <a:r>
              <a:rPr lang="en-GB" sz="2400" dirty="0">
                <a:solidFill>
                  <a:prstClr val="black"/>
                </a:solidFill>
              </a:rPr>
              <a:t> School, Royal Holloway, 12 July </a:t>
            </a:r>
            <a:r>
              <a:rPr lang="en-GB" sz="2400" dirty="0" smtClean="0">
                <a:solidFill>
                  <a:prstClr val="black"/>
                </a:solidFill>
              </a:rPr>
              <a:t>2014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GB" sz="1600" dirty="0" smtClean="0">
                <a:solidFill>
                  <a:prstClr val="black"/>
                </a:solidFill>
              </a:rPr>
              <a:t>  </a:t>
            </a:r>
            <a:endParaRPr lang="en-GB" sz="1600" dirty="0">
              <a:solidFill>
                <a:prstClr val="black"/>
              </a:solidFill>
            </a:endParaRPr>
          </a:p>
          <a:p>
            <a:pPr marL="0" lvl="0">
              <a:spcBef>
                <a:spcPts val="0"/>
              </a:spcBef>
            </a:pPr>
            <a:r>
              <a:rPr lang="en-GB" sz="2400" dirty="0" smtClean="0">
                <a:solidFill>
                  <a:prstClr val="black"/>
                </a:solidFill>
              </a:rPr>
              <a:t>K</a:t>
            </a:r>
            <a:r>
              <a:rPr lang="en-GB" sz="2400" dirty="0">
                <a:solidFill>
                  <a:prstClr val="black"/>
                </a:solidFill>
              </a:rPr>
              <a:t>. </a:t>
            </a:r>
            <a:r>
              <a:rPr lang="en-GB" sz="2400" dirty="0" smtClean="0">
                <a:solidFill>
                  <a:prstClr val="black"/>
                </a:solidFill>
              </a:rPr>
              <a:t>Oide, </a:t>
            </a:r>
            <a:r>
              <a:rPr lang="en-GB" sz="2400" dirty="0">
                <a:solidFill>
                  <a:prstClr val="black"/>
                </a:solidFill>
              </a:rPr>
              <a:t>Circular </a:t>
            </a:r>
            <a:r>
              <a:rPr lang="en-GB" sz="2400" dirty="0" err="1">
                <a:solidFill>
                  <a:prstClr val="black"/>
                </a:solidFill>
              </a:rPr>
              <a:t>e+e</a:t>
            </a:r>
            <a:r>
              <a:rPr lang="en-GB" sz="2400" dirty="0">
                <a:solidFill>
                  <a:prstClr val="black"/>
                </a:solidFill>
              </a:rPr>
              <a:t>- </a:t>
            </a:r>
            <a:r>
              <a:rPr lang="en-GB" sz="2400" dirty="0" smtClean="0">
                <a:solidFill>
                  <a:prstClr val="black"/>
                </a:solidFill>
              </a:rPr>
              <a:t>Colliders,  Physics </a:t>
            </a:r>
            <a:r>
              <a:rPr lang="en-GB" sz="2400" dirty="0">
                <a:solidFill>
                  <a:prstClr val="black"/>
                </a:solidFill>
              </a:rPr>
              <a:t>at LHC and beyond </a:t>
            </a:r>
            <a:r>
              <a:rPr lang="en-GB" sz="2400" dirty="0" smtClean="0">
                <a:solidFill>
                  <a:prstClr val="black"/>
                </a:solidFill>
              </a:rPr>
              <a:t>, </a:t>
            </a:r>
            <a:r>
              <a:rPr lang="en-GB" sz="2400" dirty="0" err="1" smtClean="0">
                <a:solidFill>
                  <a:prstClr val="black"/>
                </a:solidFill>
              </a:rPr>
              <a:t>Quy</a:t>
            </a:r>
            <a:r>
              <a:rPr lang="en-GB" sz="2400" dirty="0" smtClean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Nhon</a:t>
            </a:r>
            <a:r>
              <a:rPr lang="en-GB" sz="2400" dirty="0">
                <a:solidFill>
                  <a:prstClr val="black"/>
                </a:solidFill>
              </a:rPr>
              <a:t> (Vietnam) , August 10 - 17, 2014 </a:t>
            </a:r>
            <a:endParaRPr lang="en-GB" sz="2400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600" dirty="0" smtClean="0">
                <a:solidFill>
                  <a:prstClr val="black"/>
                </a:solidFill>
              </a:rPr>
              <a:t>  </a:t>
            </a:r>
          </a:p>
          <a:p>
            <a:pPr marL="0" lvl="0">
              <a:spcBef>
                <a:spcPts val="0"/>
              </a:spcBef>
            </a:pPr>
            <a:r>
              <a:rPr lang="en-GB" sz="2400" dirty="0" smtClean="0">
                <a:solidFill>
                  <a:prstClr val="black"/>
                </a:solidFill>
              </a:rPr>
              <a:t>S. </a:t>
            </a:r>
            <a:r>
              <a:rPr lang="en-GB" sz="2400" dirty="0" err="1" smtClean="0">
                <a:solidFill>
                  <a:prstClr val="black"/>
                </a:solidFill>
              </a:rPr>
              <a:t>Chattopadhyay</a:t>
            </a:r>
            <a:r>
              <a:rPr lang="en-GB" sz="2400" dirty="0">
                <a:solidFill>
                  <a:prstClr val="black"/>
                </a:solidFill>
              </a:rPr>
              <a:t>, </a:t>
            </a:r>
            <a:r>
              <a:rPr lang="en-GB" sz="2400" dirty="0" smtClean="0">
                <a:solidFill>
                  <a:prstClr val="black"/>
                </a:solidFill>
              </a:rPr>
              <a:t>High-Energy </a:t>
            </a:r>
            <a:r>
              <a:rPr lang="en-GB" sz="2400" dirty="0">
                <a:solidFill>
                  <a:prstClr val="black"/>
                </a:solidFill>
              </a:rPr>
              <a:t>P</a:t>
            </a:r>
            <a:r>
              <a:rPr lang="en-GB" sz="2400" dirty="0" smtClean="0">
                <a:solidFill>
                  <a:prstClr val="black"/>
                </a:solidFill>
              </a:rPr>
              <a:t>roton-Proton </a:t>
            </a:r>
            <a:r>
              <a:rPr lang="en-GB" sz="2400" dirty="0">
                <a:solidFill>
                  <a:prstClr val="black"/>
                </a:solidFill>
              </a:rPr>
              <a:t>C</a:t>
            </a:r>
            <a:r>
              <a:rPr lang="en-GB" sz="2400" dirty="0" smtClean="0">
                <a:solidFill>
                  <a:prstClr val="black"/>
                </a:solidFill>
              </a:rPr>
              <a:t>olliders , Physics </a:t>
            </a:r>
            <a:r>
              <a:rPr lang="en-GB" sz="2400" dirty="0">
                <a:solidFill>
                  <a:prstClr val="black"/>
                </a:solidFill>
              </a:rPr>
              <a:t>at LHC and beyond , </a:t>
            </a:r>
            <a:r>
              <a:rPr lang="en-GB" sz="2400" dirty="0" err="1">
                <a:solidFill>
                  <a:prstClr val="black"/>
                </a:solidFill>
              </a:rPr>
              <a:t>Quy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Nhon</a:t>
            </a:r>
            <a:r>
              <a:rPr lang="en-GB" sz="2400" dirty="0">
                <a:solidFill>
                  <a:prstClr val="black"/>
                </a:solidFill>
              </a:rPr>
              <a:t> (Vietnam) , August 10 - 17, 2014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GB" sz="1600" dirty="0" smtClean="0">
                <a:solidFill>
                  <a:prstClr val="black"/>
                </a:solidFill>
              </a:rPr>
              <a:t> </a:t>
            </a:r>
            <a:endParaRPr lang="en-GB" sz="1600" dirty="0">
              <a:solidFill>
                <a:prstClr val="black"/>
              </a:solidFill>
            </a:endParaRPr>
          </a:p>
          <a:p>
            <a:pPr marL="0">
              <a:spcBef>
                <a:spcPts val="0"/>
              </a:spcBef>
            </a:pPr>
            <a:r>
              <a:rPr lang="en-GB" sz="2400" dirty="0" smtClean="0"/>
              <a:t>F</a:t>
            </a:r>
            <a:r>
              <a:rPr lang="en-GB" sz="2400" dirty="0"/>
              <a:t>. Zimmermann, </a:t>
            </a:r>
            <a:r>
              <a:rPr lang="en-GB" sz="2400" dirty="0">
                <a:hlinkClick r:id="rId5"/>
              </a:rPr>
              <a:t>Future Highest-Energy Circular Colliders</a:t>
            </a:r>
            <a:r>
              <a:rPr lang="en-GB" sz="2400" dirty="0"/>
              <a:t>, Corfu Summer School and Workshop, 12 September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 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 </a:t>
            </a:r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450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4224" y="-14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publications since May’14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04528" y="1537047"/>
            <a:ext cx="80999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1325" algn="l"/>
              </a:tabLst>
            </a:pP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2"/>
              </a:rPr>
              <a:t>Challenges for highest energy circular colliders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M.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Benedikt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D. Schulte, J. </a:t>
            </a:r>
            <a:r>
              <a:rPr lang="en-US" altLang="en-US" sz="2400" dirty="0" err="1" smtClean="0">
                <a:latin typeface="Arial" charset="0"/>
                <a:cs typeface="Arial" charset="0"/>
              </a:rPr>
              <a:t>Wenninger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F. Zimmermann, Proc. IPAC’14 Dresden,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CERN-ACC-2014-0153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4224" y="2996952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hlinkClick r:id="rId2"/>
              </a:rPr>
              <a:t>FCC-</a:t>
            </a:r>
            <a:r>
              <a:rPr lang="en-GB" sz="2800" dirty="0" err="1">
                <a:hlinkClick r:id="rId2"/>
              </a:rPr>
              <a:t>ee</a:t>
            </a:r>
            <a:r>
              <a:rPr lang="en-GB" sz="2800" dirty="0">
                <a:hlinkClick r:id="rId2"/>
              </a:rPr>
              <a:t>/</a:t>
            </a:r>
            <a:r>
              <a:rPr lang="en-GB" sz="2800" dirty="0" err="1">
                <a:hlinkClick r:id="rId2"/>
              </a:rPr>
              <a:t>CepC</a:t>
            </a:r>
            <a:r>
              <a:rPr lang="en-GB" sz="2800" dirty="0">
                <a:hlinkClick r:id="rId2"/>
              </a:rPr>
              <a:t> Beam-beam Simulations with </a:t>
            </a:r>
            <a:r>
              <a:rPr lang="en-GB" sz="2800" dirty="0" err="1" smtClean="0">
                <a:hlinkClick r:id="rId2"/>
              </a:rPr>
              <a:t>Beamstrahlung</a:t>
            </a:r>
            <a:r>
              <a:rPr lang="en-GB" sz="2800" dirty="0"/>
              <a:t>, K. Ohmi, F. Zimmermann</a:t>
            </a:r>
          </a:p>
          <a:p>
            <a:r>
              <a:rPr lang="en-GB" sz="2800" dirty="0" smtClean="0"/>
              <a:t>Proc. IPAC’14, Dresden, p. 3766</a:t>
            </a:r>
            <a:endParaRPr lang="en-GB" sz="2800" dirty="0"/>
          </a:p>
        </p:txBody>
      </p:sp>
      <p:sp>
        <p:nvSpPr>
          <p:cNvPr id="8" name="Rectangle 7"/>
          <p:cNvSpPr/>
          <p:nvPr/>
        </p:nvSpPr>
        <p:spPr>
          <a:xfrm>
            <a:off x="564704" y="4725468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kern="0" dirty="0">
                <a:solidFill>
                  <a:prstClr val="black"/>
                </a:solidFill>
                <a:ea typeface="Calibri"/>
                <a:cs typeface="Times New Roman"/>
                <a:hlinkClick r:id="rId3"/>
              </a:rPr>
              <a:t>Summary of the Space Charge Collaboration Meeting May 2014</a:t>
            </a:r>
            <a:r>
              <a:rPr lang="en-GB" sz="2800" kern="0" dirty="0">
                <a:solidFill>
                  <a:prstClr val="black"/>
                </a:solidFill>
                <a:ea typeface="Calibri"/>
                <a:cs typeface="Times New Roman"/>
              </a:rPr>
              <a:t>, F. Schmidt,</a:t>
            </a:r>
            <a:r>
              <a:rPr lang="en-GB" sz="2800" kern="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GB" sz="2800" kern="0" dirty="0">
                <a:solidFill>
                  <a:prstClr val="black"/>
                </a:solidFill>
                <a:ea typeface="Calibri"/>
                <a:cs typeface="Times New Roman"/>
              </a:rPr>
              <a:t>CERN-ACC-2014-0208</a:t>
            </a:r>
            <a:endParaRPr lang="en-GB" sz="28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7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229600" cy="1143000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pcoming events in 2014/15 – 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525963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spcAft>
                <a:spcPts val="100"/>
              </a:spcAft>
              <a:buNone/>
            </a:pPr>
            <a:r>
              <a:rPr lang="en-GB" b="1" dirty="0">
                <a:solidFill>
                  <a:prstClr val="black">
                    <a:tint val="75000"/>
                  </a:prstClr>
                </a:solidFill>
              </a:rPr>
              <a:t>6th Int'l Conf.,  </a:t>
            </a:r>
            <a:r>
              <a:rPr lang="en-GB" b="1" dirty="0" smtClean="0">
                <a:solidFill>
                  <a:prstClr val="black">
                    <a:tint val="75000"/>
                  </a:prstClr>
                </a:solidFill>
                <a:hlinkClick r:id="rId2"/>
              </a:rPr>
              <a:t>Charged </a:t>
            </a:r>
            <a:r>
              <a:rPr lang="en-GB" b="1" dirty="0">
                <a:solidFill>
                  <a:prstClr val="black">
                    <a:tint val="75000"/>
                  </a:prstClr>
                </a:solidFill>
                <a:hlinkClick r:id="rId2"/>
              </a:rPr>
              <a:t>&amp; Neutral Particles </a:t>
            </a:r>
            <a:r>
              <a:rPr lang="en-GB" b="1" dirty="0" err="1">
                <a:solidFill>
                  <a:prstClr val="black">
                    <a:tint val="75000"/>
                  </a:prstClr>
                </a:solidFill>
                <a:hlinkClick r:id="rId2"/>
              </a:rPr>
              <a:t>Channeling</a:t>
            </a:r>
            <a:r>
              <a:rPr lang="en-GB" b="1" dirty="0">
                <a:solidFill>
                  <a:prstClr val="black">
                    <a:tint val="75000"/>
                  </a:prstClr>
                </a:solidFill>
                <a:hlinkClick r:id="rId2"/>
              </a:rPr>
              <a:t> Phenomena - </a:t>
            </a:r>
            <a:r>
              <a:rPr lang="en-GB" b="1" dirty="0" err="1">
                <a:solidFill>
                  <a:prstClr val="black">
                    <a:tint val="75000"/>
                  </a:prstClr>
                </a:solidFill>
                <a:hlinkClick r:id="rId2"/>
              </a:rPr>
              <a:t>Channeling</a:t>
            </a:r>
            <a:r>
              <a:rPr lang="en-GB" b="1" dirty="0">
                <a:solidFill>
                  <a:prstClr val="black">
                    <a:tint val="75000"/>
                  </a:prstClr>
                </a:solidFill>
                <a:hlinkClick r:id="rId2"/>
              </a:rPr>
              <a:t> </a:t>
            </a:r>
            <a:r>
              <a:rPr lang="en-GB" b="1" dirty="0" smtClean="0">
                <a:solidFill>
                  <a:prstClr val="black">
                    <a:tint val="75000"/>
                  </a:prstClr>
                </a:solidFill>
                <a:hlinkClick r:id="rId2"/>
              </a:rPr>
              <a:t>2014</a:t>
            </a:r>
            <a:r>
              <a:rPr lang="en-GB" b="1" dirty="0" smtClean="0">
                <a:solidFill>
                  <a:prstClr val="black">
                    <a:tint val="75000"/>
                  </a:prstClr>
                </a:solidFill>
              </a:rPr>
              <a:t> (XCOLL) </a:t>
            </a:r>
            <a:r>
              <a:rPr lang="en-GB" b="1" dirty="0">
                <a:solidFill>
                  <a:prstClr val="black">
                    <a:tint val="75000"/>
                  </a:prstClr>
                </a:solidFill>
              </a:rPr>
              <a:t>Italy, 5-10 Oct. 2014 </a:t>
            </a:r>
          </a:p>
          <a:p>
            <a:pPr marL="0" lvl="0" indent="0">
              <a:spcBef>
                <a:spcPts val="1200"/>
              </a:spcBef>
              <a:spcAft>
                <a:spcPts val="100"/>
              </a:spcAft>
              <a:buNone/>
            </a:pPr>
            <a:r>
              <a:rPr lang="en-GB" b="1" dirty="0" smtClean="0">
                <a:solidFill>
                  <a:prstClr val="black">
                    <a:tint val="75000"/>
                  </a:prstClr>
                </a:solidFill>
                <a:hlinkClick r:id="rId3"/>
              </a:rPr>
              <a:t>High Luminosity Circular </a:t>
            </a:r>
            <a:r>
              <a:rPr lang="en-GB" b="1" dirty="0" err="1" smtClean="0">
                <a:solidFill>
                  <a:prstClr val="black">
                    <a:tint val="75000"/>
                  </a:prstClr>
                </a:solidFill>
                <a:hlinkClick r:id="rId3"/>
              </a:rPr>
              <a:t>e</a:t>
            </a:r>
            <a:r>
              <a:rPr lang="en-GB" b="1" baseline="30000" dirty="0" err="1" smtClean="0">
                <a:solidFill>
                  <a:prstClr val="black">
                    <a:tint val="75000"/>
                  </a:prstClr>
                </a:solidFill>
                <a:hlinkClick r:id="rId3"/>
              </a:rPr>
              <a:t>+</a:t>
            </a:r>
            <a:r>
              <a:rPr lang="en-GB" b="1" dirty="0" err="1" smtClean="0">
                <a:solidFill>
                  <a:prstClr val="black">
                    <a:tint val="75000"/>
                  </a:prstClr>
                </a:solidFill>
                <a:hlinkClick r:id="rId3"/>
              </a:rPr>
              <a:t>e</a:t>
            </a:r>
            <a:r>
              <a:rPr lang="en-GB" b="1" baseline="30000" dirty="0" smtClean="0">
                <a:solidFill>
                  <a:prstClr val="black">
                    <a:tint val="75000"/>
                  </a:prstClr>
                </a:solidFill>
                <a:hlinkClick r:id="rId3"/>
              </a:rPr>
              <a:t>-</a:t>
            </a:r>
            <a:r>
              <a:rPr lang="en-GB" b="1" dirty="0" smtClean="0">
                <a:solidFill>
                  <a:prstClr val="black">
                    <a:tint val="75000"/>
                  </a:prstClr>
                </a:solidFill>
                <a:hlinkClick r:id="rId3"/>
              </a:rPr>
              <a:t> Colliders – Higgs Factory (HF2014)</a:t>
            </a:r>
            <a:r>
              <a:rPr lang="en-GB" b="1" dirty="0" smtClean="0">
                <a:solidFill>
                  <a:prstClr val="black">
                    <a:tint val="75000"/>
                  </a:prstClr>
                </a:solidFill>
              </a:rPr>
              <a:t> (XCOLL), Beijing, China, 9-12 Oct. 2014</a:t>
            </a:r>
          </a:p>
          <a:p>
            <a:pPr marL="0" indent="0">
              <a:spcBef>
                <a:spcPts val="1200"/>
              </a:spcBef>
              <a:spcAft>
                <a:spcPts val="100"/>
              </a:spcAft>
              <a:buNone/>
            </a:pPr>
            <a:r>
              <a:rPr lang="en-GB" b="1" dirty="0" smtClean="0">
                <a:solidFill>
                  <a:srgbClr val="898989"/>
                </a:solidFill>
                <a:hlinkClick r:id="rId4"/>
              </a:rPr>
              <a:t>Beam </a:t>
            </a:r>
            <a:r>
              <a:rPr lang="en-GB" b="1" dirty="0">
                <a:solidFill>
                  <a:srgbClr val="898989"/>
                </a:solidFill>
                <a:hlinkClick r:id="rId4"/>
              </a:rPr>
              <a:t>Dynamics meets Magnets </a:t>
            </a:r>
            <a:r>
              <a:rPr lang="en-GB" b="1" dirty="0" smtClean="0">
                <a:solidFill>
                  <a:srgbClr val="898989"/>
                </a:solidFill>
                <a:hlinkClick r:id="rId4"/>
              </a:rPr>
              <a:t>II</a:t>
            </a:r>
            <a:r>
              <a:rPr lang="en-GB" b="1" dirty="0" smtClean="0">
                <a:solidFill>
                  <a:srgbClr val="898989"/>
                </a:solidFill>
              </a:rPr>
              <a:t> (XRING), PSI, Switzerland</a:t>
            </a:r>
            <a:r>
              <a:rPr lang="en-GB" b="1" dirty="0">
                <a:solidFill>
                  <a:srgbClr val="898989"/>
                </a:solidFill>
              </a:rPr>
              <a:t>, 1-4 December </a:t>
            </a:r>
            <a:r>
              <a:rPr lang="en-GB" b="1" dirty="0" smtClean="0">
                <a:solidFill>
                  <a:srgbClr val="898989"/>
                </a:solidFill>
              </a:rPr>
              <a:t>2014</a:t>
            </a:r>
          </a:p>
          <a:p>
            <a:pPr marL="0" indent="0">
              <a:spcBef>
                <a:spcPts val="1200"/>
              </a:spcBef>
              <a:spcAft>
                <a:spcPts val="100"/>
              </a:spcAft>
              <a:buNone/>
            </a:pPr>
            <a:r>
              <a:rPr lang="en-GB" b="1" dirty="0">
                <a:solidFill>
                  <a:srgbClr val="898989"/>
                </a:solidFill>
              </a:rPr>
              <a:t>Advanced </a:t>
            </a:r>
            <a:r>
              <a:rPr lang="en-GB" b="1" dirty="0" smtClean="0">
                <a:solidFill>
                  <a:srgbClr val="898989"/>
                </a:solidFill>
              </a:rPr>
              <a:t>Optics Control (XRING &amp; XCOLL), </a:t>
            </a:r>
            <a:r>
              <a:rPr lang="en-GB" b="1" dirty="0">
                <a:solidFill>
                  <a:srgbClr val="898989"/>
                </a:solidFill>
              </a:rPr>
              <a:t>CERN, </a:t>
            </a:r>
            <a:r>
              <a:rPr lang="en-GB" b="1" dirty="0" smtClean="0">
                <a:solidFill>
                  <a:srgbClr val="898989"/>
                </a:solidFill>
              </a:rPr>
              <a:t>5-6 </a:t>
            </a:r>
            <a:r>
              <a:rPr lang="en-GB" b="1" dirty="0">
                <a:solidFill>
                  <a:srgbClr val="898989"/>
                </a:solidFill>
              </a:rPr>
              <a:t>February </a:t>
            </a:r>
            <a:r>
              <a:rPr lang="en-GB" b="1" dirty="0" smtClean="0">
                <a:solidFill>
                  <a:srgbClr val="898989"/>
                </a:solidFill>
              </a:rPr>
              <a:t>2015</a:t>
            </a:r>
          </a:p>
          <a:p>
            <a:pPr marL="0" indent="0">
              <a:spcBef>
                <a:spcPts val="1200"/>
              </a:spcBef>
              <a:spcAft>
                <a:spcPts val="100"/>
              </a:spcAft>
              <a:buNone/>
            </a:pPr>
            <a:endParaRPr lang="en-GB" b="1" dirty="0" smtClean="0">
              <a:solidFill>
                <a:srgbClr val="898989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00"/>
              </a:spcAft>
              <a:buNone/>
            </a:pPr>
            <a:endParaRPr lang="en-GB" b="1" dirty="0">
              <a:solidFill>
                <a:srgbClr val="898989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00"/>
              </a:spcAft>
              <a:buNone/>
            </a:pPr>
            <a:endParaRPr lang="en-GB" b="1" dirty="0" smtClean="0">
              <a:solidFill>
                <a:srgbClr val="898989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00"/>
              </a:spcAft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6647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47" y="0"/>
            <a:ext cx="505385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675" y="188640"/>
            <a:ext cx="39022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hlinkClick r:id="rId4"/>
              </a:rPr>
              <a:t>High Luminosity Circular </a:t>
            </a:r>
            <a:r>
              <a:rPr lang="en-GB" sz="2800" dirty="0" err="1">
                <a:solidFill>
                  <a:prstClr val="black"/>
                </a:solidFill>
                <a:hlinkClick r:id="rId4"/>
              </a:rPr>
              <a:t>e</a:t>
            </a:r>
            <a:r>
              <a:rPr lang="en-GB" sz="2800" baseline="30000" dirty="0" err="1">
                <a:solidFill>
                  <a:prstClr val="black"/>
                </a:solidFill>
                <a:hlinkClick r:id="rId4"/>
              </a:rPr>
              <a:t>+</a:t>
            </a:r>
            <a:r>
              <a:rPr lang="en-GB" sz="2800" dirty="0" err="1">
                <a:solidFill>
                  <a:prstClr val="black"/>
                </a:solidFill>
                <a:hlinkClick r:id="rId4"/>
              </a:rPr>
              <a:t>e</a:t>
            </a:r>
            <a:r>
              <a:rPr lang="en-GB" sz="2800" baseline="30000" dirty="0">
                <a:solidFill>
                  <a:prstClr val="black"/>
                </a:solidFill>
                <a:hlinkClick r:id="rId4"/>
              </a:rPr>
              <a:t>-</a:t>
            </a:r>
            <a:r>
              <a:rPr lang="en-GB" sz="2800" dirty="0">
                <a:solidFill>
                  <a:prstClr val="black"/>
                </a:solidFill>
                <a:hlinkClick r:id="rId4"/>
              </a:rPr>
              <a:t> Colliders – Higgs Factory </a:t>
            </a:r>
            <a:r>
              <a:rPr lang="en-GB" sz="2800" dirty="0">
                <a:solidFill>
                  <a:prstClr val="black"/>
                </a:solidFill>
              </a:rPr>
              <a:t>(HF2014), Beijing, 9-12.10. </a:t>
            </a:r>
            <a:r>
              <a:rPr lang="en-GB" sz="2800" dirty="0" smtClean="0">
                <a:solidFill>
                  <a:prstClr val="black"/>
                </a:solidFill>
              </a:rPr>
              <a:t>2014</a:t>
            </a:r>
          </a:p>
          <a:p>
            <a:endParaRPr lang="en-GB" sz="2800" dirty="0">
              <a:solidFill>
                <a:prstClr val="black"/>
              </a:solidFill>
            </a:endParaRP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en-GB" sz="2800" dirty="0" smtClean="0">
                <a:solidFill>
                  <a:prstClr val="black"/>
                </a:solidFill>
              </a:rPr>
              <a:t>co-sponsored by</a:t>
            </a:r>
          </a:p>
          <a:p>
            <a:r>
              <a:rPr lang="en-GB" sz="2800" dirty="0">
                <a:solidFill>
                  <a:prstClr val="black"/>
                </a:solidFill>
              </a:rPr>
              <a:t>X</a:t>
            </a:r>
            <a:r>
              <a:rPr lang="en-GB" sz="2800" dirty="0" smtClean="0">
                <a:solidFill>
                  <a:prstClr val="black"/>
                </a:solidFill>
              </a:rPr>
              <a:t>BEAM (XCOLL) 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251" y="4405590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97 registrants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9114" y="3789040"/>
            <a:ext cx="15664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China 44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Italy 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India 1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Japan 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Mongolia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Russia 10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South Africa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Sweden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Switzerland 11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USA 17</a:t>
            </a:r>
          </a:p>
        </p:txBody>
      </p:sp>
    </p:spTree>
    <p:extLst>
      <p:ext uri="{BB962C8B-B14F-4D97-AF65-F5344CB8AC3E}">
        <p14:creationId xmlns:p14="http://schemas.microsoft.com/office/powerpoint/2010/main" val="39751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9667</TotalTime>
  <Words>1150</Words>
  <Application>Microsoft Office PowerPoint</Application>
  <PresentationFormat>On-screen Show (4:3)</PresentationFormat>
  <Paragraphs>205</Paragraphs>
  <Slides>24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Office Theme</vt:lpstr>
      <vt:lpstr>1_Office Theme</vt:lpstr>
      <vt:lpstr>2_Office Theme</vt:lpstr>
      <vt:lpstr>3_Office Theme</vt:lpstr>
      <vt:lpstr>EuCARD-2 WP5 XBEAM &amp; WP1 EuCAN</vt:lpstr>
      <vt:lpstr>contents</vt:lpstr>
      <vt:lpstr>XBEAM events since May’14</vt:lpstr>
      <vt:lpstr>PowerPoint Presentation</vt:lpstr>
      <vt:lpstr>Space Charge collaboration meeting CERN 20-21 May 2014</vt:lpstr>
      <vt:lpstr>outreach talks/seminars since May’14 </vt:lpstr>
      <vt:lpstr>PowerPoint Presentation</vt:lpstr>
      <vt:lpstr>upcoming events in 2014/15 –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WP5 XBEAM MS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EuCARD-2 WP5 XBEAM</dc:title>
  <dc:creator>Frank Zimmermann</dc:creator>
  <cp:lastModifiedBy>Frank Zimmermann</cp:lastModifiedBy>
  <cp:revision>104</cp:revision>
  <dcterms:created xsi:type="dcterms:W3CDTF">2013-09-04T17:37:11Z</dcterms:created>
  <dcterms:modified xsi:type="dcterms:W3CDTF">2014-10-07T13:22:50Z</dcterms:modified>
</cp:coreProperties>
</file>