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8" r:id="rId4"/>
    <p:sldId id="265" r:id="rId5"/>
    <p:sldId id="259" r:id="rId6"/>
    <p:sldId id="271" r:id="rId7"/>
    <p:sldId id="286" r:id="rId8"/>
    <p:sldId id="272" r:id="rId9"/>
    <p:sldId id="288" r:id="rId10"/>
    <p:sldId id="289" r:id="rId11"/>
    <p:sldId id="276" r:id="rId12"/>
    <p:sldId id="291" r:id="rId13"/>
    <p:sldId id="277" r:id="rId14"/>
    <p:sldId id="279" r:id="rId15"/>
    <p:sldId id="262" r:id="rId16"/>
    <p:sldId id="263" r:id="rId17"/>
    <p:sldId id="290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1F04D-EDE3-412F-AC4D-452F965A7546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ECAD2-5A22-4FAC-8016-5E20ED940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04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02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0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42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46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93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2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67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9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62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1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49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84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93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5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4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7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07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39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2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1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75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56A9-142D-4C58-9527-B48BB0C6C15A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D61E-CCDE-4815-A302-F1ACEB5F1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68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2415-FD2E-4999-B7F1-00FAC381A1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FE198-24CC-450B-BED1-88001EDC7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ndico.ihep.ac.cn/getFile.py/access?contribId=8&amp;sessionId=5&amp;resId=0&amp;materialId=slides&amp;confId=3813" TargetMode="External"/><Relationship Id="rId3" Type="http://schemas.openxmlformats.org/officeDocument/2006/relationships/hyperlink" Target="http://xbeam.web.cern.ch/XBEAM/literature/2013/LHC%20&amp;%20Future%20High-Energy%20Frontier%20Circular%20Colliders%20-%20Frank%20Zimmermann%20-%20Merida%20-%205%20September%202013.pptx" TargetMode="External"/><Relationship Id="rId7" Type="http://schemas.openxmlformats.org/officeDocument/2006/relationships/hyperlink" Target="http://xbeam.web.cern.ch/XBEAM/EuCARD-2%20talks/Zuk&#195;&#188;nftige%20Beschleunigerprojekte%20am%20CERN.pptx" TargetMode="External"/><Relationship Id="rId2" Type="http://schemas.openxmlformats.org/officeDocument/2006/relationships/hyperlink" Target="http://xbeam.web.cern.ch/XBEAM/literature/2013/LHC%20&amp;%20Future%20High-Energy%20Frontier%20Circular%20Colliders%20-%20Frank%20Zimmermann%20-%20ISHP%20IHEP%20Beijing%20-%2012%20August%202013.pptx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xbeam.web.cern.ch/XBEAM/EuCARD-2%20talks/Birthof5thGen.pdf" TargetMode="External"/><Relationship Id="rId5" Type="http://schemas.openxmlformats.org/officeDocument/2006/relationships/hyperlink" Target="http://xbeam.web.cern.ch/XBEAM/literature/2013/Future%20High-Energy%20Frontier%20Circular%20Colliders%20-%20Frank%20Zimmermann%20-%20Hamburg%20-%2011%20October%202013.pptx" TargetMode="External"/><Relationship Id="rId4" Type="http://schemas.openxmlformats.org/officeDocument/2006/relationships/hyperlink" Target="http://xbeam.web.cern.ch/XBEAM/literature/2013/WG401_talk_Aulenbacher_ERL2013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event/287930/" TargetMode="External"/><Relationship Id="rId2" Type="http://schemas.openxmlformats.org/officeDocument/2006/relationships/hyperlink" Target="https://indico.esss.lu.se/indico/conferenceDisplay.py?confId=164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mulcopim.org/" TargetMode="External"/><Relationship Id="rId5" Type="http://schemas.openxmlformats.org/officeDocument/2006/relationships/hyperlink" Target="http://www.lnf.infn.it/conference/channeling2012/" TargetMode="External"/><Relationship Id="rId4" Type="http://schemas.openxmlformats.org/officeDocument/2006/relationships/hyperlink" Target="https://indico.cern.ch/event/292362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ern.ch/eucan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ucard2-wp5-coordinators@cern.ch" TargetMode="External"/><Relationship Id="rId2" Type="http://schemas.openxmlformats.org/officeDocument/2006/relationships/hyperlink" Target="http://cern.ch/xbeam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eucard2-wp5.*-info@cern.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xbeam.web.cern.ch/XBEAM/EuCARD13/EuCARD13/Default.htm" TargetMode="External"/><Relationship Id="rId7" Type="http://schemas.openxmlformats.org/officeDocument/2006/relationships/hyperlink" Target="http://indico.cern.ch/conferenceDisplay.py?confId=269322" TargetMode="External"/><Relationship Id="rId2" Type="http://schemas.openxmlformats.org/officeDocument/2006/relationships/hyperlink" Target="https://espace.cern.ch/EuCARD/2013/annual-and-KickOff-meeting/default.aspx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ndico.gsi.de/conferenceDisplay.py?confId=2352" TargetMode="External"/><Relationship Id="rId5" Type="http://schemas.openxmlformats.org/officeDocument/2006/relationships/hyperlink" Target="http://kds.kek.jp/conferenceDisplay.py?confId=12760" TargetMode="External"/><Relationship Id="rId4" Type="http://schemas.openxmlformats.org/officeDocument/2006/relationships/hyperlink" Target="http://indico.cern.ch/conferenceDisplay.py?confId=25771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conferenceDisplay.py?confId=282344" TargetMode="External"/><Relationship Id="rId2" Type="http://schemas.openxmlformats.org/officeDocument/2006/relationships/hyperlink" Target="https://indico.cern.ch/conferenceProgram.py?confId=278903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indico.mitp.uni-mainz.de/conferenceDisplay.py?confId=1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590" y="91545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EuCARD-2 WP5 XBEAM</a:t>
            </a:r>
            <a:br>
              <a:rPr lang="en-US" sz="5400" dirty="0" smtClean="0"/>
            </a:br>
            <a:r>
              <a:rPr lang="en-US" sz="5400" dirty="0"/>
              <a:t>&amp;</a:t>
            </a:r>
            <a:r>
              <a:rPr lang="en-US" sz="5400" dirty="0" smtClean="0"/>
              <a:t> WP1 </a:t>
            </a:r>
            <a:r>
              <a:rPr lang="en-US" sz="5400" dirty="0" err="1" smtClean="0"/>
              <a:t>EuCAN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67" y="2621102"/>
            <a:ext cx="6578019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Frank Zimmermann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EuCARD-2 Steering Committee Meeting 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19 March 2014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10" y="549868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</a:t>
            </a:r>
            <a:r>
              <a:rPr lang="en-US" sz="3200" dirty="0" smtClean="0"/>
              <a:t>ith kind input from Kurt </a:t>
            </a:r>
            <a:r>
              <a:rPr lang="en-US" sz="3200" dirty="0" err="1" smtClean="0"/>
              <a:t>Aulenbacher</a:t>
            </a:r>
            <a:r>
              <a:rPr lang="en-US" sz="3200" dirty="0" smtClean="0"/>
              <a:t>, </a:t>
            </a:r>
            <a:r>
              <a:rPr lang="en-US" sz="3200" dirty="0" err="1" smtClean="0"/>
              <a:t>Marica</a:t>
            </a:r>
            <a:r>
              <a:rPr lang="en-US" sz="3200" dirty="0" smtClean="0"/>
              <a:t> </a:t>
            </a:r>
            <a:r>
              <a:rPr lang="en-US" sz="3200" dirty="0" err="1" smtClean="0"/>
              <a:t>Biagini</a:t>
            </a:r>
            <a:r>
              <a:rPr lang="en-US" sz="3200" dirty="0" smtClean="0"/>
              <a:t>, Mohamad </a:t>
            </a:r>
            <a:r>
              <a:rPr lang="en-US" sz="3200" dirty="0" err="1" smtClean="0"/>
              <a:t>Eshraqi</a:t>
            </a:r>
            <a:r>
              <a:rPr lang="en-US" sz="3200" dirty="0" smtClean="0"/>
              <a:t>, </a:t>
            </a:r>
            <a:r>
              <a:rPr lang="en-US" sz="3200" dirty="0"/>
              <a:t>and </a:t>
            </a:r>
            <a:r>
              <a:rPr lang="en-US" sz="3200" dirty="0" err="1" smtClean="0"/>
              <a:t>Giuliano</a:t>
            </a:r>
            <a:r>
              <a:rPr lang="en-US" sz="3200" dirty="0" smtClean="0"/>
              <a:t> </a:t>
            </a:r>
            <a:r>
              <a:rPr lang="en-US" sz="3200" dirty="0" err="1" smtClean="0"/>
              <a:t>Franchetti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" y="116632"/>
            <a:ext cx="1975077" cy="86409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136" y="36926"/>
            <a:ext cx="2147226" cy="9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60498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i="1" kern="0" dirty="0"/>
              <a:t>Work supported by the </a:t>
            </a:r>
            <a:r>
              <a:rPr lang="en-US" sz="1200" b="1" i="1" kern="0" dirty="0"/>
              <a:t>European Commission </a:t>
            </a:r>
            <a:r>
              <a:rPr lang="en-US" sz="1200" i="1" kern="0" dirty="0"/>
              <a:t>under Capacities 7th Framework Programme, Grant Agreement 312453</a:t>
            </a:r>
            <a:endParaRPr lang="en-GB" sz="1200" i="1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037" y="3277775"/>
            <a:ext cx="1578910" cy="38279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897" y="2348880"/>
            <a:ext cx="1670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52" y="1629743"/>
            <a:ext cx="1658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73" y="3745791"/>
            <a:ext cx="1660016" cy="72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3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utreach events &amp; presentations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F. Zimmermann, </a:t>
            </a:r>
            <a:r>
              <a:rPr lang="en-US" sz="2400" dirty="0">
                <a:hlinkClick r:id="rId2" action="ppaction://hlinkpres?slideindex=1&amp;slidetitle="/>
              </a:rPr>
              <a:t>LHC &amp; Future High-Energy Frontier Circular Colliders</a:t>
            </a:r>
            <a:r>
              <a:rPr lang="en-US" sz="2400" dirty="0"/>
              <a:t>, ISHP 2013, </a:t>
            </a:r>
            <a:r>
              <a:rPr lang="en-US" sz="2400" b="1" dirty="0"/>
              <a:t>Beijing/China</a:t>
            </a:r>
            <a:r>
              <a:rPr lang="en-US" sz="2400" dirty="0"/>
              <a:t>, 12 August </a:t>
            </a:r>
            <a:r>
              <a:rPr lang="en-US" sz="2400" dirty="0" smtClean="0"/>
              <a:t>2013</a:t>
            </a:r>
            <a:endParaRPr lang="en-GB" sz="2400" dirty="0" smtClean="0"/>
          </a:p>
          <a:p>
            <a:pPr>
              <a:buNone/>
            </a:pPr>
            <a:r>
              <a:rPr lang="en-US" sz="2400" dirty="0"/>
              <a:t>F. Zimmermann, </a:t>
            </a:r>
            <a:r>
              <a:rPr lang="en-US" sz="2400" dirty="0">
                <a:hlinkClick r:id="rId3" action="ppaction://hlinkpres?slideindex=1&amp;slidetitle="/>
              </a:rPr>
              <a:t>LHC &amp; Future High-Energy Frontier Circular Colliders</a:t>
            </a:r>
            <a:r>
              <a:rPr lang="en-US" sz="2400" dirty="0"/>
              <a:t>, CINVESTAV Merida/</a:t>
            </a:r>
            <a:r>
              <a:rPr lang="en-US" sz="2400" b="1" dirty="0"/>
              <a:t>Mexico</a:t>
            </a:r>
            <a:r>
              <a:rPr lang="en-US" sz="2400" dirty="0"/>
              <a:t> 5 September </a:t>
            </a:r>
            <a:r>
              <a:rPr lang="en-US" sz="2400" dirty="0" smtClean="0"/>
              <a:t>2013</a:t>
            </a:r>
            <a:endParaRPr lang="en-GB" sz="2400" dirty="0" smtClean="0"/>
          </a:p>
          <a:p>
            <a:pPr>
              <a:buNone/>
            </a:pPr>
            <a:r>
              <a:rPr lang="en-US" sz="2400" b="1" dirty="0"/>
              <a:t>K. </a:t>
            </a:r>
            <a:r>
              <a:rPr lang="en-US" sz="2400" b="1" dirty="0" err="1"/>
              <a:t>Aulenbacher</a:t>
            </a:r>
            <a:r>
              <a:rPr lang="en-US" sz="2400" b="1" dirty="0"/>
              <a:t>, </a:t>
            </a:r>
            <a:r>
              <a:rPr lang="en-US" sz="2400" b="1" dirty="0">
                <a:hlinkClick r:id="rId4" action="ppaction://hlinkfile"/>
              </a:rPr>
              <a:t>Electron Beam </a:t>
            </a:r>
            <a:r>
              <a:rPr lang="en-US" sz="2400" b="1" dirty="0" err="1">
                <a:hlinkClick r:id="rId4" action="ppaction://hlinkfile"/>
              </a:rPr>
              <a:t>Polarimetry</a:t>
            </a:r>
            <a:r>
              <a:rPr lang="en-US" sz="2400" b="1" dirty="0">
                <a:hlinkClick r:id="rId4" action="ppaction://hlinkfile"/>
              </a:rPr>
              <a:t> at ERL's</a:t>
            </a:r>
            <a:r>
              <a:rPr lang="en-US" sz="2400" b="1" dirty="0"/>
              <a:t>, ERL2013 workshop, BINP September 2013 </a:t>
            </a:r>
            <a:endParaRPr lang="en-GB" sz="2400" b="1" dirty="0"/>
          </a:p>
          <a:p>
            <a:pPr>
              <a:buNone/>
            </a:pPr>
            <a:r>
              <a:rPr lang="en-GB" sz="2400" b="1" dirty="0"/>
              <a:t>F. Zimmermann, </a:t>
            </a:r>
            <a:r>
              <a:rPr lang="en-GB" sz="2400" b="1" dirty="0">
                <a:hlinkClick r:id="rId5" action="ppaction://hlinkpres?slideindex=1&amp;slidetitle="/>
              </a:rPr>
              <a:t>Future High Energy Circular Colliders</a:t>
            </a:r>
            <a:r>
              <a:rPr lang="en-GB" sz="2400" b="1" dirty="0"/>
              <a:t>,  DESY Hamburg, 11 October </a:t>
            </a:r>
            <a:r>
              <a:rPr lang="en-GB" sz="2400" b="1" dirty="0" smtClean="0"/>
              <a:t>2013</a:t>
            </a:r>
            <a:endParaRPr lang="en-GB" sz="2400" dirty="0"/>
          </a:p>
          <a:p>
            <a:pPr>
              <a:buNone/>
            </a:pPr>
            <a:r>
              <a:rPr lang="en-GB" sz="2400" b="1" dirty="0"/>
              <a:t>J.B. </a:t>
            </a:r>
            <a:r>
              <a:rPr lang="en-GB" sz="2400" b="1" dirty="0" err="1" smtClean="0"/>
              <a:t>Rosenzweig</a:t>
            </a:r>
            <a:r>
              <a:rPr lang="en-GB" sz="2400" b="1" dirty="0" smtClean="0"/>
              <a:t> (UCLA), </a:t>
            </a:r>
            <a:r>
              <a:rPr lang="en-GB" sz="2400" b="1" dirty="0">
                <a:hlinkClick r:id="rId6" action="ppaction://hlinkfile"/>
              </a:rPr>
              <a:t>The Birth of the 5th Generation Light Source</a:t>
            </a:r>
            <a:r>
              <a:rPr lang="en-GB" sz="2400" b="1" dirty="0"/>
              <a:t>, CERN ATS Seminar, 22 November </a:t>
            </a:r>
            <a:r>
              <a:rPr lang="en-GB" sz="2400" b="1" dirty="0" smtClean="0"/>
              <a:t>2013</a:t>
            </a:r>
            <a:endParaRPr lang="en-GB" sz="2400" dirty="0"/>
          </a:p>
          <a:p>
            <a:pPr>
              <a:buNone/>
            </a:pPr>
            <a:r>
              <a:rPr lang="en-GB" sz="2400" dirty="0"/>
              <a:t>F. Zimmermann, </a:t>
            </a:r>
            <a:r>
              <a:rPr lang="en-GB" sz="2400" dirty="0" err="1">
                <a:hlinkClick r:id="rId7" action="ppaction://hlinkpres?slideindex=1&amp;slidetitle="/>
              </a:rPr>
              <a:t>Zukünftige</a:t>
            </a:r>
            <a:r>
              <a:rPr lang="en-GB" sz="2400" dirty="0">
                <a:hlinkClick r:id="rId7" action="ppaction://hlinkpres?slideindex=1&amp;slidetitle="/>
              </a:rPr>
              <a:t> </a:t>
            </a:r>
            <a:r>
              <a:rPr lang="en-GB" sz="2400" dirty="0" err="1">
                <a:hlinkClick r:id="rId7" action="ppaction://hlinkpres?slideindex=1&amp;slidetitle="/>
              </a:rPr>
              <a:t>Beschleunigerprojekte</a:t>
            </a:r>
            <a:r>
              <a:rPr lang="en-GB" sz="2400" dirty="0">
                <a:hlinkClick r:id="rId7" action="ppaction://hlinkpres?slideindex=1&amp;slidetitle="/>
              </a:rPr>
              <a:t> am CERN</a:t>
            </a:r>
            <a:r>
              <a:rPr lang="en-GB" sz="2400" dirty="0"/>
              <a:t>, </a:t>
            </a:r>
            <a:r>
              <a:rPr lang="en-GB" sz="2400" dirty="0" err="1"/>
              <a:t>KfB</a:t>
            </a:r>
            <a:r>
              <a:rPr lang="en-GB" sz="2400" dirty="0"/>
              <a:t> Annual Meeting, </a:t>
            </a:r>
            <a:r>
              <a:rPr lang="en-GB" sz="2400" b="1" dirty="0" smtClean="0"/>
              <a:t>Darmstadt/G.</a:t>
            </a:r>
            <a:r>
              <a:rPr lang="en-GB" sz="2400" dirty="0" smtClean="0"/>
              <a:t>, </a:t>
            </a:r>
            <a:r>
              <a:rPr lang="en-GB" sz="2400" dirty="0"/>
              <a:t>29 November </a:t>
            </a:r>
            <a:r>
              <a:rPr lang="en-GB" sz="2400" dirty="0" smtClean="0"/>
              <a:t>2013</a:t>
            </a:r>
          </a:p>
          <a:p>
            <a:pPr>
              <a:buNone/>
            </a:pPr>
            <a:r>
              <a:rPr lang="en-GB" sz="2400" dirty="0" smtClean="0"/>
              <a:t>F. Zimmermann, </a:t>
            </a:r>
            <a:r>
              <a:rPr lang="en-GB" sz="2400" dirty="0">
                <a:hlinkClick r:id="rId8"/>
              </a:rPr>
              <a:t>CERN Future Circular Collider </a:t>
            </a:r>
            <a:r>
              <a:rPr lang="en-GB" sz="2400" dirty="0" smtClean="0">
                <a:hlinkClick r:id="rId8"/>
              </a:rPr>
              <a:t>Study</a:t>
            </a:r>
            <a:r>
              <a:rPr lang="en-GB" sz="2400" dirty="0" smtClean="0"/>
              <a:t>, </a:t>
            </a:r>
            <a:r>
              <a:rPr lang="en-GB" sz="2400" b="1" dirty="0" smtClean="0"/>
              <a:t>Beijing/China</a:t>
            </a:r>
            <a:r>
              <a:rPr lang="en-GB" sz="2400" dirty="0" smtClean="0"/>
              <a:t>, 16 December </a:t>
            </a:r>
            <a:r>
              <a:rPr lang="en-GB" sz="2400" dirty="0" smtClean="0"/>
              <a:t>2013</a:t>
            </a:r>
          </a:p>
          <a:p>
            <a:pPr>
              <a:buNone/>
            </a:pPr>
            <a:r>
              <a:rPr lang="en-GB" sz="2400" dirty="0" smtClean="0"/>
              <a:t>P. Raimondi, invited visit to CERN, 24 March 2014 (next week)</a:t>
            </a:r>
            <a:endParaRPr lang="en-GB" sz="2400" dirty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45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3977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8480" y="868361"/>
            <a:ext cx="88855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Exploring the accelerator </a:t>
            </a:r>
            <a:r>
              <a:rPr lang="en-GB" sz="2400" b="1" dirty="0" smtClean="0"/>
              <a:t>frontiers</a:t>
            </a:r>
            <a:r>
              <a:rPr lang="en-GB" sz="2400" dirty="0" smtClean="0"/>
              <a:t>, Frank </a:t>
            </a:r>
            <a:r>
              <a:rPr lang="en-GB" sz="2400" dirty="0"/>
              <a:t>Zimmermann </a:t>
            </a:r>
            <a:r>
              <a:rPr lang="en-GB" sz="2400" dirty="0" smtClean="0"/>
              <a:t>with </a:t>
            </a:r>
            <a:r>
              <a:rPr lang="en-GB" sz="2400" dirty="0" err="1"/>
              <a:t>Mathilde</a:t>
            </a:r>
            <a:r>
              <a:rPr lang="en-GB" sz="2400" dirty="0"/>
              <a:t> </a:t>
            </a:r>
            <a:r>
              <a:rPr lang="en-GB" sz="2400" dirty="0" err="1" smtClean="0"/>
              <a:t>Chaudron</a:t>
            </a:r>
            <a:r>
              <a:rPr lang="en-GB" sz="2400" dirty="0" smtClean="0"/>
              <a:t>,</a:t>
            </a:r>
            <a:r>
              <a:rPr lang="en-GB" sz="2000" b="1" dirty="0">
                <a:solidFill>
                  <a:srgbClr val="0000CC"/>
                </a:solidFill>
              </a:rPr>
              <a:t> </a:t>
            </a:r>
            <a:r>
              <a:rPr lang="en-GB" sz="2400" b="1" dirty="0">
                <a:solidFill>
                  <a:srgbClr val="0000CC"/>
                </a:solidFill>
              </a:rPr>
              <a:t>Accelerating News  </a:t>
            </a:r>
            <a:r>
              <a:rPr lang="en-GB" sz="2400" b="1" dirty="0" smtClean="0">
                <a:solidFill>
                  <a:srgbClr val="0000CC"/>
                </a:solidFill>
              </a:rPr>
              <a:t>#7, Autumn 2013</a:t>
            </a: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CERN </a:t>
            </a:r>
            <a:r>
              <a:rPr lang="en-GB" sz="2400" b="1" dirty="0"/>
              <a:t>prepares for Future Circular Collider </a:t>
            </a:r>
            <a:r>
              <a:rPr lang="en-GB" sz="2400" b="1" dirty="0" smtClean="0"/>
              <a:t>Study</a:t>
            </a:r>
            <a:r>
              <a:rPr lang="en-GB" sz="2000" dirty="0" smtClean="0"/>
              <a:t>, Michael </a:t>
            </a:r>
            <a:r>
              <a:rPr lang="en-GB" sz="2000" dirty="0"/>
              <a:t>Benedikt and Frank </a:t>
            </a:r>
            <a:r>
              <a:rPr lang="en-GB" sz="2000" dirty="0" smtClean="0"/>
              <a:t>Zimmermann, </a:t>
            </a:r>
            <a:r>
              <a:rPr lang="en-GB" sz="2400" b="1" dirty="0" smtClean="0">
                <a:solidFill>
                  <a:srgbClr val="0000CC"/>
                </a:solidFill>
              </a:rPr>
              <a:t>Accelerating News  #9, Spring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The Future </a:t>
            </a:r>
            <a:r>
              <a:rPr lang="en-GB" sz="2400" b="1" dirty="0" smtClean="0"/>
              <a:t>Circular Collider study</a:t>
            </a:r>
            <a:r>
              <a:rPr lang="en-GB" sz="2000" b="1" dirty="0" smtClean="0"/>
              <a:t>, </a:t>
            </a:r>
            <a:r>
              <a:rPr lang="en-GB" sz="2000" dirty="0" smtClean="0"/>
              <a:t>Michael Benedikt and Frank </a:t>
            </a:r>
            <a:r>
              <a:rPr lang="en-GB" sz="2000" dirty="0"/>
              <a:t>Z</a:t>
            </a:r>
            <a:r>
              <a:rPr lang="en-GB" sz="2000" dirty="0" smtClean="0"/>
              <a:t>immermann, </a:t>
            </a:r>
            <a:r>
              <a:rPr lang="en-GB" sz="2400" b="1" dirty="0" smtClean="0">
                <a:solidFill>
                  <a:srgbClr val="0000CC"/>
                </a:solidFill>
              </a:rPr>
              <a:t>CERN Courier, April 2014</a:t>
            </a:r>
            <a:endParaRPr lang="en-GB" sz="2400" b="1" dirty="0">
              <a:solidFill>
                <a:srgbClr val="0000CC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8480" y="38610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EuCARD</a:t>
            </a:r>
            <a:r>
              <a:rPr lang="en-US" dirty="0" smtClean="0"/>
              <a:t>(-2) monographs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9168" y="4797152"/>
            <a:ext cx="84853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 smtClean="0">
                <a:solidFill>
                  <a:srgbClr val="0000CC"/>
                </a:solidFill>
                <a:ea typeface="Calibri"/>
                <a:cs typeface="Times New Roman"/>
              </a:rPr>
              <a:t>No. 23</a:t>
            </a:r>
            <a:r>
              <a:rPr lang="en-GB" sz="2400" dirty="0" smtClean="0">
                <a:ea typeface="Calibri"/>
                <a:cs typeface="Times New Roman"/>
              </a:rPr>
              <a:t>,  César </a:t>
            </a:r>
            <a:r>
              <a:rPr lang="en-GB" sz="2400" dirty="0">
                <a:ea typeface="Calibri"/>
                <a:cs typeface="Times New Roman"/>
              </a:rPr>
              <a:t>Octavio </a:t>
            </a:r>
            <a:r>
              <a:rPr lang="en-GB" sz="2400" dirty="0" err="1">
                <a:ea typeface="Calibri"/>
                <a:cs typeface="Times New Roman"/>
              </a:rPr>
              <a:t>Domínguez</a:t>
            </a:r>
            <a:r>
              <a:rPr lang="en-GB" sz="2400" dirty="0">
                <a:ea typeface="Calibri"/>
                <a:cs typeface="Times New Roman"/>
              </a:rPr>
              <a:t> Sánchez De La </a:t>
            </a:r>
            <a:r>
              <a:rPr lang="en-GB" sz="2400" dirty="0" smtClean="0">
                <a:ea typeface="Calibri"/>
                <a:cs typeface="Times New Roman"/>
              </a:rPr>
              <a:t>Blanca, </a:t>
            </a:r>
            <a:r>
              <a:rPr lang="en-GB" sz="2400" b="1" dirty="0" smtClean="0">
                <a:ea typeface="Calibri"/>
                <a:cs typeface="Times New Roman"/>
              </a:rPr>
              <a:t>Electron </a:t>
            </a:r>
            <a:r>
              <a:rPr lang="en-GB" sz="2400" b="1" dirty="0">
                <a:ea typeface="Calibri"/>
                <a:cs typeface="Times New Roman"/>
              </a:rPr>
              <a:t>Cloud </a:t>
            </a:r>
            <a:r>
              <a:rPr lang="en-GB" sz="2400" b="1" dirty="0" smtClean="0">
                <a:ea typeface="Calibri"/>
                <a:cs typeface="Times New Roman"/>
              </a:rPr>
              <a:t>Studies </a:t>
            </a:r>
            <a:r>
              <a:rPr lang="en-GB" sz="2400" b="1" dirty="0">
                <a:ea typeface="Calibri"/>
                <a:cs typeface="Times New Roman"/>
              </a:rPr>
              <a:t>for the LHC and Future Proton </a:t>
            </a:r>
            <a:r>
              <a:rPr lang="en-GB" sz="2400" b="1" dirty="0" smtClean="0">
                <a:ea typeface="Calibri"/>
                <a:cs typeface="Times New Roman"/>
              </a:rPr>
              <a:t>Colliders</a:t>
            </a:r>
          </a:p>
          <a:p>
            <a:pPr lvl="0"/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  </a:t>
            </a:r>
          </a:p>
          <a:p>
            <a:pPr lvl="0"/>
            <a:r>
              <a:rPr lang="en-GB" sz="2400" b="1" dirty="0">
                <a:solidFill>
                  <a:srgbClr val="0000CC"/>
                </a:solidFill>
                <a:ea typeface="Calibri"/>
                <a:cs typeface="Times New Roman"/>
              </a:rPr>
              <a:t>N</a:t>
            </a:r>
            <a:r>
              <a:rPr lang="en-GB" sz="2400" b="1" dirty="0" smtClean="0">
                <a:solidFill>
                  <a:srgbClr val="0000CC"/>
                </a:solidFill>
                <a:ea typeface="Calibri"/>
                <a:cs typeface="Times New Roman"/>
              </a:rPr>
              <a:t>o</a:t>
            </a:r>
            <a:r>
              <a:rPr lang="en-GB" sz="2400" b="1" dirty="0">
                <a:solidFill>
                  <a:srgbClr val="0000CC"/>
                </a:solidFill>
                <a:ea typeface="Calibri"/>
                <a:cs typeface="Times New Roman"/>
              </a:rPr>
              <a:t>. 24</a:t>
            </a:r>
            <a:r>
              <a:rPr lang="en-GB" sz="2400" dirty="0">
                <a:solidFill>
                  <a:prstClr val="black"/>
                </a:solidFill>
                <a:ea typeface="Calibri"/>
                <a:cs typeface="Times New Roman"/>
              </a:rPr>
              <a:t>,  </a:t>
            </a:r>
            <a:r>
              <a:rPr lang="en-GB" sz="2400" dirty="0" smtClean="0">
                <a:ea typeface="Calibri"/>
                <a:cs typeface="Times New Roman"/>
              </a:rPr>
              <a:t>José </a:t>
            </a:r>
            <a:r>
              <a:rPr lang="en-GB" sz="2400" dirty="0">
                <a:ea typeface="Calibri"/>
                <a:cs typeface="Times New Roman"/>
              </a:rPr>
              <a:t>Luis Abelleira </a:t>
            </a:r>
            <a:r>
              <a:rPr lang="en-GB" sz="2400" dirty="0" err="1" smtClean="0">
                <a:ea typeface="Calibri"/>
                <a:cs typeface="Times New Roman"/>
              </a:rPr>
              <a:t>Fernández</a:t>
            </a:r>
            <a:r>
              <a:rPr lang="en-GB" sz="2400" dirty="0" smtClean="0">
                <a:ea typeface="Calibri"/>
                <a:cs typeface="Times New Roman"/>
              </a:rPr>
              <a:t>, </a:t>
            </a:r>
            <a:r>
              <a:rPr lang="en-GB" sz="2400" b="1" dirty="0" smtClean="0">
                <a:ea typeface="Calibri"/>
                <a:cs typeface="Times New Roman"/>
              </a:rPr>
              <a:t>Optics </a:t>
            </a:r>
            <a:r>
              <a:rPr lang="en-GB" sz="2400" b="1" dirty="0">
                <a:ea typeface="Calibri"/>
                <a:cs typeface="Times New Roman"/>
              </a:rPr>
              <a:t>Designs of Final-Focus Systems for Future LHC </a:t>
            </a:r>
            <a:r>
              <a:rPr lang="en-GB" sz="2400" b="1" dirty="0" smtClean="0">
                <a:ea typeface="Calibri"/>
                <a:cs typeface="Times New Roman"/>
              </a:rPr>
              <a:t>Upgrades</a:t>
            </a:r>
            <a:endParaRPr lang="en-GB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79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pcoming events in </a:t>
            </a:r>
            <a:r>
              <a:rPr lang="en-US" dirty="0" smtClean="0"/>
              <a:t>2014/15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800" dirty="0" smtClean="0">
                <a:ea typeface="Calibri"/>
                <a:cs typeface="Times New Roman"/>
                <a:hlinkClick r:id="rId2"/>
              </a:rPr>
              <a:t>Commissioning </a:t>
            </a:r>
            <a:r>
              <a:rPr lang="en-GB" sz="2800" dirty="0">
                <a:ea typeface="Calibri"/>
                <a:cs typeface="Times New Roman"/>
                <a:hlinkClick r:id="rId2"/>
              </a:rPr>
              <a:t>of Proton </a:t>
            </a:r>
            <a:r>
              <a:rPr lang="en-GB" sz="2800" dirty="0" err="1" smtClean="0">
                <a:ea typeface="Calibri"/>
                <a:cs typeface="Times New Roman"/>
                <a:hlinkClick r:id="rId2"/>
              </a:rPr>
              <a:t>Linacs</a:t>
            </a:r>
            <a:r>
              <a:rPr lang="en-GB" sz="2800" dirty="0">
                <a:ea typeface="Calibri"/>
                <a:cs typeface="Times New Roman"/>
              </a:rPr>
              <a:t> </a:t>
            </a:r>
            <a:r>
              <a:rPr lang="en-GB" sz="2800" dirty="0" smtClean="0">
                <a:ea typeface="Calibri"/>
                <a:cs typeface="Times New Roman"/>
              </a:rPr>
              <a:t>(XLINAC), ESS, 8-9 April 2014</a:t>
            </a:r>
            <a:endParaRPr lang="en-GB" sz="2800" dirty="0" smtClean="0">
              <a:hlinkClick r:id="rId3"/>
            </a:endParaRPr>
          </a:p>
          <a:p>
            <a:pPr>
              <a:spcBef>
                <a:spcPts val="600"/>
              </a:spcBef>
              <a:buNone/>
            </a:pPr>
            <a:r>
              <a:rPr lang="en-GB" sz="2800" dirty="0" smtClean="0">
                <a:hlinkClick r:id="rId3"/>
              </a:rPr>
              <a:t>Impedance </a:t>
            </a:r>
            <a:r>
              <a:rPr lang="en-GB" sz="2800" dirty="0">
                <a:hlinkClick r:id="rId3"/>
              </a:rPr>
              <a:t>2014 </a:t>
            </a:r>
            <a:r>
              <a:rPr lang="en-GB" sz="2800" dirty="0" smtClean="0"/>
              <a:t> (</a:t>
            </a:r>
            <a:r>
              <a:rPr lang="en-GB" sz="2800" dirty="0"/>
              <a:t>XCOLL), </a:t>
            </a:r>
            <a:r>
              <a:rPr lang="en-GB" sz="2800" dirty="0" err="1"/>
              <a:t>Erice</a:t>
            </a:r>
            <a:r>
              <a:rPr lang="en-GB" sz="2800" dirty="0"/>
              <a:t>, 23-29 April </a:t>
            </a:r>
            <a:r>
              <a:rPr lang="en-GB" sz="2800" dirty="0" smtClean="0"/>
              <a:t>2014</a:t>
            </a:r>
          </a:p>
          <a:p>
            <a:pPr lvl="0">
              <a:spcBef>
                <a:spcPts val="600"/>
              </a:spcBef>
              <a:buNone/>
            </a:pPr>
            <a:r>
              <a:rPr lang="en-US" sz="2800" dirty="0" err="1">
                <a:solidFill>
                  <a:prstClr val="black"/>
                </a:solidFill>
                <a:hlinkClick r:id="rId4"/>
              </a:rPr>
              <a:t>SpaceCharge</a:t>
            </a:r>
            <a:r>
              <a:rPr lang="en-US" sz="2800" dirty="0">
                <a:solidFill>
                  <a:prstClr val="black"/>
                </a:solidFill>
                <a:hlinkClick r:id="rId4"/>
              </a:rPr>
              <a:t> collaboration </a:t>
            </a:r>
            <a:r>
              <a:rPr lang="en-US" sz="2800" dirty="0" smtClean="0">
                <a:solidFill>
                  <a:prstClr val="black"/>
                </a:solidFill>
                <a:hlinkClick r:id="rId4"/>
              </a:rPr>
              <a:t>workshop</a:t>
            </a:r>
            <a:r>
              <a:rPr lang="en-US" sz="2800" dirty="0" smtClean="0">
                <a:solidFill>
                  <a:prstClr val="black"/>
                </a:solidFill>
              </a:rPr>
              <a:t> (</a:t>
            </a:r>
            <a:r>
              <a:rPr lang="en-US" sz="2800" dirty="0">
                <a:solidFill>
                  <a:prstClr val="black"/>
                </a:solidFill>
              </a:rPr>
              <a:t>XCOLL &amp; XRING), CERN, 20-21 May 2014</a:t>
            </a:r>
          </a:p>
          <a:p>
            <a:pPr lvl="0">
              <a:spcBef>
                <a:spcPts val="600"/>
              </a:spcBef>
              <a:buNone/>
            </a:pPr>
            <a:r>
              <a:rPr lang="en-US" sz="2800" strike="sngStrike" dirty="0" err="1" smtClean="0">
                <a:solidFill>
                  <a:prstClr val="black"/>
                </a:solidFill>
              </a:rPr>
              <a:t>EnEfficient</a:t>
            </a:r>
            <a:r>
              <a:rPr lang="en-US" sz="2800" strike="sngStrike" dirty="0" smtClean="0">
                <a:solidFill>
                  <a:prstClr val="black"/>
                </a:solidFill>
              </a:rPr>
              <a:t> </a:t>
            </a:r>
            <a:r>
              <a:rPr lang="en-US" sz="2800" strike="sngStrike" dirty="0">
                <a:solidFill>
                  <a:prstClr val="black"/>
                </a:solidFill>
              </a:rPr>
              <a:t>joint workshop on </a:t>
            </a:r>
            <a:r>
              <a:rPr lang="en-US" sz="2800" strike="sngStrike" dirty="0" smtClean="0">
                <a:solidFill>
                  <a:prstClr val="black"/>
                </a:solidFill>
              </a:rPr>
              <a:t>IOTs (XLINAC/WP3), UK, June’14</a:t>
            </a:r>
            <a:endParaRPr lang="en-US" sz="2800" dirty="0" smtClean="0"/>
          </a:p>
          <a:p>
            <a:pPr>
              <a:spcBef>
                <a:spcPts val="600"/>
              </a:spcBef>
              <a:buNone/>
            </a:pPr>
            <a:r>
              <a:rPr lang="en-GB" sz="2800" dirty="0"/>
              <a:t>B</a:t>
            </a:r>
            <a:r>
              <a:rPr lang="en-GB" sz="2800" dirty="0" smtClean="0"/>
              <a:t>eam Dynamics Issues </a:t>
            </a:r>
            <a:r>
              <a:rPr lang="en-GB" sz="2800" dirty="0"/>
              <a:t>of </a:t>
            </a:r>
            <a:r>
              <a:rPr lang="en-GB" sz="2800" dirty="0" smtClean="0"/>
              <a:t>High Power </a:t>
            </a:r>
            <a:r>
              <a:rPr lang="en-GB" sz="2800" dirty="0" err="1"/>
              <a:t>L</a:t>
            </a:r>
            <a:r>
              <a:rPr lang="en-GB" sz="2800" dirty="0" err="1" smtClean="0"/>
              <a:t>inacs</a:t>
            </a:r>
            <a:r>
              <a:rPr lang="en-GB" sz="2800" dirty="0" smtClean="0"/>
              <a:t> (XLINAC), CERN?</a:t>
            </a:r>
            <a:endParaRPr lang="en-US" sz="2800" dirty="0" smtClean="0"/>
          </a:p>
          <a:p>
            <a:pPr>
              <a:spcBef>
                <a:spcPts val="600"/>
              </a:spcBef>
              <a:buNone/>
            </a:pPr>
            <a:r>
              <a:rPr lang="en-US" sz="2800" dirty="0" smtClean="0"/>
              <a:t>6th Int’l Conf., “</a:t>
            </a:r>
            <a:r>
              <a:rPr lang="en-US" sz="2800" dirty="0" smtClean="0">
                <a:hlinkClick r:id="rId5"/>
              </a:rPr>
              <a:t>Charged </a:t>
            </a:r>
            <a:r>
              <a:rPr lang="en-US" sz="2800" dirty="0">
                <a:hlinkClick r:id="rId5"/>
              </a:rPr>
              <a:t>&amp; Neutral Particles Channeling Phenomena - Channeling </a:t>
            </a:r>
            <a:r>
              <a:rPr lang="en-US" sz="2800" dirty="0" smtClean="0">
                <a:hlinkClick r:id="rId5"/>
              </a:rPr>
              <a:t>2014</a:t>
            </a:r>
            <a:r>
              <a:rPr lang="en-US" sz="2800" dirty="0" smtClean="0"/>
              <a:t>” (XCOLL), Oct </a:t>
            </a:r>
            <a:r>
              <a:rPr lang="en-US" sz="2800" dirty="0"/>
              <a:t>5-10, </a:t>
            </a:r>
            <a:r>
              <a:rPr lang="en-US" sz="2800" dirty="0" smtClean="0"/>
              <a:t>2014</a:t>
            </a:r>
          </a:p>
          <a:p>
            <a:pPr>
              <a:spcBef>
                <a:spcPts val="600"/>
              </a:spcBef>
              <a:buNone/>
            </a:pPr>
            <a:r>
              <a:rPr lang="en-GB" sz="2800" dirty="0" smtClean="0"/>
              <a:t>High </a:t>
            </a:r>
            <a:r>
              <a:rPr lang="en-GB" sz="2800" dirty="0"/>
              <a:t>Luminosity Circular </a:t>
            </a:r>
            <a:r>
              <a:rPr lang="en-GB" sz="2800" dirty="0" err="1"/>
              <a:t>e+e</a:t>
            </a:r>
            <a:r>
              <a:rPr lang="en-GB" sz="2800" dirty="0"/>
              <a:t>- </a:t>
            </a:r>
            <a:r>
              <a:rPr lang="en-GB" sz="2800" dirty="0" smtClean="0"/>
              <a:t>Colliders, Beijing, 8-11.10. 14</a:t>
            </a:r>
            <a:endParaRPr lang="en-US" sz="2800" dirty="0" smtClean="0"/>
          </a:p>
          <a:p>
            <a:pPr>
              <a:spcBef>
                <a:spcPts val="600"/>
              </a:spcBef>
              <a:buNone/>
            </a:pPr>
            <a:r>
              <a:rPr lang="en-US" sz="2800" dirty="0" err="1" smtClean="0"/>
              <a:t>EuCAN</a:t>
            </a:r>
            <a:r>
              <a:rPr lang="en-US" sz="2800" dirty="0" smtClean="0"/>
              <a:t> “Universities </a:t>
            </a:r>
            <a:r>
              <a:rPr lang="en-US" sz="2800" dirty="0"/>
              <a:t>meet </a:t>
            </a:r>
            <a:r>
              <a:rPr lang="en-US" sz="2800" dirty="0" smtClean="0"/>
              <a:t>Labs” (</a:t>
            </a:r>
            <a:r>
              <a:rPr lang="en-US" sz="2800" dirty="0" err="1" smtClean="0"/>
              <a:t>EuCAN</a:t>
            </a:r>
            <a:r>
              <a:rPr lang="en-US" sz="2800" dirty="0" smtClean="0"/>
              <a:t>), 2014 ? </a:t>
            </a:r>
          </a:p>
          <a:p>
            <a:pPr>
              <a:spcBef>
                <a:spcPts val="600"/>
              </a:spcBef>
              <a:buNone/>
            </a:pPr>
            <a:r>
              <a:rPr lang="en-US" sz="2800" dirty="0" smtClean="0">
                <a:hlinkClick r:id="rId6"/>
              </a:rPr>
              <a:t>MulCoPim’14</a:t>
            </a:r>
            <a:r>
              <a:rPr lang="en-US" sz="2800" dirty="0" smtClean="0"/>
              <a:t> (XCOLL), Valencia, 17-19 Sept. 2014 </a:t>
            </a:r>
            <a:endParaRPr lang="en-US" sz="2800" dirty="0"/>
          </a:p>
          <a:p>
            <a:pPr>
              <a:spcBef>
                <a:spcPts val="60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"Beam </a:t>
            </a:r>
            <a:r>
              <a:rPr lang="en-US" sz="2800" dirty="0"/>
              <a:t>Dynamics meets Magnets </a:t>
            </a:r>
            <a:r>
              <a:rPr lang="en-US" sz="2800" dirty="0" smtClean="0"/>
              <a:t>2“ (XRING), PSI, 1-4.12.14</a:t>
            </a:r>
          </a:p>
          <a:p>
            <a:pPr>
              <a:spcBef>
                <a:spcPts val="600"/>
              </a:spcBef>
              <a:buNone/>
            </a:pPr>
            <a:r>
              <a:rPr lang="en-US" sz="2800" dirty="0" smtClean="0"/>
              <a:t>Space </a:t>
            </a:r>
            <a:r>
              <a:rPr lang="en-US" sz="2800" dirty="0"/>
              <a:t>Charge 2015 </a:t>
            </a:r>
            <a:r>
              <a:rPr lang="en-US" sz="2800" dirty="0" smtClean="0"/>
              <a:t>(XRING), UK</a:t>
            </a:r>
            <a:r>
              <a:rPr lang="en-US" sz="2800" dirty="0"/>
              <a:t>, Oxford, April </a:t>
            </a:r>
            <a:r>
              <a:rPr lang="en-US" sz="2800" dirty="0" smtClean="0"/>
              <a:t>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47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05714"/>
            <a:ext cx="720203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EuCAN</a:t>
            </a:r>
            <a:r>
              <a:rPr lang="en-US" sz="3600" b="1" dirty="0" smtClean="0">
                <a:solidFill>
                  <a:srgbClr val="0070C0"/>
                </a:solidFill>
              </a:rPr>
              <a:t> WP1 </a:t>
            </a:r>
          </a:p>
          <a:p>
            <a:endParaRPr lang="en-US" sz="3600" dirty="0"/>
          </a:p>
          <a:p>
            <a:r>
              <a:rPr lang="en-US" sz="3600" b="1" dirty="0"/>
              <a:t>d</a:t>
            </a:r>
            <a:r>
              <a:rPr lang="en-US" sz="3600" b="1" dirty="0" smtClean="0"/>
              <a:t>eliverable</a:t>
            </a:r>
          </a:p>
          <a:p>
            <a:endParaRPr lang="en-US" sz="3600" dirty="0"/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ey results of 5 accelerator networks</a:t>
            </a:r>
          </a:p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M18</a:t>
            </a:r>
          </a:p>
          <a:p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 rot="20752963">
            <a:off x="2384069" y="4272113"/>
            <a:ext cx="5267789" cy="1015663"/>
          </a:xfrm>
          <a:prstGeom prst="rect">
            <a:avLst/>
          </a:prstGeom>
          <a:solidFill>
            <a:schemeClr val="tx2">
              <a:lumMod val="40000"/>
              <a:lumOff val="60000"/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d</a:t>
            </a:r>
            <a:r>
              <a:rPr lang="en-US" sz="6000" b="1" dirty="0" smtClean="0">
                <a:solidFill>
                  <a:srgbClr val="FF0000"/>
                </a:solidFill>
              </a:rPr>
              <a:t>ue rather </a:t>
            </a:r>
            <a:r>
              <a:rPr lang="en-US" sz="6000" b="1" dirty="0">
                <a:solidFill>
                  <a:srgbClr val="FF0000"/>
                </a:solidFill>
              </a:rPr>
              <a:t>s</a:t>
            </a:r>
            <a:r>
              <a:rPr lang="en-US" sz="6000" b="1" dirty="0" smtClean="0">
                <a:solidFill>
                  <a:srgbClr val="FF0000"/>
                </a:solidFill>
              </a:rPr>
              <a:t>oon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2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1769" y="1113030"/>
            <a:ext cx="82400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deliverables :</a:t>
            </a:r>
            <a:endParaRPr lang="en-US" sz="2800" b="1" kern="0" dirty="0">
              <a:solidFill>
                <a:srgbClr val="0000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kern="0" dirty="0">
                <a:solidFill>
                  <a:srgbClr val="0000CC"/>
                </a:solidFill>
              </a:rPr>
              <a:t>Preliminary</a:t>
            </a:r>
            <a:r>
              <a:rPr lang="en-US" sz="2800" b="1" kern="0" dirty="0">
                <a:solidFill>
                  <a:srgbClr val="FF0000"/>
                </a:solidFill>
              </a:rPr>
              <a:t> </a:t>
            </a:r>
            <a:r>
              <a:rPr lang="en-US" sz="2800" kern="0" dirty="0">
                <a:solidFill>
                  <a:srgbClr val="0000CC"/>
                </a:solidFill>
              </a:rPr>
              <a:t>strategies, optimization, limitations, paths &amp; parameters </a:t>
            </a:r>
            <a:r>
              <a:rPr lang="en-US" sz="2800" kern="0" dirty="0">
                <a:solidFill>
                  <a:prstClr val="black"/>
                </a:solidFill>
              </a:rPr>
              <a:t>for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</a:rPr>
              <a:t>future hadron &amp; lepton colliders;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</a:rPr>
              <a:t>future high-performance hadron rings;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</a:rPr>
              <a:t>future high-power high-current SC </a:t>
            </a:r>
            <a:r>
              <a:rPr lang="en-US" sz="2800" kern="0" dirty="0" err="1">
                <a:solidFill>
                  <a:prstClr val="black"/>
                </a:solidFill>
              </a:rPr>
              <a:t>linacs</a:t>
            </a:r>
            <a:r>
              <a:rPr lang="en-US" sz="2800" kern="0" dirty="0">
                <a:solidFill>
                  <a:prstClr val="black"/>
                </a:solidFill>
              </a:rPr>
              <a:t>; and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</a:rPr>
              <a:t>future polarized beams </a:t>
            </a:r>
          </a:p>
          <a:p>
            <a:pPr lvl="1"/>
            <a:r>
              <a:rPr lang="en-US" sz="2800" b="1" kern="0" dirty="0">
                <a:solidFill>
                  <a:srgbClr val="FF0000"/>
                </a:solidFill>
              </a:rPr>
              <a:t>[month 36]</a:t>
            </a:r>
            <a:endParaRPr lang="en-GB" sz="3600" b="1" kern="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kern="0" dirty="0">
                <a:solidFill>
                  <a:srgbClr val="0000CC"/>
                </a:solidFill>
              </a:rPr>
              <a:t>Strategy </a:t>
            </a:r>
            <a:r>
              <a:rPr lang="en-US" sz="2800" kern="0" dirty="0">
                <a:solidFill>
                  <a:prstClr val="black"/>
                </a:solidFill>
              </a:rPr>
              <a:t>for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</a:rPr>
              <a:t>future extreme beam facilities; </a:t>
            </a:r>
          </a:p>
          <a:p>
            <a:pPr lvl="1"/>
            <a:r>
              <a:rPr lang="en-US" sz="2800" b="1" kern="0" dirty="0">
                <a:solidFill>
                  <a:srgbClr val="FF0000"/>
                </a:solidFill>
              </a:rPr>
              <a:t>[month 48]</a:t>
            </a:r>
            <a:endParaRPr lang="en-GB" sz="3600" b="1" kern="0" dirty="0">
              <a:solidFill>
                <a:srgbClr val="FF0000"/>
              </a:solidFill>
            </a:endParaRPr>
          </a:p>
          <a:p>
            <a:pPr lvl="1"/>
            <a:endParaRPr lang="en-US" sz="2800" b="1" kern="0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032"/>
            <a:ext cx="84502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0502122">
            <a:off x="2256066" y="4820545"/>
            <a:ext cx="6768391" cy="1015663"/>
          </a:xfrm>
          <a:prstGeom prst="rect">
            <a:avLst/>
          </a:prstGeom>
          <a:solidFill>
            <a:schemeClr val="tx2">
              <a:lumMod val="40000"/>
              <a:lumOff val="60000"/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n</a:t>
            </a:r>
            <a:r>
              <a:rPr lang="en-US" sz="6000" b="1" dirty="0" smtClean="0">
                <a:solidFill>
                  <a:srgbClr val="FF0000"/>
                </a:solidFill>
              </a:rPr>
              <a:t>one at the moment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3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" y="725486"/>
            <a:ext cx="9105529" cy="5058627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7422"/>
            <a:ext cx="475252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milestones :</a:t>
            </a:r>
            <a:endParaRPr lang="en-US" sz="2800" b="1" kern="0" dirty="0">
              <a:solidFill>
                <a:srgbClr val="0000C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GB" sz="3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GB" sz="5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0"/>
            <a:ext cx="16398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199394">
            <a:off x="102325" y="2494745"/>
            <a:ext cx="8968737" cy="923330"/>
          </a:xfrm>
          <a:prstGeom prst="rect">
            <a:avLst/>
          </a:prstGeom>
          <a:solidFill>
            <a:schemeClr val="tx2">
              <a:lumMod val="40000"/>
              <a:lumOff val="60000"/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alibri"/>
              </a:rPr>
              <a:t>≥</a:t>
            </a:r>
            <a:r>
              <a:rPr lang="en-US" sz="5400" b="1" dirty="0" smtClean="0">
                <a:solidFill>
                  <a:srgbClr val="FF0000"/>
                </a:solidFill>
              </a:rPr>
              <a:t>1 workshop per task in year 1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5354" y="4814618"/>
            <a:ext cx="3298852" cy="193899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2013 (done):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3 workshops for XCOLL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1 workshop for XRING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0 workshops for XLINAC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0 workshops for XPOL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6411" y="4814618"/>
            <a:ext cx="3808607" cy="193899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2014 (done &amp; planned):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2 &amp; 4 workshops for XCOLL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0 &amp; 2 workshops for XRING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0 &amp; 2 workshops for XLINAC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1 &amp; 0 workshops for XPOL</a:t>
            </a:r>
          </a:p>
        </p:txBody>
      </p:sp>
    </p:spTree>
    <p:extLst>
      <p:ext uri="{BB962C8B-B14F-4D97-AF65-F5344CB8AC3E}">
        <p14:creationId xmlns:p14="http://schemas.microsoft.com/office/powerpoint/2010/main" val="28167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33111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WP5 XBEAM MS reports</a:t>
            </a:r>
            <a:endParaRPr lang="en-GB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18320"/>
            <a:ext cx="82044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i="1" dirty="0" smtClean="0">
              <a:solidFill>
                <a:prstClr val="black"/>
              </a:solidFill>
            </a:endParaRPr>
          </a:p>
          <a:p>
            <a:r>
              <a:rPr lang="en-US" sz="3600" i="1" dirty="0" smtClean="0">
                <a:solidFill>
                  <a:prstClr val="black"/>
                </a:solidFill>
              </a:rPr>
              <a:t>EuCARD2-Mil-MS29</a:t>
            </a:r>
          </a:p>
          <a:p>
            <a:r>
              <a:rPr lang="en-US" sz="3600" i="1" dirty="0" smtClean="0">
                <a:solidFill>
                  <a:prstClr val="black"/>
                </a:solidFill>
              </a:rPr>
              <a:t>CERN-ACC-2014-02</a:t>
            </a:r>
          </a:p>
          <a:p>
            <a:endParaRPr lang="en-US" sz="3600" i="1" dirty="0">
              <a:solidFill>
                <a:prstClr val="black"/>
              </a:solidFill>
            </a:endParaRPr>
          </a:p>
          <a:p>
            <a:pPr lvl="0"/>
            <a:r>
              <a:rPr lang="en-US" sz="3600" i="1" dirty="0" smtClean="0">
                <a:solidFill>
                  <a:prstClr val="black"/>
                </a:solidFill>
              </a:rPr>
              <a:t>EuCARD2-Mil-MS30</a:t>
            </a:r>
          </a:p>
          <a:p>
            <a:pPr lvl="0"/>
            <a:endParaRPr lang="en-US" sz="3600" i="1" dirty="0">
              <a:solidFill>
                <a:prstClr val="black"/>
              </a:solidFill>
            </a:endParaRPr>
          </a:p>
          <a:p>
            <a:pPr lvl="0"/>
            <a:r>
              <a:rPr lang="en-US" sz="3600" i="1" dirty="0" smtClean="0">
                <a:solidFill>
                  <a:prstClr val="black"/>
                </a:solidFill>
              </a:rPr>
              <a:t>EuCARD2-Mil-MS32</a:t>
            </a:r>
            <a:endParaRPr lang="en-US" sz="3600" i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12044"/>
            <a:ext cx="3699793" cy="52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89" y="1772816"/>
            <a:ext cx="3450475" cy="4876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77" y="2282541"/>
            <a:ext cx="3251547" cy="45956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5733256"/>
            <a:ext cx="3337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o</a:t>
            </a:r>
            <a:r>
              <a:rPr lang="en-GB" sz="2400" b="1" dirty="0" smtClean="0">
                <a:solidFill>
                  <a:srgbClr val="FF0000"/>
                </a:solidFill>
              </a:rPr>
              <a:t>nly XLINAC missing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(workshop in early April)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8204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  <a:r>
              <a:rPr lang="en-US" sz="3600" dirty="0" smtClean="0"/>
              <a:t>pen issue</a:t>
            </a:r>
            <a:r>
              <a:rPr lang="en-US" sz="3600" dirty="0"/>
              <a:t>s</a:t>
            </a:r>
            <a:r>
              <a:rPr lang="en-US" sz="3600" dirty="0" smtClean="0"/>
              <a:t>:</a:t>
            </a:r>
          </a:p>
          <a:p>
            <a:endParaRPr lang="en-US" sz="3600" dirty="0" smtClean="0"/>
          </a:p>
          <a:p>
            <a:r>
              <a:rPr lang="en-US" sz="3600" dirty="0" smtClean="0"/>
              <a:t>-  CDS submission of EuCARD-2 documents?</a:t>
            </a:r>
          </a:p>
          <a:p>
            <a:endParaRPr lang="en-US" sz="3600" dirty="0"/>
          </a:p>
          <a:p>
            <a:pPr marL="457200" indent="-457200">
              <a:buFontTx/>
              <a:buChar char="-"/>
            </a:pPr>
            <a:r>
              <a:rPr lang="en-US" sz="3600" b="1" dirty="0" smtClean="0"/>
              <a:t>“universities </a:t>
            </a:r>
            <a:r>
              <a:rPr lang="en-US" sz="3600" b="1" dirty="0" smtClean="0"/>
              <a:t>meet </a:t>
            </a:r>
            <a:r>
              <a:rPr lang="en-US" sz="3600" b="1" dirty="0" smtClean="0"/>
              <a:t>labs” </a:t>
            </a:r>
            <a:r>
              <a:rPr lang="en-US" sz="3600" dirty="0" smtClean="0"/>
              <a:t>workshop!?</a:t>
            </a:r>
            <a:endParaRPr lang="en-US" sz="3600" dirty="0"/>
          </a:p>
          <a:p>
            <a:pPr marL="457200" indent="-457200">
              <a:buFontTx/>
              <a:buChar char="-"/>
            </a:pPr>
            <a:r>
              <a:rPr lang="en-GB" sz="3600" b="1" dirty="0" smtClean="0"/>
              <a:t>M18 </a:t>
            </a:r>
            <a:r>
              <a:rPr lang="en-GB" sz="3600" b="1" dirty="0"/>
              <a:t>report </a:t>
            </a:r>
            <a:r>
              <a:rPr lang="en-GB" sz="3600" dirty="0"/>
              <a:t>on accelerator </a:t>
            </a:r>
            <a:r>
              <a:rPr lang="en-GB" sz="3600" dirty="0" smtClean="0"/>
              <a:t>networks (</a:t>
            </a:r>
            <a:r>
              <a:rPr lang="en-GB" sz="3600" dirty="0" err="1" smtClean="0"/>
              <a:t>EuCAN</a:t>
            </a:r>
            <a:r>
              <a:rPr lang="en-GB" sz="3600" dirty="0" smtClean="0"/>
              <a:t>)</a:t>
            </a:r>
          </a:p>
          <a:p>
            <a:pPr marL="457200" indent="-457200">
              <a:buFontTx/>
              <a:buChar char="-"/>
            </a:pPr>
            <a:endParaRPr lang="en-GB" sz="3600" dirty="0"/>
          </a:p>
          <a:p>
            <a:pPr marL="457200" indent="-457200">
              <a:buFontTx/>
              <a:buChar char="-"/>
            </a:pPr>
            <a:r>
              <a:rPr lang="en-GB" sz="3600" b="1" dirty="0" smtClean="0"/>
              <a:t>XBEAM &amp; </a:t>
            </a:r>
            <a:r>
              <a:rPr lang="en-GB" sz="3600" b="1" dirty="0" err="1" smtClean="0"/>
              <a:t>EuCAN</a:t>
            </a:r>
            <a:r>
              <a:rPr lang="en-GB" sz="3600" b="1" dirty="0" smtClean="0"/>
              <a:t> steering meetings </a:t>
            </a:r>
            <a:r>
              <a:rPr lang="en-GB" sz="3600" dirty="0" smtClean="0"/>
              <a:t>during EuCARD-2 Annual Meeting?</a:t>
            </a:r>
            <a:endParaRPr lang="en-GB" sz="3600" dirty="0"/>
          </a:p>
          <a:p>
            <a:pPr lvl="1"/>
            <a:endParaRPr lang="en-US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0105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contents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a) achievements so far</a:t>
            </a:r>
          </a:p>
          <a:p>
            <a:pPr marL="0" indent="0">
              <a:buNone/>
            </a:pPr>
            <a:r>
              <a:rPr lang="en-US" sz="4000" dirty="0" smtClean="0"/>
              <a:t>b) program for 2014 &amp; beyond</a:t>
            </a:r>
          </a:p>
          <a:p>
            <a:pPr marL="0" indent="0">
              <a:buNone/>
            </a:pPr>
            <a:r>
              <a:rPr lang="en-US" sz="4000" dirty="0" smtClean="0"/>
              <a:t>c) milestones and deliverables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575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69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WP1 </a:t>
            </a:r>
            <a:r>
              <a:rPr lang="en-US" sz="5400" dirty="0" err="1" smtClean="0"/>
              <a:t>EuCAN</a:t>
            </a:r>
            <a:r>
              <a:rPr lang="en-US" sz="5400" dirty="0" smtClean="0"/>
              <a:t> achievements</a:t>
            </a:r>
            <a:endParaRPr lang="en-GB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74948" y="1268760"/>
            <a:ext cx="820441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web site created: </a:t>
            </a:r>
            <a:r>
              <a:rPr lang="en-US" sz="3600" dirty="0" smtClean="0">
                <a:solidFill>
                  <a:prstClr val="black"/>
                </a:solidFill>
                <a:hlinkClick r:id="rId2"/>
              </a:rPr>
              <a:t>http://cern.ch/eucan</a:t>
            </a:r>
            <a:endParaRPr lang="en-US" sz="3600" dirty="0" smtClean="0">
              <a:solidFill>
                <a:prstClr val="black"/>
              </a:solidFill>
            </a:endParaRPr>
          </a:p>
          <a:p>
            <a:endParaRPr lang="en-US" sz="3600" dirty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mileston</a:t>
            </a:r>
            <a:r>
              <a:rPr lang="en-US" sz="3600" dirty="0">
                <a:solidFill>
                  <a:prstClr val="black"/>
                </a:solidFill>
              </a:rPr>
              <a:t>e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report </a:t>
            </a:r>
          </a:p>
          <a:p>
            <a:r>
              <a:rPr lang="en-US" sz="3600" i="1" dirty="0" smtClean="0">
                <a:solidFill>
                  <a:prstClr val="black"/>
                </a:solidFill>
              </a:rPr>
              <a:t>EuCARD2-Mil-MS4</a:t>
            </a:r>
          </a:p>
          <a:p>
            <a:r>
              <a:rPr lang="en-US" sz="3600" i="1" dirty="0">
                <a:solidFill>
                  <a:prstClr val="black"/>
                </a:solidFill>
              </a:rPr>
              <a:t>CERN-ACC-2013-0263</a:t>
            </a:r>
            <a:endParaRPr lang="en-US" sz="3600" i="1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83" y="1916832"/>
            <a:ext cx="388919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69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WP5 achievements</a:t>
            </a:r>
            <a:endParaRPr lang="en-GB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75226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web site created: </a:t>
            </a:r>
            <a:r>
              <a:rPr lang="en-US" sz="3600" dirty="0" smtClean="0">
                <a:hlinkClick r:id="rId2"/>
              </a:rPr>
              <a:t>http://cern.ch/xbeam</a:t>
            </a:r>
            <a:r>
              <a:rPr lang="en-US" sz="3600" dirty="0"/>
              <a:t> </a:t>
            </a:r>
            <a:endParaRPr lang="en-US" sz="3600" dirty="0" smtClean="0"/>
          </a:p>
          <a:p>
            <a:r>
              <a:rPr lang="en-US" sz="1400" dirty="0" smtClean="0"/>
              <a:t> </a:t>
            </a:r>
          </a:p>
          <a:p>
            <a:r>
              <a:rPr lang="en-US" sz="3600" dirty="0"/>
              <a:t>m</a:t>
            </a:r>
            <a:r>
              <a:rPr lang="en-US" sz="3600" dirty="0" smtClean="0"/>
              <a:t>ailing lists created &amp; ‘filled’: </a:t>
            </a:r>
          </a:p>
          <a:p>
            <a:r>
              <a:rPr lang="en-US" sz="3600" dirty="0" smtClean="0">
                <a:hlinkClick r:id="rId3"/>
              </a:rPr>
              <a:t>eucard2-wp5-coordinators@cern.ch</a:t>
            </a:r>
            <a:endParaRPr lang="en-US" sz="3600" dirty="0" smtClean="0"/>
          </a:p>
          <a:p>
            <a:r>
              <a:rPr lang="en-US" sz="3600" dirty="0" smtClean="0">
                <a:hlinkClick r:id="rId4"/>
              </a:rPr>
              <a:t>eucard2-wp5.*-info@cern.ch</a:t>
            </a:r>
            <a:r>
              <a:rPr lang="en-US" sz="3600" dirty="0" smtClean="0"/>
              <a:t> </a:t>
            </a:r>
          </a:p>
          <a:p>
            <a:r>
              <a:rPr lang="en-US" sz="600" dirty="0" smtClean="0"/>
              <a:t> </a:t>
            </a:r>
          </a:p>
          <a:p>
            <a:r>
              <a:rPr lang="en-US" sz="3600" dirty="0" smtClean="0"/>
              <a:t>dissemination effort: </a:t>
            </a:r>
          </a:p>
          <a:p>
            <a:r>
              <a:rPr lang="en-US" sz="2800" dirty="0" smtClean="0"/>
              <a:t>IHEP Higgs symposium, Beijing/China, 12 August’13</a:t>
            </a:r>
          </a:p>
          <a:p>
            <a:r>
              <a:rPr lang="en-US" sz="2800" dirty="0" smtClean="0"/>
              <a:t>CINVESTAV Merida/Mexico, 5 </a:t>
            </a:r>
            <a:r>
              <a:rPr lang="en-US" sz="2800" dirty="0"/>
              <a:t>S</a:t>
            </a:r>
            <a:r>
              <a:rPr lang="en-US" sz="2800" dirty="0" smtClean="0"/>
              <a:t>eptember 2013 </a:t>
            </a:r>
          </a:p>
          <a:p>
            <a:r>
              <a:rPr lang="en-US" sz="2800" dirty="0" smtClean="0"/>
              <a:t>ERL workshop, BINP, 12 September 2013, DESY 11 October 2013, </a:t>
            </a:r>
            <a:r>
              <a:rPr lang="en-US" sz="2800" dirty="0" err="1" smtClean="0"/>
              <a:t>KfB</a:t>
            </a:r>
            <a:r>
              <a:rPr lang="en-US" sz="2800" dirty="0" smtClean="0"/>
              <a:t> Darmstadt 29 November 2013</a:t>
            </a:r>
          </a:p>
          <a:p>
            <a:r>
              <a:rPr lang="en-GB" sz="2800" dirty="0" smtClean="0"/>
              <a:t>Future </a:t>
            </a:r>
            <a:r>
              <a:rPr lang="en-GB" sz="2800" dirty="0"/>
              <a:t>High Energy Circular </a:t>
            </a:r>
            <a:r>
              <a:rPr lang="en-GB" sz="2800" dirty="0" smtClean="0"/>
              <a:t>Colliders, </a:t>
            </a:r>
            <a:r>
              <a:rPr lang="en-US" sz="2800" dirty="0" smtClean="0"/>
              <a:t>Beijing, </a:t>
            </a:r>
            <a:r>
              <a:rPr lang="en-US" sz="2800" dirty="0" smtClean="0"/>
              <a:t>16-17.12.13</a:t>
            </a:r>
          </a:p>
          <a:p>
            <a:r>
              <a:rPr lang="en-US" sz="1050" dirty="0" smtClean="0"/>
              <a:t>  </a:t>
            </a:r>
          </a:p>
          <a:p>
            <a:r>
              <a:rPr lang="en-US" sz="3600" i="1" dirty="0" smtClean="0"/>
              <a:t>three milestone reports </a:t>
            </a:r>
            <a:r>
              <a:rPr lang="en-US" sz="3600" dirty="0" smtClean="0"/>
              <a:t>(see later)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4915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-8114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XBEAM events in 2013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686800" cy="17526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hlinkClick r:id="rId2"/>
              </a:rPr>
              <a:t>EuCARD-2 </a:t>
            </a:r>
            <a:r>
              <a:rPr lang="en-US" b="1" dirty="0">
                <a:hlinkClick r:id="rId2"/>
              </a:rPr>
              <a:t>kick off meeting</a:t>
            </a:r>
            <a:r>
              <a:rPr lang="en-US" b="1" dirty="0"/>
              <a:t>, CERN, 10-14 June </a:t>
            </a:r>
            <a:r>
              <a:rPr lang="en-US" b="1" dirty="0" smtClean="0"/>
              <a:t>2013</a:t>
            </a:r>
            <a:endParaRPr lang="en-US" dirty="0" smtClean="0"/>
          </a:p>
          <a:p>
            <a:pPr algn="l"/>
            <a:r>
              <a:rPr lang="en-US" b="1" dirty="0" smtClean="0">
                <a:hlinkClick r:id="rId3"/>
              </a:rPr>
              <a:t>XBEAM Steering Meeting </a:t>
            </a:r>
            <a:r>
              <a:rPr lang="en-US" b="1" dirty="0" smtClean="0"/>
              <a:t>14 June 2013</a:t>
            </a:r>
          </a:p>
          <a:p>
            <a:pPr algn="l"/>
            <a:r>
              <a:rPr lang="en-US" b="1" dirty="0" smtClean="0"/>
              <a:t>XCOLL </a:t>
            </a:r>
            <a:r>
              <a:rPr lang="en-US" b="1" dirty="0">
                <a:hlinkClick r:id="rId4"/>
              </a:rPr>
              <a:t>TLEP6 workshop</a:t>
            </a:r>
            <a:r>
              <a:rPr lang="en-US" b="1" dirty="0"/>
              <a:t>, CERN, 16-18 Oct. 2013</a:t>
            </a:r>
            <a:endParaRPr lang="en-GB" b="1" dirty="0" smtClean="0"/>
          </a:p>
          <a:p>
            <a:pPr algn="l"/>
            <a:r>
              <a:rPr lang="en-US" b="1" dirty="0" err="1">
                <a:hlinkClick r:id="rId5"/>
              </a:rPr>
              <a:t>SuperKEKB</a:t>
            </a:r>
            <a:r>
              <a:rPr lang="en-US" b="1" dirty="0">
                <a:hlinkClick r:id="rId5"/>
              </a:rPr>
              <a:t> commissioning workshop </a:t>
            </a:r>
            <a:r>
              <a:rPr lang="en-US" b="1" dirty="0"/>
              <a:t> (XCOLL) KEK, 11-13 Nov. 2013</a:t>
            </a:r>
            <a:endParaRPr lang="en-GB" b="1" dirty="0" smtClean="0"/>
          </a:p>
          <a:p>
            <a:pPr algn="l"/>
            <a:r>
              <a:rPr lang="en-GB" b="1" dirty="0" smtClean="0">
                <a:hlinkClick r:id="rId6"/>
              </a:rPr>
              <a:t>"</a:t>
            </a:r>
            <a:r>
              <a:rPr lang="en-US" b="1" dirty="0">
                <a:hlinkClick r:id="rId6"/>
              </a:rPr>
              <a:t>Beam Dynamics meets Magnets"</a:t>
            </a:r>
            <a:r>
              <a:rPr lang="en-US" b="1" dirty="0"/>
              <a:t> (XRING), Darmstadt, 2-4 December 2013  </a:t>
            </a:r>
            <a:endParaRPr lang="en-GB" b="1" dirty="0" smtClean="0"/>
          </a:p>
          <a:p>
            <a:pPr algn="l"/>
            <a:r>
              <a:rPr lang="en-US" b="1" dirty="0">
                <a:hlinkClick r:id="rId7"/>
              </a:rPr>
              <a:t>LHC-CC13  LHC crab-cavity workshop</a:t>
            </a:r>
            <a:r>
              <a:rPr lang="en-US" b="1" dirty="0"/>
              <a:t> (XCOLL)</a:t>
            </a:r>
            <a:r>
              <a:rPr lang="en-GB" b="1" dirty="0" smtClean="0"/>
              <a:t>,</a:t>
            </a:r>
            <a:r>
              <a:rPr lang="en-US" b="1" dirty="0"/>
              <a:t> CERN, 9-10 December 2013</a:t>
            </a:r>
            <a:endParaRPr lang="en-GB" b="1" dirty="0" smtClean="0"/>
          </a:p>
          <a:p>
            <a:pPr algn="l"/>
            <a:r>
              <a:rPr lang="en-GB" b="1" dirty="0" smtClean="0"/>
              <a:t> 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-811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XBEAM events in 2014 so far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686800" cy="1752600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>
                <a:hlinkClick r:id="rId2"/>
              </a:rPr>
              <a:t>LHeC</a:t>
            </a:r>
            <a:r>
              <a:rPr lang="en-US" b="1" dirty="0" smtClean="0">
                <a:hlinkClick r:id="rId2"/>
              </a:rPr>
              <a:t> </a:t>
            </a:r>
            <a:r>
              <a:rPr lang="en-US" b="1" dirty="0">
                <a:hlinkClick r:id="rId2"/>
              </a:rPr>
              <a:t>workshop </a:t>
            </a:r>
            <a:r>
              <a:rPr lang="en-US" b="1" dirty="0"/>
              <a:t>(XCOLL), 20-21 January 2014 </a:t>
            </a:r>
            <a:endParaRPr lang="en-GB" b="1" dirty="0"/>
          </a:p>
          <a:p>
            <a:pPr algn="l"/>
            <a:r>
              <a:rPr lang="en-US" b="1" dirty="0"/>
              <a:t>“</a:t>
            </a:r>
            <a:r>
              <a:rPr lang="en-US" b="1" dirty="0">
                <a:hlinkClick r:id="rId3"/>
              </a:rPr>
              <a:t>Future Circular Colliders Study Kickoff</a:t>
            </a:r>
            <a:r>
              <a:rPr lang="en-US" b="1" dirty="0"/>
              <a:t>” (XCOLL), CERN, 12-15 Feb 2014</a:t>
            </a:r>
            <a:endParaRPr lang="en-GB" b="1" dirty="0"/>
          </a:p>
          <a:p>
            <a:pPr algn="l"/>
            <a:r>
              <a:rPr lang="en-US" b="1" dirty="0"/>
              <a:t>EUCARD workshop "</a:t>
            </a:r>
            <a:r>
              <a:rPr lang="en-US" b="1" dirty="0">
                <a:hlinkClick r:id="rId4"/>
              </a:rPr>
              <a:t>Spin optimization at Lepton accelerators</a:t>
            </a:r>
            <a:r>
              <a:rPr lang="en-US" b="1" dirty="0"/>
              <a:t>“ (XPOL), Mainz, 12-13 February 2014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 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28" y="260648"/>
            <a:ext cx="8634144" cy="11430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LHeC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workshop, 20-21 January ‘ 14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Chavannes-de-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Bogis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- 109 participants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(USA: 14, Asia: 4, Africa: 3, Latin America: 2, CERN: 48, Europe: 37)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6027003"/>
            <a:ext cx="7092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</a:t>
            </a:r>
            <a:r>
              <a:rPr lang="en-US" sz="2400" b="1" dirty="0" smtClean="0">
                <a:solidFill>
                  <a:schemeClr val="bg1"/>
                </a:solidFill>
              </a:rPr>
              <a:t>articipation by CERN Directors Frederick Bordry &amp; Sergio </a:t>
            </a:r>
            <a:r>
              <a:rPr lang="en-US" sz="2400" b="1" dirty="0" err="1" smtClean="0">
                <a:solidFill>
                  <a:schemeClr val="bg1"/>
                </a:solidFill>
              </a:rPr>
              <a:t>Bertolucci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+ former CERN DG Herwig Schopper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1980"/>
            <a:ext cx="2051720" cy="28999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8056" y="3068960"/>
            <a:ext cx="733303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FF00"/>
                </a:solidFill>
              </a:rPr>
              <a:t>l</a:t>
            </a:r>
            <a:r>
              <a:rPr lang="en-GB" sz="2800" b="1" dirty="0" smtClean="0">
                <a:solidFill>
                  <a:srgbClr val="FFFF00"/>
                </a:solidFill>
              </a:rPr>
              <a:t>aunch of IAC </a:t>
            </a:r>
            <a:r>
              <a:rPr lang="en-GB" sz="2800" b="1" dirty="0">
                <a:solidFill>
                  <a:srgbClr val="FFFF00"/>
                </a:solidFill>
              </a:rPr>
              <a:t>&amp;</a:t>
            </a:r>
            <a:r>
              <a:rPr lang="en-GB" sz="2800" b="1" dirty="0" smtClean="0">
                <a:solidFill>
                  <a:srgbClr val="FFFF00"/>
                </a:solidFill>
              </a:rPr>
              <a:t> Coordination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</a:rPr>
              <a:t>physics case &amp; detector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FF00"/>
                </a:solidFill>
              </a:rPr>
              <a:t>new ideas </a:t>
            </a:r>
            <a:r>
              <a:rPr lang="en-GB" sz="2800" b="1" dirty="0" smtClean="0">
                <a:solidFill>
                  <a:srgbClr val="FFFF00"/>
                </a:solidFill>
              </a:rPr>
              <a:t>(FFAG, CSR, p-beam </a:t>
            </a:r>
            <a:r>
              <a:rPr lang="en-GB" sz="2800" b="1" dirty="0">
                <a:solidFill>
                  <a:srgbClr val="FFFF00"/>
                </a:solidFill>
              </a:rPr>
              <a:t>cooling</a:t>
            </a:r>
            <a:r>
              <a:rPr lang="en-GB" sz="2800" b="1" dirty="0" smtClean="0">
                <a:solidFill>
                  <a:srgbClr val="FFFF00"/>
                </a:solidFill>
              </a:rPr>
              <a:t>)</a:t>
            </a:r>
            <a:endParaRPr lang="en-GB" sz="28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FF00"/>
                </a:solidFill>
              </a:rPr>
              <a:t>CERN Test Facility </a:t>
            </a:r>
            <a:r>
              <a:rPr lang="en-GB" sz="2800" b="1" dirty="0" smtClean="0">
                <a:solidFill>
                  <a:srgbClr val="FFFF00"/>
                </a:solidFill>
              </a:rPr>
              <a:t>(applications</a:t>
            </a:r>
            <a:r>
              <a:rPr lang="en-GB" sz="2800" b="1" dirty="0">
                <a:solidFill>
                  <a:srgbClr val="FFFF00"/>
                </a:solidFill>
              </a:rPr>
              <a:t>, layout)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</a:rPr>
              <a:t>collaboration &amp; ERLs: plans </a:t>
            </a:r>
            <a:r>
              <a:rPr lang="en-GB" sz="2800" b="1" dirty="0">
                <a:solidFill>
                  <a:srgbClr val="FFFF00"/>
                </a:solidFill>
              </a:rPr>
              <a:t>around the </a:t>
            </a:r>
            <a:r>
              <a:rPr lang="en-GB" sz="2800" b="1" dirty="0" smtClean="0">
                <a:solidFill>
                  <a:srgbClr val="FFFF00"/>
                </a:solidFill>
              </a:rPr>
              <a:t>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FF00"/>
                </a:solidFill>
              </a:rPr>
              <a:t>f</a:t>
            </a:r>
            <a:r>
              <a:rPr lang="en-GB" sz="2800" b="1" dirty="0" smtClean="0">
                <a:solidFill>
                  <a:srgbClr val="FFFF00"/>
                </a:solidFill>
              </a:rPr>
              <a:t>uture </a:t>
            </a:r>
            <a:r>
              <a:rPr lang="en-GB" sz="2800" b="1" dirty="0">
                <a:solidFill>
                  <a:srgbClr val="FFFF00"/>
                </a:solidFill>
              </a:rPr>
              <a:t>needs </a:t>
            </a:r>
            <a:r>
              <a:rPr lang="en-GB" sz="2800" b="1" dirty="0" smtClean="0">
                <a:solidFill>
                  <a:srgbClr val="FFFF00"/>
                </a:solidFill>
              </a:rPr>
              <a:t>and integration in FCC</a:t>
            </a:r>
            <a:endParaRPr lang="en-GB" sz="28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2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32"/>
            <a:ext cx="9165000" cy="688123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88" y="836712"/>
            <a:ext cx="1979712" cy="82832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5428" y="1034852"/>
            <a:ext cx="8634144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Kick-Off meeting for Future </a:t>
            </a:r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en-US" b="1" dirty="0" smtClean="0">
                <a:solidFill>
                  <a:schemeClr val="bg1"/>
                </a:solidFill>
              </a:rPr>
              <a:t>ircular Collider study (FCC)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U. Geneva, 12-15 February 2014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341 registered participants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(Americas: 37, Asia: 19, Africa: 1. CERN: 140, Europe: 144)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3417384"/>
            <a:ext cx="9505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  <a:latin typeface="Arial"/>
              </a:rPr>
              <a:t>all </a:t>
            </a:r>
            <a:r>
              <a:rPr lang="en-GB" sz="2800" b="1" dirty="0">
                <a:solidFill>
                  <a:srgbClr val="FFFF00"/>
                </a:solidFill>
                <a:latin typeface="Arial"/>
              </a:rPr>
              <a:t>FCC aspects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  <a:latin typeface="Arial"/>
              </a:rPr>
              <a:t>refined study </a:t>
            </a:r>
            <a:r>
              <a:rPr lang="en-GB" sz="2800" b="1" dirty="0">
                <a:solidFill>
                  <a:srgbClr val="FFFF00"/>
                </a:solidFill>
                <a:latin typeface="Arial"/>
              </a:rPr>
              <a:t>scope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  <a:latin typeface="Arial"/>
              </a:rPr>
              <a:t>schedule</a:t>
            </a:r>
            <a:r>
              <a:rPr lang="en-GB" sz="2800" b="1" dirty="0">
                <a:solidFill>
                  <a:srgbClr val="FFFF00"/>
                </a:solidFill>
                <a:latin typeface="Arial"/>
              </a:rPr>
              <a:t>, WBS, milestones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  <a:latin typeface="Arial"/>
              </a:rPr>
              <a:t>path </a:t>
            </a:r>
            <a:r>
              <a:rPr lang="en-GB" sz="2800" b="1" dirty="0">
                <a:solidFill>
                  <a:srgbClr val="FFFF00"/>
                </a:solidFill>
                <a:latin typeface="Arial"/>
              </a:rPr>
              <a:t>towards international </a:t>
            </a:r>
            <a:r>
              <a:rPr lang="en-GB" sz="2800" b="1" dirty="0" smtClean="0">
                <a:solidFill>
                  <a:srgbClr val="FFFF00"/>
                </a:solidFill>
                <a:latin typeface="Arial"/>
              </a:rPr>
              <a:t>collaboration</a:t>
            </a:r>
            <a:endParaRPr lang="en-GB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1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XPOL workshop “Spin Optimization at Lepton Accelerators,” </a:t>
            </a:r>
            <a:r>
              <a:rPr lang="en-US" sz="3200" b="1" dirty="0" smtClean="0">
                <a:solidFill>
                  <a:schemeClr val="bg1"/>
                </a:solidFill>
              </a:rPr>
              <a:t>U. Mainz,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12-13 February 2014 - </a:t>
            </a:r>
            <a:r>
              <a:rPr lang="en-US" b="1" dirty="0" smtClean="0">
                <a:solidFill>
                  <a:schemeClr val="bg1"/>
                </a:solidFill>
              </a:rPr>
              <a:t>25 participants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Germany: 23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U.Mainz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chemeClr val="bg1"/>
                </a:solidFill>
              </a:rPr>
              <a:t>DESY Hamburg, </a:t>
            </a:r>
            <a:r>
              <a:rPr lang="en-US" sz="2800" dirty="0" smtClean="0">
                <a:solidFill>
                  <a:schemeClr val="bg1"/>
                </a:solidFill>
              </a:rPr>
              <a:t>U. Munich, U. Bonn, U. Hamburg, U. </a:t>
            </a:r>
            <a:r>
              <a:rPr lang="en-US" sz="2800" dirty="0" smtClean="0">
                <a:solidFill>
                  <a:schemeClr val="bg1"/>
                </a:solidFill>
              </a:rPr>
              <a:t>Heidelberg, DESY </a:t>
            </a:r>
            <a:r>
              <a:rPr lang="en-US" sz="2800" dirty="0" err="1" smtClean="0">
                <a:solidFill>
                  <a:schemeClr val="bg1"/>
                </a:solidFill>
              </a:rPr>
              <a:t>Zeuthen</a:t>
            </a:r>
            <a:r>
              <a:rPr lang="en-US" sz="2800" dirty="0" smtClean="0">
                <a:solidFill>
                  <a:schemeClr val="bg1"/>
                </a:solidFill>
              </a:rPr>
              <a:t>), </a:t>
            </a:r>
            <a:r>
              <a:rPr lang="en-US" sz="3200" b="1" dirty="0" smtClean="0">
                <a:solidFill>
                  <a:schemeClr val="bg1"/>
                </a:solidFill>
              </a:rPr>
              <a:t>US: 2 </a:t>
            </a:r>
            <a:r>
              <a:rPr lang="en-US" sz="2800" dirty="0" smtClean="0">
                <a:solidFill>
                  <a:schemeClr val="bg1"/>
                </a:solidFill>
              </a:rPr>
              <a:t>(BNL)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86702"/>
            <a:ext cx="9505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  <a:latin typeface="Arial"/>
              </a:rPr>
              <a:t>spin </a:t>
            </a:r>
            <a:r>
              <a:rPr lang="en-GB" sz="2800" b="1" dirty="0">
                <a:solidFill>
                  <a:srgbClr val="FFFF00"/>
                </a:solidFill>
                <a:latin typeface="Arial"/>
              </a:rPr>
              <a:t>generation, spin transport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  <a:latin typeface="Arial"/>
              </a:rPr>
              <a:t>accurate </a:t>
            </a:r>
            <a:r>
              <a:rPr lang="en-GB" sz="2800" b="1" dirty="0">
                <a:solidFill>
                  <a:srgbClr val="FFFF00"/>
                </a:solidFill>
                <a:latin typeface="Arial"/>
              </a:rPr>
              <a:t>measurement </a:t>
            </a:r>
            <a:r>
              <a:rPr lang="en-GB" sz="2800" b="1" dirty="0" smtClean="0">
                <a:solidFill>
                  <a:srgbClr val="FFFF00"/>
                </a:solidFill>
                <a:latin typeface="Arial"/>
              </a:rPr>
              <a:t>of </a:t>
            </a:r>
            <a:r>
              <a:rPr lang="en-GB" sz="2800" b="1" dirty="0">
                <a:solidFill>
                  <a:srgbClr val="FFFF00"/>
                </a:solidFill>
                <a:latin typeface="Arial"/>
              </a:rPr>
              <a:t>spin </a:t>
            </a:r>
            <a:r>
              <a:rPr lang="en-GB" sz="2800" b="1" dirty="0" smtClean="0">
                <a:solidFill>
                  <a:srgbClr val="FFFF00"/>
                </a:solidFill>
                <a:latin typeface="Arial"/>
              </a:rPr>
              <a:t>vector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FF00"/>
                </a:solidFill>
                <a:latin typeface="Arial"/>
              </a:rPr>
              <a:t>c</a:t>
            </a:r>
            <a:r>
              <a:rPr lang="en-GB" sz="2800" b="1" dirty="0" smtClean="0">
                <a:solidFill>
                  <a:srgbClr val="FFFF00"/>
                </a:solidFill>
                <a:latin typeface="Arial"/>
              </a:rPr>
              <a:t>ontributions </a:t>
            </a:r>
            <a:r>
              <a:rPr lang="en-GB" sz="2800" b="1" dirty="0">
                <a:solidFill>
                  <a:srgbClr val="FFFF00"/>
                </a:solidFill>
                <a:latin typeface="Arial"/>
              </a:rPr>
              <a:t>from </a:t>
            </a:r>
            <a:r>
              <a:rPr lang="en-GB" sz="2800" b="1" dirty="0" smtClean="0">
                <a:solidFill>
                  <a:srgbClr val="FFFF00"/>
                </a:solidFill>
                <a:latin typeface="Arial"/>
              </a:rPr>
              <a:t>universities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  <a:latin typeface="Arial"/>
              </a:rPr>
              <a:t>milestones accomplished &amp; road ahead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FF00"/>
                </a:solidFill>
                <a:latin typeface="Arial"/>
              </a:rPr>
              <a:t>c</a:t>
            </a:r>
            <a:r>
              <a:rPr lang="en-GB" sz="2800" b="1" dirty="0" smtClean="0">
                <a:solidFill>
                  <a:srgbClr val="FFFF00"/>
                </a:solidFill>
                <a:latin typeface="Arial"/>
              </a:rPr>
              <a:t>hallenges for linear &amp; circular machines</a:t>
            </a:r>
            <a:endParaRPr lang="en-GB" sz="1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6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8788</TotalTime>
  <Words>838</Words>
  <Application>Microsoft Office PowerPoint</Application>
  <PresentationFormat>On-screen Show (4:3)</PresentationFormat>
  <Paragraphs>145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EuCARD-2 WP5 XBEAM &amp; WP1 EuCAN</vt:lpstr>
      <vt:lpstr>contents</vt:lpstr>
      <vt:lpstr>WP1 EuCAN achievements</vt:lpstr>
      <vt:lpstr>WP5 achievements</vt:lpstr>
      <vt:lpstr>XBEAM events in 2013</vt:lpstr>
      <vt:lpstr>XBEAM events in 2014 so far</vt:lpstr>
      <vt:lpstr>LHeC workshop, 20-21 January ‘ 14, Chavannes-de-Bogis - 109 participants  (USA: 14, Asia: 4, Africa: 3, Latin America: 2, CERN: 48, Europe: 37) </vt:lpstr>
      <vt:lpstr>Kick-Off meeting for Future Circular Collider study (FCC) U. Geneva, 12-15 February 2014 341 registered participants (Americas: 37, Asia: 19, Africa: 1. CERN: 140, Europe: 144) </vt:lpstr>
      <vt:lpstr> XPOL workshop “Spin Optimization at Lepton Accelerators,” U. Mainz,  12-13 February 2014 - 25 participants  Germany: 23 (U.Mainz, DESY Hamburg, U. Munich, U. Bonn, U. Hamburg, U. Heidelberg, DESY Zeuthen), US: 2 (BNL) </vt:lpstr>
      <vt:lpstr>outreach events &amp; presentations </vt:lpstr>
      <vt:lpstr>PowerPoint Presentation</vt:lpstr>
      <vt:lpstr>upcoming events in 2014/15</vt:lpstr>
      <vt:lpstr>PowerPoint Presentation</vt:lpstr>
      <vt:lpstr>PowerPoint Presentation</vt:lpstr>
      <vt:lpstr>PowerPoint Presentation</vt:lpstr>
      <vt:lpstr>WP5 XBEAM MS reports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EuCARD-2 WP5 XBEAM</dc:title>
  <dc:creator>Frank Zimmermann</dc:creator>
  <cp:lastModifiedBy>Frank Zimmermann</cp:lastModifiedBy>
  <cp:revision>81</cp:revision>
  <dcterms:created xsi:type="dcterms:W3CDTF">2013-09-04T17:37:11Z</dcterms:created>
  <dcterms:modified xsi:type="dcterms:W3CDTF">2014-03-18T21:43:52Z</dcterms:modified>
</cp:coreProperties>
</file>