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58" r:id="rId5"/>
    <p:sldId id="265" r:id="rId6"/>
    <p:sldId id="284" r:id="rId7"/>
    <p:sldId id="259" r:id="rId8"/>
    <p:sldId id="271" r:id="rId9"/>
    <p:sldId id="272" r:id="rId10"/>
    <p:sldId id="273" r:id="rId11"/>
    <p:sldId id="285" r:id="rId12"/>
    <p:sldId id="274" r:id="rId13"/>
    <p:sldId id="278" r:id="rId14"/>
    <p:sldId id="275" r:id="rId15"/>
    <p:sldId id="276" r:id="rId16"/>
    <p:sldId id="277" r:id="rId17"/>
    <p:sldId id="281" r:id="rId18"/>
    <p:sldId id="282" r:id="rId19"/>
    <p:sldId id="283" r:id="rId20"/>
    <p:sldId id="279" r:id="rId21"/>
    <p:sldId id="262" r:id="rId22"/>
    <p:sldId id="26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1F04D-EDE3-412F-AC4D-452F965A7546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CAD2-5A22-4FAC-8016-5E20ED940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6C31-74DA-4EDA-8062-A137688E6D0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2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2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2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9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4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9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5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DEC0-79F2-4FD8-A416-91409B99C4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85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869D-B7B3-4096-B6D6-478A38B7AD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8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AE6E-EED3-4399-B24E-2A676427B0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74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3192-39C5-4C0F-B3FC-FD92CA7EAA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DE58-3B71-408C-8360-2672B036A3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F049-C52F-4997-A48A-E0A4DE2C41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8A8A-71EF-431E-AB69-613A0C2779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4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8B07-CC08-4D9F-B24D-BE4730E782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6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FA4-CB2B-467C-A835-0E9878023B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45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52B-FBF8-415E-A651-E14AFC5019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50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71C-BA62-474D-A11A-065E37ADAD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9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7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9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5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56A9-142D-4C58-9527-B48BB0C6C15A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DD1-9DE8-4380-AD14-68601526FB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xbeam.web.cern.ch/XBEAM/literature/2013/LHC%20&amp;%20Future%20High-Energy%20Frontier%20Circular%20Colliders%20-%20Frank%20Zimmermann%20-%20Merida%20-%205%20September%202013.pptx" TargetMode="External"/><Relationship Id="rId7" Type="http://schemas.openxmlformats.org/officeDocument/2006/relationships/hyperlink" Target="http://xbeam.web.cern.ch/XBEAM/EuCARD-2%20talks/Zuk&#195;&#188;nftige%20Beschleunigerprojekte%20am%20CERN.pptx" TargetMode="External"/><Relationship Id="rId2" Type="http://schemas.openxmlformats.org/officeDocument/2006/relationships/hyperlink" Target="http://xbeam.web.cern.ch/XBEAM/literature/2013/LHC%20&amp;%20Future%20High-Energy%20Frontier%20Circular%20Colliders%20-%20Frank%20Zimmermann%20-%20ISHP%20IHEP%20Beijing%20-%2012%20August%202013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xbeam.web.cern.ch/XBEAM/EuCARD-2%20talks/Birthof5thGen.pdf" TargetMode="External"/><Relationship Id="rId5" Type="http://schemas.openxmlformats.org/officeDocument/2006/relationships/hyperlink" Target="http://xbeam.web.cern.ch/XBEAM/literature/2013/Future%20High-Energy%20Frontier%20Circular%20Colliders%20-%20Frank%20Zimmermann%20-%20Hamburg%20-%2011%20October%202013.pptx" TargetMode="External"/><Relationship Id="rId4" Type="http://schemas.openxmlformats.org/officeDocument/2006/relationships/hyperlink" Target="http://xbeam.web.cern.ch/XBEAM/literature/2013/WG401_talk_Aulenbacher_ERL201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282344" TargetMode="External"/><Relationship Id="rId2" Type="http://schemas.openxmlformats.org/officeDocument/2006/relationships/hyperlink" Target="https://indico.cern.ch/conferenceProgram.py?confId=278903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lnf.infn.it/conference/channeling2012/" TargetMode="External"/><Relationship Id="rId4" Type="http://schemas.openxmlformats.org/officeDocument/2006/relationships/hyperlink" Target="https://indico.mitp.uni-mainz.de/conferenceDisplay.py?confId=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onferenceDisplay.py?confId=27890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282344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ern.ch/euca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635893" TargetMode="External"/><Relationship Id="rId2" Type="http://schemas.openxmlformats.org/officeDocument/2006/relationships/hyperlink" Target="mailto:livia.lapadatescu@cern.ch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ucard2-wp5-coordinators@cern.ch" TargetMode="External"/><Relationship Id="rId2" Type="http://schemas.openxmlformats.org/officeDocument/2006/relationships/hyperlink" Target="http://cern.ch/xbea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ucard2-wp5.*-info@cern.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xbeam.web.cern.ch/XBEAM/EuCARD13/EuCARD13/Default.htm" TargetMode="External"/><Relationship Id="rId7" Type="http://schemas.openxmlformats.org/officeDocument/2006/relationships/hyperlink" Target="http://indico.cern.ch/conferenceDisplay.py?confId=269322" TargetMode="External"/><Relationship Id="rId2" Type="http://schemas.openxmlformats.org/officeDocument/2006/relationships/hyperlink" Target="https://espace.cern.ch/EuCARD/2013/annual-and-KickOff-meeting/default.asp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gsi.de/conferenceDisplay.py?confId=2352" TargetMode="External"/><Relationship Id="rId5" Type="http://schemas.openxmlformats.org/officeDocument/2006/relationships/hyperlink" Target="http://kds.kek.jp/conferenceDisplay.py?confId=12760" TargetMode="External"/><Relationship Id="rId4" Type="http://schemas.openxmlformats.org/officeDocument/2006/relationships/hyperlink" Target="http://indico.cern.ch/conferenceDisplay.py?confId=2577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590" y="9154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EuCARD-2 WP5 XBEAM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&amp;</a:t>
            </a:r>
            <a:r>
              <a:rPr lang="en-US" sz="5400" dirty="0" smtClean="0">
                <a:solidFill>
                  <a:schemeClr val="bg1"/>
                </a:solidFill>
              </a:rPr>
              <a:t> WP1 </a:t>
            </a:r>
            <a:r>
              <a:rPr lang="en-US" sz="5400" dirty="0" err="1" smtClean="0">
                <a:solidFill>
                  <a:schemeClr val="bg1"/>
                </a:solidFill>
              </a:rPr>
              <a:t>EuCAN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810" y="2552700"/>
            <a:ext cx="6578019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Frank Zimmermann</a:t>
            </a:r>
          </a:p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EuCARD-2 Steering Committee Meeting </a:t>
            </a:r>
          </a:p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12 De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ember 2013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0" y="54986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ith kind input from Kurt </a:t>
            </a:r>
            <a:r>
              <a:rPr lang="en-US" sz="3200" dirty="0" err="1" smtClean="0">
                <a:solidFill>
                  <a:schemeClr val="bg1"/>
                </a:solidFill>
              </a:rPr>
              <a:t>Aulenbacher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Marica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Biagini</a:t>
            </a:r>
            <a:r>
              <a:rPr lang="en-US" sz="3200" dirty="0" smtClean="0">
                <a:solidFill>
                  <a:schemeClr val="bg1"/>
                </a:solidFill>
              </a:rPr>
              <a:t>, Mohamad </a:t>
            </a:r>
            <a:r>
              <a:rPr lang="en-US" sz="3200" dirty="0" err="1" smtClean="0">
                <a:solidFill>
                  <a:schemeClr val="bg1"/>
                </a:solidFill>
              </a:rPr>
              <a:t>Eshraqi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err="1" smtClean="0">
                <a:solidFill>
                  <a:schemeClr val="bg1"/>
                </a:solidFill>
              </a:rPr>
              <a:t>Giuliano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Franchetti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" y="116632"/>
            <a:ext cx="1975077" cy="8640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6" y="36926"/>
            <a:ext cx="2147226" cy="9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29" y="1702799"/>
            <a:ext cx="1501171" cy="280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0498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kern="0" dirty="0">
                <a:solidFill>
                  <a:schemeClr val="bg1">
                    <a:lumMod val="95000"/>
                  </a:schemeClr>
                </a:solidFill>
              </a:rPr>
              <a:t>Work supported by the </a:t>
            </a:r>
            <a:r>
              <a:rPr lang="en-US" sz="1200" b="1" i="1" kern="0" dirty="0">
                <a:solidFill>
                  <a:schemeClr val="bg1">
                    <a:lumMod val="95000"/>
                  </a:schemeClr>
                </a:solidFill>
              </a:rPr>
              <a:t>European Commission </a:t>
            </a:r>
            <a:r>
              <a:rPr lang="en-US" sz="1200" i="1" kern="0" dirty="0">
                <a:solidFill>
                  <a:schemeClr val="bg1">
                    <a:lumMod val="95000"/>
                  </a:schemeClr>
                </a:solidFill>
              </a:rPr>
              <a:t>under Capacities 7th Framework Programme, Grant Agreement 312453</a:t>
            </a:r>
            <a:endParaRPr lang="en-GB" sz="1200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-27361"/>
            <a:ext cx="10329656" cy="688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548680"/>
            <a:ext cx="986509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“beam dynamics meets magnets”, Darmstadt, 2-4 December 2013, 84 participants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(Japan: 3, USA: 2, Europe: 79)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45023"/>
            <a:ext cx="2265344" cy="32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9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332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39516"/>
            <a:ext cx="3888432" cy="218724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16532" y="6237312"/>
            <a:ext cx="9865096" cy="69952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“beam dynamics meets magnets”, </a:t>
            </a:r>
            <a:r>
              <a:rPr lang="en-US" sz="2400" dirty="0" err="1" smtClean="0">
                <a:solidFill>
                  <a:schemeClr val="bg1"/>
                </a:solidFill>
              </a:rPr>
              <a:t>Darmstadtium</a:t>
            </a:r>
            <a:r>
              <a:rPr lang="en-US" sz="2400" dirty="0" smtClean="0">
                <a:solidFill>
                  <a:schemeClr val="bg1"/>
                </a:solidFill>
              </a:rPr>
              <a:t>, 2-4 December 2013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6">
              <a:lumMod val="75000"/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LHC-CC13, 6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LHC crab cavity workshop, CERN, 9-11 Dec. 2013, 63 participants (USA: 15, Japan: 3, Europe: 45)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main objectives: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Compact cavity RF test results and performance validation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Cryomodule</a:t>
            </a:r>
            <a:r>
              <a:rPr lang="en-US" dirty="0" smtClean="0">
                <a:solidFill>
                  <a:schemeClr val="bg1"/>
                </a:solidFill>
              </a:rPr>
              <a:t> and RF system development for SM18, SPS tests &amp; LHC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Preparation for SPS beam tests and future roadmap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utreach events &amp; 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3" y="112474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F. Zimmermann, </a:t>
            </a:r>
            <a:r>
              <a:rPr lang="en-US" sz="2800" dirty="0">
                <a:hlinkClick r:id="rId2" action="ppaction://hlinkpres?slideindex=1&amp;slidetitle="/>
              </a:rPr>
              <a:t>LHC &amp; Future High-Energy Frontier Circular Colliders</a:t>
            </a:r>
            <a:r>
              <a:rPr lang="en-US" sz="2800" dirty="0"/>
              <a:t>, ISHP 2013, </a:t>
            </a:r>
            <a:r>
              <a:rPr lang="en-US" sz="2800" b="1" dirty="0"/>
              <a:t>Beijing/China</a:t>
            </a:r>
            <a:r>
              <a:rPr lang="en-US" sz="2800" dirty="0"/>
              <a:t>, 12 August </a:t>
            </a:r>
            <a:r>
              <a:rPr lang="en-US" sz="2800" dirty="0" smtClean="0"/>
              <a:t>2013</a:t>
            </a:r>
            <a:endParaRPr lang="en-GB" sz="2800" dirty="0" smtClean="0"/>
          </a:p>
          <a:p>
            <a:pPr>
              <a:buNone/>
            </a:pPr>
            <a:r>
              <a:rPr lang="en-US" sz="2800" dirty="0"/>
              <a:t>F. Zimmermann, </a:t>
            </a:r>
            <a:r>
              <a:rPr lang="en-US" sz="2800" dirty="0">
                <a:hlinkClick r:id="rId3" action="ppaction://hlinkpres?slideindex=1&amp;slidetitle="/>
              </a:rPr>
              <a:t>LHC &amp; Future High-Energy Frontier Circular Colliders</a:t>
            </a:r>
            <a:r>
              <a:rPr lang="en-US" sz="2800" dirty="0"/>
              <a:t>, CINVESTAV Merida/</a:t>
            </a:r>
            <a:r>
              <a:rPr lang="en-US" sz="2800" b="1" dirty="0"/>
              <a:t>Mexico</a:t>
            </a:r>
            <a:r>
              <a:rPr lang="en-US" sz="2800" dirty="0"/>
              <a:t> 5 September </a:t>
            </a:r>
            <a:r>
              <a:rPr lang="en-US" sz="2800" dirty="0" smtClean="0"/>
              <a:t>2013</a:t>
            </a:r>
            <a:endParaRPr lang="en-GB" sz="2800" dirty="0" smtClean="0"/>
          </a:p>
          <a:p>
            <a:pPr>
              <a:buNone/>
            </a:pPr>
            <a:r>
              <a:rPr lang="en-US" sz="2800" b="1" dirty="0"/>
              <a:t>K. </a:t>
            </a:r>
            <a:r>
              <a:rPr lang="en-US" sz="2800" b="1" dirty="0" err="1"/>
              <a:t>Aulenbacher</a:t>
            </a:r>
            <a:r>
              <a:rPr lang="en-US" sz="2800" b="1" dirty="0"/>
              <a:t>, </a:t>
            </a:r>
            <a:r>
              <a:rPr lang="en-US" sz="2800" b="1" dirty="0">
                <a:hlinkClick r:id="rId4" action="ppaction://hlinkfile"/>
              </a:rPr>
              <a:t>Electron Beam </a:t>
            </a:r>
            <a:r>
              <a:rPr lang="en-US" sz="2800" b="1" dirty="0" err="1">
                <a:hlinkClick r:id="rId4" action="ppaction://hlinkfile"/>
              </a:rPr>
              <a:t>Polarimetry</a:t>
            </a:r>
            <a:r>
              <a:rPr lang="en-US" sz="2800" b="1" dirty="0">
                <a:hlinkClick r:id="rId4" action="ppaction://hlinkfile"/>
              </a:rPr>
              <a:t> at ERL's</a:t>
            </a:r>
            <a:r>
              <a:rPr lang="en-US" sz="2800" b="1" dirty="0"/>
              <a:t>, ERL2013 workshop, BINP September 2013 </a:t>
            </a:r>
            <a:endParaRPr lang="en-GB" sz="2800" b="1" dirty="0"/>
          </a:p>
          <a:p>
            <a:pPr>
              <a:buNone/>
            </a:pPr>
            <a:r>
              <a:rPr lang="en-GB" sz="2800" b="1" dirty="0"/>
              <a:t>F. Zimmermann, </a:t>
            </a:r>
            <a:r>
              <a:rPr lang="en-GB" sz="2800" b="1" dirty="0">
                <a:hlinkClick r:id="rId5" action="ppaction://hlinkpres?slideindex=1&amp;slidetitle="/>
              </a:rPr>
              <a:t>Future High Energy Circular Colliders</a:t>
            </a:r>
            <a:r>
              <a:rPr lang="en-GB" sz="2800" b="1" dirty="0"/>
              <a:t>,  DESY Hamburg, 11 October </a:t>
            </a:r>
            <a:r>
              <a:rPr lang="en-GB" sz="2800" b="1" dirty="0" smtClean="0"/>
              <a:t>2013</a:t>
            </a:r>
            <a:endParaRPr lang="en-GB" sz="2800" dirty="0"/>
          </a:p>
          <a:p>
            <a:pPr>
              <a:buNone/>
            </a:pPr>
            <a:r>
              <a:rPr lang="en-GB" sz="2800" b="1" dirty="0"/>
              <a:t>J.B. </a:t>
            </a:r>
            <a:r>
              <a:rPr lang="en-GB" sz="2800" b="1" dirty="0" err="1" smtClean="0"/>
              <a:t>Rosenzweig</a:t>
            </a:r>
            <a:r>
              <a:rPr lang="en-GB" sz="2800" b="1" dirty="0" smtClean="0"/>
              <a:t> (UCLA), </a:t>
            </a:r>
            <a:r>
              <a:rPr lang="en-GB" sz="2800" b="1" dirty="0">
                <a:hlinkClick r:id="rId6" action="ppaction://hlinkfile"/>
              </a:rPr>
              <a:t>The Birth of the 5th Generation Light Source</a:t>
            </a:r>
            <a:r>
              <a:rPr lang="en-GB" sz="2800" b="1" dirty="0"/>
              <a:t>, CERN ATS Seminar, 22 November </a:t>
            </a:r>
            <a:r>
              <a:rPr lang="en-GB" sz="2800" b="1" dirty="0" smtClean="0"/>
              <a:t>2013</a:t>
            </a:r>
            <a:endParaRPr lang="en-GB" sz="2800" dirty="0"/>
          </a:p>
          <a:p>
            <a:pPr>
              <a:buNone/>
            </a:pPr>
            <a:r>
              <a:rPr lang="en-GB" sz="2800" dirty="0"/>
              <a:t>F. Zimmermann, </a:t>
            </a:r>
            <a:r>
              <a:rPr lang="en-GB" sz="2800" dirty="0" err="1">
                <a:hlinkClick r:id="rId7" action="ppaction://hlinkpres?slideindex=1&amp;slidetitle="/>
              </a:rPr>
              <a:t>Zukünftige</a:t>
            </a:r>
            <a:r>
              <a:rPr lang="en-GB" sz="2800" dirty="0">
                <a:hlinkClick r:id="rId7" action="ppaction://hlinkpres?slideindex=1&amp;slidetitle="/>
              </a:rPr>
              <a:t> </a:t>
            </a:r>
            <a:r>
              <a:rPr lang="en-GB" sz="2800" dirty="0" err="1">
                <a:hlinkClick r:id="rId7" action="ppaction://hlinkpres?slideindex=1&amp;slidetitle="/>
              </a:rPr>
              <a:t>Beschleunigerprojekte</a:t>
            </a:r>
            <a:r>
              <a:rPr lang="en-GB" sz="2800" dirty="0">
                <a:hlinkClick r:id="rId7" action="ppaction://hlinkpres?slideindex=1&amp;slidetitle="/>
              </a:rPr>
              <a:t> am CERN</a:t>
            </a:r>
            <a:r>
              <a:rPr lang="en-GB" sz="2800" dirty="0"/>
              <a:t>, </a:t>
            </a:r>
            <a:r>
              <a:rPr lang="en-GB" sz="2800" dirty="0" err="1"/>
              <a:t>KfB</a:t>
            </a:r>
            <a:r>
              <a:rPr lang="en-GB" sz="2800" dirty="0"/>
              <a:t> Annual Meeting, Darmstadt, 29 November 2013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5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lanned workshops in 2014/15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hlinkClick r:id="rId2"/>
              </a:rPr>
              <a:t>LHeC</a:t>
            </a:r>
            <a:r>
              <a:rPr lang="en-US" sz="2800" dirty="0" smtClean="0">
                <a:hlinkClick r:id="rId2"/>
              </a:rPr>
              <a:t> workshop </a:t>
            </a:r>
            <a:r>
              <a:rPr lang="en-US" sz="2800" dirty="0" smtClean="0"/>
              <a:t>(XCOLL), 20-21 January 2014 </a:t>
            </a:r>
            <a:endParaRPr lang="en-GB" sz="2800" dirty="0" smtClean="0"/>
          </a:p>
          <a:p>
            <a:pPr>
              <a:buNone/>
            </a:pPr>
            <a:r>
              <a:rPr lang="en-US" sz="2800" dirty="0" smtClean="0"/>
              <a:t>“</a:t>
            </a:r>
            <a:r>
              <a:rPr lang="en-US" sz="2800" dirty="0" smtClean="0">
                <a:hlinkClick r:id="rId3"/>
              </a:rPr>
              <a:t>Future Circular Colliders Study Kickoff</a:t>
            </a:r>
            <a:r>
              <a:rPr lang="en-US" sz="2800" dirty="0" smtClean="0"/>
              <a:t>” (XCOLL), CERN, 12-15 Feb 2014</a:t>
            </a:r>
            <a:endParaRPr lang="en-GB" sz="2800" dirty="0" smtClean="0"/>
          </a:p>
          <a:p>
            <a:pPr>
              <a:buNone/>
            </a:pPr>
            <a:r>
              <a:rPr lang="en-US" sz="2800" dirty="0"/>
              <a:t>EUCARD workshop "</a:t>
            </a:r>
            <a:r>
              <a:rPr lang="en-US" sz="2800" dirty="0">
                <a:hlinkClick r:id="rId4"/>
              </a:rPr>
              <a:t>Spin </a:t>
            </a:r>
            <a:r>
              <a:rPr lang="en-US" sz="2800" dirty="0" smtClean="0">
                <a:hlinkClick r:id="rId4"/>
              </a:rPr>
              <a:t>optimization </a:t>
            </a:r>
            <a:r>
              <a:rPr lang="en-US" sz="2800" dirty="0">
                <a:hlinkClick r:id="rId4"/>
              </a:rPr>
              <a:t>at Lepton </a:t>
            </a:r>
            <a:r>
              <a:rPr lang="en-US" sz="2800" dirty="0" smtClean="0">
                <a:hlinkClick r:id="rId4"/>
              </a:rPr>
              <a:t>accelerators</a:t>
            </a:r>
            <a:r>
              <a:rPr lang="en-US" sz="2800" dirty="0" smtClean="0"/>
              <a:t>“ (XPOL), Mainz, 12-13 February 2014</a:t>
            </a:r>
          </a:p>
          <a:p>
            <a:pPr lvl="0">
              <a:buNone/>
            </a:pPr>
            <a:r>
              <a:rPr lang="en-US" sz="2800" dirty="0">
                <a:solidFill>
                  <a:prstClr val="black"/>
                </a:solidFill>
              </a:rPr>
              <a:t>XBEAM-XLINAC/WP3-EnEfficient joint workshop on </a:t>
            </a:r>
            <a:r>
              <a:rPr lang="en-US" sz="2800" dirty="0" smtClean="0">
                <a:solidFill>
                  <a:prstClr val="black"/>
                </a:solidFill>
              </a:rPr>
              <a:t>IOTs, </a:t>
            </a:r>
            <a:r>
              <a:rPr lang="en-US" sz="2800" dirty="0" err="1" smtClean="0">
                <a:solidFill>
                  <a:prstClr val="black"/>
                </a:solidFill>
              </a:rPr>
              <a:t>Daresbury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3-4 June 2014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6th Int’l Conf., “</a:t>
            </a:r>
            <a:r>
              <a:rPr lang="en-US" sz="2800" dirty="0" smtClean="0">
                <a:hlinkClick r:id="rId5"/>
              </a:rPr>
              <a:t>Charged </a:t>
            </a:r>
            <a:r>
              <a:rPr lang="en-US" sz="2800" dirty="0">
                <a:hlinkClick r:id="rId5"/>
              </a:rPr>
              <a:t>&amp; Neutral Particles Channeling Phenomena - Channeling </a:t>
            </a:r>
            <a:r>
              <a:rPr lang="en-US" sz="2800" dirty="0" smtClean="0">
                <a:hlinkClick r:id="rId5"/>
              </a:rPr>
              <a:t>2014</a:t>
            </a:r>
            <a:r>
              <a:rPr lang="en-US" sz="2800" dirty="0" smtClean="0"/>
              <a:t>” (XCOLL), Oct </a:t>
            </a:r>
            <a:r>
              <a:rPr lang="en-US" sz="2800" dirty="0"/>
              <a:t>5-10, </a:t>
            </a:r>
            <a:r>
              <a:rPr lang="en-US" sz="2800" dirty="0" smtClean="0"/>
              <a:t>2014</a:t>
            </a:r>
          </a:p>
          <a:p>
            <a:pPr>
              <a:buNone/>
            </a:pPr>
            <a:r>
              <a:rPr lang="en-US" sz="2800" dirty="0" err="1" smtClean="0"/>
              <a:t>EuCAN</a:t>
            </a:r>
            <a:r>
              <a:rPr lang="en-US" sz="2800" dirty="0" smtClean="0"/>
              <a:t> “Universities </a:t>
            </a:r>
            <a:r>
              <a:rPr lang="en-US" sz="2800" dirty="0"/>
              <a:t>meet </a:t>
            </a:r>
            <a:r>
              <a:rPr lang="en-US" sz="2800" dirty="0" smtClean="0"/>
              <a:t>Labs” (</a:t>
            </a:r>
            <a:r>
              <a:rPr lang="en-US" sz="2800" dirty="0" err="1" smtClean="0"/>
              <a:t>EuCAN</a:t>
            </a:r>
            <a:r>
              <a:rPr lang="en-US" sz="2800" dirty="0" smtClean="0"/>
              <a:t>), June-July </a:t>
            </a:r>
            <a:r>
              <a:rPr lang="en-US" sz="2800" dirty="0"/>
              <a:t>2014 </a:t>
            </a:r>
            <a:r>
              <a:rPr lang="en-US" sz="2800" dirty="0" smtClean="0"/>
              <a:t>? 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"Beam </a:t>
            </a:r>
            <a:r>
              <a:rPr lang="en-US" sz="2800" dirty="0"/>
              <a:t>Dynamics meets Magnets </a:t>
            </a:r>
            <a:r>
              <a:rPr lang="en-US" sz="2800" dirty="0" smtClean="0"/>
              <a:t>2014“ (XRING), PSI, end ‘14</a:t>
            </a:r>
          </a:p>
          <a:p>
            <a:pPr>
              <a:buNone/>
            </a:pPr>
            <a:r>
              <a:rPr lang="en-US" sz="2800" dirty="0" smtClean="0"/>
              <a:t>SC </a:t>
            </a:r>
            <a:r>
              <a:rPr lang="en-US" sz="2800" dirty="0"/>
              <a:t>collaboration </a:t>
            </a:r>
            <a:r>
              <a:rPr lang="en-US" sz="2800" dirty="0" smtClean="0"/>
              <a:t>workshop, CERN, 27-28 May 2014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Space </a:t>
            </a:r>
            <a:r>
              <a:rPr lang="en-US" sz="2800" dirty="0"/>
              <a:t>Charge 2015 </a:t>
            </a:r>
            <a:r>
              <a:rPr lang="en-US" sz="2800" dirty="0" smtClean="0"/>
              <a:t>(XRING), UK</a:t>
            </a:r>
            <a:r>
              <a:rPr lang="en-US" sz="2800" dirty="0"/>
              <a:t>, Oxford, April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CERNcomplex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" y="1143000"/>
            <a:ext cx="8485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215106" y="3009900"/>
            <a:ext cx="9144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224756" y="2990850"/>
            <a:ext cx="8763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5606" y="26670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flipH="1">
            <a:off x="405606" y="26670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H="1" flipV="1">
            <a:off x="939006" y="35052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V="1">
            <a:off x="939006" y="35052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4000500"/>
            <a:ext cx="1645002" cy="2616101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ERL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LHeC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recirculating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linac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with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energy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recovery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606" y="116632"/>
            <a:ext cx="911939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)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87175" y="-34806"/>
            <a:ext cx="9219178" cy="8377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EuCARD-2 XCOLL - </a:t>
            </a:r>
            <a:r>
              <a:rPr lang="en-US" dirty="0" err="1" smtClean="0">
                <a:solidFill>
                  <a:prstClr val="white"/>
                </a:solidFill>
              </a:rPr>
              <a:t>LHeC</a:t>
            </a:r>
            <a:r>
              <a:rPr lang="en-US" dirty="0" smtClean="0">
                <a:solidFill>
                  <a:prstClr val="white"/>
                </a:solidFill>
              </a:rPr>
              <a:t>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71" y="905689"/>
            <a:ext cx="347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100 MW total wall-plug power,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</a:rPr>
              <a:t>L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ep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up to 2x10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34</a:t>
            </a:r>
            <a:r>
              <a:rPr lang="en-US" sz="2000" b="1" dirty="0" smtClean="0">
                <a:solidFill>
                  <a:srgbClr val="FF0000"/>
                </a:solidFill>
              </a:rPr>
              <a:t> cm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528" y="909153"/>
            <a:ext cx="2756652" cy="156966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Chavannes-de-</a:t>
            </a:r>
            <a:r>
              <a:rPr lang="en-US" sz="2400" b="1" dirty="0" err="1" smtClean="0">
                <a:solidFill>
                  <a:srgbClr val="FF0000"/>
                </a:solidFill>
              </a:rPr>
              <a:t>Bogis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20-21 January 2014</a:t>
            </a:r>
          </a:p>
          <a:p>
            <a:r>
              <a:rPr lang="en-GB" sz="2400" b="1" dirty="0" smtClean="0">
                <a:solidFill>
                  <a:srgbClr val="FF0000"/>
                </a:solidFill>
                <a:hlinkClick r:id="rId3"/>
              </a:rPr>
              <a:t>indico.cern.ch</a:t>
            </a:r>
          </a:p>
          <a:p>
            <a:r>
              <a:rPr lang="en-GB" sz="2400" b="1" dirty="0" err="1" smtClean="0">
                <a:solidFill>
                  <a:srgbClr val="FF0000"/>
                </a:solidFill>
                <a:hlinkClick r:id="rId3"/>
              </a:rPr>
              <a:t>confId</a:t>
            </a:r>
            <a:r>
              <a:rPr lang="en-GB" sz="2400" b="1" dirty="0" smtClean="0">
                <a:solidFill>
                  <a:srgbClr val="FF0000"/>
                </a:solidFill>
                <a:hlinkClick r:id="rId3"/>
              </a:rPr>
              <a:t>=278903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730"/>
            <a:ext cx="9122800" cy="6020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79" y="1001990"/>
            <a:ext cx="4825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J. Osborne, C. Waaijer, </a:t>
            </a:r>
            <a:r>
              <a:rPr lang="en-GB" dirty="0" smtClean="0">
                <a:solidFill>
                  <a:prstClr val="white"/>
                </a:solidFill>
              </a:rPr>
              <a:t>CERN</a:t>
            </a:r>
            <a:r>
              <a:rPr lang="en-GB" dirty="0">
                <a:solidFill>
                  <a:prstClr val="white"/>
                </a:solidFill>
              </a:rPr>
              <a:t>, ARUP &amp; </a:t>
            </a:r>
            <a:r>
              <a:rPr lang="en-GB" dirty="0" smtClean="0">
                <a:solidFill>
                  <a:prstClr val="white"/>
                </a:solidFill>
              </a:rPr>
              <a:t>GADZ,</a:t>
            </a:r>
          </a:p>
          <a:p>
            <a:r>
              <a:rPr lang="en-US" dirty="0">
                <a:solidFill>
                  <a:prstClr val="white"/>
                </a:solidFill>
              </a:rPr>
              <a:t>s</a:t>
            </a:r>
            <a:r>
              <a:rPr lang="en-US" dirty="0" smtClean="0">
                <a:solidFill>
                  <a:prstClr val="white"/>
                </a:solidFill>
              </a:rPr>
              <a:t>ubmitted to European Strategy Symposium 2012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219178" cy="8377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Future Circular Colliders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4859868"/>
            <a:ext cx="27363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TLEP/VHE-LHC</a:t>
            </a:r>
            <a:endParaRPr lang="en-GB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" y="1268760"/>
            <a:ext cx="9132333" cy="5405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0" y="764704"/>
            <a:ext cx="9129050" cy="1200329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rgbClr val="FF0000"/>
                </a:solidFill>
                <a:latin typeface="Arial"/>
              </a:rPr>
              <a:t>U. Geneva 12-15 February 2014!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http://indico.cern.ch/e/fcc-kickoff </a:t>
            </a:r>
            <a:endParaRPr lang="en-US" sz="32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219178" cy="8377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FCC “kick-off meeting”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276208" cy="852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17120"/>
            <a:ext cx="2146980" cy="10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05714"/>
            <a:ext cx="72020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EuCAN</a:t>
            </a:r>
            <a:r>
              <a:rPr lang="en-US" sz="3600" b="1" dirty="0" smtClean="0">
                <a:solidFill>
                  <a:srgbClr val="0070C0"/>
                </a:solidFill>
              </a:rPr>
              <a:t> WP1 </a:t>
            </a:r>
          </a:p>
          <a:p>
            <a:endParaRPr lang="en-US" sz="3600" dirty="0"/>
          </a:p>
          <a:p>
            <a:r>
              <a:rPr lang="en-US" sz="3600" b="1" dirty="0"/>
              <a:t>d</a:t>
            </a:r>
            <a:r>
              <a:rPr lang="en-US" sz="3600" b="1" dirty="0" smtClean="0"/>
              <a:t>eliverable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ey results of 5 accelerator networks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M18</a:t>
            </a:r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 rot="20752963">
            <a:off x="2384069" y="4272113"/>
            <a:ext cx="5267789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d</a:t>
            </a:r>
            <a:r>
              <a:rPr lang="en-US" sz="6000" b="1" dirty="0" smtClean="0">
                <a:solidFill>
                  <a:srgbClr val="FF0000"/>
                </a:solidFill>
              </a:rPr>
              <a:t>ue rather </a:t>
            </a:r>
            <a:r>
              <a:rPr lang="en-US" sz="6000" b="1" dirty="0">
                <a:solidFill>
                  <a:srgbClr val="FF0000"/>
                </a:solidFill>
              </a:rPr>
              <a:t>s</a:t>
            </a:r>
            <a:r>
              <a:rPr lang="en-US" sz="6000" b="1" dirty="0" smtClean="0">
                <a:solidFill>
                  <a:srgbClr val="FF0000"/>
                </a:solidFill>
              </a:rPr>
              <a:t>oon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769" y="1113030"/>
            <a:ext cx="8240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deliverables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Preliminary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kern="0" dirty="0">
                <a:solidFill>
                  <a:srgbClr val="0000CC"/>
                </a:solidFill>
              </a:rPr>
              <a:t>strategies, optimization, limitations, paths &amp; parameters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hadron &amp; lepton colliders;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high-performance hadron rings;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high-power high-current SC </a:t>
            </a:r>
            <a:r>
              <a:rPr lang="en-US" sz="2800" kern="0" dirty="0" err="1">
                <a:solidFill>
                  <a:prstClr val="black"/>
                </a:solidFill>
              </a:rPr>
              <a:t>linacs</a:t>
            </a:r>
            <a:r>
              <a:rPr lang="en-US" sz="2800" kern="0" dirty="0">
                <a:solidFill>
                  <a:prstClr val="black"/>
                </a:solidFill>
              </a:rPr>
              <a:t>; 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polarized beams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36]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Strategy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extreme beam facilities;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48]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lvl="1"/>
            <a:endParaRPr lang="en-US" sz="2800" b="1" kern="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502122">
            <a:off x="2256066" y="4820545"/>
            <a:ext cx="6768391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</a:rPr>
              <a:t>one at the moment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contents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a) achievements in 2013</a:t>
            </a:r>
          </a:p>
          <a:p>
            <a:pPr marL="0" indent="0">
              <a:buNone/>
            </a:pPr>
            <a:r>
              <a:rPr lang="en-US" sz="4000" dirty="0" smtClean="0"/>
              <a:t>b) program for 2014 &amp; beyond</a:t>
            </a:r>
          </a:p>
          <a:p>
            <a:pPr marL="0" indent="0">
              <a:buNone/>
            </a:pPr>
            <a:r>
              <a:rPr lang="en-US" sz="4000" dirty="0" smtClean="0"/>
              <a:t>c) milestones and deliverables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575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52419"/>
              </p:ext>
            </p:extLst>
          </p:nvPr>
        </p:nvGraphicFramePr>
        <p:xfrm>
          <a:off x="0" y="1196752"/>
          <a:ext cx="9168770" cy="4815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11959"/>
                <a:gridCol w="1561279"/>
                <a:gridCol w="917711"/>
                <a:gridCol w="2477821"/>
              </a:tblGrid>
              <a:tr h="35441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Milestone name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Work package(s)</a:t>
                      </a:r>
                      <a:br>
                        <a:rPr lang="en-GB" sz="14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involved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Expected date 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Means of verification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XPOL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XPOL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7422"/>
            <a:ext cx="4752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milestones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9394">
            <a:off x="102325" y="2494745"/>
            <a:ext cx="8968737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≥</a:t>
            </a:r>
            <a:r>
              <a:rPr lang="en-US" sz="5400" b="1" dirty="0" smtClean="0">
                <a:solidFill>
                  <a:srgbClr val="FF0000"/>
                </a:solidFill>
              </a:rPr>
              <a:t>1 workshop per task in year 1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825" y="4814618"/>
            <a:ext cx="3298852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2013 (done):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 workshops for XCOLL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 workshop for XRING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workshops for XLINAC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workshops for XPOL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956" y="4814618"/>
            <a:ext cx="3372975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 (plan):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 workshops for XCOLL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2-3 workshops for XRING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 workshops for XLINAC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workshops for XPOL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62743"/>
            <a:ext cx="401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 web site?!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08922"/>
            <a:ext cx="833253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ctions / open questions:</a:t>
            </a:r>
          </a:p>
          <a:p>
            <a:endParaRPr lang="en-US" sz="3600" dirty="0"/>
          </a:p>
          <a:p>
            <a:pPr marL="457200" indent="-457200">
              <a:buFontTx/>
              <a:buChar char="-"/>
            </a:pPr>
            <a:r>
              <a:rPr lang="en-US" sz="3600" dirty="0" smtClean="0"/>
              <a:t>MS reports for 2013 workshops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c</a:t>
            </a:r>
            <a:r>
              <a:rPr lang="en-US" sz="3600" dirty="0" smtClean="0"/>
              <a:t>onsistency of milestones on web site 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missing milestones from 2013?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M18 report on accelerator networks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p</a:t>
            </a:r>
            <a:r>
              <a:rPr lang="en-US" sz="3600" dirty="0" smtClean="0"/>
              <a:t>reparation for “universities meets labs” </a:t>
            </a:r>
          </a:p>
          <a:p>
            <a:pPr lvl="1"/>
            <a:r>
              <a:rPr lang="en-US" sz="3600" dirty="0" smtClean="0"/>
              <a:t>workshop</a:t>
            </a:r>
            <a:endParaRPr lang="en-US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010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69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WP1 </a:t>
            </a:r>
            <a:r>
              <a:rPr lang="en-US" sz="5400" dirty="0" err="1" smtClean="0"/>
              <a:t>EuCAN</a:t>
            </a:r>
            <a:r>
              <a:rPr lang="en-US" sz="5400" dirty="0" smtClean="0"/>
              <a:t> achievements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4948" y="1268760"/>
            <a:ext cx="82044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web site created: </a:t>
            </a:r>
            <a:r>
              <a:rPr lang="en-US" sz="3600" dirty="0" smtClean="0">
                <a:solidFill>
                  <a:prstClr val="black"/>
                </a:solidFill>
                <a:hlinkClick r:id="rId2"/>
              </a:rPr>
              <a:t>http://cern.ch/eucan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mileston</a:t>
            </a:r>
            <a:r>
              <a:rPr lang="en-US" sz="3600" dirty="0">
                <a:solidFill>
                  <a:prstClr val="black"/>
                </a:solidFill>
              </a:rPr>
              <a:t>e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report 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EuCARD2-Mil-MS4</a:t>
            </a:r>
          </a:p>
          <a:p>
            <a:r>
              <a:rPr lang="en-US" sz="3600" i="1" dirty="0">
                <a:solidFill>
                  <a:prstClr val="black"/>
                </a:solidFill>
              </a:rPr>
              <a:t>CERN-ACC-2013-0263</a:t>
            </a:r>
            <a:endParaRPr lang="en-US" sz="3600" i="1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3" y="1916832"/>
            <a:ext cx="388919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ea typeface="Calibri"/>
                <a:cs typeface="Times New Roman"/>
              </a:rPr>
              <a:t>----</a:t>
            </a:r>
            <a:r>
              <a:rPr lang="en-US" sz="2400" dirty="0">
                <a:ea typeface="Calibri"/>
                <a:cs typeface="Times New Roman"/>
              </a:rPr>
              <a:t>Original Message-----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Calibri"/>
                <a:cs typeface="Times New Roman"/>
              </a:rPr>
              <a:t>From: no-reply (Unmonitored address)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Calibri"/>
                <a:cs typeface="Times New Roman"/>
              </a:rPr>
              <a:t>Sent: 12 December 2013 11:58 AM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Calibri"/>
                <a:cs typeface="Times New Roman"/>
              </a:rPr>
              <a:t>Subject: CERN-ACC-2013-0263 has been deleted from the EuCARD-2 Document Database</a:t>
            </a:r>
          </a:p>
          <a:p>
            <a:pPr>
              <a:spcAft>
                <a:spcPts val="0"/>
              </a:spcAft>
            </a:pP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ea typeface="Calibri"/>
                <a:cs typeface="Times New Roman"/>
              </a:rPr>
              <a:t>Hello</a:t>
            </a:r>
            <a:r>
              <a:rPr lang="en-GB" sz="2400" dirty="0">
                <a:ea typeface="Calibri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        This is to inform you that the publication &lt;CERN-ACC-2013-0263&gt;, for WP/TASK: 1.4: Coordination of Accelerator Networks (EUCAN)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title: "EUCAN web pages available"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author(s): Zimmermann, F.: CERN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submitted by: </a:t>
            </a:r>
            <a:r>
              <a:rPr lang="en-GB" sz="24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livia.lapadatescu@cern.ch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with URL: &lt;</a:t>
            </a:r>
            <a:r>
              <a:rPr lang="en-GB" sz="2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http://cds.cern.ch/record/1635893</a:t>
            </a:r>
            <a:r>
              <a:rPr lang="en-GB" sz="2400" dirty="0">
                <a:ea typeface="Calibri"/>
                <a:cs typeface="Times New Roman"/>
              </a:rPr>
              <a:t>&gt;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has been deleted from the EuCARD-2 Document Database.</a:t>
            </a:r>
          </a:p>
        </p:txBody>
      </p:sp>
    </p:spTree>
    <p:extLst>
      <p:ext uri="{BB962C8B-B14F-4D97-AF65-F5344CB8AC3E}">
        <p14:creationId xmlns:p14="http://schemas.microsoft.com/office/powerpoint/2010/main" val="31981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69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WP5 achievements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60" y="1164134"/>
            <a:ext cx="82044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web site created: </a:t>
            </a:r>
            <a:r>
              <a:rPr lang="en-US" sz="3600" dirty="0" smtClean="0">
                <a:hlinkClick r:id="rId2"/>
              </a:rPr>
              <a:t>http://cern.ch/xbeam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/>
              <a:t>m</a:t>
            </a:r>
            <a:r>
              <a:rPr lang="en-US" sz="3600" dirty="0" smtClean="0"/>
              <a:t>ailing lists created &amp; ‘filled’: </a:t>
            </a:r>
          </a:p>
          <a:p>
            <a:r>
              <a:rPr lang="en-US" sz="3600" dirty="0" smtClean="0">
                <a:hlinkClick r:id="rId3"/>
              </a:rPr>
              <a:t>eucard2-wp5-coordinators@cern.ch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eucard2-wp5.*-info@cern.ch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smtClean="0"/>
              <a:t>dissemination effort: </a:t>
            </a:r>
          </a:p>
          <a:p>
            <a:r>
              <a:rPr lang="en-US" sz="2800" dirty="0" smtClean="0"/>
              <a:t>IHEP Higgs symposium, Beijing/China, 12 August’13</a:t>
            </a:r>
          </a:p>
          <a:p>
            <a:r>
              <a:rPr lang="en-US" sz="2800" dirty="0" smtClean="0"/>
              <a:t>CINVESTAV Merida/Mexico, 5 </a:t>
            </a:r>
            <a:r>
              <a:rPr lang="en-US" sz="2800" dirty="0"/>
              <a:t>S</a:t>
            </a:r>
            <a:r>
              <a:rPr lang="en-US" sz="2800" dirty="0" smtClean="0"/>
              <a:t>eptember 2013 </a:t>
            </a:r>
          </a:p>
          <a:p>
            <a:r>
              <a:rPr lang="en-US" sz="2800" dirty="0" smtClean="0"/>
              <a:t>ERL workshop, BINP, 12 September 2013, DESY 11 October 2013, </a:t>
            </a:r>
            <a:r>
              <a:rPr lang="en-US" sz="2800" dirty="0" err="1" smtClean="0"/>
              <a:t>KfB</a:t>
            </a:r>
            <a:r>
              <a:rPr lang="en-US" sz="2800" dirty="0" smtClean="0"/>
              <a:t> Darmstadt 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491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811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XBEAM events in 2013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6868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hlinkClick r:id="rId2"/>
              </a:rPr>
              <a:t>EuCARD-2 </a:t>
            </a:r>
            <a:r>
              <a:rPr lang="en-US" b="1" dirty="0">
                <a:hlinkClick r:id="rId2"/>
              </a:rPr>
              <a:t>kick off meeting</a:t>
            </a:r>
            <a:r>
              <a:rPr lang="en-US" b="1" dirty="0"/>
              <a:t>, CERN, 10-14 June </a:t>
            </a:r>
            <a:r>
              <a:rPr lang="en-US" b="1" dirty="0" smtClean="0"/>
              <a:t>2013</a:t>
            </a:r>
            <a:endParaRPr lang="en-US" dirty="0" smtClean="0"/>
          </a:p>
          <a:p>
            <a:pPr algn="l"/>
            <a:r>
              <a:rPr lang="en-US" b="1" dirty="0" smtClean="0">
                <a:hlinkClick r:id="rId3"/>
              </a:rPr>
              <a:t>XBEAM Steering Meeting </a:t>
            </a:r>
            <a:r>
              <a:rPr lang="en-US" b="1" dirty="0" smtClean="0"/>
              <a:t>14 June 2013</a:t>
            </a:r>
          </a:p>
          <a:p>
            <a:pPr algn="l"/>
            <a:r>
              <a:rPr lang="en-US" b="1" dirty="0" smtClean="0"/>
              <a:t>XCOLL </a:t>
            </a:r>
            <a:r>
              <a:rPr lang="en-US" b="1" dirty="0">
                <a:hlinkClick r:id="rId4"/>
              </a:rPr>
              <a:t>TLEP6 workshop</a:t>
            </a:r>
            <a:r>
              <a:rPr lang="en-US" b="1" dirty="0"/>
              <a:t>, CERN, 16-18 Oct. 2013</a:t>
            </a:r>
            <a:endParaRPr lang="en-GB" b="1" dirty="0" smtClean="0"/>
          </a:p>
          <a:p>
            <a:pPr algn="l"/>
            <a:r>
              <a:rPr lang="en-US" b="1" dirty="0" err="1">
                <a:hlinkClick r:id="rId5"/>
              </a:rPr>
              <a:t>SuperKEKB</a:t>
            </a:r>
            <a:r>
              <a:rPr lang="en-US" b="1" dirty="0">
                <a:hlinkClick r:id="rId5"/>
              </a:rPr>
              <a:t> commissioning workshop </a:t>
            </a:r>
            <a:r>
              <a:rPr lang="en-US" b="1" dirty="0"/>
              <a:t> (XCOLL) KEK, 11-13 Nov. 2013</a:t>
            </a:r>
            <a:endParaRPr lang="en-GB" b="1" dirty="0" smtClean="0"/>
          </a:p>
          <a:p>
            <a:pPr algn="l"/>
            <a:r>
              <a:rPr lang="en-GB" b="1" dirty="0" smtClean="0">
                <a:hlinkClick r:id="rId6"/>
              </a:rPr>
              <a:t>"</a:t>
            </a:r>
            <a:r>
              <a:rPr lang="en-US" b="1" dirty="0">
                <a:hlinkClick r:id="rId6"/>
              </a:rPr>
              <a:t>Beam Dynamics meets Magnets"</a:t>
            </a:r>
            <a:r>
              <a:rPr lang="en-US" b="1" dirty="0"/>
              <a:t> (XRING), Darmstadt, 2-4 December 2013  </a:t>
            </a:r>
            <a:endParaRPr lang="en-GB" b="1" dirty="0" smtClean="0"/>
          </a:p>
          <a:p>
            <a:pPr algn="l"/>
            <a:r>
              <a:rPr lang="en-US" b="1" dirty="0">
                <a:hlinkClick r:id="rId7"/>
              </a:rPr>
              <a:t>LHC-CC13  LHC crab-cavity workshop</a:t>
            </a:r>
            <a:r>
              <a:rPr lang="en-US" b="1" dirty="0"/>
              <a:t> (XCOLL)</a:t>
            </a:r>
            <a:r>
              <a:rPr lang="en-GB" b="1" dirty="0" smtClean="0"/>
              <a:t>,</a:t>
            </a:r>
            <a:r>
              <a:rPr lang="en-US" b="1" dirty="0"/>
              <a:t> CERN, 9-10 December 2013</a:t>
            </a:r>
            <a:endParaRPr lang="en-GB" b="1" dirty="0" smtClean="0"/>
          </a:p>
          <a:p>
            <a:pPr algn="l"/>
            <a:r>
              <a:rPr lang="en-GB" b="1" dirty="0" smtClean="0"/>
              <a:t> 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TLEP6, 16-18 October 2013,  84 participants </a:t>
            </a:r>
            <a:r>
              <a:rPr lang="en-US" sz="2800" dirty="0" smtClean="0"/>
              <a:t>(USA: 5, Asia: 11, Mexico: 3, Europe: 66)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2047231"/>
            <a:ext cx="4535804" cy="340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97" y="3341625"/>
            <a:ext cx="4688499" cy="351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28154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articipation by CERN Director of Research Sergio </a:t>
            </a:r>
            <a:r>
              <a:rPr lang="en-US" sz="2400" dirty="0" err="1" smtClean="0"/>
              <a:t>Bertolucci</a:t>
            </a:r>
            <a:r>
              <a:rPr lang="en-US" sz="2400" dirty="0" smtClean="0"/>
              <a:t>,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former CERN DG </a:t>
            </a:r>
            <a:r>
              <a:rPr lang="en-US" sz="2400" dirty="0" err="1" smtClean="0"/>
              <a:t>Herwig</a:t>
            </a:r>
            <a:r>
              <a:rPr lang="en-US" sz="2400" dirty="0" smtClean="0"/>
              <a:t> </a:t>
            </a:r>
            <a:r>
              <a:rPr lang="en-US" sz="2400" dirty="0" err="1" smtClean="0"/>
              <a:t>Schopper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97" y="2048854"/>
            <a:ext cx="3494287" cy="2620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701"/>
            <a:ext cx="1897156" cy="25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905052"/>
            <a:ext cx="3740609" cy="27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5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SuperKEKB</a:t>
            </a:r>
            <a:r>
              <a:rPr lang="en-US" dirty="0" smtClean="0"/>
              <a:t> commissioning workshop, KEK, 11-13 November 2013, 68 participants</a:t>
            </a:r>
            <a:br>
              <a:rPr lang="en-US" dirty="0" smtClean="0"/>
            </a:br>
            <a:r>
              <a:rPr lang="en-US" sz="3600" dirty="0" smtClean="0"/>
              <a:t>(Europe: 7, USA: 8, Japan: 51, China: 1, Russia: 2)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5249"/>
              </p:ext>
            </p:extLst>
          </p:nvPr>
        </p:nvGraphicFramePr>
        <p:xfrm>
          <a:off x="497036" y="4143013"/>
          <a:ext cx="8229600" cy="17983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i="1" dirty="0"/>
                        <a:t>                        sponsored by ICFA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i="1" dirty="0"/>
                        <a:t> </a:t>
                      </a:r>
                      <a:r>
                        <a:rPr lang="en-US" sz="2800" i="1" dirty="0" smtClean="0"/>
                        <a:t>co-sponsored </a:t>
                      </a:r>
                      <a:r>
                        <a:rPr lang="en-US" sz="2800" i="1" dirty="0"/>
                        <a:t>by￼ EuCARD-2 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/>
                        <a:t>XBEAM Extreme Beams￼  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dirty="0"/>
                        <a:t>     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AutoShape 1" descr="http://kds.kek.jp/conferenceDisplay.py/getPic?picId=6&amp;confId=12760"/>
          <p:cNvSpPr>
            <a:spLocks noChangeAspect="1" noChangeArrowheads="1"/>
          </p:cNvSpPr>
          <p:nvPr/>
        </p:nvSpPr>
        <p:spPr bwMode="auto">
          <a:xfrm>
            <a:off x="497036" y="4142855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://kds.kek.jp/conferenceDisplay.py/getPic?picId=1&amp;confId=12760"/>
          <p:cNvSpPr>
            <a:spLocks noChangeAspect="1" noChangeArrowheads="1"/>
          </p:cNvSpPr>
          <p:nvPr/>
        </p:nvSpPr>
        <p:spPr bwMode="auto">
          <a:xfrm>
            <a:off x="497036" y="41428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3" descr="http://kds.kek.jp/conferenceDisplay.py/getPic?picId=3&amp;confId=12760"/>
          <p:cNvSpPr>
            <a:spLocks noChangeAspect="1" noChangeArrowheads="1"/>
          </p:cNvSpPr>
          <p:nvPr/>
        </p:nvSpPr>
        <p:spPr bwMode="auto">
          <a:xfrm>
            <a:off x="497036" y="41428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0" y="5312940"/>
            <a:ext cx="2648322" cy="1563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53" y="4999269"/>
            <a:ext cx="2566082" cy="1667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59" y="5312940"/>
            <a:ext cx="3528811" cy="1339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403" y="1763761"/>
            <a:ext cx="323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beam commissioning will start in early 2015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403" y="2564904"/>
            <a:ext cx="5114518" cy="1477328"/>
          </a:xfrm>
          <a:prstGeom prst="rect">
            <a:avLst/>
          </a:prstGeom>
          <a:solidFill>
            <a:srgbClr val="1F497D">
              <a:lumMod val="40000"/>
              <a:lumOff val="60000"/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*=300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 (TLEP:  1 mm)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lifetime 5 min (TLEP: ~15min)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e</a:t>
            </a:r>
            <a:r>
              <a:rPr kumimoji="0" lang="en-US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/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e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=0.25% ! (TLEP: 0.2%)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off momentum acceptance (±1.5%, TLEP: ±2%)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production rate (2.5x10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/s, TLEP: &lt;1x10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11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1138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" y="0"/>
            <a:ext cx="6915150" cy="459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51" y="4278939"/>
            <a:ext cx="3458735" cy="2592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" y="4308324"/>
            <a:ext cx="3422328" cy="2565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0"/>
            <a:ext cx="3062288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38" y="2257801"/>
            <a:ext cx="2678046" cy="200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57" y="4278939"/>
            <a:ext cx="3422327" cy="256541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SuperKEKB</a:t>
            </a:r>
            <a:r>
              <a:rPr lang="en-US" sz="3600" dirty="0">
                <a:solidFill>
                  <a:schemeClr val="bg1"/>
                </a:solidFill>
              </a:rPr>
              <a:t> commissioning workshop, KEK,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11-13 </a:t>
            </a:r>
            <a:r>
              <a:rPr lang="en-US" sz="3600" dirty="0">
                <a:solidFill>
                  <a:schemeClr val="bg1"/>
                </a:solidFill>
              </a:rPr>
              <a:t>November 2013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8318</TotalTime>
  <Words>1042</Words>
  <Application>Microsoft Office PowerPoint</Application>
  <PresentationFormat>On-screen Show (4:3)</PresentationFormat>
  <Paragraphs>216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8_Office Theme</vt:lpstr>
      <vt:lpstr>EuCARD-2 WP5 XBEAM &amp; WP1 EuCAN</vt:lpstr>
      <vt:lpstr>contents</vt:lpstr>
      <vt:lpstr>WP1 EuCAN achievements</vt:lpstr>
      <vt:lpstr>PowerPoint Presentation</vt:lpstr>
      <vt:lpstr>WP5 achievements</vt:lpstr>
      <vt:lpstr>XBEAM events in 2013</vt:lpstr>
      <vt:lpstr>TLEP6, 16-18 October 2013,  84 participants (USA: 5, Asia: 11, Mexico: 3, Europe: 66) </vt:lpstr>
      <vt:lpstr>SuperKEKB commissioning workshop, KEK, 11-13 November 2013, 68 participants (Europe: 7, USA: 8, Japan: 51, China: 1, Russia: 2)</vt:lpstr>
      <vt:lpstr>SuperKEKB commissioning workshop, KEK,  11-13 November 2013</vt:lpstr>
      <vt:lpstr>“beam dynamics meets magnets”, Darmstadt, 2-4 December 2013, 84 participants (Japan: 3, USA: 2, Europe: 79)</vt:lpstr>
      <vt:lpstr>“beam dynamics meets magnets”, Darmstadtium, 2-4 December 2013</vt:lpstr>
      <vt:lpstr>LHC-CC13, 6th LHC crab cavity workshop, CERN, 9-11 Dec. 2013, 63 participants (USA: 15, Japan: 3, Europe: 45) </vt:lpstr>
      <vt:lpstr>outreach events &amp; presentations </vt:lpstr>
      <vt:lpstr>planned workshops in 2014/15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EuCARD-2 WP5 XBEAM</dc:title>
  <dc:creator>Frank Zimmermann</dc:creator>
  <cp:lastModifiedBy>Frank Zimmermann</cp:lastModifiedBy>
  <cp:revision>60</cp:revision>
  <dcterms:created xsi:type="dcterms:W3CDTF">2013-09-04T17:37:11Z</dcterms:created>
  <dcterms:modified xsi:type="dcterms:W3CDTF">2013-12-13T09:31:34Z</dcterms:modified>
</cp:coreProperties>
</file>