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9" r:id="rId2"/>
    <p:sldMasterId id="2147483783" r:id="rId3"/>
    <p:sldMasterId id="2147483846" r:id="rId4"/>
    <p:sldMasterId id="2147483889" r:id="rId5"/>
    <p:sldMasterId id="2147483916" r:id="rId6"/>
    <p:sldMasterId id="2147483928" r:id="rId7"/>
  </p:sldMasterIdLst>
  <p:notesMasterIdLst>
    <p:notesMasterId r:id="rId65"/>
  </p:notesMasterIdLst>
  <p:sldIdLst>
    <p:sldId id="258" r:id="rId8"/>
    <p:sldId id="292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38" r:id="rId31"/>
    <p:sldId id="354" r:id="rId32"/>
    <p:sldId id="387" r:id="rId33"/>
    <p:sldId id="356" r:id="rId34"/>
    <p:sldId id="357" r:id="rId35"/>
    <p:sldId id="339" r:id="rId36"/>
    <p:sldId id="340" r:id="rId37"/>
    <p:sldId id="341" r:id="rId38"/>
    <p:sldId id="353" r:id="rId39"/>
    <p:sldId id="346" r:id="rId40"/>
    <p:sldId id="342" r:id="rId41"/>
    <p:sldId id="332" r:id="rId42"/>
    <p:sldId id="343" r:id="rId43"/>
    <p:sldId id="344" r:id="rId44"/>
    <p:sldId id="345" r:id="rId45"/>
    <p:sldId id="358" r:id="rId46"/>
    <p:sldId id="360" r:id="rId47"/>
    <p:sldId id="359" r:id="rId48"/>
    <p:sldId id="350" r:id="rId49"/>
    <p:sldId id="349" r:id="rId50"/>
    <p:sldId id="351" r:id="rId51"/>
    <p:sldId id="362" r:id="rId52"/>
    <p:sldId id="321" r:id="rId53"/>
    <p:sldId id="322" r:id="rId54"/>
    <p:sldId id="323" r:id="rId55"/>
    <p:sldId id="324" r:id="rId56"/>
    <p:sldId id="325" r:id="rId57"/>
    <p:sldId id="326" r:id="rId58"/>
    <p:sldId id="299" r:id="rId59"/>
    <p:sldId id="328" r:id="rId60"/>
    <p:sldId id="385" r:id="rId61"/>
    <p:sldId id="384" r:id="rId62"/>
    <p:sldId id="382" r:id="rId63"/>
    <p:sldId id="38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56" d="100"/>
          <a:sy n="56" d="100"/>
        </p:scale>
        <p:origin x="7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E0274-24AD-4477-BA03-79FB40546908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B775B-373F-405D-B92D-C402DB942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2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38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60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9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19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8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56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51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2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71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1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4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14A73-B9A0-4385-9E9A-34FD13BABFAA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5089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de-DE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BD30FE-CF68-432F-AA09-DF8224A672DB}" type="slidenum">
              <a:rPr lang="en-GB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10270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61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53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43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07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746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02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5431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4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7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5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07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58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352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45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750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32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12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 marL="914400" indent="-457200">
              <a:buFont typeface="Arial" pitchFamily="34" charset="0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7442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36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9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4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48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51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6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6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7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1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3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809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8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44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54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97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6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89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92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62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89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8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703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90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36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9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83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99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32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7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  <a:gradFill>
            <a:gsLst>
              <a:gs pos="0">
                <a:srgbClr val="EBF5FF"/>
              </a:gs>
              <a:gs pos="100000">
                <a:srgbClr val="7F96F9"/>
              </a:gs>
            </a:gsLst>
          </a:gra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19100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95147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874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39000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18302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62313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57492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42797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0811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20155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14159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38102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5 June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 coordination group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40564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38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21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25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27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892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76" tIns="34289" rIns="68576" bIns="3428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4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56" y="16152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05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98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3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88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7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04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88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85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55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59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689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600"/>
            <a:ext cx="4464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1" y="1255061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40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1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600"/>
            <a:ext cx="4464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1" y="1255061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40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3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4" y="93478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520304" algn="l"/>
              </a:tabLst>
              <a:defRPr sz="2100"/>
            </a:lvl1pPr>
            <a:lvl2pPr>
              <a:defRPr sz="1500"/>
            </a:lvl2pPr>
            <a:lvl3pPr>
              <a:defRPr sz="15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5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600"/>
            <a:ext cx="4464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1" y="1255061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40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10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4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3580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11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0788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444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89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25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1800"/>
            </a:lvl1pPr>
            <a:lvl2pPr marL="685800" indent="-342900">
              <a:buFont typeface="Arial" pitchFamily="34" charset="0"/>
              <a:buChar char="•"/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1010094" y="74428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27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39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133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689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61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6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569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108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360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432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15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21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63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21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13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05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3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8489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332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021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23/07/2014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Higgs Hunting 2014 - Paris - J. Wenninger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7762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358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840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089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705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56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228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5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0A8BE-65D1-4783-A0E1-E348ECE73AE4}" type="datetimeFigureOut">
              <a:rPr lang="en-GB" smtClean="0"/>
              <a:t>02/07/2015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6570A-E78F-47BB-B5D8-6A35C4399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7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8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2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557963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5 June 2015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6746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FCC coordination group meeting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F9ECCC-5760-4339-B592-055385547EC6}" type="slidenum">
              <a:rPr kumimoji="1" lang="en-US" altLang="en-US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>
                <a:solidFill>
                  <a:srgbClr val="000000"/>
                </a:solidFill>
                <a:latin typeface="Arial" charset="0"/>
              </a:rPr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43650"/>
            <a:ext cx="107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charset="0"/>
              </a:rPr>
              <a:t>Patrick Janot</a:t>
            </a:r>
          </a:p>
        </p:txBody>
      </p:sp>
    </p:spTree>
    <p:extLst>
      <p:ext uri="{BB962C8B-B14F-4D97-AF65-F5344CB8AC3E}">
        <p14:creationId xmlns:p14="http://schemas.microsoft.com/office/powerpoint/2010/main" val="340937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2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C8C17-11B6-4841-AA6C-480BD23B0372}" type="slidenum">
              <a:rPr lang="en-US">
                <a:solidFill>
                  <a:srgbClr val="000000"/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4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  <p:sldLayoutId id="2147483915" r:id="rId2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Comic Sans MS" pitchFamily="66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Comic Sans MS" pitchFamily="66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Comic Sans MS" pitchFamily="66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Comic Sans MS" pitchFamily="66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05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8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C8C17-11B6-4841-AA6C-480BD23B0372}" type="slidenum">
              <a:rPr lang="en-US">
                <a:solidFill>
                  <a:srgbClr val="000000"/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5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  <p:sldLayoutId id="2147483952" r:id="rId24"/>
    <p:sldLayoutId id="2147483953" r:id="rId25"/>
    <p:sldLayoutId id="2147483954" r:id="rId2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wmf"/><Relationship Id="rId9" Type="http://schemas.openxmlformats.org/officeDocument/2006/relationships/image" Target="../media/image2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2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1.wdp"/><Relationship Id="rId7" Type="http://schemas.openxmlformats.org/officeDocument/2006/relationships/image" Target="../media/image87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10" Type="http://schemas.openxmlformats.org/officeDocument/2006/relationships/image" Target="../media/image15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image" Target="../media/image90.jp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6.png"/><Relationship Id="rId7" Type="http://schemas.openxmlformats.org/officeDocument/2006/relationships/image" Target="../media/image1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g"/><Relationship Id="rId7" Type="http://schemas.openxmlformats.org/officeDocument/2006/relationships/image" Target="../media/image127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26.jpeg"/><Relationship Id="rId5" Type="http://schemas.openxmlformats.org/officeDocument/2006/relationships/image" Target="../media/image125.jpg"/><Relationship Id="rId10" Type="http://schemas.openxmlformats.org/officeDocument/2006/relationships/image" Target="../media/image130.jpg"/><Relationship Id="rId4" Type="http://schemas.openxmlformats.org/officeDocument/2006/relationships/image" Target="../media/image124.gif"/><Relationship Id="rId9" Type="http://schemas.openxmlformats.org/officeDocument/2006/relationships/image" Target="../media/image12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84" y="-27384"/>
            <a:ext cx="9277109" cy="691744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5" name="Arc 14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4893" y="404894"/>
            <a:ext cx="9187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316288" algn="l"/>
              </a:tabLst>
            </a:pPr>
            <a:r>
              <a:rPr lang="en-GB" sz="60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GB" sz="6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Future Circular Collider</a:t>
            </a:r>
            <a:endParaRPr lang="en-GB" sz="6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911" y="1742646"/>
            <a:ext cx="87668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Calibri" panose="020F0502020204030204" pitchFamily="34" charset="0"/>
              </a:rPr>
              <a:t>Frank </a:t>
            </a:r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Zimmermann for the FCC collaboration</a:t>
            </a:r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2400" dirty="0">
                <a:solidFill>
                  <a:prstClr val="white"/>
                </a:solidFill>
                <a:latin typeface="Calibri" panose="020F0502020204030204" pitchFamily="34" charset="0"/>
              </a:rPr>
              <a:t>F</a:t>
            </a:r>
            <a:r>
              <a:rPr lang="en-GB" sz="2400" dirty="0" smtClean="0">
                <a:solidFill>
                  <a:prstClr val="white"/>
                </a:solidFill>
                <a:latin typeface="Calibri" panose="020F0502020204030204" pitchFamily="34" charset="0"/>
              </a:rPr>
              <a:t>uture Research Infrastructures – Challenges and Opportunities</a:t>
            </a:r>
            <a:endParaRPr lang="en-GB" sz="2400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600" dirty="0" err="1" smtClean="0">
                <a:solidFill>
                  <a:prstClr val="white"/>
                </a:solidFill>
                <a:latin typeface="Calibri" panose="020F0502020204030204" pitchFamily="34" charset="0"/>
              </a:rPr>
              <a:t>Varenna</a:t>
            </a:r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, 9</a:t>
            </a:r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July 2015</a:t>
            </a:r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89785" y="6451787"/>
            <a:ext cx="9277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2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200" i="1" kern="0" dirty="0">
                <a:solidFill>
                  <a:srgbClr val="0000CC"/>
                </a:solidFill>
                <a:latin typeface="Calibri"/>
              </a:rPr>
              <a:t>under Capacities 7th Framework </a:t>
            </a:r>
            <a:r>
              <a:rPr lang="en-US" sz="1200" i="1" kern="0" dirty="0" err="1">
                <a:solidFill>
                  <a:srgbClr val="0000CC"/>
                </a:solidFill>
                <a:latin typeface="Calibri"/>
              </a:rPr>
              <a:t>Programme</a:t>
            </a:r>
            <a:r>
              <a:rPr lang="en-US" sz="1200" i="1" kern="0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1200" i="1" kern="0" dirty="0" err="1">
                <a:solidFill>
                  <a:srgbClr val="0000CC"/>
                </a:solidFill>
                <a:latin typeface="Calibri"/>
              </a:rPr>
              <a:t>projest</a:t>
            </a:r>
            <a:r>
              <a:rPr lang="en-US" sz="1200" i="1" kern="0" dirty="0">
                <a:solidFill>
                  <a:srgbClr val="0000CC"/>
                </a:solidFill>
                <a:latin typeface="Calibri"/>
              </a:rPr>
              <a:t> EuCARD-2, Grant Agreement 312453, </a:t>
            </a:r>
            <a:r>
              <a:rPr lang="en-US" sz="1200" i="1" kern="0" dirty="0" smtClean="0">
                <a:solidFill>
                  <a:srgbClr val="0000CC"/>
                </a:solidFill>
                <a:latin typeface="Calibri"/>
              </a:rPr>
              <a:t>and the </a:t>
            </a:r>
            <a:r>
              <a:rPr lang="en-US" sz="1200" i="1" kern="0" dirty="0">
                <a:solidFill>
                  <a:srgbClr val="0000CC"/>
                </a:solidFill>
                <a:latin typeface="Calibri"/>
              </a:rPr>
              <a:t>HORIZON 2020 project </a:t>
            </a:r>
            <a:r>
              <a:rPr lang="en-US" sz="1200" i="1" kern="0" dirty="0" err="1">
                <a:solidFill>
                  <a:srgbClr val="0000CC"/>
                </a:solidFill>
                <a:latin typeface="Calibri"/>
              </a:rPr>
              <a:t>EuroCirCol</a:t>
            </a:r>
            <a:r>
              <a:rPr lang="en-US" sz="1200" i="1" kern="0" dirty="0">
                <a:solidFill>
                  <a:srgbClr val="0000CC"/>
                </a:solidFill>
                <a:latin typeface="Calibri"/>
              </a:rPr>
              <a:t>, Grant Agreement </a:t>
            </a:r>
            <a:r>
              <a:rPr lang="en-US" sz="1200" i="1" kern="0" dirty="0" smtClean="0">
                <a:solidFill>
                  <a:srgbClr val="0000CC"/>
                </a:solidFill>
                <a:latin typeface="Calibri"/>
              </a:rPr>
              <a:t>654305</a:t>
            </a:r>
            <a:endParaRPr lang="en-GB" sz="1200" i="1" kern="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109" y="4147595"/>
            <a:ext cx="6704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gratefully acknowledging input </a:t>
            </a:r>
          </a:p>
          <a:p>
            <a:pPr algn="ctr"/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from  Michael Benedikt &amp; Johannes Gutleber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73" y="5690607"/>
            <a:ext cx="1551182" cy="64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40" y="6055787"/>
            <a:ext cx="974992" cy="370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32" y="5977820"/>
            <a:ext cx="938203" cy="40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67" y="6014969"/>
            <a:ext cx="769097" cy="369555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1" name="TextBox 10"/>
          <p:cNvSpPr txBox="1"/>
          <p:nvPr/>
        </p:nvSpPr>
        <p:spPr>
          <a:xfrm>
            <a:off x="6935499" y="6651842"/>
            <a:ext cx="1848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effectLst/>
              </a:rPr>
              <a:t>Photo: courtesy J. Wenninger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862" y="5561233"/>
            <a:ext cx="823129" cy="7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7200" y="1362470"/>
            <a:ext cx="4873408" cy="1536540"/>
            <a:chOff x="457200" y="1126496"/>
            <a:chExt cx="4873408" cy="1536540"/>
          </a:xfrm>
        </p:grpSpPr>
        <p:sp>
          <p:nvSpPr>
            <p:cNvPr id="11" name="TextBox 10"/>
            <p:cNvSpPr txBox="1"/>
            <p:nvPr/>
          </p:nvSpPr>
          <p:spPr>
            <a:xfrm>
              <a:off x="2069138" y="1247986"/>
              <a:ext cx="32614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Elaborate and document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- </a:t>
              </a:r>
              <a:r>
                <a:rPr lang="en-GB" sz="2400" b="1" dirty="0" smtClean="0"/>
                <a:t>Physics </a:t>
              </a:r>
              <a:r>
                <a:rPr lang="en-GB" sz="2400" dirty="0" smtClean="0"/>
                <a:t>opportunities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- </a:t>
              </a:r>
              <a:r>
                <a:rPr lang="en-GB" sz="2400" b="1" dirty="0" smtClean="0"/>
                <a:t>Discovery</a:t>
              </a:r>
              <a:r>
                <a:rPr lang="en-GB" sz="2400" dirty="0" smtClean="0"/>
                <a:t> potentials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26496"/>
              <a:ext cx="1440000" cy="15365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57200" y="3043311"/>
            <a:ext cx="6670501" cy="1696660"/>
            <a:chOff x="457200" y="2807337"/>
            <a:chExt cx="6670501" cy="1696660"/>
          </a:xfrm>
        </p:grpSpPr>
        <p:sp>
          <p:nvSpPr>
            <p:cNvPr id="14" name="TextBox 13"/>
            <p:cNvSpPr txBox="1"/>
            <p:nvPr/>
          </p:nvSpPr>
          <p:spPr>
            <a:xfrm>
              <a:off x="2069137" y="2934337"/>
              <a:ext cx="505856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Experiment concepts </a:t>
              </a:r>
              <a:r>
                <a:rPr lang="en-GB" sz="2400" dirty="0" smtClean="0"/>
                <a:t>for </a:t>
              </a:r>
              <a:r>
                <a:rPr lang="en-GB" sz="2400" dirty="0" err="1" smtClean="0"/>
                <a:t>hh</a:t>
              </a:r>
              <a:r>
                <a:rPr lang="en-GB" sz="2400" dirty="0"/>
                <a:t>,</a:t>
              </a:r>
              <a:r>
                <a:rPr lang="en-GB" sz="2400" dirty="0" smtClean="0"/>
                <a:t> 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 and he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Machine Detector Interface studies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Concepts for </a:t>
              </a:r>
              <a:r>
                <a:rPr lang="en-GB" sz="2400" b="1" dirty="0" smtClean="0"/>
                <a:t>worldwide data services</a:t>
              </a:r>
            </a:p>
            <a:p>
              <a:pPr>
                <a:tabLst>
                  <a:tab pos="1258888" algn="l"/>
                </a:tabLst>
              </a:pPr>
              <a:endParaRPr lang="en-GB" sz="2400" dirty="0" smtClean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807337"/>
              <a:ext cx="1440000" cy="1440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7200" y="4623981"/>
            <a:ext cx="8303846" cy="1704949"/>
            <a:chOff x="457200" y="4388007"/>
            <a:chExt cx="8303846" cy="1704949"/>
          </a:xfrm>
        </p:grpSpPr>
        <p:sp>
          <p:nvSpPr>
            <p:cNvPr id="16" name="TextBox 15"/>
            <p:cNvSpPr txBox="1"/>
            <p:nvPr/>
          </p:nvSpPr>
          <p:spPr>
            <a:xfrm>
              <a:off x="2074361" y="4523296"/>
              <a:ext cx="535159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Overall </a:t>
              </a:r>
              <a:r>
                <a:rPr lang="en-GB" sz="2400" b="1" dirty="0" smtClean="0"/>
                <a:t>cost model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Cost scenarios for collider options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Including infrastructure and injectors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Implementation and governance models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532308"/>
              <a:ext cx="1440000" cy="153277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57200" y="4388007"/>
              <a:ext cx="83038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</a:t>
            </a:r>
            <a:r>
              <a:rPr lang="en-US" sz="3200" dirty="0" smtClean="0"/>
              <a:t>FCC </a:t>
            </a:r>
            <a:r>
              <a:rPr lang="en-GB" sz="3200" dirty="0" smtClean="0"/>
              <a:t>Scope</a:t>
            </a:r>
            <a:r>
              <a:rPr lang="en-GB" sz="3200" dirty="0"/>
              <a:t>: Physics &amp; Experiments</a:t>
            </a:r>
            <a:endParaRPr lang="en-US" sz="3200" dirty="0"/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9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059" y="3336"/>
            <a:ext cx="9150188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	FCC-</a:t>
            </a:r>
            <a:r>
              <a:rPr lang="en-US" sz="3200" dirty="0" err="1" smtClean="0"/>
              <a:t>hh</a:t>
            </a:r>
            <a:r>
              <a:rPr lang="en-US" sz="3200" dirty="0" smtClean="0"/>
              <a:t> parameters</a:t>
            </a:r>
            <a:endParaRPr lang="en-US" sz="3200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775660"/>
              </p:ext>
            </p:extLst>
          </p:nvPr>
        </p:nvGraphicFramePr>
        <p:xfrm>
          <a:off x="164522" y="1728616"/>
          <a:ext cx="8707649" cy="3881224"/>
        </p:xfrm>
        <a:graphic>
          <a:graphicData uri="http://schemas.openxmlformats.org/drawingml/2006/table">
            <a:tbl>
              <a:tblPr firstRow="1" bandRow="1"/>
              <a:tblGrid>
                <a:gridCol w="3283216"/>
                <a:gridCol w="1109272"/>
                <a:gridCol w="1267849"/>
                <a:gridCol w="1607152"/>
                <a:gridCol w="1440160"/>
              </a:tblGrid>
              <a:tr h="50405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HL LHC</a:t>
                      </a:r>
                      <a:endParaRPr lang="en-GB" sz="2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c.m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GB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[</a:t>
                      </a:r>
                      <a:r>
                        <a:rPr lang="en-GB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dipole field [T]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41552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interaction</a:t>
                      </a:r>
                      <a:r>
                        <a:rPr lang="en-GB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points (IPs)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main &amp;</a:t>
                      </a:r>
                      <a:r>
                        <a:rPr lang="en-GB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main &amp; 2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intensity  [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(0.2)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spacing  [ns]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(5)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luminosity/IP</a:t>
                      </a:r>
                      <a:r>
                        <a:rPr lang="en-GB" sz="1800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cm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1" kern="1200" baseline="30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8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events/bunch crossing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 (136)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energy/beam [GJ]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de-A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rad. [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W/m/aperture]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19" y="1283696"/>
            <a:ext cx="3600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100 km layout for FCC-</a:t>
            </a:r>
            <a:r>
              <a:rPr lang="en-GB" sz="2000" dirty="0" err="1" smtClean="0"/>
              <a:t>hh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(different sizes under investigation)</a:t>
            </a:r>
          </a:p>
          <a:p>
            <a:endParaRPr lang="en-GB" sz="2000" dirty="0" smtClean="0"/>
          </a:p>
          <a:p>
            <a:pPr marL="342900" indent="-342900">
              <a:buFont typeface="Symbol" charset="0"/>
              <a:buChar char=""/>
            </a:pPr>
            <a:r>
              <a:rPr lang="en-US" sz="2000" dirty="0"/>
              <a:t>t</a:t>
            </a:r>
            <a:r>
              <a:rPr lang="en-US" sz="2000" dirty="0" smtClean="0"/>
              <a:t>wo </a:t>
            </a:r>
            <a:r>
              <a:rPr lang="en-US" sz="2000" dirty="0"/>
              <a:t>high-luminosity experiments (A and G)</a:t>
            </a:r>
          </a:p>
          <a:p>
            <a:pPr marL="342900" indent="-342900">
              <a:buFont typeface="Symbol" charset="0"/>
              <a:buChar char=""/>
            </a:pPr>
            <a:endParaRPr lang="en-US" sz="2000" dirty="0"/>
          </a:p>
          <a:p>
            <a:pPr marL="342900" indent="-342900">
              <a:buFont typeface="Symbol" charset="0"/>
              <a:buChar char=""/>
            </a:pPr>
            <a:r>
              <a:rPr lang="en-US" sz="2000" dirty="0"/>
              <a:t>t</a:t>
            </a:r>
            <a:r>
              <a:rPr lang="en-US" sz="2000" dirty="0" smtClean="0"/>
              <a:t>wo </a:t>
            </a:r>
            <a:r>
              <a:rPr lang="en-US" sz="2000" dirty="0"/>
              <a:t>other </a:t>
            </a:r>
            <a:r>
              <a:rPr lang="en-US" sz="2000" dirty="0" smtClean="0"/>
              <a:t>experiments </a:t>
            </a:r>
            <a:r>
              <a:rPr lang="en-US" sz="2000" dirty="0" smtClean="0"/>
              <a:t>(</a:t>
            </a:r>
            <a:r>
              <a:rPr lang="en-US" sz="2000" dirty="0"/>
              <a:t>F and H)</a:t>
            </a:r>
          </a:p>
          <a:p>
            <a:pPr marL="342900" indent="-342900">
              <a:buFont typeface="Symbol" charset="0"/>
              <a:buChar char=""/>
            </a:pPr>
            <a:endParaRPr lang="en-US" sz="2000" dirty="0"/>
          </a:p>
          <a:p>
            <a:pPr marL="342900" indent="-342900">
              <a:buFont typeface="Symbol" charset="0"/>
              <a:buChar char=""/>
            </a:pPr>
            <a:r>
              <a:rPr lang="en-US" sz="2000" dirty="0"/>
              <a:t>t</a:t>
            </a:r>
            <a:r>
              <a:rPr lang="en-US" sz="2000" dirty="0" smtClean="0"/>
              <a:t>wo </a:t>
            </a:r>
            <a:r>
              <a:rPr lang="en-US" sz="2000" dirty="0"/>
              <a:t>collimation </a:t>
            </a:r>
            <a:r>
              <a:rPr lang="en-US" sz="2000" dirty="0" smtClean="0"/>
              <a:t>straights</a:t>
            </a:r>
            <a:endParaRPr lang="en-US" sz="2000" dirty="0"/>
          </a:p>
          <a:p>
            <a:pPr marL="342900" indent="-342900">
              <a:buFont typeface="Symbol" charset="0"/>
              <a:buChar char=""/>
            </a:pPr>
            <a:endParaRPr lang="en-US" sz="2000" dirty="0"/>
          </a:p>
          <a:p>
            <a:pPr marL="342900" indent="-342900">
              <a:buFont typeface="Symbol" charset="0"/>
              <a:buChar char=""/>
            </a:pPr>
            <a:r>
              <a:rPr lang="en-US" sz="2000" dirty="0"/>
              <a:t>t</a:t>
            </a:r>
            <a:r>
              <a:rPr lang="en-US" sz="2000" dirty="0" smtClean="0"/>
              <a:t>wo </a:t>
            </a:r>
            <a:r>
              <a:rPr lang="en-US" sz="2000" dirty="0"/>
              <a:t>injection and two extraction </a:t>
            </a:r>
            <a:r>
              <a:rPr lang="en-US" sz="2000" dirty="0" smtClean="0"/>
              <a:t>straights</a:t>
            </a:r>
            <a:endParaRPr lang="en-US" sz="2000" dirty="0"/>
          </a:p>
          <a:p>
            <a:pPr marL="342900" indent="-342900">
              <a:buFont typeface="Symbol" charset="0"/>
              <a:buChar char=""/>
            </a:pPr>
            <a:endParaRPr lang="en-GB" sz="2000" dirty="0" smtClean="0"/>
          </a:p>
          <a:p>
            <a:r>
              <a:rPr lang="en-GB" sz="2000" dirty="0"/>
              <a:t>o</a:t>
            </a:r>
            <a:r>
              <a:rPr lang="en-GB" sz="2000" dirty="0" smtClean="0"/>
              <a:t>rthogonal </a:t>
            </a:r>
            <a:r>
              <a:rPr lang="en-GB" sz="2000" dirty="0" smtClean="0"/>
              <a:t>functions for each </a:t>
            </a:r>
            <a:r>
              <a:rPr lang="en-GB" sz="2000" dirty="0" smtClean="0"/>
              <a:t>insertion</a:t>
            </a:r>
            <a:r>
              <a:rPr lang="en-GB" sz="2000" dirty="0" smtClean="0"/>
              <a:t> </a:t>
            </a:r>
            <a:r>
              <a:rPr lang="en-GB" sz="2000" dirty="0" smtClean="0"/>
              <a:t>section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3336"/>
            <a:ext cx="9147059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FCC-</a:t>
            </a:r>
            <a:r>
              <a:rPr lang="en-US" sz="3200" dirty="0" err="1" smtClean="0"/>
              <a:t>hh</a:t>
            </a:r>
            <a:r>
              <a:rPr lang="en-US" sz="3200" dirty="0" smtClean="0"/>
              <a:t> preliminary layout      </a:t>
            </a:r>
            <a:endParaRPr lang="en-US" sz="3200" dirty="0"/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CC_layou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115" y="1296885"/>
            <a:ext cx="505166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7"/>
          <a:stretch/>
        </p:blipFill>
        <p:spPr bwMode="auto">
          <a:xfrm>
            <a:off x="418515" y="855762"/>
            <a:ext cx="8307040" cy="52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584" y="5780782"/>
            <a:ext cx="8307040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5125" indent="-279400">
              <a:buFont typeface="Arial"/>
              <a:buChar char="•"/>
            </a:pPr>
            <a:r>
              <a:rPr lang="en-US" sz="3200" dirty="0" smtClean="0"/>
              <a:t>90 – 100 km fits geological situation </a:t>
            </a:r>
            <a:r>
              <a:rPr lang="en-US" sz="3200" dirty="0" smtClean="0"/>
              <a:t>well</a:t>
            </a:r>
            <a:endParaRPr lang="en-US" sz="3200" dirty="0" smtClean="0"/>
          </a:p>
          <a:p>
            <a:pPr marL="365125" indent="-279400">
              <a:buFont typeface="Arial"/>
              <a:buChar char="•"/>
            </a:pPr>
            <a:r>
              <a:rPr lang="en-US" sz="3200" dirty="0" smtClean="0"/>
              <a:t>LHC suitable as potential </a:t>
            </a:r>
            <a:r>
              <a:rPr lang="en-US" sz="3200" dirty="0" smtClean="0"/>
              <a:t>injector</a:t>
            </a:r>
            <a:endParaRPr lang="en-US" sz="3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3336"/>
            <a:ext cx="9150188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</a:t>
            </a:r>
            <a:r>
              <a:rPr lang="en-US" dirty="0" smtClean="0"/>
              <a:t>site </a:t>
            </a:r>
            <a:r>
              <a:rPr lang="en-US" dirty="0" smtClean="0"/>
              <a:t>study </a:t>
            </a:r>
            <a:r>
              <a:rPr lang="en-US" dirty="0" smtClean="0"/>
              <a:t>- 93 </a:t>
            </a:r>
            <a:r>
              <a:rPr lang="en-US" dirty="0" smtClean="0"/>
              <a:t>km example</a:t>
            </a:r>
            <a:endParaRPr lang="en-US" dirty="0"/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4672" y="3760839"/>
            <a:ext cx="25618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J. Osborne, C. Cook,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4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>
          <a:xfrm>
            <a:off x="457200" y="4122964"/>
            <a:ext cx="4287864" cy="1827621"/>
          </a:xfrm>
        </p:spPr>
        <p:txBody>
          <a:bodyPr>
            <a:normAutofit fontScale="77500" lnSpcReduction="20000"/>
          </a:bodyPr>
          <a:lstStyle/>
          <a:p>
            <a:pPr marL="179388" indent="-142875"/>
            <a:r>
              <a:rPr lang="en-GB" dirty="0"/>
              <a:t>i</a:t>
            </a:r>
            <a:r>
              <a:rPr lang="en-GB" dirty="0" smtClean="0"/>
              <a:t>ncrease </a:t>
            </a:r>
            <a:r>
              <a:rPr lang="en-GB" dirty="0" smtClean="0"/>
              <a:t>critical current density</a:t>
            </a:r>
          </a:p>
          <a:p>
            <a:pPr marL="179388" indent="-142875"/>
            <a:r>
              <a:rPr lang="en-GB" dirty="0"/>
              <a:t>o</a:t>
            </a:r>
            <a:r>
              <a:rPr lang="en-GB" dirty="0" smtClean="0"/>
              <a:t>btain </a:t>
            </a:r>
            <a:r>
              <a:rPr lang="en-GB" dirty="0" smtClean="0"/>
              <a:t>high quantities at</a:t>
            </a:r>
            <a:br>
              <a:rPr lang="en-GB" dirty="0" smtClean="0"/>
            </a:br>
            <a:r>
              <a:rPr lang="en-GB" dirty="0" smtClean="0"/>
              <a:t>required quality</a:t>
            </a:r>
          </a:p>
          <a:p>
            <a:pPr marL="179388" indent="-142875"/>
            <a:r>
              <a:rPr lang="en-GB" dirty="0"/>
              <a:t>m</a:t>
            </a:r>
            <a:r>
              <a:rPr lang="en-GB" dirty="0" smtClean="0"/>
              <a:t>aterial </a:t>
            </a:r>
            <a:r>
              <a:rPr lang="en-GB" dirty="0" smtClean="0"/>
              <a:t>Processing</a:t>
            </a:r>
          </a:p>
          <a:p>
            <a:pPr marL="179388" indent="-142875"/>
            <a:r>
              <a:rPr lang="en-GB" dirty="0"/>
              <a:t>r</a:t>
            </a:r>
            <a:r>
              <a:rPr lang="en-GB" dirty="0" smtClean="0"/>
              <a:t>educe </a:t>
            </a:r>
            <a:r>
              <a:rPr lang="en-GB" dirty="0"/>
              <a:t>cost</a:t>
            </a:r>
          </a:p>
          <a:p>
            <a:pPr marL="179388" indent="-142875"/>
            <a:endParaRPr lang="fr-CH" dirty="0"/>
          </a:p>
        </p:txBody>
      </p:sp>
      <p:sp>
        <p:nvSpPr>
          <p:cNvPr id="28" name="Content Placeholder 27"/>
          <p:cNvSpPr>
            <a:spLocks noGrp="1"/>
          </p:cNvSpPr>
          <p:nvPr>
            <p:ph sz="half" idx="2"/>
          </p:nvPr>
        </p:nvSpPr>
        <p:spPr>
          <a:xfrm>
            <a:off x="4898571" y="4122964"/>
            <a:ext cx="4169735" cy="1827621"/>
          </a:xfrm>
        </p:spPr>
        <p:txBody>
          <a:bodyPr>
            <a:normAutofit fontScale="77500" lnSpcReduction="20000"/>
          </a:bodyPr>
          <a:lstStyle/>
          <a:p>
            <a:pPr marL="179388" indent="-142875"/>
            <a:r>
              <a:rPr lang="en-GB" dirty="0"/>
              <a:t>d</a:t>
            </a:r>
            <a:r>
              <a:rPr lang="en-GB" dirty="0" smtClean="0"/>
              <a:t>evelop </a:t>
            </a:r>
            <a:r>
              <a:rPr lang="en-GB" dirty="0" smtClean="0"/>
              <a:t>16T short models</a:t>
            </a:r>
          </a:p>
          <a:p>
            <a:pPr marL="179388" indent="-142875"/>
            <a:r>
              <a:rPr lang="en-GB" dirty="0"/>
              <a:t>f</a:t>
            </a:r>
            <a:r>
              <a:rPr lang="en-GB" dirty="0" smtClean="0"/>
              <a:t>ield </a:t>
            </a:r>
            <a:r>
              <a:rPr lang="en-GB" dirty="0" smtClean="0"/>
              <a:t>quality and aperture</a:t>
            </a:r>
          </a:p>
          <a:p>
            <a:pPr marL="179388" indent="-142875"/>
            <a:r>
              <a:rPr lang="en-GB" dirty="0"/>
              <a:t>o</a:t>
            </a:r>
            <a:r>
              <a:rPr lang="en-GB" dirty="0" smtClean="0"/>
              <a:t>ptimum </a:t>
            </a:r>
            <a:r>
              <a:rPr lang="en-GB" dirty="0" smtClean="0"/>
              <a:t>coil geometry</a:t>
            </a:r>
          </a:p>
          <a:p>
            <a:pPr marL="179388" indent="-142875"/>
            <a:r>
              <a:rPr lang="en-GB" dirty="0"/>
              <a:t>m</a:t>
            </a:r>
            <a:r>
              <a:rPr lang="en-GB" dirty="0" smtClean="0"/>
              <a:t>anufacturing </a:t>
            </a:r>
            <a:r>
              <a:rPr lang="en-GB" dirty="0"/>
              <a:t>aspects</a:t>
            </a:r>
          </a:p>
          <a:p>
            <a:pPr marL="179388" indent="-142875"/>
            <a:r>
              <a:rPr lang="en-GB" dirty="0"/>
              <a:t>c</a:t>
            </a:r>
            <a:r>
              <a:rPr lang="en-GB" dirty="0" smtClean="0"/>
              <a:t>ost </a:t>
            </a:r>
            <a:r>
              <a:rPr lang="en-GB" dirty="0" smtClean="0"/>
              <a:t>optimisation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6102" y="1359304"/>
            <a:ext cx="2527865" cy="2520000"/>
            <a:chOff x="946102" y="1359304"/>
            <a:chExt cx="2527865" cy="2520000"/>
          </a:xfrm>
        </p:grpSpPr>
        <p:grpSp>
          <p:nvGrpSpPr>
            <p:cNvPr id="29" name="Group 28"/>
            <p:cNvGrpSpPr/>
            <p:nvPr/>
          </p:nvGrpSpPr>
          <p:grpSpPr>
            <a:xfrm>
              <a:off x="946102" y="1359304"/>
              <a:ext cx="2527865" cy="2520000"/>
              <a:chOff x="1035909" y="1369180"/>
              <a:chExt cx="2527865" cy="252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56" r="16003"/>
              <a:stretch/>
            </p:blipFill>
            <p:spPr>
              <a:xfrm>
                <a:off x="1035909" y="1376427"/>
                <a:ext cx="2514600" cy="1982095"/>
              </a:xfrm>
              <a:prstGeom prst="round2SameRect">
                <a:avLst>
                  <a:gd name="adj1" fmla="val 3212"/>
                  <a:gd name="adj2" fmla="val 0"/>
                </a:avLst>
              </a:prstGeom>
            </p:spPr>
          </p:pic>
          <p:sp>
            <p:nvSpPr>
              <p:cNvPr id="11" name="Round Same Side Corner Rectangle 10"/>
              <p:cNvSpPr/>
              <p:nvPr/>
            </p:nvSpPr>
            <p:spPr>
              <a:xfrm flipV="1">
                <a:off x="1035909" y="3349180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0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35909" y="3393617"/>
                <a:ext cx="2527865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Conductor R&amp;D</a:t>
                </a:r>
                <a:endParaRPr lang="en-GB" sz="20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>
                <a:off x="1035909" y="1369180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93349" y="1945245"/>
              <a:ext cx="2020105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48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Nb</a:t>
              </a:r>
              <a:r>
                <a:rPr lang="en-GB" sz="4800" b="1" baseline="-25000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3</a:t>
              </a:r>
              <a:r>
                <a:rPr lang="en-GB" sz="48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Sn</a:t>
              </a:r>
              <a:endParaRPr lang="fr-CH" sz="4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04800" y="1359304"/>
            <a:ext cx="2520000" cy="2528437"/>
            <a:chOff x="5404800" y="1359304"/>
            <a:chExt cx="2520000" cy="2528437"/>
          </a:xfrm>
        </p:grpSpPr>
        <p:grpSp>
          <p:nvGrpSpPr>
            <p:cNvPr id="30" name="Group 29"/>
            <p:cNvGrpSpPr/>
            <p:nvPr/>
          </p:nvGrpSpPr>
          <p:grpSpPr>
            <a:xfrm>
              <a:off x="5404800" y="1359304"/>
              <a:ext cx="2520000" cy="2528437"/>
              <a:chOff x="5273430" y="1359304"/>
              <a:chExt cx="2520000" cy="25284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06" t="33272" r="19737" b="20029"/>
              <a:stretch/>
            </p:blipFill>
            <p:spPr>
              <a:xfrm>
                <a:off x="5281295" y="1359304"/>
                <a:ext cx="2512135" cy="2258437"/>
              </a:xfrm>
              <a:prstGeom prst="round2SameRect">
                <a:avLst>
                  <a:gd name="adj1" fmla="val 4004"/>
                  <a:gd name="adj2" fmla="val 0"/>
                </a:avLst>
              </a:prstGeom>
            </p:spPr>
          </p:pic>
          <p:sp>
            <p:nvSpPr>
              <p:cNvPr id="22" name="Round Same Side Corner Rectangle 21"/>
              <p:cNvSpPr/>
              <p:nvPr/>
            </p:nvSpPr>
            <p:spPr>
              <a:xfrm flipV="1">
                <a:off x="5273430" y="3347741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0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281296" y="3392178"/>
                <a:ext cx="2512134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Magnet Design</a:t>
                </a:r>
                <a:endParaRPr lang="en-GB" sz="20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ound Same Side Corner Rectangle 23"/>
              <p:cNvSpPr/>
              <p:nvPr/>
            </p:nvSpPr>
            <p:spPr>
              <a:xfrm>
                <a:off x="5273430" y="1367741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5955310" y="1942243"/>
              <a:ext cx="1418978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48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16 T</a:t>
              </a:r>
              <a:endParaRPr lang="fr-CH" sz="4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17919" y="1522"/>
            <a:ext cx="9129209" cy="846076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 smtClean="0"/>
              <a:t>      </a:t>
            </a:r>
            <a:r>
              <a:rPr lang="en-GB" dirty="0" smtClean="0"/>
              <a:t>key </a:t>
            </a:r>
            <a:r>
              <a:rPr lang="en-GB" dirty="0"/>
              <a:t>t</a:t>
            </a:r>
            <a:r>
              <a:rPr lang="en-GB" dirty="0" smtClean="0"/>
              <a:t>echnology </a:t>
            </a:r>
            <a:r>
              <a:rPr lang="en-GB" dirty="0"/>
              <a:t>R&amp;D </a:t>
            </a:r>
            <a:r>
              <a:rPr lang="en-GB" dirty="0" smtClean="0"/>
              <a:t>– </a:t>
            </a:r>
            <a:r>
              <a:rPr lang="en-GB" dirty="0"/>
              <a:t>h</a:t>
            </a:r>
            <a:r>
              <a:rPr lang="en-GB" dirty="0" smtClean="0"/>
              <a:t>igh </a:t>
            </a:r>
            <a:r>
              <a:rPr lang="en-GB" dirty="0"/>
              <a:t>f</a:t>
            </a:r>
            <a:r>
              <a:rPr lang="en-GB" dirty="0" smtClean="0"/>
              <a:t>ield </a:t>
            </a:r>
            <a:r>
              <a:rPr lang="en-GB" dirty="0"/>
              <a:t>m</a:t>
            </a:r>
            <a:r>
              <a:rPr lang="en-GB" dirty="0" smtClean="0"/>
              <a:t>agnets</a:t>
            </a:r>
            <a:endParaRPr lang="en-US" dirty="0"/>
          </a:p>
        </p:txBody>
      </p:sp>
      <p:pic>
        <p:nvPicPr>
          <p:cNvPr id="2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3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180097"/>
              </p:ext>
            </p:extLst>
          </p:nvPr>
        </p:nvGraphicFramePr>
        <p:xfrm>
          <a:off x="143000" y="1697590"/>
          <a:ext cx="9001000" cy="3652719"/>
        </p:xfrm>
        <a:graphic>
          <a:graphicData uri="http://schemas.openxmlformats.org/drawingml/2006/table">
            <a:tbl>
              <a:tblPr/>
              <a:tblGrid>
                <a:gridCol w="825596"/>
                <a:gridCol w="4733292"/>
                <a:gridCol w="369047"/>
                <a:gridCol w="271561"/>
                <a:gridCol w="269242"/>
                <a:gridCol w="271562"/>
                <a:gridCol w="269242"/>
                <a:gridCol w="269242"/>
                <a:gridCol w="271561"/>
                <a:gridCol w="269242"/>
                <a:gridCol w="271562"/>
                <a:gridCol w="269242"/>
                <a:gridCol w="269242"/>
                <a:gridCol w="371367"/>
              </a:tblGrid>
              <a:tr h="401703">
                <a:tc gridSpan="1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Main Milestones of the FCC Magnets Technologies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641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Milestone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kumimoji="0" lang="en-GB" altLang="de-DE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kumimoji="0" lang="en-GB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kumimoji="0" lang="en-GB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kumimoji="0" lang="en-GB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kumimoji="0" lang="en-GB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kumimoji="0" lang="en-GB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kumimoji="0" lang="en-GB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kumimoji="0" lang="en-GB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M0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Supporting wound conductor program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an RMM with existing wire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Manufacture and test of a first 16T RMM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599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 35 km state of the art high </a:t>
                      </a:r>
                      <a:r>
                        <a:rPr kumimoji="0" lang="en-GB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wire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M4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a 16T demonstrator with above wire 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M5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Manufacture and test of the 16T demonstrator 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M6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 70 km of enhanced high </a:t>
                      </a:r>
                      <a:r>
                        <a:rPr kumimoji="0" lang="en-GB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wire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0566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M7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EuroCirCol</a:t>
                      </a: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design 16T accelerator quality model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Manufacture and test of the </a:t>
                      </a:r>
                      <a:r>
                        <a:rPr kumimoji="0" lang="en-GB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EuroCirCol</a:t>
                      </a: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model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44745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/>
              <a:t> </a:t>
            </a:r>
            <a:r>
              <a:rPr lang="en-US" sz="3200" dirty="0" smtClean="0"/>
              <a:t>               </a:t>
            </a:r>
            <a:r>
              <a:rPr lang="en-GB" sz="3200" kern="0" dirty="0" smtClean="0">
                <a:cs typeface="Calibri" pitchFamily="34" charset="0"/>
              </a:rPr>
              <a:t>FCC Magnet Technology Program</a:t>
            </a:r>
            <a:endParaRPr lang="en-US" sz="320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835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19" y="994151"/>
            <a:ext cx="8991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400" b="1" dirty="0">
                <a:solidFill>
                  <a:srgbClr val="FF0000"/>
                </a:solidFill>
              </a:rPr>
              <a:t>s</a:t>
            </a:r>
            <a:r>
              <a:rPr lang="en-GB" sz="2400" b="1" dirty="0" smtClean="0">
                <a:solidFill>
                  <a:srgbClr val="FF0000"/>
                </a:solidFill>
              </a:rPr>
              <a:t>tored </a:t>
            </a:r>
            <a:r>
              <a:rPr lang="en-GB" sz="2400" b="1" dirty="0">
                <a:solidFill>
                  <a:srgbClr val="FF0000"/>
                </a:solidFill>
              </a:rPr>
              <a:t>beam </a:t>
            </a:r>
            <a:r>
              <a:rPr lang="en-GB" sz="2400" b="1" dirty="0" smtClean="0">
                <a:solidFill>
                  <a:srgbClr val="FF0000"/>
                </a:solidFill>
              </a:rPr>
              <a:t>energy: </a:t>
            </a:r>
            <a:r>
              <a:rPr lang="en-GB" sz="2400" b="1" dirty="0">
                <a:solidFill>
                  <a:srgbClr val="FF0000"/>
                </a:solidFill>
              </a:rPr>
              <a:t>8 GJ/beam (0.4 GJ LHC</a:t>
            </a:r>
            <a:r>
              <a:rPr lang="en-GB" sz="2400" b="1" dirty="0" smtClean="0">
                <a:solidFill>
                  <a:srgbClr val="FF0000"/>
                </a:solidFill>
              </a:rPr>
              <a:t>)  = 16 GJ total</a:t>
            </a:r>
          </a:p>
          <a:p>
            <a:pPr lvl="1"/>
            <a:r>
              <a:rPr lang="en-GB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002060"/>
                </a:solidFill>
              </a:rPr>
              <a:t>equivalent to an Airbus A380 (560 t) at full speed (850 km/h)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lvl="1"/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b="1" dirty="0"/>
              <a:t>c</a:t>
            </a:r>
            <a:r>
              <a:rPr lang="en-GB" sz="2400" b="1" dirty="0" smtClean="0"/>
              <a:t>ollimation</a:t>
            </a:r>
            <a:r>
              <a:rPr lang="en-GB" sz="2400" b="1" dirty="0" smtClean="0"/>
              <a:t>, beam loss control, radiation effects: </a:t>
            </a:r>
            <a:r>
              <a:rPr lang="en-GB" sz="2400" b="1" dirty="0" smtClean="0"/>
              <a:t>important</a:t>
            </a:r>
            <a:endParaRPr lang="en-GB" sz="2400" b="1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b="1" dirty="0"/>
              <a:t>i</a:t>
            </a:r>
            <a:r>
              <a:rPr lang="en-GB" sz="2400" b="1" dirty="0" smtClean="0"/>
              <a:t>njection/dumping/beam </a:t>
            </a:r>
            <a:r>
              <a:rPr lang="en-GB" sz="2400" b="1" dirty="0"/>
              <a:t>transfer: </a:t>
            </a:r>
            <a:r>
              <a:rPr lang="en-GB" sz="2400" b="1" dirty="0" smtClean="0"/>
              <a:t>critical </a:t>
            </a:r>
            <a:r>
              <a:rPr lang="en-GB" sz="2400" b="1" dirty="0"/>
              <a:t>operations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</a:rPr>
              <a:t>agnet/machine </a:t>
            </a:r>
            <a:r>
              <a:rPr lang="en-GB" sz="2400" b="1" dirty="0" smtClean="0">
                <a:solidFill>
                  <a:srgbClr val="FF0000"/>
                </a:solidFill>
              </a:rPr>
              <a:t>protection: to be considered early on</a:t>
            </a:r>
          </a:p>
          <a:p>
            <a:pPr marL="1828800" lvl="3" indent="-457200">
              <a:buFont typeface="Arial" pitchFamily="34" charset="0"/>
              <a:buChar char="•"/>
            </a:pPr>
            <a:endParaRPr lang="en-GB" sz="2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FCC-</a:t>
            </a:r>
            <a:r>
              <a:rPr lang="en-US" dirty="0" err="1" smtClean="0"/>
              <a:t>hh</a:t>
            </a:r>
            <a:r>
              <a:rPr lang="en-US" dirty="0" smtClean="0"/>
              <a:t>: </a:t>
            </a:r>
            <a:r>
              <a:rPr lang="en-US" dirty="0"/>
              <a:t>some </a:t>
            </a:r>
            <a:r>
              <a:rPr lang="en-US" dirty="0" smtClean="0"/>
              <a:t>design challenges</a:t>
            </a:r>
            <a:endParaRPr lang="en-US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-1384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 descr="http://upload.wikimedia.org/wikipedia/commons/c/ce/Airbus_A380_overfl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15254"/>
          <a:stretch/>
        </p:blipFill>
        <p:spPr bwMode="auto">
          <a:xfrm>
            <a:off x="1210766" y="1899747"/>
            <a:ext cx="6605906" cy="345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4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16246" y="1277209"/>
            <a:ext cx="3556824" cy="299669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Clr>
                <a:srgbClr val="DDDDDD"/>
              </a:buClr>
              <a:buNone/>
            </a:pPr>
            <a:r>
              <a:rPr lang="en-US" sz="500" dirty="0">
                <a:solidFill>
                  <a:srgbClr val="0C377B"/>
                </a:solidFill>
              </a:rPr>
              <a:t>	</a:t>
            </a:r>
          </a:p>
          <a:p>
            <a:pPr marL="36513" indent="0">
              <a:buClr>
                <a:srgbClr val="DDDDDD"/>
              </a:buClr>
              <a:buNone/>
            </a:pPr>
            <a:r>
              <a:rPr lang="en-US" b="1" dirty="0">
                <a:solidFill>
                  <a:srgbClr val="0C377B"/>
                </a:solidFill>
              </a:rPr>
              <a:t>h</a:t>
            </a:r>
            <a:r>
              <a:rPr lang="en-US" b="1" dirty="0" smtClean="0">
                <a:solidFill>
                  <a:srgbClr val="0C377B"/>
                </a:solidFill>
              </a:rPr>
              <a:t>igh </a:t>
            </a:r>
            <a:r>
              <a:rPr lang="en-US" b="1" dirty="0" smtClean="0">
                <a:solidFill>
                  <a:srgbClr val="0C377B"/>
                </a:solidFill>
              </a:rPr>
              <a:t>synchrotron </a:t>
            </a:r>
            <a:r>
              <a:rPr lang="en-US" b="1" dirty="0" smtClean="0">
                <a:solidFill>
                  <a:srgbClr val="0C377B"/>
                </a:solidFill>
              </a:rPr>
              <a:t>radiation </a:t>
            </a:r>
            <a:r>
              <a:rPr lang="en-US" b="1" dirty="0" smtClean="0">
                <a:solidFill>
                  <a:srgbClr val="0C377B"/>
                </a:solidFill>
              </a:rPr>
              <a:t>load (SR) of protons @ 50 </a:t>
            </a:r>
            <a:r>
              <a:rPr lang="en-US" b="1" dirty="0" err="1" smtClean="0">
                <a:solidFill>
                  <a:srgbClr val="0C377B"/>
                </a:solidFill>
              </a:rPr>
              <a:t>TeV</a:t>
            </a:r>
            <a:r>
              <a:rPr lang="en-US" b="1" dirty="0" smtClean="0">
                <a:solidFill>
                  <a:srgbClr val="0C377B"/>
                </a:solidFill>
              </a:rPr>
              <a:t>:</a:t>
            </a:r>
          </a:p>
          <a:p>
            <a:pPr marL="36513" indent="0">
              <a:buClr>
                <a:srgbClr val="DDDDDD"/>
              </a:buClr>
              <a:buNone/>
            </a:pPr>
            <a:endParaRPr lang="en-US" sz="900" b="1" dirty="0" smtClean="0">
              <a:solidFill>
                <a:srgbClr val="0C377B"/>
              </a:solidFill>
            </a:endParaRPr>
          </a:p>
          <a:p>
            <a:pPr marL="36513" indent="0">
              <a:buClr>
                <a:srgbClr val="DDDDDD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~30 W/m/beam (@16 T)</a:t>
            </a:r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5 MW total in arcs</a:t>
            </a:r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r>
              <a:rPr lang="en-US" sz="2000" dirty="0" smtClean="0"/>
              <a:t>(LHC </a:t>
            </a:r>
            <a:r>
              <a:rPr lang="en-US" sz="2000" dirty="0"/>
              <a:t>&lt;</a:t>
            </a:r>
            <a:r>
              <a:rPr lang="en-US" sz="2000" dirty="0" smtClean="0"/>
              <a:t>0.2W/m)</a:t>
            </a:r>
            <a:endParaRPr lang="en-US" sz="2000" dirty="0"/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Clr>
                <a:srgbClr val="DDDDDD"/>
              </a:buClr>
              <a:buFont typeface="Arial"/>
              <a:buNone/>
            </a:pPr>
            <a:endParaRPr lang="en-US" sz="1600" dirty="0" smtClean="0">
              <a:solidFill>
                <a:srgbClr val="0C377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718" y="4399136"/>
            <a:ext cx="835292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377B"/>
                </a:solidFill>
              </a:rPr>
              <a:t>b</a:t>
            </a:r>
            <a:r>
              <a:rPr lang="en-US" sz="2400" b="1" dirty="0" smtClean="0">
                <a:solidFill>
                  <a:srgbClr val="0C377B"/>
                </a:solidFill>
              </a:rPr>
              <a:t>eam </a:t>
            </a:r>
            <a:r>
              <a:rPr lang="en-US" sz="2400" b="1" dirty="0" smtClean="0">
                <a:solidFill>
                  <a:srgbClr val="0C377B"/>
                </a:solidFill>
              </a:rPr>
              <a:t>screen to capture SR and “protect” cold mass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</a:rPr>
              <a:t>ower </a:t>
            </a:r>
            <a:r>
              <a:rPr lang="en-US" sz="2400" b="1" dirty="0" smtClean="0">
                <a:solidFill>
                  <a:srgbClr val="FF0000"/>
                </a:solidFill>
              </a:rPr>
              <a:t>mostly cooled </a:t>
            </a:r>
            <a:r>
              <a:rPr lang="en-US" sz="2400" b="1" dirty="0">
                <a:solidFill>
                  <a:srgbClr val="FF0000"/>
                </a:solidFill>
              </a:rPr>
              <a:t>at </a:t>
            </a:r>
            <a:r>
              <a:rPr lang="en-US" sz="2400" b="1" dirty="0" smtClean="0">
                <a:solidFill>
                  <a:srgbClr val="FF0000"/>
                </a:solidFill>
              </a:rPr>
              <a:t>beam screen </a:t>
            </a:r>
            <a:r>
              <a:rPr lang="en-US" sz="2400" b="1" dirty="0" smtClean="0">
                <a:solidFill>
                  <a:srgbClr val="FF0000"/>
                </a:solidFill>
              </a:rPr>
              <a:t>temperature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377B"/>
                </a:solidFill>
              </a:rPr>
              <a:t>o</a:t>
            </a:r>
            <a:r>
              <a:rPr lang="en-US" sz="2400" b="1" dirty="0" smtClean="0">
                <a:solidFill>
                  <a:srgbClr val="0C377B"/>
                </a:solidFill>
              </a:rPr>
              <a:t>nly fraction reaches magnets </a:t>
            </a:r>
            <a:r>
              <a:rPr lang="en-US" sz="2400" b="1" dirty="0" smtClean="0">
                <a:solidFill>
                  <a:srgbClr val="0C377B"/>
                </a:solidFill>
              </a:rPr>
              <a:t>at 2 – 4 K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C377B"/>
                </a:solidFill>
                <a:latin typeface="Calibri"/>
              </a:rPr>
              <a:t>	→ </a:t>
            </a:r>
            <a:r>
              <a:rPr lang="en-US" sz="2400" b="1" dirty="0">
                <a:solidFill>
                  <a:srgbClr val="0C377B"/>
                </a:solidFill>
              </a:rPr>
              <a:t>o</a:t>
            </a:r>
            <a:r>
              <a:rPr lang="en-US" sz="2400" b="1" dirty="0" smtClean="0">
                <a:solidFill>
                  <a:srgbClr val="0C377B"/>
                </a:solidFill>
              </a:rPr>
              <a:t>ptimization </a:t>
            </a:r>
            <a:r>
              <a:rPr lang="en-US" sz="2400" b="1" dirty="0" smtClean="0">
                <a:solidFill>
                  <a:srgbClr val="0C377B"/>
                </a:solidFill>
              </a:rPr>
              <a:t>of temperature, space, vacuum,		 impedance, e-cloud, etc.</a:t>
            </a:r>
            <a:endParaRPr lang="en-US" sz="2400" b="1" dirty="0">
              <a:solidFill>
                <a:srgbClr val="0C377B"/>
              </a:solidFill>
            </a:endParaRPr>
          </a:p>
        </p:txBody>
      </p:sp>
      <p:pic>
        <p:nvPicPr>
          <p:cNvPr id="3" name="Picture 2" descr="beam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35" y="1359681"/>
            <a:ext cx="5685037" cy="292480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kern="0" dirty="0" smtClean="0">
                <a:cs typeface="Calibri" pitchFamily="34" charset="0"/>
              </a:rPr>
              <a:t>Synchrotron radiation/beam screen</a:t>
            </a:r>
            <a:endParaRPr lang="en-GB" kern="0" dirty="0">
              <a:cs typeface="Calibri" pitchFamily="34" charset="0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35095" y="6384295"/>
            <a:ext cx="122584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D. Schulte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07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023" y="6350168"/>
            <a:ext cx="222945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P. Lebrun, L. Tavian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870"/>
            <a:ext cx="5472609" cy="518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6275"/>
            <a:ext cx="4025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</a:rPr>
              <a:t>c</a:t>
            </a:r>
            <a:r>
              <a:rPr lang="en-GB" sz="2000" b="1" dirty="0" smtClean="0">
                <a:solidFill>
                  <a:srgbClr val="0000CC"/>
                </a:solidFill>
              </a:rPr>
              <a:t>ontributions: beam screen (BS) &amp; cold bore (BS heat radiation)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2387203"/>
            <a:ext cx="3851921" cy="3077766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GB" sz="2000" b="1" dirty="0"/>
              <a:t>A</a:t>
            </a:r>
            <a:r>
              <a:rPr lang="en-GB" sz="2000" b="1" dirty="0" smtClean="0"/>
              <a:t>t </a:t>
            </a:r>
            <a:r>
              <a:rPr lang="en-GB" sz="2000" b="1" dirty="0"/>
              <a:t>1.9 K cm optimum BS temperature range: 50-100 K; </a:t>
            </a:r>
            <a:endParaRPr lang="en-GB" sz="2000" b="1" dirty="0" smtClean="0"/>
          </a:p>
          <a:p>
            <a:r>
              <a:rPr lang="en-GB" sz="2000" b="1" dirty="0"/>
              <a:t>b</a:t>
            </a:r>
            <a:r>
              <a:rPr lang="en-GB" sz="2000" b="1" dirty="0" smtClean="0"/>
              <a:t>ut </a:t>
            </a:r>
            <a:r>
              <a:rPr lang="en-GB" sz="2000" b="1" dirty="0" smtClean="0"/>
              <a:t>impedance increases with temperature </a:t>
            </a:r>
            <a:r>
              <a:rPr lang="en-GB" sz="2000" b="1" dirty="0" smtClean="0">
                <a:sym typeface="Wingdings" panose="05000000000000000000" pitchFamily="2" charset="2"/>
              </a:rPr>
              <a:t> instabilities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 smtClean="0">
                <a:solidFill>
                  <a:srgbClr val="FF0000"/>
                </a:solidFill>
              </a:rPr>
              <a:t>40-60 </a:t>
            </a:r>
            <a:r>
              <a:rPr lang="en-GB" sz="2000" b="1" dirty="0">
                <a:solidFill>
                  <a:srgbClr val="FF0000"/>
                </a:solidFill>
              </a:rPr>
              <a:t>K favoured by vacuum </a:t>
            </a:r>
            <a:r>
              <a:rPr lang="en-GB" sz="2000" b="1" dirty="0" smtClean="0">
                <a:solidFill>
                  <a:srgbClr val="FF0000"/>
                </a:solidFill>
              </a:rPr>
              <a:t>&amp; impedance  considerations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100 MW refrigerator power      on </a:t>
            </a:r>
            <a:r>
              <a:rPr lang="en-GB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cryo</a:t>
            </a:r>
            <a:r>
              <a:rPr lang="en-GB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plant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928" y="1191"/>
            <a:ext cx="9199440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 </a:t>
            </a:r>
            <a:r>
              <a:rPr lang="en-GB" kern="0" dirty="0" err="1"/>
              <a:t>c</a:t>
            </a:r>
            <a:r>
              <a:rPr lang="en-GB" kern="0" dirty="0" err="1" smtClean="0">
                <a:cs typeface="Calibri" pitchFamily="34" charset="0"/>
              </a:rPr>
              <a:t>ryo</a:t>
            </a:r>
            <a:r>
              <a:rPr lang="en-GB" kern="0" dirty="0" smtClean="0">
                <a:cs typeface="Calibri" pitchFamily="34" charset="0"/>
              </a:rPr>
              <a:t> </a:t>
            </a:r>
            <a:r>
              <a:rPr lang="en-GB" kern="0" dirty="0">
                <a:cs typeface="Calibri" pitchFamily="34" charset="0"/>
              </a:rPr>
              <a:t>power for cooling of SR heat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48064" y="1124744"/>
            <a:ext cx="4025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Contributions to </a:t>
            </a:r>
            <a:r>
              <a:rPr lang="en-GB" sz="2000" b="1" dirty="0" err="1" smtClean="0"/>
              <a:t>cryo</a:t>
            </a:r>
            <a:r>
              <a:rPr lang="en-GB" sz="2000" b="1" dirty="0" smtClean="0"/>
              <a:t> load: </a:t>
            </a: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beam screen (BS) &amp;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cold bore (BS heat radiation)</a:t>
            </a:r>
          </a:p>
        </p:txBody>
      </p:sp>
      <p:sp>
        <p:nvSpPr>
          <p:cNvPr id="2" name="Rectangle 1"/>
          <p:cNvSpPr/>
          <p:nvPr/>
        </p:nvSpPr>
        <p:spPr>
          <a:xfrm>
            <a:off x="5242726" y="5888503"/>
            <a:ext cx="4131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At 4.5 K cold bore, one could potentially increase beam-screen temperature and lower refrigerator power to 50 MW.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74768"/>
            <a:ext cx="2724472" cy="2229295"/>
          </a:xfrm>
          <a:prstGeom prst="rect">
            <a:avLst/>
          </a:prstGeom>
        </p:spPr>
      </p:pic>
      <p:pic>
        <p:nvPicPr>
          <p:cNvPr id="8" name="Picture 7" descr="FCChh_H2Density_vs_BStype.PNG"/>
          <p:cNvPicPr>
            <a:picLocks noChangeAspect="1"/>
          </p:cNvPicPr>
          <p:nvPr/>
        </p:nvPicPr>
        <p:blipFill rotWithShape="1">
          <a:blip r:embed="rId3"/>
          <a:srcRect l="3320"/>
          <a:stretch/>
        </p:blipFill>
        <p:spPr>
          <a:xfrm>
            <a:off x="6362699" y="1400607"/>
            <a:ext cx="2781301" cy="188437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8" y="1121238"/>
            <a:ext cx="2735560" cy="270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"/>
          <a:stretch>
            <a:fillRect/>
          </a:stretch>
        </p:blipFill>
        <p:spPr>
          <a:xfrm>
            <a:off x="3733800" y="1130268"/>
            <a:ext cx="2703062" cy="18022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4001" y="3741950"/>
            <a:ext cx="52261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</a:t>
            </a:r>
            <a:r>
              <a:rPr lang="en-US" sz="2400" b="1" dirty="0" smtClean="0"/>
              <a:t>ew </a:t>
            </a:r>
            <a:r>
              <a:rPr lang="en-US" sz="2400" b="1" dirty="0" smtClean="0"/>
              <a:t>type of ante-chamber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</a:t>
            </a:r>
            <a:r>
              <a:rPr lang="en-US" sz="2400" dirty="0" smtClean="0"/>
              <a:t>bsorption </a:t>
            </a:r>
            <a:r>
              <a:rPr lang="en-US" sz="2400" dirty="0" smtClean="0"/>
              <a:t>of synchrotron radiation 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</a:t>
            </a:r>
            <a:r>
              <a:rPr lang="en-US" sz="2400" dirty="0" smtClean="0"/>
              <a:t>voids </a:t>
            </a:r>
            <a:r>
              <a:rPr lang="en-US" sz="2400" dirty="0" smtClean="0"/>
              <a:t>photo-electrons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h</a:t>
            </a:r>
            <a:r>
              <a:rPr lang="en-US" sz="2400" dirty="0" smtClean="0"/>
              <a:t>elps </a:t>
            </a:r>
            <a:r>
              <a:rPr lang="en-US" sz="2400" dirty="0" smtClean="0"/>
              <a:t>beam vacuum</a:t>
            </a:r>
          </a:p>
          <a:p>
            <a:endParaRPr lang="en-US" sz="2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1324407"/>
            <a:ext cx="148480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Heat transport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038335" y="1290653"/>
            <a:ext cx="1572265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Vacuum quality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3810000"/>
            <a:ext cx="188425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Photon distribution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817813" y="5476188"/>
            <a:ext cx="201330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R. </a:t>
            </a:r>
            <a:r>
              <a:rPr lang="en-US" sz="2400" dirty="0" smtClean="0"/>
              <a:t>Kersevan,</a:t>
            </a:r>
            <a:endParaRPr lang="en-US" sz="2400" dirty="0" smtClean="0"/>
          </a:p>
          <a:p>
            <a:r>
              <a:rPr lang="en-US" sz="2400" dirty="0" smtClean="0"/>
              <a:t>C. </a:t>
            </a:r>
            <a:r>
              <a:rPr lang="en-US" sz="2400" dirty="0" smtClean="0"/>
              <a:t>Garion,</a:t>
            </a:r>
            <a:endParaRPr lang="en-US" sz="2400" dirty="0" smtClean="0"/>
          </a:p>
          <a:p>
            <a:r>
              <a:rPr lang="en-US" sz="2400" dirty="0" smtClean="0"/>
              <a:t>L. </a:t>
            </a:r>
            <a:r>
              <a:rPr lang="en-US" sz="2400" dirty="0" err="1" smtClean="0"/>
              <a:t>Tavian</a:t>
            </a:r>
            <a:r>
              <a:rPr lang="en-US" sz="2400" dirty="0" smtClean="0"/>
              <a:t>, et al.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8928" y="-17759"/>
            <a:ext cx="9199440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 </a:t>
            </a:r>
            <a:r>
              <a:rPr lang="en-US" dirty="0" smtClean="0"/>
              <a:t>novel </a:t>
            </a:r>
            <a:r>
              <a:rPr lang="en-GB" kern="0" dirty="0" smtClean="0"/>
              <a:t>b</a:t>
            </a:r>
            <a:r>
              <a:rPr lang="en-GB" kern="0" dirty="0" smtClean="0"/>
              <a:t>eam </a:t>
            </a:r>
            <a:r>
              <a:rPr lang="en-GB" kern="0" dirty="0" smtClean="0"/>
              <a:t>screen </a:t>
            </a:r>
            <a:r>
              <a:rPr lang="en-GB" kern="0" dirty="0" smtClean="0"/>
              <a:t>- design </a:t>
            </a:r>
            <a:r>
              <a:rPr lang="en-GB" kern="0" dirty="0" smtClean="0"/>
              <a:t>example</a:t>
            </a:r>
            <a:endParaRPr lang="en-GB" kern="0" dirty="0">
              <a:cs typeface="Calibri" pitchFamily="34" charset="0"/>
            </a:endParaRPr>
          </a:p>
        </p:txBody>
      </p: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7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2484" y="1268760"/>
                <a:ext cx="8409996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</a:rPr>
                  <a:t>1983 </a:t>
                </a:r>
                <a:r>
                  <a:rPr lang="en-US" sz="3200" dirty="0">
                    <a:solidFill>
                      <a:srgbClr val="000000"/>
                    </a:solidFill>
                  </a:rPr>
                  <a:t>first LHC proposal, launch of design study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</a:rPr>
                  <a:t>1994 CERN Council: LHC approval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</a:rPr>
                  <a:t>2010 first collisions at 3.5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TeV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beam energy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BBE0E3">
                        <a:lumMod val="50000"/>
                      </a:srgbClr>
                    </a:solidFill>
                  </a:rPr>
                  <a:t>2015 collisions at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BBE0E3">
                            <a:lumMod val="50000"/>
                          </a:srgbClr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3200" b="1" dirty="0">
                    <a:solidFill>
                      <a:srgbClr val="BBE0E3">
                        <a:lumMod val="50000"/>
                      </a:srgbClr>
                    </a:solidFill>
                  </a:rPr>
                  <a:t>design energy (plan)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84" y="1268760"/>
                <a:ext cx="8409996" cy="2062103"/>
              </a:xfrm>
              <a:prstGeom prst="rect">
                <a:avLst/>
              </a:prstGeom>
              <a:blipFill rotWithShape="1">
                <a:blip r:embed="rId2"/>
                <a:stretch>
                  <a:fillRect l="-1812" t="-3846" b="-9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21442522">
            <a:off x="1406312" y="4248471"/>
            <a:ext cx="6562341" cy="132343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now is the time to plan for 2040!</a:t>
            </a:r>
            <a:endParaRPr lang="en-GB" sz="4000" dirty="0">
              <a:solidFill>
                <a:srgbClr val="0000CC"/>
              </a:solidFill>
              <a:ea typeface="Cambria Math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-9910"/>
            <a:ext cx="3015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prstClr val="white"/>
                </a:solidFill>
              </a:rPr>
              <a:t>LHC history</a:t>
            </a:r>
          </a:p>
        </p:txBody>
      </p:sp>
    </p:spTree>
    <p:extLst>
      <p:ext uri="{BB962C8B-B14F-4D97-AF65-F5344CB8AC3E}">
        <p14:creationId xmlns:p14="http://schemas.microsoft.com/office/powerpoint/2010/main" val="239924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05593"/>
            <a:ext cx="8972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0C377B"/>
                </a:solidFill>
              </a:rPr>
              <a:t>Two parameter </a:t>
            </a:r>
            <a:r>
              <a:rPr lang="en-GB" sz="2800" b="1" dirty="0">
                <a:solidFill>
                  <a:srgbClr val="0C377B"/>
                </a:solidFill>
              </a:rPr>
              <a:t>sets for two operation phases</a:t>
            </a:r>
            <a:r>
              <a:rPr lang="en-GB" sz="2800" b="1" dirty="0" smtClean="0">
                <a:solidFill>
                  <a:srgbClr val="0C377B"/>
                </a:solidFill>
              </a:rPr>
              <a:t>: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800" b="1" dirty="0">
              <a:solidFill>
                <a:srgbClr val="0C377B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b="1" dirty="0">
                <a:solidFill>
                  <a:srgbClr val="FF0000"/>
                </a:solidFill>
              </a:rPr>
              <a:t>Phase 1 (baseline): 5 x 10</a:t>
            </a:r>
            <a:r>
              <a:rPr lang="en-GB" sz="2800" b="1" baseline="30000" dirty="0">
                <a:solidFill>
                  <a:srgbClr val="FF0000"/>
                </a:solidFill>
              </a:rPr>
              <a:t>34</a:t>
            </a:r>
            <a:r>
              <a:rPr lang="en-GB" sz="2800" b="1" dirty="0">
                <a:solidFill>
                  <a:srgbClr val="FF0000"/>
                </a:solidFill>
              </a:rPr>
              <a:t> cm</a:t>
            </a:r>
            <a:r>
              <a:rPr lang="en-GB" sz="2800" b="1" baseline="30000" dirty="0">
                <a:solidFill>
                  <a:srgbClr val="FF0000"/>
                </a:solidFill>
              </a:rPr>
              <a:t>-2</a:t>
            </a:r>
            <a:r>
              <a:rPr lang="en-GB" sz="2800" b="1" dirty="0">
                <a:solidFill>
                  <a:srgbClr val="FF0000"/>
                </a:solidFill>
              </a:rPr>
              <a:t>s</a:t>
            </a:r>
            <a:r>
              <a:rPr lang="en-GB" sz="2800" b="1" baseline="30000" dirty="0">
                <a:solidFill>
                  <a:srgbClr val="FF0000"/>
                </a:solidFill>
              </a:rPr>
              <a:t>-1</a:t>
            </a:r>
            <a:r>
              <a:rPr lang="en-GB" sz="2800" b="1" dirty="0">
                <a:solidFill>
                  <a:srgbClr val="FF0000"/>
                </a:solidFill>
              </a:rPr>
              <a:t> (peak),</a:t>
            </a:r>
            <a:br>
              <a:rPr lang="en-GB" sz="2800" b="1" dirty="0">
                <a:solidFill>
                  <a:srgbClr val="FF0000"/>
                </a:solidFill>
              </a:rPr>
            </a:br>
            <a:r>
              <a:rPr lang="en-GB" sz="2800" dirty="0" smtClean="0">
                <a:solidFill>
                  <a:srgbClr val="0C377B"/>
                </a:solidFill>
              </a:rPr>
              <a:t>250 fb</a:t>
            </a:r>
            <a:r>
              <a:rPr lang="en-GB" sz="2800" baseline="30000" dirty="0" smtClean="0">
                <a:solidFill>
                  <a:srgbClr val="0C377B"/>
                </a:solidFill>
              </a:rPr>
              <a:t>-1</a:t>
            </a:r>
            <a:r>
              <a:rPr lang="en-GB" sz="2800" dirty="0" smtClean="0">
                <a:solidFill>
                  <a:srgbClr val="0C377B"/>
                </a:solidFill>
              </a:rPr>
              <a:t>/year (averaged)       </a:t>
            </a:r>
            <a:endParaRPr lang="en-GB" sz="2800" dirty="0">
              <a:solidFill>
                <a:srgbClr val="0C377B"/>
              </a:solidFill>
            </a:endParaRPr>
          </a:p>
          <a:p>
            <a:pPr lvl="2"/>
            <a:r>
              <a:rPr lang="en-GB" sz="2800" dirty="0" smtClean="0">
                <a:solidFill>
                  <a:srgbClr val="0C377B"/>
                </a:solidFill>
              </a:rPr>
              <a:t>2500 </a:t>
            </a:r>
            <a:r>
              <a:rPr lang="en-GB" sz="2800" dirty="0">
                <a:solidFill>
                  <a:srgbClr val="0C377B"/>
                </a:solidFill>
              </a:rPr>
              <a:t>fb</a:t>
            </a:r>
            <a:r>
              <a:rPr lang="en-GB" sz="2800" baseline="30000" dirty="0">
                <a:solidFill>
                  <a:srgbClr val="0C377B"/>
                </a:solidFill>
              </a:rPr>
              <a:t>-1</a:t>
            </a:r>
            <a:r>
              <a:rPr lang="en-GB" sz="2800" dirty="0">
                <a:solidFill>
                  <a:srgbClr val="0C377B"/>
                </a:solidFill>
              </a:rPr>
              <a:t> within </a:t>
            </a:r>
            <a:r>
              <a:rPr lang="en-GB" sz="2800" dirty="0" smtClean="0">
                <a:solidFill>
                  <a:srgbClr val="0C377B"/>
                </a:solidFill>
              </a:rPr>
              <a:t>10 </a:t>
            </a:r>
            <a:r>
              <a:rPr lang="en-GB" sz="2800" dirty="0">
                <a:solidFill>
                  <a:srgbClr val="0C377B"/>
                </a:solidFill>
              </a:rPr>
              <a:t>years (~HL LHC total luminosity)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7504" y="3501008"/>
                <a:ext cx="8487856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GB" sz="2800" b="1" dirty="0" smtClean="0">
                    <a:solidFill>
                      <a:srgbClr val="FF0000"/>
                    </a:solidFill>
                  </a:rPr>
                  <a:t>Phase 2 (ultimate): 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800" b="1" dirty="0" smtClean="0">
                    <a:solidFill>
                      <a:srgbClr val="FF0000"/>
                    </a:solidFill>
                  </a:rPr>
                  <a:t>2.5 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x 10</a:t>
                </a:r>
                <a:r>
                  <a:rPr lang="en-GB" sz="2800" b="1" baseline="30000" dirty="0" smtClean="0">
                    <a:solidFill>
                      <a:srgbClr val="FF0000"/>
                    </a:solidFill>
                  </a:rPr>
                  <a:t>35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 cm</a:t>
                </a:r>
                <a:r>
                  <a:rPr lang="en-GB" sz="2800" b="1" baseline="30000" dirty="0" smtClean="0">
                    <a:solidFill>
                      <a:srgbClr val="FF0000"/>
                    </a:solidFill>
                  </a:rPr>
                  <a:t>-2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s</a:t>
                </a:r>
                <a:r>
                  <a:rPr lang="en-GB" sz="2800" b="1" baseline="30000" dirty="0" smtClean="0">
                    <a:solidFill>
                      <a:srgbClr val="FF0000"/>
                    </a:solidFill>
                  </a:rPr>
                  <a:t>-1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 (peak)</a:t>
                </a:r>
                <a:r>
                  <a:rPr lang="en-GB" sz="2800" b="1" dirty="0" smtClean="0">
                    <a:solidFill>
                      <a:srgbClr val="0C377B"/>
                    </a:solidFill>
                  </a:rPr>
                  <a:t>,</a:t>
                </a:r>
                <a:br>
                  <a:rPr lang="en-GB" sz="2800" b="1" dirty="0" smtClean="0">
                    <a:solidFill>
                      <a:srgbClr val="0C377B"/>
                    </a:solidFill>
                  </a:rPr>
                </a:br>
                <a:r>
                  <a:rPr lang="en-GB" sz="2800" dirty="0" smtClean="0">
                    <a:solidFill>
                      <a:srgbClr val="0C377B"/>
                    </a:solidFill>
                  </a:rPr>
                  <a:t>1000 fb</a:t>
                </a:r>
                <a:r>
                  <a:rPr lang="en-GB" sz="2800" baseline="30000" dirty="0" smtClean="0">
                    <a:solidFill>
                      <a:srgbClr val="0C377B"/>
                    </a:solidFill>
                  </a:rPr>
                  <a:t>-1</a:t>
                </a:r>
                <a:r>
                  <a:rPr lang="en-GB" sz="2800" dirty="0" smtClean="0">
                    <a:solidFill>
                      <a:srgbClr val="0C377B"/>
                    </a:solidFill>
                  </a:rPr>
                  <a:t>/year (averaged)</a:t>
                </a:r>
              </a:p>
              <a:p>
                <a:pPr lvl="1"/>
                <a:r>
                  <a:rPr lang="en-GB" sz="2800" dirty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	</a:t>
                </a:r>
                <a:r>
                  <a:rPr lang="en-GB" sz="2800" dirty="0" smtClean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</a:t>
                </a:r>
                <a:r>
                  <a:rPr lang="en-GB" sz="2800" dirty="0" smtClean="0">
                    <a:solidFill>
                      <a:srgbClr val="0C377B"/>
                    </a:solidFill>
                  </a:rPr>
                  <a:t> 15,000 </a:t>
                </a:r>
                <a:r>
                  <a:rPr lang="en-GB" sz="2800" dirty="0">
                    <a:solidFill>
                      <a:srgbClr val="0C377B"/>
                    </a:solidFill>
                  </a:rPr>
                  <a:t>fb</a:t>
                </a:r>
                <a:r>
                  <a:rPr lang="en-GB" sz="2800" baseline="30000" dirty="0">
                    <a:solidFill>
                      <a:srgbClr val="0C377B"/>
                    </a:solidFill>
                  </a:rPr>
                  <a:t>-1</a:t>
                </a:r>
                <a:r>
                  <a:rPr lang="en-GB" sz="2800" dirty="0">
                    <a:solidFill>
                      <a:srgbClr val="0C377B"/>
                    </a:solidFill>
                  </a:rPr>
                  <a:t> within 15 </a:t>
                </a:r>
                <a:r>
                  <a:rPr lang="en-GB" sz="2800" dirty="0" smtClean="0">
                    <a:solidFill>
                      <a:srgbClr val="0C377B"/>
                    </a:solidFill>
                  </a:rPr>
                  <a:t>years </a:t>
                </a:r>
              </a:p>
              <a:p>
                <a:pPr lvl="1"/>
                <a:endParaRPr lang="en-GB" sz="28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501008"/>
                <a:ext cx="8487856" cy="1815882"/>
              </a:xfrm>
              <a:prstGeom prst="rect">
                <a:avLst/>
              </a:prstGeom>
              <a:blipFill rotWithShape="0">
                <a:blip r:embed="rId2"/>
                <a:stretch>
                  <a:fillRect t="-3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05901" y="5058698"/>
                <a:ext cx="848785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GB" sz="2800" b="1" dirty="0">
                    <a:solidFill>
                      <a:srgbClr val="FF0000"/>
                    </a:solidFill>
                  </a:rPr>
                  <a:t>Y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ielding total luminosity O(20,000) fb</a:t>
                </a:r>
                <a:r>
                  <a:rPr lang="en-GB" sz="2800" b="1" baseline="30000" dirty="0" smtClean="0">
                    <a:solidFill>
                      <a:srgbClr val="FF0000"/>
                    </a:solidFill>
                  </a:rPr>
                  <a:t>-1</a:t>
                </a:r>
                <a:r>
                  <a:rPr lang="en-GB" sz="2800" b="1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lvl="1"/>
                <a:r>
                  <a:rPr lang="en-GB" sz="2800" b="1" dirty="0">
                    <a:solidFill>
                      <a:srgbClr val="FF0000"/>
                    </a:solidFill>
                  </a:rPr>
                  <a:t>	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over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2800" b="1" dirty="0" smtClean="0">
                    <a:solidFill>
                      <a:srgbClr val="FF0000"/>
                    </a:solidFill>
                  </a:rPr>
                  <a:t>25 years of operation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1" y="5058698"/>
                <a:ext cx="8487856" cy="954107"/>
              </a:xfrm>
              <a:prstGeom prst="rect">
                <a:avLst/>
              </a:prstGeom>
              <a:blipFill rotWithShape="0">
                <a:blip r:embed="rId3"/>
                <a:stretch>
                  <a:fillRect t="-6410" b="-17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</a:rPr>
              <a:t>               FCC-</a:t>
            </a:r>
            <a:r>
              <a:rPr lang="en-US" sz="3200" b="1" dirty="0" err="1" smtClean="0">
                <a:solidFill>
                  <a:srgbClr val="FFFF00"/>
                </a:solidFill>
              </a:rPr>
              <a:t>hh</a:t>
            </a:r>
            <a:r>
              <a:rPr lang="en-US" sz="3200" b="1" dirty="0" smtClean="0">
                <a:solidFill>
                  <a:srgbClr val="FFFF00"/>
                </a:solidFill>
              </a:rPr>
              <a:t> luminosity goals &amp; phases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87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9488"/>
            <a:ext cx="9180512" cy="6798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4595" y="5898675"/>
            <a:ext cx="3879588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kern="0" dirty="0" smtClean="0">
                <a:solidFill>
                  <a:srgbClr val="01AF01"/>
                </a:solidFill>
              </a:rPr>
              <a:t> 20 </a:t>
            </a:r>
            <a:r>
              <a:rPr lang="en-GB" sz="3200" kern="0" dirty="0" smtClean="0">
                <a:solidFill>
                  <a:srgbClr val="01AF01"/>
                </a:solidFill>
              </a:rPr>
              <a:t>ab</a:t>
            </a:r>
            <a:r>
              <a:rPr lang="en-GB" sz="3200" kern="0" baseline="30000" dirty="0" smtClean="0">
                <a:solidFill>
                  <a:srgbClr val="01AF01"/>
                </a:solidFill>
              </a:rPr>
              <a:t>-1</a:t>
            </a:r>
            <a:r>
              <a:rPr lang="en-GB" sz="3200" kern="0" dirty="0" smtClean="0">
                <a:solidFill>
                  <a:srgbClr val="01AF01"/>
                </a:solidFill>
              </a:rPr>
              <a:t> </a:t>
            </a:r>
            <a:r>
              <a:rPr lang="en-GB" sz="3200" kern="0" dirty="0" smtClean="0">
                <a:solidFill>
                  <a:srgbClr val="01AF01"/>
                </a:solidFill>
              </a:rPr>
              <a:t>OK for physics</a:t>
            </a:r>
            <a:endParaRPr lang="fr-FR" sz="3200" kern="0" dirty="0" smtClean="0">
              <a:solidFill>
                <a:srgbClr val="01AF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9566" y="5528338"/>
            <a:ext cx="541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p</a:t>
            </a:r>
            <a:r>
              <a:rPr lang="en-GB" sz="2400" b="1" dirty="0" smtClean="0">
                <a:solidFill>
                  <a:srgbClr val="C00000"/>
                </a:solidFill>
              </a:rPr>
              <a:t>hase 1: 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dirty="0" smtClean="0">
                <a:solidFill>
                  <a:srgbClr val="C00000"/>
                </a:solidFill>
              </a:rPr>
              <a:t>*=1.1 m,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sz="2400" b="1" i="1" dirty="0" err="1" smtClean="0">
                <a:solidFill>
                  <a:srgbClr val="C00000"/>
                </a:solidFill>
              </a:rPr>
              <a:t>Q</a:t>
            </a:r>
            <a:r>
              <a:rPr lang="en-GB" sz="2400" b="1" baseline="-25000" dirty="0" err="1" smtClean="0">
                <a:solidFill>
                  <a:srgbClr val="C00000"/>
                </a:solidFill>
              </a:rPr>
              <a:t>tot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sz="2400" b="1" dirty="0" smtClean="0">
                <a:solidFill>
                  <a:srgbClr val="C00000"/>
                </a:solidFill>
              </a:rPr>
              <a:t>, </a:t>
            </a:r>
            <a:r>
              <a:rPr lang="en-GB" sz="2400" b="1" i="1" dirty="0" err="1" smtClean="0">
                <a:solidFill>
                  <a:srgbClr val="C00000"/>
                </a:solidFill>
              </a:rPr>
              <a:t>t</a:t>
            </a:r>
            <a:r>
              <a:rPr lang="en-GB" sz="2400" b="1" i="1" baseline="-25000" dirty="0" err="1" smtClean="0">
                <a:solidFill>
                  <a:srgbClr val="C00000"/>
                </a:solidFill>
              </a:rPr>
              <a:t>ta</a:t>
            </a:r>
            <a:r>
              <a:rPr lang="en-GB" sz="2400" b="1" dirty="0" smtClean="0">
                <a:solidFill>
                  <a:srgbClr val="C00000"/>
                </a:solidFill>
              </a:rPr>
              <a:t>=5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026" y="5988129"/>
            <a:ext cx="541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</a:rPr>
              <a:t>p</a:t>
            </a:r>
            <a:r>
              <a:rPr lang="en-GB" sz="2400" b="1" dirty="0" smtClean="0">
                <a:solidFill>
                  <a:srgbClr val="FF6600"/>
                </a:solidFill>
              </a:rPr>
              <a:t>hase 2: 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sz="2400" b="1" dirty="0" smtClean="0">
                <a:solidFill>
                  <a:srgbClr val="FF6600"/>
                </a:solidFill>
              </a:rPr>
              <a:t>*=0.3 m,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sz="2400" b="1" dirty="0" err="1" smtClean="0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sz="2400" b="1" i="1" dirty="0" err="1" smtClean="0">
                <a:solidFill>
                  <a:srgbClr val="FF6600"/>
                </a:solidFill>
              </a:rPr>
              <a:t>Q</a:t>
            </a:r>
            <a:r>
              <a:rPr lang="en-GB" sz="2400" b="1" baseline="-25000" dirty="0" err="1" smtClean="0">
                <a:solidFill>
                  <a:srgbClr val="FF6600"/>
                </a:solidFill>
              </a:rPr>
              <a:t>tot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sz="2400" b="1" dirty="0" smtClean="0">
                <a:solidFill>
                  <a:srgbClr val="FF6600"/>
                </a:solidFill>
              </a:rPr>
              <a:t>, </a:t>
            </a:r>
            <a:r>
              <a:rPr lang="en-GB" sz="2400" b="1" i="1" dirty="0" err="1" smtClean="0">
                <a:solidFill>
                  <a:srgbClr val="FF6600"/>
                </a:solidFill>
              </a:rPr>
              <a:t>t</a:t>
            </a:r>
            <a:r>
              <a:rPr lang="en-GB" sz="2400" b="1" i="1" baseline="-25000" dirty="0" err="1" smtClean="0">
                <a:solidFill>
                  <a:srgbClr val="FF6600"/>
                </a:solidFill>
              </a:rPr>
              <a:t>ta</a:t>
            </a:r>
            <a:r>
              <a:rPr lang="en-GB" sz="2400" b="1" dirty="0" smtClean="0">
                <a:solidFill>
                  <a:srgbClr val="FF6600"/>
                </a:solidFill>
              </a:rPr>
              <a:t>=4 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6" y="1474455"/>
            <a:ext cx="5890824" cy="39199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791158" y="1733983"/>
                <a:ext cx="2095285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68288" lvl="1"/>
                <a:r>
                  <a:rPr lang="en-GB" sz="2000" dirty="0">
                    <a:solidFill>
                      <a:srgbClr val="000000"/>
                    </a:solidFill>
                  </a:rPr>
                  <a:t>f</a:t>
                </a:r>
                <a:r>
                  <a:rPr lang="en-GB" sz="2000" dirty="0" smtClean="0">
                    <a:solidFill>
                      <a:srgbClr val="000000"/>
                    </a:solidFill>
                  </a:rPr>
                  <a:t>or both phases:</a:t>
                </a:r>
              </a:p>
              <a:p>
                <a:pPr marL="268288" lvl="1"/>
                <a:endParaRPr lang="en-GB" sz="2000" dirty="0" smtClean="0">
                  <a:solidFill>
                    <a:srgbClr val="000000"/>
                  </a:solidFill>
                </a:endParaRPr>
              </a:p>
              <a:p>
                <a:pPr marL="268288" lvl="1"/>
                <a:r>
                  <a:rPr lang="en-GB" sz="2000" b="1" dirty="0" smtClean="0">
                    <a:solidFill>
                      <a:srgbClr val="000000"/>
                    </a:solidFill>
                  </a:rPr>
                  <a:t>beam current </a:t>
                </a:r>
                <a:r>
                  <a:rPr lang="en-GB" sz="2000" b="1" dirty="0">
                    <a:solidFill>
                      <a:srgbClr val="000000"/>
                    </a:solidFill>
                  </a:rPr>
                  <a:t>0.5 </a:t>
                </a:r>
                <a:r>
                  <a:rPr lang="en-GB" sz="2000" b="1" dirty="0" smtClean="0">
                    <a:solidFill>
                      <a:srgbClr val="000000"/>
                    </a:solidFill>
                  </a:rPr>
                  <a:t>A unchanged!</a:t>
                </a:r>
              </a:p>
              <a:p>
                <a:pPr marL="268288" lvl="1"/>
                <a:endParaRPr lang="en-GB" sz="2000" dirty="0">
                  <a:solidFill>
                    <a:srgbClr val="000000"/>
                  </a:solidFill>
                </a:endParaRPr>
              </a:p>
              <a:p>
                <a:pPr marL="268288" lvl="1"/>
                <a:r>
                  <a:rPr lang="en-GB" sz="2000" dirty="0" smtClean="0">
                    <a:solidFill>
                      <a:srgbClr val="000000"/>
                    </a:solidFill>
                  </a:rPr>
                  <a:t>total </a:t>
                </a:r>
                <a:r>
                  <a:rPr lang="en-GB" sz="2000" dirty="0">
                    <a:solidFill>
                      <a:srgbClr val="000000"/>
                    </a:solidFill>
                  </a:rPr>
                  <a:t>synchrotron radiation </a:t>
                </a:r>
                <a:r>
                  <a:rPr lang="en-GB" sz="2000" dirty="0" smtClean="0">
                    <a:solidFill>
                      <a:srgbClr val="000000"/>
                    </a:solidFill>
                  </a:rPr>
                  <a:t>power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2000" dirty="0" smtClean="0">
                    <a:solidFill>
                      <a:srgbClr val="000000"/>
                    </a:solidFill>
                  </a:rPr>
                  <a:t>5 </a:t>
                </a:r>
                <a:r>
                  <a:rPr lang="en-GB" sz="2000" dirty="0">
                    <a:solidFill>
                      <a:srgbClr val="000000"/>
                    </a:solidFill>
                  </a:rPr>
                  <a:t>MW.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58" y="1733983"/>
                <a:ext cx="2095285" cy="3477875"/>
              </a:xfrm>
              <a:prstGeom prst="rect">
                <a:avLst/>
              </a:prstGeom>
              <a:blipFill rotWithShape="0">
                <a:blip r:embed="rId3"/>
                <a:stretch>
                  <a:fillRect t="-876" r="-2616" b="-2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609343" y="1419711"/>
                <a:ext cx="25807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r</a:t>
                </a:r>
                <a:r>
                  <a:rPr lang="en-GB" dirty="0" smtClean="0"/>
                  <a:t>adiation damping: </a:t>
                </a:r>
                <a:r>
                  <a:rPr lang="en-GB" dirty="0" smtClean="0">
                    <a:latin typeface="Symbol" panose="05050102010706020507" pitchFamily="18" charset="2"/>
                  </a:rPr>
                  <a:t>t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 smtClean="0"/>
                  <a:t>1 </a:t>
                </a:r>
                <a:r>
                  <a:rPr lang="en-GB" dirty="0" smtClean="0"/>
                  <a:t>h</a:t>
                </a:r>
                <a:endParaRPr lang="en-GB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343" y="1419711"/>
                <a:ext cx="2580706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891" t="-13333" r="-141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	      luminosity evolution over 24 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5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		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integrated luminosity / day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444" y="6162100"/>
            <a:ext cx="419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p</a:t>
            </a:r>
            <a:r>
              <a:rPr lang="en-GB" b="1" dirty="0" smtClean="0">
                <a:solidFill>
                  <a:srgbClr val="C00000"/>
                </a:solidFill>
              </a:rPr>
              <a:t>hase 1: </a:t>
            </a:r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b="1" dirty="0" smtClean="0">
                <a:solidFill>
                  <a:srgbClr val="C00000"/>
                </a:solidFill>
              </a:rPr>
              <a:t>*=1.1 m,</a:t>
            </a:r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b="1" i="1" dirty="0" err="1" smtClean="0">
                <a:solidFill>
                  <a:srgbClr val="C00000"/>
                </a:solidFill>
              </a:rPr>
              <a:t>Q</a:t>
            </a:r>
            <a:r>
              <a:rPr lang="en-GB" b="1" baseline="-25000" dirty="0" err="1" smtClean="0">
                <a:solidFill>
                  <a:srgbClr val="C00000"/>
                </a:solidFill>
              </a:rPr>
              <a:t>tot</a:t>
            </a:r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b="1" dirty="0" smtClean="0">
                <a:solidFill>
                  <a:srgbClr val="C00000"/>
                </a:solidFill>
              </a:rPr>
              <a:t>, </a:t>
            </a:r>
            <a:r>
              <a:rPr lang="en-GB" b="1" i="1" dirty="0" err="1" smtClean="0">
                <a:solidFill>
                  <a:srgbClr val="C00000"/>
                </a:solidFill>
              </a:rPr>
              <a:t>t</a:t>
            </a:r>
            <a:r>
              <a:rPr lang="en-GB" b="1" i="1" baseline="-25000" dirty="0" err="1" smtClean="0">
                <a:solidFill>
                  <a:srgbClr val="C00000"/>
                </a:solidFill>
              </a:rPr>
              <a:t>ta</a:t>
            </a:r>
            <a:r>
              <a:rPr lang="en-GB" b="1" dirty="0" smtClean="0">
                <a:solidFill>
                  <a:srgbClr val="C00000"/>
                </a:solidFill>
              </a:rPr>
              <a:t>=5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429" y="6192695"/>
            <a:ext cx="419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6600"/>
                </a:solidFill>
              </a:rPr>
              <a:t>p</a:t>
            </a:r>
            <a:r>
              <a:rPr lang="en-GB" b="1" dirty="0" smtClean="0">
                <a:solidFill>
                  <a:srgbClr val="FF6600"/>
                </a:solidFill>
              </a:rPr>
              <a:t>hase 2: </a:t>
            </a:r>
            <a:r>
              <a:rPr lang="en-GB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b="1" dirty="0" smtClean="0">
                <a:solidFill>
                  <a:srgbClr val="FF6600"/>
                </a:solidFill>
              </a:rPr>
              <a:t>*=0.3 m,</a:t>
            </a:r>
            <a:r>
              <a:rPr lang="en-GB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b="1" dirty="0" err="1" smtClean="0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b="1" i="1" dirty="0" err="1" smtClean="0">
                <a:solidFill>
                  <a:srgbClr val="FF6600"/>
                </a:solidFill>
              </a:rPr>
              <a:t>Q</a:t>
            </a:r>
            <a:r>
              <a:rPr lang="en-GB" b="1" baseline="-25000" dirty="0" err="1" smtClean="0">
                <a:solidFill>
                  <a:srgbClr val="FF6600"/>
                </a:solidFill>
              </a:rPr>
              <a:t>tot</a:t>
            </a:r>
            <a:r>
              <a:rPr lang="en-GB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b="1" dirty="0" smtClean="0">
                <a:solidFill>
                  <a:srgbClr val="FF6600"/>
                </a:solidFill>
              </a:rPr>
              <a:t>, </a:t>
            </a:r>
            <a:r>
              <a:rPr lang="en-GB" b="1" i="1" dirty="0" err="1" smtClean="0">
                <a:solidFill>
                  <a:srgbClr val="FF6600"/>
                </a:solidFill>
              </a:rPr>
              <a:t>t</a:t>
            </a:r>
            <a:r>
              <a:rPr lang="en-GB" b="1" i="1" baseline="-25000" dirty="0" err="1" smtClean="0">
                <a:solidFill>
                  <a:srgbClr val="FF6600"/>
                </a:solidFill>
              </a:rPr>
              <a:t>ta</a:t>
            </a:r>
            <a:r>
              <a:rPr lang="en-GB" b="1" dirty="0" smtClean="0">
                <a:solidFill>
                  <a:srgbClr val="FF6600"/>
                </a:solidFill>
              </a:rPr>
              <a:t>=4 h</a:t>
            </a: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44" y="1203975"/>
            <a:ext cx="7065573" cy="48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" y="980728"/>
            <a:ext cx="9006489" cy="5611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1406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00"/>
                </a:solidFill>
              </a:rPr>
              <a:t>LEP – </a:t>
            </a:r>
            <a:r>
              <a:rPr lang="en-US" altLang="en-US" sz="4000" dirty="0" smtClean="0">
                <a:solidFill>
                  <a:srgbClr val="FFFF00"/>
                </a:solidFill>
              </a:rPr>
              <a:t>highest energy </a:t>
            </a:r>
            <a:r>
              <a:rPr lang="en-US" altLang="en-US" sz="4000" i="1" dirty="0" err="1" smtClean="0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err="1" smtClean="0">
                <a:solidFill>
                  <a:srgbClr val="FFFF00"/>
                </a:solidFill>
              </a:rPr>
              <a:t>+</a:t>
            </a:r>
            <a:r>
              <a:rPr lang="en-US" altLang="en-US" sz="4000" i="1" dirty="0" err="1" smtClean="0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smtClean="0">
                <a:solidFill>
                  <a:srgbClr val="FFFF00"/>
                </a:solidFill>
              </a:rPr>
              <a:t>-</a:t>
            </a:r>
            <a:r>
              <a:rPr lang="en-US" altLang="en-US" sz="4000" dirty="0" smtClean="0">
                <a:solidFill>
                  <a:srgbClr val="FFFF00"/>
                </a:solidFill>
              </a:rPr>
              <a:t> </a:t>
            </a:r>
            <a:r>
              <a:rPr lang="en-US" altLang="en-US" sz="4000" dirty="0">
                <a:solidFill>
                  <a:srgbClr val="FFFF00"/>
                </a:solidFill>
              </a:rPr>
              <a:t>collider so far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1268760"/>
            <a:ext cx="71960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c</a:t>
            </a:r>
            <a:r>
              <a:rPr lang="en-GB" sz="2800" b="1" dirty="0" smtClean="0">
                <a:solidFill>
                  <a:prstClr val="white"/>
                </a:solidFill>
              </a:rPr>
              <a:t>ircumference 27 km</a:t>
            </a:r>
          </a:p>
          <a:p>
            <a:r>
              <a:rPr lang="en-GB" sz="2800" b="1" dirty="0" smtClean="0">
                <a:solidFill>
                  <a:prstClr val="white"/>
                </a:solidFill>
              </a:rPr>
              <a:t>in operation from 1989 to 2000</a:t>
            </a:r>
          </a:p>
          <a:p>
            <a:r>
              <a:rPr lang="en-GB" sz="2800" b="1" dirty="0" smtClean="0">
                <a:solidFill>
                  <a:prstClr val="white"/>
                </a:solidFill>
              </a:rPr>
              <a:t>maximum </a:t>
            </a:r>
            <a:r>
              <a:rPr lang="en-GB" sz="2800" b="1" dirty="0" err="1" smtClean="0">
                <a:solidFill>
                  <a:prstClr val="white"/>
                </a:solidFill>
              </a:rPr>
              <a:t>c.m</a:t>
            </a:r>
            <a:r>
              <a:rPr lang="en-GB" sz="2800" b="1" dirty="0" smtClean="0">
                <a:solidFill>
                  <a:prstClr val="white"/>
                </a:solidFill>
              </a:rPr>
              <a:t>. energy 209 </a:t>
            </a:r>
            <a:r>
              <a:rPr lang="en-GB" sz="2800" b="1" dirty="0" err="1" smtClean="0">
                <a:solidFill>
                  <a:prstClr val="white"/>
                </a:solidFill>
              </a:rPr>
              <a:t>GeV</a:t>
            </a:r>
            <a:endParaRPr lang="en-GB" sz="2800" b="1" dirty="0" smtClean="0">
              <a:solidFill>
                <a:prstClr val="white"/>
              </a:solidFill>
            </a:endParaRPr>
          </a:p>
          <a:p>
            <a:r>
              <a:rPr lang="en-GB" sz="2800" b="1" dirty="0">
                <a:solidFill>
                  <a:prstClr val="white"/>
                </a:solidFill>
              </a:rPr>
              <a:t>m</a:t>
            </a:r>
            <a:r>
              <a:rPr lang="en-GB" sz="2800" b="1" dirty="0" smtClean="0">
                <a:solidFill>
                  <a:prstClr val="white"/>
                </a:solidFill>
              </a:rPr>
              <a:t>aximum synchrotron radiation power 23 MW</a:t>
            </a:r>
            <a:endParaRPr lang="en-GB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3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736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physics requirements for </a:t>
            </a:r>
            <a:r>
              <a:rPr lang="en-US" i="1" dirty="0" smtClean="0">
                <a:solidFill>
                  <a:schemeClr val="bg1"/>
                </a:solidFill>
              </a:rPr>
              <a:t>FCC-</a:t>
            </a:r>
            <a:r>
              <a:rPr lang="en-US" i="1" dirty="0" err="1" smtClean="0">
                <a:solidFill>
                  <a:schemeClr val="bg1"/>
                </a:solidFill>
              </a:rPr>
              <a:t>ee</a:t>
            </a:r>
            <a:endParaRPr lang="en-GB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0" y="800100"/>
                <a:ext cx="9143999" cy="607038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highest possible luminosity 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i="1" kern="0" dirty="0">
                    <a:solidFill>
                      <a:srgbClr val="D60093"/>
                    </a:solidFill>
                  </a:rPr>
                  <a:t>beam energy range from 35 GeV to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i="1" kern="0" dirty="0" smtClean="0">
                    <a:solidFill>
                      <a:srgbClr val="D60093"/>
                    </a:solidFill>
                  </a:rPr>
                  <a:t>200 </a:t>
                </a:r>
                <a:r>
                  <a:rPr lang="en-US" sz="2400" i="1" kern="0" dirty="0">
                    <a:solidFill>
                      <a:srgbClr val="D60093"/>
                    </a:solidFill>
                  </a:rPr>
                  <a:t>GeV</a:t>
                </a:r>
                <a:endParaRPr lang="en-US" sz="2400" i="1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physics programs / energies:</a:t>
                </a:r>
                <a:endParaRPr lang="en-US" sz="2400" i="1" kern="0" dirty="0">
                  <a:solidFill>
                    <a:srgbClr val="CC0000"/>
                  </a:solidFill>
                </a:endParaRPr>
              </a:p>
              <a:p>
                <a:pPr marL="473869" lvl="1" indent="-203597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 err="1">
                    <a:solidFill>
                      <a:srgbClr val="CC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400" i="1" kern="0" baseline="-25000" dirty="0" err="1">
                    <a:solidFill>
                      <a:srgbClr val="CC0000"/>
                    </a:solidFill>
                  </a:rPr>
                  <a:t>QED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 (35 GeV): </a:t>
                </a:r>
                <a:r>
                  <a:rPr lang="en-US" sz="2400" i="1" kern="0" dirty="0">
                    <a:solidFill>
                      <a:srgbClr val="00B050"/>
                    </a:solidFill>
                  </a:rPr>
                  <a:t>running coupling constant close to the Z pole ?</a:t>
                </a: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Z (45.5 GeV):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Z pole, ‘</a:t>
                </a:r>
                <a:r>
                  <a:rPr lang="en-US" sz="2400" i="1" kern="0" dirty="0" err="1">
                    <a:solidFill>
                      <a:srgbClr val="0000FF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FF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 &amp; </a:t>
                </a:r>
                <a:r>
                  <a:rPr lang="en-US" sz="2400" i="1" kern="0" dirty="0" smtClean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 smtClean="0">
                    <a:solidFill>
                      <a:srgbClr val="0000FF"/>
                    </a:solidFill>
                  </a:rPr>
                  <a:t>Z</a:t>
                </a:r>
                <a:r>
                  <a:rPr lang="en-US" sz="2400" i="1" kern="0" dirty="0" smtClean="0">
                    <a:solidFill>
                      <a:srgbClr val="0000FF"/>
                    </a:solidFill>
                  </a:rPr>
                  <a:t> 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H (63 GeV): </a:t>
                </a:r>
                <a:r>
                  <a:rPr lang="en-US" sz="2400" i="1" kern="0" dirty="0">
                    <a:solidFill>
                      <a:srgbClr val="00B050"/>
                    </a:solidFill>
                  </a:rPr>
                  <a:t>H production in s channel (</a:t>
                </a:r>
                <a:r>
                  <a:rPr lang="en-US" sz="2400" i="1" kern="0" dirty="0" smtClean="0">
                    <a:solidFill>
                      <a:srgbClr val="00B050"/>
                    </a:solidFill>
                  </a:rPr>
                  <a:t>w. </a:t>
                </a:r>
                <a:r>
                  <a:rPr lang="en-US" sz="2400" i="1" kern="0" dirty="0">
                    <a:solidFill>
                      <a:srgbClr val="00B050"/>
                    </a:solidFill>
                  </a:rPr>
                  <a:t>mono-</a:t>
                </a:r>
                <a:r>
                  <a:rPr lang="en-US" sz="2400" i="1" kern="0" dirty="0" err="1">
                    <a:solidFill>
                      <a:srgbClr val="00B050"/>
                    </a:solidFill>
                  </a:rPr>
                  <a:t>chromatization</a:t>
                </a:r>
                <a:r>
                  <a:rPr lang="en-US" sz="2400" i="1" kern="0" dirty="0">
                    <a:solidFill>
                      <a:srgbClr val="00B050"/>
                    </a:solidFill>
                  </a:rPr>
                  <a:t>) ??</a:t>
                </a: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W (80 GeV):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W pair production threshold, high precision M</a:t>
                </a:r>
                <a:r>
                  <a:rPr lang="en-US" sz="2400" i="1" kern="0" baseline="-25000" dirty="0">
                    <a:solidFill>
                      <a:srgbClr val="0000FF"/>
                    </a:solidFill>
                  </a:rPr>
                  <a:t>W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H (120 GeV):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ZH production (maximum rate of H’s</a:t>
                </a:r>
                <a:r>
                  <a:rPr lang="en-US" sz="2400" i="1" kern="0" dirty="0" smtClean="0">
                    <a:solidFill>
                      <a:srgbClr val="0000FF"/>
                    </a:solidFill>
                  </a:rPr>
                  <a:t>) 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t (175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FF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i="1" kern="0" dirty="0">
                    <a:solidFill>
                      <a:srgbClr val="0000FF"/>
                    </a:solidFill>
                  </a:rPr>
                  <a:t>threshold</a:t>
                </a: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00000"/>
                    </a:solidFill>
                  </a:rPr>
                  <a:t>&gt;175 GeV: </a:t>
                </a:r>
                <a:r>
                  <a:rPr lang="en-US" sz="2400" i="1" kern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i="1" kern="0" dirty="0" smtClean="0">
                    <a:solidFill>
                      <a:srgbClr val="00B050"/>
                    </a:solidFill>
                  </a:rPr>
                  <a:t>physics ??</a:t>
                </a:r>
                <a:endParaRPr lang="en-US" sz="2400" i="1" kern="0" dirty="0">
                  <a:solidFill>
                    <a:srgbClr val="00B05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some polarization up to ≥80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 for beam energy calibration</a:t>
                </a: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optimized for operation at 120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?! (2</a:t>
                </a:r>
                <a:r>
                  <a:rPr lang="en-US" sz="2400" kern="0" baseline="30000" dirty="0">
                    <a:solidFill>
                      <a:srgbClr val="000000"/>
                    </a:solidFill>
                  </a:rPr>
                  <a:t>nd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 priority “</a:t>
                </a:r>
                <a:r>
                  <a:rPr lang="en-US" sz="2400" i="1" kern="0" dirty="0" err="1">
                    <a:solidFill>
                      <a:srgbClr val="000000"/>
                    </a:solidFill>
                  </a:rPr>
                  <a:t>Tera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-Z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”)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</a:pPr>
                <a:endParaRPr lang="en-US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00100"/>
                <a:ext cx="9143999" cy="6070380"/>
              </a:xfrm>
              <a:prstGeom prst="rect">
                <a:avLst/>
              </a:prstGeom>
              <a:blipFill rotWithShape="0">
                <a:blip r:embed="rId3"/>
                <a:stretch>
                  <a:fillRect l="-467" t="-8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19188" y="6470370"/>
            <a:ext cx="28248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A. </a:t>
            </a:r>
            <a:r>
              <a:rPr lang="en-GB" sz="2000" kern="0" dirty="0" err="1" smtClean="0">
                <a:solidFill>
                  <a:srgbClr val="000000"/>
                </a:solidFill>
              </a:rPr>
              <a:t>Blondel</a:t>
            </a:r>
            <a:r>
              <a:rPr lang="en-GB" sz="2000" kern="0" dirty="0" smtClean="0">
                <a:solidFill>
                  <a:srgbClr val="000000"/>
                </a:solidFill>
              </a:rPr>
              <a:t>, P. </a:t>
            </a:r>
            <a:r>
              <a:rPr lang="en-GB" sz="2000" kern="0" dirty="0" err="1" smtClean="0">
                <a:solidFill>
                  <a:srgbClr val="000000"/>
                </a:solidFill>
              </a:rPr>
              <a:t>Janot</a:t>
            </a:r>
            <a:r>
              <a:rPr lang="en-GB" sz="2000" kern="0" dirty="0" smtClean="0">
                <a:solidFill>
                  <a:srgbClr val="000000"/>
                </a:solidFill>
              </a:rPr>
              <a:t>, </a:t>
            </a:r>
            <a:r>
              <a:rPr lang="en-GB" sz="2000" kern="0" dirty="0" smtClean="0">
                <a:solidFill>
                  <a:srgbClr val="000000"/>
                </a:solidFill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280215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luminosity vs </a:t>
            </a:r>
            <a:r>
              <a:rPr lang="en-GB" sz="3600" dirty="0" err="1"/>
              <a:t>c.m</a:t>
            </a:r>
            <a:r>
              <a:rPr lang="en-GB" sz="3600" dirty="0"/>
              <a:t>. energy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2" y="1311570"/>
            <a:ext cx="7842019" cy="49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0333" y="5047132"/>
            <a:ext cx="359216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Z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6026" y="5047132"/>
            <a:ext cx="68449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WW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6644" y="5036697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HZ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3642" y="5036697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H?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0372" y="5021308"/>
            <a:ext cx="73222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GB" b="1" i="1" kern="0" baseline="-25000" dirty="0" err="1">
                <a:solidFill>
                  <a:srgbClr val="FF0000"/>
                </a:solidFill>
                <a:latin typeface="+mn-lt"/>
              </a:rPr>
              <a:t>QED</a:t>
            </a:r>
            <a:endParaRPr lang="fr-FR" b="1" i="1" kern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39" y="5021308"/>
            <a:ext cx="359216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?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760745" y="5027896"/>
                <a:ext cx="543068" cy="407804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lang="fr-FR" b="1" i="1" kern="0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45" y="5027896"/>
                <a:ext cx="543068" cy="407804"/>
              </a:xfrm>
              <a:prstGeom prst="rect">
                <a:avLst/>
              </a:prstGeom>
              <a:blipFill rotWithShape="0">
                <a:blip r:embed="rId3"/>
                <a:stretch>
                  <a:fillRect r="-35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26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44475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</a:t>
            </a:r>
            <a:r>
              <a:rPr lang="en-GB" dirty="0" smtClean="0">
                <a:solidFill>
                  <a:schemeClr val="bg1"/>
                </a:solidFill>
              </a:rPr>
              <a:t>ey </a:t>
            </a: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 smtClean="0">
                <a:solidFill>
                  <a:schemeClr val="bg1"/>
                </a:solidFill>
              </a:rPr>
              <a:t>arameters </a:t>
            </a:r>
            <a:r>
              <a:rPr lang="en-GB" dirty="0" smtClean="0">
                <a:solidFill>
                  <a:schemeClr val="bg1"/>
                </a:solidFill>
              </a:rPr>
              <a:t>FCC-</a:t>
            </a:r>
            <a:r>
              <a:rPr lang="en-GB" dirty="0" err="1" smtClean="0">
                <a:solidFill>
                  <a:schemeClr val="bg1"/>
                </a:solidFill>
              </a:rPr>
              <a:t>ee</a:t>
            </a:r>
            <a:endParaRPr lang="fr-CH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39226"/>
              </p:ext>
            </p:extLst>
          </p:nvPr>
        </p:nvGraphicFramePr>
        <p:xfrm>
          <a:off x="335267" y="1015290"/>
          <a:ext cx="8348787" cy="449465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01123"/>
                <a:gridCol w="1366196"/>
                <a:gridCol w="1066379"/>
                <a:gridCol w="1131808"/>
                <a:gridCol w="1183281"/>
              </a:tblGrid>
              <a:tr h="511892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parameter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FCC-</a:t>
                      </a:r>
                      <a:r>
                        <a:rPr lang="en-GB" sz="2400" dirty="0" err="1" smtClean="0"/>
                        <a:t>ee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LEP2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953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energy/beam </a:t>
                      </a:r>
                      <a:r>
                        <a:rPr lang="en-GB" sz="2400" dirty="0" smtClean="0"/>
                        <a:t>[GeV]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45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120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175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</a:rPr>
                        <a:t>105</a:t>
                      </a:r>
                      <a:endParaRPr lang="en-GB" sz="20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953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bunches/beam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13000- 60000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500- 1400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51- 98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>
                          <a:solidFill>
                            <a:srgbClr val="5F5F5F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953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beam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 smtClean="0"/>
                        <a:t>current [mA]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1450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30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6.6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</a:rPr>
                        <a:t>3</a:t>
                      </a:r>
                      <a:endParaRPr lang="en-GB" sz="20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953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luminosity/IP </a:t>
                      </a:r>
                      <a:r>
                        <a:rPr lang="en-GB" sz="2000" dirty="0" smtClean="0"/>
                        <a:t>x 10</a:t>
                      </a:r>
                      <a:r>
                        <a:rPr lang="en-GB" sz="2000" baseline="30000" dirty="0" smtClean="0"/>
                        <a:t>34</a:t>
                      </a:r>
                      <a:r>
                        <a:rPr lang="en-GB" sz="2000" dirty="0" smtClean="0"/>
                        <a:t> 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endParaRPr lang="en-GB" sz="24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/>
                        <a:t>21 - 280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/>
                        <a:t>5 - 11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/>
                        <a:t>1.5 - 2.6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</a:rPr>
                        <a:t>0.0012</a:t>
                      </a:r>
                      <a:endParaRPr lang="en-GB" sz="1400" baseline="30000" dirty="0" smtClean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953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energy </a:t>
                      </a:r>
                      <a:r>
                        <a:rPr lang="en-GB" sz="2400" dirty="0" smtClean="0"/>
                        <a:t>loss/turn [GeV]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0.03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1.67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7.55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</a:rPr>
                        <a:t>3.34</a:t>
                      </a:r>
                      <a:endParaRPr lang="en-GB" sz="20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953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synchrotron power </a:t>
                      </a:r>
                      <a:r>
                        <a:rPr lang="en-GB" sz="2400" dirty="0" smtClean="0"/>
                        <a:t>[MW]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100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</a:rPr>
                        <a:t>22</a:t>
                      </a:r>
                      <a:endParaRPr lang="en-GB" sz="2000" dirty="0" smtClean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953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RF voltage </a:t>
                      </a:r>
                      <a:r>
                        <a:rPr lang="en-GB" sz="2400" dirty="0" smtClean="0"/>
                        <a:t>[GV]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0.2-2.5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3.6-5.5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11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</a:rPr>
                        <a:t>3.5</a:t>
                      </a:r>
                      <a:endParaRPr lang="en-GB" sz="20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72716" y="5689595"/>
            <a:ext cx="8226854" cy="67733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dirty="0" err="1">
                <a:solidFill>
                  <a:srgbClr val="0055A0"/>
                </a:solidFill>
              </a:rPr>
              <a:t>d</a:t>
            </a:r>
            <a:r>
              <a:rPr lang="fr-CH" dirty="0" err="1" smtClean="0">
                <a:solidFill>
                  <a:srgbClr val="0055A0"/>
                </a:solidFill>
              </a:rPr>
              <a:t>ependency</a:t>
            </a:r>
            <a:r>
              <a:rPr lang="fr-CH" dirty="0" smtClean="0">
                <a:solidFill>
                  <a:srgbClr val="0055A0"/>
                </a:solidFill>
              </a:rPr>
              <a:t>: crab-waist vs. </a:t>
            </a:r>
            <a:r>
              <a:rPr lang="fr-CH" dirty="0" err="1" smtClean="0">
                <a:solidFill>
                  <a:srgbClr val="0055A0"/>
                </a:solidFill>
              </a:rPr>
              <a:t>baseline</a:t>
            </a:r>
            <a:r>
              <a:rPr lang="fr-CH" dirty="0" smtClean="0">
                <a:solidFill>
                  <a:srgbClr val="0055A0"/>
                </a:solidFill>
              </a:rPr>
              <a:t> </a:t>
            </a:r>
            <a:r>
              <a:rPr lang="fr-CH" dirty="0" err="1" smtClean="0">
                <a:solidFill>
                  <a:srgbClr val="0055A0"/>
                </a:solidFill>
              </a:rPr>
              <a:t>optics</a:t>
            </a:r>
            <a:r>
              <a:rPr lang="fr-CH" dirty="0" smtClean="0">
                <a:solidFill>
                  <a:srgbClr val="0055A0"/>
                </a:solidFill>
              </a:rPr>
              <a:t> and 2 vs. 4 </a:t>
            </a:r>
            <a:r>
              <a:rPr lang="fr-CH" dirty="0" err="1" smtClean="0">
                <a:solidFill>
                  <a:srgbClr val="0055A0"/>
                </a:solidFill>
              </a:rPr>
              <a:t>IPs</a:t>
            </a:r>
            <a:endParaRPr lang="fr-CH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6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7705" y="-14785"/>
            <a:ext cx="6519863" cy="8001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 RF System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9814" y="764704"/>
                <a:ext cx="9252519" cy="521578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800" kern="0" dirty="0">
                    <a:solidFill>
                      <a:srgbClr val="000000"/>
                    </a:solidFill>
                  </a:rPr>
                  <a:t>RF system requirements are characterized by two </a:t>
                </a:r>
                <a:r>
                  <a:rPr lang="en-US" sz="2800" kern="0" dirty="0" smtClean="0">
                    <a:solidFill>
                      <a:srgbClr val="000000"/>
                    </a:solidFill>
                  </a:rPr>
                  <a:t>regimes:</a:t>
                </a:r>
                <a:endParaRPr lang="en-US" sz="2800" kern="0" dirty="0">
                  <a:solidFill>
                    <a:srgbClr val="000000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800" i="1" kern="0" dirty="0" smtClean="0">
                    <a:solidFill>
                      <a:srgbClr val="D60093"/>
                    </a:solidFill>
                  </a:rPr>
                  <a:t>high </a:t>
                </a:r>
                <a:r>
                  <a:rPr lang="en-US" sz="2800" i="1" kern="0" dirty="0">
                    <a:solidFill>
                      <a:srgbClr val="D60093"/>
                    </a:solidFill>
                  </a:rPr>
                  <a:t>gradients </a:t>
                </a:r>
                <a:r>
                  <a:rPr lang="en-US" sz="2800" i="1" kern="0" dirty="0">
                    <a:solidFill>
                      <a:srgbClr val="0000FF"/>
                    </a:solidFill>
                  </a:rPr>
                  <a:t>for H and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FF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8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800" i="1" kern="0" dirty="0">
                    <a:solidFill>
                      <a:srgbClr val="0000FF"/>
                    </a:solidFill>
                  </a:rPr>
                  <a:t> – up to ≈11 </a:t>
                </a:r>
                <a:r>
                  <a:rPr lang="en-US" sz="2800" i="1" kern="0" dirty="0" smtClean="0">
                    <a:solidFill>
                      <a:srgbClr val="0000FF"/>
                    </a:solidFill>
                  </a:rPr>
                  <a:t>GV</a:t>
                </a:r>
                <a:endParaRPr lang="en-US" sz="2800" i="1" kern="0" dirty="0">
                  <a:solidFill>
                    <a:srgbClr val="0000FF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800" i="1" kern="0" dirty="0" smtClean="0">
                    <a:solidFill>
                      <a:srgbClr val="D60093"/>
                    </a:solidFill>
                  </a:rPr>
                  <a:t>high </a:t>
                </a:r>
                <a:r>
                  <a:rPr lang="en-US" sz="2800" i="1" kern="0" dirty="0">
                    <a:solidFill>
                      <a:srgbClr val="D60093"/>
                    </a:solidFill>
                  </a:rPr>
                  <a:t>beam loading </a:t>
                </a:r>
                <a:r>
                  <a:rPr lang="en-US" sz="2800" i="1" kern="0" dirty="0">
                    <a:solidFill>
                      <a:srgbClr val="0000FF"/>
                    </a:solidFill>
                  </a:rPr>
                  <a:t>with currents of ≈1.5 A at the Z </a:t>
                </a:r>
                <a:r>
                  <a:rPr lang="en-US" sz="2800" i="1" kern="0" dirty="0" smtClean="0">
                    <a:solidFill>
                      <a:srgbClr val="0000FF"/>
                    </a:solidFill>
                  </a:rPr>
                  <a:t>pole</a:t>
                </a:r>
                <a:endParaRPr lang="en-US" sz="2800" i="1" kern="0" dirty="0">
                  <a:solidFill>
                    <a:srgbClr val="0000FF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800" kern="0" dirty="0">
                    <a:solidFill>
                      <a:srgbClr val="000000"/>
                    </a:solidFill>
                  </a:rPr>
                  <a:t>a</a:t>
                </a:r>
                <a:r>
                  <a:rPr lang="en-US" sz="2800" kern="0" dirty="0" smtClean="0">
                    <a:solidFill>
                      <a:srgbClr val="000000"/>
                    </a:solidFill>
                  </a:rPr>
                  <a:t>iming </a:t>
                </a:r>
                <a:r>
                  <a:rPr lang="en-US" sz="2800" kern="0" dirty="0">
                    <a:solidFill>
                      <a:srgbClr val="000000"/>
                    </a:solidFill>
                  </a:rPr>
                  <a:t>for SC RF cavities with gradients of ≈20 </a:t>
                </a:r>
                <a:r>
                  <a:rPr lang="en-US" sz="2800" kern="0" dirty="0" smtClean="0">
                    <a:solidFill>
                      <a:srgbClr val="000000"/>
                    </a:solidFill>
                  </a:rPr>
                  <a:t>MV/m; lower gradients (e.g. 10-15 MV/m) also acceptable</a:t>
                </a:r>
                <a:endParaRPr lang="en-US" sz="2800" kern="0" dirty="0">
                  <a:solidFill>
                    <a:srgbClr val="000000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800" kern="0" dirty="0">
                    <a:solidFill>
                      <a:srgbClr val="000000"/>
                    </a:solidFill>
                  </a:rPr>
                  <a:t>RF frequency of 400 </a:t>
                </a:r>
                <a:r>
                  <a:rPr lang="en-US" sz="2800" kern="0" dirty="0" smtClean="0">
                    <a:solidFill>
                      <a:srgbClr val="000000"/>
                    </a:solidFill>
                  </a:rPr>
                  <a:t>MHz 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800" kern="0" dirty="0">
                    <a:solidFill>
                      <a:srgbClr val="000000"/>
                    </a:solidFill>
                  </a:rPr>
                  <a:t>c</a:t>
                </a:r>
                <a:r>
                  <a:rPr lang="en-US" sz="2800" kern="0" dirty="0" smtClean="0">
                    <a:solidFill>
                      <a:srgbClr val="000000"/>
                    </a:solidFill>
                  </a:rPr>
                  <a:t>onversion </a:t>
                </a:r>
                <a:r>
                  <a:rPr lang="en-US" sz="2800" kern="0" dirty="0">
                    <a:solidFill>
                      <a:srgbClr val="000000"/>
                    </a:solidFill>
                  </a:rPr>
                  <a:t>efficiency (wall plug to RF power) is </a:t>
                </a:r>
                <a:r>
                  <a:rPr lang="en-US" sz="2800" kern="0" dirty="0" smtClean="0">
                    <a:solidFill>
                      <a:srgbClr val="000000"/>
                    </a:solidFill>
                  </a:rPr>
                  <a:t>important for power consumption - aiming </a:t>
                </a:r>
                <a:r>
                  <a:rPr lang="en-US" sz="2800" kern="0" dirty="0">
                    <a:solidFill>
                      <a:srgbClr val="000000"/>
                    </a:solidFill>
                  </a:rPr>
                  <a:t>for 75% or higher </a:t>
                </a:r>
                <a:r>
                  <a:rPr lang="en-US" sz="2800" kern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R&amp;D !</a:t>
                </a:r>
              </a:p>
              <a:p>
                <a:pPr marL="627063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400" i="1" kern="0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important </a:t>
                </a:r>
                <a:r>
                  <a:rPr lang="en-US" sz="24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item for FCC-</a:t>
                </a:r>
                <a:r>
                  <a:rPr lang="en-US" sz="2400" i="1" kern="0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ee</a:t>
                </a:r>
                <a:r>
                  <a:rPr lang="en-US" sz="24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power </a:t>
                </a:r>
                <a:r>
                  <a:rPr lang="en-US" sz="2400" i="1" kern="0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budget,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US" sz="2400" i="1" kern="0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65</a:t>
                </a:r>
                <a:r>
                  <a:rPr lang="en-US" sz="24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% achieved for </a:t>
                </a:r>
                <a:r>
                  <a:rPr lang="en-US" sz="2400" i="1" kern="0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LEP2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GB" sz="2400" i="1" kern="0" dirty="0">
                    <a:solidFill>
                      <a:srgbClr val="0000FF"/>
                    </a:solidFill>
                  </a:rPr>
                  <a:t>r</a:t>
                </a:r>
                <a:r>
                  <a:rPr lang="en-GB" sz="2400" i="1" kern="0" dirty="0" smtClean="0">
                    <a:solidFill>
                      <a:srgbClr val="0000FF"/>
                    </a:solidFill>
                  </a:rPr>
                  <a:t>ecent breakthrough in klystron efficiency (I. </a:t>
                </a:r>
                <a:r>
                  <a:rPr lang="en-GB" sz="2400" i="1" kern="0" dirty="0" err="1" smtClean="0">
                    <a:solidFill>
                      <a:srgbClr val="0000FF"/>
                    </a:solidFill>
                  </a:rPr>
                  <a:t>Syratchev</a:t>
                </a:r>
                <a:r>
                  <a:rPr lang="en-GB" sz="2400" i="1" kern="0" dirty="0" smtClean="0">
                    <a:solidFill>
                      <a:srgbClr val="0000FF"/>
                    </a:solidFill>
                  </a:rPr>
                  <a:t>)</a:t>
                </a:r>
                <a:endParaRPr lang="en-GB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" y="764704"/>
                <a:ext cx="9252519" cy="5215787"/>
              </a:xfrm>
              <a:prstGeom prst="rect">
                <a:avLst/>
              </a:prstGeom>
              <a:blipFill rotWithShape="0">
                <a:blip r:embed="rId2"/>
                <a:stretch>
                  <a:fillRect l="-1383" t="-1051" b="-1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6360589"/>
            <a:ext cx="750756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J. </a:t>
            </a:r>
            <a:r>
              <a:rPr lang="en-GB" sz="2800" dirty="0" err="1">
                <a:solidFill>
                  <a:srgbClr val="000000"/>
                </a:solidFill>
              </a:rPr>
              <a:t>Wenninger</a:t>
            </a:r>
            <a:r>
              <a:rPr lang="en-GB" sz="2800" dirty="0">
                <a:solidFill>
                  <a:srgbClr val="000000"/>
                </a:solidFill>
              </a:rPr>
              <a:t>, A. Butterworth, E. Jensen, et al.</a:t>
            </a:r>
          </a:p>
        </p:txBody>
      </p:sp>
    </p:spTree>
    <p:extLst>
      <p:ext uri="{BB962C8B-B14F-4D97-AF65-F5344CB8AC3E}">
        <p14:creationId xmlns:p14="http://schemas.microsoft.com/office/powerpoint/2010/main" val="42477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61693" y="-60251"/>
            <a:ext cx="6519863" cy="8001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luminosity scaling: larger</a:t>
            </a:r>
            <a:r>
              <a:rPr lang="en-US" sz="3600" i="1" dirty="0" smtClean="0">
                <a:solidFill>
                  <a:schemeClr val="bg1"/>
                </a:solidFill>
              </a:rPr>
              <a:t> E </a:t>
            </a:r>
            <a:r>
              <a:rPr lang="en-US" sz="3600" dirty="0" smtClean="0">
                <a:solidFill>
                  <a:schemeClr val="bg1"/>
                </a:solidFill>
              </a:rPr>
              <a:t>&amp; </a:t>
            </a:r>
            <a:r>
              <a:rPr lang="en-US" sz="36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r</a:t>
            </a:r>
            <a:endParaRPr lang="en-GB" sz="3600" b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883650" y="2084825"/>
          <a:ext cx="3149210" cy="13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3" imgW="1104840" imgH="469800" progId="Equation.3">
                  <p:embed/>
                </p:oleObj>
              </mc:Choice>
              <mc:Fallback>
                <p:oleObj name="Equation" r:id="rId3" imgW="110484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650" y="2084825"/>
                        <a:ext cx="3149210" cy="1339318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709738" y="4973638"/>
          <a:ext cx="2351087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5" imgW="825480" imgH="469800" progId="Equation.3">
                  <p:embed/>
                </p:oleObj>
              </mc:Choice>
              <mc:Fallback>
                <p:oleObj name="Equation" r:id="rId5" imgW="825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738" y="4973638"/>
                        <a:ext cx="2351087" cy="133985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607465" y="1226817"/>
            <a:ext cx="2170139" cy="1198826"/>
            <a:chOff x="6646377" y="1585575"/>
            <a:chExt cx="2170139" cy="1198826"/>
          </a:xfrm>
        </p:grpSpPr>
        <p:grpSp>
          <p:nvGrpSpPr>
            <p:cNvPr id="9" name="Group 8"/>
            <p:cNvGrpSpPr/>
            <p:nvPr/>
          </p:nvGrpSpPr>
          <p:grpSpPr>
            <a:xfrm>
              <a:off x="6646377" y="1585575"/>
              <a:ext cx="863351" cy="1198826"/>
              <a:chOff x="6573952" y="1970906"/>
              <a:chExt cx="863351" cy="1198826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6573952" y="2468875"/>
                <a:ext cx="863351" cy="17282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6645870" y="1970906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" name="Oval 25"/>
              <p:cNvSpPr/>
              <p:nvPr/>
            </p:nvSpPr>
            <p:spPr bwMode="auto">
              <a:xfrm rot="10800000">
                <a:off x="6634966" y="2718439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833219" y="1636758"/>
              <a:ext cx="795411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solidFill>
                    <a:srgbClr val="000000"/>
                  </a:solidFill>
                </a:rPr>
                <a:t>H </a:t>
              </a:r>
              <a:r>
                <a:rPr lang="en-US" sz="2000" kern="0" dirty="0" smtClean="0">
                  <a:solidFill>
                    <a:srgbClr val="000000"/>
                  </a:solidFill>
                  <a:sym typeface="Symbol"/>
                </a:rPr>
                <a:t> 1</a:t>
              </a:r>
              <a:endParaRPr lang="en-GB" sz="2000" kern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41194" y="2087089"/>
              <a:ext cx="1175322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i="1" kern="0" dirty="0" smtClean="0">
                  <a:solidFill>
                    <a:srgbClr val="000000"/>
                  </a:solidFill>
                </a:rPr>
                <a:t>Hour-glass</a:t>
              </a:r>
              <a:endParaRPr lang="en-GB" sz="1600" i="1" kern="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07465" y="2882630"/>
            <a:ext cx="2112199" cy="1314470"/>
            <a:chOff x="6799566" y="2882630"/>
            <a:chExt cx="2112199" cy="1314470"/>
          </a:xfrm>
        </p:grpSpPr>
        <p:grpSp>
          <p:nvGrpSpPr>
            <p:cNvPr id="24" name="Group 23"/>
            <p:cNvGrpSpPr/>
            <p:nvPr/>
          </p:nvGrpSpPr>
          <p:grpSpPr>
            <a:xfrm>
              <a:off x="6799566" y="3419050"/>
              <a:ext cx="1902040" cy="778050"/>
              <a:chOff x="2692712" y="5037615"/>
              <a:chExt cx="2230491" cy="942450"/>
            </a:xfrm>
          </p:grpSpPr>
          <p:sp>
            <p:nvSpPr>
              <p:cNvPr id="7" name="Oval 6"/>
              <p:cNvSpPr/>
              <p:nvPr/>
            </p:nvSpPr>
            <p:spPr bwMode="auto">
              <a:xfrm rot="1517219" flipV="1">
                <a:off x="3040199" y="5447662"/>
                <a:ext cx="1248163" cy="1416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 rot="20133054" flipV="1">
                <a:off x="3086435" y="5468412"/>
                <a:ext cx="1155693" cy="148154"/>
              </a:xfrm>
              <a:prstGeom prst="ellipse">
                <a:avLst/>
              </a:prstGeom>
              <a:solidFill>
                <a:srgbClr val="FF5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 flipV="1">
                <a:off x="2698321" y="5054444"/>
                <a:ext cx="1997095" cy="9256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2692712" y="5037615"/>
                <a:ext cx="1940996" cy="94244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Arc 21"/>
              <p:cNvSpPr/>
              <p:nvPr/>
            </p:nvSpPr>
            <p:spPr bwMode="auto">
              <a:xfrm rot="2442530">
                <a:off x="3704037" y="5188647"/>
                <a:ext cx="737395" cy="739265"/>
              </a:xfrm>
              <a:prstGeom prst="arc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67629" y="5342434"/>
                <a:ext cx="455574" cy="338554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1600" i="1" kern="0" dirty="0" smtClean="0">
                    <a:solidFill>
                      <a:srgbClr val="7030A0"/>
                    </a:solidFill>
                  </a:rPr>
                  <a:t>2</a:t>
                </a:r>
                <a:r>
                  <a:rPr lang="en-US" sz="1600" i="1" kern="0" dirty="0" smtClean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F</a:t>
                </a:r>
                <a:endParaRPr lang="en-GB" sz="1600" i="1" kern="0" dirty="0" smtClean="0">
                  <a:solidFill>
                    <a:srgbClr val="7030A0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916248" y="2990485"/>
              <a:ext cx="76655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>
                  <a:solidFill>
                    <a:srgbClr val="000000"/>
                  </a:solidFill>
                </a:rPr>
                <a:t>F</a:t>
              </a:r>
              <a:r>
                <a:rPr lang="en-US" sz="2000" kern="0" dirty="0" smtClean="0">
                  <a:solidFill>
                    <a:srgbClr val="000000"/>
                  </a:solidFill>
                </a:rPr>
                <a:t> </a:t>
              </a:r>
              <a:r>
                <a:rPr lang="en-US" sz="2000" kern="0" dirty="0" smtClean="0">
                  <a:solidFill>
                    <a:srgbClr val="000000"/>
                  </a:solidFill>
                  <a:sym typeface="Symbol"/>
                </a:rPr>
                <a:t> 1</a:t>
              </a:r>
              <a:endParaRPr lang="en-GB" sz="2000" kern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66122" y="2882630"/>
              <a:ext cx="1045643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i="1" kern="0" dirty="0" smtClean="0">
                  <a:solidFill>
                    <a:srgbClr val="000000"/>
                  </a:solidFill>
                </a:rPr>
                <a:t>Crossing angle</a:t>
              </a:r>
              <a:endParaRPr lang="en-GB" sz="1600" i="1" kern="0" dirty="0" smtClean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095625" y="3989388"/>
          <a:ext cx="26892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7" imgW="1447560" imgH="482400" progId="Equation.3">
                  <p:embed/>
                </p:oleObj>
              </mc:Choice>
              <mc:Fallback>
                <p:oleObj name="Equation" r:id="rId7" imgW="14475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625" y="3989388"/>
                        <a:ext cx="268922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 bwMode="auto">
          <a:xfrm rot="19960514">
            <a:off x="5119561" y="2248357"/>
            <a:ext cx="1222853" cy="11934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326415">
            <a:off x="4650401" y="3311066"/>
            <a:ext cx="1674580" cy="13147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2035175" y="881063"/>
          <a:ext cx="31083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9" imgW="1752480" imgH="393480" progId="Equation.3">
                  <p:embed/>
                </p:oleObj>
              </mc:Choice>
              <mc:Fallback>
                <p:oleObj name="Equation" r:id="rId9" imgW="1752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881063"/>
                        <a:ext cx="3108325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own Arrow 17"/>
          <p:cNvSpPr/>
          <p:nvPr/>
        </p:nvSpPr>
        <p:spPr bwMode="auto">
          <a:xfrm rot="10800000">
            <a:off x="3192154" y="1478054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4025" y="4065289"/>
            <a:ext cx="16130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Beam-beam parameter</a:t>
            </a:r>
            <a:endParaRPr lang="en-GB" sz="20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3192154" y="3467405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Curved Right Arrow 19"/>
          <p:cNvSpPr/>
          <p:nvPr/>
        </p:nvSpPr>
        <p:spPr bwMode="auto">
          <a:xfrm>
            <a:off x="654690" y="2758674"/>
            <a:ext cx="921720" cy="3053185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6991515" y="4497302"/>
          <a:ext cx="19335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11" imgW="1434960" imgH="1587240" progId="Equation.3">
                  <p:embed/>
                </p:oleObj>
              </mc:Choice>
              <mc:Fallback>
                <p:oleObj name="Equation" r:id="rId11" imgW="1434960" imgH="1587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515" y="4497302"/>
                        <a:ext cx="19335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67187" y="1335655"/>
            <a:ext cx="2096726" cy="731230"/>
            <a:chOff x="2344510" y="2518150"/>
            <a:chExt cx="5530320" cy="998530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2882180" y="3006546"/>
              <a:ext cx="49926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6" name="Group 35"/>
            <p:cNvGrpSpPr/>
            <p:nvPr/>
          </p:nvGrpSpPr>
          <p:grpSpPr>
            <a:xfrm>
              <a:off x="2344510" y="2814519"/>
              <a:ext cx="2496325" cy="384052"/>
              <a:chOff x="616285" y="2814519"/>
              <a:chExt cx="2496325" cy="38405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230765" y="2814519"/>
                <a:ext cx="1881845" cy="384052"/>
                <a:chOff x="1230765" y="2814519"/>
                <a:chExt cx="1881845" cy="384052"/>
              </a:xfrm>
            </p:grpSpPr>
            <p:sp>
              <p:nvSpPr>
                <p:cNvPr id="51" name="Flowchart: Direct Access Storage 50"/>
                <p:cNvSpPr/>
                <p:nvPr/>
              </p:nvSpPr>
              <p:spPr bwMode="auto">
                <a:xfrm rot="10800000">
                  <a:off x="1230765" y="2814521"/>
                  <a:ext cx="1881845" cy="384050"/>
                </a:xfrm>
                <a:prstGeom prst="flowChartMagneticDrum">
                  <a:avLst/>
                </a:prstGeom>
                <a:solidFill>
                  <a:srgbClr val="00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2" name="Flowchart: Connector 51"/>
                <p:cNvSpPr/>
                <p:nvPr/>
              </p:nvSpPr>
              <p:spPr bwMode="auto">
                <a:xfrm>
                  <a:off x="1233289" y="2814519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0000FF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50" name="Straight Connector 49"/>
              <p:cNvCxnSpPr/>
              <p:nvPr/>
            </p:nvCxnSpPr>
            <p:spPr bwMode="auto">
              <a:xfrm>
                <a:off x="616285" y="3006546"/>
                <a:ext cx="96138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" name="Group 36"/>
            <p:cNvGrpSpPr/>
            <p:nvPr/>
          </p:nvGrpSpPr>
          <p:grpSpPr>
            <a:xfrm>
              <a:off x="5224885" y="2814520"/>
              <a:ext cx="2336799" cy="384052"/>
              <a:chOff x="5224885" y="2814520"/>
              <a:chExt cx="2336799" cy="384052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677315" y="2814520"/>
                <a:ext cx="1884369" cy="384052"/>
                <a:chOff x="3801376" y="2814520"/>
                <a:chExt cx="1884369" cy="384052"/>
              </a:xfrm>
            </p:grpSpPr>
            <p:sp>
              <p:nvSpPr>
                <p:cNvPr id="47" name="Flowchart: Direct Access Storage 46"/>
                <p:cNvSpPr/>
                <p:nvPr/>
              </p:nvSpPr>
              <p:spPr bwMode="auto">
                <a:xfrm rot="10800000">
                  <a:off x="3803900" y="2814520"/>
                  <a:ext cx="1881845" cy="384050"/>
                </a:xfrm>
                <a:prstGeom prst="flowChartMagneticDrum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8" name="Flowchart: Connector 47"/>
                <p:cNvSpPr/>
                <p:nvPr/>
              </p:nvSpPr>
              <p:spPr bwMode="auto">
                <a:xfrm>
                  <a:off x="3801376" y="2814521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46" name="Straight Connector 45"/>
              <p:cNvCxnSpPr/>
              <p:nvPr/>
            </p:nvCxnSpPr>
            <p:spPr bwMode="auto">
              <a:xfrm>
                <a:off x="5224885" y="3006544"/>
                <a:ext cx="796813" cy="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" name="Explosion 2 37"/>
            <p:cNvSpPr/>
            <p:nvPr/>
          </p:nvSpPr>
          <p:spPr bwMode="auto">
            <a:xfrm>
              <a:off x="5061062" y="2518150"/>
              <a:ext cx="503914" cy="998530"/>
            </a:xfrm>
            <a:prstGeom prst="irregularSeal2">
              <a:avLst/>
            </a:prstGeom>
            <a:solidFill>
              <a:srgbClr val="FFFF99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3447276" y="3317917"/>
              <a:ext cx="114694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6239172" y="3317917"/>
              <a:ext cx="1033891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53" name="TextBox 52"/>
          <p:cNvSpPr txBox="1"/>
          <p:nvPr/>
        </p:nvSpPr>
        <p:spPr>
          <a:xfrm>
            <a:off x="22624" y="6337644"/>
            <a:ext cx="229736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00CC"/>
                </a:solidFill>
              </a:rPr>
              <a:t>J. </a:t>
            </a:r>
            <a:r>
              <a:rPr lang="en-GB" sz="2800" dirty="0" err="1" smtClean="0">
                <a:solidFill>
                  <a:srgbClr val="0000CC"/>
                </a:solidFill>
              </a:rPr>
              <a:t>Wenninger</a:t>
            </a:r>
            <a:endParaRPr lang="en-GB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96752"/>
            <a:ext cx="88924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a</a:t>
            </a:r>
            <a:r>
              <a:rPr lang="en-GB" sz="2800" b="1" dirty="0" smtClean="0"/>
              <a:t> </a:t>
            </a:r>
            <a:r>
              <a:rPr lang="en-GB" sz="2800" b="1" dirty="0" smtClean="0"/>
              <a:t>very large circular hadron collider seems </a:t>
            </a:r>
            <a:r>
              <a:rPr lang="en-GB" sz="2800" b="1" dirty="0" smtClean="0">
                <a:solidFill>
                  <a:srgbClr val="FF0000"/>
                </a:solidFill>
              </a:rPr>
              <a:t>the only approach to reach 100 </a:t>
            </a:r>
            <a:r>
              <a:rPr lang="en-GB" sz="2800" b="1" dirty="0" err="1" smtClean="0">
                <a:solidFill>
                  <a:srgbClr val="FF0000"/>
                </a:solidFill>
              </a:rPr>
              <a:t>TeV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</a:rPr>
              <a:t>c.m</a:t>
            </a:r>
            <a:r>
              <a:rPr lang="en-GB" sz="2800" b="1" dirty="0" smtClean="0">
                <a:solidFill>
                  <a:srgbClr val="FF0000"/>
                </a:solidFill>
              </a:rPr>
              <a:t>. range </a:t>
            </a:r>
            <a:r>
              <a:rPr lang="en-GB" sz="2800" b="1" dirty="0" smtClean="0"/>
              <a:t>in coming decades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a</a:t>
            </a:r>
            <a:r>
              <a:rPr lang="en-GB" sz="2400" b="1" dirty="0" smtClean="0"/>
              <a:t>ccess </a:t>
            </a:r>
            <a:r>
              <a:rPr lang="en-GB" sz="2400" b="1" dirty="0"/>
              <a:t>to </a:t>
            </a:r>
            <a:r>
              <a:rPr lang="en-GB" sz="2400" b="1" dirty="0">
                <a:solidFill>
                  <a:srgbClr val="FF0000"/>
                </a:solidFill>
              </a:rPr>
              <a:t>new particles (direct production)  in the few </a:t>
            </a:r>
            <a:r>
              <a:rPr lang="en-GB" sz="2400" b="1" dirty="0" err="1">
                <a:solidFill>
                  <a:srgbClr val="FF0000"/>
                </a:solidFill>
              </a:rPr>
              <a:t>TeV</a:t>
            </a:r>
            <a:r>
              <a:rPr lang="en-GB" sz="2400" b="1" dirty="0">
                <a:solidFill>
                  <a:srgbClr val="FF0000"/>
                </a:solidFill>
              </a:rPr>
              <a:t> to 30 </a:t>
            </a:r>
            <a:r>
              <a:rPr lang="en-GB" sz="2400" b="1" dirty="0" err="1">
                <a:solidFill>
                  <a:srgbClr val="FF0000"/>
                </a:solidFill>
              </a:rPr>
              <a:t>TeV</a:t>
            </a:r>
            <a:r>
              <a:rPr lang="en-GB" sz="2400" b="1" dirty="0">
                <a:solidFill>
                  <a:srgbClr val="FF0000"/>
                </a:solidFill>
              </a:rPr>
              <a:t> mass range</a:t>
            </a:r>
            <a:r>
              <a:rPr lang="en-GB" sz="2400" b="1" dirty="0"/>
              <a:t>, far </a:t>
            </a:r>
            <a:r>
              <a:rPr lang="en-GB" sz="2400" b="1" dirty="0" smtClean="0"/>
              <a:t>beyond </a:t>
            </a:r>
            <a:r>
              <a:rPr lang="en-GB" sz="2400" b="1"/>
              <a:t>LHC </a:t>
            </a:r>
            <a:r>
              <a:rPr lang="en-GB" sz="2400" b="1" smtClean="0"/>
              <a:t>reach</a:t>
            </a:r>
            <a:endParaRPr lang="en-GB" sz="2400" b="1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</a:rPr>
              <a:t>uch-increased </a:t>
            </a:r>
            <a:r>
              <a:rPr lang="en-GB" sz="2400" b="1" dirty="0">
                <a:solidFill>
                  <a:srgbClr val="FF0000"/>
                </a:solidFill>
              </a:rPr>
              <a:t>rates </a:t>
            </a:r>
            <a:r>
              <a:rPr lang="en-GB" sz="2400" b="1" dirty="0" smtClean="0">
                <a:solidFill>
                  <a:srgbClr val="FF0000"/>
                </a:solidFill>
              </a:rPr>
              <a:t>for phenomena </a:t>
            </a:r>
            <a:r>
              <a:rPr lang="en-GB" sz="2400" b="1" dirty="0">
                <a:solidFill>
                  <a:srgbClr val="FF0000"/>
                </a:solidFill>
              </a:rPr>
              <a:t>in the sub-</a:t>
            </a:r>
            <a:r>
              <a:rPr lang="en-GB" sz="2400" b="1" dirty="0" err="1">
                <a:solidFill>
                  <a:srgbClr val="FF0000"/>
                </a:solidFill>
              </a:rPr>
              <a:t>TeV</a:t>
            </a:r>
            <a:r>
              <a:rPr lang="en-GB" sz="2400" b="1" dirty="0">
                <a:solidFill>
                  <a:srgbClr val="FF0000"/>
                </a:solidFill>
              </a:rPr>
              <a:t> mass range </a:t>
            </a:r>
            <a:r>
              <a:rPr lang="en-GB" sz="2400" b="1" dirty="0" smtClean="0"/>
              <a:t>→ increased </a:t>
            </a:r>
            <a:r>
              <a:rPr lang="en-GB" sz="2400" b="1" dirty="0"/>
              <a:t>precision w.r.t. LHC and possibly </a:t>
            </a:r>
            <a:r>
              <a:rPr lang="en-GB" sz="2400" b="1" dirty="0" smtClean="0"/>
              <a:t>ILC</a:t>
            </a:r>
            <a:r>
              <a:rPr lang="en-GB" sz="1200" dirty="0" smtClean="0"/>
              <a:t> </a:t>
            </a:r>
            <a:endParaRPr lang="en-GB" sz="32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</a:t>
            </a:r>
            <a:r>
              <a:rPr lang="en-US" sz="3200" dirty="0" smtClean="0"/>
              <a:t>physics</a:t>
            </a:r>
            <a:r>
              <a:rPr lang="en-US" sz="3200" dirty="0" smtClean="0"/>
              <a:t> motivation for </a:t>
            </a:r>
            <a:r>
              <a:rPr lang="en-US" sz="3200" dirty="0"/>
              <a:t>h</a:t>
            </a:r>
            <a:r>
              <a:rPr lang="en-US" sz="3200" dirty="0" smtClean="0"/>
              <a:t>adron collider: </a:t>
            </a:r>
            <a:endParaRPr lang="en-US" sz="3200" dirty="0" smtClean="0"/>
          </a:p>
          <a:p>
            <a:r>
              <a:rPr lang="en-US" sz="3200" dirty="0" smtClean="0"/>
              <a:t>             pushing the energy frontier</a:t>
            </a:r>
            <a:endParaRPr lang="en-US" sz="320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43508" y="4357939"/>
                <a:ext cx="896448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b="1" dirty="0"/>
                  <a:t>t</a:t>
                </a:r>
                <a:r>
                  <a:rPr lang="en-GB" sz="2400" b="1" dirty="0" smtClean="0"/>
                  <a:t>he </a:t>
                </a:r>
                <a:r>
                  <a:rPr lang="en-GB" sz="2400" b="1" dirty="0"/>
                  <a:t>name of the game of a hadron </a:t>
                </a:r>
                <a:r>
                  <a:rPr lang="en-GB" sz="2400" b="1" dirty="0" smtClean="0"/>
                  <a:t>collider is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energy </a:t>
                </a:r>
                <a:r>
                  <a:rPr lang="en-GB" sz="2400" b="1" dirty="0" smtClean="0">
                    <a:solidFill>
                      <a:srgbClr val="FF0000"/>
                    </a:solidFill>
                  </a:rPr>
                  <a:t>reach</a:t>
                </a:r>
              </a:p>
              <a:p>
                <a:endParaRPr lang="en-GB" sz="2400" b="1" dirty="0"/>
              </a:p>
              <a:p>
                <a:endParaRPr lang="en-GB" sz="2400" b="1" dirty="0" smtClean="0"/>
              </a:p>
              <a:p>
                <a:endParaRPr lang="en-GB" sz="2400" b="1" dirty="0"/>
              </a:p>
              <a:p>
                <a:r>
                  <a:rPr lang="en-GB" sz="2400" b="1" dirty="0"/>
                  <a:t>c</a:t>
                </a:r>
                <a:r>
                  <a:rPr lang="en-GB" sz="2400" b="1" dirty="0" smtClean="0"/>
                  <a:t>f</a:t>
                </a:r>
                <a:r>
                  <a:rPr lang="en-GB" sz="2400" b="1" dirty="0" smtClean="0"/>
                  <a:t>. LHC: factor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GB" sz="2400" b="1" dirty="0" smtClean="0"/>
                  <a:t>4 in radius, factor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GB" sz="2400" b="1" dirty="0" smtClean="0"/>
                  <a:t>2 </a:t>
                </a:r>
                <a:r>
                  <a:rPr lang="en-GB" sz="2400" b="1" dirty="0" smtClean="0"/>
                  <a:t>in field </a:t>
                </a:r>
                <a:r>
                  <a:rPr lang="en-GB" sz="2400" b="1" dirty="0" smtClean="0">
                    <a:sym typeface="Wingdings" panose="05000000000000000000" pitchFamily="2" charset="2"/>
                  </a:rPr>
                  <a:t> </a:t>
                </a:r>
                <a:r>
                  <a:rPr lang="en-GB" sz="24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factor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GB" sz="24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10  </a:t>
                </a:r>
                <a:r>
                  <a:rPr lang="en-GB" sz="24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in </a:t>
                </a:r>
                <a:r>
                  <a:rPr lang="en-GB" sz="2400" b="1" i="1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E</a:t>
                </a:r>
                <a:r>
                  <a:rPr lang="en-GB" sz="2400" b="1" baseline="-25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c.m</a:t>
                </a:r>
                <a:r>
                  <a:rPr lang="en-GB" sz="2400" b="1" baseline="-25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.</a:t>
                </a:r>
                <a:endParaRPr lang="en-GB" sz="2400" baseline="-250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8" y="4357939"/>
                <a:ext cx="8964488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088" t="-2516" b="-6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761217" y="4831414"/>
                <a:ext cx="5217839" cy="76277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4000" b="0" i="0" baseline="0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dipole</m:t>
                          </m:r>
                        </m:sub>
                      </m:sSub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4000" i="1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4000" b="0" i="0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bending</m:t>
                          </m:r>
                        </m:sub>
                      </m:sSub>
                    </m:oMath>
                  </m:oMathPara>
                </a14:m>
                <a:endParaRPr lang="en-GB" sz="1600" dirty="0" smtClean="0">
                  <a:effectLst/>
                  <a:latin typeface="Unicode MS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217" y="4831414"/>
                <a:ext cx="5217839" cy="7627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148987" y="3782655"/>
            <a:ext cx="152306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M. Mangano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21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46233" y="-4527"/>
            <a:ext cx="6519863" cy="8001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luminosity scaling: damping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534" y="855865"/>
            <a:ext cx="6510196" cy="143629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 smtClean="0">
                <a:solidFill>
                  <a:srgbClr val="000000"/>
                </a:solidFill>
              </a:rPr>
              <a:t>beam-beam parameter </a:t>
            </a:r>
            <a:r>
              <a:rPr lang="en-US" sz="2000" kern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x</a:t>
            </a:r>
            <a:r>
              <a:rPr lang="en-US" sz="2000" kern="0" dirty="0" smtClean="0">
                <a:solidFill>
                  <a:srgbClr val="000000"/>
                </a:solidFill>
              </a:rPr>
              <a:t> measures strength of  field sensed by the particles in a collision</a:t>
            </a:r>
            <a:endParaRPr lang="en-US" sz="2000" kern="0" dirty="0">
              <a:solidFill>
                <a:srgbClr val="000000"/>
              </a:solidFill>
            </a:endParaRPr>
          </a:p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 smtClean="0">
                <a:solidFill>
                  <a:srgbClr val="000000"/>
                </a:solidFill>
              </a:rPr>
              <a:t>beam-beam parameter limits are empirically scaled from LEP data (4 IPs)</a:t>
            </a:r>
            <a:endParaRPr lang="en-GB" sz="2000" kern="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451659" y="2302950"/>
          <a:ext cx="2384381" cy="1554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3" imgW="1447560" imgH="939600" progId="Equation.3">
                  <p:embed/>
                </p:oleObj>
              </mc:Choice>
              <mc:Fallback>
                <p:oleObj name="Equation" r:id="rId3" imgW="1447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659" y="2302950"/>
                        <a:ext cx="2384381" cy="1554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25" y="2699305"/>
            <a:ext cx="4641170" cy="31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041654" y="855865"/>
            <a:ext cx="2102346" cy="1834775"/>
            <a:chOff x="7217182" y="846189"/>
            <a:chExt cx="2102346" cy="1834775"/>
          </a:xfrm>
        </p:grpSpPr>
        <p:pic>
          <p:nvPicPr>
            <p:cNvPr id="10304" name="Picture 6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82" y="846189"/>
              <a:ext cx="2102346" cy="183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682805" y="1854395"/>
              <a:ext cx="537670" cy="499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2282825" y="4311650"/>
          <a:ext cx="201295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7" imgW="825480" imgH="444240" progId="Equation.3">
                  <p:embed/>
                </p:oleObj>
              </mc:Choice>
              <mc:Fallback>
                <p:oleObj name="Equation" r:id="rId7" imgW="8254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5" y="4311650"/>
                        <a:ext cx="2012950" cy="1084263"/>
                      </a:xfrm>
                      <a:prstGeom prst="rect">
                        <a:avLst/>
                      </a:prstGeom>
                      <a:solidFill>
                        <a:srgbClr val="DAEDEF"/>
                      </a:solidFill>
                      <a:ln>
                        <a:solidFill>
                          <a:srgbClr val="BBE0E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 bwMode="auto">
          <a:xfrm>
            <a:off x="1074157" y="4532043"/>
            <a:ext cx="905716" cy="3940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3419" y="3851455"/>
            <a:ext cx="2518235" cy="46166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200" b="1" i="1" kern="0" dirty="0" smtClean="0">
                <a:solidFill>
                  <a:srgbClr val="000000"/>
                </a:solidFill>
              </a:rPr>
              <a:t>In reasonable agreement  with first simulations for FCC </a:t>
            </a:r>
            <a:r>
              <a:rPr lang="en-US" sz="1200" b="1" i="1" kern="0" dirty="0" err="1" smtClean="0">
                <a:solidFill>
                  <a:srgbClr val="000000"/>
                </a:solidFill>
              </a:rPr>
              <a:t>ee</a:t>
            </a:r>
            <a:endParaRPr lang="en-GB" sz="1200" b="1" i="1" kern="0" dirty="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13297"/>
            <a:ext cx="80449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CC"/>
                </a:solidFill>
                <a:latin typeface="Calibri"/>
              </a:rPr>
              <a:t>J. </a:t>
            </a:r>
            <a:r>
              <a:rPr lang="en-GB" sz="2400" dirty="0" err="1" smtClean="0">
                <a:solidFill>
                  <a:srgbClr val="0000CC"/>
                </a:solidFill>
                <a:latin typeface="Calibri"/>
              </a:rPr>
              <a:t>Wenninger</a:t>
            </a:r>
            <a:r>
              <a:rPr lang="en-GB" sz="2400" dirty="0" smtClean="0">
                <a:solidFill>
                  <a:srgbClr val="0000CC"/>
                </a:solidFill>
                <a:latin typeface="Calibri"/>
              </a:rPr>
              <a:t>, R. </a:t>
            </a:r>
            <a:r>
              <a:rPr lang="en-GB" sz="2400" dirty="0" err="1" smtClean="0">
                <a:solidFill>
                  <a:srgbClr val="0000CC"/>
                </a:solidFill>
                <a:latin typeface="Calibri"/>
              </a:rPr>
              <a:t>Assmann</a:t>
            </a:r>
            <a:r>
              <a:rPr lang="en-GB" sz="2400" dirty="0" smtClean="0">
                <a:solidFill>
                  <a:srgbClr val="0000CC"/>
                </a:solidFill>
                <a:latin typeface="Calibri"/>
              </a:rPr>
              <a:t>, S. White, K. Ohmi, D. </a:t>
            </a:r>
            <a:r>
              <a:rPr lang="en-GB" sz="2400" dirty="0" err="1" smtClean="0">
                <a:solidFill>
                  <a:srgbClr val="0000CC"/>
                </a:solidFill>
                <a:latin typeface="Calibri"/>
              </a:rPr>
              <a:t>Shatilov</a:t>
            </a:r>
            <a:r>
              <a:rPr lang="en-GB" sz="2400" dirty="0" smtClean="0">
                <a:solidFill>
                  <a:srgbClr val="0000CC"/>
                </a:solidFill>
                <a:latin typeface="Calibri"/>
              </a:rPr>
              <a:t>, et al.</a:t>
            </a:r>
            <a:endParaRPr lang="en-GB" sz="24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4279" y="2514639"/>
            <a:ext cx="322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R. </a:t>
            </a:r>
            <a:r>
              <a:rPr lang="en-GB" sz="1400" dirty="0" err="1" smtClean="0">
                <a:solidFill>
                  <a:prstClr val="black"/>
                </a:solidFill>
              </a:rPr>
              <a:t>Assmann</a:t>
            </a:r>
            <a:r>
              <a:rPr lang="en-GB" sz="1400" dirty="0" smtClean="0">
                <a:solidFill>
                  <a:prstClr val="black"/>
                </a:solidFill>
              </a:rPr>
              <a:t> &amp; K. </a:t>
            </a:r>
            <a:r>
              <a:rPr lang="en-GB" sz="1400" dirty="0" err="1" smtClean="0">
                <a:solidFill>
                  <a:prstClr val="black"/>
                </a:solidFill>
              </a:rPr>
              <a:t>Cornelis</a:t>
            </a:r>
            <a:r>
              <a:rPr lang="en-GB" sz="1400" dirty="0" smtClean="0">
                <a:solidFill>
                  <a:prstClr val="black"/>
                </a:solidFill>
              </a:rPr>
              <a:t>, EPAC2000</a:t>
            </a:r>
            <a:endParaRPr lang="en-GB" sz="1400" dirty="0">
              <a:solidFill>
                <a:prstClr val="black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195736" y="4082287"/>
            <a:ext cx="792088" cy="44975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693929" y="3797593"/>
            <a:ext cx="47000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>
                <a:solidFill>
                  <a:srgbClr val="FF0000"/>
                </a:solidFill>
              </a:rPr>
              <a:t>x</a:t>
            </a:r>
            <a:r>
              <a:rPr lang="en-GB" sz="2000" b="1" kern="0" dirty="0" smtClean="0">
                <a:solidFill>
                  <a:srgbClr val="FF0000"/>
                </a:solidFill>
              </a:rPr>
              <a:t>4</a:t>
            </a:r>
            <a:endParaRPr lang="fr-FR" sz="20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3491880" y="3682177"/>
            <a:ext cx="635495" cy="63094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851632" y="3302774"/>
            <a:ext cx="68320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>
                <a:solidFill>
                  <a:srgbClr val="FF0000"/>
                </a:solidFill>
              </a:rPr>
              <a:t>x</a:t>
            </a:r>
            <a:r>
              <a:rPr lang="en-GB" sz="2000" b="1" kern="0" dirty="0" smtClean="0">
                <a:solidFill>
                  <a:srgbClr val="FF0000"/>
                </a:solidFill>
              </a:rPr>
              <a:t>4.5</a:t>
            </a:r>
            <a:endParaRPr lang="fr-FR" sz="2000" b="1" kern="0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3232" y="5566629"/>
            <a:ext cx="82586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>
                <a:solidFill>
                  <a:srgbClr val="FF0000"/>
                </a:solidFill>
              </a:rPr>
              <a:t>x</a:t>
            </a:r>
            <a:r>
              <a:rPr lang="en-GB" sz="2000" b="1" kern="0" dirty="0" smtClean="0">
                <a:solidFill>
                  <a:srgbClr val="FF0000"/>
                </a:solidFill>
              </a:rPr>
              <a:t>1/50</a:t>
            </a:r>
            <a:endParaRPr lang="fr-FR" sz="20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4193233" y="5157192"/>
            <a:ext cx="153895" cy="40943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861415" y="5105245"/>
            <a:ext cx="1151967" cy="20005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223929" y="5166519"/>
            <a:ext cx="61908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 smtClean="0">
                <a:solidFill>
                  <a:srgbClr val="008000"/>
                </a:solidFill>
              </a:rPr>
              <a:t>&lt;x2</a:t>
            </a:r>
            <a:endParaRPr lang="fr-FR" sz="2000" b="1" kern="0" dirty="0" smtClean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558" y="3702884"/>
            <a:ext cx="1083951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en-GB" sz="2000" b="1" i="1" kern="0" dirty="0" smtClean="0">
                <a:solidFill>
                  <a:srgbClr val="FF0000"/>
                </a:solidFill>
              </a:rPr>
              <a:t>FCC-</a:t>
            </a:r>
            <a:r>
              <a:rPr lang="en-GB" sz="2000" b="1" i="1" kern="0" dirty="0" err="1" smtClean="0">
                <a:solidFill>
                  <a:srgbClr val="FF0000"/>
                </a:solidFill>
              </a:rPr>
              <a:t>ee</a:t>
            </a:r>
            <a:endParaRPr lang="en-GB" sz="2000" b="1" i="1" kern="0" dirty="0" smtClean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en-GB" sz="2000" b="1" kern="0" dirty="0">
                <a:solidFill>
                  <a:srgbClr val="FF0000"/>
                </a:solidFill>
              </a:rPr>
              <a:t>v</a:t>
            </a:r>
            <a:r>
              <a:rPr lang="en-GB" sz="2000" b="1" kern="0" dirty="0" smtClean="0">
                <a:solidFill>
                  <a:srgbClr val="FF0000"/>
                </a:solidFill>
              </a:rPr>
              <a:t>s LEP</a:t>
            </a:r>
            <a:endParaRPr lang="fr-FR" sz="2000" b="1" kern="0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30771" y="5846765"/>
                <a:ext cx="4322017" cy="461665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14:m>
                  <m:oMath xmlns:m="http://schemas.openxmlformats.org/officeDocument/2006/math">
                    <m:r>
                      <a:rPr lang="en-GB" sz="2400" b="1" i="1" kern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GB" sz="2400" b="1" kern="0" dirty="0" smtClean="0">
                    <a:solidFill>
                      <a:srgbClr val="FF0000"/>
                    </a:solidFill>
                  </a:rPr>
                  <a:t> extremely high luminosity</a:t>
                </a:r>
                <a:endParaRPr lang="fr-FR" sz="2400" b="1" kern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71" y="5846765"/>
                <a:ext cx="4322017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9211" r="-987" b="-30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44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21" grpId="0"/>
      <p:bldP spid="22" grpId="0"/>
      <p:bldP spid="28" grpId="0"/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52028" y="-22772"/>
            <a:ext cx="6519863" cy="8001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  <a:r>
              <a:rPr lang="en-GB" dirty="0" smtClean="0">
                <a:solidFill>
                  <a:schemeClr val="bg1"/>
                </a:solidFill>
              </a:rPr>
              <a:t>eam-beam simulations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" y="720474"/>
            <a:ext cx="4496417" cy="3147493"/>
          </a:xfrm>
          <a:prstGeom prst="rect">
            <a:avLst/>
          </a:prstGeom>
        </p:spPr>
      </p:pic>
      <p:pic>
        <p:nvPicPr>
          <p:cNvPr id="7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720474"/>
            <a:ext cx="4509864" cy="3268143"/>
          </a:xfrm>
          <a:prstGeom prst="rect">
            <a:avLst/>
          </a:prstGeom>
        </p:spPr>
      </p:pic>
      <p:pic>
        <p:nvPicPr>
          <p:cNvPr id="10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898055"/>
            <a:ext cx="4104456" cy="2959945"/>
          </a:xfrm>
          <a:prstGeom prst="rect">
            <a:avLst/>
          </a:prstGeom>
        </p:spPr>
      </p:pic>
      <p:pic>
        <p:nvPicPr>
          <p:cNvPr id="11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890" y="3811385"/>
            <a:ext cx="4225950" cy="3046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232" y="6396335"/>
            <a:ext cx="303024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CC"/>
                </a:solidFill>
              </a:rPr>
              <a:t>K. </a:t>
            </a:r>
            <a:r>
              <a:rPr lang="en-GB" sz="2400" dirty="0" smtClean="0">
                <a:solidFill>
                  <a:srgbClr val="0000CC"/>
                </a:solidFill>
              </a:rPr>
              <a:t>Ohmi, D. </a:t>
            </a:r>
            <a:r>
              <a:rPr lang="en-GB" sz="2400" dirty="0" smtClean="0">
                <a:solidFill>
                  <a:srgbClr val="0000CC"/>
                </a:solidFill>
              </a:rPr>
              <a:t>Shatilov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3349720"/>
            <a:ext cx="4824536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b="1" kern="0" dirty="0" smtClean="0">
                <a:solidFill>
                  <a:srgbClr val="0000CC"/>
                </a:solidFill>
              </a:rPr>
              <a:t>The beam-beam limit may further be raised with crab-waist schemes !</a:t>
            </a:r>
            <a:endParaRPr lang="en-GB" sz="2400" b="1" kern="0" dirty="0" smtClean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530" y="1520574"/>
            <a:ext cx="8430321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a</a:t>
            </a:r>
            <a:r>
              <a:rPr lang="en-GB" sz="3200" dirty="0" smtClean="0">
                <a:solidFill>
                  <a:srgbClr val="FF0000"/>
                </a:solidFill>
              </a:rPr>
              <a:t>nalytical estimates confirmed by the simulations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609600" y="-36017"/>
            <a:ext cx="782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crab-waist crossing for flat beams</a:t>
            </a:r>
          </a:p>
        </p:txBody>
      </p:sp>
      <p:pic>
        <p:nvPicPr>
          <p:cNvPr id="696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004"/>
            <a:ext cx="66865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24275"/>
            <a:ext cx="56245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6477000" y="1042988"/>
            <a:ext cx="2595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Arial" panose="020B0604020202020204" pitchFamily="34" charset="0"/>
              </a:rPr>
              <a:t>regular crossing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114800"/>
            <a:ext cx="4606069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</a:rPr>
              <a:t>crab waist  - </a:t>
            </a:r>
          </a:p>
          <a:p>
            <a:pPr>
              <a:defRPr/>
            </a:pPr>
            <a:endParaRPr lang="en-GB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</a:rPr>
              <a:t>vertical waist position </a:t>
            </a: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</a:rPr>
              <a:t>in </a:t>
            </a:r>
            <a:r>
              <a:rPr lang="en-GB" sz="2400" i="1" dirty="0">
                <a:solidFill>
                  <a:srgbClr val="FF0000"/>
                </a:solidFill>
              </a:rPr>
              <a:t>s</a:t>
            </a:r>
            <a:r>
              <a:rPr lang="en-GB" sz="2400" dirty="0">
                <a:solidFill>
                  <a:srgbClr val="FF0000"/>
                </a:solidFill>
              </a:rPr>
              <a:t> varies with horizontal</a:t>
            </a: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</a:rPr>
              <a:t>position </a:t>
            </a:r>
            <a:r>
              <a:rPr lang="en-GB" sz="2400" i="1" dirty="0">
                <a:solidFill>
                  <a:srgbClr val="FF0000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FF"/>
                </a:solidFill>
              </a:rPr>
              <a:t>allows for small </a:t>
            </a:r>
            <a:r>
              <a:rPr lang="en-GB" sz="2400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GB" sz="2400" baseline="-25000" dirty="0">
                <a:solidFill>
                  <a:srgbClr val="0000FF"/>
                </a:solidFill>
              </a:rPr>
              <a:t>y</a:t>
            </a:r>
            <a:r>
              <a:rPr lang="en-GB" sz="2400" i="1" dirty="0">
                <a:solidFill>
                  <a:srgbClr val="0000FF"/>
                </a:solidFill>
              </a:rPr>
              <a:t>*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FF"/>
                </a:solidFill>
              </a:rPr>
              <a:t>and avoids </a:t>
            </a:r>
            <a:r>
              <a:rPr lang="en-GB" sz="2400" dirty="0" err="1" smtClean="0">
                <a:solidFill>
                  <a:srgbClr val="0000FF"/>
                </a:solidFill>
              </a:rPr>
              <a:t>betatron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r>
              <a:rPr lang="en-GB" sz="2400" dirty="0">
                <a:solidFill>
                  <a:srgbClr val="0000FF"/>
                </a:solidFill>
              </a:rPr>
              <a:t>resonances</a:t>
            </a:r>
          </a:p>
          <a:p>
            <a:pPr>
              <a:defRPr/>
            </a:pPr>
            <a:endParaRPr lang="en-GB" sz="2400" dirty="0"/>
          </a:p>
        </p:txBody>
      </p:sp>
      <p:sp>
        <p:nvSpPr>
          <p:cNvPr id="69639" name="TextBox 6"/>
          <p:cNvSpPr txBox="1">
            <a:spLocks noChangeArrowheads="1"/>
          </p:cNvSpPr>
          <p:nvPr/>
        </p:nvSpPr>
        <p:spPr bwMode="auto">
          <a:xfrm>
            <a:off x="6459538" y="3228975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P</a:t>
            </a:r>
            <a:r>
              <a:rPr lang="en-GB" altLang="en-US" sz="1800" dirty="0">
                <a:latin typeface="Arial" panose="020B0604020202020204" pitchFamily="34" charset="0"/>
              </a:rPr>
              <a:t>. Raimondi,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et al</a:t>
            </a:r>
            <a:r>
              <a:rPr lang="en-GB" altLang="en-US" sz="1800" dirty="0" smtClean="0">
                <a:latin typeface="Arial" panose="020B0604020202020204" pitchFamily="34" charset="0"/>
              </a:rPr>
              <a:t>. (</a:t>
            </a:r>
            <a:r>
              <a:rPr lang="en-GB" altLang="en-US" sz="1800" dirty="0" err="1" smtClean="0">
                <a:latin typeface="Arial" panose="020B0604020202020204" pitchFamily="34" charset="0"/>
              </a:rPr>
              <a:t>SuperB</a:t>
            </a:r>
            <a:r>
              <a:rPr lang="en-GB" altLang="en-US" sz="1800" dirty="0" smtClean="0">
                <a:latin typeface="Arial" panose="020B0604020202020204" pitchFamily="34" charset="0"/>
              </a:rPr>
              <a:t>, DAFNE)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2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1" y="-170621"/>
            <a:ext cx="8729662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</a:t>
            </a:r>
            <a:r>
              <a:rPr lang="en-US" dirty="0" err="1" smtClean="0">
                <a:solidFill>
                  <a:schemeClr val="bg1"/>
                </a:solidFill>
              </a:rPr>
              <a:t>eamstrahlung</a:t>
            </a:r>
            <a:r>
              <a:rPr lang="en-US" dirty="0" smtClean="0">
                <a:solidFill>
                  <a:schemeClr val="bg1"/>
                </a:solidFill>
              </a:rPr>
              <a:t> – a new limit at 175 GeV 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85120" y="2237784"/>
          <a:ext cx="32019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3" imgW="1511280" imgH="469800" progId="Equation.3">
                  <p:embed/>
                </p:oleObj>
              </mc:Choice>
              <mc:Fallback>
                <p:oleObj name="Equation" r:id="rId3" imgW="151128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120" y="2237784"/>
                        <a:ext cx="3201988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529138" y="2263775"/>
          <a:ext cx="14970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5" imgW="761760" imgH="431640" progId="Equation.3">
                  <p:embed/>
                </p:oleObj>
              </mc:Choice>
              <mc:Fallback>
                <p:oleObj name="Equation" r:id="rId5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2263775"/>
                        <a:ext cx="149701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3" y="902001"/>
            <a:ext cx="899968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>
                <a:solidFill>
                  <a:srgbClr val="000000"/>
                </a:solidFill>
              </a:rPr>
              <a:t>h</a:t>
            </a:r>
            <a:r>
              <a:rPr lang="en-US" sz="2400" kern="0" dirty="0" smtClean="0">
                <a:solidFill>
                  <a:srgbClr val="000000"/>
                </a:solidFill>
              </a:rPr>
              <a:t>ard photon emission at the IPs, ‘</a:t>
            </a:r>
            <a:r>
              <a:rPr lang="en-US" sz="2400" i="1" kern="0" dirty="0" err="1" smtClean="0">
                <a:solidFill>
                  <a:srgbClr val="D60093"/>
                </a:solidFill>
              </a:rPr>
              <a:t>Beamstrahlung</a:t>
            </a:r>
            <a:r>
              <a:rPr lang="en-US" sz="2400" kern="0" dirty="0" smtClean="0">
                <a:solidFill>
                  <a:srgbClr val="000000"/>
                </a:solidFill>
              </a:rPr>
              <a:t>’, can become lifetime / performance limit for large bunch populations (</a:t>
            </a:r>
            <a:r>
              <a:rPr lang="en-US" sz="24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kern="0" dirty="0" smtClean="0">
                <a:solidFill>
                  <a:srgbClr val="000000"/>
                </a:solidFill>
              </a:rPr>
              <a:t>), small hor. </a:t>
            </a:r>
            <a:r>
              <a:rPr lang="en-US" sz="2400" kern="0" dirty="0">
                <a:solidFill>
                  <a:srgbClr val="000000"/>
                </a:solidFill>
              </a:rPr>
              <a:t>b</a:t>
            </a:r>
            <a:r>
              <a:rPr lang="en-US" sz="2400" kern="0" dirty="0" smtClean="0">
                <a:solidFill>
                  <a:srgbClr val="000000"/>
                </a:solidFill>
              </a:rPr>
              <a:t>eam size (</a:t>
            </a:r>
            <a:r>
              <a:rPr lang="en-US" sz="2400" i="1" kern="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US" sz="2400" i="1" kern="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kern="0" dirty="0" smtClean="0">
                <a:solidFill>
                  <a:srgbClr val="000000"/>
                </a:solidFill>
              </a:rPr>
              <a:t>) </a:t>
            </a:r>
            <a:r>
              <a:rPr lang="en-US" sz="2400" kern="0" dirty="0">
                <a:solidFill>
                  <a:srgbClr val="000000"/>
                </a:solidFill>
              </a:rPr>
              <a:t>&amp;</a:t>
            </a:r>
            <a:r>
              <a:rPr lang="en-US" sz="2400" kern="0" dirty="0" smtClean="0">
                <a:solidFill>
                  <a:srgbClr val="000000"/>
                </a:solidFill>
              </a:rPr>
              <a:t> short bunches </a:t>
            </a:r>
            <a:r>
              <a:rPr lang="en-US" sz="2400" kern="0" dirty="0">
                <a:solidFill>
                  <a:srgbClr val="000000"/>
                </a:solidFill>
              </a:rPr>
              <a:t>(</a:t>
            </a:r>
            <a:r>
              <a:rPr lang="en-US" sz="2400" i="1" kern="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US" sz="2400" i="1" kern="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kern="0" dirty="0" smtClean="0">
                <a:solidFill>
                  <a:srgbClr val="000000"/>
                </a:solidFill>
              </a:rPr>
              <a:t>)  </a:t>
            </a:r>
            <a:endParaRPr lang="en-GB" sz="2400" kern="0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274" y="3105606"/>
            <a:ext cx="2265895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i="1" kern="0" dirty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1400" i="1" kern="0" dirty="0" smtClean="0">
                <a:solidFill>
                  <a:srgbClr val="000000"/>
                </a:solidFill>
              </a:rPr>
              <a:t> : mean bending radius at the IP (in the field of the opposing bunch)</a:t>
            </a:r>
            <a:endParaRPr lang="en-GB" sz="1400" i="1" kern="0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396" y="4262008"/>
            <a:ext cx="8865604" cy="2427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800" kern="0" dirty="0">
                <a:solidFill>
                  <a:srgbClr val="000000"/>
                </a:solidFill>
              </a:rPr>
              <a:t>f</a:t>
            </a:r>
            <a:r>
              <a:rPr lang="en-US" sz="2800" kern="0" dirty="0" smtClean="0">
                <a:solidFill>
                  <a:srgbClr val="000000"/>
                </a:solidFill>
              </a:rPr>
              <a:t>or acceptable lifetime, </a:t>
            </a:r>
            <a:r>
              <a:rPr lang="en-US" sz="2800" kern="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2800" kern="0" dirty="0" err="1" smtClean="0">
                <a:solidFill>
                  <a:srgbClr val="000000"/>
                </a:solidFill>
                <a:sym typeface="Symbol"/>
              </a:rPr>
              <a:t></a:t>
            </a:r>
            <a:r>
              <a:rPr lang="en-US" sz="2800" kern="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en-US" sz="2800" kern="0" dirty="0" smtClean="0">
                <a:solidFill>
                  <a:srgbClr val="000000"/>
                </a:solidFill>
              </a:rPr>
              <a:t> must be sufficiently large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i="1" kern="0" dirty="0">
                <a:solidFill>
                  <a:srgbClr val="0000FF"/>
                </a:solidFill>
              </a:rPr>
              <a:t>f</a:t>
            </a:r>
            <a:r>
              <a:rPr lang="en-US" sz="2400" i="1" kern="0" dirty="0" smtClean="0">
                <a:solidFill>
                  <a:srgbClr val="0000FF"/>
                </a:solidFill>
              </a:rPr>
              <a:t>lat beams (large </a:t>
            </a:r>
            <a:r>
              <a:rPr lang="en-US" sz="2400" i="1" kern="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US" sz="2400" i="1" kern="0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2400" i="1" kern="0" dirty="0" smtClean="0">
                <a:solidFill>
                  <a:srgbClr val="0000FF"/>
                </a:solidFill>
              </a:rPr>
              <a:t>) !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i="1" kern="0" dirty="0">
                <a:solidFill>
                  <a:srgbClr val="0000FF"/>
                </a:solidFill>
              </a:rPr>
              <a:t>b</a:t>
            </a:r>
            <a:r>
              <a:rPr lang="en-US" sz="2400" i="1" kern="0" dirty="0" smtClean="0">
                <a:solidFill>
                  <a:srgbClr val="0000FF"/>
                </a:solidFill>
              </a:rPr>
              <a:t>unch length !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i="1" kern="0" dirty="0">
                <a:solidFill>
                  <a:srgbClr val="0000FF"/>
                </a:solidFill>
              </a:rPr>
              <a:t>l</a:t>
            </a:r>
            <a:r>
              <a:rPr lang="en-US" sz="2400" i="1" kern="0" dirty="0" smtClean="0">
                <a:solidFill>
                  <a:srgbClr val="0000FF"/>
                </a:solidFill>
              </a:rPr>
              <a:t>arge momentum acceptance: ≥</a:t>
            </a:r>
            <a:r>
              <a:rPr lang="en-US" sz="2400" b="1" i="1" kern="0" dirty="0" smtClean="0">
                <a:solidFill>
                  <a:srgbClr val="0000FF"/>
                </a:solidFill>
              </a:rPr>
              <a:t>1.5% at 175 </a:t>
            </a:r>
            <a:r>
              <a:rPr lang="en-US" sz="2400" b="1" i="1" kern="0" dirty="0" err="1" smtClean="0">
                <a:solidFill>
                  <a:srgbClr val="0000FF"/>
                </a:solidFill>
              </a:rPr>
              <a:t>GeV</a:t>
            </a:r>
            <a:endParaRPr lang="en-US" sz="2400" i="1" kern="0" dirty="0" smtClean="0">
              <a:solidFill>
                <a:srgbClr val="0000FF"/>
              </a:solidFill>
            </a:endParaRPr>
          </a:p>
          <a:p>
            <a:pPr marL="803275" lvl="2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000000"/>
                </a:solidFill>
              </a:rPr>
              <a:t>-	LEP: &lt;1% acceptance, </a:t>
            </a:r>
            <a:r>
              <a:rPr lang="en-US" sz="2000" kern="0" dirty="0" err="1">
                <a:solidFill>
                  <a:srgbClr val="000000"/>
                </a:solidFill>
              </a:rPr>
              <a:t>S</a:t>
            </a:r>
            <a:r>
              <a:rPr lang="en-US" sz="2000" kern="0" dirty="0" err="1" smtClean="0">
                <a:solidFill>
                  <a:srgbClr val="000000"/>
                </a:solidFill>
              </a:rPr>
              <a:t>uperKEKB</a:t>
            </a:r>
            <a:r>
              <a:rPr lang="en-US" sz="2000" kern="0" dirty="0" smtClean="0">
                <a:solidFill>
                  <a:srgbClr val="000000"/>
                </a:solidFill>
              </a:rPr>
              <a:t> ~ 1.5%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3270393"/>
            <a:ext cx="4464496" cy="40011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0000FF"/>
                </a:solidFill>
                <a:latin typeface="Symbol" panose="05050102010706020507" pitchFamily="18" charset="2"/>
              </a:rPr>
              <a:t>h</a:t>
            </a:r>
            <a:r>
              <a:rPr lang="en-US" sz="2000" kern="0" dirty="0" smtClean="0">
                <a:solidFill>
                  <a:srgbClr val="0000FF"/>
                </a:solidFill>
              </a:rPr>
              <a:t> : ring energy acceptance</a:t>
            </a:r>
            <a:endParaRPr lang="en-GB" sz="2000" kern="0" dirty="0" smtClean="0">
              <a:solidFill>
                <a:srgbClr val="0000FF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558927" y="2040298"/>
            <a:ext cx="2189085" cy="1367955"/>
            <a:chOff x="6569060" y="1726006"/>
            <a:chExt cx="2189085" cy="1367955"/>
          </a:xfrm>
        </p:grpSpPr>
        <p:grpSp>
          <p:nvGrpSpPr>
            <p:cNvPr id="34" name="Group 33"/>
            <p:cNvGrpSpPr/>
            <p:nvPr/>
          </p:nvGrpSpPr>
          <p:grpSpPr>
            <a:xfrm>
              <a:off x="6782712" y="1726006"/>
              <a:ext cx="1975433" cy="1110810"/>
              <a:chOff x="6751434" y="1726006"/>
              <a:chExt cx="1975433" cy="1110810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7375565" y="2103367"/>
                <a:ext cx="691290" cy="3333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5098" name="Picture 10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02919">
                <a:off x="7781300" y="1959728"/>
                <a:ext cx="634557" cy="246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6751434" y="2179561"/>
                <a:ext cx="624131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8098578" y="2360312"/>
                <a:ext cx="544351" cy="33899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8436403" y="1726006"/>
                <a:ext cx="29046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 smtClean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endParaRPr lang="en-GB" sz="2000" kern="0" dirty="0" smtClean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99832" y="1812444"/>
                <a:ext cx="32733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 smtClean="0">
                    <a:solidFill>
                      <a:srgbClr val="000000"/>
                    </a:solidFill>
                  </a:rPr>
                  <a:t>e</a:t>
                </a:r>
                <a:endParaRPr lang="en-GB" sz="200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07086" y="2436706"/>
                <a:ext cx="32733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 smtClean="0">
                    <a:solidFill>
                      <a:srgbClr val="000000"/>
                    </a:solidFill>
                  </a:rPr>
                  <a:t>e</a:t>
                </a:r>
                <a:endParaRPr lang="en-GB" sz="200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ight Arrow 31"/>
              <p:cNvSpPr/>
              <p:nvPr/>
            </p:nvSpPr>
            <p:spPr bwMode="auto">
              <a:xfrm rot="10800000">
                <a:off x="6881521" y="2238445"/>
                <a:ext cx="494044" cy="84864"/>
              </a:xfrm>
              <a:prstGeom prst="rightArrow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" name="Arc 25"/>
            <p:cNvSpPr/>
            <p:nvPr/>
          </p:nvSpPr>
          <p:spPr bwMode="auto">
            <a:xfrm>
              <a:off x="6569060" y="2179561"/>
              <a:ext cx="1720905" cy="914400"/>
            </a:xfrm>
            <a:prstGeom prst="arc">
              <a:avLst>
                <a:gd name="adj1" fmla="val 16200000"/>
                <a:gd name="adj2" fmla="val 20272309"/>
              </a:avLst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9475" y="3741749"/>
            <a:ext cx="814186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i="1" dirty="0" smtClean="0">
                <a:solidFill>
                  <a:srgbClr val="000000"/>
                </a:solidFill>
              </a:rPr>
              <a:t>lifetime expression by V. Telnov, modified </a:t>
            </a:r>
            <a:r>
              <a:rPr lang="en-GB" sz="1400" i="1" dirty="0">
                <a:solidFill>
                  <a:srgbClr val="000000"/>
                </a:solidFill>
              </a:rPr>
              <a:t>v</a:t>
            </a:r>
            <a:r>
              <a:rPr lang="en-GB" sz="1400" i="1" dirty="0" smtClean="0">
                <a:solidFill>
                  <a:srgbClr val="000000"/>
                </a:solidFill>
              </a:rPr>
              <a:t>ersion by A. Bogomyagkov et al</a:t>
            </a:r>
            <a:endParaRPr lang="en-GB" sz="1400" i="1" kern="0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9060" y="6396335"/>
            <a:ext cx="26101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CC"/>
                </a:solidFill>
                <a:latin typeface="Calibri"/>
              </a:rPr>
              <a:t>J. </a:t>
            </a:r>
            <a:r>
              <a:rPr lang="en-GB" sz="2400" dirty="0" err="1" smtClean="0">
                <a:solidFill>
                  <a:srgbClr val="0000CC"/>
                </a:solidFill>
                <a:latin typeface="Calibri"/>
              </a:rPr>
              <a:t>Wenninger</a:t>
            </a:r>
            <a:r>
              <a:rPr lang="en-GB" sz="2400" dirty="0" smtClean="0">
                <a:solidFill>
                  <a:srgbClr val="0000CC"/>
                </a:solidFill>
                <a:latin typeface="Calibri"/>
              </a:rPr>
              <a:t>, et al</a:t>
            </a:r>
            <a:endParaRPr lang="en-GB" sz="2400" dirty="0">
              <a:solidFill>
                <a:srgbClr val="0000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6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61505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beam commissioning will start in 2015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top up injection at high current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dirty="0">
                <a:solidFill>
                  <a:srgbClr val="FF0000"/>
                </a:solidFill>
              </a:rPr>
              <a:t>=300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m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 1 mm)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lifetime </a:t>
            </a:r>
            <a:r>
              <a:rPr lang="en-US" sz="2400" dirty="0">
                <a:solidFill>
                  <a:srgbClr val="FF0000"/>
                </a:solidFill>
              </a:rPr>
              <a:t>5 min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≥20 min)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x </a:t>
            </a:r>
            <a:r>
              <a:rPr lang="en-US" sz="2400" i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0.25% (similar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dirty="0">
                <a:solidFill>
                  <a:srgbClr val="FF0000"/>
                </a:solidFill>
              </a:rPr>
              <a:t>off momentum acceptance 	</a:t>
            </a:r>
            <a:r>
              <a:rPr lang="en-US" sz="2400" dirty="0">
                <a:solidFill>
                  <a:srgbClr val="FF0000"/>
                </a:solidFill>
              </a:rPr>
              <a:t>(±1.5%, 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production rate </a:t>
            </a:r>
            <a:r>
              <a:rPr lang="en-US" sz="2400" dirty="0">
                <a:solidFill>
                  <a:srgbClr val="FF0000"/>
                </a:solidFill>
              </a:rPr>
              <a:t>(2.5x10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/s, 	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&lt;1.5x10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 (</a:t>
            </a:r>
            <a:r>
              <a:rPr lang="en-US" sz="2400" i="1" dirty="0">
                <a:solidFill>
                  <a:srgbClr val="FF0000"/>
                </a:solidFill>
              </a:rPr>
              <a:t>Z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crab waist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5673" y="5903893"/>
            <a:ext cx="4164656" cy="954107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00CC"/>
                </a:solidFill>
              </a:rPr>
              <a:t>SuperKEKB</a:t>
            </a:r>
            <a:r>
              <a:rPr lang="en-GB" sz="2800" i="1" dirty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goes beyond </a:t>
            </a:r>
            <a:r>
              <a:rPr lang="en-GB" sz="2800" i="1" dirty="0">
                <a:solidFill>
                  <a:srgbClr val="0000CC"/>
                </a:solidFill>
              </a:rPr>
              <a:t>FCC-</a:t>
            </a:r>
            <a:r>
              <a:rPr lang="en-GB" sz="2800" i="1" dirty="0" err="1">
                <a:solidFill>
                  <a:srgbClr val="0000CC"/>
                </a:solidFill>
              </a:rPr>
              <a:t>ee</a:t>
            </a:r>
            <a:r>
              <a:rPr lang="en-GB" sz="2800" dirty="0">
                <a:solidFill>
                  <a:srgbClr val="0000CC"/>
                </a:solidFill>
              </a:rPr>
              <a:t>, testing all </a:t>
            </a:r>
            <a:r>
              <a:rPr lang="en-GB" sz="2800" dirty="0" smtClean="0">
                <a:solidFill>
                  <a:srgbClr val="0000CC"/>
                </a:solidFill>
              </a:rPr>
              <a:t>concepts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131" y="-232963"/>
            <a:ext cx="8229600" cy="1143000"/>
          </a:xfrm>
        </p:spPr>
        <p:txBody>
          <a:bodyPr>
            <a:norm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SuperKEKB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= </a:t>
            </a:r>
            <a:r>
              <a:rPr lang="en-GB" sz="3200" i="1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FCC-</a:t>
            </a:r>
            <a:r>
              <a:rPr lang="en-GB" sz="3200" i="1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ee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</a:t>
            </a:r>
            <a:r>
              <a:rPr lang="en-GB" sz="3200" dirty="0" smtClean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demonstrator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5327" y="3140968"/>
            <a:ext cx="19623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K. Oide et al.</a:t>
            </a:r>
          </a:p>
        </p:txBody>
      </p:sp>
    </p:spTree>
    <p:extLst>
      <p:ext uri="{BB962C8B-B14F-4D97-AF65-F5344CB8AC3E}">
        <p14:creationId xmlns:p14="http://schemas.microsoft.com/office/powerpoint/2010/main" val="10553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5" y="1378377"/>
            <a:ext cx="8594155" cy="4288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566" y="-27192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baseline="-25000" dirty="0" smtClean="0">
                <a:solidFill>
                  <a:schemeClr val="bg1"/>
                </a:solidFill>
              </a:rPr>
              <a:t>y</a:t>
            </a:r>
            <a:r>
              <a:rPr lang="en-US" dirty="0" smtClean="0">
                <a:solidFill>
                  <a:schemeClr val="bg1"/>
                </a:solidFill>
              </a:rPr>
              <a:t>* evolution over 40 years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2665" y="881000"/>
            <a:ext cx="8679530" cy="4645111"/>
            <a:chOff x="586445" y="881000"/>
            <a:chExt cx="8679530" cy="4645111"/>
          </a:xfrm>
        </p:grpSpPr>
        <p:sp>
          <p:nvSpPr>
            <p:cNvPr id="7" name="TextBox 6"/>
            <p:cNvSpPr txBox="1"/>
            <p:nvPr/>
          </p:nvSpPr>
          <p:spPr>
            <a:xfrm>
              <a:off x="7962002" y="903367"/>
              <a:ext cx="9090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Calibri"/>
                </a:rPr>
                <a:t>year</a:t>
              </a:r>
              <a:endParaRPr lang="en-GB" sz="3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445" y="881000"/>
              <a:ext cx="13388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b</a:t>
              </a:r>
              <a:r>
                <a:rPr lang="en-US" sz="3200" dirty="0" smtClean="0">
                  <a:solidFill>
                    <a:prstClr val="black"/>
                  </a:solidFill>
                  <a:latin typeface="Calibri"/>
                </a:rPr>
                <a:t>* [m]</a:t>
              </a:r>
              <a:endParaRPr lang="en-GB" sz="3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16847" y="5064446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C00000"/>
                  </a:solidFill>
                  <a:latin typeface="Calibri"/>
                </a:rPr>
                <a:t>SuperKEKB</a:t>
              </a:r>
              <a:endParaRPr lang="en-GB" sz="24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9917" y="4585158"/>
              <a:ext cx="10560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libri"/>
                </a:rPr>
                <a:t>FCC-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Calibri"/>
                </a:rPr>
                <a:t>ee</a:t>
              </a:r>
              <a:endParaRPr lang="en-GB" sz="2400" b="1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952000" y="4470759"/>
              <a:ext cx="228600" cy="18466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 smtClea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71607" y="2629909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PETRA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6903" y="2094495"/>
            <a:ext cx="7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SPEAR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3366" y="2445243"/>
            <a:ext cx="15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PEP, BEPC, LEP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662" y="3347398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CESR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4478" y="284646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DORIS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8832" y="2682210"/>
            <a:ext cx="96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TRISTAN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21908" y="3532064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DAFNE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6991" y="2986616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CESR-c, PEP-II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7851" y="389141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KEKB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5999" y="299924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BEPC-II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4327" y="4197100"/>
            <a:ext cx="721672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3784C3"/>
                </a:solidFill>
              </a:rPr>
              <a:t>6 mm</a:t>
            </a:r>
            <a:endParaRPr lang="en-GB" sz="1600" b="1" i="1" kern="0" dirty="0" smtClean="0">
              <a:solidFill>
                <a:srgbClr val="3784C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05308" y="4965200"/>
            <a:ext cx="721672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solidFill>
                  <a:srgbClr val="00B050"/>
                </a:solidFill>
              </a:rPr>
              <a:t>1</a:t>
            </a:r>
            <a:r>
              <a:rPr lang="en-US" sz="1600" b="1" i="1" kern="0" dirty="0" smtClean="0">
                <a:solidFill>
                  <a:srgbClr val="00B050"/>
                </a:solidFill>
              </a:rPr>
              <a:t> mm</a:t>
            </a:r>
            <a:endParaRPr lang="en-GB" sz="1600" b="1" i="1" kern="0" dirty="0" smtClean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5440" y="5551046"/>
            <a:ext cx="89319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C00000"/>
                </a:solidFill>
              </a:rPr>
              <a:t>0.3 mm</a:t>
            </a:r>
            <a:endParaRPr lang="en-GB" sz="1600" b="1" i="1" kern="0" dirty="0" smtClean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150" y="5889600"/>
            <a:ext cx="7810151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CC"/>
                </a:solidFill>
              </a:rPr>
              <a:t>e</a:t>
            </a:r>
            <a:r>
              <a:rPr lang="en-GB" sz="2800" kern="0" dirty="0" smtClean="0">
                <a:solidFill>
                  <a:srgbClr val="0000CC"/>
                </a:solidFill>
              </a:rPr>
              <a:t>ntering a new regime for ring colliders –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800" kern="0" dirty="0" err="1" smtClean="0">
                <a:solidFill>
                  <a:srgbClr val="0000CC"/>
                </a:solidFill>
              </a:rPr>
              <a:t>SuperKEKB</a:t>
            </a:r>
            <a:r>
              <a:rPr lang="en-GB" sz="2800" kern="0" dirty="0" smtClean="0">
                <a:solidFill>
                  <a:srgbClr val="0000CC"/>
                </a:solidFill>
              </a:rPr>
              <a:t> will pave the way towards </a:t>
            </a:r>
            <a:r>
              <a:rPr lang="en-GB" sz="2800" kern="0" dirty="0" smtClean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sz="2800" kern="0" dirty="0" smtClean="0">
                <a:solidFill>
                  <a:srgbClr val="0000CC"/>
                </a:solidFill>
              </a:rPr>
              <a:t>*≤1 mm</a:t>
            </a:r>
            <a:endParaRPr lang="fr-FR" sz="2800" kern="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4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03" y="4505325"/>
            <a:ext cx="58293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14" y="-232605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FCC-</a:t>
            </a:r>
            <a:r>
              <a:rPr lang="en-US" i="1" dirty="0" err="1" smtClean="0">
                <a:solidFill>
                  <a:schemeClr val="bg1"/>
                </a:solidFill>
              </a:rPr>
              <a:t>ee</a:t>
            </a:r>
            <a:r>
              <a:rPr lang="en-US" dirty="0" smtClean="0">
                <a:solidFill>
                  <a:schemeClr val="bg1"/>
                </a:solidFill>
              </a:rPr>
              <a:t> injection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152" y="817460"/>
            <a:ext cx="8315014" cy="25135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b</a:t>
            </a:r>
            <a:r>
              <a:rPr lang="en-US" sz="2400" kern="0" dirty="0" smtClean="0">
                <a:solidFill>
                  <a:srgbClr val="000000"/>
                </a:solidFill>
              </a:rPr>
              <a:t>eside the collider ring(s), a booster of the same size (same tunnel) must provide beams for top-up injection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s</a:t>
            </a:r>
            <a:r>
              <a:rPr lang="en-US" sz="2000" kern="0" dirty="0" smtClean="0">
                <a:solidFill>
                  <a:srgbClr val="0000FF"/>
                </a:solidFill>
              </a:rPr>
              <a:t>ame size of RF system, but low power (~ MW)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t</a:t>
            </a:r>
            <a:r>
              <a:rPr lang="en-US" sz="2000" kern="0" dirty="0" smtClean="0">
                <a:solidFill>
                  <a:srgbClr val="0000FF"/>
                </a:solidFill>
              </a:rPr>
              <a:t>op up frequency </a:t>
            </a:r>
            <a:r>
              <a:rPr lang="en-US" sz="2000" kern="0" dirty="0">
                <a:solidFill>
                  <a:srgbClr val="0000FF"/>
                </a:solidFill>
              </a:rPr>
              <a:t>≈0.1 </a:t>
            </a:r>
            <a:r>
              <a:rPr lang="en-US" sz="2000" kern="0" dirty="0" smtClean="0">
                <a:solidFill>
                  <a:srgbClr val="0000FF"/>
                </a:solidFill>
              </a:rPr>
              <a:t>Hz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b</a:t>
            </a:r>
            <a:r>
              <a:rPr lang="en-US" sz="2000" kern="0" dirty="0" smtClean="0">
                <a:solidFill>
                  <a:srgbClr val="0000FF"/>
                </a:solidFill>
              </a:rPr>
              <a:t>ooster injection energy </a:t>
            </a:r>
            <a:r>
              <a:rPr lang="en-US" sz="2000" kern="0" dirty="0">
                <a:solidFill>
                  <a:srgbClr val="0000FF"/>
                </a:solidFill>
              </a:rPr>
              <a:t>≈20 </a:t>
            </a:r>
            <a:r>
              <a:rPr lang="en-US" sz="2000" kern="0" dirty="0" smtClean="0">
                <a:solidFill>
                  <a:srgbClr val="0000FF"/>
                </a:solidFill>
              </a:rPr>
              <a:t>GeV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b</a:t>
            </a:r>
            <a:r>
              <a:rPr lang="en-US" sz="2000" kern="0" dirty="0" smtClean="0">
                <a:solidFill>
                  <a:srgbClr val="0000FF"/>
                </a:solidFill>
              </a:rPr>
              <a:t>ypass around the experiments</a:t>
            </a:r>
            <a:endParaRPr lang="en-GB" sz="2000" kern="0" dirty="0" smtClean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425" y="3477089"/>
            <a:ext cx="8315014" cy="8822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i</a:t>
            </a:r>
            <a:r>
              <a:rPr lang="en-US" sz="2400" kern="0" dirty="0" smtClean="0">
                <a:solidFill>
                  <a:srgbClr val="000000"/>
                </a:solidFill>
              </a:rPr>
              <a:t>njector complex for e</a:t>
            </a:r>
            <a:r>
              <a:rPr lang="en-US" sz="2400" kern="0" baseline="30000" dirty="0" smtClean="0">
                <a:solidFill>
                  <a:srgbClr val="000000"/>
                </a:solidFill>
              </a:rPr>
              <a:t>+</a:t>
            </a:r>
            <a:r>
              <a:rPr lang="en-US" sz="2400" kern="0" dirty="0" smtClean="0">
                <a:solidFill>
                  <a:srgbClr val="000000"/>
                </a:solidFill>
              </a:rPr>
              <a:t> and e</a:t>
            </a:r>
            <a:r>
              <a:rPr lang="en-US" sz="2400" kern="0" baseline="30000" dirty="0" smtClean="0">
                <a:solidFill>
                  <a:srgbClr val="000000"/>
                </a:solidFill>
              </a:rPr>
              <a:t>-</a:t>
            </a:r>
            <a:r>
              <a:rPr lang="en-US" sz="2400" kern="0" dirty="0" smtClean="0">
                <a:solidFill>
                  <a:srgbClr val="000000"/>
                </a:solidFill>
              </a:rPr>
              <a:t> beams of 10-20 </a:t>
            </a:r>
            <a:r>
              <a:rPr lang="en-US" sz="2400" kern="0" dirty="0" err="1" smtClean="0">
                <a:solidFill>
                  <a:srgbClr val="000000"/>
                </a:solidFill>
              </a:rPr>
              <a:t>GeV</a:t>
            </a:r>
            <a:endParaRPr lang="en-US" sz="2400" kern="0" dirty="0" smtClean="0">
              <a:solidFill>
                <a:srgbClr val="000000"/>
              </a:solidFill>
            </a:endParaRPr>
          </a:p>
          <a:p>
            <a:pPr marL="531813" lvl="1" indent="-2587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 smtClean="0">
                <a:solidFill>
                  <a:srgbClr val="0000FF"/>
                </a:solidFill>
              </a:rPr>
              <a:t>Super-KEKB injector </a:t>
            </a:r>
            <a:r>
              <a:rPr lang="en-US" sz="2000" kern="0" dirty="0">
                <a:solidFill>
                  <a:srgbClr val="0000FF"/>
                </a:solidFill>
              </a:rPr>
              <a:t>≈ </a:t>
            </a:r>
            <a:r>
              <a:rPr lang="en-US" sz="2000" kern="0" dirty="0" smtClean="0">
                <a:solidFill>
                  <a:srgbClr val="0000FF"/>
                </a:solidFill>
              </a:rPr>
              <a:t>almost suitable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0556" y="6410969"/>
            <a:ext cx="15888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kern="0" dirty="0" smtClean="0">
                <a:latin typeface="+mn-lt"/>
              </a:rPr>
              <a:t>A. </a:t>
            </a:r>
            <a:r>
              <a:rPr lang="en-GB" sz="2400" kern="0" dirty="0" err="1" smtClean="0">
                <a:latin typeface="+mn-lt"/>
              </a:rPr>
              <a:t>Blondel</a:t>
            </a:r>
            <a:endParaRPr lang="en-GB" sz="24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22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47587" y="-14538"/>
            <a:ext cx="6519863" cy="8001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top-up injection at PEP-II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14" y="1024832"/>
            <a:ext cx="44608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64747" y="2067073"/>
            <a:ext cx="276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Before Top-Up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616" y="3243059"/>
            <a:ext cx="273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After Top-Up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38278"/>
            <a:ext cx="4187980" cy="357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7700" y="4982308"/>
            <a:ext cx="8098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Calibri"/>
              </a:rPr>
              <a:t>a</a:t>
            </a:r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verage luminosity ≈ peak luminosity</a:t>
            </a:r>
            <a:endParaRPr lang="en-GB" sz="360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73" y="6168099"/>
            <a:ext cx="1540766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000" kern="0" dirty="0">
                <a:solidFill>
                  <a:srgbClr val="000000"/>
                </a:solidFill>
              </a:rPr>
              <a:t>J. </a:t>
            </a:r>
            <a:r>
              <a:rPr lang="en-US" sz="2000" kern="0" dirty="0" smtClean="0">
                <a:solidFill>
                  <a:srgbClr val="000000"/>
                </a:solidFill>
              </a:rPr>
              <a:t>Seeman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8758" y="5706434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similar results from KEKB</a:t>
            </a:r>
            <a:endParaRPr lang="en-GB" sz="24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0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0873" y="-41400"/>
            <a:ext cx="6519863" cy="800100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FCC-</a:t>
            </a:r>
            <a:r>
              <a:rPr lang="en-GB" i="1" dirty="0" err="1" smtClean="0">
                <a:solidFill>
                  <a:schemeClr val="bg1"/>
                </a:solidFill>
              </a:rPr>
              <a:t>ee</a:t>
            </a:r>
            <a:r>
              <a:rPr lang="en-GB" dirty="0" smtClean="0">
                <a:solidFill>
                  <a:schemeClr val="bg1"/>
                </a:solidFill>
              </a:rPr>
              <a:t> top-up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5" y="880320"/>
            <a:ext cx="8658200" cy="17666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wo new options for top-up:</a:t>
            </a:r>
          </a:p>
          <a:p>
            <a:pPr marL="514350" indent="-514350">
              <a:spcBef>
                <a:spcPct val="20000"/>
              </a:spcBef>
              <a:buFontTx/>
              <a:buAutoNum type="arabicParenBoth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off-momentum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multipole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kicker injection</a:t>
            </a:r>
          </a:p>
          <a:p>
            <a:pPr marL="514350" indent="-514350">
              <a:spcBef>
                <a:spcPct val="20000"/>
              </a:spcBef>
              <a:buFontTx/>
              <a:buAutoNum type="arabicParenBoth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or kicker-less (“dream injection”)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53458" y="2584013"/>
            <a:ext cx="4724967" cy="3393667"/>
            <a:chOff x="5388572" y="1920337"/>
            <a:chExt cx="5739261" cy="4221439"/>
          </a:xfrm>
        </p:grpSpPr>
        <p:pic>
          <p:nvPicPr>
            <p:cNvPr id="6" name="Picture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058920" y="1920337"/>
              <a:ext cx="4752527" cy="3672237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900721" y="4552813"/>
              <a:ext cx="3132937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8" name="TextBox 9"/>
            <p:cNvSpPr txBox="1"/>
            <p:nvPr/>
          </p:nvSpPr>
          <p:spPr>
            <a:xfrm>
              <a:off x="8906535" y="4506365"/>
              <a:ext cx="2221298" cy="45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 smtClean="0">
                  <a:solidFill>
                    <a:sysClr val="windowText" lastClr="000000"/>
                  </a:solidFill>
                  <a:latin typeface="Calibri"/>
                </a:rPr>
                <a:t>Wire septum</a:t>
              </a:r>
              <a:endParaRPr lang="en-US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TextBox 10"/>
            <p:cNvSpPr txBox="1"/>
            <p:nvPr/>
          </p:nvSpPr>
          <p:spPr>
            <a:xfrm>
              <a:off x="6282082" y="5682358"/>
              <a:ext cx="3600765" cy="45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 smtClean="0">
                  <a:solidFill>
                    <a:sysClr val="windowText" lastClr="000000"/>
                  </a:solidFill>
                  <a:latin typeface="Calibri"/>
                </a:rPr>
                <a:t>Injection point (</a:t>
              </a:r>
              <a:r>
                <a:rPr lang="en-US" dirty="0" smtClean="0">
                  <a:solidFill>
                    <a:sysClr val="windowText" lastClr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dirty="0" smtClean="0">
                  <a:solidFill>
                    <a:sysClr val="windowText" lastClr="000000"/>
                  </a:solidFill>
                  <a:latin typeface="Calibri"/>
                </a:rPr>
                <a:t>=-4%)</a:t>
              </a:r>
              <a:endParaRPr lang="en-US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812850" y="4714203"/>
              <a:ext cx="539231" cy="96815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" name="TextBox 12"/>
            <p:cNvSpPr txBox="1"/>
            <p:nvPr/>
          </p:nvSpPr>
          <p:spPr>
            <a:xfrm>
              <a:off x="5388572" y="5313026"/>
              <a:ext cx="2160241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 smtClean="0">
                  <a:solidFill>
                    <a:sysClr val="windowText" lastClr="000000"/>
                  </a:solidFill>
                  <a:latin typeface="Calibri"/>
                </a:rPr>
                <a:t>2</a:t>
              </a:r>
              <a:r>
                <a:rPr lang="en-US" baseline="30000" dirty="0" smtClean="0">
                  <a:solidFill>
                    <a:sysClr val="windowText" lastClr="000000"/>
                  </a:solidFill>
                  <a:latin typeface="Calibri"/>
                </a:rPr>
                <a:t>nd</a:t>
              </a:r>
              <a:r>
                <a:rPr lang="en-US" dirty="0" smtClean="0">
                  <a:solidFill>
                    <a:sysClr val="windowText" lastClr="000000"/>
                  </a:solidFill>
                  <a:latin typeface="Calibri"/>
                </a:rPr>
                <a:t> turn (</a:t>
              </a:r>
              <a:r>
                <a:rPr lang="en-US" dirty="0" smtClean="0">
                  <a:solidFill>
                    <a:sysClr val="windowText" lastClr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dirty="0" smtClean="0">
                  <a:solidFill>
                    <a:sysClr val="windowText" lastClr="000000"/>
                  </a:solidFill>
                  <a:latin typeface="Calibri"/>
                </a:rPr>
                <a:t>~-3%)</a:t>
              </a:r>
              <a:endParaRPr lang="en-US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050421" y="4428422"/>
              <a:ext cx="762429" cy="98544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592"/>
            <a:ext cx="4801961" cy="27205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0" y="6425208"/>
            <a:ext cx="345112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M. </a:t>
            </a:r>
            <a:r>
              <a:rPr lang="en-GB" sz="2000" dirty="0" err="1" smtClean="0"/>
              <a:t>Aiba</a:t>
            </a:r>
            <a:r>
              <a:rPr lang="en-GB" sz="2000" dirty="0" smtClean="0"/>
              <a:t>, A. Saa Hernandez, PSI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7210" y="2148825"/>
            <a:ext cx="28405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*</a:t>
            </a:r>
            <a:endParaRPr lang="fr-FR" sz="2000" kern="0" dirty="0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0741" y="6457890"/>
            <a:ext cx="336502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kern="0" dirty="0" smtClean="0">
                <a:solidFill>
                  <a:srgbClr val="000000"/>
                </a:solidFill>
              </a:rPr>
              <a:t>* earlier proposal by R. Talman</a:t>
            </a:r>
            <a:endParaRPr lang="fr-FR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59" y="-1450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IR optics with crab waist and solenoids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2" y="758644"/>
            <a:ext cx="7570033" cy="5380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1342" y="6139254"/>
            <a:ext cx="703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</a:t>
            </a:r>
            <a:r>
              <a:rPr lang="en-GB" sz="2800" dirty="0" smtClean="0">
                <a:solidFill>
                  <a:srgbClr val="FF0000"/>
                </a:solidFill>
              </a:rPr>
              <a:t>hese </a:t>
            </a:r>
            <a:r>
              <a:rPr lang="en-GB" sz="2800" dirty="0" err="1" smtClean="0">
                <a:solidFill>
                  <a:srgbClr val="FF0000"/>
                </a:solidFill>
              </a:rPr>
              <a:t>sextupoles</a:t>
            </a:r>
            <a:r>
              <a:rPr lang="en-GB" sz="2800" dirty="0" smtClean="0">
                <a:solidFill>
                  <a:srgbClr val="FF0000"/>
                </a:solidFill>
              </a:rPr>
              <a:t> work as crab waist </a:t>
            </a:r>
            <a:r>
              <a:rPr lang="en-GB" sz="2800" dirty="0" err="1" smtClean="0">
                <a:solidFill>
                  <a:srgbClr val="FF0000"/>
                </a:solidFill>
              </a:rPr>
              <a:t>sextupoles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108074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K. Oide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32" y="1315196"/>
            <a:ext cx="8535011" cy="261882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200" b="1" dirty="0" smtClean="0"/>
              <a:t>European Strategy for Particle Physics 2013: </a:t>
            </a:r>
          </a:p>
          <a:p>
            <a:pPr marL="468000" lvl="1" indent="0">
              <a:buNone/>
            </a:pPr>
            <a:r>
              <a:rPr lang="en-US" sz="2200" dirty="0" smtClean="0"/>
              <a:t>“…</a:t>
            </a:r>
            <a:r>
              <a:rPr lang="en-US" sz="2200" b="1" dirty="0" smtClean="0">
                <a:solidFill>
                  <a:srgbClr val="0000CC"/>
                </a:solidFill>
              </a:rPr>
              <a:t>to </a:t>
            </a:r>
            <a:r>
              <a:rPr lang="en-US" sz="2200" b="1" dirty="0">
                <a:solidFill>
                  <a:srgbClr val="0000CC"/>
                </a:solidFill>
              </a:rPr>
              <a:t>propose an ambitious post-LHC accelerator </a:t>
            </a:r>
            <a:r>
              <a:rPr lang="en-US" sz="2200" b="1" dirty="0" smtClean="0">
                <a:solidFill>
                  <a:srgbClr val="0000CC"/>
                </a:solidFill>
              </a:rPr>
              <a:t>project</a:t>
            </a:r>
            <a:r>
              <a:rPr lang="en-US" sz="2200" dirty="0" smtClean="0"/>
              <a:t>….., </a:t>
            </a:r>
            <a:r>
              <a:rPr lang="en-US" sz="2200" dirty="0"/>
              <a:t>CERN should undertake design studies for accelerator projects in a global context</a:t>
            </a:r>
            <a:r>
              <a:rPr lang="en-US" sz="2200" dirty="0" smtClean="0"/>
              <a:t>,…with </a:t>
            </a:r>
            <a:r>
              <a:rPr lang="en-US" sz="2200" b="1" dirty="0">
                <a:solidFill>
                  <a:srgbClr val="0000CC"/>
                </a:solidFill>
              </a:rPr>
              <a:t>emphasis on proton-proton and electron-positron high-energy frontier machines</a:t>
            </a:r>
            <a:r>
              <a:rPr lang="en-US" sz="2200" dirty="0" smtClean="0"/>
              <a:t>..…”</a:t>
            </a:r>
          </a:p>
          <a:p>
            <a:pPr marL="468000" lvl="1" indent="0">
              <a:buNone/>
            </a:pPr>
            <a:endParaRPr lang="en-US" sz="2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5031" y="4639248"/>
            <a:ext cx="8535011" cy="2345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23850">
              <a:spcBef>
                <a:spcPct val="20000"/>
              </a:spcBef>
            </a:pPr>
            <a:r>
              <a:rPr lang="en-US" sz="2200" b="1" dirty="0"/>
              <a:t>US P5 recommendation 2014:</a:t>
            </a:r>
          </a:p>
          <a:p>
            <a:pPr marL="468000" lvl="1" indent="0">
              <a:buFont typeface="Arial"/>
              <a:buNone/>
            </a:pPr>
            <a:r>
              <a:rPr lang="en-US" sz="2200" dirty="0" smtClean="0"/>
              <a:t>”….A </a:t>
            </a:r>
            <a:r>
              <a:rPr lang="en-US" sz="2200" b="1" dirty="0" smtClean="0">
                <a:solidFill>
                  <a:srgbClr val="0000CC"/>
                </a:solidFill>
              </a:rPr>
              <a:t>very high-energy proton-proton collider is the most powerful tool for direct discovery of new particles and interactions under any scenario of physics results that can be acquired in the P5 time window</a:t>
            </a:r>
            <a:r>
              <a:rPr lang="en-US" sz="2200" dirty="0" smtClean="0"/>
              <a:t>….”</a:t>
            </a:r>
          </a:p>
          <a:p>
            <a:pPr marL="468000" lvl="1" indent="0">
              <a:buFont typeface="Arial"/>
              <a:buNone/>
            </a:pPr>
            <a:endParaRPr lang="en-US" sz="2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               </a:t>
            </a:r>
            <a:r>
              <a:rPr lang="en-US" sz="4800" dirty="0" smtClean="0"/>
              <a:t>strategic </a:t>
            </a:r>
            <a:r>
              <a:rPr lang="en-US" sz="4800" dirty="0"/>
              <a:t>m</a:t>
            </a:r>
            <a:r>
              <a:rPr lang="en-US" sz="4800" dirty="0" smtClean="0"/>
              <a:t>otivation</a:t>
            </a:r>
            <a:endParaRPr lang="en-US" sz="4800" dirty="0"/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75032" y="3330119"/>
            <a:ext cx="8102600" cy="2345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23850">
              <a:spcBef>
                <a:spcPct val="20000"/>
              </a:spcBef>
            </a:pPr>
            <a:r>
              <a:rPr lang="en-US" sz="2200" b="1" dirty="0" smtClean="0"/>
              <a:t>ICFA statement 2014</a:t>
            </a:r>
            <a:r>
              <a:rPr lang="en-US" sz="2200" b="1" dirty="0"/>
              <a:t>:</a:t>
            </a:r>
          </a:p>
          <a:p>
            <a:pPr marL="468000" lvl="1" indent="0">
              <a:buNone/>
            </a:pPr>
            <a:r>
              <a:rPr lang="en-US" sz="2200" dirty="0"/>
              <a:t>”…. </a:t>
            </a:r>
            <a:r>
              <a:rPr lang="en-US" sz="2200" b="1" dirty="0">
                <a:solidFill>
                  <a:srgbClr val="0000CC"/>
                </a:solidFill>
              </a:rPr>
              <a:t>ICFA supports studies of energy frontier circular colliders and encourages global coordination.</a:t>
            </a:r>
            <a:r>
              <a:rPr lang="en-US" sz="2200" dirty="0"/>
              <a:t>….”</a:t>
            </a:r>
          </a:p>
          <a:p>
            <a:pPr marL="468000" lvl="1" indent="0">
              <a:buFont typeface="Arial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84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6" y="-204015"/>
            <a:ext cx="9153525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</a:t>
            </a:r>
            <a:r>
              <a:rPr lang="en-GB" sz="3600" dirty="0" smtClean="0">
                <a:solidFill>
                  <a:schemeClr val="bg1"/>
                </a:solidFill>
              </a:rPr>
              <a:t>omplete draft optics &amp; geometry  for FCC-</a:t>
            </a:r>
            <a:r>
              <a:rPr lang="en-GB" sz="3600" dirty="0" err="1" smtClean="0">
                <a:solidFill>
                  <a:schemeClr val="bg1"/>
                </a:solidFill>
              </a:rPr>
              <a:t>ee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4" y="719528"/>
            <a:ext cx="7304978" cy="6025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0385" y="2798962"/>
            <a:ext cx="3155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66"/>
                </a:solidFill>
              </a:rPr>
              <a:t>asymmetric layout - </a:t>
            </a:r>
          </a:p>
          <a:p>
            <a:r>
              <a:rPr lang="en-GB" sz="2000" dirty="0" smtClean="0">
                <a:solidFill>
                  <a:srgbClr val="000066"/>
                </a:solidFill>
              </a:rPr>
              <a:t>less bending for incoming beam, stronger bending for outgoing beam; reduced synchrotron radiation towards the 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17" y="6375816"/>
            <a:ext cx="108074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K. Oide</a:t>
            </a:r>
            <a:endParaRPr lang="en-GB" sz="2400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452938" y="1558977"/>
            <a:ext cx="1033462" cy="22173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62475" y="6448426"/>
            <a:ext cx="976313" cy="1428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3549" y="1189645"/>
            <a:ext cx="255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 bypass for the injector?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80" y="-309978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dynamic aperture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4" y="850392"/>
            <a:ext cx="7274052" cy="515721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098623" y="6220918"/>
            <a:ext cx="5486400" cy="14990"/>
          </a:xfrm>
          <a:prstGeom prst="straightConnector1">
            <a:avLst/>
          </a:prstGeom>
          <a:ln w="34925">
            <a:solidFill>
              <a:srgbClr val="000066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49553" y="626455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0066"/>
                </a:solidFill>
              </a:rPr>
              <a:t>±2%</a:t>
            </a:r>
            <a:endParaRPr lang="en-GB" sz="2800" dirty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3255" y="6326107"/>
            <a:ext cx="108074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K. Oide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2438400" y="1828800"/>
          <a:ext cx="490855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3" imgW="1625400" imgH="469800" progId="Equation.3">
                  <p:embed/>
                </p:oleObj>
              </mc:Choice>
              <mc:Fallback>
                <p:oleObj name="Equation" r:id="rId3" imgW="16254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28800"/>
                        <a:ext cx="490855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985657"/>
            <a:ext cx="43534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endParaRPr lang="en-US" sz="12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</a:rPr>
              <a:t>luminosity of </a:t>
            </a:r>
            <a:r>
              <a:rPr lang="en-US" sz="3200" b="1" i="1" dirty="0" smtClean="0">
                <a:solidFill>
                  <a:srgbClr val="FF0000"/>
                </a:solidFill>
              </a:rPr>
              <a:t>LR </a:t>
            </a:r>
            <a:r>
              <a:rPr lang="en-US" sz="3200" b="1" i="1" dirty="0">
                <a:solidFill>
                  <a:srgbClr val="FF0000"/>
                </a:solidFill>
              </a:rPr>
              <a:t>collider:</a:t>
            </a:r>
          </a:p>
        </p:txBody>
      </p:sp>
      <p:sp>
        <p:nvSpPr>
          <p:cNvPr id="5" name="Oval 4"/>
          <p:cNvSpPr/>
          <p:nvPr/>
        </p:nvSpPr>
        <p:spPr>
          <a:xfrm>
            <a:off x="3962400" y="1828800"/>
            <a:ext cx="990600" cy="1524000"/>
          </a:xfrm>
          <a:prstGeom prst="ellipse">
            <a:avLst/>
          </a:prstGeom>
          <a:noFill/>
          <a:ln w="508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43600" y="2209800"/>
            <a:ext cx="762000" cy="7620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876800" y="1981200"/>
            <a:ext cx="685800" cy="129540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2209800"/>
            <a:ext cx="685800" cy="838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90800" y="3276600"/>
            <a:ext cx="1524000" cy="1066800"/>
          </a:xfrm>
          <a:prstGeom prst="straightConnector1">
            <a:avLst/>
          </a:prstGeom>
          <a:ln w="6032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3962400"/>
            <a:ext cx="237789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FF"/>
                </a:solidFill>
                <a:latin typeface="Calibri" pitchFamily="34" charset="0"/>
              </a:rPr>
              <a:t>h</a:t>
            </a:r>
            <a:r>
              <a:rPr lang="en-US" sz="2400" b="1" dirty="0" smtClean="0">
                <a:solidFill>
                  <a:srgbClr val="3333FF"/>
                </a:solidFill>
                <a:latin typeface="Calibri" pitchFamily="34" charset="0"/>
              </a:rPr>
              <a:t>ighest proton</a:t>
            </a:r>
            <a:endParaRPr lang="en-US" sz="2400" b="1" dirty="0">
              <a:solidFill>
                <a:srgbClr val="3333FF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FF"/>
                </a:solidFill>
                <a:latin typeface="Calibri" pitchFamily="34" charset="0"/>
              </a:rPr>
              <a:t>beam brightness </a:t>
            </a:r>
            <a:endParaRPr lang="en-US" sz="2400" b="1" dirty="0" smtClean="0">
              <a:solidFill>
                <a:srgbClr val="3333FF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33FF"/>
                </a:solidFill>
                <a:latin typeface="Calibri" pitchFamily="34" charset="0"/>
              </a:rPr>
              <a:t>available</a:t>
            </a:r>
            <a:endParaRPr lang="en-US" sz="2400" b="1" dirty="0">
              <a:solidFill>
                <a:srgbClr val="3333FF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3333FF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3848100" y="3695700"/>
            <a:ext cx="1295400" cy="762000"/>
          </a:xfrm>
          <a:prstGeom prst="straightConnector1">
            <a:avLst/>
          </a:prstGeom>
          <a:ln w="603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473325" y="4768850"/>
            <a:ext cx="27378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s</a:t>
            </a:r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</a:rPr>
              <a:t>mallest possible</a:t>
            </a:r>
            <a:endParaRPr lang="en-US" sz="2400" b="1" dirty="0">
              <a:solidFill>
                <a:srgbClr val="7030A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proton </a:t>
            </a:r>
            <a:r>
              <a:rPr lang="en-US" sz="2400" b="1" dirty="0">
                <a:solidFill>
                  <a:srgbClr val="7030A0"/>
                </a:solidFill>
                <a:latin typeface="Symbol" pitchFamily="18" charset="2"/>
              </a:rPr>
              <a:t>b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* function: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 reduced </a:t>
            </a:r>
            <a:r>
              <a:rPr lang="en-US" sz="2400" b="1" i="1" dirty="0">
                <a:solidFill>
                  <a:srgbClr val="7030A0"/>
                </a:solidFill>
                <a:latin typeface="Calibri" pitchFamily="34" charset="0"/>
              </a:rPr>
              <a:t>l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* </a:t>
            </a:r>
            <a:endParaRPr lang="en-US" sz="24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squeeze 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only </a:t>
            </a:r>
            <a:endParaRPr lang="en-US" sz="2400" b="1" dirty="0" smtClean="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    </a:t>
            </a:r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one </a:t>
            </a:r>
            <a:r>
              <a:rPr lang="en-US" sz="2400" b="1" i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p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 beam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400" b="1" i="1" dirty="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400800" y="3124200"/>
            <a:ext cx="763488" cy="914400"/>
          </a:xfrm>
          <a:prstGeom prst="straightConnector1">
            <a:avLst/>
          </a:prstGeom>
          <a:ln w="603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164288" y="4062412"/>
            <a:ext cx="2987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</a:rPr>
              <a:t>maximize geometric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overlap factor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 head-on collision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 small e- </a:t>
            </a:r>
            <a:r>
              <a:rPr lang="en-US" sz="1600" b="1" dirty="0" err="1">
                <a:solidFill>
                  <a:srgbClr val="00B050"/>
                </a:solidFill>
                <a:latin typeface="Calibri" pitchFamily="34" charset="0"/>
                <a:cs typeface="Arial" charset="0"/>
              </a:rPr>
              <a:t>emittance</a:t>
            </a:r>
            <a:endParaRPr lang="en-US" sz="1600" b="1" dirty="0">
              <a:solidFill>
                <a:srgbClr val="00B050"/>
              </a:solidFill>
              <a:latin typeface="Calibri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B050"/>
                </a:solidFill>
                <a:latin typeface="Symbol" pitchFamily="18" charset="2"/>
                <a:cs typeface="Arial" charset="0"/>
              </a:rPr>
              <a:t>q</a:t>
            </a:r>
            <a:r>
              <a:rPr lang="en-US" sz="2800" b="1" i="1" baseline="-25000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=0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H</a:t>
            </a:r>
            <a:r>
              <a:rPr lang="en-US" sz="2800" b="1" i="1" baseline="-25000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hg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≥</a:t>
            </a:r>
            <a:r>
              <a:rPr lang="en-US" sz="2800" b="1" dirty="0" smtClean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0.7</a:t>
            </a:r>
            <a:endParaRPr lang="en-US" sz="2800" b="1" dirty="0">
              <a:solidFill>
                <a:srgbClr val="00B05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" y="1676400"/>
            <a:ext cx="1787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504D">
                    <a:lumMod val="75000"/>
                  </a:srgbClr>
                </a:solidFill>
              </a:rPr>
              <a:t>(round beams)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5334000" y="3505200"/>
            <a:ext cx="685800" cy="762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53000" y="3962400"/>
            <a:ext cx="410240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average e</a:t>
            </a:r>
            <a:r>
              <a:rPr lang="en-US" sz="2400" b="1" baseline="30000" dirty="0">
                <a:solidFill>
                  <a:srgbClr val="FF0000"/>
                </a:solidFill>
                <a:latin typeface="Calibri" pitchFamily="34" charset="0"/>
              </a:rPr>
              <a:t>-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current </a:t>
            </a:r>
            <a:endParaRPr lang="en-US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limited by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     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        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efficiency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F0000"/>
                </a:solidFill>
                <a:latin typeface="Calibri" pitchFamily="34" charset="0"/>
              </a:rPr>
              <a:t>  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sz="3200" b="1" i="1" baseline="-25000" dirty="0" err="1" smtClean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=25.6 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mA </a:t>
            </a: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en-US" sz="3200" dirty="0" err="1" smtClean="0">
                <a:solidFill>
                  <a:srgbClr val="FF0000"/>
                </a:solidFill>
                <a:latin typeface="Calibri" pitchFamily="34" charset="0"/>
              </a:rPr>
              <a:t>LHeC</a:t>
            </a: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-HF)</a:t>
            </a:r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29400" y="2133600"/>
            <a:ext cx="762000" cy="762000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315200" y="1676400"/>
            <a:ext cx="533400" cy="381000"/>
          </a:xfrm>
          <a:prstGeom prst="straightConnector1">
            <a:avLst/>
          </a:prstGeom>
          <a:ln w="603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467600" y="1066800"/>
            <a:ext cx="12025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92D050"/>
                </a:solidFill>
              </a:rPr>
              <a:t>H</a:t>
            </a:r>
            <a:r>
              <a:rPr lang="en-US" sz="2800" b="1" baseline="-25000" dirty="0" smtClean="0">
                <a:solidFill>
                  <a:srgbClr val="92D050"/>
                </a:solidFill>
              </a:rPr>
              <a:t>D</a:t>
            </a:r>
            <a:r>
              <a:rPr lang="en-US" sz="2800" b="1" dirty="0" smtClean="0">
                <a:solidFill>
                  <a:srgbClr val="92D050"/>
                </a:solidFill>
              </a:rPr>
              <a:t>~1.3</a:t>
            </a:r>
            <a:endParaRPr lang="en-US" sz="2800" dirty="0">
              <a:solidFill>
                <a:srgbClr val="92D05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8068886" y="1600200"/>
            <a:ext cx="923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92D050"/>
                </a:solidFill>
              </a:rPr>
              <a:t>D. Schulte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92D050"/>
                </a:solidFill>
              </a:rPr>
              <a:t>LHeC2010</a:t>
            </a:r>
            <a:endParaRPr lang="en-GB" sz="1400" dirty="0">
              <a:solidFill>
                <a:srgbClr val="92D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207349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FCC-he baseline: </a:t>
            </a:r>
            <a:r>
              <a:rPr lang="en-GB" dirty="0" err="1" smtClean="0">
                <a:solidFill>
                  <a:schemeClr val="bg1"/>
                </a:solidFill>
              </a:rPr>
              <a:t>linac</a:t>
            </a:r>
            <a:r>
              <a:rPr lang="en-GB" dirty="0" smtClean="0">
                <a:solidFill>
                  <a:schemeClr val="bg1"/>
                </a:solidFill>
              </a:rPr>
              <a:t>-ring </a:t>
            </a:r>
            <a:r>
              <a:rPr lang="en-GB" dirty="0" smtClean="0">
                <a:solidFill>
                  <a:schemeClr val="bg1"/>
                </a:solidFill>
              </a:rPr>
              <a:t>collider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3" grpId="0"/>
      <p:bldP spid="15" grpId="0"/>
      <p:bldP spid="22" grpId="0"/>
      <p:bldP spid="24" grpId="0"/>
      <p:bldP spid="28" grpId="0"/>
      <p:bldP spid="18" grpId="0" animBg="1"/>
      <p:bldP spid="26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 rot="21030507">
            <a:off x="1850386" y="3010625"/>
            <a:ext cx="396044" cy="142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4919594" y="2978945"/>
            <a:ext cx="401378" cy="0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1906392" y="3185134"/>
            <a:ext cx="401378" cy="144016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077962" y="5073273"/>
            <a:ext cx="485926" cy="45726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123071" y="5118999"/>
            <a:ext cx="463588" cy="0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776745" y="2637889"/>
            <a:ext cx="8410035" cy="2808154"/>
            <a:chOff x="755575" y="2493054"/>
            <a:chExt cx="11593288" cy="3728530"/>
          </a:xfrm>
        </p:grpSpPr>
        <p:sp>
          <p:nvSpPr>
            <p:cNvPr id="54" name="Arc 53"/>
            <p:cNvSpPr/>
            <p:nvPr/>
          </p:nvSpPr>
          <p:spPr>
            <a:xfrm flipH="1">
              <a:off x="755576" y="2582455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cxnSp>
          <p:nvCxnSpPr>
            <p:cNvPr id="56" name="Straight Connector 55"/>
            <p:cNvCxnSpPr>
              <a:stCxn id="54" idx="0"/>
              <a:endCxn id="80" idx="0"/>
            </p:cNvCxnSpPr>
            <p:nvPr/>
          </p:nvCxnSpPr>
          <p:spPr>
            <a:xfrm flipV="1">
              <a:off x="5544108" y="2578665"/>
              <a:ext cx="2016222" cy="379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/>
            <p:cNvSpPr/>
            <p:nvPr/>
          </p:nvSpPr>
          <p:spPr>
            <a:xfrm flipH="1" flipV="1">
              <a:off x="755575" y="2493054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544106" y="6132183"/>
              <a:ext cx="2016224" cy="114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/>
            <p:cNvSpPr/>
            <p:nvPr/>
          </p:nvSpPr>
          <p:spPr>
            <a:xfrm>
              <a:off x="2771799" y="2578665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2" name="Arc 81"/>
            <p:cNvSpPr/>
            <p:nvPr/>
          </p:nvSpPr>
          <p:spPr>
            <a:xfrm flipV="1">
              <a:off x="2771800" y="2507465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 rot="19715210">
            <a:off x="8528388" y="4665990"/>
            <a:ext cx="396044" cy="14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8330921" y="4459695"/>
            <a:ext cx="401378" cy="189183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 flipV="1">
            <a:off x="7755046" y="2759705"/>
            <a:ext cx="401378" cy="67348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5636" y="1902431"/>
            <a:ext cx="2664296" cy="0"/>
          </a:xfrm>
          <a:prstGeom prst="line">
            <a:avLst/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3095836" y="1902431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flipH="1">
            <a:off x="431540" y="1888030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95636" y="2680118"/>
            <a:ext cx="2664296" cy="0"/>
          </a:xfrm>
          <a:prstGeom prst="line">
            <a:avLst/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flipV="1">
            <a:off x="3095836" y="1888030"/>
            <a:ext cx="1728192" cy="792088"/>
          </a:xfrm>
          <a:prstGeom prst="arc">
            <a:avLst/>
          </a:prstGeom>
          <a:noFill/>
          <a:ln w="508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Arc 17"/>
          <p:cNvSpPr/>
          <p:nvPr/>
        </p:nvSpPr>
        <p:spPr>
          <a:xfrm flipH="1" flipV="1">
            <a:off x="431540" y="1902431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>
            <a:off x="3253570" y="1673188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Arc 20"/>
          <p:cNvSpPr/>
          <p:nvPr/>
        </p:nvSpPr>
        <p:spPr>
          <a:xfrm flipV="1">
            <a:off x="3253570" y="1658787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23" name="Straight Connector 22"/>
          <p:cNvCxnSpPr>
            <a:stCxn id="21" idx="0"/>
            <a:endCxn id="17" idx="0"/>
          </p:cNvCxnSpPr>
          <p:nvPr/>
        </p:nvCxnSpPr>
        <p:spPr>
          <a:xfrm flipH="1">
            <a:off x="3959932" y="2450875"/>
            <a:ext cx="157734" cy="229243"/>
          </a:xfrm>
          <a:prstGeom prst="line">
            <a:avLst/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flipV="1">
            <a:off x="3095836" y="1888030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987782" y="1673188"/>
            <a:ext cx="157734" cy="229243"/>
          </a:xfrm>
          <a:prstGeom prst="line">
            <a:avLst/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392091" y="1443945"/>
            <a:ext cx="1728192" cy="1021331"/>
            <a:chOff x="3470958" y="3645024"/>
            <a:chExt cx="1728192" cy="1021331"/>
          </a:xfrm>
        </p:grpSpPr>
        <p:grpSp>
          <p:nvGrpSpPr>
            <p:cNvPr id="31" name="Group 30"/>
            <p:cNvGrpSpPr/>
            <p:nvPr/>
          </p:nvGrpSpPr>
          <p:grpSpPr>
            <a:xfrm>
              <a:off x="3470958" y="3645024"/>
              <a:ext cx="1728192" cy="1021331"/>
              <a:chOff x="3470958" y="3645024"/>
              <a:chExt cx="1728192" cy="1021331"/>
            </a:xfrm>
          </p:grpSpPr>
          <p:sp>
            <p:nvSpPr>
              <p:cNvPr id="27" name="Arc 26"/>
              <p:cNvSpPr/>
              <p:nvPr/>
            </p:nvSpPr>
            <p:spPr>
              <a:xfrm flipV="1">
                <a:off x="3470958" y="3645024"/>
                <a:ext cx="1728192" cy="792088"/>
              </a:xfrm>
              <a:prstGeom prst="arc">
                <a:avLst/>
              </a:prstGeom>
              <a:noFill/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8" name="Straight Connector 27"/>
              <p:cNvCxnSpPr>
                <a:stCxn id="27" idx="0"/>
              </p:cNvCxnSpPr>
              <p:nvPr/>
            </p:nvCxnSpPr>
            <p:spPr>
              <a:xfrm flipH="1">
                <a:off x="4177320" y="4437112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205170" y="3659425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Arc 29"/>
            <p:cNvSpPr/>
            <p:nvPr/>
          </p:nvSpPr>
          <p:spPr>
            <a:xfrm>
              <a:off x="3470958" y="3645024"/>
              <a:ext cx="1728192" cy="792088"/>
            </a:xfrm>
            <a:prstGeom prst="arc">
              <a:avLst/>
            </a:prstGeom>
            <a:noFill/>
            <a:ln w="508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flipH="1">
            <a:off x="323528" y="1645409"/>
            <a:ext cx="1728192" cy="1021331"/>
            <a:chOff x="3470958" y="3645024"/>
            <a:chExt cx="1728192" cy="1021331"/>
          </a:xfrm>
        </p:grpSpPr>
        <p:grpSp>
          <p:nvGrpSpPr>
            <p:cNvPr id="35" name="Group 34"/>
            <p:cNvGrpSpPr/>
            <p:nvPr/>
          </p:nvGrpSpPr>
          <p:grpSpPr>
            <a:xfrm>
              <a:off x="3470958" y="3645024"/>
              <a:ext cx="1728192" cy="1021331"/>
              <a:chOff x="3470958" y="3645024"/>
              <a:chExt cx="1728192" cy="1021331"/>
            </a:xfrm>
          </p:grpSpPr>
          <p:sp>
            <p:nvSpPr>
              <p:cNvPr id="37" name="Arc 36"/>
              <p:cNvSpPr/>
              <p:nvPr/>
            </p:nvSpPr>
            <p:spPr>
              <a:xfrm flipV="1">
                <a:off x="3470958" y="3645024"/>
                <a:ext cx="1728192" cy="792088"/>
              </a:xfrm>
              <a:prstGeom prst="arc">
                <a:avLst/>
              </a:prstGeom>
              <a:noFill/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8" name="Straight Connector 37"/>
              <p:cNvCxnSpPr>
                <a:stCxn id="37" idx="0"/>
              </p:cNvCxnSpPr>
              <p:nvPr/>
            </p:nvCxnSpPr>
            <p:spPr>
              <a:xfrm flipH="1">
                <a:off x="4177320" y="4437112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4205170" y="3659425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Arc 35"/>
            <p:cNvSpPr/>
            <p:nvPr/>
          </p:nvSpPr>
          <p:spPr>
            <a:xfrm>
              <a:off x="3470958" y="3645024"/>
              <a:ext cx="1728192" cy="792088"/>
            </a:xfrm>
            <a:prstGeom prst="arc">
              <a:avLst/>
            </a:prstGeom>
            <a:noFill/>
            <a:ln w="508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9512" y="1450161"/>
            <a:ext cx="1728192" cy="1021331"/>
            <a:chOff x="3470958" y="3645024"/>
            <a:chExt cx="1728192" cy="1021331"/>
          </a:xfrm>
        </p:grpSpPr>
        <p:grpSp>
          <p:nvGrpSpPr>
            <p:cNvPr id="41" name="Group 40"/>
            <p:cNvGrpSpPr/>
            <p:nvPr/>
          </p:nvGrpSpPr>
          <p:grpSpPr>
            <a:xfrm>
              <a:off x="3470958" y="3645024"/>
              <a:ext cx="1728192" cy="1021331"/>
              <a:chOff x="3470958" y="3645024"/>
              <a:chExt cx="1728192" cy="1021331"/>
            </a:xfrm>
          </p:grpSpPr>
          <p:sp>
            <p:nvSpPr>
              <p:cNvPr id="43" name="Arc 42"/>
              <p:cNvSpPr/>
              <p:nvPr/>
            </p:nvSpPr>
            <p:spPr>
              <a:xfrm flipV="1">
                <a:off x="3470958" y="3645024"/>
                <a:ext cx="1728192" cy="792088"/>
              </a:xfrm>
              <a:prstGeom prst="arc">
                <a:avLst/>
              </a:prstGeom>
              <a:noFill/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4" name="Straight Connector 43"/>
              <p:cNvCxnSpPr>
                <a:stCxn id="43" idx="0"/>
              </p:cNvCxnSpPr>
              <p:nvPr/>
            </p:nvCxnSpPr>
            <p:spPr>
              <a:xfrm flipH="1">
                <a:off x="4177320" y="4437112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4205170" y="3659425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Arc 41"/>
            <p:cNvSpPr/>
            <p:nvPr/>
          </p:nvSpPr>
          <p:spPr>
            <a:xfrm>
              <a:off x="3470958" y="3645024"/>
              <a:ext cx="1728192" cy="792088"/>
            </a:xfrm>
            <a:prstGeom prst="arc">
              <a:avLst/>
            </a:prstGeom>
            <a:noFill/>
            <a:ln w="508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427984" y="1705319"/>
            <a:ext cx="396044" cy="14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580384" y="1436783"/>
            <a:ext cx="396044" cy="14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310561" y="1939097"/>
            <a:ext cx="396044" cy="14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57017" y="2507465"/>
            <a:ext cx="396044" cy="14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957017" y="2350654"/>
            <a:ext cx="396044" cy="14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57017" y="2684653"/>
            <a:ext cx="396044" cy="14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5120283" y="1223199"/>
            <a:ext cx="1158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gap turn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0000"/>
                </a:solidFill>
              </a:rPr>
              <a:t>g</a:t>
            </a:r>
            <a:r>
              <a:rPr lang="en-GB" b="1" dirty="0" smtClean="0">
                <a:solidFill>
                  <a:srgbClr val="FF0000"/>
                </a:solidFill>
              </a:rPr>
              <a:t>ap turn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0000"/>
                </a:solidFill>
              </a:rPr>
              <a:t>g</a:t>
            </a:r>
            <a:r>
              <a:rPr lang="en-GB" b="1" dirty="0" smtClean="0">
                <a:solidFill>
                  <a:srgbClr val="FF0000"/>
                </a:solidFill>
              </a:rPr>
              <a:t>ap turn 3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1660099" y="2136619"/>
            <a:ext cx="11585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B050"/>
                </a:solidFill>
              </a:rPr>
              <a:t>gap turn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B050"/>
                </a:solidFill>
              </a:rPr>
              <a:t>g</a:t>
            </a:r>
            <a:r>
              <a:rPr lang="en-GB" b="1" dirty="0" smtClean="0">
                <a:solidFill>
                  <a:srgbClr val="00B050"/>
                </a:solidFill>
              </a:rPr>
              <a:t>ap turn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B050"/>
                </a:solidFill>
              </a:rPr>
              <a:t>g</a:t>
            </a:r>
            <a:r>
              <a:rPr lang="en-GB" b="1" dirty="0" smtClean="0">
                <a:solidFill>
                  <a:srgbClr val="00B050"/>
                </a:solidFill>
              </a:rPr>
              <a:t>ap turn 3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09655" y="2666740"/>
            <a:ext cx="396044" cy="14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rot="950671">
            <a:off x="7724164" y="2931427"/>
            <a:ext cx="396044" cy="142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3432326" y="2829552"/>
            <a:ext cx="481114" cy="17461"/>
          </a:xfrm>
          <a:prstGeom prst="straightConnector1">
            <a:avLst/>
          </a:prstGeom>
          <a:ln w="476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rot="688561">
            <a:off x="3055548" y="5273219"/>
            <a:ext cx="396044" cy="14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181635" y="5306755"/>
            <a:ext cx="396044" cy="142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5" name="TextBox 94"/>
          <p:cNvSpPr txBox="1"/>
          <p:nvPr/>
        </p:nvSpPr>
        <p:spPr bwMode="auto">
          <a:xfrm>
            <a:off x="323528" y="5327614"/>
            <a:ext cx="1946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dirty="0" err="1" smtClean="0">
                <a:solidFill>
                  <a:prstClr val="black"/>
                </a:solidFill>
              </a:rPr>
              <a:t>C</a:t>
            </a:r>
            <a:r>
              <a:rPr lang="en-GB" sz="2800" baseline="-25000" dirty="0" err="1" smtClean="0">
                <a:solidFill>
                  <a:prstClr val="black"/>
                </a:solidFill>
              </a:rPr>
              <a:t>LHeC</a:t>
            </a:r>
            <a:r>
              <a:rPr lang="en-GB" sz="2800" dirty="0" smtClean="0">
                <a:solidFill>
                  <a:prstClr val="black"/>
                </a:solidFill>
              </a:rPr>
              <a:t>=</a:t>
            </a:r>
            <a:r>
              <a:rPr lang="en-GB" sz="2800" i="1" dirty="0" smtClean="0">
                <a:solidFill>
                  <a:prstClr val="black"/>
                </a:solidFill>
              </a:rPr>
              <a:t>C</a:t>
            </a:r>
            <a:r>
              <a:rPr lang="en-GB" sz="2800" baseline="-25000" dirty="0" smtClean="0">
                <a:solidFill>
                  <a:prstClr val="black"/>
                </a:solidFill>
              </a:rPr>
              <a:t>LHC</a:t>
            </a:r>
            <a:r>
              <a:rPr lang="en-GB" sz="2800" dirty="0" smtClean="0">
                <a:solidFill>
                  <a:prstClr val="black"/>
                </a:solidFill>
              </a:rPr>
              <a:t>/</a:t>
            </a:r>
            <a:r>
              <a:rPr lang="en-GB" sz="2800" i="1" dirty="0" smtClean="0">
                <a:solidFill>
                  <a:prstClr val="black"/>
                </a:solidFill>
              </a:rPr>
              <a:t>n</a:t>
            </a:r>
            <a:endParaRPr lang="en-GB" sz="2800" i="1" dirty="0">
              <a:solidFill>
                <a:prstClr val="black"/>
              </a:solidFill>
            </a:endParaRPr>
          </a:p>
        </p:txBody>
      </p:sp>
      <p:sp>
        <p:nvSpPr>
          <p:cNvPr id="96" name="TextBox 95"/>
          <p:cNvSpPr txBox="1"/>
          <p:nvPr/>
        </p:nvSpPr>
        <p:spPr bwMode="auto">
          <a:xfrm>
            <a:off x="323528" y="6093296"/>
            <a:ext cx="32972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993366"/>
                </a:solidFill>
              </a:rPr>
              <a:t>f</a:t>
            </a:r>
            <a:r>
              <a:rPr lang="en-GB" sz="2800" dirty="0" smtClean="0">
                <a:solidFill>
                  <a:srgbClr val="993366"/>
                </a:solidFill>
              </a:rPr>
              <a:t>uture: </a:t>
            </a:r>
            <a:r>
              <a:rPr lang="en-GB" sz="2800" i="1" dirty="0" err="1" smtClean="0">
                <a:solidFill>
                  <a:srgbClr val="993366"/>
                </a:solidFill>
              </a:rPr>
              <a:t>C</a:t>
            </a:r>
            <a:r>
              <a:rPr lang="en-GB" sz="2800" baseline="-25000" dirty="0" err="1" smtClean="0">
                <a:solidFill>
                  <a:srgbClr val="993366"/>
                </a:solidFill>
              </a:rPr>
              <a:t>LHeC</a:t>
            </a:r>
            <a:r>
              <a:rPr lang="en-GB" sz="2800" dirty="0" smtClean="0">
                <a:solidFill>
                  <a:srgbClr val="993366"/>
                </a:solidFill>
              </a:rPr>
              <a:t>=</a:t>
            </a:r>
            <a:r>
              <a:rPr lang="en-GB" sz="2800" i="1" dirty="0" err="1" smtClean="0">
                <a:solidFill>
                  <a:srgbClr val="993366"/>
                </a:solidFill>
              </a:rPr>
              <a:t>pC</a:t>
            </a:r>
            <a:r>
              <a:rPr lang="en-GB" sz="2800" baseline="-25000" dirty="0" err="1" smtClean="0">
                <a:solidFill>
                  <a:srgbClr val="993366"/>
                </a:solidFill>
              </a:rPr>
              <a:t>FCC</a:t>
            </a:r>
            <a:r>
              <a:rPr lang="en-GB" sz="2800" dirty="0" smtClean="0">
                <a:solidFill>
                  <a:srgbClr val="993366"/>
                </a:solidFill>
              </a:rPr>
              <a:t>/</a:t>
            </a:r>
            <a:r>
              <a:rPr lang="en-GB" sz="2800" i="1" dirty="0" smtClean="0">
                <a:solidFill>
                  <a:srgbClr val="993366"/>
                </a:solidFill>
              </a:rPr>
              <a:t>m</a:t>
            </a:r>
            <a:endParaRPr lang="en-GB" sz="2800" i="1" dirty="0">
              <a:solidFill>
                <a:srgbClr val="993366"/>
              </a:solidFill>
            </a:endParaRPr>
          </a:p>
        </p:txBody>
      </p:sp>
      <p:sp>
        <p:nvSpPr>
          <p:cNvPr id="97" name="Arc 96"/>
          <p:cNvSpPr/>
          <p:nvPr/>
        </p:nvSpPr>
        <p:spPr>
          <a:xfrm rot="539583">
            <a:off x="1906392" y="1933693"/>
            <a:ext cx="4753839" cy="792088"/>
          </a:xfrm>
          <a:prstGeom prst="arc">
            <a:avLst>
              <a:gd name="adj1" fmla="val 16200000"/>
              <a:gd name="adj2" fmla="val 76561"/>
            </a:avLst>
          </a:prstGeom>
          <a:noFill/>
          <a:ln w="5080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98" name="Arc 97"/>
          <p:cNvSpPr/>
          <p:nvPr/>
        </p:nvSpPr>
        <p:spPr>
          <a:xfrm rot="853373" flipV="1">
            <a:off x="1985954" y="1634018"/>
            <a:ext cx="4721125" cy="1031955"/>
          </a:xfrm>
          <a:prstGeom prst="arc">
            <a:avLst/>
          </a:prstGeom>
          <a:noFill/>
          <a:ln w="5080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99" name="TextBox 98"/>
          <p:cNvSpPr txBox="1"/>
          <p:nvPr/>
        </p:nvSpPr>
        <p:spPr bwMode="auto">
          <a:xfrm>
            <a:off x="3770304" y="2779722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prstClr val="black"/>
                </a:solidFill>
              </a:rPr>
              <a:t>IP#1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 bwMode="auto">
          <a:xfrm>
            <a:off x="6182579" y="2042276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CC0066"/>
                </a:solidFill>
              </a:rPr>
              <a:t>IP#2</a:t>
            </a:r>
            <a:endParaRPr lang="en-GB" sz="2800" dirty="0">
              <a:solidFill>
                <a:srgbClr val="CC006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5842366" y="3067540"/>
            <a:ext cx="1701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CC0066"/>
                </a:solidFill>
                <a:latin typeface="Symbol" panose="05050102010706020507" pitchFamily="18" charset="2"/>
              </a:rPr>
              <a:t>D</a:t>
            </a:r>
            <a:r>
              <a:rPr lang="en-GB" sz="2800" b="1" i="1" dirty="0" smtClean="0">
                <a:solidFill>
                  <a:srgbClr val="CC0066"/>
                </a:solidFill>
              </a:rPr>
              <a:t>C</a:t>
            </a:r>
            <a:r>
              <a:rPr lang="en-GB" sz="2800" b="1" dirty="0" smtClean="0">
                <a:solidFill>
                  <a:srgbClr val="CC0066"/>
                </a:solidFill>
              </a:rPr>
              <a:t>=</a:t>
            </a:r>
            <a:r>
              <a:rPr lang="en-GB" sz="2800" b="1" i="1" dirty="0" smtClean="0">
                <a:solidFill>
                  <a:srgbClr val="CC0066"/>
                </a:solidFill>
              </a:rPr>
              <a:t>k</a:t>
            </a:r>
            <a:r>
              <a:rPr lang="en-GB" sz="2800" b="1" dirty="0" smtClean="0">
                <a:solidFill>
                  <a:srgbClr val="CC0066"/>
                </a:solidFill>
              </a:rPr>
              <a:t> </a:t>
            </a:r>
            <a:r>
              <a:rPr lang="en-GB" sz="2800" b="1" i="1" dirty="0" err="1" smtClean="0">
                <a:solidFill>
                  <a:srgbClr val="CC0066"/>
                </a:solidFill>
              </a:rPr>
              <a:t>C</a:t>
            </a:r>
            <a:r>
              <a:rPr lang="en-GB" sz="2800" b="1" baseline="-25000" dirty="0" err="1" smtClean="0">
                <a:solidFill>
                  <a:srgbClr val="CC0066"/>
                </a:solidFill>
              </a:rPr>
              <a:t>LHeC</a:t>
            </a:r>
            <a:endParaRPr lang="en-GB" sz="2800" b="1" baseline="-25000" dirty="0">
              <a:solidFill>
                <a:srgbClr val="CC0066"/>
              </a:solidFill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H="1">
            <a:off x="4427678" y="1214467"/>
            <a:ext cx="491916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Freeform 105"/>
          <p:cNvSpPr/>
          <p:nvPr/>
        </p:nvSpPr>
        <p:spPr>
          <a:xfrm>
            <a:off x="3247709" y="1259174"/>
            <a:ext cx="5896291" cy="5955113"/>
          </a:xfrm>
          <a:custGeom>
            <a:avLst/>
            <a:gdLst>
              <a:gd name="connsiteX0" fmla="*/ 5896291 w 5896291"/>
              <a:gd name="connsiteY0" fmla="*/ 0 h 5955113"/>
              <a:gd name="connsiteX1" fmla="*/ 3422914 w 5896291"/>
              <a:gd name="connsiteY1" fmla="*/ 1454046 h 5955113"/>
              <a:gd name="connsiteX2" fmla="*/ 304960 w 5896291"/>
              <a:gd name="connsiteY2" fmla="*/ 5546360 h 5955113"/>
              <a:gd name="connsiteX3" fmla="*/ 289970 w 5896291"/>
              <a:gd name="connsiteY3" fmla="*/ 5591331 h 595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6291" h="5955113">
                <a:moveTo>
                  <a:pt x="5896291" y="0"/>
                </a:moveTo>
                <a:cubicBezTo>
                  <a:pt x="5125546" y="264826"/>
                  <a:pt x="4354802" y="529653"/>
                  <a:pt x="3422914" y="1454046"/>
                </a:cubicBezTo>
                <a:cubicBezTo>
                  <a:pt x="2491026" y="2378439"/>
                  <a:pt x="827117" y="4856813"/>
                  <a:pt x="304960" y="5546360"/>
                </a:cubicBezTo>
                <a:cubicBezTo>
                  <a:pt x="-217197" y="6235907"/>
                  <a:pt x="36386" y="5913619"/>
                  <a:pt x="289970" y="5591331"/>
                </a:cubicBezTo>
              </a:path>
            </a:pathLst>
          </a:custGeom>
          <a:noFill/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1345358" y="4289952"/>
            <a:ext cx="750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prstClr val="black"/>
                </a:solidFill>
              </a:rPr>
              <a:t>LHC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7460360" y="984763"/>
            <a:ext cx="923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993366"/>
                </a:solidFill>
              </a:rPr>
              <a:t>FCC</a:t>
            </a:r>
            <a:endParaRPr lang="en-GB" sz="2800" dirty="0">
              <a:solidFill>
                <a:srgbClr val="993366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5093723" y="5839073"/>
            <a:ext cx="36899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dirty="0">
                <a:solidFill>
                  <a:prstClr val="black"/>
                </a:solidFill>
              </a:rPr>
              <a:t>m</a:t>
            </a:r>
            <a:r>
              <a:rPr lang="en-GB" sz="2800" dirty="0" smtClean="0">
                <a:solidFill>
                  <a:prstClr val="black"/>
                </a:solidFill>
              </a:rPr>
              <a:t>, </a:t>
            </a:r>
            <a:r>
              <a:rPr lang="en-GB" sz="2800" i="1" dirty="0" smtClean="0">
                <a:solidFill>
                  <a:prstClr val="black"/>
                </a:solidFill>
              </a:rPr>
              <a:t>n </a:t>
            </a:r>
            <a:r>
              <a:rPr lang="en-GB" sz="2800" dirty="0" smtClean="0">
                <a:solidFill>
                  <a:prstClr val="black"/>
                </a:solidFill>
              </a:rPr>
              <a:t>(=3 or 4),</a:t>
            </a:r>
            <a:r>
              <a:rPr lang="en-GB" sz="2800" i="1" dirty="0" smtClean="0">
                <a:solidFill>
                  <a:prstClr val="black"/>
                </a:solidFill>
              </a:rPr>
              <a:t> k</a:t>
            </a:r>
            <a:r>
              <a:rPr lang="en-GB" sz="2800" dirty="0" smtClean="0">
                <a:solidFill>
                  <a:prstClr val="black"/>
                </a:solidFill>
              </a:rPr>
              <a:t>: </a:t>
            </a:r>
            <a:r>
              <a:rPr lang="en-GB" sz="2800" dirty="0" smtClean="0">
                <a:solidFill>
                  <a:prstClr val="black"/>
                </a:solidFill>
              </a:rPr>
              <a:t>integer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dirty="0">
                <a:solidFill>
                  <a:prstClr val="black"/>
                </a:solidFill>
              </a:rPr>
              <a:t>p</a:t>
            </a:r>
            <a:r>
              <a:rPr lang="en-GB" sz="2800" i="1" dirty="0" smtClean="0">
                <a:solidFill>
                  <a:prstClr val="black"/>
                </a:solidFill>
              </a:rPr>
              <a:t> </a:t>
            </a:r>
            <a:r>
              <a:rPr lang="en-GB" sz="2800" dirty="0" smtClean="0">
                <a:solidFill>
                  <a:prstClr val="black"/>
                </a:solidFill>
              </a:rPr>
              <a:t>=  1 or 2 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001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dirty="0" smtClean="0">
                <a:solidFill>
                  <a:schemeClr val="bg1"/>
                </a:solidFill>
              </a:rPr>
              <a:t>ne option: reuse the </a:t>
            </a:r>
            <a:r>
              <a:rPr lang="en-GB" dirty="0" err="1" smtClean="0">
                <a:solidFill>
                  <a:schemeClr val="bg1"/>
                </a:solidFill>
              </a:rPr>
              <a:t>LHeC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8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9" grpId="0" animBg="1"/>
      <p:bldP spid="60" grpId="0" animBg="1"/>
      <p:bldP spid="71" grpId="0" animBg="1"/>
      <p:bldP spid="75" grpId="0" animBg="1"/>
      <p:bldP spid="95" grpId="0"/>
      <p:bldP spid="96" grpId="0"/>
      <p:bldP spid="97" grpId="0" animBg="1"/>
      <p:bldP spid="98" grpId="0" animBg="1"/>
      <p:bldP spid="99" grpId="0"/>
      <p:bldP spid="100" grpId="0"/>
      <p:bldP spid="101" grpId="0"/>
      <p:bldP spid="106" grpId="0" animBg="1"/>
      <p:bldP spid="107" grpId="0"/>
      <p:bldP spid="108" grpId="0"/>
      <p:bldP spid="10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547910"/>
          <a:ext cx="91440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274"/>
                <a:gridCol w="1890950"/>
                <a:gridCol w="255577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parameter</a:t>
                      </a:r>
                      <a:r>
                        <a:rPr lang="en-GB" sz="2400" baseline="0" dirty="0" smtClean="0"/>
                        <a:t> [unit]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FCC-</a:t>
                      </a:r>
                      <a:r>
                        <a:rPr lang="en-GB" sz="2400" dirty="0" err="1" smtClean="0"/>
                        <a:t>hh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i="1" dirty="0" smtClean="0"/>
                        <a:t>e-</a:t>
                      </a:r>
                      <a:endParaRPr lang="en-GB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i="1" dirty="0" smtClean="0"/>
                        <a:t>p</a:t>
                      </a:r>
                      <a:endParaRPr lang="en-GB" sz="2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beam energy (/nucleon) [</a:t>
                      </a:r>
                      <a:r>
                        <a:rPr lang="en-GB" sz="2400" dirty="0" err="1" smtClean="0"/>
                        <a:t>GeV</a:t>
                      </a:r>
                      <a:r>
                        <a:rPr lang="en-GB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60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7000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→ 50000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bunch spacing [ns]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25 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bunch</a:t>
                      </a:r>
                      <a:r>
                        <a:rPr lang="en-GB" sz="2400" b="1" baseline="0" dirty="0" smtClean="0"/>
                        <a:t> intensity (</a:t>
                      </a:r>
                      <a:r>
                        <a:rPr lang="en-GB" sz="2400" b="1" baseline="0" dirty="0" err="1" smtClean="0"/>
                        <a:t>nucl</a:t>
                      </a:r>
                      <a:r>
                        <a:rPr lang="en-GB" sz="2400" b="1" baseline="0" dirty="0" smtClean="0"/>
                        <a:t>,) [10</a:t>
                      </a:r>
                      <a:r>
                        <a:rPr lang="en-GB" sz="2400" b="1" baseline="30000" dirty="0" smtClean="0"/>
                        <a:t>10</a:t>
                      </a:r>
                      <a:r>
                        <a:rPr lang="en-GB" sz="2400" b="1" baseline="0" dirty="0" smtClean="0"/>
                        <a:t>]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0.4 </a:t>
                      </a: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chemeClr val="dk1"/>
                          </a:solidFill>
                        </a:rPr>
                        <a:t>22</a:t>
                      </a: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→ 10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9665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beam current [mA]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25.6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/>
                        <a:t>1110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500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normalized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 err="1" smtClean="0"/>
                        <a:t>rms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 err="1" smtClean="0"/>
                        <a:t>emittance</a:t>
                      </a:r>
                      <a:r>
                        <a:rPr lang="en-GB" sz="2400" baseline="0" dirty="0" smtClean="0"/>
                        <a:t> [</a:t>
                      </a:r>
                      <a:r>
                        <a:rPr lang="en-GB" sz="2400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2400" baseline="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10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2.5</a:t>
                      </a:r>
                      <a:r>
                        <a:rPr lang="en-GB" sz="2400" dirty="0" smtClean="0"/>
                        <a:t>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0.75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geometric </a:t>
                      </a:r>
                      <a:r>
                        <a:rPr lang="en-GB" sz="2400" b="1" dirty="0" err="1" smtClean="0"/>
                        <a:t>rms</a:t>
                      </a:r>
                      <a:r>
                        <a:rPr lang="en-GB" sz="2400" b="1" dirty="0" smtClean="0"/>
                        <a:t> </a:t>
                      </a:r>
                      <a:r>
                        <a:rPr lang="en-GB" sz="2400" b="1" dirty="0" err="1" smtClean="0"/>
                        <a:t>emittance</a:t>
                      </a:r>
                      <a:r>
                        <a:rPr lang="en-GB" sz="2400" b="1" dirty="0" smtClean="0"/>
                        <a:t> [nm]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0.17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→0.085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0.34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0.014</a:t>
                      </a:r>
                      <a:endParaRPr lang="en-GB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IP beta function </a:t>
                      </a:r>
                      <a:r>
                        <a:rPr lang="en-GB" sz="2400" b="1" dirty="0" err="1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GB" sz="2400" b="1" baseline="-25000" dirty="0" err="1" smtClean="0"/>
                        <a:t>x,y</a:t>
                      </a:r>
                      <a:r>
                        <a:rPr lang="en-GB" sz="2400" b="1" dirty="0" smtClean="0"/>
                        <a:t>* [m]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/>
                        <a:t>0.10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→0.048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0.05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0.3</a:t>
                      </a:r>
                      <a:endParaRPr lang="en-GB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IP </a:t>
                      </a:r>
                      <a:r>
                        <a:rPr lang="en-GB" sz="2400" dirty="0" err="1" smtClean="0"/>
                        <a:t>rms</a:t>
                      </a:r>
                      <a:r>
                        <a:rPr lang="en-GB" sz="2400" baseline="0" dirty="0" smtClean="0"/>
                        <a:t> spot size [</a:t>
                      </a:r>
                      <a:r>
                        <a:rPr lang="en-GB" sz="2400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2400" baseline="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4.1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2.0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4.1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→2.0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lepton </a:t>
                      </a:r>
                      <a:r>
                        <a:rPr lang="en-GB" sz="2400" b="1" i="1" dirty="0" smtClean="0"/>
                        <a:t>D</a:t>
                      </a:r>
                      <a:r>
                        <a:rPr lang="en-GB" sz="2400" b="1" dirty="0" smtClean="0"/>
                        <a:t> &amp; hadron</a:t>
                      </a:r>
                      <a:r>
                        <a:rPr lang="en-GB" sz="2400" b="1" baseline="0" dirty="0" smtClean="0"/>
                        <a:t> </a:t>
                      </a:r>
                      <a:r>
                        <a:rPr lang="en-GB" sz="2400" b="1" baseline="0" dirty="0" smtClean="0">
                          <a:latin typeface="Symbol" panose="05050102010706020507" pitchFamily="18" charset="2"/>
                        </a:rPr>
                        <a:t>x</a:t>
                      </a:r>
                      <a:endParaRPr lang="en-GB" sz="2400" b="1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i="0" dirty="0" smtClean="0"/>
                        <a:t>23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48</a:t>
                      </a:r>
                      <a:endParaRPr lang="en-GB" sz="2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i="0" dirty="0" smtClean="0"/>
                        <a:t>0.0002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→0.0007 </a:t>
                      </a:r>
                      <a:endParaRPr lang="en-GB" sz="2400" b="1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hourglass reduction</a:t>
                      </a:r>
                      <a:r>
                        <a:rPr lang="en-GB" sz="2400" baseline="0" dirty="0" smtClean="0"/>
                        <a:t> factor </a:t>
                      </a:r>
                      <a:r>
                        <a:rPr lang="en-GB" sz="2400" i="1" baseline="0" dirty="0" err="1" smtClean="0"/>
                        <a:t>H</a:t>
                      </a:r>
                      <a:r>
                        <a:rPr lang="en-GB" sz="2400" i="1" baseline="-25000" dirty="0" err="1" smtClean="0"/>
                        <a:t>hg</a:t>
                      </a:r>
                      <a:endParaRPr lang="en-GB" sz="2400" i="1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0.80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0.80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pinch enhancement</a:t>
                      </a:r>
                      <a:r>
                        <a:rPr lang="en-GB" sz="2400" baseline="0" dirty="0" smtClean="0"/>
                        <a:t> factor </a:t>
                      </a:r>
                      <a:r>
                        <a:rPr lang="en-GB" sz="2400" i="1" baseline="0" dirty="0" smtClean="0"/>
                        <a:t>H</a:t>
                      </a:r>
                      <a:r>
                        <a:rPr lang="en-GB" sz="2400" i="1" baseline="-25000" dirty="0" smtClean="0"/>
                        <a:t>D</a:t>
                      </a:r>
                      <a:endParaRPr lang="en-GB" sz="2400" i="1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~1.35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luminosity/</a:t>
                      </a:r>
                      <a:r>
                        <a:rPr lang="en-GB" sz="2400" b="1" dirty="0" err="1" smtClean="0"/>
                        <a:t>nucl</a:t>
                      </a:r>
                      <a:r>
                        <a:rPr lang="en-GB" sz="2400" b="1" dirty="0" smtClean="0"/>
                        <a:t>. [10</a:t>
                      </a:r>
                      <a:r>
                        <a:rPr lang="en-GB" sz="2400" b="1" baseline="30000" dirty="0" smtClean="0"/>
                        <a:t>33</a:t>
                      </a:r>
                      <a:r>
                        <a:rPr lang="en-GB" sz="2400" b="1" dirty="0" smtClean="0"/>
                        <a:t>cm</a:t>
                      </a:r>
                      <a:r>
                        <a:rPr lang="en-GB" sz="2400" b="1" baseline="30000" dirty="0" smtClean="0"/>
                        <a:t>-1</a:t>
                      </a:r>
                      <a:r>
                        <a:rPr lang="en-GB" sz="2400" b="1" dirty="0" smtClean="0"/>
                        <a:t>s</a:t>
                      </a:r>
                      <a:r>
                        <a:rPr lang="en-GB" sz="2400" b="1" baseline="30000" dirty="0" smtClean="0"/>
                        <a:t>-1</a:t>
                      </a:r>
                      <a:r>
                        <a:rPr lang="en-GB" sz="2400" b="1" dirty="0" smtClean="0"/>
                        <a:t>]</a:t>
                      </a:r>
                      <a:endParaRPr lang="en-GB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14.4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→ 27.6</a:t>
                      </a:r>
                      <a:endParaRPr lang="en-GB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LHeC</a:t>
            </a:r>
            <a:r>
              <a:rPr lang="en-GB" dirty="0" smtClean="0">
                <a:solidFill>
                  <a:schemeClr val="bg1"/>
                </a:solidFill>
              </a:rPr>
              <a:t> HF → FCC-he </a:t>
            </a:r>
            <a:r>
              <a:rPr lang="en-GB" sz="4000" dirty="0" smtClean="0">
                <a:solidFill>
                  <a:schemeClr val="bg1"/>
                </a:solidFill>
              </a:rPr>
              <a:t>(FCC-</a:t>
            </a:r>
            <a:r>
              <a:rPr lang="en-GB" sz="4000" dirty="0" err="1" smtClean="0">
                <a:solidFill>
                  <a:schemeClr val="bg1"/>
                </a:solidFill>
              </a:rPr>
              <a:t>hh</a:t>
            </a:r>
            <a:r>
              <a:rPr lang="en-GB" sz="4000" dirty="0" smtClean="0">
                <a:solidFill>
                  <a:schemeClr val="bg1"/>
                </a:solidFill>
              </a:rPr>
              <a:t> phase </a:t>
            </a:r>
            <a:r>
              <a:rPr lang="en-GB" sz="4000" dirty="0" smtClean="0">
                <a:solidFill>
                  <a:schemeClr val="bg1"/>
                </a:solidFill>
              </a:rPr>
              <a:t>2)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43"/>
            <a:ext cx="9187780" cy="36751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4252405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solidFill>
                  <a:srgbClr val="0000CC"/>
                </a:solidFill>
              </a:rPr>
              <a:t>h-e</a:t>
            </a:r>
            <a:r>
              <a:rPr lang="en-GB" sz="2800" b="1" dirty="0" smtClean="0">
                <a:solidFill>
                  <a:srgbClr val="0000CC"/>
                </a:solidFill>
              </a:rPr>
              <a:t> Higgs-boson production </a:t>
            </a:r>
            <a:r>
              <a:rPr lang="en-GB" sz="2800" b="1" dirty="0">
                <a:solidFill>
                  <a:srgbClr val="0000CC"/>
                </a:solidFill>
              </a:rPr>
              <a:t>and </a:t>
            </a:r>
            <a:r>
              <a:rPr lang="en-GB" sz="2800" b="1" dirty="0" smtClean="0">
                <a:solidFill>
                  <a:srgbClr val="0000CC"/>
                </a:solidFill>
              </a:rPr>
              <a:t>decay</a:t>
            </a:r>
            <a:r>
              <a:rPr lang="en-GB" sz="2800" dirty="0" smtClean="0">
                <a:solidFill>
                  <a:prstClr val="black"/>
                </a:solidFill>
              </a:rPr>
              <a:t>; and precision </a:t>
            </a:r>
            <a:r>
              <a:rPr lang="en-GB" sz="2800" dirty="0">
                <a:solidFill>
                  <a:prstClr val="black"/>
                </a:solidFill>
              </a:rPr>
              <a:t>measurements of the</a:t>
            </a:r>
            <a:r>
              <a:rPr lang="en-GB" sz="2800" i="1" dirty="0">
                <a:solidFill>
                  <a:prstClr val="black"/>
                </a:solidFill>
              </a:rPr>
              <a:t> </a:t>
            </a:r>
            <a:r>
              <a:rPr lang="en-GB" sz="2800" b="1" i="1" dirty="0">
                <a:solidFill>
                  <a:srgbClr val="0000CC"/>
                </a:solidFill>
              </a:rPr>
              <a:t>H–bb </a:t>
            </a:r>
            <a:r>
              <a:rPr lang="en-GB" sz="2800" b="1" dirty="0">
                <a:solidFill>
                  <a:srgbClr val="0000CC"/>
                </a:solidFill>
              </a:rPr>
              <a:t>coupling </a:t>
            </a:r>
            <a:r>
              <a:rPr lang="en-GB" sz="2800" dirty="0">
                <a:solidFill>
                  <a:prstClr val="black"/>
                </a:solidFill>
              </a:rPr>
              <a:t>in </a:t>
            </a:r>
            <a:r>
              <a:rPr lang="en-GB" sz="2800" b="1" i="1" dirty="0">
                <a:solidFill>
                  <a:srgbClr val="0000CC"/>
                </a:solidFill>
              </a:rPr>
              <a:t>WW–H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production</a:t>
            </a:r>
            <a:r>
              <a:rPr lang="en-GB" sz="2800" dirty="0">
                <a:solidFill>
                  <a:prstClr val="black"/>
                </a:solidFill>
              </a:rPr>
              <a:t>;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i="1" dirty="0" smtClean="0">
                <a:solidFill>
                  <a:prstClr val="black"/>
                </a:solidFill>
              </a:rPr>
              <a:t>FCC-he</a:t>
            </a:r>
            <a:r>
              <a:rPr lang="en-GB" sz="2800" dirty="0" smtClean="0">
                <a:solidFill>
                  <a:prstClr val="black"/>
                </a:solidFill>
              </a:rPr>
              <a:t> also gives </a:t>
            </a:r>
            <a:r>
              <a:rPr lang="en-GB" sz="2800" dirty="0">
                <a:solidFill>
                  <a:prstClr val="black"/>
                </a:solidFill>
              </a:rPr>
              <a:t>access to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Higgs </a:t>
            </a:r>
            <a:r>
              <a:rPr lang="en-GB" sz="2800" b="1" dirty="0">
                <a:solidFill>
                  <a:srgbClr val="0000CC"/>
                </a:solidFill>
              </a:rPr>
              <a:t>self-coupling </a:t>
            </a:r>
            <a:r>
              <a:rPr lang="en-GB" sz="2800" b="1" i="1" dirty="0" smtClean="0">
                <a:solidFill>
                  <a:srgbClr val="0000CC"/>
                </a:solidFill>
              </a:rPr>
              <a:t>H–HH </a:t>
            </a:r>
            <a:r>
              <a:rPr lang="en-GB" sz="2800" dirty="0" smtClean="0">
                <a:solidFill>
                  <a:prstClr val="black"/>
                </a:solidFill>
              </a:rPr>
              <a:t>(&lt;10% precision!? - under study), to </a:t>
            </a:r>
            <a:r>
              <a:rPr lang="en-GB" sz="2800" b="1" dirty="0" err="1" smtClean="0">
                <a:solidFill>
                  <a:srgbClr val="0000CC"/>
                </a:solidFill>
              </a:rPr>
              <a:t>lepto</a:t>
            </a:r>
            <a:r>
              <a:rPr lang="en-GB" sz="2800" b="1" dirty="0" smtClean="0">
                <a:solidFill>
                  <a:srgbClr val="0000CC"/>
                </a:solidFill>
              </a:rPr>
              <a:t>-quarks </a:t>
            </a:r>
            <a:r>
              <a:rPr lang="en-GB" sz="2800" b="1" dirty="0">
                <a:solidFill>
                  <a:srgbClr val="0000CC"/>
                </a:solidFill>
              </a:rPr>
              <a:t>up to </a:t>
            </a:r>
            <a:r>
              <a:rPr lang="en-GB" sz="2800" b="1" dirty="0" smtClean="0">
                <a:solidFill>
                  <a:srgbClr val="0000CC"/>
                </a:solidFill>
              </a:rPr>
              <a:t>≈4 </a:t>
            </a:r>
            <a:r>
              <a:rPr lang="en-GB" sz="2800" b="1" dirty="0" err="1" smtClean="0">
                <a:solidFill>
                  <a:srgbClr val="0000CC"/>
                </a:solidFill>
              </a:rPr>
              <a:t>TeV</a:t>
            </a:r>
            <a:r>
              <a:rPr lang="en-GB" sz="2800" b="1" dirty="0" smtClean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prstClr val="black"/>
                </a:solidFill>
              </a:rPr>
              <a:t>&amp;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dirty="0">
                <a:solidFill>
                  <a:prstClr val="black"/>
                </a:solidFill>
              </a:rPr>
              <a:t>to </a:t>
            </a:r>
            <a:r>
              <a:rPr lang="en-GB" sz="2800" b="1" dirty="0" err="1">
                <a:solidFill>
                  <a:srgbClr val="0000CC"/>
                </a:solidFill>
              </a:rPr>
              <a:t>Bjorken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i="1" dirty="0">
                <a:solidFill>
                  <a:srgbClr val="0000CC"/>
                </a:solidFill>
              </a:rPr>
              <a:t>x</a:t>
            </a:r>
            <a:r>
              <a:rPr lang="en-GB" sz="2800" b="1" dirty="0">
                <a:solidFill>
                  <a:srgbClr val="0000CC"/>
                </a:solidFill>
              </a:rPr>
              <a:t> as </a:t>
            </a:r>
            <a:r>
              <a:rPr lang="en-GB" sz="2800" b="1" dirty="0" smtClean="0">
                <a:solidFill>
                  <a:srgbClr val="0000CC"/>
                </a:solidFill>
              </a:rPr>
              <a:t>low as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10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-7</a:t>
            </a:r>
            <a:r>
              <a:rPr lang="en-GB" sz="2800" b="1" dirty="0" smtClean="0">
                <a:solidFill>
                  <a:srgbClr val="0000CC"/>
                </a:solidFill>
              </a:rPr>
              <a:t> - 10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-8 </a:t>
            </a:r>
            <a:r>
              <a:rPr lang="en-GB" sz="2800" dirty="0" smtClean="0">
                <a:solidFill>
                  <a:prstClr val="black"/>
                </a:solidFill>
              </a:rPr>
              <a:t>[of interest </a:t>
            </a:r>
            <a:r>
              <a:rPr lang="en-GB" sz="2800" dirty="0">
                <a:solidFill>
                  <a:prstClr val="black"/>
                </a:solidFill>
              </a:rPr>
              <a:t>for ultra high energy </a:t>
            </a:r>
            <a:r>
              <a:rPr lang="en-GB" sz="2800" dirty="0" smtClean="0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GB" sz="2800" dirty="0" smtClean="0">
                <a:solidFill>
                  <a:prstClr val="black"/>
                </a:solidFill>
              </a:rPr>
              <a:t> scattering]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Higgs physics at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FCC-he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08" y="645788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 smtClean="0">
                <a:solidFill>
                  <a:prstClr val="black"/>
                </a:solidFill>
              </a:rPr>
              <a:t>M. Klein and H. Schopper, CERN Courier June2014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LEP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75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3" y="3555217"/>
            <a:ext cx="1303973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345264" y="3555217"/>
            <a:ext cx="1692000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853619" y="3635119"/>
            <a:ext cx="10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HL-LHC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2542" y="5110794"/>
            <a:ext cx="3344921" cy="529137"/>
            <a:chOff x="5722542" y="5110794"/>
            <a:chExt cx="3344921" cy="529137"/>
          </a:xfrm>
        </p:grpSpPr>
        <p:sp>
          <p:nvSpPr>
            <p:cNvPr id="63" name="Rectangle 62"/>
            <p:cNvSpPr/>
            <p:nvPr/>
          </p:nvSpPr>
          <p:spPr>
            <a:xfrm>
              <a:off x="7843463" y="5110794"/>
              <a:ext cx="1224000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02468" y="5110794"/>
              <a:ext cx="1321542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2" y="5110794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43671" y="5110794"/>
            <a:ext cx="3051462" cy="529137"/>
            <a:chOff x="2643671" y="5110794"/>
            <a:chExt cx="3051462" cy="529137"/>
          </a:xfrm>
        </p:grpSpPr>
        <p:sp>
          <p:nvSpPr>
            <p:cNvPr id="83" name="Rectangle 82"/>
            <p:cNvSpPr/>
            <p:nvPr/>
          </p:nvSpPr>
          <p:spPr>
            <a:xfrm>
              <a:off x="4673303" y="5110794"/>
              <a:ext cx="1021830" cy="529137"/>
            </a:xfrm>
            <a:prstGeom prst="rect">
              <a:avLst/>
            </a:prstGeom>
            <a:solidFill>
              <a:srgbClr val="173D5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FF6FB"/>
                  </a:solidFill>
                </a:rPr>
                <a:t>Design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43671" y="5190696"/>
              <a:ext cx="2490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spc="100" dirty="0" smtClean="0">
                  <a:solidFill>
                    <a:schemeClr val="tx2"/>
                  </a:solidFill>
                  <a:latin typeface="+mn-lt"/>
                </a:rPr>
                <a:t>                 FCC</a:t>
              </a:r>
              <a:endParaRPr lang="en-GB" b="1" spc="100" dirty="0">
                <a:solidFill>
                  <a:schemeClr val="tx2"/>
                </a:solidFill>
                <a:latin typeface="+mn-lt"/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197354" y="1548778"/>
            <a:ext cx="2624773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173D54"/>
                </a:solidFill>
                <a:effectLst>
                  <a:outerShdw blurRad="25400" dist="25400" dir="2700000" algn="tl" rotWithShape="0">
                    <a:schemeClr val="tx2">
                      <a:lumMod val="75000"/>
                      <a:alpha val="45000"/>
                    </a:schemeClr>
                  </a:outerShdw>
                </a:effectLst>
              </a:rPr>
              <a:t>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55044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</a:t>
            </a:r>
            <a:r>
              <a:rPr lang="en-US" sz="4000" b="0" dirty="0" smtClean="0">
                <a:solidFill>
                  <a:schemeClr val="bg1"/>
                </a:solidFill>
              </a:rPr>
              <a:t>C</a:t>
            </a:r>
            <a:r>
              <a:rPr lang="en-GB" sz="4000" b="0" dirty="0" smtClean="0">
                <a:solidFill>
                  <a:schemeClr val="bg1"/>
                </a:solidFill>
              </a:rPr>
              <a:t>ERN </a:t>
            </a:r>
            <a:r>
              <a:rPr lang="en-GB" sz="4000" b="0" dirty="0">
                <a:solidFill>
                  <a:schemeClr val="bg1"/>
                </a:solidFill>
              </a:rPr>
              <a:t>Circular Colliders + FCC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5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7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278 L -0.38525 0.23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25 0.23727 L 0.00173 0.560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671109"/>
              </p:ext>
            </p:extLst>
          </p:nvPr>
        </p:nvGraphicFramePr>
        <p:xfrm>
          <a:off x="42824" y="1312755"/>
          <a:ext cx="9040020" cy="4957099"/>
        </p:xfrm>
        <a:graphic>
          <a:graphicData uri="http://schemas.openxmlformats.org/drawingml/2006/table">
            <a:tbl>
              <a:tblPr firstRow="1" bandRow="1"/>
              <a:tblGrid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  <a:gridCol w="452001"/>
              </a:tblGrid>
              <a:tr h="440196"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28859"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</a:tr>
              <a:tr h="4186280"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07295" y="2427600"/>
            <a:ext cx="2238916" cy="542222"/>
          </a:xfrm>
          <a:prstGeom prst="roundRect">
            <a:avLst/>
          </a:prstGeom>
          <a:solidFill>
            <a:srgbClr val="0C377B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Explore options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“weak interaction”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18430" y="5509696"/>
            <a:ext cx="1256294" cy="376404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CC0099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Report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5660" y="2105564"/>
            <a:ext cx="2653680" cy="294189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Study plan,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scope definition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78881" y="5113092"/>
            <a:ext cx="1837682" cy="579821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FCC </a:t>
            </a:r>
            <a:r>
              <a:rPr lang="en-GB" sz="1600" b="1" kern="0" dirty="0" smtClean="0">
                <a:solidFill>
                  <a:srgbClr val="0C377B"/>
                </a:solidFill>
              </a:rPr>
              <a:t>Week 2018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contents of CDR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04703" y="5998914"/>
            <a:ext cx="1330785" cy="263549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CDR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ready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0" y="2033316"/>
            <a:ext cx="615661" cy="581317"/>
            <a:chOff x="4333017" y="2114253"/>
            <a:chExt cx="1219048" cy="12190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sp>
        <p:nvSpPr>
          <p:cNvPr id="16" name="Rounded Rectangle 15"/>
          <p:cNvSpPr/>
          <p:nvPr/>
        </p:nvSpPr>
        <p:spPr>
          <a:xfrm>
            <a:off x="473482" y="3456532"/>
            <a:ext cx="2131330" cy="617144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FCC Week 2015: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smtClean="0">
                <a:solidFill>
                  <a:srgbClr val="0C377B"/>
                </a:solidFill>
              </a:rPr>
              <a:t>work towards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baseline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87175" y="3005103"/>
            <a:ext cx="615661" cy="576741"/>
            <a:chOff x="-1219048" y="3333377"/>
            <a:chExt cx="540000" cy="54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655302" y="3960128"/>
            <a:ext cx="615661" cy="581317"/>
            <a:chOff x="4333017" y="2114253"/>
            <a:chExt cx="1219048" cy="12190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581975" y="5550463"/>
            <a:ext cx="615661" cy="576741"/>
            <a:chOff x="6234726" y="2760924"/>
            <a:chExt cx="540000" cy="540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2667173" y="3193888"/>
            <a:ext cx="2958274" cy="542222"/>
          </a:xfrm>
          <a:prstGeom prst="roundRect">
            <a:avLst/>
          </a:prstGeom>
          <a:solidFill>
            <a:srgbClr val="0C377B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conceptual study of baseline “strong interact.”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263143" y="3815451"/>
            <a:ext cx="2466113" cy="679189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FCC Week 17 &amp; Review</a:t>
            </a:r>
            <a:b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Cost model, LHC results</a:t>
            </a:r>
            <a:b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study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re-scoping?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837447" y="4551790"/>
            <a:ext cx="1678184" cy="542222"/>
          </a:xfrm>
          <a:prstGeom prst="roundRect">
            <a:avLst/>
          </a:prstGeom>
          <a:solidFill>
            <a:srgbClr val="0C377B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Elaboration,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consolidation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11811" y="3695758"/>
            <a:ext cx="615661" cy="576741"/>
            <a:chOff x="-1219048" y="3333377"/>
            <a:chExt cx="540000" cy="540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812" y="2727140"/>
            <a:ext cx="933495" cy="93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ounded Rectangle 33"/>
          <p:cNvSpPr/>
          <p:nvPr/>
        </p:nvSpPr>
        <p:spPr>
          <a:xfrm>
            <a:off x="3243396" y="4260147"/>
            <a:ext cx="1725989" cy="454336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FCC Week 2016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noProof="0" dirty="0" smtClean="0">
                <a:solidFill>
                  <a:srgbClr val="0C377B"/>
                </a:solidFill>
              </a:rPr>
              <a:t>Progress review</a:t>
            </a: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425487" y="4999624"/>
            <a:ext cx="615661" cy="576741"/>
            <a:chOff x="-1219048" y="3333377"/>
            <a:chExt cx="540000" cy="5400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38" name="Title 1"/>
          <p:cNvSpPr txBox="1">
            <a:spLocks/>
          </p:cNvSpPr>
          <p:nvPr/>
        </p:nvSpPr>
        <p:spPr>
          <a:xfrm>
            <a:off x="-3059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              </a:t>
            </a:r>
            <a:r>
              <a:rPr lang="en-GB" sz="3600" dirty="0" smtClean="0"/>
              <a:t>Study </a:t>
            </a:r>
            <a:r>
              <a:rPr lang="en-GB" sz="3600" dirty="0"/>
              <a:t>time line towards </a:t>
            </a:r>
            <a:r>
              <a:rPr lang="en-GB" sz="3600" dirty="0" smtClean="0"/>
              <a:t>FCC CDR</a:t>
            </a:r>
            <a:endParaRPr lang="en-US" sz="3600" dirty="0"/>
          </a:p>
        </p:txBody>
      </p:sp>
      <p:pic>
        <p:nvPicPr>
          <p:cNvPr id="3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25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-8603276" y="1645332"/>
            <a:ext cx="17273129" cy="4317592"/>
            <a:chOff x="-8603276" y="1645332"/>
            <a:chExt cx="17273129" cy="4317592"/>
          </a:xfrm>
        </p:grpSpPr>
        <p:grpSp>
          <p:nvGrpSpPr>
            <p:cNvPr id="133" name="Group 132"/>
            <p:cNvGrpSpPr/>
            <p:nvPr/>
          </p:nvGrpSpPr>
          <p:grpSpPr>
            <a:xfrm>
              <a:off x="-8603276" y="1645333"/>
              <a:ext cx="8635181" cy="4317591"/>
              <a:chOff x="-9180874" y="1944487"/>
              <a:chExt cx="8635181" cy="4317591"/>
            </a:xfrm>
          </p:grpSpPr>
          <p:pic>
            <p:nvPicPr>
              <p:cNvPr id="208" name="Picture 2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180874" y="1944487"/>
                <a:ext cx="8635181" cy="4317591"/>
              </a:xfrm>
              <a:prstGeom prst="rect">
                <a:avLst/>
              </a:prstGeom>
            </p:spPr>
          </p:pic>
          <p:grpSp>
            <p:nvGrpSpPr>
              <p:cNvPr id="209" name="Group 208"/>
              <p:cNvGrpSpPr/>
              <p:nvPr/>
            </p:nvGrpSpPr>
            <p:grpSpPr>
              <a:xfrm>
                <a:off x="-7791596" y="2404096"/>
                <a:ext cx="6373664" cy="2242480"/>
                <a:chOff x="-7791596" y="2404096"/>
                <a:chExt cx="6373664" cy="2242480"/>
              </a:xfrm>
            </p:grpSpPr>
            <p:pic>
              <p:nvPicPr>
                <p:cNvPr id="210" name="Picture 20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1666" y="256010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1" name="Picture 21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8872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2" name="Picture 21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6000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3" name="Picture 21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4324" y="265598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4" name="Picture 21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11847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5" name="Picture 21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1484" y="27128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6" name="Picture 21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20321" y="268903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7" name="Picture 21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24059" y="269607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8" name="Picture 21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50979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9" name="Picture 21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30569" y="2738868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0" name="Picture 21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62160" y="276053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1" name="Picture 22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89054" y="278004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2" name="Picture 22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17280" y="27778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3" name="Picture 22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45506" y="278001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4" name="Picture 22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60730" y="279950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5" name="Picture 22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88956" y="28146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6" name="Picture 22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2004" y="27475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7" name="Picture 22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41659" y="27193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8" name="Picture 22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17516" y="272960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9" name="Picture 22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71070" y="289811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0" name="Picture 22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60180" y="289321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1" name="Picture 23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0936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2" name="Picture 23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3577" y="292897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3" name="Picture 23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41926" y="295497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4" name="Picture 23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53184" y="29717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5" name="Picture 23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07754" y="292786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6" name="Picture 23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03993" y="240409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7" name="Picture 23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66295" y="272586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8" name="Picture 23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92857" y="26423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9" name="Picture 23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85871" y="26727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0" name="Picture 2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54890" y="260832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1" name="Picture 24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02791" y="313951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2" name="Picture 24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91461" y="3112068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3" name="Picture 24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69520" y="312618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4" name="Picture 24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16314" y="310285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5" name="Picture 2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91596" y="31288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6" name="Picture 24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54781" y="316424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7" name="Picture 24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362606" y="350161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8" name="Picture 24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65411" y="307577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9" name="Picture 24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7237" y="290462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0" name="Picture 24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95602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1" name="Picture 25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097785" y="29349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2" name="Picture 25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157597" y="29538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3" name="Picture 25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969318" y="448948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4" name="Picture 25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28217" y="311092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5" name="Picture 25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188873" y="322817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6" name="Picture 25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086027" y="294287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7" name="Picture 25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20592" y="2664899"/>
                  <a:ext cx="98382" cy="15709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4" name="Group 133"/>
            <p:cNvGrpSpPr/>
            <p:nvPr/>
          </p:nvGrpSpPr>
          <p:grpSpPr>
            <a:xfrm>
              <a:off x="34672" y="1645332"/>
              <a:ext cx="8635181" cy="4317591"/>
              <a:chOff x="-9180874" y="1944487"/>
              <a:chExt cx="8635181" cy="4317591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180874" y="1944487"/>
                <a:ext cx="8635181" cy="4317591"/>
              </a:xfrm>
              <a:prstGeom prst="rect">
                <a:avLst/>
              </a:prstGeom>
            </p:spPr>
          </p:pic>
          <p:grpSp>
            <p:nvGrpSpPr>
              <p:cNvPr id="136" name="Group 135"/>
              <p:cNvGrpSpPr/>
              <p:nvPr/>
            </p:nvGrpSpPr>
            <p:grpSpPr>
              <a:xfrm>
                <a:off x="-7791596" y="2404096"/>
                <a:ext cx="6357751" cy="2242480"/>
                <a:chOff x="-7791596" y="2404096"/>
                <a:chExt cx="6357751" cy="2242480"/>
              </a:xfrm>
            </p:grpSpPr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1666" y="256010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8872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6000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4324" y="265598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1" name="Picture 14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11847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2" name="Picture 14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1484" y="27128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20321" y="268903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24059" y="269607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50979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30569" y="2738868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62160" y="276053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89054" y="278004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17280" y="27778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45506" y="278001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60730" y="279950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88956" y="28146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2004" y="27475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41659" y="27193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17516" y="272960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78" name="Picture 17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71070" y="289811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60180" y="289321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0" name="Picture 17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0936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3577" y="292897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2" name="Picture 18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41926" y="295497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53184" y="29717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4" name="Picture 18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07754" y="292786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5" name="Picture 18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03993" y="240409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6" name="Picture 18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66295" y="272586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7" name="Picture 18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92857" y="26423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8" name="Picture 18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85871" y="26727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9" name="Picture 18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54890" y="260832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75892" y="311207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1" name="Picture 19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32227" y="311800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2" name="Picture 19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91596" y="31288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3" name="Picture 19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54781" y="316424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4" name="Picture 19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362606" y="350161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5" name="Picture 19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65411" y="307577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6" name="Picture 19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7237" y="290462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7" name="Picture 19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95602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8" name="Picture 19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097785" y="29349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9" name="Picture 19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157597" y="29538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0" name="Picture 19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969318" y="448948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1" name="Picture 20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33932" y="308821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2" name="Picture 20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075445" y="293714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3" name="Picture 20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437594" y="284613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4" name="Picture 20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11650" y="267670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5" name="Picture 20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00777" y="309329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6" name="Picture 20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00777" y="31288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7" name="Picture 20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11625" y="3207400"/>
                  <a:ext cx="98382" cy="15709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1" name="Freeform 130"/>
          <p:cNvSpPr/>
          <p:nvPr/>
        </p:nvSpPr>
        <p:spPr>
          <a:xfrm>
            <a:off x="0" y="1486894"/>
            <a:ext cx="9144000" cy="4572000"/>
          </a:xfrm>
          <a:custGeom>
            <a:avLst/>
            <a:gdLst>
              <a:gd name="connsiteX0" fmla="*/ 6400161 w 9144000"/>
              <a:gd name="connsiteY0" fmla="*/ 128987 h 4572000"/>
              <a:gd name="connsiteX1" fmla="*/ 4240161 w 9144000"/>
              <a:gd name="connsiteY1" fmla="*/ 2302508 h 4572000"/>
              <a:gd name="connsiteX2" fmla="*/ 6400161 w 9144000"/>
              <a:gd name="connsiteY2" fmla="*/ 4476029 h 4572000"/>
              <a:gd name="connsiteX3" fmla="*/ 8560161 w 9144000"/>
              <a:gd name="connsiteY3" fmla="*/ 2302508 h 4572000"/>
              <a:gd name="connsiteX4" fmla="*/ 6400161 w 9144000"/>
              <a:gd name="connsiteY4" fmla="*/ 128987 h 4572000"/>
              <a:gd name="connsiteX5" fmla="*/ 0 w 9144000"/>
              <a:gd name="connsiteY5" fmla="*/ 0 h 4572000"/>
              <a:gd name="connsiteX6" fmla="*/ 9144000 w 9144000"/>
              <a:gd name="connsiteY6" fmla="*/ 0 h 4572000"/>
              <a:gd name="connsiteX7" fmla="*/ 9144000 w 9144000"/>
              <a:gd name="connsiteY7" fmla="*/ 4572000 h 4572000"/>
              <a:gd name="connsiteX8" fmla="*/ 0 w 9144000"/>
              <a:gd name="connsiteY8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572000">
                <a:moveTo>
                  <a:pt x="6400161" y="128987"/>
                </a:moveTo>
                <a:cubicBezTo>
                  <a:pt x="5207226" y="128987"/>
                  <a:pt x="4240161" y="1102105"/>
                  <a:pt x="4240161" y="2302508"/>
                </a:cubicBezTo>
                <a:cubicBezTo>
                  <a:pt x="4240161" y="3502911"/>
                  <a:pt x="5207226" y="4476029"/>
                  <a:pt x="6400161" y="4476029"/>
                </a:cubicBezTo>
                <a:cubicBezTo>
                  <a:pt x="7593096" y="4476029"/>
                  <a:pt x="8560161" y="3502911"/>
                  <a:pt x="8560161" y="2302508"/>
                </a:cubicBezTo>
                <a:cubicBezTo>
                  <a:pt x="8560161" y="1102105"/>
                  <a:pt x="7593096" y="128987"/>
                  <a:pt x="6400161" y="12898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28" name="Oval 127"/>
          <p:cNvSpPr/>
          <p:nvPr/>
        </p:nvSpPr>
        <p:spPr>
          <a:xfrm>
            <a:off x="4249546" y="1615881"/>
            <a:ext cx="4320000" cy="4347042"/>
          </a:xfrm>
          <a:prstGeom prst="ellipse">
            <a:avLst/>
          </a:prstGeom>
          <a:gradFill flip="none" rotWithShape="1">
            <a:gsLst>
              <a:gs pos="7000">
                <a:srgbClr val="000000">
                  <a:alpha val="0"/>
                </a:srgbClr>
              </a:gs>
              <a:gs pos="55000">
                <a:srgbClr val="000000">
                  <a:alpha val="27000"/>
                </a:srgbClr>
              </a:gs>
              <a:gs pos="83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smtClean="0">
              <a:solidFill>
                <a:schemeClr val="bg1"/>
              </a:solidFill>
              <a:effectLst>
                <a:outerShdw blurRad="25400" dist="25400" dir="2700000" algn="tl" rotWithShape="0">
                  <a:schemeClr val="tx2">
                    <a:lumMod val="75000"/>
                    <a:alpha val="45000"/>
                  </a:schemeClr>
                </a:outerShdw>
              </a:effectLst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92" y="50438"/>
            <a:ext cx="8226854" cy="71303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FCC Collaboration </a:t>
            </a:r>
            <a:r>
              <a:rPr lang="en-GB" dirty="0" smtClean="0">
                <a:solidFill>
                  <a:schemeClr val="bg1"/>
                </a:solidFill>
              </a:rPr>
              <a:t>Status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09816"/>
            <a:ext cx="8226854" cy="99765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58 </a:t>
            </a:r>
            <a:r>
              <a:rPr lang="en-GB" dirty="0" smtClean="0"/>
              <a:t>institutes</a:t>
            </a:r>
          </a:p>
          <a:p>
            <a:r>
              <a:rPr lang="en-GB" dirty="0" smtClean="0"/>
              <a:t>22 countries + EC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082679"/>
            <a:ext cx="540000" cy="5400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082679"/>
            <a:ext cx="540000" cy="54000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33" y="2082679"/>
            <a:ext cx="540000" cy="54000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25" y="2082679"/>
            <a:ext cx="540000" cy="540000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0" y="2082679"/>
            <a:ext cx="540000" cy="54000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612883"/>
            <a:ext cx="540000" cy="5400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612883"/>
            <a:ext cx="540000" cy="54000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612883"/>
            <a:ext cx="540000" cy="5400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23" y="2612883"/>
            <a:ext cx="540000" cy="54000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72" y="2612883"/>
            <a:ext cx="540000" cy="54000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2612883"/>
            <a:ext cx="540000" cy="54000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159000"/>
            <a:ext cx="540000" cy="54000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159000"/>
            <a:ext cx="540000" cy="54000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159000"/>
            <a:ext cx="540000" cy="54000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6" y="3159000"/>
            <a:ext cx="540000" cy="540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48" y="3159000"/>
            <a:ext cx="540000" cy="54000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64" y="3159000"/>
            <a:ext cx="540000" cy="54000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698895"/>
            <a:ext cx="540000" cy="54000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698895"/>
            <a:ext cx="540000" cy="54000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698895"/>
            <a:ext cx="540000" cy="54000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04" y="3698895"/>
            <a:ext cx="540000" cy="54000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082679"/>
            <a:ext cx="540000" cy="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69" y="3697483"/>
            <a:ext cx="541351" cy="5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3.7037E-6 L 1.4 -0.0020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FCC Collaboration Status</a:t>
            </a:r>
            <a:endParaRPr lang="en-US" dirty="0"/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87559" y="917172"/>
            <a:ext cx="8568952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400" b="1" dirty="0" smtClean="0">
                <a:solidFill>
                  <a:srgbClr val="FF3300"/>
                </a:solidFill>
                <a:latin typeface="Calibri"/>
              </a:rPr>
              <a:t>58 </a:t>
            </a:r>
            <a:r>
              <a:rPr lang="en-GB" sz="2400" b="1" dirty="0" smtClean="0">
                <a:solidFill>
                  <a:srgbClr val="FF3300"/>
                </a:solidFill>
                <a:latin typeface="Calibri"/>
              </a:rPr>
              <a:t>collaboration members &amp; CERN as host institute, </a:t>
            </a:r>
            <a:r>
              <a:rPr lang="en-GB" sz="2400" b="1" dirty="0">
                <a:solidFill>
                  <a:srgbClr val="FF3300"/>
                </a:solidFill>
                <a:latin typeface="Calibri"/>
              </a:rPr>
              <a:t>8</a:t>
            </a:r>
            <a:r>
              <a:rPr lang="en-GB" sz="2400" b="1" dirty="0" smtClean="0">
                <a:solidFill>
                  <a:srgbClr val="FF3300"/>
                </a:solidFill>
                <a:latin typeface="Calibri"/>
              </a:rPr>
              <a:t> July </a:t>
            </a:r>
            <a:r>
              <a:rPr lang="en-GB" sz="2400" b="1" dirty="0" smtClean="0">
                <a:solidFill>
                  <a:srgbClr val="FF3300"/>
                </a:solidFill>
                <a:latin typeface="Calibri"/>
              </a:rPr>
              <a:t>2015</a:t>
            </a:r>
            <a:endParaRPr lang="en-GB" sz="2400" b="1" dirty="0">
              <a:solidFill>
                <a:srgbClr val="FF3300"/>
              </a:solidFill>
              <a:latin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8110" y="1345519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ALBA/CELLS,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500" b="1" dirty="0" smtClean="0">
                <a:solidFill>
                  <a:srgbClr val="0C377B"/>
                </a:solidFill>
                <a:latin typeface="Arial"/>
              </a:rPr>
              <a:t>Ankara U., Turkey</a:t>
            </a:r>
          </a:p>
          <a:p>
            <a:pPr algn="l">
              <a:defRPr/>
            </a:pPr>
            <a:r>
              <a:rPr lang="en-GB" sz="1500" b="1" dirty="0">
                <a:solidFill>
                  <a:srgbClr val="0C377B"/>
                </a:solidFill>
              </a:rPr>
              <a:t>U Belgrade, </a:t>
            </a:r>
            <a:r>
              <a:rPr lang="en-GB" sz="1500" b="1" dirty="0" smtClean="0">
                <a:solidFill>
                  <a:srgbClr val="0C377B"/>
                </a:solidFill>
              </a:rPr>
              <a:t>Serbia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Bern, Switzerland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BINP, Russia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CASE (SUNY/BNL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), USA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CBPF, Brazil 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CEA Grenoble,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500" b="1" dirty="0" smtClean="0">
                <a:solidFill>
                  <a:srgbClr val="0C377B"/>
                </a:solidFill>
                <a:latin typeface="Arial"/>
              </a:rPr>
              <a:t>CEA </a:t>
            </a:r>
            <a:r>
              <a:rPr lang="en-GB" sz="1500" b="1" dirty="0" err="1" smtClean="0">
                <a:solidFill>
                  <a:srgbClr val="0C377B"/>
                </a:solidFill>
                <a:latin typeface="Arial"/>
              </a:rPr>
              <a:t>Saclay</a:t>
            </a:r>
            <a:r>
              <a:rPr lang="en-GB" sz="1500" b="1" dirty="0" smtClean="0">
                <a:solidFill>
                  <a:srgbClr val="0C377B"/>
                </a:solidFill>
                <a:latin typeface="Arial"/>
              </a:rPr>
              <a:t>, France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CIEMAT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CNRS,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Cockcroft Institute, UK 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Colima, Mexico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CSIC/IFIC,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TU Darmstadt,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Germany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DESY, Germany 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TU Dresden,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Duke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U,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EPFL,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Switzerland</a:t>
            </a:r>
          </a:p>
          <a:p>
            <a:pPr algn="l">
              <a:defRPr/>
            </a:pPr>
            <a:r>
              <a:rPr lang="en-GB" sz="1500" b="1" dirty="0">
                <a:solidFill>
                  <a:srgbClr val="0C377B"/>
                </a:solidFill>
                <a:latin typeface="Arial"/>
              </a:rPr>
              <a:t>GWNU, Korea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914422" y="1353971"/>
            <a:ext cx="345638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Geneva, Switzerland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Goethe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Frankfurt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GSI,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Hellenic Open U, Greece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HEPHY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Austria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500" b="1" dirty="0" smtClean="0">
                <a:solidFill>
                  <a:srgbClr val="0C377B"/>
                </a:solidFill>
                <a:latin typeface="Arial"/>
              </a:rPr>
              <a:t>U Houston, USA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IFJ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PAN Krakow, Poland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INFN,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INP Minsk,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Belarus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Iowa,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IPM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Iran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UC Irvine, USA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Istanbul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Aydin U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., Turkey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JAI/Oxford,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JINR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Dubna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Russia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FZ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Jülich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KAIST, Korea</a:t>
            </a:r>
          </a:p>
          <a:p>
            <a:pPr lvl="0" algn="l">
              <a:defRPr/>
            </a:pP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KEK, </a:t>
            </a:r>
            <a:r>
              <a:rPr lang="en-GB" sz="15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 lvl="0" algn="l">
              <a:defRPr/>
            </a:pP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KIAS, Korea</a:t>
            </a:r>
          </a:p>
          <a:p>
            <a:pPr lvl="0" algn="l">
              <a:defRPr/>
            </a:pP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King’s College London, UK</a:t>
            </a:r>
          </a:p>
          <a:p>
            <a:pPr lvl="0" algn="l">
              <a:defRPr/>
            </a:pPr>
            <a:endParaRPr lang="en-GB" sz="1500" b="1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370806" y="1396104"/>
            <a:ext cx="284380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KIT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Karlsruhe, Germany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Korea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Sejong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Korea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MEPhI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Russia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NBI, Denmark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GB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orthern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Illinois U.,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NC PHEP Minsk, Belarus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U. Liverpool, UK</a:t>
            </a:r>
          </a:p>
          <a:p>
            <a:pPr lvl="0" algn="l">
              <a:defRPr/>
            </a:pP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Oxford, </a:t>
            </a:r>
            <a:r>
              <a:rPr lang="en-GB" sz="15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Switzerland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Sapienza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/Roma,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UC Santa Barbara,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 Silesia,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Tampere,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5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TOBB, Turkey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1500" b="1" dirty="0" err="1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Twente</a:t>
            </a: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</a:p>
          <a:p>
            <a:pPr algn="l"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 Vienna, Austria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/>
            </a:pP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Wroclaw </a:t>
            </a:r>
            <a:r>
              <a:rPr lang="en-GB" sz="15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UT, Poland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4248000" y="1424057"/>
            <a:ext cx="4896000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496" y="1376847"/>
            <a:ext cx="414750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b="1" kern="0" dirty="0">
                <a:latin typeface="Arial"/>
                <a:cs typeface="Calibri" pitchFamily="34" charset="0"/>
              </a:rPr>
              <a:t>i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nternational 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FCC collaboration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smtClean="0">
                <a:latin typeface="Arial"/>
                <a:cs typeface="Calibri" pitchFamily="34" charset="0"/>
              </a:rPr>
              <a:t>pp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-collider (</a:t>
            </a:r>
            <a:r>
              <a:rPr lang="en-US" sz="24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latin typeface="Arial"/>
                <a:cs typeface="Calibri" pitchFamily="34" charset="0"/>
              </a:rPr>
              <a:t>hh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)       </a:t>
            </a:r>
            <a:r>
              <a:rPr lang="en-US" sz="2400" kern="0" dirty="0" smtClean="0">
                <a:latin typeface="Arial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2400" kern="0" dirty="0" smtClean="0">
                <a:latin typeface="Arial"/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cs typeface="Calibri" pitchFamily="34" charset="0"/>
              </a:rPr>
              <a:t>80-100 km infrastructure </a:t>
            </a:r>
            <a:r>
              <a:rPr lang="en-US" sz="2400" kern="0" dirty="0">
                <a:cs typeface="Calibri" pitchFamily="34" charset="0"/>
              </a:rPr>
              <a:t>in Geneva area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400" b="1" kern="0" baseline="30000" dirty="0" err="1" smtClean="0">
                <a:latin typeface="Arial"/>
                <a:cs typeface="Calibri" pitchFamily="34" charset="0"/>
              </a:rPr>
              <a:t>+</a:t>
            </a:r>
            <a:r>
              <a:rPr lang="en-US" sz="24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400" b="1" kern="0" baseline="30000" dirty="0" smtClean="0">
                <a:latin typeface="Arial"/>
                <a:cs typeface="Calibri" pitchFamily="34" charset="0"/>
              </a:rPr>
              <a:t>-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 </a:t>
            </a:r>
            <a:r>
              <a:rPr lang="en-US" sz="2400" b="1" kern="0" dirty="0">
                <a:latin typeface="Arial"/>
                <a:cs typeface="Calibri" pitchFamily="34" charset="0"/>
              </a:rPr>
              <a:t>collider 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(</a:t>
            </a:r>
            <a:r>
              <a:rPr lang="en-US" sz="24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latin typeface="Arial"/>
                <a:cs typeface="Calibri" pitchFamily="34" charset="0"/>
              </a:rPr>
              <a:t>ee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) </a:t>
            </a:r>
            <a:r>
              <a:rPr lang="en-US" sz="2400" kern="0" dirty="0" smtClean="0">
                <a:latin typeface="Arial"/>
                <a:cs typeface="Calibri" pitchFamily="34" charset="0"/>
              </a:rPr>
              <a:t>as potential intermediate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p-e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FCC-he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) option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472" y="3816498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100 km</a:t>
            </a: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Symbo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Study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  <a:p>
            <a:pPr lvl="0" algn="ctr">
              <a:defRPr/>
            </a:pP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GOAL: CDR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and cost review for the next ESU (2018)</a:t>
            </a:r>
            <a:endParaRPr lang="en-GB" sz="2000" b="1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986719"/>
            <a:ext cx="8686800" cy="1106577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 smtClean="0"/>
              <a:t>Core aspects of hadron collider design: </a:t>
            </a:r>
            <a:r>
              <a:rPr lang="en-GB" sz="2000" dirty="0" smtClean="0">
                <a:solidFill>
                  <a:srgbClr val="FF0000"/>
                </a:solidFill>
              </a:rPr>
              <a:t>arc &amp; IR optics design, 16 </a:t>
            </a:r>
            <a:r>
              <a:rPr lang="en-GB" sz="2000" dirty="0">
                <a:solidFill>
                  <a:srgbClr val="FF0000"/>
                </a:solidFill>
              </a:rPr>
              <a:t>T magnet </a:t>
            </a:r>
            <a:r>
              <a:rPr lang="en-GB" sz="2000" dirty="0" smtClean="0">
                <a:solidFill>
                  <a:srgbClr val="FF0000"/>
                </a:solidFill>
              </a:rPr>
              <a:t>program, </a:t>
            </a:r>
            <a:r>
              <a:rPr lang="en-GB" sz="2000" dirty="0">
                <a:solidFill>
                  <a:srgbClr val="FF0000"/>
                </a:solidFill>
              </a:rPr>
              <a:t>cryogenic </a:t>
            </a:r>
            <a:r>
              <a:rPr lang="en-GB" sz="2000" dirty="0" smtClean="0">
                <a:solidFill>
                  <a:srgbClr val="FF0000"/>
                </a:solidFill>
              </a:rPr>
              <a:t>beam vacuum system </a:t>
            </a:r>
          </a:p>
          <a:p>
            <a:r>
              <a:rPr lang="en-GB" b="1" dirty="0"/>
              <a:t>Recognition of FCC Study by European Commission</a:t>
            </a:r>
          </a:p>
          <a:p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059829"/>
            <a:ext cx="8226854" cy="6773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EC contributes with funding to FCC-</a:t>
            </a:r>
            <a:r>
              <a:rPr lang="en-GB" dirty="0" err="1" smtClean="0"/>
              <a:t>hh</a:t>
            </a:r>
            <a:r>
              <a:rPr lang="en-GB" dirty="0" smtClean="0"/>
              <a:t> study</a:t>
            </a:r>
            <a:endParaRPr lang="fr-CH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7163"/>
            <a:ext cx="8393723" cy="31548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 </a:t>
            </a:r>
            <a:r>
              <a:rPr lang="en-GB" dirty="0" err="1" smtClean="0"/>
              <a:t>EuroCirCol</a:t>
            </a:r>
            <a:r>
              <a:rPr lang="en-GB" dirty="0" smtClean="0"/>
              <a:t> EU </a:t>
            </a:r>
            <a:r>
              <a:rPr lang="en-GB" dirty="0"/>
              <a:t>Horizon 2020 Grant</a:t>
            </a:r>
            <a:endParaRPr lang="en-US" dirty="0"/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0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33" y="56815"/>
            <a:ext cx="8778953" cy="680908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EuroCirCol</a:t>
            </a:r>
            <a:r>
              <a:rPr lang="en-GB" dirty="0" smtClean="0">
                <a:solidFill>
                  <a:schemeClr val="bg1"/>
                </a:solidFill>
              </a:rPr>
              <a:t> Consortium + Associates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96469" y="1053998"/>
            <a:ext cx="4922859" cy="4439968"/>
            <a:chOff x="1671145" y="-12700"/>
            <a:chExt cx="7597999" cy="6852700"/>
          </a:xfrm>
        </p:grpSpPr>
        <p:sp>
          <p:nvSpPr>
            <p:cNvPr id="154" name="Rectangle 153"/>
            <p:cNvSpPr/>
            <p:nvPr/>
          </p:nvSpPr>
          <p:spPr>
            <a:xfrm>
              <a:off x="1671145" y="1"/>
              <a:ext cx="7536357" cy="6839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673502" y="762"/>
              <a:ext cx="2301766" cy="2419527"/>
              <a:chOff x="4574341" y="2333348"/>
              <a:chExt cx="2301766" cy="2419527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4574341" y="2333348"/>
                <a:ext cx="2301766" cy="241952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grpSp>
            <p:nvGrpSpPr>
              <p:cNvPr id="130" name="Groupe 1114"/>
              <p:cNvGrpSpPr>
                <a:grpSpLocks noChangeAspect="1"/>
              </p:cNvGrpSpPr>
              <p:nvPr/>
            </p:nvGrpSpPr>
            <p:grpSpPr>
              <a:xfrm>
                <a:off x="4620486" y="2374252"/>
                <a:ext cx="2176000" cy="2331011"/>
                <a:chOff x="2209800" y="1125538"/>
                <a:chExt cx="4724400" cy="5060950"/>
              </a:xfrm>
              <a:solidFill>
                <a:srgbClr val="D6DCE5"/>
              </a:solidFill>
            </p:grpSpPr>
            <p:sp>
              <p:nvSpPr>
                <p:cNvPr id="133" name="Freeform 132"/>
                <p:cNvSpPr>
                  <a:spLocks noEditPoints="1"/>
                </p:cNvSpPr>
                <p:nvPr/>
              </p:nvSpPr>
              <p:spPr bwMode="auto">
                <a:xfrm>
                  <a:off x="5337175" y="4808538"/>
                  <a:ext cx="92075" cy="53975"/>
                </a:xfrm>
                <a:custGeom>
                  <a:avLst/>
                  <a:gdLst>
                    <a:gd name="T0" fmla="*/ 24 w 58"/>
                    <a:gd name="T1" fmla="*/ 28 h 34"/>
                    <a:gd name="T2" fmla="*/ 8 w 58"/>
                    <a:gd name="T3" fmla="*/ 32 h 34"/>
                    <a:gd name="T4" fmla="*/ 0 w 58"/>
                    <a:gd name="T5" fmla="*/ 20 h 34"/>
                    <a:gd name="T6" fmla="*/ 0 w 58"/>
                    <a:gd name="T7" fmla="*/ 20 h 34"/>
                    <a:gd name="T8" fmla="*/ 4 w 58"/>
                    <a:gd name="T9" fmla="*/ 12 h 34"/>
                    <a:gd name="T10" fmla="*/ 12 w 58"/>
                    <a:gd name="T11" fmla="*/ 8 h 34"/>
                    <a:gd name="T12" fmla="*/ 12 w 58"/>
                    <a:gd name="T13" fmla="*/ 8 h 34"/>
                    <a:gd name="T14" fmla="*/ 24 w 58"/>
                    <a:gd name="T15" fmla="*/ 12 h 34"/>
                    <a:gd name="T16" fmla="*/ 34 w 58"/>
                    <a:gd name="T17" fmla="*/ 8 h 34"/>
                    <a:gd name="T18" fmla="*/ 34 w 58"/>
                    <a:gd name="T19" fmla="*/ 8 h 34"/>
                    <a:gd name="T20" fmla="*/ 42 w 58"/>
                    <a:gd name="T21" fmla="*/ 8 h 34"/>
                    <a:gd name="T22" fmla="*/ 44 w 58"/>
                    <a:gd name="T23" fmla="*/ 8 h 34"/>
                    <a:gd name="T24" fmla="*/ 46 w 58"/>
                    <a:gd name="T25" fmla="*/ 2 h 34"/>
                    <a:gd name="T26" fmla="*/ 50 w 58"/>
                    <a:gd name="T27" fmla="*/ 0 h 34"/>
                    <a:gd name="T28" fmla="*/ 54 w 58"/>
                    <a:gd name="T29" fmla="*/ 2 h 34"/>
                    <a:gd name="T30" fmla="*/ 54 w 58"/>
                    <a:gd name="T31" fmla="*/ 8 h 34"/>
                    <a:gd name="T32" fmla="*/ 58 w 58"/>
                    <a:gd name="T33" fmla="*/ 12 h 34"/>
                    <a:gd name="T34" fmla="*/ 54 w 58"/>
                    <a:gd name="T35" fmla="*/ 16 h 34"/>
                    <a:gd name="T36" fmla="*/ 56 w 58"/>
                    <a:gd name="T37" fmla="*/ 24 h 34"/>
                    <a:gd name="T38" fmla="*/ 56 w 58"/>
                    <a:gd name="T39" fmla="*/ 30 h 34"/>
                    <a:gd name="T40" fmla="*/ 56 w 58"/>
                    <a:gd name="T41" fmla="*/ 32 h 34"/>
                    <a:gd name="T42" fmla="*/ 46 w 58"/>
                    <a:gd name="T43" fmla="*/ 32 h 34"/>
                    <a:gd name="T44" fmla="*/ 44 w 58"/>
                    <a:gd name="T45" fmla="*/ 28 h 34"/>
                    <a:gd name="T46" fmla="*/ 30 w 58"/>
                    <a:gd name="T47" fmla="*/ 32 h 34"/>
                    <a:gd name="T48" fmla="*/ 26 w 58"/>
                    <a:gd name="T49" fmla="*/ 30 h 34"/>
                    <a:gd name="T50" fmla="*/ 34 w 58"/>
                    <a:gd name="T51" fmla="*/ 32 h 34"/>
                    <a:gd name="T52" fmla="*/ 46 w 58"/>
                    <a:gd name="T53" fmla="*/ 26 h 34"/>
                    <a:gd name="T54" fmla="*/ 48 w 58"/>
                    <a:gd name="T55" fmla="*/ 30 h 34"/>
                    <a:gd name="T56" fmla="*/ 54 w 58"/>
                    <a:gd name="T57" fmla="*/ 32 h 34"/>
                    <a:gd name="T58" fmla="*/ 56 w 58"/>
                    <a:gd name="T59" fmla="*/ 30 h 34"/>
                    <a:gd name="T60" fmla="*/ 54 w 58"/>
                    <a:gd name="T61" fmla="*/ 26 h 34"/>
                    <a:gd name="T62" fmla="*/ 54 w 58"/>
                    <a:gd name="T63" fmla="*/ 24 h 34"/>
                    <a:gd name="T64" fmla="*/ 54 w 58"/>
                    <a:gd name="T65" fmla="*/ 16 h 34"/>
                    <a:gd name="T66" fmla="*/ 58 w 58"/>
                    <a:gd name="T67" fmla="*/ 12 h 34"/>
                    <a:gd name="T68" fmla="*/ 56 w 58"/>
                    <a:gd name="T69" fmla="*/ 10 h 34"/>
                    <a:gd name="T70" fmla="*/ 54 w 58"/>
                    <a:gd name="T71" fmla="*/ 4 h 34"/>
                    <a:gd name="T72" fmla="*/ 52 w 58"/>
                    <a:gd name="T73" fmla="*/ 2 h 34"/>
                    <a:gd name="T74" fmla="*/ 46 w 58"/>
                    <a:gd name="T75" fmla="*/ 2 h 34"/>
                    <a:gd name="T76" fmla="*/ 46 w 58"/>
                    <a:gd name="T77" fmla="*/ 8 h 34"/>
                    <a:gd name="T78" fmla="*/ 44 w 58"/>
                    <a:gd name="T79" fmla="*/ 8 h 34"/>
                    <a:gd name="T80" fmla="*/ 42 w 58"/>
                    <a:gd name="T81" fmla="*/ 10 h 34"/>
                    <a:gd name="T82" fmla="*/ 34 w 58"/>
                    <a:gd name="T83" fmla="*/ 8 h 34"/>
                    <a:gd name="T84" fmla="*/ 34 w 58"/>
                    <a:gd name="T85" fmla="*/ 8 h 34"/>
                    <a:gd name="T86" fmla="*/ 26 w 58"/>
                    <a:gd name="T87" fmla="*/ 12 h 34"/>
                    <a:gd name="T88" fmla="*/ 24 w 58"/>
                    <a:gd name="T89" fmla="*/ 14 h 34"/>
                    <a:gd name="T90" fmla="*/ 12 w 58"/>
                    <a:gd name="T91" fmla="*/ 8 h 34"/>
                    <a:gd name="T92" fmla="*/ 12 w 58"/>
                    <a:gd name="T93" fmla="*/ 8 h 34"/>
                    <a:gd name="T94" fmla="*/ 0 w 58"/>
                    <a:gd name="T95" fmla="*/ 16 h 34"/>
                    <a:gd name="T96" fmla="*/ 0 w 58"/>
                    <a:gd name="T97" fmla="*/ 20 h 34"/>
                    <a:gd name="T98" fmla="*/ 8 w 58"/>
                    <a:gd name="T99" fmla="*/ 32 h 34"/>
                    <a:gd name="T100" fmla="*/ 24 w 58"/>
                    <a:gd name="T101" fmla="*/ 2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8" h="34">
                      <a:moveTo>
                        <a:pt x="24" y="30"/>
                      </a:moveTo>
                      <a:lnTo>
                        <a:pt x="24" y="30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18" y="32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8" y="32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0" y="26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16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8" y="8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30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4"/>
                      </a:lnTo>
                      <a:lnTo>
                        <a:pt x="44" y="4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4"/>
                      </a:lnTo>
                      <a:lnTo>
                        <a:pt x="54" y="4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6" y="8"/>
                      </a:lnTo>
                      <a:lnTo>
                        <a:pt x="56" y="8"/>
                      </a:lnTo>
                      <a:lnTo>
                        <a:pt x="56" y="8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6" y="24"/>
                      </a:lnTo>
                      <a:lnTo>
                        <a:pt x="56" y="24"/>
                      </a:lnTo>
                      <a:lnTo>
                        <a:pt x="56" y="24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2"/>
                      </a:lnTo>
                      <a:lnTo>
                        <a:pt x="56" y="32"/>
                      </a:lnTo>
                      <a:lnTo>
                        <a:pt x="56" y="32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0" y="32"/>
                      </a:lnTo>
                      <a:lnTo>
                        <a:pt x="34" y="34"/>
                      </a:lnTo>
                      <a:lnTo>
                        <a:pt x="34" y="34"/>
                      </a:lnTo>
                      <a:lnTo>
                        <a:pt x="34" y="34"/>
                      </a:lnTo>
                      <a:lnTo>
                        <a:pt x="30" y="32"/>
                      </a:lnTo>
                      <a:lnTo>
                        <a:pt x="24" y="30"/>
                      </a:lnTo>
                      <a:lnTo>
                        <a:pt x="24" y="30"/>
                      </a:lnTo>
                      <a:close/>
                      <a:moveTo>
                        <a:pt x="24" y="28"/>
                      </a:moveTo>
                      <a:lnTo>
                        <a:pt x="24" y="28"/>
                      </a:lnTo>
                      <a:lnTo>
                        <a:pt x="26" y="30"/>
                      </a:lnTo>
                      <a:lnTo>
                        <a:pt x="26" y="30"/>
                      </a:lnTo>
                      <a:lnTo>
                        <a:pt x="26" y="30"/>
                      </a:lnTo>
                      <a:lnTo>
                        <a:pt x="30" y="32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0" y="32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6" y="26"/>
                      </a:lnTo>
                      <a:lnTo>
                        <a:pt x="46" y="28"/>
                      </a:lnTo>
                      <a:lnTo>
                        <a:pt x="46" y="28"/>
                      </a:lnTo>
                      <a:lnTo>
                        <a:pt x="48" y="30"/>
                      </a:lnTo>
                      <a:lnTo>
                        <a:pt x="48" y="30"/>
                      </a:lnTo>
                      <a:lnTo>
                        <a:pt x="48" y="30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4" y="26"/>
                      </a:lnTo>
                      <a:lnTo>
                        <a:pt x="54" y="26"/>
                      </a:lnTo>
                      <a:lnTo>
                        <a:pt x="54" y="26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6" y="10"/>
                      </a:lnTo>
                      <a:lnTo>
                        <a:pt x="56" y="10"/>
                      </a:lnTo>
                      <a:lnTo>
                        <a:pt x="56" y="10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4" y="4"/>
                      </a:lnTo>
                      <a:lnTo>
                        <a:pt x="54" y="4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2" y="2"/>
                      </a:lnTo>
                      <a:lnTo>
                        <a:pt x="52" y="2"/>
                      </a:lnTo>
                      <a:lnTo>
                        <a:pt x="52" y="2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4"/>
                      </a:lnTo>
                      <a:lnTo>
                        <a:pt x="46" y="4"/>
                      </a:lnTo>
                      <a:lnTo>
                        <a:pt x="46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38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0" y="8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18" y="10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8" y="8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6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8" y="32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8" y="32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4" name="Freeform 7"/>
                <p:cNvSpPr>
                  <a:spLocks noEditPoints="1"/>
                </p:cNvSpPr>
                <p:nvPr/>
              </p:nvSpPr>
              <p:spPr bwMode="auto">
                <a:xfrm>
                  <a:off x="5340350" y="4814888"/>
                  <a:ext cx="82550" cy="41275"/>
                </a:xfrm>
                <a:custGeom>
                  <a:avLst/>
                  <a:gdLst>
                    <a:gd name="T0" fmla="*/ 6 w 52"/>
                    <a:gd name="T1" fmla="*/ 8 h 26"/>
                    <a:gd name="T2" fmla="*/ 0 w 52"/>
                    <a:gd name="T3" fmla="*/ 16 h 26"/>
                    <a:gd name="T4" fmla="*/ 4 w 52"/>
                    <a:gd name="T5" fmla="*/ 22 h 26"/>
                    <a:gd name="T6" fmla="*/ 10 w 52"/>
                    <a:gd name="T7" fmla="*/ 26 h 26"/>
                    <a:gd name="T8" fmla="*/ 18 w 52"/>
                    <a:gd name="T9" fmla="*/ 22 h 26"/>
                    <a:gd name="T10" fmla="*/ 18 w 52"/>
                    <a:gd name="T11" fmla="*/ 20 h 26"/>
                    <a:gd name="T12" fmla="*/ 18 w 52"/>
                    <a:gd name="T13" fmla="*/ 20 h 26"/>
                    <a:gd name="T14" fmla="*/ 14 w 52"/>
                    <a:gd name="T15" fmla="*/ 22 h 26"/>
                    <a:gd name="T16" fmla="*/ 6 w 52"/>
                    <a:gd name="T17" fmla="*/ 22 h 26"/>
                    <a:gd name="T18" fmla="*/ 20 w 52"/>
                    <a:gd name="T19" fmla="*/ 16 h 26"/>
                    <a:gd name="T20" fmla="*/ 20 w 52"/>
                    <a:gd name="T21" fmla="*/ 16 h 26"/>
                    <a:gd name="T22" fmla="*/ 14 w 52"/>
                    <a:gd name="T23" fmla="*/ 8 h 26"/>
                    <a:gd name="T24" fmla="*/ 4 w 52"/>
                    <a:gd name="T25" fmla="*/ 14 h 26"/>
                    <a:gd name="T26" fmla="*/ 10 w 52"/>
                    <a:gd name="T27" fmla="*/ 10 h 26"/>
                    <a:gd name="T28" fmla="*/ 18 w 52"/>
                    <a:gd name="T29" fmla="*/ 14 h 26"/>
                    <a:gd name="T30" fmla="*/ 32 w 52"/>
                    <a:gd name="T31" fmla="*/ 8 h 26"/>
                    <a:gd name="T32" fmla="*/ 24 w 52"/>
                    <a:gd name="T33" fmla="*/ 12 h 26"/>
                    <a:gd name="T34" fmla="*/ 24 w 52"/>
                    <a:gd name="T35" fmla="*/ 20 h 26"/>
                    <a:gd name="T36" fmla="*/ 32 w 52"/>
                    <a:gd name="T37" fmla="*/ 26 h 26"/>
                    <a:gd name="T38" fmla="*/ 40 w 52"/>
                    <a:gd name="T39" fmla="*/ 22 h 26"/>
                    <a:gd name="T40" fmla="*/ 40 w 52"/>
                    <a:gd name="T41" fmla="*/ 20 h 26"/>
                    <a:gd name="T42" fmla="*/ 40 w 52"/>
                    <a:gd name="T43" fmla="*/ 20 h 26"/>
                    <a:gd name="T44" fmla="*/ 38 w 52"/>
                    <a:gd name="T45" fmla="*/ 20 h 26"/>
                    <a:gd name="T46" fmla="*/ 32 w 52"/>
                    <a:gd name="T47" fmla="*/ 24 h 26"/>
                    <a:gd name="T48" fmla="*/ 40 w 52"/>
                    <a:gd name="T49" fmla="*/ 16 h 26"/>
                    <a:gd name="T50" fmla="*/ 42 w 52"/>
                    <a:gd name="T51" fmla="*/ 16 h 26"/>
                    <a:gd name="T52" fmla="*/ 38 w 52"/>
                    <a:gd name="T53" fmla="*/ 10 h 26"/>
                    <a:gd name="T54" fmla="*/ 32 w 52"/>
                    <a:gd name="T55" fmla="*/ 8 h 26"/>
                    <a:gd name="T56" fmla="*/ 28 w 52"/>
                    <a:gd name="T57" fmla="*/ 10 h 26"/>
                    <a:gd name="T58" fmla="*/ 36 w 52"/>
                    <a:gd name="T59" fmla="*/ 10 h 26"/>
                    <a:gd name="T60" fmla="*/ 52 w 52"/>
                    <a:gd name="T61" fmla="*/ 10 h 26"/>
                    <a:gd name="T62" fmla="*/ 52 w 52"/>
                    <a:gd name="T63" fmla="*/ 8 h 26"/>
                    <a:gd name="T64" fmla="*/ 48 w 52"/>
                    <a:gd name="T65" fmla="*/ 0 h 26"/>
                    <a:gd name="T66" fmla="*/ 48 w 52"/>
                    <a:gd name="T67" fmla="*/ 0 h 26"/>
                    <a:gd name="T68" fmla="*/ 44 w 52"/>
                    <a:gd name="T69" fmla="*/ 8 h 26"/>
                    <a:gd name="T70" fmla="*/ 44 w 52"/>
                    <a:gd name="T71" fmla="*/ 8 h 26"/>
                    <a:gd name="T72" fmla="*/ 44 w 52"/>
                    <a:gd name="T73" fmla="*/ 8 h 26"/>
                    <a:gd name="T74" fmla="*/ 46 w 52"/>
                    <a:gd name="T75" fmla="*/ 10 h 26"/>
                    <a:gd name="T76" fmla="*/ 48 w 52"/>
                    <a:gd name="T77" fmla="*/ 24 h 26"/>
                    <a:gd name="T78" fmla="*/ 52 w 52"/>
                    <a:gd name="T79" fmla="*/ 24 h 26"/>
                    <a:gd name="T80" fmla="*/ 50 w 52"/>
                    <a:gd name="T81" fmla="*/ 24 h 26"/>
                    <a:gd name="T82" fmla="*/ 48 w 52"/>
                    <a:gd name="T83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2" h="26">
                      <a:moveTo>
                        <a:pt x="10" y="8"/>
                      </a:moveTo>
                      <a:lnTo>
                        <a:pt x="10" y="8"/>
                      </a:lnTo>
                      <a:lnTo>
                        <a:pt x="6" y="8"/>
                      </a:lnTo>
                      <a:lnTo>
                        <a:pt x="4" y="10"/>
                      </a:lnTo>
                      <a:lnTo>
                        <a:pt x="2" y="1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6" y="24"/>
                      </a:lnTo>
                      <a:lnTo>
                        <a:pt x="10" y="26"/>
                      </a:lnTo>
                      <a:lnTo>
                        <a:pt x="10" y="26"/>
                      </a:lnTo>
                      <a:lnTo>
                        <a:pt x="16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6" y="20"/>
                      </a:lnTo>
                      <a:lnTo>
                        <a:pt x="16" y="20"/>
                      </a:lnTo>
                      <a:lnTo>
                        <a:pt x="14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6" y="22"/>
                      </a:lnTo>
                      <a:lnTo>
                        <a:pt x="4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2"/>
                      </a:lnTo>
                      <a:lnTo>
                        <a:pt x="18" y="10"/>
                      </a:lnTo>
                      <a:lnTo>
                        <a:pt x="14" y="8"/>
                      </a:lnTo>
                      <a:lnTo>
                        <a:pt x="10" y="8"/>
                      </a:lnTo>
                      <a:lnTo>
                        <a:pt x="10" y="8"/>
                      </a:lnTo>
                      <a:close/>
                      <a:moveTo>
                        <a:pt x="4" y="14"/>
                      </a:moveTo>
                      <a:lnTo>
                        <a:pt x="4" y="14"/>
                      </a:lnTo>
                      <a:lnTo>
                        <a:pt x="6" y="1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6" y="10"/>
                      </a:lnTo>
                      <a:lnTo>
                        <a:pt x="18" y="14"/>
                      </a:lnTo>
                      <a:lnTo>
                        <a:pt x="4" y="14"/>
                      </a:lnTo>
                      <a:close/>
                      <a:moveTo>
                        <a:pt x="32" y="8"/>
                      </a:moveTo>
                      <a:lnTo>
                        <a:pt x="32" y="8"/>
                      </a:lnTo>
                      <a:lnTo>
                        <a:pt x="28" y="8"/>
                      </a:lnTo>
                      <a:lnTo>
                        <a:pt x="26" y="10"/>
                      </a:lnTo>
                      <a:lnTo>
                        <a:pt x="24" y="12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8" y="24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38" y="24"/>
                      </a:lnTo>
                      <a:lnTo>
                        <a:pt x="40" y="22"/>
                      </a:lnTo>
                      <a:lnTo>
                        <a:pt x="40" y="22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38" y="20"/>
                      </a:lnTo>
                      <a:lnTo>
                        <a:pt x="38" y="20"/>
                      </a:lnTo>
                      <a:lnTo>
                        <a:pt x="36" y="22"/>
                      </a:lnTo>
                      <a:lnTo>
                        <a:pt x="32" y="24"/>
                      </a:lnTo>
                      <a:lnTo>
                        <a:pt x="32" y="24"/>
                      </a:lnTo>
                      <a:lnTo>
                        <a:pt x="28" y="22"/>
                      </a:lnTo>
                      <a:lnTo>
                        <a:pt x="24" y="16"/>
                      </a:lnTo>
                      <a:lnTo>
                        <a:pt x="40" y="16"/>
                      </a:lnTo>
                      <a:lnTo>
                        <a:pt x="40" y="16"/>
                      </a:lnTo>
                      <a:lnTo>
                        <a:pt x="42" y="16"/>
                      </a:lnTo>
                      <a:lnTo>
                        <a:pt x="42" y="16"/>
                      </a:lnTo>
                      <a:lnTo>
                        <a:pt x="42" y="16"/>
                      </a:lnTo>
                      <a:lnTo>
                        <a:pt x="42" y="12"/>
                      </a:lnTo>
                      <a:lnTo>
                        <a:pt x="38" y="10"/>
                      </a:lnTo>
                      <a:lnTo>
                        <a:pt x="36" y="8"/>
                      </a:lnTo>
                      <a:lnTo>
                        <a:pt x="32" y="8"/>
                      </a:lnTo>
                      <a:lnTo>
                        <a:pt x="32" y="8"/>
                      </a:lnTo>
                      <a:close/>
                      <a:moveTo>
                        <a:pt x="26" y="14"/>
                      </a:moveTo>
                      <a:lnTo>
                        <a:pt x="26" y="14"/>
                      </a:lnTo>
                      <a:lnTo>
                        <a:pt x="28" y="10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36" y="10"/>
                      </a:lnTo>
                      <a:lnTo>
                        <a:pt x="40" y="14"/>
                      </a:lnTo>
                      <a:lnTo>
                        <a:pt x="26" y="14"/>
                      </a:lnTo>
                      <a:close/>
                      <a:moveTo>
                        <a:pt x="52" y="10"/>
                      </a:moveTo>
                      <a:lnTo>
                        <a:pt x="52" y="10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6" y="0"/>
                      </a:lnTo>
                      <a:lnTo>
                        <a:pt x="46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10"/>
                      </a:lnTo>
                      <a:lnTo>
                        <a:pt x="46" y="10"/>
                      </a:lnTo>
                      <a:lnTo>
                        <a:pt x="46" y="22"/>
                      </a:lnTo>
                      <a:lnTo>
                        <a:pt x="46" y="22"/>
                      </a:lnTo>
                      <a:lnTo>
                        <a:pt x="48" y="24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0" y="24"/>
                      </a:lnTo>
                      <a:lnTo>
                        <a:pt x="50" y="24"/>
                      </a:lnTo>
                      <a:lnTo>
                        <a:pt x="50" y="22"/>
                      </a:lnTo>
                      <a:lnTo>
                        <a:pt x="50" y="22"/>
                      </a:lnTo>
                      <a:lnTo>
                        <a:pt x="48" y="22"/>
                      </a:lnTo>
                      <a:lnTo>
                        <a:pt x="48" y="10"/>
                      </a:lnTo>
                      <a:lnTo>
                        <a:pt x="52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5" name="Freeform 10"/>
                <p:cNvSpPr>
                  <a:spLocks/>
                </p:cNvSpPr>
                <p:nvPr/>
              </p:nvSpPr>
              <p:spPr bwMode="auto">
                <a:xfrm>
                  <a:off x="2581275" y="5700713"/>
                  <a:ext cx="136525" cy="117475"/>
                </a:xfrm>
                <a:custGeom>
                  <a:avLst/>
                  <a:gdLst>
                    <a:gd name="T0" fmla="*/ 46 w 86"/>
                    <a:gd name="T1" fmla="*/ 42 h 74"/>
                    <a:gd name="T2" fmla="*/ 46 w 86"/>
                    <a:gd name="T3" fmla="*/ 36 h 74"/>
                    <a:gd name="T4" fmla="*/ 46 w 86"/>
                    <a:gd name="T5" fmla="*/ 28 h 74"/>
                    <a:gd name="T6" fmla="*/ 50 w 86"/>
                    <a:gd name="T7" fmla="*/ 32 h 74"/>
                    <a:gd name="T8" fmla="*/ 68 w 86"/>
                    <a:gd name="T9" fmla="*/ 36 h 74"/>
                    <a:gd name="T10" fmla="*/ 74 w 86"/>
                    <a:gd name="T11" fmla="*/ 36 h 74"/>
                    <a:gd name="T12" fmla="*/ 74 w 86"/>
                    <a:gd name="T13" fmla="*/ 32 h 74"/>
                    <a:gd name="T14" fmla="*/ 86 w 86"/>
                    <a:gd name="T15" fmla="*/ 10 h 74"/>
                    <a:gd name="T16" fmla="*/ 82 w 86"/>
                    <a:gd name="T17" fmla="*/ 10 h 74"/>
                    <a:gd name="T18" fmla="*/ 74 w 86"/>
                    <a:gd name="T19" fmla="*/ 4 h 74"/>
                    <a:gd name="T20" fmla="*/ 64 w 86"/>
                    <a:gd name="T21" fmla="*/ 10 h 74"/>
                    <a:gd name="T22" fmla="*/ 54 w 86"/>
                    <a:gd name="T23" fmla="*/ 14 h 74"/>
                    <a:gd name="T24" fmla="*/ 50 w 86"/>
                    <a:gd name="T25" fmla="*/ 18 h 74"/>
                    <a:gd name="T26" fmla="*/ 46 w 86"/>
                    <a:gd name="T27" fmla="*/ 18 h 74"/>
                    <a:gd name="T28" fmla="*/ 42 w 86"/>
                    <a:gd name="T29" fmla="*/ 14 h 74"/>
                    <a:gd name="T30" fmla="*/ 42 w 86"/>
                    <a:gd name="T31" fmla="*/ 4 h 74"/>
                    <a:gd name="T32" fmla="*/ 36 w 86"/>
                    <a:gd name="T33" fmla="*/ 0 h 74"/>
                    <a:gd name="T34" fmla="*/ 28 w 86"/>
                    <a:gd name="T35" fmla="*/ 4 h 74"/>
                    <a:gd name="T36" fmla="*/ 14 w 86"/>
                    <a:gd name="T37" fmla="*/ 10 h 74"/>
                    <a:gd name="T38" fmla="*/ 4 w 86"/>
                    <a:gd name="T39" fmla="*/ 28 h 74"/>
                    <a:gd name="T40" fmla="*/ 4 w 86"/>
                    <a:gd name="T41" fmla="*/ 42 h 74"/>
                    <a:gd name="T42" fmla="*/ 4 w 86"/>
                    <a:gd name="T43" fmla="*/ 50 h 74"/>
                    <a:gd name="T44" fmla="*/ 0 w 86"/>
                    <a:gd name="T45" fmla="*/ 64 h 74"/>
                    <a:gd name="T46" fmla="*/ 4 w 86"/>
                    <a:gd name="T47" fmla="*/ 74 h 74"/>
                    <a:gd name="T48" fmla="*/ 10 w 86"/>
                    <a:gd name="T49" fmla="*/ 74 h 74"/>
                    <a:gd name="T50" fmla="*/ 14 w 86"/>
                    <a:gd name="T51" fmla="*/ 74 h 74"/>
                    <a:gd name="T52" fmla="*/ 18 w 86"/>
                    <a:gd name="T53" fmla="*/ 68 h 74"/>
                    <a:gd name="T54" fmla="*/ 22 w 86"/>
                    <a:gd name="T55" fmla="*/ 68 h 74"/>
                    <a:gd name="T56" fmla="*/ 22 w 86"/>
                    <a:gd name="T57" fmla="*/ 64 h 74"/>
                    <a:gd name="T58" fmla="*/ 46 w 86"/>
                    <a:gd name="T59" fmla="*/ 46 h 74"/>
                    <a:gd name="T60" fmla="*/ 46 w 86"/>
                    <a:gd name="T61" fmla="*/ 4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6" h="74">
                      <a:moveTo>
                        <a:pt x="46" y="42"/>
                      </a:moveTo>
                      <a:lnTo>
                        <a:pt x="46" y="36"/>
                      </a:lnTo>
                      <a:lnTo>
                        <a:pt x="46" y="28"/>
                      </a:lnTo>
                      <a:lnTo>
                        <a:pt x="50" y="32"/>
                      </a:lnTo>
                      <a:lnTo>
                        <a:pt x="68" y="36"/>
                      </a:lnTo>
                      <a:lnTo>
                        <a:pt x="74" y="36"/>
                      </a:lnTo>
                      <a:lnTo>
                        <a:pt x="74" y="32"/>
                      </a:lnTo>
                      <a:lnTo>
                        <a:pt x="86" y="10"/>
                      </a:lnTo>
                      <a:lnTo>
                        <a:pt x="82" y="10"/>
                      </a:lnTo>
                      <a:lnTo>
                        <a:pt x="74" y="4"/>
                      </a:lnTo>
                      <a:lnTo>
                        <a:pt x="64" y="10"/>
                      </a:lnTo>
                      <a:lnTo>
                        <a:pt x="54" y="14"/>
                      </a:lnTo>
                      <a:lnTo>
                        <a:pt x="50" y="18"/>
                      </a:lnTo>
                      <a:lnTo>
                        <a:pt x="46" y="18"/>
                      </a:lnTo>
                      <a:lnTo>
                        <a:pt x="42" y="14"/>
                      </a:lnTo>
                      <a:lnTo>
                        <a:pt x="42" y="4"/>
                      </a:lnTo>
                      <a:lnTo>
                        <a:pt x="36" y="0"/>
                      </a:lnTo>
                      <a:lnTo>
                        <a:pt x="28" y="4"/>
                      </a:lnTo>
                      <a:lnTo>
                        <a:pt x="14" y="10"/>
                      </a:lnTo>
                      <a:lnTo>
                        <a:pt x="4" y="28"/>
                      </a:lnTo>
                      <a:lnTo>
                        <a:pt x="4" y="42"/>
                      </a:lnTo>
                      <a:lnTo>
                        <a:pt x="4" y="50"/>
                      </a:lnTo>
                      <a:lnTo>
                        <a:pt x="0" y="64"/>
                      </a:lnTo>
                      <a:lnTo>
                        <a:pt x="4" y="74"/>
                      </a:lnTo>
                      <a:lnTo>
                        <a:pt x="10" y="74"/>
                      </a:lnTo>
                      <a:lnTo>
                        <a:pt x="14" y="74"/>
                      </a:lnTo>
                      <a:lnTo>
                        <a:pt x="18" y="68"/>
                      </a:lnTo>
                      <a:lnTo>
                        <a:pt x="22" y="68"/>
                      </a:lnTo>
                      <a:lnTo>
                        <a:pt x="22" y="64"/>
                      </a:lnTo>
                      <a:lnTo>
                        <a:pt x="46" y="46"/>
                      </a:lnTo>
                      <a:lnTo>
                        <a:pt x="46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6" name="Freeform 11"/>
                <p:cNvSpPr>
                  <a:spLocks/>
                </p:cNvSpPr>
                <p:nvPr/>
              </p:nvSpPr>
              <p:spPr bwMode="auto">
                <a:xfrm>
                  <a:off x="2209800" y="5621338"/>
                  <a:ext cx="79375" cy="63500"/>
                </a:xfrm>
                <a:custGeom>
                  <a:avLst/>
                  <a:gdLst>
                    <a:gd name="T0" fmla="*/ 42 w 50"/>
                    <a:gd name="T1" fmla="*/ 8 h 40"/>
                    <a:gd name="T2" fmla="*/ 36 w 50"/>
                    <a:gd name="T3" fmla="*/ 0 h 40"/>
                    <a:gd name="T4" fmla="*/ 10 w 50"/>
                    <a:gd name="T5" fmla="*/ 4 h 40"/>
                    <a:gd name="T6" fmla="*/ 10 w 50"/>
                    <a:gd name="T7" fmla="*/ 8 h 40"/>
                    <a:gd name="T8" fmla="*/ 10 w 50"/>
                    <a:gd name="T9" fmla="*/ 18 h 40"/>
                    <a:gd name="T10" fmla="*/ 10 w 50"/>
                    <a:gd name="T11" fmla="*/ 22 h 40"/>
                    <a:gd name="T12" fmla="*/ 4 w 50"/>
                    <a:gd name="T13" fmla="*/ 28 h 40"/>
                    <a:gd name="T14" fmla="*/ 0 w 50"/>
                    <a:gd name="T15" fmla="*/ 36 h 40"/>
                    <a:gd name="T16" fmla="*/ 4 w 50"/>
                    <a:gd name="T17" fmla="*/ 36 h 40"/>
                    <a:gd name="T18" fmla="*/ 10 w 50"/>
                    <a:gd name="T19" fmla="*/ 40 h 40"/>
                    <a:gd name="T20" fmla="*/ 22 w 50"/>
                    <a:gd name="T21" fmla="*/ 40 h 40"/>
                    <a:gd name="T22" fmla="*/ 50 w 50"/>
                    <a:gd name="T23" fmla="*/ 32 h 40"/>
                    <a:gd name="T24" fmla="*/ 50 w 50"/>
                    <a:gd name="T25" fmla="*/ 22 h 40"/>
                    <a:gd name="T26" fmla="*/ 46 w 50"/>
                    <a:gd name="T27" fmla="*/ 14 h 40"/>
                    <a:gd name="T28" fmla="*/ 42 w 50"/>
                    <a:gd name="T29" fmla="*/ 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0" h="40">
                      <a:moveTo>
                        <a:pt x="42" y="8"/>
                      </a:moveTo>
                      <a:lnTo>
                        <a:pt x="36" y="0"/>
                      </a:lnTo>
                      <a:lnTo>
                        <a:pt x="10" y="4"/>
                      </a:lnTo>
                      <a:lnTo>
                        <a:pt x="10" y="8"/>
                      </a:lnTo>
                      <a:lnTo>
                        <a:pt x="10" y="18"/>
                      </a:lnTo>
                      <a:lnTo>
                        <a:pt x="10" y="22"/>
                      </a:lnTo>
                      <a:lnTo>
                        <a:pt x="4" y="28"/>
                      </a:lnTo>
                      <a:lnTo>
                        <a:pt x="0" y="36"/>
                      </a:lnTo>
                      <a:lnTo>
                        <a:pt x="4" y="36"/>
                      </a:lnTo>
                      <a:lnTo>
                        <a:pt x="10" y="40"/>
                      </a:lnTo>
                      <a:lnTo>
                        <a:pt x="22" y="40"/>
                      </a:lnTo>
                      <a:lnTo>
                        <a:pt x="50" y="32"/>
                      </a:lnTo>
                      <a:lnTo>
                        <a:pt x="50" y="22"/>
                      </a:lnTo>
                      <a:lnTo>
                        <a:pt x="46" y="14"/>
                      </a:lnTo>
                      <a:lnTo>
                        <a:pt x="42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7" name="Freeform 12"/>
                <p:cNvSpPr>
                  <a:spLocks/>
                </p:cNvSpPr>
                <p:nvPr/>
              </p:nvSpPr>
              <p:spPr bwMode="auto">
                <a:xfrm>
                  <a:off x="2317750" y="5526088"/>
                  <a:ext cx="50800" cy="88900"/>
                </a:xfrm>
                <a:custGeom>
                  <a:avLst/>
                  <a:gdLst>
                    <a:gd name="T0" fmla="*/ 28 w 32"/>
                    <a:gd name="T1" fmla="*/ 24 h 56"/>
                    <a:gd name="T2" fmla="*/ 24 w 32"/>
                    <a:gd name="T3" fmla="*/ 24 h 56"/>
                    <a:gd name="T4" fmla="*/ 20 w 32"/>
                    <a:gd name="T5" fmla="*/ 24 h 56"/>
                    <a:gd name="T6" fmla="*/ 20 w 32"/>
                    <a:gd name="T7" fmla="*/ 10 h 56"/>
                    <a:gd name="T8" fmla="*/ 24 w 32"/>
                    <a:gd name="T9" fmla="*/ 4 h 56"/>
                    <a:gd name="T10" fmla="*/ 24 w 32"/>
                    <a:gd name="T11" fmla="*/ 0 h 56"/>
                    <a:gd name="T12" fmla="*/ 20 w 32"/>
                    <a:gd name="T13" fmla="*/ 0 h 56"/>
                    <a:gd name="T14" fmla="*/ 0 w 32"/>
                    <a:gd name="T15" fmla="*/ 32 h 56"/>
                    <a:gd name="T16" fmla="*/ 10 w 32"/>
                    <a:gd name="T17" fmla="*/ 56 h 56"/>
                    <a:gd name="T18" fmla="*/ 14 w 32"/>
                    <a:gd name="T19" fmla="*/ 56 h 56"/>
                    <a:gd name="T20" fmla="*/ 32 w 32"/>
                    <a:gd name="T21" fmla="*/ 28 h 56"/>
                    <a:gd name="T22" fmla="*/ 32 w 32"/>
                    <a:gd name="T23" fmla="*/ 24 h 56"/>
                    <a:gd name="T24" fmla="*/ 32 w 32"/>
                    <a:gd name="T25" fmla="*/ 18 h 56"/>
                    <a:gd name="T26" fmla="*/ 28 w 32"/>
                    <a:gd name="T27" fmla="*/ 18 h 56"/>
                    <a:gd name="T28" fmla="*/ 28 w 32"/>
                    <a:gd name="T29" fmla="*/ 2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" h="56">
                      <a:moveTo>
                        <a:pt x="28" y="24"/>
                      </a:moveTo>
                      <a:lnTo>
                        <a:pt x="24" y="24"/>
                      </a:lnTo>
                      <a:lnTo>
                        <a:pt x="20" y="24"/>
                      </a:lnTo>
                      <a:lnTo>
                        <a:pt x="20" y="10"/>
                      </a:lnTo>
                      <a:lnTo>
                        <a:pt x="24" y="4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0" y="32"/>
                      </a:lnTo>
                      <a:lnTo>
                        <a:pt x="10" y="56"/>
                      </a:lnTo>
                      <a:lnTo>
                        <a:pt x="14" y="56"/>
                      </a:lnTo>
                      <a:lnTo>
                        <a:pt x="32" y="28"/>
                      </a:lnTo>
                      <a:lnTo>
                        <a:pt x="32" y="24"/>
                      </a:lnTo>
                      <a:lnTo>
                        <a:pt x="32" y="18"/>
                      </a:lnTo>
                      <a:lnTo>
                        <a:pt x="28" y="18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8" name="Freeform 13"/>
                <p:cNvSpPr>
                  <a:spLocks/>
                </p:cNvSpPr>
                <p:nvPr/>
              </p:nvSpPr>
              <p:spPr bwMode="auto">
                <a:xfrm>
                  <a:off x="3241675" y="5103813"/>
                  <a:ext cx="647700" cy="495300"/>
                </a:xfrm>
                <a:custGeom>
                  <a:avLst/>
                  <a:gdLst>
                    <a:gd name="T0" fmla="*/ 404 w 408"/>
                    <a:gd name="T1" fmla="*/ 92 h 312"/>
                    <a:gd name="T2" fmla="*/ 390 w 408"/>
                    <a:gd name="T3" fmla="*/ 64 h 312"/>
                    <a:gd name="T4" fmla="*/ 396 w 408"/>
                    <a:gd name="T5" fmla="*/ 46 h 312"/>
                    <a:gd name="T6" fmla="*/ 396 w 408"/>
                    <a:gd name="T7" fmla="*/ 32 h 312"/>
                    <a:gd name="T8" fmla="*/ 390 w 408"/>
                    <a:gd name="T9" fmla="*/ 28 h 312"/>
                    <a:gd name="T10" fmla="*/ 386 w 408"/>
                    <a:gd name="T11" fmla="*/ 32 h 312"/>
                    <a:gd name="T12" fmla="*/ 376 w 408"/>
                    <a:gd name="T13" fmla="*/ 32 h 312"/>
                    <a:gd name="T14" fmla="*/ 368 w 408"/>
                    <a:gd name="T15" fmla="*/ 38 h 312"/>
                    <a:gd name="T16" fmla="*/ 364 w 408"/>
                    <a:gd name="T17" fmla="*/ 38 h 312"/>
                    <a:gd name="T18" fmla="*/ 358 w 408"/>
                    <a:gd name="T19" fmla="*/ 38 h 312"/>
                    <a:gd name="T20" fmla="*/ 318 w 408"/>
                    <a:gd name="T21" fmla="*/ 14 h 312"/>
                    <a:gd name="T22" fmla="*/ 312 w 408"/>
                    <a:gd name="T23" fmla="*/ 10 h 312"/>
                    <a:gd name="T24" fmla="*/ 312 w 408"/>
                    <a:gd name="T25" fmla="*/ 6 h 312"/>
                    <a:gd name="T26" fmla="*/ 312 w 408"/>
                    <a:gd name="T27" fmla="*/ 0 h 312"/>
                    <a:gd name="T28" fmla="*/ 308 w 408"/>
                    <a:gd name="T29" fmla="*/ 0 h 312"/>
                    <a:gd name="T30" fmla="*/ 262 w 408"/>
                    <a:gd name="T31" fmla="*/ 10 h 312"/>
                    <a:gd name="T32" fmla="*/ 230 w 408"/>
                    <a:gd name="T33" fmla="*/ 32 h 312"/>
                    <a:gd name="T34" fmla="*/ 220 w 408"/>
                    <a:gd name="T35" fmla="*/ 46 h 312"/>
                    <a:gd name="T36" fmla="*/ 220 w 408"/>
                    <a:gd name="T37" fmla="*/ 56 h 312"/>
                    <a:gd name="T38" fmla="*/ 220 w 408"/>
                    <a:gd name="T39" fmla="*/ 60 h 312"/>
                    <a:gd name="T40" fmla="*/ 220 w 408"/>
                    <a:gd name="T41" fmla="*/ 64 h 312"/>
                    <a:gd name="T42" fmla="*/ 216 w 408"/>
                    <a:gd name="T43" fmla="*/ 70 h 312"/>
                    <a:gd name="T44" fmla="*/ 208 w 408"/>
                    <a:gd name="T45" fmla="*/ 84 h 312"/>
                    <a:gd name="T46" fmla="*/ 202 w 408"/>
                    <a:gd name="T47" fmla="*/ 88 h 312"/>
                    <a:gd name="T48" fmla="*/ 138 w 408"/>
                    <a:gd name="T49" fmla="*/ 96 h 312"/>
                    <a:gd name="T50" fmla="*/ 134 w 408"/>
                    <a:gd name="T51" fmla="*/ 96 h 312"/>
                    <a:gd name="T52" fmla="*/ 130 w 408"/>
                    <a:gd name="T53" fmla="*/ 96 h 312"/>
                    <a:gd name="T54" fmla="*/ 120 w 408"/>
                    <a:gd name="T55" fmla="*/ 88 h 312"/>
                    <a:gd name="T56" fmla="*/ 120 w 408"/>
                    <a:gd name="T57" fmla="*/ 84 h 312"/>
                    <a:gd name="T58" fmla="*/ 120 w 408"/>
                    <a:gd name="T59" fmla="*/ 78 h 312"/>
                    <a:gd name="T60" fmla="*/ 120 w 408"/>
                    <a:gd name="T61" fmla="*/ 74 h 312"/>
                    <a:gd name="T62" fmla="*/ 116 w 408"/>
                    <a:gd name="T63" fmla="*/ 74 h 312"/>
                    <a:gd name="T64" fmla="*/ 106 w 408"/>
                    <a:gd name="T65" fmla="*/ 60 h 312"/>
                    <a:gd name="T66" fmla="*/ 106 w 408"/>
                    <a:gd name="T67" fmla="*/ 56 h 312"/>
                    <a:gd name="T68" fmla="*/ 102 w 408"/>
                    <a:gd name="T69" fmla="*/ 52 h 312"/>
                    <a:gd name="T70" fmla="*/ 98 w 408"/>
                    <a:gd name="T71" fmla="*/ 56 h 312"/>
                    <a:gd name="T72" fmla="*/ 74 w 408"/>
                    <a:gd name="T73" fmla="*/ 78 h 312"/>
                    <a:gd name="T74" fmla="*/ 74 w 408"/>
                    <a:gd name="T75" fmla="*/ 84 h 312"/>
                    <a:gd name="T76" fmla="*/ 0 w 408"/>
                    <a:gd name="T77" fmla="*/ 188 h 312"/>
                    <a:gd name="T78" fmla="*/ 20 w 408"/>
                    <a:gd name="T79" fmla="*/ 308 h 312"/>
                    <a:gd name="T80" fmla="*/ 24 w 408"/>
                    <a:gd name="T81" fmla="*/ 308 h 312"/>
                    <a:gd name="T82" fmla="*/ 28 w 408"/>
                    <a:gd name="T83" fmla="*/ 308 h 312"/>
                    <a:gd name="T84" fmla="*/ 28 w 408"/>
                    <a:gd name="T85" fmla="*/ 302 h 312"/>
                    <a:gd name="T86" fmla="*/ 60 w 408"/>
                    <a:gd name="T87" fmla="*/ 312 h 312"/>
                    <a:gd name="T88" fmla="*/ 112 w 408"/>
                    <a:gd name="T89" fmla="*/ 312 h 312"/>
                    <a:gd name="T90" fmla="*/ 156 w 408"/>
                    <a:gd name="T91" fmla="*/ 230 h 312"/>
                    <a:gd name="T92" fmla="*/ 176 w 408"/>
                    <a:gd name="T93" fmla="*/ 206 h 312"/>
                    <a:gd name="T94" fmla="*/ 212 w 408"/>
                    <a:gd name="T95" fmla="*/ 184 h 312"/>
                    <a:gd name="T96" fmla="*/ 216 w 408"/>
                    <a:gd name="T97" fmla="*/ 180 h 312"/>
                    <a:gd name="T98" fmla="*/ 220 w 408"/>
                    <a:gd name="T99" fmla="*/ 180 h 312"/>
                    <a:gd name="T100" fmla="*/ 226 w 408"/>
                    <a:gd name="T101" fmla="*/ 180 h 312"/>
                    <a:gd name="T102" fmla="*/ 234 w 408"/>
                    <a:gd name="T103" fmla="*/ 180 h 312"/>
                    <a:gd name="T104" fmla="*/ 240 w 408"/>
                    <a:gd name="T105" fmla="*/ 180 h 312"/>
                    <a:gd name="T106" fmla="*/ 262 w 408"/>
                    <a:gd name="T107" fmla="*/ 184 h 312"/>
                    <a:gd name="T108" fmla="*/ 330 w 408"/>
                    <a:gd name="T109" fmla="*/ 188 h 312"/>
                    <a:gd name="T110" fmla="*/ 408 w 408"/>
                    <a:gd name="T111" fmla="*/ 116 h 312"/>
                    <a:gd name="T112" fmla="*/ 404 w 408"/>
                    <a:gd name="T113" fmla="*/ 96 h 312"/>
                    <a:gd name="T114" fmla="*/ 404 w 408"/>
                    <a:gd name="T115" fmla="*/ 92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08" h="312">
                      <a:moveTo>
                        <a:pt x="404" y="92"/>
                      </a:moveTo>
                      <a:lnTo>
                        <a:pt x="390" y="64"/>
                      </a:lnTo>
                      <a:lnTo>
                        <a:pt x="396" y="46"/>
                      </a:lnTo>
                      <a:lnTo>
                        <a:pt x="396" y="32"/>
                      </a:lnTo>
                      <a:lnTo>
                        <a:pt x="390" y="28"/>
                      </a:lnTo>
                      <a:lnTo>
                        <a:pt x="386" y="32"/>
                      </a:lnTo>
                      <a:lnTo>
                        <a:pt x="376" y="32"/>
                      </a:lnTo>
                      <a:lnTo>
                        <a:pt x="368" y="38"/>
                      </a:lnTo>
                      <a:lnTo>
                        <a:pt x="364" y="38"/>
                      </a:lnTo>
                      <a:lnTo>
                        <a:pt x="358" y="38"/>
                      </a:lnTo>
                      <a:lnTo>
                        <a:pt x="318" y="14"/>
                      </a:lnTo>
                      <a:lnTo>
                        <a:pt x="312" y="10"/>
                      </a:lnTo>
                      <a:lnTo>
                        <a:pt x="312" y="6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262" y="10"/>
                      </a:lnTo>
                      <a:lnTo>
                        <a:pt x="230" y="32"/>
                      </a:lnTo>
                      <a:lnTo>
                        <a:pt x="220" y="46"/>
                      </a:lnTo>
                      <a:lnTo>
                        <a:pt x="220" y="56"/>
                      </a:lnTo>
                      <a:lnTo>
                        <a:pt x="220" y="60"/>
                      </a:lnTo>
                      <a:lnTo>
                        <a:pt x="220" y="64"/>
                      </a:lnTo>
                      <a:lnTo>
                        <a:pt x="216" y="70"/>
                      </a:lnTo>
                      <a:lnTo>
                        <a:pt x="208" y="84"/>
                      </a:lnTo>
                      <a:lnTo>
                        <a:pt x="202" y="88"/>
                      </a:lnTo>
                      <a:lnTo>
                        <a:pt x="138" y="96"/>
                      </a:lnTo>
                      <a:lnTo>
                        <a:pt x="134" y="96"/>
                      </a:lnTo>
                      <a:lnTo>
                        <a:pt x="130" y="96"/>
                      </a:lnTo>
                      <a:lnTo>
                        <a:pt x="120" y="88"/>
                      </a:lnTo>
                      <a:lnTo>
                        <a:pt x="120" y="84"/>
                      </a:lnTo>
                      <a:lnTo>
                        <a:pt x="120" y="78"/>
                      </a:lnTo>
                      <a:lnTo>
                        <a:pt x="120" y="74"/>
                      </a:lnTo>
                      <a:lnTo>
                        <a:pt x="116" y="74"/>
                      </a:lnTo>
                      <a:lnTo>
                        <a:pt x="106" y="60"/>
                      </a:lnTo>
                      <a:lnTo>
                        <a:pt x="106" y="56"/>
                      </a:lnTo>
                      <a:lnTo>
                        <a:pt x="102" y="52"/>
                      </a:lnTo>
                      <a:lnTo>
                        <a:pt x="98" y="56"/>
                      </a:lnTo>
                      <a:lnTo>
                        <a:pt x="74" y="78"/>
                      </a:lnTo>
                      <a:lnTo>
                        <a:pt x="74" y="84"/>
                      </a:lnTo>
                      <a:lnTo>
                        <a:pt x="0" y="188"/>
                      </a:lnTo>
                      <a:lnTo>
                        <a:pt x="20" y="308"/>
                      </a:lnTo>
                      <a:lnTo>
                        <a:pt x="24" y="308"/>
                      </a:lnTo>
                      <a:lnTo>
                        <a:pt x="28" y="308"/>
                      </a:lnTo>
                      <a:lnTo>
                        <a:pt x="28" y="302"/>
                      </a:lnTo>
                      <a:lnTo>
                        <a:pt x="60" y="312"/>
                      </a:lnTo>
                      <a:lnTo>
                        <a:pt x="112" y="312"/>
                      </a:lnTo>
                      <a:lnTo>
                        <a:pt x="156" y="230"/>
                      </a:lnTo>
                      <a:lnTo>
                        <a:pt x="176" y="206"/>
                      </a:lnTo>
                      <a:lnTo>
                        <a:pt x="212" y="184"/>
                      </a:lnTo>
                      <a:lnTo>
                        <a:pt x="216" y="180"/>
                      </a:lnTo>
                      <a:lnTo>
                        <a:pt x="220" y="180"/>
                      </a:lnTo>
                      <a:lnTo>
                        <a:pt x="226" y="180"/>
                      </a:lnTo>
                      <a:lnTo>
                        <a:pt x="234" y="180"/>
                      </a:lnTo>
                      <a:lnTo>
                        <a:pt x="240" y="180"/>
                      </a:lnTo>
                      <a:lnTo>
                        <a:pt x="262" y="184"/>
                      </a:lnTo>
                      <a:lnTo>
                        <a:pt x="330" y="188"/>
                      </a:lnTo>
                      <a:lnTo>
                        <a:pt x="408" y="116"/>
                      </a:lnTo>
                      <a:lnTo>
                        <a:pt x="404" y="96"/>
                      </a:lnTo>
                      <a:lnTo>
                        <a:pt x="404" y="92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9" name="Freeform 14"/>
                <p:cNvSpPr>
                  <a:spLocks/>
                </p:cNvSpPr>
                <p:nvPr/>
              </p:nvSpPr>
              <p:spPr bwMode="auto">
                <a:xfrm>
                  <a:off x="2501900" y="5278438"/>
                  <a:ext cx="41275" cy="50800"/>
                </a:xfrm>
                <a:custGeom>
                  <a:avLst/>
                  <a:gdLst>
                    <a:gd name="T0" fmla="*/ 14 w 26"/>
                    <a:gd name="T1" fmla="*/ 32 h 32"/>
                    <a:gd name="T2" fmla="*/ 22 w 26"/>
                    <a:gd name="T3" fmla="*/ 24 h 32"/>
                    <a:gd name="T4" fmla="*/ 26 w 26"/>
                    <a:gd name="T5" fmla="*/ 18 h 32"/>
                    <a:gd name="T6" fmla="*/ 18 w 26"/>
                    <a:gd name="T7" fmla="*/ 6 h 32"/>
                    <a:gd name="T8" fmla="*/ 18 w 26"/>
                    <a:gd name="T9" fmla="*/ 0 h 32"/>
                    <a:gd name="T10" fmla="*/ 8 w 26"/>
                    <a:gd name="T11" fmla="*/ 0 h 32"/>
                    <a:gd name="T12" fmla="*/ 4 w 26"/>
                    <a:gd name="T13" fmla="*/ 0 h 32"/>
                    <a:gd name="T14" fmla="*/ 4 w 26"/>
                    <a:gd name="T15" fmla="*/ 6 h 32"/>
                    <a:gd name="T16" fmla="*/ 0 w 26"/>
                    <a:gd name="T17" fmla="*/ 18 h 32"/>
                    <a:gd name="T18" fmla="*/ 0 w 26"/>
                    <a:gd name="T19" fmla="*/ 24 h 32"/>
                    <a:gd name="T20" fmla="*/ 8 w 26"/>
                    <a:gd name="T21" fmla="*/ 32 h 32"/>
                    <a:gd name="T22" fmla="*/ 14 w 26"/>
                    <a:gd name="T23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" h="32">
                      <a:moveTo>
                        <a:pt x="14" y="32"/>
                      </a:moveTo>
                      <a:lnTo>
                        <a:pt x="22" y="24"/>
                      </a:lnTo>
                      <a:lnTo>
                        <a:pt x="26" y="18"/>
                      </a:lnTo>
                      <a:lnTo>
                        <a:pt x="18" y="6"/>
                      </a:lnTo>
                      <a:lnTo>
                        <a:pt x="1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6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0" name="Freeform 15"/>
                <p:cNvSpPr>
                  <a:spLocks/>
                </p:cNvSpPr>
                <p:nvPr/>
              </p:nvSpPr>
              <p:spPr bwMode="auto">
                <a:xfrm>
                  <a:off x="2368550" y="5119688"/>
                  <a:ext cx="44450" cy="85725"/>
                </a:xfrm>
                <a:custGeom>
                  <a:avLst/>
                  <a:gdLst>
                    <a:gd name="T0" fmla="*/ 10 w 28"/>
                    <a:gd name="T1" fmla="*/ 0 h 54"/>
                    <a:gd name="T2" fmla="*/ 6 w 28"/>
                    <a:gd name="T3" fmla="*/ 0 h 54"/>
                    <a:gd name="T4" fmla="*/ 6 w 28"/>
                    <a:gd name="T5" fmla="*/ 4 h 54"/>
                    <a:gd name="T6" fmla="*/ 0 w 28"/>
                    <a:gd name="T7" fmla="*/ 28 h 54"/>
                    <a:gd name="T8" fmla="*/ 0 w 28"/>
                    <a:gd name="T9" fmla="*/ 36 h 54"/>
                    <a:gd name="T10" fmla="*/ 0 w 28"/>
                    <a:gd name="T11" fmla="*/ 46 h 54"/>
                    <a:gd name="T12" fmla="*/ 0 w 28"/>
                    <a:gd name="T13" fmla="*/ 50 h 54"/>
                    <a:gd name="T14" fmla="*/ 10 w 28"/>
                    <a:gd name="T15" fmla="*/ 54 h 54"/>
                    <a:gd name="T16" fmla="*/ 20 w 28"/>
                    <a:gd name="T17" fmla="*/ 46 h 54"/>
                    <a:gd name="T18" fmla="*/ 20 w 28"/>
                    <a:gd name="T19" fmla="*/ 42 h 54"/>
                    <a:gd name="T20" fmla="*/ 24 w 28"/>
                    <a:gd name="T21" fmla="*/ 42 h 54"/>
                    <a:gd name="T22" fmla="*/ 28 w 28"/>
                    <a:gd name="T23" fmla="*/ 28 h 54"/>
                    <a:gd name="T24" fmla="*/ 28 w 28"/>
                    <a:gd name="T25" fmla="*/ 22 h 54"/>
                    <a:gd name="T26" fmla="*/ 28 w 28"/>
                    <a:gd name="T27" fmla="*/ 18 h 54"/>
                    <a:gd name="T28" fmla="*/ 28 w 28"/>
                    <a:gd name="T29" fmla="*/ 10 h 54"/>
                    <a:gd name="T30" fmla="*/ 20 w 28"/>
                    <a:gd name="T31" fmla="*/ 4 h 54"/>
                    <a:gd name="T32" fmla="*/ 10 w 28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54">
                      <a:moveTo>
                        <a:pt x="10" y="0"/>
                      </a:move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0" y="28"/>
                      </a:lnTo>
                      <a:lnTo>
                        <a:pt x="0" y="36"/>
                      </a:lnTo>
                      <a:lnTo>
                        <a:pt x="0" y="46"/>
                      </a:lnTo>
                      <a:lnTo>
                        <a:pt x="0" y="50"/>
                      </a:lnTo>
                      <a:lnTo>
                        <a:pt x="10" y="54"/>
                      </a:lnTo>
                      <a:lnTo>
                        <a:pt x="20" y="46"/>
                      </a:lnTo>
                      <a:lnTo>
                        <a:pt x="20" y="42"/>
                      </a:lnTo>
                      <a:lnTo>
                        <a:pt x="24" y="42"/>
                      </a:lnTo>
                      <a:lnTo>
                        <a:pt x="28" y="28"/>
                      </a:lnTo>
                      <a:lnTo>
                        <a:pt x="28" y="22"/>
                      </a:lnTo>
                      <a:lnTo>
                        <a:pt x="28" y="18"/>
                      </a:lnTo>
                      <a:lnTo>
                        <a:pt x="28" y="10"/>
                      </a:lnTo>
                      <a:lnTo>
                        <a:pt x="20" y="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1" name="Freeform 16"/>
                <p:cNvSpPr>
                  <a:spLocks/>
                </p:cNvSpPr>
                <p:nvPr/>
              </p:nvSpPr>
              <p:spPr bwMode="auto">
                <a:xfrm>
                  <a:off x="2384425" y="5002213"/>
                  <a:ext cx="73025" cy="133350"/>
                </a:xfrm>
                <a:custGeom>
                  <a:avLst/>
                  <a:gdLst>
                    <a:gd name="T0" fmla="*/ 28 w 46"/>
                    <a:gd name="T1" fmla="*/ 6 h 84"/>
                    <a:gd name="T2" fmla="*/ 18 w 46"/>
                    <a:gd name="T3" fmla="*/ 10 h 84"/>
                    <a:gd name="T4" fmla="*/ 18 w 46"/>
                    <a:gd name="T5" fmla="*/ 14 h 84"/>
                    <a:gd name="T6" fmla="*/ 14 w 46"/>
                    <a:gd name="T7" fmla="*/ 24 h 84"/>
                    <a:gd name="T8" fmla="*/ 14 w 46"/>
                    <a:gd name="T9" fmla="*/ 28 h 84"/>
                    <a:gd name="T10" fmla="*/ 0 w 46"/>
                    <a:gd name="T11" fmla="*/ 70 h 84"/>
                    <a:gd name="T12" fmla="*/ 18 w 46"/>
                    <a:gd name="T13" fmla="*/ 84 h 84"/>
                    <a:gd name="T14" fmla="*/ 22 w 46"/>
                    <a:gd name="T15" fmla="*/ 84 h 84"/>
                    <a:gd name="T16" fmla="*/ 22 w 46"/>
                    <a:gd name="T17" fmla="*/ 78 h 84"/>
                    <a:gd name="T18" fmla="*/ 28 w 46"/>
                    <a:gd name="T19" fmla="*/ 74 h 84"/>
                    <a:gd name="T20" fmla="*/ 42 w 46"/>
                    <a:gd name="T21" fmla="*/ 32 h 84"/>
                    <a:gd name="T22" fmla="*/ 42 w 46"/>
                    <a:gd name="T23" fmla="*/ 28 h 84"/>
                    <a:gd name="T24" fmla="*/ 46 w 46"/>
                    <a:gd name="T25" fmla="*/ 14 h 84"/>
                    <a:gd name="T26" fmla="*/ 46 w 46"/>
                    <a:gd name="T27" fmla="*/ 6 h 84"/>
                    <a:gd name="T28" fmla="*/ 46 w 46"/>
                    <a:gd name="T29" fmla="*/ 0 h 84"/>
                    <a:gd name="T30" fmla="*/ 42 w 46"/>
                    <a:gd name="T31" fmla="*/ 0 h 84"/>
                    <a:gd name="T32" fmla="*/ 28 w 46"/>
                    <a:gd name="T33" fmla="*/ 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84">
                      <a:moveTo>
                        <a:pt x="28" y="6"/>
                      </a:moveTo>
                      <a:lnTo>
                        <a:pt x="18" y="10"/>
                      </a:lnTo>
                      <a:lnTo>
                        <a:pt x="18" y="14"/>
                      </a:lnTo>
                      <a:lnTo>
                        <a:pt x="14" y="24"/>
                      </a:lnTo>
                      <a:lnTo>
                        <a:pt x="14" y="28"/>
                      </a:lnTo>
                      <a:lnTo>
                        <a:pt x="0" y="70"/>
                      </a:lnTo>
                      <a:lnTo>
                        <a:pt x="18" y="84"/>
                      </a:lnTo>
                      <a:lnTo>
                        <a:pt x="22" y="84"/>
                      </a:lnTo>
                      <a:lnTo>
                        <a:pt x="22" y="78"/>
                      </a:lnTo>
                      <a:lnTo>
                        <a:pt x="28" y="74"/>
                      </a:lnTo>
                      <a:lnTo>
                        <a:pt x="42" y="32"/>
                      </a:lnTo>
                      <a:lnTo>
                        <a:pt x="42" y="28"/>
                      </a:lnTo>
                      <a:lnTo>
                        <a:pt x="46" y="14"/>
                      </a:lnTo>
                      <a:lnTo>
                        <a:pt x="46" y="6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28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2" name="Freeform 17"/>
                <p:cNvSpPr>
                  <a:spLocks/>
                </p:cNvSpPr>
                <p:nvPr/>
              </p:nvSpPr>
              <p:spPr bwMode="auto">
                <a:xfrm>
                  <a:off x="3876675" y="5030788"/>
                  <a:ext cx="95250" cy="139700"/>
                </a:xfrm>
                <a:custGeom>
                  <a:avLst/>
                  <a:gdLst>
                    <a:gd name="T0" fmla="*/ 36 w 60"/>
                    <a:gd name="T1" fmla="*/ 20 h 88"/>
                    <a:gd name="T2" fmla="*/ 22 w 60"/>
                    <a:gd name="T3" fmla="*/ 28 h 88"/>
                    <a:gd name="T4" fmla="*/ 22 w 60"/>
                    <a:gd name="T5" fmla="*/ 34 h 88"/>
                    <a:gd name="T6" fmla="*/ 0 w 60"/>
                    <a:gd name="T7" fmla="*/ 60 h 88"/>
                    <a:gd name="T8" fmla="*/ 0 w 60"/>
                    <a:gd name="T9" fmla="*/ 66 h 88"/>
                    <a:gd name="T10" fmla="*/ 0 w 60"/>
                    <a:gd name="T11" fmla="*/ 70 h 88"/>
                    <a:gd name="T12" fmla="*/ 0 w 60"/>
                    <a:gd name="T13" fmla="*/ 74 h 88"/>
                    <a:gd name="T14" fmla="*/ 8 w 60"/>
                    <a:gd name="T15" fmla="*/ 84 h 88"/>
                    <a:gd name="T16" fmla="*/ 14 w 60"/>
                    <a:gd name="T17" fmla="*/ 88 h 88"/>
                    <a:gd name="T18" fmla="*/ 22 w 60"/>
                    <a:gd name="T19" fmla="*/ 84 h 88"/>
                    <a:gd name="T20" fmla="*/ 46 w 60"/>
                    <a:gd name="T21" fmla="*/ 74 h 88"/>
                    <a:gd name="T22" fmla="*/ 46 w 60"/>
                    <a:gd name="T23" fmla="*/ 70 h 88"/>
                    <a:gd name="T24" fmla="*/ 50 w 60"/>
                    <a:gd name="T25" fmla="*/ 70 h 88"/>
                    <a:gd name="T26" fmla="*/ 46 w 60"/>
                    <a:gd name="T27" fmla="*/ 66 h 88"/>
                    <a:gd name="T28" fmla="*/ 42 w 60"/>
                    <a:gd name="T29" fmla="*/ 60 h 88"/>
                    <a:gd name="T30" fmla="*/ 42 w 60"/>
                    <a:gd name="T31" fmla="*/ 52 h 88"/>
                    <a:gd name="T32" fmla="*/ 36 w 60"/>
                    <a:gd name="T33" fmla="*/ 52 h 88"/>
                    <a:gd name="T34" fmla="*/ 36 w 60"/>
                    <a:gd name="T35" fmla="*/ 46 h 88"/>
                    <a:gd name="T36" fmla="*/ 42 w 60"/>
                    <a:gd name="T37" fmla="*/ 46 h 88"/>
                    <a:gd name="T38" fmla="*/ 42 w 60"/>
                    <a:gd name="T39" fmla="*/ 42 h 88"/>
                    <a:gd name="T40" fmla="*/ 42 w 60"/>
                    <a:gd name="T41" fmla="*/ 38 h 88"/>
                    <a:gd name="T42" fmla="*/ 42 w 60"/>
                    <a:gd name="T43" fmla="*/ 34 h 88"/>
                    <a:gd name="T44" fmla="*/ 60 w 60"/>
                    <a:gd name="T45" fmla="*/ 14 h 88"/>
                    <a:gd name="T46" fmla="*/ 60 w 60"/>
                    <a:gd name="T47" fmla="*/ 10 h 88"/>
                    <a:gd name="T48" fmla="*/ 60 w 60"/>
                    <a:gd name="T49" fmla="*/ 6 h 88"/>
                    <a:gd name="T50" fmla="*/ 60 w 60"/>
                    <a:gd name="T51" fmla="*/ 0 h 88"/>
                    <a:gd name="T52" fmla="*/ 54 w 60"/>
                    <a:gd name="T53" fmla="*/ 0 h 88"/>
                    <a:gd name="T54" fmla="*/ 36 w 60"/>
                    <a:gd name="T55" fmla="*/ 2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0" h="88">
                      <a:moveTo>
                        <a:pt x="36" y="20"/>
                      </a:moveTo>
                      <a:lnTo>
                        <a:pt x="22" y="28"/>
                      </a:lnTo>
                      <a:lnTo>
                        <a:pt x="22" y="34"/>
                      </a:lnTo>
                      <a:lnTo>
                        <a:pt x="0" y="60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4"/>
                      </a:lnTo>
                      <a:lnTo>
                        <a:pt x="8" y="84"/>
                      </a:lnTo>
                      <a:lnTo>
                        <a:pt x="14" y="88"/>
                      </a:lnTo>
                      <a:lnTo>
                        <a:pt x="22" y="84"/>
                      </a:lnTo>
                      <a:lnTo>
                        <a:pt x="46" y="74"/>
                      </a:lnTo>
                      <a:lnTo>
                        <a:pt x="46" y="70"/>
                      </a:lnTo>
                      <a:lnTo>
                        <a:pt x="50" y="70"/>
                      </a:lnTo>
                      <a:lnTo>
                        <a:pt x="46" y="66"/>
                      </a:lnTo>
                      <a:lnTo>
                        <a:pt x="42" y="60"/>
                      </a:lnTo>
                      <a:lnTo>
                        <a:pt x="42" y="52"/>
                      </a:lnTo>
                      <a:lnTo>
                        <a:pt x="36" y="52"/>
                      </a:lnTo>
                      <a:lnTo>
                        <a:pt x="36" y="46"/>
                      </a:lnTo>
                      <a:lnTo>
                        <a:pt x="42" y="46"/>
                      </a:lnTo>
                      <a:lnTo>
                        <a:pt x="42" y="42"/>
                      </a:lnTo>
                      <a:lnTo>
                        <a:pt x="42" y="38"/>
                      </a:lnTo>
                      <a:lnTo>
                        <a:pt x="42" y="34"/>
                      </a:lnTo>
                      <a:lnTo>
                        <a:pt x="60" y="14"/>
                      </a:lnTo>
                      <a:lnTo>
                        <a:pt x="60" y="10"/>
                      </a:lnTo>
                      <a:lnTo>
                        <a:pt x="60" y="6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36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3" name="Freeform 18"/>
                <p:cNvSpPr>
                  <a:spLocks/>
                </p:cNvSpPr>
                <p:nvPr/>
              </p:nvSpPr>
              <p:spPr bwMode="auto">
                <a:xfrm>
                  <a:off x="3746500" y="5046663"/>
                  <a:ext cx="50800" cy="44450"/>
                </a:xfrm>
                <a:custGeom>
                  <a:avLst/>
                  <a:gdLst>
                    <a:gd name="T0" fmla="*/ 26 w 32"/>
                    <a:gd name="T1" fmla="*/ 24 h 28"/>
                    <a:gd name="T2" fmla="*/ 26 w 32"/>
                    <a:gd name="T3" fmla="*/ 18 h 28"/>
                    <a:gd name="T4" fmla="*/ 32 w 32"/>
                    <a:gd name="T5" fmla="*/ 14 h 28"/>
                    <a:gd name="T6" fmla="*/ 32 w 32"/>
                    <a:gd name="T7" fmla="*/ 10 h 28"/>
                    <a:gd name="T8" fmla="*/ 32 w 32"/>
                    <a:gd name="T9" fmla="*/ 4 h 28"/>
                    <a:gd name="T10" fmla="*/ 32 w 32"/>
                    <a:gd name="T11" fmla="*/ 0 h 28"/>
                    <a:gd name="T12" fmla="*/ 26 w 32"/>
                    <a:gd name="T13" fmla="*/ 0 h 28"/>
                    <a:gd name="T14" fmla="*/ 22 w 32"/>
                    <a:gd name="T15" fmla="*/ 0 h 28"/>
                    <a:gd name="T16" fmla="*/ 12 w 32"/>
                    <a:gd name="T17" fmla="*/ 0 h 28"/>
                    <a:gd name="T18" fmla="*/ 12 w 32"/>
                    <a:gd name="T19" fmla="*/ 4 h 28"/>
                    <a:gd name="T20" fmla="*/ 0 w 32"/>
                    <a:gd name="T21" fmla="*/ 10 h 28"/>
                    <a:gd name="T22" fmla="*/ 0 w 32"/>
                    <a:gd name="T23" fmla="*/ 18 h 28"/>
                    <a:gd name="T24" fmla="*/ 8 w 32"/>
                    <a:gd name="T25" fmla="*/ 24 h 28"/>
                    <a:gd name="T26" fmla="*/ 26 w 32"/>
                    <a:gd name="T27" fmla="*/ 28 h 28"/>
                    <a:gd name="T28" fmla="*/ 26 w 32"/>
                    <a:gd name="T29" fmla="*/ 2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" h="28">
                      <a:moveTo>
                        <a:pt x="26" y="24"/>
                      </a:moveTo>
                      <a:lnTo>
                        <a:pt x="26" y="18"/>
                      </a:lnTo>
                      <a:lnTo>
                        <a:pt x="32" y="14"/>
                      </a:lnTo>
                      <a:lnTo>
                        <a:pt x="32" y="10"/>
                      </a:lnTo>
                      <a:lnTo>
                        <a:pt x="32" y="4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22" y="0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8" y="24"/>
                      </a:lnTo>
                      <a:lnTo>
                        <a:pt x="26" y="28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4" name="Freeform 19"/>
                <p:cNvSpPr>
                  <a:spLocks/>
                </p:cNvSpPr>
                <p:nvPr/>
              </p:nvSpPr>
              <p:spPr bwMode="auto">
                <a:xfrm>
                  <a:off x="4845050" y="3767138"/>
                  <a:ext cx="101600" cy="184150"/>
                </a:xfrm>
                <a:custGeom>
                  <a:avLst/>
                  <a:gdLst>
                    <a:gd name="T0" fmla="*/ 8 w 64"/>
                    <a:gd name="T1" fmla="*/ 116 h 116"/>
                    <a:gd name="T2" fmla="*/ 22 w 64"/>
                    <a:gd name="T3" fmla="*/ 110 h 116"/>
                    <a:gd name="T4" fmla="*/ 32 w 64"/>
                    <a:gd name="T5" fmla="*/ 110 h 116"/>
                    <a:gd name="T6" fmla="*/ 46 w 64"/>
                    <a:gd name="T7" fmla="*/ 96 h 116"/>
                    <a:gd name="T8" fmla="*/ 50 w 64"/>
                    <a:gd name="T9" fmla="*/ 96 h 116"/>
                    <a:gd name="T10" fmla="*/ 54 w 64"/>
                    <a:gd name="T11" fmla="*/ 92 h 116"/>
                    <a:gd name="T12" fmla="*/ 64 w 64"/>
                    <a:gd name="T13" fmla="*/ 70 h 116"/>
                    <a:gd name="T14" fmla="*/ 64 w 64"/>
                    <a:gd name="T15" fmla="*/ 60 h 116"/>
                    <a:gd name="T16" fmla="*/ 64 w 64"/>
                    <a:gd name="T17" fmla="*/ 56 h 116"/>
                    <a:gd name="T18" fmla="*/ 54 w 64"/>
                    <a:gd name="T19" fmla="*/ 10 h 116"/>
                    <a:gd name="T20" fmla="*/ 54 w 64"/>
                    <a:gd name="T21" fmla="*/ 6 h 116"/>
                    <a:gd name="T22" fmla="*/ 54 w 64"/>
                    <a:gd name="T23" fmla="*/ 0 h 116"/>
                    <a:gd name="T24" fmla="*/ 50 w 64"/>
                    <a:gd name="T25" fmla="*/ 0 h 116"/>
                    <a:gd name="T26" fmla="*/ 46 w 64"/>
                    <a:gd name="T27" fmla="*/ 0 h 116"/>
                    <a:gd name="T28" fmla="*/ 46 w 64"/>
                    <a:gd name="T29" fmla="*/ 6 h 116"/>
                    <a:gd name="T30" fmla="*/ 40 w 64"/>
                    <a:gd name="T31" fmla="*/ 6 h 116"/>
                    <a:gd name="T32" fmla="*/ 18 w 64"/>
                    <a:gd name="T33" fmla="*/ 42 h 116"/>
                    <a:gd name="T34" fmla="*/ 8 w 64"/>
                    <a:gd name="T35" fmla="*/ 56 h 116"/>
                    <a:gd name="T36" fmla="*/ 4 w 64"/>
                    <a:gd name="T37" fmla="*/ 56 h 116"/>
                    <a:gd name="T38" fmla="*/ 4 w 64"/>
                    <a:gd name="T39" fmla="*/ 60 h 116"/>
                    <a:gd name="T40" fmla="*/ 0 w 64"/>
                    <a:gd name="T41" fmla="*/ 110 h 116"/>
                    <a:gd name="T42" fmla="*/ 0 w 64"/>
                    <a:gd name="T43" fmla="*/ 116 h 116"/>
                    <a:gd name="T44" fmla="*/ 4 w 64"/>
                    <a:gd name="T45" fmla="*/ 116 h 116"/>
                    <a:gd name="T46" fmla="*/ 8 w 64"/>
                    <a:gd name="T47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4" h="116">
                      <a:moveTo>
                        <a:pt x="8" y="116"/>
                      </a:moveTo>
                      <a:lnTo>
                        <a:pt x="22" y="110"/>
                      </a:lnTo>
                      <a:lnTo>
                        <a:pt x="32" y="110"/>
                      </a:lnTo>
                      <a:lnTo>
                        <a:pt x="46" y="96"/>
                      </a:lnTo>
                      <a:lnTo>
                        <a:pt x="50" y="96"/>
                      </a:lnTo>
                      <a:lnTo>
                        <a:pt x="54" y="92"/>
                      </a:lnTo>
                      <a:lnTo>
                        <a:pt x="64" y="70"/>
                      </a:lnTo>
                      <a:lnTo>
                        <a:pt x="64" y="60"/>
                      </a:lnTo>
                      <a:lnTo>
                        <a:pt x="64" y="56"/>
                      </a:lnTo>
                      <a:lnTo>
                        <a:pt x="54" y="10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50" y="0"/>
                      </a:lnTo>
                      <a:lnTo>
                        <a:pt x="46" y="0"/>
                      </a:lnTo>
                      <a:lnTo>
                        <a:pt x="46" y="6"/>
                      </a:lnTo>
                      <a:lnTo>
                        <a:pt x="40" y="6"/>
                      </a:lnTo>
                      <a:lnTo>
                        <a:pt x="18" y="42"/>
                      </a:lnTo>
                      <a:lnTo>
                        <a:pt x="8" y="56"/>
                      </a:lnTo>
                      <a:lnTo>
                        <a:pt x="4" y="56"/>
                      </a:lnTo>
                      <a:lnTo>
                        <a:pt x="4" y="60"/>
                      </a:lnTo>
                      <a:lnTo>
                        <a:pt x="0" y="110"/>
                      </a:lnTo>
                      <a:lnTo>
                        <a:pt x="0" y="116"/>
                      </a:lnTo>
                      <a:lnTo>
                        <a:pt x="4" y="116"/>
                      </a:lnTo>
                      <a:lnTo>
                        <a:pt x="8" y="11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5" name="Freeform 20"/>
                <p:cNvSpPr>
                  <a:spLocks/>
                </p:cNvSpPr>
                <p:nvPr/>
              </p:nvSpPr>
              <p:spPr bwMode="auto">
                <a:xfrm>
                  <a:off x="3470275" y="4449763"/>
                  <a:ext cx="57150" cy="60325"/>
                </a:xfrm>
                <a:custGeom>
                  <a:avLst/>
                  <a:gdLst>
                    <a:gd name="T0" fmla="*/ 8 w 36"/>
                    <a:gd name="T1" fmla="*/ 38 h 38"/>
                    <a:gd name="T2" fmla="*/ 22 w 36"/>
                    <a:gd name="T3" fmla="*/ 38 h 38"/>
                    <a:gd name="T4" fmla="*/ 26 w 36"/>
                    <a:gd name="T5" fmla="*/ 38 h 38"/>
                    <a:gd name="T6" fmla="*/ 32 w 36"/>
                    <a:gd name="T7" fmla="*/ 28 h 38"/>
                    <a:gd name="T8" fmla="*/ 36 w 36"/>
                    <a:gd name="T9" fmla="*/ 20 h 38"/>
                    <a:gd name="T10" fmla="*/ 32 w 36"/>
                    <a:gd name="T11" fmla="*/ 10 h 38"/>
                    <a:gd name="T12" fmla="*/ 22 w 36"/>
                    <a:gd name="T13" fmla="*/ 6 h 38"/>
                    <a:gd name="T14" fmla="*/ 18 w 36"/>
                    <a:gd name="T15" fmla="*/ 0 h 38"/>
                    <a:gd name="T16" fmla="*/ 8 w 36"/>
                    <a:gd name="T17" fmla="*/ 6 h 38"/>
                    <a:gd name="T18" fmla="*/ 0 w 36"/>
                    <a:gd name="T19" fmla="*/ 14 h 38"/>
                    <a:gd name="T20" fmla="*/ 0 w 36"/>
                    <a:gd name="T21" fmla="*/ 20 h 38"/>
                    <a:gd name="T22" fmla="*/ 0 w 36"/>
                    <a:gd name="T23" fmla="*/ 28 h 38"/>
                    <a:gd name="T24" fmla="*/ 4 w 36"/>
                    <a:gd name="T25" fmla="*/ 32 h 38"/>
                    <a:gd name="T26" fmla="*/ 8 w 36"/>
                    <a:gd name="T2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8">
                      <a:moveTo>
                        <a:pt x="8" y="38"/>
                      </a:moveTo>
                      <a:lnTo>
                        <a:pt x="22" y="38"/>
                      </a:lnTo>
                      <a:lnTo>
                        <a:pt x="26" y="38"/>
                      </a:lnTo>
                      <a:lnTo>
                        <a:pt x="32" y="28"/>
                      </a:lnTo>
                      <a:lnTo>
                        <a:pt x="36" y="20"/>
                      </a:lnTo>
                      <a:lnTo>
                        <a:pt x="32" y="10"/>
                      </a:lnTo>
                      <a:lnTo>
                        <a:pt x="22" y="6"/>
                      </a:lnTo>
                      <a:lnTo>
                        <a:pt x="18" y="0"/>
                      </a:lnTo>
                      <a:lnTo>
                        <a:pt x="8" y="6"/>
                      </a:lnTo>
                      <a:lnTo>
                        <a:pt x="0" y="14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4" y="32"/>
                      </a:lnTo>
                      <a:lnTo>
                        <a:pt x="8" y="3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6" name="Freeform 21"/>
                <p:cNvSpPr>
                  <a:spLocks/>
                </p:cNvSpPr>
                <p:nvPr/>
              </p:nvSpPr>
              <p:spPr bwMode="auto">
                <a:xfrm>
                  <a:off x="2473325" y="5249863"/>
                  <a:ext cx="666750" cy="936625"/>
                </a:xfrm>
                <a:custGeom>
                  <a:avLst/>
                  <a:gdLst>
                    <a:gd name="T0" fmla="*/ 330 w 420"/>
                    <a:gd name="T1" fmla="*/ 74 h 590"/>
                    <a:gd name="T2" fmla="*/ 296 w 420"/>
                    <a:gd name="T3" fmla="*/ 78 h 590"/>
                    <a:gd name="T4" fmla="*/ 264 w 420"/>
                    <a:gd name="T5" fmla="*/ 64 h 590"/>
                    <a:gd name="T6" fmla="*/ 242 w 420"/>
                    <a:gd name="T7" fmla="*/ 24 h 590"/>
                    <a:gd name="T8" fmla="*/ 224 w 420"/>
                    <a:gd name="T9" fmla="*/ 4 h 590"/>
                    <a:gd name="T10" fmla="*/ 196 w 420"/>
                    <a:gd name="T11" fmla="*/ 0 h 590"/>
                    <a:gd name="T12" fmla="*/ 154 w 420"/>
                    <a:gd name="T13" fmla="*/ 28 h 590"/>
                    <a:gd name="T14" fmla="*/ 150 w 420"/>
                    <a:gd name="T15" fmla="*/ 56 h 590"/>
                    <a:gd name="T16" fmla="*/ 146 w 420"/>
                    <a:gd name="T17" fmla="*/ 68 h 590"/>
                    <a:gd name="T18" fmla="*/ 8 w 420"/>
                    <a:gd name="T19" fmla="*/ 120 h 590"/>
                    <a:gd name="T20" fmla="*/ 8 w 420"/>
                    <a:gd name="T21" fmla="*/ 152 h 590"/>
                    <a:gd name="T22" fmla="*/ 22 w 420"/>
                    <a:gd name="T23" fmla="*/ 164 h 590"/>
                    <a:gd name="T24" fmla="*/ 36 w 420"/>
                    <a:gd name="T25" fmla="*/ 178 h 590"/>
                    <a:gd name="T26" fmla="*/ 44 w 420"/>
                    <a:gd name="T27" fmla="*/ 184 h 590"/>
                    <a:gd name="T28" fmla="*/ 68 w 420"/>
                    <a:gd name="T29" fmla="*/ 192 h 590"/>
                    <a:gd name="T30" fmla="*/ 44 w 420"/>
                    <a:gd name="T31" fmla="*/ 224 h 590"/>
                    <a:gd name="T32" fmla="*/ 40 w 420"/>
                    <a:gd name="T33" fmla="*/ 206 h 590"/>
                    <a:gd name="T34" fmla="*/ 50 w 420"/>
                    <a:gd name="T35" fmla="*/ 210 h 590"/>
                    <a:gd name="T36" fmla="*/ 36 w 420"/>
                    <a:gd name="T37" fmla="*/ 184 h 590"/>
                    <a:gd name="T38" fmla="*/ 22 w 420"/>
                    <a:gd name="T39" fmla="*/ 174 h 590"/>
                    <a:gd name="T40" fmla="*/ 12 w 420"/>
                    <a:gd name="T41" fmla="*/ 206 h 590"/>
                    <a:gd name="T42" fmla="*/ 50 w 420"/>
                    <a:gd name="T43" fmla="*/ 262 h 590"/>
                    <a:gd name="T44" fmla="*/ 100 w 420"/>
                    <a:gd name="T45" fmla="*/ 170 h 590"/>
                    <a:gd name="T46" fmla="*/ 136 w 420"/>
                    <a:gd name="T47" fmla="*/ 164 h 590"/>
                    <a:gd name="T48" fmla="*/ 150 w 420"/>
                    <a:gd name="T49" fmla="*/ 174 h 590"/>
                    <a:gd name="T50" fmla="*/ 182 w 420"/>
                    <a:gd name="T51" fmla="*/ 274 h 590"/>
                    <a:gd name="T52" fmla="*/ 132 w 420"/>
                    <a:gd name="T53" fmla="*/ 370 h 590"/>
                    <a:gd name="T54" fmla="*/ 136 w 420"/>
                    <a:gd name="T55" fmla="*/ 486 h 590"/>
                    <a:gd name="T56" fmla="*/ 132 w 420"/>
                    <a:gd name="T57" fmla="*/ 504 h 590"/>
                    <a:gd name="T58" fmla="*/ 118 w 420"/>
                    <a:gd name="T59" fmla="*/ 522 h 590"/>
                    <a:gd name="T60" fmla="*/ 100 w 420"/>
                    <a:gd name="T61" fmla="*/ 518 h 590"/>
                    <a:gd name="T62" fmla="*/ 164 w 420"/>
                    <a:gd name="T63" fmla="*/ 564 h 590"/>
                    <a:gd name="T64" fmla="*/ 178 w 420"/>
                    <a:gd name="T65" fmla="*/ 564 h 590"/>
                    <a:gd name="T66" fmla="*/ 192 w 420"/>
                    <a:gd name="T67" fmla="*/ 554 h 590"/>
                    <a:gd name="T68" fmla="*/ 188 w 420"/>
                    <a:gd name="T69" fmla="*/ 540 h 590"/>
                    <a:gd name="T70" fmla="*/ 174 w 420"/>
                    <a:gd name="T71" fmla="*/ 536 h 590"/>
                    <a:gd name="T72" fmla="*/ 168 w 420"/>
                    <a:gd name="T73" fmla="*/ 504 h 590"/>
                    <a:gd name="T74" fmla="*/ 182 w 420"/>
                    <a:gd name="T75" fmla="*/ 462 h 590"/>
                    <a:gd name="T76" fmla="*/ 192 w 420"/>
                    <a:gd name="T77" fmla="*/ 454 h 590"/>
                    <a:gd name="T78" fmla="*/ 214 w 420"/>
                    <a:gd name="T79" fmla="*/ 458 h 590"/>
                    <a:gd name="T80" fmla="*/ 214 w 420"/>
                    <a:gd name="T81" fmla="*/ 550 h 590"/>
                    <a:gd name="T82" fmla="*/ 206 w 420"/>
                    <a:gd name="T83" fmla="*/ 590 h 590"/>
                    <a:gd name="T84" fmla="*/ 306 w 420"/>
                    <a:gd name="T85" fmla="*/ 522 h 590"/>
                    <a:gd name="T86" fmla="*/ 320 w 420"/>
                    <a:gd name="T87" fmla="*/ 500 h 590"/>
                    <a:gd name="T88" fmla="*/ 334 w 420"/>
                    <a:gd name="T89" fmla="*/ 436 h 590"/>
                    <a:gd name="T90" fmla="*/ 324 w 420"/>
                    <a:gd name="T91" fmla="*/ 430 h 590"/>
                    <a:gd name="T92" fmla="*/ 348 w 420"/>
                    <a:gd name="T93" fmla="*/ 352 h 590"/>
                    <a:gd name="T94" fmla="*/ 370 w 420"/>
                    <a:gd name="T95" fmla="*/ 294 h 590"/>
                    <a:gd name="T96" fmla="*/ 374 w 420"/>
                    <a:gd name="T97" fmla="*/ 9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20" h="590">
                      <a:moveTo>
                        <a:pt x="334" y="64"/>
                      </a:moveTo>
                      <a:lnTo>
                        <a:pt x="330" y="68"/>
                      </a:lnTo>
                      <a:lnTo>
                        <a:pt x="330" y="74"/>
                      </a:lnTo>
                      <a:lnTo>
                        <a:pt x="320" y="78"/>
                      </a:lnTo>
                      <a:lnTo>
                        <a:pt x="310" y="78"/>
                      </a:lnTo>
                      <a:lnTo>
                        <a:pt x="296" y="78"/>
                      </a:lnTo>
                      <a:lnTo>
                        <a:pt x="296" y="74"/>
                      </a:lnTo>
                      <a:lnTo>
                        <a:pt x="264" y="68"/>
                      </a:lnTo>
                      <a:lnTo>
                        <a:pt x="264" y="64"/>
                      </a:lnTo>
                      <a:lnTo>
                        <a:pt x="256" y="50"/>
                      </a:lnTo>
                      <a:lnTo>
                        <a:pt x="242" y="28"/>
                      </a:lnTo>
                      <a:lnTo>
                        <a:pt x="242" y="24"/>
                      </a:lnTo>
                      <a:lnTo>
                        <a:pt x="246" y="10"/>
                      </a:lnTo>
                      <a:lnTo>
                        <a:pt x="238" y="10"/>
                      </a:lnTo>
                      <a:lnTo>
                        <a:pt x="224" y="4"/>
                      </a:lnTo>
                      <a:lnTo>
                        <a:pt x="214" y="4"/>
                      </a:lnTo>
                      <a:lnTo>
                        <a:pt x="200" y="0"/>
                      </a:lnTo>
                      <a:lnTo>
                        <a:pt x="196" y="0"/>
                      </a:lnTo>
                      <a:lnTo>
                        <a:pt x="168" y="14"/>
                      </a:lnTo>
                      <a:lnTo>
                        <a:pt x="160" y="18"/>
                      </a:lnTo>
                      <a:lnTo>
                        <a:pt x="154" y="28"/>
                      </a:lnTo>
                      <a:lnTo>
                        <a:pt x="142" y="60"/>
                      </a:lnTo>
                      <a:lnTo>
                        <a:pt x="146" y="56"/>
                      </a:lnTo>
                      <a:lnTo>
                        <a:pt x="150" y="56"/>
                      </a:lnTo>
                      <a:lnTo>
                        <a:pt x="150" y="60"/>
                      </a:lnTo>
                      <a:lnTo>
                        <a:pt x="150" y="64"/>
                      </a:lnTo>
                      <a:lnTo>
                        <a:pt x="146" y="68"/>
                      </a:lnTo>
                      <a:lnTo>
                        <a:pt x="142" y="74"/>
                      </a:lnTo>
                      <a:lnTo>
                        <a:pt x="50" y="110"/>
                      </a:lnTo>
                      <a:lnTo>
                        <a:pt x="8" y="120"/>
                      </a:lnTo>
                      <a:lnTo>
                        <a:pt x="4" y="120"/>
                      </a:lnTo>
                      <a:lnTo>
                        <a:pt x="0" y="152"/>
                      </a:lnTo>
                      <a:lnTo>
                        <a:pt x="8" y="152"/>
                      </a:lnTo>
                      <a:lnTo>
                        <a:pt x="18" y="156"/>
                      </a:lnTo>
                      <a:lnTo>
                        <a:pt x="22" y="160"/>
                      </a:lnTo>
                      <a:lnTo>
                        <a:pt x="22" y="164"/>
                      </a:lnTo>
                      <a:lnTo>
                        <a:pt x="26" y="170"/>
                      </a:lnTo>
                      <a:lnTo>
                        <a:pt x="32" y="178"/>
                      </a:lnTo>
                      <a:lnTo>
                        <a:pt x="36" y="178"/>
                      </a:lnTo>
                      <a:lnTo>
                        <a:pt x="36" y="184"/>
                      </a:lnTo>
                      <a:lnTo>
                        <a:pt x="40" y="184"/>
                      </a:lnTo>
                      <a:lnTo>
                        <a:pt x="44" y="184"/>
                      </a:lnTo>
                      <a:lnTo>
                        <a:pt x="54" y="184"/>
                      </a:lnTo>
                      <a:lnTo>
                        <a:pt x="64" y="188"/>
                      </a:lnTo>
                      <a:lnTo>
                        <a:pt x="68" y="192"/>
                      </a:lnTo>
                      <a:lnTo>
                        <a:pt x="72" y="220"/>
                      </a:lnTo>
                      <a:lnTo>
                        <a:pt x="50" y="230"/>
                      </a:lnTo>
                      <a:lnTo>
                        <a:pt x="44" y="224"/>
                      </a:lnTo>
                      <a:lnTo>
                        <a:pt x="40" y="216"/>
                      </a:lnTo>
                      <a:lnTo>
                        <a:pt x="40" y="210"/>
                      </a:lnTo>
                      <a:lnTo>
                        <a:pt x="40" y="206"/>
                      </a:lnTo>
                      <a:lnTo>
                        <a:pt x="44" y="206"/>
                      </a:lnTo>
                      <a:lnTo>
                        <a:pt x="44" y="210"/>
                      </a:lnTo>
                      <a:lnTo>
                        <a:pt x="50" y="210"/>
                      </a:lnTo>
                      <a:lnTo>
                        <a:pt x="44" y="202"/>
                      </a:lnTo>
                      <a:lnTo>
                        <a:pt x="44" y="198"/>
                      </a:lnTo>
                      <a:lnTo>
                        <a:pt x="36" y="184"/>
                      </a:lnTo>
                      <a:lnTo>
                        <a:pt x="32" y="178"/>
                      </a:lnTo>
                      <a:lnTo>
                        <a:pt x="26" y="178"/>
                      </a:lnTo>
                      <a:lnTo>
                        <a:pt x="22" y="174"/>
                      </a:lnTo>
                      <a:lnTo>
                        <a:pt x="22" y="178"/>
                      </a:lnTo>
                      <a:lnTo>
                        <a:pt x="12" y="202"/>
                      </a:lnTo>
                      <a:lnTo>
                        <a:pt x="12" y="206"/>
                      </a:lnTo>
                      <a:lnTo>
                        <a:pt x="22" y="224"/>
                      </a:lnTo>
                      <a:lnTo>
                        <a:pt x="32" y="234"/>
                      </a:lnTo>
                      <a:lnTo>
                        <a:pt x="50" y="262"/>
                      </a:lnTo>
                      <a:lnTo>
                        <a:pt x="44" y="280"/>
                      </a:lnTo>
                      <a:lnTo>
                        <a:pt x="68" y="248"/>
                      </a:lnTo>
                      <a:lnTo>
                        <a:pt x="100" y="170"/>
                      </a:lnTo>
                      <a:lnTo>
                        <a:pt x="114" y="156"/>
                      </a:lnTo>
                      <a:lnTo>
                        <a:pt x="118" y="156"/>
                      </a:lnTo>
                      <a:lnTo>
                        <a:pt x="136" y="164"/>
                      </a:lnTo>
                      <a:lnTo>
                        <a:pt x="142" y="164"/>
                      </a:lnTo>
                      <a:lnTo>
                        <a:pt x="146" y="174"/>
                      </a:lnTo>
                      <a:lnTo>
                        <a:pt x="150" y="174"/>
                      </a:lnTo>
                      <a:lnTo>
                        <a:pt x="182" y="234"/>
                      </a:lnTo>
                      <a:lnTo>
                        <a:pt x="182" y="238"/>
                      </a:lnTo>
                      <a:lnTo>
                        <a:pt x="182" y="274"/>
                      </a:lnTo>
                      <a:lnTo>
                        <a:pt x="174" y="306"/>
                      </a:lnTo>
                      <a:lnTo>
                        <a:pt x="174" y="312"/>
                      </a:lnTo>
                      <a:lnTo>
                        <a:pt x="132" y="370"/>
                      </a:lnTo>
                      <a:lnTo>
                        <a:pt x="136" y="472"/>
                      </a:lnTo>
                      <a:lnTo>
                        <a:pt x="136" y="476"/>
                      </a:lnTo>
                      <a:lnTo>
                        <a:pt x="136" y="486"/>
                      </a:lnTo>
                      <a:lnTo>
                        <a:pt x="132" y="490"/>
                      </a:lnTo>
                      <a:lnTo>
                        <a:pt x="132" y="500"/>
                      </a:lnTo>
                      <a:lnTo>
                        <a:pt x="132" y="504"/>
                      </a:lnTo>
                      <a:lnTo>
                        <a:pt x="128" y="508"/>
                      </a:lnTo>
                      <a:lnTo>
                        <a:pt x="122" y="512"/>
                      </a:lnTo>
                      <a:lnTo>
                        <a:pt x="118" y="522"/>
                      </a:lnTo>
                      <a:lnTo>
                        <a:pt x="110" y="518"/>
                      </a:lnTo>
                      <a:lnTo>
                        <a:pt x="104" y="512"/>
                      </a:lnTo>
                      <a:lnTo>
                        <a:pt x="100" y="518"/>
                      </a:lnTo>
                      <a:lnTo>
                        <a:pt x="96" y="518"/>
                      </a:lnTo>
                      <a:lnTo>
                        <a:pt x="114" y="540"/>
                      </a:lnTo>
                      <a:lnTo>
                        <a:pt x="164" y="564"/>
                      </a:lnTo>
                      <a:lnTo>
                        <a:pt x="168" y="564"/>
                      </a:lnTo>
                      <a:lnTo>
                        <a:pt x="168" y="568"/>
                      </a:lnTo>
                      <a:lnTo>
                        <a:pt x="178" y="564"/>
                      </a:lnTo>
                      <a:lnTo>
                        <a:pt x="188" y="564"/>
                      </a:lnTo>
                      <a:lnTo>
                        <a:pt x="188" y="558"/>
                      </a:lnTo>
                      <a:lnTo>
                        <a:pt x="192" y="554"/>
                      </a:lnTo>
                      <a:lnTo>
                        <a:pt x="192" y="544"/>
                      </a:lnTo>
                      <a:lnTo>
                        <a:pt x="188" y="544"/>
                      </a:lnTo>
                      <a:lnTo>
                        <a:pt x="188" y="540"/>
                      </a:lnTo>
                      <a:lnTo>
                        <a:pt x="182" y="540"/>
                      </a:lnTo>
                      <a:lnTo>
                        <a:pt x="178" y="536"/>
                      </a:lnTo>
                      <a:lnTo>
                        <a:pt x="174" y="536"/>
                      </a:lnTo>
                      <a:lnTo>
                        <a:pt x="174" y="532"/>
                      </a:lnTo>
                      <a:lnTo>
                        <a:pt x="164" y="508"/>
                      </a:lnTo>
                      <a:lnTo>
                        <a:pt x="168" y="504"/>
                      </a:lnTo>
                      <a:lnTo>
                        <a:pt x="168" y="490"/>
                      </a:lnTo>
                      <a:lnTo>
                        <a:pt x="174" y="480"/>
                      </a:lnTo>
                      <a:lnTo>
                        <a:pt x="182" y="462"/>
                      </a:lnTo>
                      <a:lnTo>
                        <a:pt x="182" y="458"/>
                      </a:lnTo>
                      <a:lnTo>
                        <a:pt x="188" y="454"/>
                      </a:lnTo>
                      <a:lnTo>
                        <a:pt x="192" y="454"/>
                      </a:lnTo>
                      <a:lnTo>
                        <a:pt x="196" y="454"/>
                      </a:lnTo>
                      <a:lnTo>
                        <a:pt x="210" y="458"/>
                      </a:lnTo>
                      <a:lnTo>
                        <a:pt x="214" y="458"/>
                      </a:lnTo>
                      <a:lnTo>
                        <a:pt x="214" y="462"/>
                      </a:lnTo>
                      <a:lnTo>
                        <a:pt x="214" y="536"/>
                      </a:lnTo>
                      <a:lnTo>
                        <a:pt x="214" y="550"/>
                      </a:lnTo>
                      <a:lnTo>
                        <a:pt x="210" y="568"/>
                      </a:lnTo>
                      <a:lnTo>
                        <a:pt x="206" y="572"/>
                      </a:lnTo>
                      <a:lnTo>
                        <a:pt x="206" y="590"/>
                      </a:lnTo>
                      <a:lnTo>
                        <a:pt x="238" y="576"/>
                      </a:lnTo>
                      <a:lnTo>
                        <a:pt x="238" y="572"/>
                      </a:lnTo>
                      <a:lnTo>
                        <a:pt x="306" y="522"/>
                      </a:lnTo>
                      <a:lnTo>
                        <a:pt x="310" y="522"/>
                      </a:lnTo>
                      <a:lnTo>
                        <a:pt x="310" y="518"/>
                      </a:lnTo>
                      <a:lnTo>
                        <a:pt x="320" y="500"/>
                      </a:lnTo>
                      <a:lnTo>
                        <a:pt x="330" y="472"/>
                      </a:lnTo>
                      <a:lnTo>
                        <a:pt x="334" y="440"/>
                      </a:lnTo>
                      <a:lnTo>
                        <a:pt x="334" y="436"/>
                      </a:lnTo>
                      <a:lnTo>
                        <a:pt x="330" y="436"/>
                      </a:lnTo>
                      <a:lnTo>
                        <a:pt x="330" y="430"/>
                      </a:lnTo>
                      <a:lnTo>
                        <a:pt x="324" y="430"/>
                      </a:lnTo>
                      <a:lnTo>
                        <a:pt x="324" y="422"/>
                      </a:lnTo>
                      <a:lnTo>
                        <a:pt x="324" y="416"/>
                      </a:lnTo>
                      <a:lnTo>
                        <a:pt x="348" y="352"/>
                      </a:lnTo>
                      <a:lnTo>
                        <a:pt x="348" y="344"/>
                      </a:lnTo>
                      <a:lnTo>
                        <a:pt x="362" y="302"/>
                      </a:lnTo>
                      <a:lnTo>
                        <a:pt x="370" y="294"/>
                      </a:lnTo>
                      <a:lnTo>
                        <a:pt x="420" y="230"/>
                      </a:lnTo>
                      <a:lnTo>
                        <a:pt x="420" y="216"/>
                      </a:lnTo>
                      <a:lnTo>
                        <a:pt x="374" y="96"/>
                      </a:lnTo>
                      <a:lnTo>
                        <a:pt x="334" y="64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7" name="Freeform 22"/>
                <p:cNvSpPr>
                  <a:spLocks/>
                </p:cNvSpPr>
                <p:nvPr/>
              </p:nvSpPr>
              <p:spPr bwMode="auto">
                <a:xfrm>
                  <a:off x="2835275" y="2627313"/>
                  <a:ext cx="3070225" cy="2781300"/>
                </a:xfrm>
                <a:custGeom>
                  <a:avLst/>
                  <a:gdLst>
                    <a:gd name="T0" fmla="*/ 1852 w 1934"/>
                    <a:gd name="T1" fmla="*/ 230 h 1752"/>
                    <a:gd name="T2" fmla="*/ 1820 w 1934"/>
                    <a:gd name="T3" fmla="*/ 188 h 1752"/>
                    <a:gd name="T4" fmla="*/ 1738 w 1934"/>
                    <a:gd name="T5" fmla="*/ 0 h 1752"/>
                    <a:gd name="T6" fmla="*/ 1714 w 1934"/>
                    <a:gd name="T7" fmla="*/ 92 h 1752"/>
                    <a:gd name="T8" fmla="*/ 1792 w 1934"/>
                    <a:gd name="T9" fmla="*/ 78 h 1752"/>
                    <a:gd name="T10" fmla="*/ 1778 w 1934"/>
                    <a:gd name="T11" fmla="*/ 152 h 1752"/>
                    <a:gd name="T12" fmla="*/ 1696 w 1934"/>
                    <a:gd name="T13" fmla="*/ 152 h 1752"/>
                    <a:gd name="T14" fmla="*/ 1688 w 1934"/>
                    <a:gd name="T15" fmla="*/ 88 h 1752"/>
                    <a:gd name="T16" fmla="*/ 1578 w 1934"/>
                    <a:gd name="T17" fmla="*/ 380 h 1752"/>
                    <a:gd name="T18" fmla="*/ 1586 w 1934"/>
                    <a:gd name="T19" fmla="*/ 416 h 1752"/>
                    <a:gd name="T20" fmla="*/ 1578 w 1934"/>
                    <a:gd name="T21" fmla="*/ 490 h 1752"/>
                    <a:gd name="T22" fmla="*/ 1462 w 1934"/>
                    <a:gd name="T23" fmla="*/ 774 h 1752"/>
                    <a:gd name="T24" fmla="*/ 1114 w 1934"/>
                    <a:gd name="T25" fmla="*/ 1058 h 1752"/>
                    <a:gd name="T26" fmla="*/ 1068 w 1934"/>
                    <a:gd name="T27" fmla="*/ 1052 h 1752"/>
                    <a:gd name="T28" fmla="*/ 1064 w 1934"/>
                    <a:gd name="T29" fmla="*/ 994 h 1752"/>
                    <a:gd name="T30" fmla="*/ 1114 w 1934"/>
                    <a:gd name="T31" fmla="*/ 892 h 1752"/>
                    <a:gd name="T32" fmla="*/ 1014 w 1934"/>
                    <a:gd name="T33" fmla="*/ 938 h 1752"/>
                    <a:gd name="T34" fmla="*/ 1018 w 1934"/>
                    <a:gd name="T35" fmla="*/ 1034 h 1752"/>
                    <a:gd name="T36" fmla="*/ 976 w 1934"/>
                    <a:gd name="T37" fmla="*/ 1108 h 1752"/>
                    <a:gd name="T38" fmla="*/ 880 w 1934"/>
                    <a:gd name="T39" fmla="*/ 1222 h 1752"/>
                    <a:gd name="T40" fmla="*/ 898 w 1934"/>
                    <a:gd name="T41" fmla="*/ 1264 h 1752"/>
                    <a:gd name="T42" fmla="*/ 802 w 1934"/>
                    <a:gd name="T43" fmla="*/ 1328 h 1752"/>
                    <a:gd name="T44" fmla="*/ 774 w 1934"/>
                    <a:gd name="T45" fmla="*/ 1328 h 1752"/>
                    <a:gd name="T46" fmla="*/ 762 w 1934"/>
                    <a:gd name="T47" fmla="*/ 1278 h 1752"/>
                    <a:gd name="T48" fmla="*/ 582 w 1934"/>
                    <a:gd name="T49" fmla="*/ 1318 h 1752"/>
                    <a:gd name="T50" fmla="*/ 170 w 1934"/>
                    <a:gd name="T51" fmla="*/ 1492 h 1752"/>
                    <a:gd name="T52" fmla="*/ 4 w 1934"/>
                    <a:gd name="T53" fmla="*/ 1648 h 1752"/>
                    <a:gd name="T54" fmla="*/ 230 w 1934"/>
                    <a:gd name="T55" fmla="*/ 1620 h 1752"/>
                    <a:gd name="T56" fmla="*/ 280 w 1934"/>
                    <a:gd name="T57" fmla="*/ 1580 h 1752"/>
                    <a:gd name="T58" fmla="*/ 330 w 1934"/>
                    <a:gd name="T59" fmla="*/ 1588 h 1752"/>
                    <a:gd name="T60" fmla="*/ 400 w 1934"/>
                    <a:gd name="T61" fmla="*/ 1584 h 1752"/>
                    <a:gd name="T62" fmla="*/ 784 w 1934"/>
                    <a:gd name="T63" fmla="*/ 1502 h 1752"/>
                    <a:gd name="T64" fmla="*/ 780 w 1934"/>
                    <a:gd name="T65" fmla="*/ 1542 h 1752"/>
                    <a:gd name="T66" fmla="*/ 788 w 1934"/>
                    <a:gd name="T67" fmla="*/ 1734 h 1752"/>
                    <a:gd name="T68" fmla="*/ 940 w 1934"/>
                    <a:gd name="T69" fmla="*/ 1606 h 1752"/>
                    <a:gd name="T70" fmla="*/ 1040 w 1934"/>
                    <a:gd name="T71" fmla="*/ 1584 h 1752"/>
                    <a:gd name="T72" fmla="*/ 976 w 1934"/>
                    <a:gd name="T73" fmla="*/ 1514 h 1752"/>
                    <a:gd name="T74" fmla="*/ 1040 w 1934"/>
                    <a:gd name="T75" fmla="*/ 1418 h 1752"/>
                    <a:gd name="T76" fmla="*/ 1028 w 1934"/>
                    <a:gd name="T77" fmla="*/ 1450 h 1752"/>
                    <a:gd name="T78" fmla="*/ 1054 w 1934"/>
                    <a:gd name="T79" fmla="*/ 1496 h 1752"/>
                    <a:gd name="T80" fmla="*/ 1362 w 1934"/>
                    <a:gd name="T81" fmla="*/ 1406 h 1752"/>
                    <a:gd name="T82" fmla="*/ 1376 w 1934"/>
                    <a:gd name="T83" fmla="*/ 1514 h 1752"/>
                    <a:gd name="T84" fmla="*/ 1430 w 1934"/>
                    <a:gd name="T85" fmla="*/ 1446 h 1752"/>
                    <a:gd name="T86" fmla="*/ 1426 w 1934"/>
                    <a:gd name="T87" fmla="*/ 1392 h 1752"/>
                    <a:gd name="T88" fmla="*/ 1578 w 1934"/>
                    <a:gd name="T89" fmla="*/ 1290 h 1752"/>
                    <a:gd name="T90" fmla="*/ 1586 w 1934"/>
                    <a:gd name="T91" fmla="*/ 1328 h 1752"/>
                    <a:gd name="T92" fmla="*/ 1558 w 1934"/>
                    <a:gd name="T93" fmla="*/ 1456 h 1752"/>
                    <a:gd name="T94" fmla="*/ 1650 w 1934"/>
                    <a:gd name="T95" fmla="*/ 1382 h 1752"/>
                    <a:gd name="T96" fmla="*/ 1650 w 1934"/>
                    <a:gd name="T97" fmla="*/ 1328 h 1752"/>
                    <a:gd name="T98" fmla="*/ 1682 w 1934"/>
                    <a:gd name="T99" fmla="*/ 1296 h 1752"/>
                    <a:gd name="T100" fmla="*/ 1674 w 1934"/>
                    <a:gd name="T101" fmla="*/ 1180 h 1752"/>
                    <a:gd name="T102" fmla="*/ 1714 w 1934"/>
                    <a:gd name="T103" fmla="*/ 1030 h 1752"/>
                    <a:gd name="T104" fmla="*/ 1756 w 1934"/>
                    <a:gd name="T105" fmla="*/ 924 h 1752"/>
                    <a:gd name="T106" fmla="*/ 1738 w 1934"/>
                    <a:gd name="T107" fmla="*/ 814 h 1752"/>
                    <a:gd name="T108" fmla="*/ 1738 w 1934"/>
                    <a:gd name="T109" fmla="*/ 764 h 1752"/>
                    <a:gd name="T110" fmla="*/ 1856 w 1934"/>
                    <a:gd name="T111" fmla="*/ 572 h 1752"/>
                    <a:gd name="T112" fmla="*/ 1916 w 1934"/>
                    <a:gd name="T113" fmla="*/ 358 h 1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4" h="1752">
                      <a:moveTo>
                        <a:pt x="1912" y="348"/>
                      </a:moveTo>
                      <a:lnTo>
                        <a:pt x="1894" y="298"/>
                      </a:lnTo>
                      <a:lnTo>
                        <a:pt x="1888" y="288"/>
                      </a:lnTo>
                      <a:lnTo>
                        <a:pt x="1880" y="266"/>
                      </a:lnTo>
                      <a:lnTo>
                        <a:pt x="1870" y="252"/>
                      </a:lnTo>
                      <a:lnTo>
                        <a:pt x="1870" y="248"/>
                      </a:lnTo>
                      <a:lnTo>
                        <a:pt x="1856" y="238"/>
                      </a:lnTo>
                      <a:lnTo>
                        <a:pt x="1852" y="230"/>
                      </a:lnTo>
                      <a:lnTo>
                        <a:pt x="1848" y="230"/>
                      </a:lnTo>
                      <a:lnTo>
                        <a:pt x="1844" y="230"/>
                      </a:lnTo>
                      <a:lnTo>
                        <a:pt x="1838" y="230"/>
                      </a:lnTo>
                      <a:lnTo>
                        <a:pt x="1834" y="224"/>
                      </a:lnTo>
                      <a:lnTo>
                        <a:pt x="1830" y="220"/>
                      </a:lnTo>
                      <a:lnTo>
                        <a:pt x="1830" y="216"/>
                      </a:lnTo>
                      <a:lnTo>
                        <a:pt x="1830" y="206"/>
                      </a:lnTo>
                      <a:lnTo>
                        <a:pt x="1820" y="188"/>
                      </a:lnTo>
                      <a:lnTo>
                        <a:pt x="1820" y="184"/>
                      </a:lnTo>
                      <a:lnTo>
                        <a:pt x="1820" y="180"/>
                      </a:lnTo>
                      <a:lnTo>
                        <a:pt x="1820" y="152"/>
                      </a:lnTo>
                      <a:lnTo>
                        <a:pt x="1798" y="42"/>
                      </a:lnTo>
                      <a:lnTo>
                        <a:pt x="1774" y="18"/>
                      </a:lnTo>
                      <a:lnTo>
                        <a:pt x="1770" y="14"/>
                      </a:lnTo>
                      <a:lnTo>
                        <a:pt x="1766" y="14"/>
                      </a:lnTo>
                      <a:lnTo>
                        <a:pt x="1738" y="0"/>
                      </a:lnTo>
                      <a:lnTo>
                        <a:pt x="1732" y="0"/>
                      </a:lnTo>
                      <a:lnTo>
                        <a:pt x="1724" y="28"/>
                      </a:lnTo>
                      <a:lnTo>
                        <a:pt x="1720" y="32"/>
                      </a:lnTo>
                      <a:lnTo>
                        <a:pt x="1714" y="50"/>
                      </a:lnTo>
                      <a:lnTo>
                        <a:pt x="1710" y="82"/>
                      </a:lnTo>
                      <a:lnTo>
                        <a:pt x="1710" y="88"/>
                      </a:lnTo>
                      <a:lnTo>
                        <a:pt x="1710" y="92"/>
                      </a:lnTo>
                      <a:lnTo>
                        <a:pt x="1714" y="92"/>
                      </a:lnTo>
                      <a:lnTo>
                        <a:pt x="1720" y="92"/>
                      </a:lnTo>
                      <a:lnTo>
                        <a:pt x="1774" y="64"/>
                      </a:lnTo>
                      <a:lnTo>
                        <a:pt x="1778" y="60"/>
                      </a:lnTo>
                      <a:lnTo>
                        <a:pt x="1784" y="60"/>
                      </a:lnTo>
                      <a:lnTo>
                        <a:pt x="1784" y="64"/>
                      </a:lnTo>
                      <a:lnTo>
                        <a:pt x="1788" y="70"/>
                      </a:lnTo>
                      <a:lnTo>
                        <a:pt x="1792" y="74"/>
                      </a:lnTo>
                      <a:lnTo>
                        <a:pt x="1792" y="78"/>
                      </a:lnTo>
                      <a:lnTo>
                        <a:pt x="1798" y="82"/>
                      </a:lnTo>
                      <a:lnTo>
                        <a:pt x="1798" y="88"/>
                      </a:lnTo>
                      <a:lnTo>
                        <a:pt x="1792" y="114"/>
                      </a:lnTo>
                      <a:lnTo>
                        <a:pt x="1792" y="120"/>
                      </a:lnTo>
                      <a:lnTo>
                        <a:pt x="1788" y="124"/>
                      </a:lnTo>
                      <a:lnTo>
                        <a:pt x="1788" y="134"/>
                      </a:lnTo>
                      <a:lnTo>
                        <a:pt x="1778" y="148"/>
                      </a:lnTo>
                      <a:lnTo>
                        <a:pt x="1778" y="152"/>
                      </a:lnTo>
                      <a:lnTo>
                        <a:pt x="1774" y="152"/>
                      </a:lnTo>
                      <a:lnTo>
                        <a:pt x="1774" y="156"/>
                      </a:lnTo>
                      <a:lnTo>
                        <a:pt x="1710" y="160"/>
                      </a:lnTo>
                      <a:lnTo>
                        <a:pt x="1706" y="160"/>
                      </a:lnTo>
                      <a:lnTo>
                        <a:pt x="1700" y="160"/>
                      </a:lnTo>
                      <a:lnTo>
                        <a:pt x="1700" y="156"/>
                      </a:lnTo>
                      <a:lnTo>
                        <a:pt x="1696" y="156"/>
                      </a:lnTo>
                      <a:lnTo>
                        <a:pt x="1696" y="152"/>
                      </a:lnTo>
                      <a:lnTo>
                        <a:pt x="1692" y="148"/>
                      </a:lnTo>
                      <a:lnTo>
                        <a:pt x="1692" y="138"/>
                      </a:lnTo>
                      <a:lnTo>
                        <a:pt x="1692" y="134"/>
                      </a:lnTo>
                      <a:lnTo>
                        <a:pt x="1688" y="106"/>
                      </a:lnTo>
                      <a:lnTo>
                        <a:pt x="1688" y="102"/>
                      </a:lnTo>
                      <a:lnTo>
                        <a:pt x="1688" y="96"/>
                      </a:lnTo>
                      <a:lnTo>
                        <a:pt x="1688" y="92"/>
                      </a:lnTo>
                      <a:lnTo>
                        <a:pt x="1688" y="88"/>
                      </a:lnTo>
                      <a:lnTo>
                        <a:pt x="1688" y="82"/>
                      </a:lnTo>
                      <a:lnTo>
                        <a:pt x="1688" y="78"/>
                      </a:lnTo>
                      <a:lnTo>
                        <a:pt x="1678" y="74"/>
                      </a:lnTo>
                      <a:lnTo>
                        <a:pt x="1674" y="70"/>
                      </a:lnTo>
                      <a:lnTo>
                        <a:pt x="1636" y="64"/>
                      </a:lnTo>
                      <a:lnTo>
                        <a:pt x="1604" y="180"/>
                      </a:lnTo>
                      <a:lnTo>
                        <a:pt x="1564" y="344"/>
                      </a:lnTo>
                      <a:lnTo>
                        <a:pt x="1578" y="380"/>
                      </a:lnTo>
                      <a:lnTo>
                        <a:pt x="1578" y="384"/>
                      </a:lnTo>
                      <a:lnTo>
                        <a:pt x="1582" y="384"/>
                      </a:lnTo>
                      <a:lnTo>
                        <a:pt x="1582" y="390"/>
                      </a:lnTo>
                      <a:lnTo>
                        <a:pt x="1586" y="394"/>
                      </a:lnTo>
                      <a:lnTo>
                        <a:pt x="1586" y="398"/>
                      </a:lnTo>
                      <a:lnTo>
                        <a:pt x="1586" y="408"/>
                      </a:lnTo>
                      <a:lnTo>
                        <a:pt x="1586" y="412"/>
                      </a:lnTo>
                      <a:lnTo>
                        <a:pt x="1586" y="416"/>
                      </a:lnTo>
                      <a:lnTo>
                        <a:pt x="1586" y="422"/>
                      </a:lnTo>
                      <a:lnTo>
                        <a:pt x="1590" y="436"/>
                      </a:lnTo>
                      <a:lnTo>
                        <a:pt x="1590" y="440"/>
                      </a:lnTo>
                      <a:lnTo>
                        <a:pt x="1586" y="454"/>
                      </a:lnTo>
                      <a:lnTo>
                        <a:pt x="1586" y="468"/>
                      </a:lnTo>
                      <a:lnTo>
                        <a:pt x="1582" y="476"/>
                      </a:lnTo>
                      <a:lnTo>
                        <a:pt x="1582" y="486"/>
                      </a:lnTo>
                      <a:lnTo>
                        <a:pt x="1578" y="490"/>
                      </a:lnTo>
                      <a:lnTo>
                        <a:pt x="1554" y="558"/>
                      </a:lnTo>
                      <a:lnTo>
                        <a:pt x="1550" y="572"/>
                      </a:lnTo>
                      <a:lnTo>
                        <a:pt x="1546" y="586"/>
                      </a:lnTo>
                      <a:lnTo>
                        <a:pt x="1540" y="604"/>
                      </a:lnTo>
                      <a:lnTo>
                        <a:pt x="1536" y="618"/>
                      </a:lnTo>
                      <a:lnTo>
                        <a:pt x="1476" y="756"/>
                      </a:lnTo>
                      <a:lnTo>
                        <a:pt x="1468" y="770"/>
                      </a:lnTo>
                      <a:lnTo>
                        <a:pt x="1462" y="774"/>
                      </a:lnTo>
                      <a:lnTo>
                        <a:pt x="1358" y="884"/>
                      </a:lnTo>
                      <a:lnTo>
                        <a:pt x="1266" y="970"/>
                      </a:lnTo>
                      <a:lnTo>
                        <a:pt x="1132" y="1034"/>
                      </a:lnTo>
                      <a:lnTo>
                        <a:pt x="1128" y="1044"/>
                      </a:lnTo>
                      <a:lnTo>
                        <a:pt x="1128" y="1048"/>
                      </a:lnTo>
                      <a:lnTo>
                        <a:pt x="1124" y="1052"/>
                      </a:lnTo>
                      <a:lnTo>
                        <a:pt x="1118" y="1058"/>
                      </a:lnTo>
                      <a:lnTo>
                        <a:pt x="1114" y="1058"/>
                      </a:lnTo>
                      <a:lnTo>
                        <a:pt x="1114" y="1062"/>
                      </a:lnTo>
                      <a:lnTo>
                        <a:pt x="1110" y="1062"/>
                      </a:lnTo>
                      <a:lnTo>
                        <a:pt x="1096" y="1062"/>
                      </a:lnTo>
                      <a:lnTo>
                        <a:pt x="1092" y="1062"/>
                      </a:lnTo>
                      <a:lnTo>
                        <a:pt x="1086" y="1058"/>
                      </a:lnTo>
                      <a:lnTo>
                        <a:pt x="1078" y="1058"/>
                      </a:lnTo>
                      <a:lnTo>
                        <a:pt x="1072" y="1052"/>
                      </a:lnTo>
                      <a:lnTo>
                        <a:pt x="1068" y="1052"/>
                      </a:lnTo>
                      <a:lnTo>
                        <a:pt x="1060" y="1044"/>
                      </a:lnTo>
                      <a:lnTo>
                        <a:pt x="1060" y="1040"/>
                      </a:lnTo>
                      <a:lnTo>
                        <a:pt x="1054" y="1040"/>
                      </a:lnTo>
                      <a:lnTo>
                        <a:pt x="1060" y="1034"/>
                      </a:lnTo>
                      <a:lnTo>
                        <a:pt x="1060" y="1030"/>
                      </a:lnTo>
                      <a:lnTo>
                        <a:pt x="1068" y="1016"/>
                      </a:lnTo>
                      <a:lnTo>
                        <a:pt x="1068" y="1008"/>
                      </a:lnTo>
                      <a:lnTo>
                        <a:pt x="1064" y="994"/>
                      </a:lnTo>
                      <a:lnTo>
                        <a:pt x="1060" y="994"/>
                      </a:lnTo>
                      <a:lnTo>
                        <a:pt x="1040" y="994"/>
                      </a:lnTo>
                      <a:lnTo>
                        <a:pt x="1036" y="994"/>
                      </a:lnTo>
                      <a:lnTo>
                        <a:pt x="1068" y="962"/>
                      </a:lnTo>
                      <a:lnTo>
                        <a:pt x="1118" y="912"/>
                      </a:lnTo>
                      <a:lnTo>
                        <a:pt x="1118" y="898"/>
                      </a:lnTo>
                      <a:lnTo>
                        <a:pt x="1118" y="892"/>
                      </a:lnTo>
                      <a:lnTo>
                        <a:pt x="1114" y="892"/>
                      </a:lnTo>
                      <a:lnTo>
                        <a:pt x="1104" y="892"/>
                      </a:lnTo>
                      <a:lnTo>
                        <a:pt x="1100" y="892"/>
                      </a:lnTo>
                      <a:lnTo>
                        <a:pt x="1082" y="902"/>
                      </a:lnTo>
                      <a:lnTo>
                        <a:pt x="1032" y="924"/>
                      </a:lnTo>
                      <a:lnTo>
                        <a:pt x="1028" y="924"/>
                      </a:lnTo>
                      <a:lnTo>
                        <a:pt x="1022" y="930"/>
                      </a:lnTo>
                      <a:lnTo>
                        <a:pt x="1014" y="934"/>
                      </a:lnTo>
                      <a:lnTo>
                        <a:pt x="1014" y="938"/>
                      </a:lnTo>
                      <a:lnTo>
                        <a:pt x="1004" y="966"/>
                      </a:lnTo>
                      <a:lnTo>
                        <a:pt x="1004" y="976"/>
                      </a:lnTo>
                      <a:lnTo>
                        <a:pt x="1004" y="980"/>
                      </a:lnTo>
                      <a:lnTo>
                        <a:pt x="1014" y="984"/>
                      </a:lnTo>
                      <a:lnTo>
                        <a:pt x="1018" y="1008"/>
                      </a:lnTo>
                      <a:lnTo>
                        <a:pt x="1018" y="1012"/>
                      </a:lnTo>
                      <a:lnTo>
                        <a:pt x="1018" y="1030"/>
                      </a:lnTo>
                      <a:lnTo>
                        <a:pt x="1018" y="1034"/>
                      </a:lnTo>
                      <a:lnTo>
                        <a:pt x="1014" y="1044"/>
                      </a:lnTo>
                      <a:lnTo>
                        <a:pt x="1008" y="1058"/>
                      </a:lnTo>
                      <a:lnTo>
                        <a:pt x="1004" y="1066"/>
                      </a:lnTo>
                      <a:lnTo>
                        <a:pt x="1000" y="1076"/>
                      </a:lnTo>
                      <a:lnTo>
                        <a:pt x="994" y="1084"/>
                      </a:lnTo>
                      <a:lnTo>
                        <a:pt x="990" y="1090"/>
                      </a:lnTo>
                      <a:lnTo>
                        <a:pt x="986" y="1094"/>
                      </a:lnTo>
                      <a:lnTo>
                        <a:pt x="976" y="1108"/>
                      </a:lnTo>
                      <a:lnTo>
                        <a:pt x="950" y="1140"/>
                      </a:lnTo>
                      <a:lnTo>
                        <a:pt x="950" y="1144"/>
                      </a:lnTo>
                      <a:lnTo>
                        <a:pt x="930" y="1162"/>
                      </a:lnTo>
                      <a:lnTo>
                        <a:pt x="926" y="1162"/>
                      </a:lnTo>
                      <a:lnTo>
                        <a:pt x="922" y="1168"/>
                      </a:lnTo>
                      <a:lnTo>
                        <a:pt x="918" y="1168"/>
                      </a:lnTo>
                      <a:lnTo>
                        <a:pt x="908" y="1180"/>
                      </a:lnTo>
                      <a:lnTo>
                        <a:pt x="880" y="1222"/>
                      </a:lnTo>
                      <a:lnTo>
                        <a:pt x="880" y="1226"/>
                      </a:lnTo>
                      <a:lnTo>
                        <a:pt x="886" y="1246"/>
                      </a:lnTo>
                      <a:lnTo>
                        <a:pt x="886" y="1250"/>
                      </a:lnTo>
                      <a:lnTo>
                        <a:pt x="890" y="1250"/>
                      </a:lnTo>
                      <a:lnTo>
                        <a:pt x="894" y="1254"/>
                      </a:lnTo>
                      <a:lnTo>
                        <a:pt x="894" y="1258"/>
                      </a:lnTo>
                      <a:lnTo>
                        <a:pt x="898" y="1258"/>
                      </a:lnTo>
                      <a:lnTo>
                        <a:pt x="898" y="1264"/>
                      </a:lnTo>
                      <a:lnTo>
                        <a:pt x="904" y="1268"/>
                      </a:lnTo>
                      <a:lnTo>
                        <a:pt x="904" y="1272"/>
                      </a:lnTo>
                      <a:lnTo>
                        <a:pt x="898" y="1290"/>
                      </a:lnTo>
                      <a:lnTo>
                        <a:pt x="898" y="1296"/>
                      </a:lnTo>
                      <a:lnTo>
                        <a:pt x="840" y="1328"/>
                      </a:lnTo>
                      <a:lnTo>
                        <a:pt x="840" y="1332"/>
                      </a:lnTo>
                      <a:lnTo>
                        <a:pt x="834" y="1332"/>
                      </a:lnTo>
                      <a:lnTo>
                        <a:pt x="802" y="1328"/>
                      </a:lnTo>
                      <a:lnTo>
                        <a:pt x="794" y="1322"/>
                      </a:lnTo>
                      <a:lnTo>
                        <a:pt x="794" y="1314"/>
                      </a:lnTo>
                      <a:lnTo>
                        <a:pt x="784" y="1314"/>
                      </a:lnTo>
                      <a:lnTo>
                        <a:pt x="774" y="1314"/>
                      </a:lnTo>
                      <a:lnTo>
                        <a:pt x="774" y="1318"/>
                      </a:lnTo>
                      <a:lnTo>
                        <a:pt x="770" y="1318"/>
                      </a:lnTo>
                      <a:lnTo>
                        <a:pt x="774" y="1322"/>
                      </a:lnTo>
                      <a:lnTo>
                        <a:pt x="774" y="1328"/>
                      </a:lnTo>
                      <a:lnTo>
                        <a:pt x="774" y="1332"/>
                      </a:lnTo>
                      <a:lnTo>
                        <a:pt x="770" y="1336"/>
                      </a:lnTo>
                      <a:lnTo>
                        <a:pt x="766" y="1336"/>
                      </a:lnTo>
                      <a:lnTo>
                        <a:pt x="770" y="1332"/>
                      </a:lnTo>
                      <a:lnTo>
                        <a:pt x="770" y="1328"/>
                      </a:lnTo>
                      <a:lnTo>
                        <a:pt x="766" y="1286"/>
                      </a:lnTo>
                      <a:lnTo>
                        <a:pt x="762" y="1282"/>
                      </a:lnTo>
                      <a:lnTo>
                        <a:pt x="762" y="1278"/>
                      </a:lnTo>
                      <a:lnTo>
                        <a:pt x="752" y="1268"/>
                      </a:lnTo>
                      <a:lnTo>
                        <a:pt x="748" y="1272"/>
                      </a:lnTo>
                      <a:lnTo>
                        <a:pt x="628" y="1296"/>
                      </a:lnTo>
                      <a:lnTo>
                        <a:pt x="596" y="1304"/>
                      </a:lnTo>
                      <a:lnTo>
                        <a:pt x="592" y="1310"/>
                      </a:lnTo>
                      <a:lnTo>
                        <a:pt x="586" y="1314"/>
                      </a:lnTo>
                      <a:lnTo>
                        <a:pt x="586" y="1318"/>
                      </a:lnTo>
                      <a:lnTo>
                        <a:pt x="582" y="1318"/>
                      </a:lnTo>
                      <a:lnTo>
                        <a:pt x="560" y="1322"/>
                      </a:lnTo>
                      <a:lnTo>
                        <a:pt x="554" y="1322"/>
                      </a:lnTo>
                      <a:lnTo>
                        <a:pt x="510" y="1328"/>
                      </a:lnTo>
                      <a:lnTo>
                        <a:pt x="444" y="1332"/>
                      </a:lnTo>
                      <a:lnTo>
                        <a:pt x="412" y="1318"/>
                      </a:lnTo>
                      <a:lnTo>
                        <a:pt x="380" y="1314"/>
                      </a:lnTo>
                      <a:lnTo>
                        <a:pt x="298" y="1374"/>
                      </a:lnTo>
                      <a:lnTo>
                        <a:pt x="170" y="1492"/>
                      </a:lnTo>
                      <a:lnTo>
                        <a:pt x="166" y="1492"/>
                      </a:lnTo>
                      <a:lnTo>
                        <a:pt x="92" y="1552"/>
                      </a:lnTo>
                      <a:lnTo>
                        <a:pt x="60" y="1556"/>
                      </a:lnTo>
                      <a:lnTo>
                        <a:pt x="18" y="1552"/>
                      </a:lnTo>
                      <a:lnTo>
                        <a:pt x="14" y="1552"/>
                      </a:lnTo>
                      <a:lnTo>
                        <a:pt x="10" y="1556"/>
                      </a:lnTo>
                      <a:lnTo>
                        <a:pt x="0" y="1584"/>
                      </a:lnTo>
                      <a:lnTo>
                        <a:pt x="4" y="1648"/>
                      </a:lnTo>
                      <a:lnTo>
                        <a:pt x="68" y="1656"/>
                      </a:lnTo>
                      <a:lnTo>
                        <a:pt x="124" y="1638"/>
                      </a:lnTo>
                      <a:lnTo>
                        <a:pt x="138" y="1630"/>
                      </a:lnTo>
                      <a:lnTo>
                        <a:pt x="170" y="1638"/>
                      </a:lnTo>
                      <a:lnTo>
                        <a:pt x="198" y="1662"/>
                      </a:lnTo>
                      <a:lnTo>
                        <a:pt x="216" y="1656"/>
                      </a:lnTo>
                      <a:lnTo>
                        <a:pt x="224" y="1648"/>
                      </a:lnTo>
                      <a:lnTo>
                        <a:pt x="230" y="1620"/>
                      </a:lnTo>
                      <a:lnTo>
                        <a:pt x="234" y="1588"/>
                      </a:lnTo>
                      <a:lnTo>
                        <a:pt x="248" y="1570"/>
                      </a:lnTo>
                      <a:lnTo>
                        <a:pt x="252" y="1566"/>
                      </a:lnTo>
                      <a:lnTo>
                        <a:pt x="256" y="1566"/>
                      </a:lnTo>
                      <a:lnTo>
                        <a:pt x="262" y="1566"/>
                      </a:lnTo>
                      <a:lnTo>
                        <a:pt x="266" y="1566"/>
                      </a:lnTo>
                      <a:lnTo>
                        <a:pt x="280" y="1570"/>
                      </a:lnTo>
                      <a:lnTo>
                        <a:pt x="280" y="1580"/>
                      </a:lnTo>
                      <a:lnTo>
                        <a:pt x="290" y="1598"/>
                      </a:lnTo>
                      <a:lnTo>
                        <a:pt x="290" y="1602"/>
                      </a:lnTo>
                      <a:lnTo>
                        <a:pt x="294" y="1602"/>
                      </a:lnTo>
                      <a:lnTo>
                        <a:pt x="302" y="1598"/>
                      </a:lnTo>
                      <a:lnTo>
                        <a:pt x="308" y="1598"/>
                      </a:lnTo>
                      <a:lnTo>
                        <a:pt x="312" y="1598"/>
                      </a:lnTo>
                      <a:lnTo>
                        <a:pt x="326" y="1592"/>
                      </a:lnTo>
                      <a:lnTo>
                        <a:pt x="330" y="1588"/>
                      </a:lnTo>
                      <a:lnTo>
                        <a:pt x="330" y="1584"/>
                      </a:lnTo>
                      <a:lnTo>
                        <a:pt x="334" y="1580"/>
                      </a:lnTo>
                      <a:lnTo>
                        <a:pt x="334" y="1574"/>
                      </a:lnTo>
                      <a:lnTo>
                        <a:pt x="358" y="1574"/>
                      </a:lnTo>
                      <a:lnTo>
                        <a:pt x="372" y="1574"/>
                      </a:lnTo>
                      <a:lnTo>
                        <a:pt x="376" y="1580"/>
                      </a:lnTo>
                      <a:lnTo>
                        <a:pt x="380" y="1588"/>
                      </a:lnTo>
                      <a:lnTo>
                        <a:pt x="400" y="1584"/>
                      </a:lnTo>
                      <a:lnTo>
                        <a:pt x="490" y="1528"/>
                      </a:lnTo>
                      <a:lnTo>
                        <a:pt x="596" y="1492"/>
                      </a:lnTo>
                      <a:lnTo>
                        <a:pt x="632" y="1478"/>
                      </a:lnTo>
                      <a:lnTo>
                        <a:pt x="656" y="1478"/>
                      </a:lnTo>
                      <a:lnTo>
                        <a:pt x="770" y="1488"/>
                      </a:lnTo>
                      <a:lnTo>
                        <a:pt x="770" y="1492"/>
                      </a:lnTo>
                      <a:lnTo>
                        <a:pt x="780" y="1496"/>
                      </a:lnTo>
                      <a:lnTo>
                        <a:pt x="784" y="1502"/>
                      </a:lnTo>
                      <a:lnTo>
                        <a:pt x="788" y="1506"/>
                      </a:lnTo>
                      <a:lnTo>
                        <a:pt x="794" y="1506"/>
                      </a:lnTo>
                      <a:lnTo>
                        <a:pt x="794" y="1510"/>
                      </a:lnTo>
                      <a:lnTo>
                        <a:pt x="794" y="1520"/>
                      </a:lnTo>
                      <a:lnTo>
                        <a:pt x="794" y="1524"/>
                      </a:lnTo>
                      <a:lnTo>
                        <a:pt x="788" y="1524"/>
                      </a:lnTo>
                      <a:lnTo>
                        <a:pt x="788" y="1528"/>
                      </a:lnTo>
                      <a:lnTo>
                        <a:pt x="780" y="1542"/>
                      </a:lnTo>
                      <a:lnTo>
                        <a:pt x="774" y="1548"/>
                      </a:lnTo>
                      <a:lnTo>
                        <a:pt x="766" y="1556"/>
                      </a:lnTo>
                      <a:lnTo>
                        <a:pt x="752" y="1566"/>
                      </a:lnTo>
                      <a:lnTo>
                        <a:pt x="734" y="1592"/>
                      </a:lnTo>
                      <a:lnTo>
                        <a:pt x="724" y="1662"/>
                      </a:lnTo>
                      <a:lnTo>
                        <a:pt x="724" y="1666"/>
                      </a:lnTo>
                      <a:lnTo>
                        <a:pt x="784" y="1726"/>
                      </a:lnTo>
                      <a:lnTo>
                        <a:pt x="788" y="1734"/>
                      </a:lnTo>
                      <a:lnTo>
                        <a:pt x="794" y="1734"/>
                      </a:lnTo>
                      <a:lnTo>
                        <a:pt x="808" y="1740"/>
                      </a:lnTo>
                      <a:lnTo>
                        <a:pt x="812" y="1744"/>
                      </a:lnTo>
                      <a:lnTo>
                        <a:pt x="848" y="1752"/>
                      </a:lnTo>
                      <a:lnTo>
                        <a:pt x="866" y="1734"/>
                      </a:lnTo>
                      <a:lnTo>
                        <a:pt x="876" y="1726"/>
                      </a:lnTo>
                      <a:lnTo>
                        <a:pt x="912" y="1656"/>
                      </a:lnTo>
                      <a:lnTo>
                        <a:pt x="940" y="1606"/>
                      </a:lnTo>
                      <a:lnTo>
                        <a:pt x="940" y="1602"/>
                      </a:lnTo>
                      <a:lnTo>
                        <a:pt x="944" y="1602"/>
                      </a:lnTo>
                      <a:lnTo>
                        <a:pt x="944" y="1598"/>
                      </a:lnTo>
                      <a:lnTo>
                        <a:pt x="1000" y="1580"/>
                      </a:lnTo>
                      <a:lnTo>
                        <a:pt x="1008" y="1580"/>
                      </a:lnTo>
                      <a:lnTo>
                        <a:pt x="1022" y="1588"/>
                      </a:lnTo>
                      <a:lnTo>
                        <a:pt x="1032" y="1588"/>
                      </a:lnTo>
                      <a:lnTo>
                        <a:pt x="1040" y="1584"/>
                      </a:lnTo>
                      <a:lnTo>
                        <a:pt x="1046" y="1556"/>
                      </a:lnTo>
                      <a:lnTo>
                        <a:pt x="1046" y="1548"/>
                      </a:lnTo>
                      <a:lnTo>
                        <a:pt x="1036" y="1542"/>
                      </a:lnTo>
                      <a:lnTo>
                        <a:pt x="1032" y="1538"/>
                      </a:lnTo>
                      <a:lnTo>
                        <a:pt x="994" y="1514"/>
                      </a:lnTo>
                      <a:lnTo>
                        <a:pt x="990" y="1514"/>
                      </a:lnTo>
                      <a:lnTo>
                        <a:pt x="986" y="1514"/>
                      </a:lnTo>
                      <a:lnTo>
                        <a:pt x="976" y="1514"/>
                      </a:lnTo>
                      <a:lnTo>
                        <a:pt x="976" y="1496"/>
                      </a:lnTo>
                      <a:lnTo>
                        <a:pt x="976" y="1492"/>
                      </a:lnTo>
                      <a:lnTo>
                        <a:pt x="976" y="1488"/>
                      </a:lnTo>
                      <a:lnTo>
                        <a:pt x="1000" y="1438"/>
                      </a:lnTo>
                      <a:lnTo>
                        <a:pt x="1000" y="1432"/>
                      </a:lnTo>
                      <a:lnTo>
                        <a:pt x="1032" y="1414"/>
                      </a:lnTo>
                      <a:lnTo>
                        <a:pt x="1040" y="1414"/>
                      </a:lnTo>
                      <a:lnTo>
                        <a:pt x="1040" y="1418"/>
                      </a:lnTo>
                      <a:lnTo>
                        <a:pt x="1040" y="1424"/>
                      </a:lnTo>
                      <a:lnTo>
                        <a:pt x="1040" y="1428"/>
                      </a:lnTo>
                      <a:lnTo>
                        <a:pt x="1036" y="1432"/>
                      </a:lnTo>
                      <a:lnTo>
                        <a:pt x="1032" y="1438"/>
                      </a:lnTo>
                      <a:lnTo>
                        <a:pt x="1032" y="1442"/>
                      </a:lnTo>
                      <a:lnTo>
                        <a:pt x="1028" y="1442"/>
                      </a:lnTo>
                      <a:lnTo>
                        <a:pt x="1028" y="1446"/>
                      </a:lnTo>
                      <a:lnTo>
                        <a:pt x="1028" y="1450"/>
                      </a:lnTo>
                      <a:lnTo>
                        <a:pt x="1028" y="1456"/>
                      </a:lnTo>
                      <a:lnTo>
                        <a:pt x="1032" y="1484"/>
                      </a:lnTo>
                      <a:lnTo>
                        <a:pt x="1032" y="1488"/>
                      </a:lnTo>
                      <a:lnTo>
                        <a:pt x="1036" y="1488"/>
                      </a:lnTo>
                      <a:lnTo>
                        <a:pt x="1046" y="1492"/>
                      </a:lnTo>
                      <a:lnTo>
                        <a:pt x="1046" y="1496"/>
                      </a:lnTo>
                      <a:lnTo>
                        <a:pt x="1050" y="1496"/>
                      </a:lnTo>
                      <a:lnTo>
                        <a:pt x="1054" y="1496"/>
                      </a:lnTo>
                      <a:lnTo>
                        <a:pt x="1150" y="1502"/>
                      </a:lnTo>
                      <a:lnTo>
                        <a:pt x="1270" y="1492"/>
                      </a:lnTo>
                      <a:lnTo>
                        <a:pt x="1270" y="1488"/>
                      </a:lnTo>
                      <a:lnTo>
                        <a:pt x="1294" y="1456"/>
                      </a:lnTo>
                      <a:lnTo>
                        <a:pt x="1330" y="1410"/>
                      </a:lnTo>
                      <a:lnTo>
                        <a:pt x="1352" y="1406"/>
                      </a:lnTo>
                      <a:lnTo>
                        <a:pt x="1358" y="1406"/>
                      </a:lnTo>
                      <a:lnTo>
                        <a:pt x="1362" y="1406"/>
                      </a:lnTo>
                      <a:lnTo>
                        <a:pt x="1370" y="1410"/>
                      </a:lnTo>
                      <a:lnTo>
                        <a:pt x="1376" y="1414"/>
                      </a:lnTo>
                      <a:lnTo>
                        <a:pt x="1390" y="1424"/>
                      </a:lnTo>
                      <a:lnTo>
                        <a:pt x="1362" y="1470"/>
                      </a:lnTo>
                      <a:lnTo>
                        <a:pt x="1362" y="1492"/>
                      </a:lnTo>
                      <a:lnTo>
                        <a:pt x="1362" y="1496"/>
                      </a:lnTo>
                      <a:lnTo>
                        <a:pt x="1370" y="1514"/>
                      </a:lnTo>
                      <a:lnTo>
                        <a:pt x="1376" y="1514"/>
                      </a:lnTo>
                      <a:lnTo>
                        <a:pt x="1380" y="1514"/>
                      </a:lnTo>
                      <a:lnTo>
                        <a:pt x="1384" y="1514"/>
                      </a:lnTo>
                      <a:lnTo>
                        <a:pt x="1390" y="1510"/>
                      </a:lnTo>
                      <a:lnTo>
                        <a:pt x="1398" y="1506"/>
                      </a:lnTo>
                      <a:lnTo>
                        <a:pt x="1404" y="1502"/>
                      </a:lnTo>
                      <a:lnTo>
                        <a:pt x="1426" y="1456"/>
                      </a:lnTo>
                      <a:lnTo>
                        <a:pt x="1430" y="1456"/>
                      </a:lnTo>
                      <a:lnTo>
                        <a:pt x="1430" y="1446"/>
                      </a:lnTo>
                      <a:lnTo>
                        <a:pt x="1430" y="1442"/>
                      </a:lnTo>
                      <a:lnTo>
                        <a:pt x="1426" y="1438"/>
                      </a:lnTo>
                      <a:lnTo>
                        <a:pt x="1422" y="1438"/>
                      </a:lnTo>
                      <a:lnTo>
                        <a:pt x="1422" y="1432"/>
                      </a:lnTo>
                      <a:lnTo>
                        <a:pt x="1422" y="1418"/>
                      </a:lnTo>
                      <a:lnTo>
                        <a:pt x="1422" y="1414"/>
                      </a:lnTo>
                      <a:lnTo>
                        <a:pt x="1422" y="1410"/>
                      </a:lnTo>
                      <a:lnTo>
                        <a:pt x="1426" y="1392"/>
                      </a:lnTo>
                      <a:lnTo>
                        <a:pt x="1430" y="1386"/>
                      </a:lnTo>
                      <a:lnTo>
                        <a:pt x="1430" y="1382"/>
                      </a:lnTo>
                      <a:lnTo>
                        <a:pt x="1436" y="1382"/>
                      </a:lnTo>
                      <a:lnTo>
                        <a:pt x="1540" y="1300"/>
                      </a:lnTo>
                      <a:lnTo>
                        <a:pt x="1564" y="1296"/>
                      </a:lnTo>
                      <a:lnTo>
                        <a:pt x="1568" y="1290"/>
                      </a:lnTo>
                      <a:lnTo>
                        <a:pt x="1572" y="1290"/>
                      </a:lnTo>
                      <a:lnTo>
                        <a:pt x="1578" y="1290"/>
                      </a:lnTo>
                      <a:lnTo>
                        <a:pt x="1582" y="1296"/>
                      </a:lnTo>
                      <a:lnTo>
                        <a:pt x="1586" y="1296"/>
                      </a:lnTo>
                      <a:lnTo>
                        <a:pt x="1586" y="1300"/>
                      </a:lnTo>
                      <a:lnTo>
                        <a:pt x="1590" y="1300"/>
                      </a:lnTo>
                      <a:lnTo>
                        <a:pt x="1596" y="1310"/>
                      </a:lnTo>
                      <a:lnTo>
                        <a:pt x="1596" y="1314"/>
                      </a:lnTo>
                      <a:lnTo>
                        <a:pt x="1596" y="1318"/>
                      </a:lnTo>
                      <a:lnTo>
                        <a:pt x="1586" y="1328"/>
                      </a:lnTo>
                      <a:lnTo>
                        <a:pt x="1578" y="1336"/>
                      </a:lnTo>
                      <a:lnTo>
                        <a:pt x="1558" y="1360"/>
                      </a:lnTo>
                      <a:lnTo>
                        <a:pt x="1550" y="1374"/>
                      </a:lnTo>
                      <a:lnTo>
                        <a:pt x="1536" y="1438"/>
                      </a:lnTo>
                      <a:lnTo>
                        <a:pt x="1536" y="1442"/>
                      </a:lnTo>
                      <a:lnTo>
                        <a:pt x="1550" y="1450"/>
                      </a:lnTo>
                      <a:lnTo>
                        <a:pt x="1554" y="1456"/>
                      </a:lnTo>
                      <a:lnTo>
                        <a:pt x="1558" y="1456"/>
                      </a:lnTo>
                      <a:lnTo>
                        <a:pt x="1558" y="1450"/>
                      </a:lnTo>
                      <a:lnTo>
                        <a:pt x="1568" y="1450"/>
                      </a:lnTo>
                      <a:lnTo>
                        <a:pt x="1632" y="1406"/>
                      </a:lnTo>
                      <a:lnTo>
                        <a:pt x="1636" y="1406"/>
                      </a:lnTo>
                      <a:lnTo>
                        <a:pt x="1646" y="1396"/>
                      </a:lnTo>
                      <a:lnTo>
                        <a:pt x="1646" y="1392"/>
                      </a:lnTo>
                      <a:lnTo>
                        <a:pt x="1646" y="1386"/>
                      </a:lnTo>
                      <a:lnTo>
                        <a:pt x="1650" y="1382"/>
                      </a:lnTo>
                      <a:lnTo>
                        <a:pt x="1650" y="1368"/>
                      </a:lnTo>
                      <a:lnTo>
                        <a:pt x="1646" y="1364"/>
                      </a:lnTo>
                      <a:lnTo>
                        <a:pt x="1646" y="1360"/>
                      </a:lnTo>
                      <a:lnTo>
                        <a:pt x="1646" y="1354"/>
                      </a:lnTo>
                      <a:lnTo>
                        <a:pt x="1646" y="1350"/>
                      </a:lnTo>
                      <a:lnTo>
                        <a:pt x="1646" y="1346"/>
                      </a:lnTo>
                      <a:lnTo>
                        <a:pt x="1646" y="1342"/>
                      </a:lnTo>
                      <a:lnTo>
                        <a:pt x="1650" y="1328"/>
                      </a:lnTo>
                      <a:lnTo>
                        <a:pt x="1656" y="1322"/>
                      </a:lnTo>
                      <a:lnTo>
                        <a:pt x="1660" y="1318"/>
                      </a:lnTo>
                      <a:lnTo>
                        <a:pt x="1660" y="1314"/>
                      </a:lnTo>
                      <a:lnTo>
                        <a:pt x="1664" y="1314"/>
                      </a:lnTo>
                      <a:lnTo>
                        <a:pt x="1668" y="1310"/>
                      </a:lnTo>
                      <a:lnTo>
                        <a:pt x="1668" y="1304"/>
                      </a:lnTo>
                      <a:lnTo>
                        <a:pt x="1678" y="1300"/>
                      </a:lnTo>
                      <a:lnTo>
                        <a:pt x="1682" y="1296"/>
                      </a:lnTo>
                      <a:lnTo>
                        <a:pt x="1688" y="1290"/>
                      </a:lnTo>
                      <a:lnTo>
                        <a:pt x="1720" y="1272"/>
                      </a:lnTo>
                      <a:lnTo>
                        <a:pt x="1710" y="1258"/>
                      </a:lnTo>
                      <a:lnTo>
                        <a:pt x="1688" y="1214"/>
                      </a:lnTo>
                      <a:lnTo>
                        <a:pt x="1682" y="1208"/>
                      </a:lnTo>
                      <a:lnTo>
                        <a:pt x="1678" y="1200"/>
                      </a:lnTo>
                      <a:lnTo>
                        <a:pt x="1678" y="1194"/>
                      </a:lnTo>
                      <a:lnTo>
                        <a:pt x="1674" y="1180"/>
                      </a:lnTo>
                      <a:lnTo>
                        <a:pt x="1674" y="1176"/>
                      </a:lnTo>
                      <a:lnTo>
                        <a:pt x="1674" y="1168"/>
                      </a:lnTo>
                      <a:lnTo>
                        <a:pt x="1682" y="1122"/>
                      </a:lnTo>
                      <a:lnTo>
                        <a:pt x="1682" y="1118"/>
                      </a:lnTo>
                      <a:lnTo>
                        <a:pt x="1688" y="1112"/>
                      </a:lnTo>
                      <a:lnTo>
                        <a:pt x="1706" y="1052"/>
                      </a:lnTo>
                      <a:lnTo>
                        <a:pt x="1714" y="1034"/>
                      </a:lnTo>
                      <a:lnTo>
                        <a:pt x="1714" y="1030"/>
                      </a:lnTo>
                      <a:lnTo>
                        <a:pt x="1720" y="1026"/>
                      </a:lnTo>
                      <a:lnTo>
                        <a:pt x="1732" y="1020"/>
                      </a:lnTo>
                      <a:lnTo>
                        <a:pt x="1738" y="1020"/>
                      </a:lnTo>
                      <a:lnTo>
                        <a:pt x="1742" y="1016"/>
                      </a:lnTo>
                      <a:lnTo>
                        <a:pt x="1742" y="1012"/>
                      </a:lnTo>
                      <a:lnTo>
                        <a:pt x="1746" y="1012"/>
                      </a:lnTo>
                      <a:lnTo>
                        <a:pt x="1746" y="1008"/>
                      </a:lnTo>
                      <a:lnTo>
                        <a:pt x="1756" y="924"/>
                      </a:lnTo>
                      <a:lnTo>
                        <a:pt x="1756" y="906"/>
                      </a:lnTo>
                      <a:lnTo>
                        <a:pt x="1756" y="870"/>
                      </a:lnTo>
                      <a:lnTo>
                        <a:pt x="1752" y="852"/>
                      </a:lnTo>
                      <a:lnTo>
                        <a:pt x="1752" y="848"/>
                      </a:lnTo>
                      <a:lnTo>
                        <a:pt x="1752" y="842"/>
                      </a:lnTo>
                      <a:lnTo>
                        <a:pt x="1746" y="838"/>
                      </a:lnTo>
                      <a:lnTo>
                        <a:pt x="1742" y="838"/>
                      </a:lnTo>
                      <a:lnTo>
                        <a:pt x="1738" y="814"/>
                      </a:lnTo>
                      <a:lnTo>
                        <a:pt x="1738" y="806"/>
                      </a:lnTo>
                      <a:lnTo>
                        <a:pt x="1738" y="802"/>
                      </a:lnTo>
                      <a:lnTo>
                        <a:pt x="1732" y="796"/>
                      </a:lnTo>
                      <a:lnTo>
                        <a:pt x="1732" y="792"/>
                      </a:lnTo>
                      <a:lnTo>
                        <a:pt x="1738" y="788"/>
                      </a:lnTo>
                      <a:lnTo>
                        <a:pt x="1738" y="782"/>
                      </a:lnTo>
                      <a:lnTo>
                        <a:pt x="1738" y="778"/>
                      </a:lnTo>
                      <a:lnTo>
                        <a:pt x="1738" y="764"/>
                      </a:lnTo>
                      <a:lnTo>
                        <a:pt x="1742" y="756"/>
                      </a:lnTo>
                      <a:lnTo>
                        <a:pt x="1746" y="750"/>
                      </a:lnTo>
                      <a:lnTo>
                        <a:pt x="1756" y="718"/>
                      </a:lnTo>
                      <a:lnTo>
                        <a:pt x="1760" y="714"/>
                      </a:lnTo>
                      <a:lnTo>
                        <a:pt x="1766" y="710"/>
                      </a:lnTo>
                      <a:lnTo>
                        <a:pt x="1792" y="706"/>
                      </a:lnTo>
                      <a:lnTo>
                        <a:pt x="1802" y="700"/>
                      </a:lnTo>
                      <a:lnTo>
                        <a:pt x="1856" y="572"/>
                      </a:lnTo>
                      <a:lnTo>
                        <a:pt x="1862" y="572"/>
                      </a:lnTo>
                      <a:lnTo>
                        <a:pt x="1866" y="572"/>
                      </a:lnTo>
                      <a:lnTo>
                        <a:pt x="1876" y="572"/>
                      </a:lnTo>
                      <a:lnTo>
                        <a:pt x="1898" y="564"/>
                      </a:lnTo>
                      <a:lnTo>
                        <a:pt x="1930" y="476"/>
                      </a:lnTo>
                      <a:lnTo>
                        <a:pt x="1930" y="468"/>
                      </a:lnTo>
                      <a:lnTo>
                        <a:pt x="1934" y="448"/>
                      </a:lnTo>
                      <a:lnTo>
                        <a:pt x="1916" y="358"/>
                      </a:lnTo>
                      <a:lnTo>
                        <a:pt x="1912" y="348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8" name="Freeform 23"/>
                <p:cNvSpPr>
                  <a:spLocks/>
                </p:cNvSpPr>
                <p:nvPr/>
              </p:nvSpPr>
              <p:spPr bwMode="auto">
                <a:xfrm>
                  <a:off x="5273675" y="1125538"/>
                  <a:ext cx="1660525" cy="1552575"/>
                </a:xfrm>
                <a:custGeom>
                  <a:avLst/>
                  <a:gdLst>
                    <a:gd name="T0" fmla="*/ 990 w 1046"/>
                    <a:gd name="T1" fmla="*/ 544 h 978"/>
                    <a:gd name="T2" fmla="*/ 958 w 1046"/>
                    <a:gd name="T3" fmla="*/ 540 h 978"/>
                    <a:gd name="T4" fmla="*/ 788 w 1046"/>
                    <a:gd name="T5" fmla="*/ 370 h 978"/>
                    <a:gd name="T6" fmla="*/ 734 w 1046"/>
                    <a:gd name="T7" fmla="*/ 338 h 978"/>
                    <a:gd name="T8" fmla="*/ 692 w 1046"/>
                    <a:gd name="T9" fmla="*/ 348 h 978"/>
                    <a:gd name="T10" fmla="*/ 678 w 1046"/>
                    <a:gd name="T11" fmla="*/ 324 h 978"/>
                    <a:gd name="T12" fmla="*/ 528 w 1046"/>
                    <a:gd name="T13" fmla="*/ 196 h 978"/>
                    <a:gd name="T14" fmla="*/ 490 w 1046"/>
                    <a:gd name="T15" fmla="*/ 150 h 978"/>
                    <a:gd name="T16" fmla="*/ 412 w 1046"/>
                    <a:gd name="T17" fmla="*/ 46 h 978"/>
                    <a:gd name="T18" fmla="*/ 398 w 1046"/>
                    <a:gd name="T19" fmla="*/ 32 h 978"/>
                    <a:gd name="T20" fmla="*/ 380 w 1046"/>
                    <a:gd name="T21" fmla="*/ 4 h 978"/>
                    <a:gd name="T22" fmla="*/ 366 w 1046"/>
                    <a:gd name="T23" fmla="*/ 4 h 978"/>
                    <a:gd name="T24" fmla="*/ 312 w 1046"/>
                    <a:gd name="T25" fmla="*/ 68 h 978"/>
                    <a:gd name="T26" fmla="*/ 316 w 1046"/>
                    <a:gd name="T27" fmla="*/ 90 h 978"/>
                    <a:gd name="T28" fmla="*/ 334 w 1046"/>
                    <a:gd name="T29" fmla="*/ 132 h 978"/>
                    <a:gd name="T30" fmla="*/ 348 w 1046"/>
                    <a:gd name="T31" fmla="*/ 192 h 978"/>
                    <a:gd name="T32" fmla="*/ 352 w 1046"/>
                    <a:gd name="T33" fmla="*/ 224 h 978"/>
                    <a:gd name="T34" fmla="*/ 284 w 1046"/>
                    <a:gd name="T35" fmla="*/ 534 h 978"/>
                    <a:gd name="T36" fmla="*/ 262 w 1046"/>
                    <a:gd name="T37" fmla="*/ 562 h 978"/>
                    <a:gd name="T38" fmla="*/ 242 w 1046"/>
                    <a:gd name="T39" fmla="*/ 572 h 978"/>
                    <a:gd name="T40" fmla="*/ 50 w 1046"/>
                    <a:gd name="T41" fmla="*/ 682 h 978"/>
                    <a:gd name="T42" fmla="*/ 18 w 1046"/>
                    <a:gd name="T43" fmla="*/ 686 h 978"/>
                    <a:gd name="T44" fmla="*/ 0 w 1046"/>
                    <a:gd name="T45" fmla="*/ 764 h 978"/>
                    <a:gd name="T46" fmla="*/ 10 w 1046"/>
                    <a:gd name="T47" fmla="*/ 786 h 978"/>
                    <a:gd name="T48" fmla="*/ 36 w 1046"/>
                    <a:gd name="T49" fmla="*/ 810 h 978"/>
                    <a:gd name="T50" fmla="*/ 64 w 1046"/>
                    <a:gd name="T51" fmla="*/ 842 h 978"/>
                    <a:gd name="T52" fmla="*/ 64 w 1046"/>
                    <a:gd name="T53" fmla="*/ 882 h 978"/>
                    <a:gd name="T54" fmla="*/ 46 w 1046"/>
                    <a:gd name="T55" fmla="*/ 964 h 978"/>
                    <a:gd name="T56" fmla="*/ 74 w 1046"/>
                    <a:gd name="T57" fmla="*/ 978 h 978"/>
                    <a:gd name="T58" fmla="*/ 132 w 1046"/>
                    <a:gd name="T59" fmla="*/ 906 h 978"/>
                    <a:gd name="T60" fmla="*/ 216 w 1046"/>
                    <a:gd name="T61" fmla="*/ 906 h 978"/>
                    <a:gd name="T62" fmla="*/ 238 w 1046"/>
                    <a:gd name="T63" fmla="*/ 874 h 978"/>
                    <a:gd name="T64" fmla="*/ 160 w 1046"/>
                    <a:gd name="T65" fmla="*/ 810 h 978"/>
                    <a:gd name="T66" fmla="*/ 92 w 1046"/>
                    <a:gd name="T67" fmla="*/ 782 h 978"/>
                    <a:gd name="T68" fmla="*/ 86 w 1046"/>
                    <a:gd name="T69" fmla="*/ 764 h 978"/>
                    <a:gd name="T70" fmla="*/ 100 w 1046"/>
                    <a:gd name="T71" fmla="*/ 726 h 978"/>
                    <a:gd name="T72" fmla="*/ 124 w 1046"/>
                    <a:gd name="T73" fmla="*/ 704 h 978"/>
                    <a:gd name="T74" fmla="*/ 164 w 1046"/>
                    <a:gd name="T75" fmla="*/ 704 h 978"/>
                    <a:gd name="T76" fmla="*/ 192 w 1046"/>
                    <a:gd name="T77" fmla="*/ 736 h 978"/>
                    <a:gd name="T78" fmla="*/ 288 w 1046"/>
                    <a:gd name="T79" fmla="*/ 704 h 978"/>
                    <a:gd name="T80" fmla="*/ 344 w 1046"/>
                    <a:gd name="T81" fmla="*/ 694 h 978"/>
                    <a:gd name="T82" fmla="*/ 372 w 1046"/>
                    <a:gd name="T83" fmla="*/ 708 h 978"/>
                    <a:gd name="T84" fmla="*/ 390 w 1046"/>
                    <a:gd name="T85" fmla="*/ 726 h 978"/>
                    <a:gd name="T86" fmla="*/ 522 w 1046"/>
                    <a:gd name="T87" fmla="*/ 804 h 978"/>
                    <a:gd name="T88" fmla="*/ 546 w 1046"/>
                    <a:gd name="T89" fmla="*/ 810 h 978"/>
                    <a:gd name="T90" fmla="*/ 596 w 1046"/>
                    <a:gd name="T91" fmla="*/ 850 h 978"/>
                    <a:gd name="T92" fmla="*/ 618 w 1046"/>
                    <a:gd name="T93" fmla="*/ 796 h 978"/>
                    <a:gd name="T94" fmla="*/ 614 w 1046"/>
                    <a:gd name="T95" fmla="*/ 772 h 978"/>
                    <a:gd name="T96" fmla="*/ 624 w 1046"/>
                    <a:gd name="T97" fmla="*/ 754 h 978"/>
                    <a:gd name="T98" fmla="*/ 646 w 1046"/>
                    <a:gd name="T99" fmla="*/ 718 h 978"/>
                    <a:gd name="T100" fmla="*/ 670 w 1046"/>
                    <a:gd name="T101" fmla="*/ 686 h 978"/>
                    <a:gd name="T102" fmla="*/ 738 w 1046"/>
                    <a:gd name="T103" fmla="*/ 622 h 978"/>
                    <a:gd name="T104" fmla="*/ 788 w 1046"/>
                    <a:gd name="T105" fmla="*/ 604 h 978"/>
                    <a:gd name="T106" fmla="*/ 798 w 1046"/>
                    <a:gd name="T107" fmla="*/ 618 h 978"/>
                    <a:gd name="T108" fmla="*/ 838 w 1046"/>
                    <a:gd name="T109" fmla="*/ 618 h 978"/>
                    <a:gd name="T110" fmla="*/ 1046 w 1046"/>
                    <a:gd name="T111" fmla="*/ 520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46" h="978">
                      <a:moveTo>
                        <a:pt x="1036" y="512"/>
                      </a:moveTo>
                      <a:lnTo>
                        <a:pt x="1018" y="516"/>
                      </a:lnTo>
                      <a:lnTo>
                        <a:pt x="1014" y="520"/>
                      </a:lnTo>
                      <a:lnTo>
                        <a:pt x="990" y="544"/>
                      </a:lnTo>
                      <a:lnTo>
                        <a:pt x="986" y="544"/>
                      </a:lnTo>
                      <a:lnTo>
                        <a:pt x="976" y="544"/>
                      </a:lnTo>
                      <a:lnTo>
                        <a:pt x="972" y="544"/>
                      </a:lnTo>
                      <a:lnTo>
                        <a:pt x="958" y="540"/>
                      </a:lnTo>
                      <a:lnTo>
                        <a:pt x="948" y="530"/>
                      </a:lnTo>
                      <a:lnTo>
                        <a:pt x="916" y="424"/>
                      </a:lnTo>
                      <a:lnTo>
                        <a:pt x="826" y="384"/>
                      </a:lnTo>
                      <a:lnTo>
                        <a:pt x="788" y="370"/>
                      </a:lnTo>
                      <a:lnTo>
                        <a:pt x="784" y="360"/>
                      </a:lnTo>
                      <a:lnTo>
                        <a:pt x="760" y="342"/>
                      </a:lnTo>
                      <a:lnTo>
                        <a:pt x="738" y="338"/>
                      </a:lnTo>
                      <a:lnTo>
                        <a:pt x="734" y="338"/>
                      </a:lnTo>
                      <a:lnTo>
                        <a:pt x="728" y="338"/>
                      </a:lnTo>
                      <a:lnTo>
                        <a:pt x="716" y="342"/>
                      </a:lnTo>
                      <a:lnTo>
                        <a:pt x="696" y="348"/>
                      </a:lnTo>
                      <a:lnTo>
                        <a:pt x="692" y="348"/>
                      </a:lnTo>
                      <a:lnTo>
                        <a:pt x="692" y="342"/>
                      </a:lnTo>
                      <a:lnTo>
                        <a:pt x="682" y="342"/>
                      </a:lnTo>
                      <a:lnTo>
                        <a:pt x="682" y="338"/>
                      </a:lnTo>
                      <a:lnTo>
                        <a:pt x="678" y="324"/>
                      </a:lnTo>
                      <a:lnTo>
                        <a:pt x="582" y="250"/>
                      </a:lnTo>
                      <a:lnTo>
                        <a:pt x="564" y="238"/>
                      </a:lnTo>
                      <a:lnTo>
                        <a:pt x="554" y="228"/>
                      </a:lnTo>
                      <a:lnTo>
                        <a:pt x="528" y="196"/>
                      </a:lnTo>
                      <a:lnTo>
                        <a:pt x="518" y="186"/>
                      </a:lnTo>
                      <a:lnTo>
                        <a:pt x="494" y="154"/>
                      </a:lnTo>
                      <a:lnTo>
                        <a:pt x="494" y="150"/>
                      </a:lnTo>
                      <a:lnTo>
                        <a:pt x="490" y="150"/>
                      </a:lnTo>
                      <a:lnTo>
                        <a:pt x="482" y="132"/>
                      </a:lnTo>
                      <a:lnTo>
                        <a:pt x="462" y="104"/>
                      </a:lnTo>
                      <a:lnTo>
                        <a:pt x="418" y="46"/>
                      </a:lnTo>
                      <a:lnTo>
                        <a:pt x="412" y="46"/>
                      </a:lnTo>
                      <a:lnTo>
                        <a:pt x="412" y="40"/>
                      </a:lnTo>
                      <a:lnTo>
                        <a:pt x="404" y="36"/>
                      </a:lnTo>
                      <a:lnTo>
                        <a:pt x="398" y="36"/>
                      </a:lnTo>
                      <a:lnTo>
                        <a:pt x="398" y="32"/>
                      </a:lnTo>
                      <a:lnTo>
                        <a:pt x="394" y="26"/>
                      </a:lnTo>
                      <a:lnTo>
                        <a:pt x="386" y="14"/>
                      </a:lnTo>
                      <a:lnTo>
                        <a:pt x="380" y="8"/>
                      </a:lnTo>
                      <a:lnTo>
                        <a:pt x="380" y="4"/>
                      </a:lnTo>
                      <a:lnTo>
                        <a:pt x="376" y="4"/>
                      </a:lnTo>
                      <a:lnTo>
                        <a:pt x="376" y="0"/>
                      </a:lnTo>
                      <a:lnTo>
                        <a:pt x="372" y="0"/>
                      </a:lnTo>
                      <a:lnTo>
                        <a:pt x="366" y="4"/>
                      </a:lnTo>
                      <a:lnTo>
                        <a:pt x="334" y="32"/>
                      </a:lnTo>
                      <a:lnTo>
                        <a:pt x="326" y="46"/>
                      </a:lnTo>
                      <a:lnTo>
                        <a:pt x="316" y="68"/>
                      </a:lnTo>
                      <a:lnTo>
                        <a:pt x="312" y="68"/>
                      </a:lnTo>
                      <a:lnTo>
                        <a:pt x="312" y="72"/>
                      </a:lnTo>
                      <a:lnTo>
                        <a:pt x="312" y="78"/>
                      </a:lnTo>
                      <a:lnTo>
                        <a:pt x="312" y="82"/>
                      </a:lnTo>
                      <a:lnTo>
                        <a:pt x="316" y="90"/>
                      </a:lnTo>
                      <a:lnTo>
                        <a:pt x="316" y="96"/>
                      </a:lnTo>
                      <a:lnTo>
                        <a:pt x="330" y="122"/>
                      </a:lnTo>
                      <a:lnTo>
                        <a:pt x="334" y="128"/>
                      </a:lnTo>
                      <a:lnTo>
                        <a:pt x="334" y="132"/>
                      </a:lnTo>
                      <a:lnTo>
                        <a:pt x="340" y="142"/>
                      </a:lnTo>
                      <a:lnTo>
                        <a:pt x="344" y="154"/>
                      </a:lnTo>
                      <a:lnTo>
                        <a:pt x="344" y="164"/>
                      </a:lnTo>
                      <a:lnTo>
                        <a:pt x="348" y="192"/>
                      </a:lnTo>
                      <a:lnTo>
                        <a:pt x="352" y="196"/>
                      </a:lnTo>
                      <a:lnTo>
                        <a:pt x="352" y="206"/>
                      </a:lnTo>
                      <a:lnTo>
                        <a:pt x="352" y="218"/>
                      </a:lnTo>
                      <a:lnTo>
                        <a:pt x="352" y="224"/>
                      </a:lnTo>
                      <a:lnTo>
                        <a:pt x="330" y="370"/>
                      </a:lnTo>
                      <a:lnTo>
                        <a:pt x="326" y="384"/>
                      </a:lnTo>
                      <a:lnTo>
                        <a:pt x="288" y="530"/>
                      </a:lnTo>
                      <a:lnTo>
                        <a:pt x="284" y="534"/>
                      </a:lnTo>
                      <a:lnTo>
                        <a:pt x="276" y="544"/>
                      </a:lnTo>
                      <a:lnTo>
                        <a:pt x="276" y="548"/>
                      </a:lnTo>
                      <a:lnTo>
                        <a:pt x="266" y="558"/>
                      </a:lnTo>
                      <a:lnTo>
                        <a:pt x="262" y="562"/>
                      </a:lnTo>
                      <a:lnTo>
                        <a:pt x="252" y="566"/>
                      </a:lnTo>
                      <a:lnTo>
                        <a:pt x="252" y="572"/>
                      </a:lnTo>
                      <a:lnTo>
                        <a:pt x="248" y="572"/>
                      </a:lnTo>
                      <a:lnTo>
                        <a:pt x="242" y="572"/>
                      </a:lnTo>
                      <a:lnTo>
                        <a:pt x="178" y="562"/>
                      </a:lnTo>
                      <a:lnTo>
                        <a:pt x="132" y="604"/>
                      </a:lnTo>
                      <a:lnTo>
                        <a:pt x="96" y="650"/>
                      </a:lnTo>
                      <a:lnTo>
                        <a:pt x="50" y="682"/>
                      </a:lnTo>
                      <a:lnTo>
                        <a:pt x="46" y="682"/>
                      </a:lnTo>
                      <a:lnTo>
                        <a:pt x="28" y="682"/>
                      </a:lnTo>
                      <a:lnTo>
                        <a:pt x="22" y="682"/>
                      </a:lnTo>
                      <a:lnTo>
                        <a:pt x="18" y="686"/>
                      </a:lnTo>
                      <a:lnTo>
                        <a:pt x="14" y="690"/>
                      </a:lnTo>
                      <a:lnTo>
                        <a:pt x="14" y="694"/>
                      </a:lnTo>
                      <a:lnTo>
                        <a:pt x="10" y="700"/>
                      </a:lnTo>
                      <a:lnTo>
                        <a:pt x="0" y="764"/>
                      </a:lnTo>
                      <a:lnTo>
                        <a:pt x="0" y="768"/>
                      </a:lnTo>
                      <a:lnTo>
                        <a:pt x="4" y="778"/>
                      </a:lnTo>
                      <a:lnTo>
                        <a:pt x="4" y="782"/>
                      </a:lnTo>
                      <a:lnTo>
                        <a:pt x="10" y="786"/>
                      </a:lnTo>
                      <a:lnTo>
                        <a:pt x="28" y="804"/>
                      </a:lnTo>
                      <a:lnTo>
                        <a:pt x="28" y="810"/>
                      </a:lnTo>
                      <a:lnTo>
                        <a:pt x="32" y="810"/>
                      </a:lnTo>
                      <a:lnTo>
                        <a:pt x="36" y="810"/>
                      </a:lnTo>
                      <a:lnTo>
                        <a:pt x="42" y="814"/>
                      </a:lnTo>
                      <a:lnTo>
                        <a:pt x="46" y="814"/>
                      </a:lnTo>
                      <a:lnTo>
                        <a:pt x="50" y="818"/>
                      </a:lnTo>
                      <a:lnTo>
                        <a:pt x="64" y="842"/>
                      </a:lnTo>
                      <a:lnTo>
                        <a:pt x="64" y="854"/>
                      </a:lnTo>
                      <a:lnTo>
                        <a:pt x="64" y="864"/>
                      </a:lnTo>
                      <a:lnTo>
                        <a:pt x="64" y="878"/>
                      </a:lnTo>
                      <a:lnTo>
                        <a:pt x="64" y="882"/>
                      </a:lnTo>
                      <a:lnTo>
                        <a:pt x="36" y="932"/>
                      </a:lnTo>
                      <a:lnTo>
                        <a:pt x="36" y="938"/>
                      </a:lnTo>
                      <a:lnTo>
                        <a:pt x="36" y="942"/>
                      </a:lnTo>
                      <a:lnTo>
                        <a:pt x="46" y="964"/>
                      </a:lnTo>
                      <a:lnTo>
                        <a:pt x="50" y="970"/>
                      </a:lnTo>
                      <a:lnTo>
                        <a:pt x="54" y="970"/>
                      </a:lnTo>
                      <a:lnTo>
                        <a:pt x="54" y="974"/>
                      </a:lnTo>
                      <a:lnTo>
                        <a:pt x="74" y="978"/>
                      </a:lnTo>
                      <a:lnTo>
                        <a:pt x="78" y="978"/>
                      </a:lnTo>
                      <a:lnTo>
                        <a:pt x="106" y="952"/>
                      </a:lnTo>
                      <a:lnTo>
                        <a:pt x="114" y="938"/>
                      </a:lnTo>
                      <a:lnTo>
                        <a:pt x="132" y="906"/>
                      </a:lnTo>
                      <a:lnTo>
                        <a:pt x="146" y="896"/>
                      </a:lnTo>
                      <a:lnTo>
                        <a:pt x="164" y="882"/>
                      </a:lnTo>
                      <a:lnTo>
                        <a:pt x="210" y="906"/>
                      </a:lnTo>
                      <a:lnTo>
                        <a:pt x="216" y="906"/>
                      </a:lnTo>
                      <a:lnTo>
                        <a:pt x="220" y="906"/>
                      </a:lnTo>
                      <a:lnTo>
                        <a:pt x="248" y="888"/>
                      </a:lnTo>
                      <a:lnTo>
                        <a:pt x="248" y="882"/>
                      </a:lnTo>
                      <a:lnTo>
                        <a:pt x="238" y="874"/>
                      </a:lnTo>
                      <a:lnTo>
                        <a:pt x="170" y="814"/>
                      </a:lnTo>
                      <a:lnTo>
                        <a:pt x="170" y="810"/>
                      </a:lnTo>
                      <a:lnTo>
                        <a:pt x="164" y="810"/>
                      </a:lnTo>
                      <a:lnTo>
                        <a:pt x="160" y="810"/>
                      </a:lnTo>
                      <a:lnTo>
                        <a:pt x="146" y="810"/>
                      </a:lnTo>
                      <a:lnTo>
                        <a:pt x="124" y="800"/>
                      </a:lnTo>
                      <a:lnTo>
                        <a:pt x="96" y="782"/>
                      </a:lnTo>
                      <a:lnTo>
                        <a:pt x="92" y="782"/>
                      </a:lnTo>
                      <a:lnTo>
                        <a:pt x="92" y="778"/>
                      </a:lnTo>
                      <a:lnTo>
                        <a:pt x="86" y="778"/>
                      </a:lnTo>
                      <a:lnTo>
                        <a:pt x="86" y="772"/>
                      </a:lnTo>
                      <a:lnTo>
                        <a:pt x="86" y="764"/>
                      </a:lnTo>
                      <a:lnTo>
                        <a:pt x="92" y="758"/>
                      </a:lnTo>
                      <a:lnTo>
                        <a:pt x="92" y="750"/>
                      </a:lnTo>
                      <a:lnTo>
                        <a:pt x="100" y="732"/>
                      </a:lnTo>
                      <a:lnTo>
                        <a:pt x="100" y="726"/>
                      </a:lnTo>
                      <a:lnTo>
                        <a:pt x="106" y="722"/>
                      </a:lnTo>
                      <a:lnTo>
                        <a:pt x="114" y="714"/>
                      </a:lnTo>
                      <a:lnTo>
                        <a:pt x="120" y="704"/>
                      </a:lnTo>
                      <a:lnTo>
                        <a:pt x="124" y="704"/>
                      </a:lnTo>
                      <a:lnTo>
                        <a:pt x="128" y="704"/>
                      </a:lnTo>
                      <a:lnTo>
                        <a:pt x="132" y="704"/>
                      </a:lnTo>
                      <a:lnTo>
                        <a:pt x="160" y="704"/>
                      </a:lnTo>
                      <a:lnTo>
                        <a:pt x="164" y="704"/>
                      </a:lnTo>
                      <a:lnTo>
                        <a:pt x="170" y="708"/>
                      </a:lnTo>
                      <a:lnTo>
                        <a:pt x="174" y="714"/>
                      </a:lnTo>
                      <a:lnTo>
                        <a:pt x="192" y="732"/>
                      </a:lnTo>
                      <a:lnTo>
                        <a:pt x="192" y="736"/>
                      </a:lnTo>
                      <a:lnTo>
                        <a:pt x="238" y="740"/>
                      </a:lnTo>
                      <a:lnTo>
                        <a:pt x="280" y="708"/>
                      </a:lnTo>
                      <a:lnTo>
                        <a:pt x="288" y="708"/>
                      </a:lnTo>
                      <a:lnTo>
                        <a:pt x="288" y="704"/>
                      </a:lnTo>
                      <a:lnTo>
                        <a:pt x="308" y="700"/>
                      </a:lnTo>
                      <a:lnTo>
                        <a:pt x="312" y="700"/>
                      </a:lnTo>
                      <a:lnTo>
                        <a:pt x="320" y="694"/>
                      </a:lnTo>
                      <a:lnTo>
                        <a:pt x="344" y="694"/>
                      </a:lnTo>
                      <a:lnTo>
                        <a:pt x="348" y="694"/>
                      </a:lnTo>
                      <a:lnTo>
                        <a:pt x="352" y="700"/>
                      </a:lnTo>
                      <a:lnTo>
                        <a:pt x="358" y="700"/>
                      </a:lnTo>
                      <a:lnTo>
                        <a:pt x="372" y="708"/>
                      </a:lnTo>
                      <a:lnTo>
                        <a:pt x="376" y="708"/>
                      </a:lnTo>
                      <a:lnTo>
                        <a:pt x="376" y="714"/>
                      </a:lnTo>
                      <a:lnTo>
                        <a:pt x="380" y="718"/>
                      </a:lnTo>
                      <a:lnTo>
                        <a:pt x="390" y="726"/>
                      </a:lnTo>
                      <a:lnTo>
                        <a:pt x="454" y="768"/>
                      </a:lnTo>
                      <a:lnTo>
                        <a:pt x="472" y="778"/>
                      </a:lnTo>
                      <a:lnTo>
                        <a:pt x="500" y="796"/>
                      </a:lnTo>
                      <a:lnTo>
                        <a:pt x="522" y="804"/>
                      </a:lnTo>
                      <a:lnTo>
                        <a:pt x="528" y="810"/>
                      </a:lnTo>
                      <a:lnTo>
                        <a:pt x="536" y="810"/>
                      </a:lnTo>
                      <a:lnTo>
                        <a:pt x="540" y="810"/>
                      </a:lnTo>
                      <a:lnTo>
                        <a:pt x="546" y="810"/>
                      </a:lnTo>
                      <a:lnTo>
                        <a:pt x="550" y="814"/>
                      </a:lnTo>
                      <a:lnTo>
                        <a:pt x="572" y="828"/>
                      </a:lnTo>
                      <a:lnTo>
                        <a:pt x="582" y="836"/>
                      </a:lnTo>
                      <a:lnTo>
                        <a:pt x="596" y="850"/>
                      </a:lnTo>
                      <a:lnTo>
                        <a:pt x="600" y="854"/>
                      </a:lnTo>
                      <a:lnTo>
                        <a:pt x="614" y="828"/>
                      </a:lnTo>
                      <a:lnTo>
                        <a:pt x="618" y="800"/>
                      </a:lnTo>
                      <a:lnTo>
                        <a:pt x="618" y="796"/>
                      </a:lnTo>
                      <a:lnTo>
                        <a:pt x="614" y="790"/>
                      </a:lnTo>
                      <a:lnTo>
                        <a:pt x="614" y="786"/>
                      </a:lnTo>
                      <a:lnTo>
                        <a:pt x="614" y="782"/>
                      </a:lnTo>
                      <a:lnTo>
                        <a:pt x="614" y="772"/>
                      </a:lnTo>
                      <a:lnTo>
                        <a:pt x="618" y="768"/>
                      </a:lnTo>
                      <a:lnTo>
                        <a:pt x="618" y="764"/>
                      </a:lnTo>
                      <a:lnTo>
                        <a:pt x="624" y="758"/>
                      </a:lnTo>
                      <a:lnTo>
                        <a:pt x="624" y="754"/>
                      </a:lnTo>
                      <a:lnTo>
                        <a:pt x="628" y="750"/>
                      </a:lnTo>
                      <a:lnTo>
                        <a:pt x="632" y="736"/>
                      </a:lnTo>
                      <a:lnTo>
                        <a:pt x="642" y="726"/>
                      </a:lnTo>
                      <a:lnTo>
                        <a:pt x="646" y="718"/>
                      </a:lnTo>
                      <a:lnTo>
                        <a:pt x="650" y="708"/>
                      </a:lnTo>
                      <a:lnTo>
                        <a:pt x="656" y="704"/>
                      </a:lnTo>
                      <a:lnTo>
                        <a:pt x="660" y="694"/>
                      </a:lnTo>
                      <a:lnTo>
                        <a:pt x="670" y="686"/>
                      </a:lnTo>
                      <a:lnTo>
                        <a:pt x="716" y="640"/>
                      </a:lnTo>
                      <a:lnTo>
                        <a:pt x="728" y="626"/>
                      </a:lnTo>
                      <a:lnTo>
                        <a:pt x="734" y="626"/>
                      </a:lnTo>
                      <a:lnTo>
                        <a:pt x="738" y="622"/>
                      </a:lnTo>
                      <a:lnTo>
                        <a:pt x="756" y="612"/>
                      </a:lnTo>
                      <a:lnTo>
                        <a:pt x="760" y="612"/>
                      </a:lnTo>
                      <a:lnTo>
                        <a:pt x="784" y="608"/>
                      </a:lnTo>
                      <a:lnTo>
                        <a:pt x="788" y="604"/>
                      </a:lnTo>
                      <a:lnTo>
                        <a:pt x="792" y="604"/>
                      </a:lnTo>
                      <a:lnTo>
                        <a:pt x="792" y="608"/>
                      </a:lnTo>
                      <a:lnTo>
                        <a:pt x="798" y="612"/>
                      </a:lnTo>
                      <a:lnTo>
                        <a:pt x="798" y="618"/>
                      </a:lnTo>
                      <a:lnTo>
                        <a:pt x="802" y="618"/>
                      </a:lnTo>
                      <a:lnTo>
                        <a:pt x="812" y="622"/>
                      </a:lnTo>
                      <a:lnTo>
                        <a:pt x="816" y="622"/>
                      </a:lnTo>
                      <a:lnTo>
                        <a:pt x="838" y="618"/>
                      </a:lnTo>
                      <a:lnTo>
                        <a:pt x="898" y="608"/>
                      </a:lnTo>
                      <a:lnTo>
                        <a:pt x="904" y="608"/>
                      </a:lnTo>
                      <a:lnTo>
                        <a:pt x="908" y="608"/>
                      </a:lnTo>
                      <a:lnTo>
                        <a:pt x="1046" y="520"/>
                      </a:lnTo>
                      <a:lnTo>
                        <a:pt x="1046" y="516"/>
                      </a:lnTo>
                      <a:lnTo>
                        <a:pt x="1036" y="512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9" name="Freeform 24"/>
                <p:cNvSpPr>
                  <a:spLocks/>
                </p:cNvSpPr>
                <p:nvPr/>
              </p:nvSpPr>
              <p:spPr bwMode="auto">
                <a:xfrm>
                  <a:off x="5584825" y="1246188"/>
                  <a:ext cx="127000" cy="95250"/>
                </a:xfrm>
                <a:custGeom>
                  <a:avLst/>
                  <a:gdLst>
                    <a:gd name="T0" fmla="*/ 44 w 80"/>
                    <a:gd name="T1" fmla="*/ 56 h 60"/>
                    <a:gd name="T2" fmla="*/ 78 w 80"/>
                    <a:gd name="T3" fmla="*/ 58 h 60"/>
                    <a:gd name="T4" fmla="*/ 80 w 80"/>
                    <a:gd name="T5" fmla="*/ 22 h 60"/>
                    <a:gd name="T6" fmla="*/ 16 w 80"/>
                    <a:gd name="T7" fmla="*/ 0 h 60"/>
                    <a:gd name="T8" fmla="*/ 0 w 80"/>
                    <a:gd name="T9" fmla="*/ 28 h 60"/>
                    <a:gd name="T10" fmla="*/ 4 w 80"/>
                    <a:gd name="T11" fmla="*/ 60 h 60"/>
                    <a:gd name="T12" fmla="*/ 44 w 80"/>
                    <a:gd name="T13" fmla="*/ 5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0">
                      <a:moveTo>
                        <a:pt x="44" y="56"/>
                      </a:moveTo>
                      <a:lnTo>
                        <a:pt x="78" y="58"/>
                      </a:lnTo>
                      <a:lnTo>
                        <a:pt x="80" y="22"/>
                      </a:lnTo>
                      <a:lnTo>
                        <a:pt x="16" y="0"/>
                      </a:lnTo>
                      <a:lnTo>
                        <a:pt x="0" y="28"/>
                      </a:lnTo>
                      <a:lnTo>
                        <a:pt x="4" y="60"/>
                      </a:lnTo>
                      <a:lnTo>
                        <a:pt x="44" y="5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50" name="Freeform 25"/>
                <p:cNvSpPr>
                  <a:spLocks/>
                </p:cNvSpPr>
                <p:nvPr/>
              </p:nvSpPr>
              <p:spPr bwMode="auto">
                <a:xfrm>
                  <a:off x="5521325" y="1163638"/>
                  <a:ext cx="53975" cy="79375"/>
                </a:xfrm>
                <a:custGeom>
                  <a:avLst/>
                  <a:gdLst>
                    <a:gd name="T0" fmla="*/ 30 w 34"/>
                    <a:gd name="T1" fmla="*/ 50 h 50"/>
                    <a:gd name="T2" fmla="*/ 34 w 34"/>
                    <a:gd name="T3" fmla="*/ 4 h 50"/>
                    <a:gd name="T4" fmla="*/ 0 w 34"/>
                    <a:gd name="T5" fmla="*/ 0 h 50"/>
                    <a:gd name="T6" fmla="*/ 14 w 34"/>
                    <a:gd name="T7" fmla="*/ 48 h 50"/>
                    <a:gd name="T8" fmla="*/ 30 w 34"/>
                    <a:gd name="T9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50">
                      <a:moveTo>
                        <a:pt x="30" y="50"/>
                      </a:moveTo>
                      <a:lnTo>
                        <a:pt x="34" y="4"/>
                      </a:lnTo>
                      <a:lnTo>
                        <a:pt x="0" y="0"/>
                      </a:lnTo>
                      <a:lnTo>
                        <a:pt x="14" y="48"/>
                      </a:lnTo>
                      <a:lnTo>
                        <a:pt x="30" y="5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51" name="Freeform 26"/>
                <p:cNvSpPr>
                  <a:spLocks/>
                </p:cNvSpPr>
                <p:nvPr/>
              </p:nvSpPr>
              <p:spPr bwMode="auto">
                <a:xfrm>
                  <a:off x="5222875" y="4929188"/>
                  <a:ext cx="53975" cy="88900"/>
                </a:xfrm>
                <a:custGeom>
                  <a:avLst/>
                  <a:gdLst>
                    <a:gd name="T0" fmla="*/ 0 w 34"/>
                    <a:gd name="T1" fmla="*/ 56 h 56"/>
                    <a:gd name="T2" fmla="*/ 34 w 34"/>
                    <a:gd name="T3" fmla="*/ 18 h 56"/>
                    <a:gd name="T4" fmla="*/ 6 w 34"/>
                    <a:gd name="T5" fmla="*/ 0 h 56"/>
                    <a:gd name="T6" fmla="*/ 0 w 34"/>
                    <a:gd name="T7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56">
                      <a:moveTo>
                        <a:pt x="0" y="56"/>
                      </a:moveTo>
                      <a:lnTo>
                        <a:pt x="34" y="18"/>
                      </a:lnTo>
                      <a:lnTo>
                        <a:pt x="6" y="0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52" name="Freeform 27"/>
                <p:cNvSpPr>
                  <a:spLocks/>
                </p:cNvSpPr>
                <p:nvPr/>
              </p:nvSpPr>
              <p:spPr bwMode="auto">
                <a:xfrm>
                  <a:off x="5140325" y="5049838"/>
                  <a:ext cx="50800" cy="82550"/>
                </a:xfrm>
                <a:custGeom>
                  <a:avLst/>
                  <a:gdLst>
                    <a:gd name="T0" fmla="*/ 0 w 32"/>
                    <a:gd name="T1" fmla="*/ 24 h 52"/>
                    <a:gd name="T2" fmla="*/ 6 w 32"/>
                    <a:gd name="T3" fmla="*/ 52 h 52"/>
                    <a:gd name="T4" fmla="*/ 32 w 32"/>
                    <a:gd name="T5" fmla="*/ 40 h 52"/>
                    <a:gd name="T6" fmla="*/ 22 w 32"/>
                    <a:gd name="T7" fmla="*/ 0 h 52"/>
                    <a:gd name="T8" fmla="*/ 0 w 32"/>
                    <a:gd name="T9" fmla="*/ 2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2">
                      <a:moveTo>
                        <a:pt x="0" y="24"/>
                      </a:moveTo>
                      <a:lnTo>
                        <a:pt x="6" y="52"/>
                      </a:lnTo>
                      <a:lnTo>
                        <a:pt x="32" y="40"/>
                      </a:lnTo>
                      <a:lnTo>
                        <a:pt x="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</p:grpSp>
          <p:sp>
            <p:nvSpPr>
              <p:cNvPr id="131" name="TextBox 130"/>
              <p:cNvSpPr txBox="1"/>
              <p:nvPr/>
            </p:nvSpPr>
            <p:spPr>
              <a:xfrm>
                <a:off x="4804450" y="3317921"/>
                <a:ext cx="1032536" cy="59378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GB" sz="1100" spc="300" dirty="0" smtClean="0">
                    <a:latin typeface="Calibri" panose="020F0502020204030204" pitchFamily="34" charset="0"/>
                  </a:rPr>
                  <a:t>Japan</a:t>
                </a:r>
              </a:p>
              <a:p>
                <a:r>
                  <a:rPr lang="en-GB" sz="800" b="1" spc="300" dirty="0" smtClean="0">
                    <a:latin typeface="Calibri" panose="020F0502020204030204" pitchFamily="34" charset="0"/>
                  </a:rPr>
                  <a:t>KEK</a:t>
                </a:r>
                <a:endParaRPr lang="en-GB" sz="1100" b="1" spc="30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 flipH="1">
                <a:off x="4791583" y="3905349"/>
                <a:ext cx="126933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32"/>
            <p:cNvGrpSpPr>
              <a:grpSpLocks/>
            </p:cNvGrpSpPr>
            <p:nvPr/>
          </p:nvGrpSpPr>
          <p:grpSpPr bwMode="auto">
            <a:xfrm>
              <a:off x="2746376" y="-12700"/>
              <a:ext cx="6473827" cy="6794500"/>
              <a:chOff x="1730" y="-8"/>
              <a:chExt cx="4078" cy="4280"/>
            </a:xfrm>
          </p:grpSpPr>
          <p:sp>
            <p:nvSpPr>
              <p:cNvPr id="32" name="Freeform 5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1019 w 1205"/>
                  <a:gd name="T109" fmla="*/ 440 h 952"/>
                  <a:gd name="T110" fmla="*/ 1196 w 1205"/>
                  <a:gd name="T111" fmla="*/ 376 h 952"/>
                  <a:gd name="T112" fmla="*/ 1205 w 1205"/>
                  <a:gd name="T113" fmla="*/ 368 h 952"/>
                  <a:gd name="T114" fmla="*/ 1180 w 1205"/>
                  <a:gd name="T115" fmla="*/ 352 h 9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77 w 421"/>
                  <a:gd name="T39" fmla="*/ 544 h 616"/>
                  <a:gd name="T40" fmla="*/ 244 w 421"/>
                  <a:gd name="T41" fmla="*/ 496 h 616"/>
                  <a:gd name="T42" fmla="*/ 227 w 421"/>
                  <a:gd name="T43" fmla="*/ 480 h 616"/>
                  <a:gd name="T44" fmla="*/ 227 w 421"/>
                  <a:gd name="T45" fmla="*/ 432 h 616"/>
                  <a:gd name="T46" fmla="*/ 261 w 421"/>
                  <a:gd name="T47" fmla="*/ 408 h 616"/>
                  <a:gd name="T48" fmla="*/ 269 w 421"/>
                  <a:gd name="T49" fmla="*/ 392 h 616"/>
                  <a:gd name="T50" fmla="*/ 236 w 421"/>
                  <a:gd name="T51" fmla="*/ 312 h 616"/>
                  <a:gd name="T52" fmla="*/ 286 w 421"/>
                  <a:gd name="T53" fmla="*/ 304 h 616"/>
                  <a:gd name="T54" fmla="*/ 303 w 421"/>
                  <a:gd name="T55" fmla="*/ 256 h 616"/>
                  <a:gd name="T56" fmla="*/ 320 w 421"/>
                  <a:gd name="T57" fmla="*/ 248 h 616"/>
                  <a:gd name="T58" fmla="*/ 337 w 421"/>
                  <a:gd name="T59" fmla="*/ 192 h 616"/>
                  <a:gd name="T60" fmla="*/ 362 w 421"/>
                  <a:gd name="T61" fmla="*/ 152 h 616"/>
                  <a:gd name="T62" fmla="*/ 421 w 421"/>
                  <a:gd name="T63" fmla="*/ 120 h 616"/>
                  <a:gd name="T64" fmla="*/ 413 w 421"/>
                  <a:gd name="T65" fmla="*/ 96 h 6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944 w 1205"/>
                  <a:gd name="T109" fmla="*/ 472 h 952"/>
                  <a:gd name="T110" fmla="*/ 1019 w 1205"/>
                  <a:gd name="T111" fmla="*/ 440 h 952"/>
                  <a:gd name="T112" fmla="*/ 1196 w 1205"/>
                  <a:gd name="T113" fmla="*/ 376 h 952"/>
                  <a:gd name="T114" fmla="*/ 1205 w 1205"/>
                  <a:gd name="T115" fmla="*/ 368 h 952"/>
                  <a:gd name="T116" fmla="*/ 1205 w 1205"/>
                  <a:gd name="T117" fmla="*/ 344 h 9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5" name="Freeform 8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68 w 421"/>
                  <a:gd name="T39" fmla="*/ 576 h 616"/>
                  <a:gd name="T40" fmla="*/ 219 w 421"/>
                  <a:gd name="T41" fmla="*/ 520 h 616"/>
                  <a:gd name="T42" fmla="*/ 236 w 421"/>
                  <a:gd name="T43" fmla="*/ 496 h 616"/>
                  <a:gd name="T44" fmla="*/ 219 w 421"/>
                  <a:gd name="T45" fmla="*/ 456 h 616"/>
                  <a:gd name="T46" fmla="*/ 236 w 421"/>
                  <a:gd name="T47" fmla="*/ 416 h 616"/>
                  <a:gd name="T48" fmla="*/ 269 w 421"/>
                  <a:gd name="T49" fmla="*/ 400 h 616"/>
                  <a:gd name="T50" fmla="*/ 253 w 421"/>
                  <a:gd name="T51" fmla="*/ 376 h 616"/>
                  <a:gd name="T52" fmla="*/ 261 w 421"/>
                  <a:gd name="T53" fmla="*/ 312 h 616"/>
                  <a:gd name="T54" fmla="*/ 303 w 421"/>
                  <a:gd name="T55" fmla="*/ 288 h 616"/>
                  <a:gd name="T56" fmla="*/ 312 w 421"/>
                  <a:gd name="T57" fmla="*/ 256 h 616"/>
                  <a:gd name="T58" fmla="*/ 320 w 421"/>
                  <a:gd name="T59" fmla="*/ 224 h 616"/>
                  <a:gd name="T60" fmla="*/ 328 w 421"/>
                  <a:gd name="T61" fmla="*/ 168 h 616"/>
                  <a:gd name="T62" fmla="*/ 387 w 421"/>
                  <a:gd name="T63" fmla="*/ 136 h 616"/>
                  <a:gd name="T64" fmla="*/ 421 w 421"/>
                  <a:gd name="T65" fmla="*/ 112 h 616"/>
                  <a:gd name="T66" fmla="*/ 413 w 421"/>
                  <a:gd name="T67" fmla="*/ 9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2117" y="1888"/>
                <a:ext cx="396" cy="408"/>
              </a:xfrm>
              <a:custGeom>
                <a:avLst/>
                <a:gdLst>
                  <a:gd name="T0" fmla="*/ 363 w 396"/>
                  <a:gd name="T1" fmla="*/ 160 h 408"/>
                  <a:gd name="T2" fmla="*/ 354 w 396"/>
                  <a:gd name="T3" fmla="*/ 136 h 408"/>
                  <a:gd name="T4" fmla="*/ 329 w 396"/>
                  <a:gd name="T5" fmla="*/ 120 h 408"/>
                  <a:gd name="T6" fmla="*/ 295 w 396"/>
                  <a:gd name="T7" fmla="*/ 144 h 408"/>
                  <a:gd name="T8" fmla="*/ 262 w 396"/>
                  <a:gd name="T9" fmla="*/ 96 h 408"/>
                  <a:gd name="T10" fmla="*/ 278 w 396"/>
                  <a:gd name="T11" fmla="*/ 80 h 408"/>
                  <a:gd name="T12" fmla="*/ 278 w 396"/>
                  <a:gd name="T13" fmla="*/ 64 h 408"/>
                  <a:gd name="T14" fmla="*/ 312 w 396"/>
                  <a:gd name="T15" fmla="*/ 64 h 408"/>
                  <a:gd name="T16" fmla="*/ 321 w 396"/>
                  <a:gd name="T17" fmla="*/ 48 h 408"/>
                  <a:gd name="T18" fmla="*/ 329 w 396"/>
                  <a:gd name="T19" fmla="*/ 32 h 408"/>
                  <a:gd name="T20" fmla="*/ 346 w 396"/>
                  <a:gd name="T21" fmla="*/ 24 h 408"/>
                  <a:gd name="T22" fmla="*/ 354 w 396"/>
                  <a:gd name="T23" fmla="*/ 0 h 408"/>
                  <a:gd name="T24" fmla="*/ 329 w 396"/>
                  <a:gd name="T25" fmla="*/ 0 h 408"/>
                  <a:gd name="T26" fmla="*/ 304 w 396"/>
                  <a:gd name="T27" fmla="*/ 8 h 408"/>
                  <a:gd name="T28" fmla="*/ 262 w 396"/>
                  <a:gd name="T29" fmla="*/ 8 h 408"/>
                  <a:gd name="T30" fmla="*/ 253 w 396"/>
                  <a:gd name="T31" fmla="*/ 32 h 408"/>
                  <a:gd name="T32" fmla="*/ 219 w 396"/>
                  <a:gd name="T33" fmla="*/ 56 h 408"/>
                  <a:gd name="T34" fmla="*/ 219 w 396"/>
                  <a:gd name="T35" fmla="*/ 80 h 408"/>
                  <a:gd name="T36" fmla="*/ 186 w 396"/>
                  <a:gd name="T37" fmla="*/ 96 h 408"/>
                  <a:gd name="T38" fmla="*/ 127 w 396"/>
                  <a:gd name="T39" fmla="*/ 72 h 408"/>
                  <a:gd name="T40" fmla="*/ 93 w 396"/>
                  <a:gd name="T41" fmla="*/ 104 h 408"/>
                  <a:gd name="T42" fmla="*/ 110 w 396"/>
                  <a:gd name="T43" fmla="*/ 136 h 408"/>
                  <a:gd name="T44" fmla="*/ 76 w 396"/>
                  <a:gd name="T45" fmla="*/ 160 h 408"/>
                  <a:gd name="T46" fmla="*/ 110 w 396"/>
                  <a:gd name="T47" fmla="*/ 192 h 408"/>
                  <a:gd name="T48" fmla="*/ 152 w 396"/>
                  <a:gd name="T49" fmla="*/ 208 h 408"/>
                  <a:gd name="T50" fmla="*/ 144 w 396"/>
                  <a:gd name="T51" fmla="*/ 224 h 408"/>
                  <a:gd name="T52" fmla="*/ 118 w 396"/>
                  <a:gd name="T53" fmla="*/ 224 h 408"/>
                  <a:gd name="T54" fmla="*/ 102 w 396"/>
                  <a:gd name="T55" fmla="*/ 256 h 408"/>
                  <a:gd name="T56" fmla="*/ 51 w 396"/>
                  <a:gd name="T57" fmla="*/ 272 h 408"/>
                  <a:gd name="T58" fmla="*/ 51 w 396"/>
                  <a:gd name="T59" fmla="*/ 304 h 408"/>
                  <a:gd name="T60" fmla="*/ 9 w 396"/>
                  <a:gd name="T61" fmla="*/ 312 h 408"/>
                  <a:gd name="T62" fmla="*/ 26 w 396"/>
                  <a:gd name="T63" fmla="*/ 328 h 408"/>
                  <a:gd name="T64" fmla="*/ 0 w 396"/>
                  <a:gd name="T65" fmla="*/ 368 h 408"/>
                  <a:gd name="T66" fmla="*/ 26 w 396"/>
                  <a:gd name="T67" fmla="*/ 376 h 408"/>
                  <a:gd name="T68" fmla="*/ 26 w 396"/>
                  <a:gd name="T69" fmla="*/ 400 h 408"/>
                  <a:gd name="T70" fmla="*/ 59 w 396"/>
                  <a:gd name="T71" fmla="*/ 408 h 408"/>
                  <a:gd name="T72" fmla="*/ 160 w 396"/>
                  <a:gd name="T73" fmla="*/ 408 h 408"/>
                  <a:gd name="T74" fmla="*/ 228 w 396"/>
                  <a:gd name="T75" fmla="*/ 376 h 408"/>
                  <a:gd name="T76" fmla="*/ 287 w 396"/>
                  <a:gd name="T77" fmla="*/ 376 h 408"/>
                  <a:gd name="T78" fmla="*/ 329 w 396"/>
                  <a:gd name="T79" fmla="*/ 392 h 408"/>
                  <a:gd name="T80" fmla="*/ 329 w 396"/>
                  <a:gd name="T81" fmla="*/ 360 h 408"/>
                  <a:gd name="T82" fmla="*/ 354 w 396"/>
                  <a:gd name="T83" fmla="*/ 328 h 408"/>
                  <a:gd name="T84" fmla="*/ 371 w 396"/>
                  <a:gd name="T85" fmla="*/ 304 h 408"/>
                  <a:gd name="T86" fmla="*/ 388 w 396"/>
                  <a:gd name="T87" fmla="*/ 232 h 408"/>
                  <a:gd name="T88" fmla="*/ 380 w 396"/>
                  <a:gd name="T89" fmla="*/ 208 h 408"/>
                  <a:gd name="T90" fmla="*/ 371 w 396"/>
                  <a:gd name="T91" fmla="*/ 176 h 408"/>
                  <a:gd name="T92" fmla="*/ 396 w 396"/>
                  <a:gd name="T93" fmla="*/ 168 h 408"/>
                  <a:gd name="T94" fmla="*/ 380 w 396"/>
                  <a:gd name="T95" fmla="*/ 160 h 408"/>
                  <a:gd name="T96" fmla="*/ 363 w 396"/>
                  <a:gd name="T97" fmla="*/ 160 h 4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96" h="408">
                    <a:moveTo>
                      <a:pt x="363" y="160"/>
                    </a:moveTo>
                    <a:lnTo>
                      <a:pt x="354" y="136"/>
                    </a:lnTo>
                    <a:lnTo>
                      <a:pt x="329" y="120"/>
                    </a:lnTo>
                    <a:lnTo>
                      <a:pt x="295" y="144"/>
                    </a:lnTo>
                    <a:lnTo>
                      <a:pt x="262" y="96"/>
                    </a:lnTo>
                    <a:lnTo>
                      <a:pt x="278" y="80"/>
                    </a:lnTo>
                    <a:lnTo>
                      <a:pt x="278" y="64"/>
                    </a:lnTo>
                    <a:lnTo>
                      <a:pt x="312" y="64"/>
                    </a:lnTo>
                    <a:lnTo>
                      <a:pt x="321" y="48"/>
                    </a:lnTo>
                    <a:lnTo>
                      <a:pt x="329" y="32"/>
                    </a:lnTo>
                    <a:lnTo>
                      <a:pt x="346" y="24"/>
                    </a:lnTo>
                    <a:lnTo>
                      <a:pt x="354" y="0"/>
                    </a:lnTo>
                    <a:lnTo>
                      <a:pt x="329" y="0"/>
                    </a:lnTo>
                    <a:lnTo>
                      <a:pt x="304" y="8"/>
                    </a:lnTo>
                    <a:lnTo>
                      <a:pt x="262" y="8"/>
                    </a:lnTo>
                    <a:lnTo>
                      <a:pt x="253" y="32"/>
                    </a:lnTo>
                    <a:lnTo>
                      <a:pt x="219" y="56"/>
                    </a:lnTo>
                    <a:lnTo>
                      <a:pt x="219" y="80"/>
                    </a:lnTo>
                    <a:lnTo>
                      <a:pt x="186" y="96"/>
                    </a:lnTo>
                    <a:lnTo>
                      <a:pt x="127" y="72"/>
                    </a:lnTo>
                    <a:lnTo>
                      <a:pt x="93" y="104"/>
                    </a:lnTo>
                    <a:lnTo>
                      <a:pt x="110" y="136"/>
                    </a:lnTo>
                    <a:lnTo>
                      <a:pt x="76" y="160"/>
                    </a:lnTo>
                    <a:lnTo>
                      <a:pt x="110" y="192"/>
                    </a:lnTo>
                    <a:lnTo>
                      <a:pt x="152" y="208"/>
                    </a:lnTo>
                    <a:lnTo>
                      <a:pt x="144" y="224"/>
                    </a:lnTo>
                    <a:lnTo>
                      <a:pt x="118" y="224"/>
                    </a:lnTo>
                    <a:lnTo>
                      <a:pt x="102" y="256"/>
                    </a:lnTo>
                    <a:lnTo>
                      <a:pt x="51" y="272"/>
                    </a:lnTo>
                    <a:lnTo>
                      <a:pt x="51" y="304"/>
                    </a:lnTo>
                    <a:lnTo>
                      <a:pt x="9" y="312"/>
                    </a:lnTo>
                    <a:lnTo>
                      <a:pt x="26" y="328"/>
                    </a:lnTo>
                    <a:lnTo>
                      <a:pt x="0" y="368"/>
                    </a:lnTo>
                    <a:lnTo>
                      <a:pt x="26" y="376"/>
                    </a:lnTo>
                    <a:lnTo>
                      <a:pt x="26" y="400"/>
                    </a:lnTo>
                    <a:lnTo>
                      <a:pt x="59" y="408"/>
                    </a:lnTo>
                    <a:lnTo>
                      <a:pt x="160" y="408"/>
                    </a:lnTo>
                    <a:lnTo>
                      <a:pt x="228" y="376"/>
                    </a:lnTo>
                    <a:lnTo>
                      <a:pt x="287" y="376"/>
                    </a:lnTo>
                    <a:lnTo>
                      <a:pt x="329" y="392"/>
                    </a:lnTo>
                    <a:lnTo>
                      <a:pt x="329" y="360"/>
                    </a:lnTo>
                    <a:lnTo>
                      <a:pt x="354" y="328"/>
                    </a:lnTo>
                    <a:lnTo>
                      <a:pt x="371" y="304"/>
                    </a:lnTo>
                    <a:lnTo>
                      <a:pt x="388" y="232"/>
                    </a:lnTo>
                    <a:lnTo>
                      <a:pt x="380" y="208"/>
                    </a:lnTo>
                    <a:lnTo>
                      <a:pt x="371" y="176"/>
                    </a:lnTo>
                    <a:lnTo>
                      <a:pt x="396" y="168"/>
                    </a:lnTo>
                    <a:lnTo>
                      <a:pt x="380" y="160"/>
                    </a:lnTo>
                    <a:lnTo>
                      <a:pt x="363" y="1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68 w 202"/>
                  <a:gd name="T45" fmla="*/ 128 h 144"/>
                  <a:gd name="T46" fmla="*/ 193 w 202"/>
                  <a:gd name="T47" fmla="*/ 120 h 144"/>
                  <a:gd name="T48" fmla="*/ 202 w 202"/>
                  <a:gd name="T49" fmla="*/ 88 h 144"/>
                  <a:gd name="T50" fmla="*/ 185 w 202"/>
                  <a:gd name="T51" fmla="*/ 72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43 w 202"/>
                  <a:gd name="T45" fmla="*/ 144 h 144"/>
                  <a:gd name="T46" fmla="*/ 168 w 202"/>
                  <a:gd name="T47" fmla="*/ 128 h 144"/>
                  <a:gd name="T48" fmla="*/ 193 w 202"/>
                  <a:gd name="T49" fmla="*/ 120 h 144"/>
                  <a:gd name="T50" fmla="*/ 202 w 202"/>
                  <a:gd name="T51" fmla="*/ 88 h 144"/>
                  <a:gd name="T52" fmla="*/ 185 w 202"/>
                  <a:gd name="T53" fmla="*/ 72 h 1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w 67"/>
                  <a:gd name="T13" fmla="*/ 2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4" name="Freeform 19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6" name="Freeform 21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7" name="Freeform 22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8" name="Freeform 23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9" name="Freeform 24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0" name="Freeform 25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1" name="Freeform 26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2" name="Freeform 27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3" name="Freeform 28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40 w 1146"/>
                  <a:gd name="T93" fmla="*/ 1064 h 1088"/>
                  <a:gd name="T94" fmla="*/ 632 w 1146"/>
                  <a:gd name="T95" fmla="*/ 992 h 1088"/>
                  <a:gd name="T96" fmla="*/ 682 w 1146"/>
                  <a:gd name="T97" fmla="*/ 944 h 1088"/>
                  <a:gd name="T98" fmla="*/ 750 w 1146"/>
                  <a:gd name="T99" fmla="*/ 928 h 1088"/>
                  <a:gd name="T100" fmla="*/ 876 w 1146"/>
                  <a:gd name="T101" fmla="*/ 968 h 1088"/>
                  <a:gd name="T102" fmla="*/ 944 w 1146"/>
                  <a:gd name="T103" fmla="*/ 984 h 1088"/>
                  <a:gd name="T104" fmla="*/ 969 w 1146"/>
                  <a:gd name="T105" fmla="*/ 968 h 1088"/>
                  <a:gd name="T106" fmla="*/ 1019 w 1146"/>
                  <a:gd name="T107" fmla="*/ 928 h 1088"/>
                  <a:gd name="T108" fmla="*/ 1087 w 1146"/>
                  <a:gd name="T109" fmla="*/ 864 h 1088"/>
                  <a:gd name="T110" fmla="*/ 1019 w 1146"/>
                  <a:gd name="T111" fmla="*/ 784 h 1088"/>
                  <a:gd name="T112" fmla="*/ 1036 w 1146"/>
                  <a:gd name="T113" fmla="*/ 720 h 1088"/>
                  <a:gd name="T114" fmla="*/ 1036 w 1146"/>
                  <a:gd name="T115" fmla="*/ 656 h 1088"/>
                  <a:gd name="T116" fmla="*/ 1011 w 1146"/>
                  <a:gd name="T117" fmla="*/ 616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1155 w 1180"/>
                  <a:gd name="T105" fmla="*/ 752 h 10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32 w 1146"/>
                  <a:gd name="T93" fmla="*/ 1080 h 1088"/>
                  <a:gd name="T94" fmla="*/ 623 w 1146"/>
                  <a:gd name="T95" fmla="*/ 1032 h 1088"/>
                  <a:gd name="T96" fmla="*/ 649 w 1146"/>
                  <a:gd name="T97" fmla="*/ 968 h 1088"/>
                  <a:gd name="T98" fmla="*/ 716 w 1146"/>
                  <a:gd name="T99" fmla="*/ 928 h 1088"/>
                  <a:gd name="T100" fmla="*/ 842 w 1146"/>
                  <a:gd name="T101" fmla="*/ 952 h 1088"/>
                  <a:gd name="T102" fmla="*/ 910 w 1146"/>
                  <a:gd name="T103" fmla="*/ 984 h 1088"/>
                  <a:gd name="T104" fmla="*/ 960 w 1146"/>
                  <a:gd name="T105" fmla="*/ 976 h 1088"/>
                  <a:gd name="T106" fmla="*/ 977 w 1146"/>
                  <a:gd name="T107" fmla="*/ 960 h 1088"/>
                  <a:gd name="T108" fmla="*/ 1070 w 1146"/>
                  <a:gd name="T109" fmla="*/ 904 h 1088"/>
                  <a:gd name="T110" fmla="*/ 1011 w 1146"/>
                  <a:gd name="T111" fmla="*/ 832 h 1088"/>
                  <a:gd name="T112" fmla="*/ 994 w 1146"/>
                  <a:gd name="T113" fmla="*/ 744 h 1088"/>
                  <a:gd name="T114" fmla="*/ 1019 w 1146"/>
                  <a:gd name="T115" fmla="*/ 656 h 1088"/>
                  <a:gd name="T116" fmla="*/ 1019 w 1146"/>
                  <a:gd name="T117" fmla="*/ 632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3129" y="2472"/>
                <a:ext cx="328" cy="232"/>
              </a:xfrm>
              <a:custGeom>
                <a:avLst/>
                <a:gdLst>
                  <a:gd name="T0" fmla="*/ 278 w 328"/>
                  <a:gd name="T1" fmla="*/ 184 h 232"/>
                  <a:gd name="T2" fmla="*/ 286 w 328"/>
                  <a:gd name="T3" fmla="*/ 168 h 232"/>
                  <a:gd name="T4" fmla="*/ 311 w 328"/>
                  <a:gd name="T5" fmla="*/ 160 h 232"/>
                  <a:gd name="T6" fmla="*/ 328 w 328"/>
                  <a:gd name="T7" fmla="*/ 144 h 232"/>
                  <a:gd name="T8" fmla="*/ 328 w 328"/>
                  <a:gd name="T9" fmla="*/ 112 h 232"/>
                  <a:gd name="T10" fmla="*/ 303 w 328"/>
                  <a:gd name="T11" fmla="*/ 88 h 232"/>
                  <a:gd name="T12" fmla="*/ 269 w 328"/>
                  <a:gd name="T13" fmla="*/ 72 h 232"/>
                  <a:gd name="T14" fmla="*/ 278 w 328"/>
                  <a:gd name="T15" fmla="*/ 48 h 232"/>
                  <a:gd name="T16" fmla="*/ 261 w 328"/>
                  <a:gd name="T17" fmla="*/ 24 h 232"/>
                  <a:gd name="T18" fmla="*/ 219 w 328"/>
                  <a:gd name="T19" fmla="*/ 16 h 232"/>
                  <a:gd name="T20" fmla="*/ 168 w 328"/>
                  <a:gd name="T21" fmla="*/ 8 h 232"/>
                  <a:gd name="T22" fmla="*/ 134 w 328"/>
                  <a:gd name="T23" fmla="*/ 24 h 232"/>
                  <a:gd name="T24" fmla="*/ 101 w 328"/>
                  <a:gd name="T25" fmla="*/ 16 h 232"/>
                  <a:gd name="T26" fmla="*/ 75 w 328"/>
                  <a:gd name="T27" fmla="*/ 0 h 232"/>
                  <a:gd name="T28" fmla="*/ 42 w 328"/>
                  <a:gd name="T29" fmla="*/ 16 h 232"/>
                  <a:gd name="T30" fmla="*/ 0 w 328"/>
                  <a:gd name="T31" fmla="*/ 24 h 232"/>
                  <a:gd name="T32" fmla="*/ 16 w 328"/>
                  <a:gd name="T33" fmla="*/ 40 h 232"/>
                  <a:gd name="T34" fmla="*/ 42 w 328"/>
                  <a:gd name="T35" fmla="*/ 72 h 232"/>
                  <a:gd name="T36" fmla="*/ 67 w 328"/>
                  <a:gd name="T37" fmla="*/ 96 h 232"/>
                  <a:gd name="T38" fmla="*/ 101 w 328"/>
                  <a:gd name="T39" fmla="*/ 112 h 232"/>
                  <a:gd name="T40" fmla="*/ 101 w 328"/>
                  <a:gd name="T41" fmla="*/ 120 h 232"/>
                  <a:gd name="T42" fmla="*/ 143 w 328"/>
                  <a:gd name="T43" fmla="*/ 136 h 232"/>
                  <a:gd name="T44" fmla="*/ 143 w 328"/>
                  <a:gd name="T45" fmla="*/ 168 h 232"/>
                  <a:gd name="T46" fmla="*/ 185 w 328"/>
                  <a:gd name="T47" fmla="*/ 160 h 232"/>
                  <a:gd name="T48" fmla="*/ 202 w 328"/>
                  <a:gd name="T49" fmla="*/ 192 h 232"/>
                  <a:gd name="T50" fmla="*/ 261 w 328"/>
                  <a:gd name="T51" fmla="*/ 232 h 232"/>
                  <a:gd name="T52" fmla="*/ 278 w 328"/>
                  <a:gd name="T53" fmla="*/ 232 h 232"/>
                  <a:gd name="T54" fmla="*/ 278 w 328"/>
                  <a:gd name="T55" fmla="*/ 208 h 232"/>
                  <a:gd name="T56" fmla="*/ 278 w 328"/>
                  <a:gd name="T57" fmla="*/ 184 h 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28" h="232">
                    <a:moveTo>
                      <a:pt x="278" y="184"/>
                    </a:moveTo>
                    <a:lnTo>
                      <a:pt x="286" y="168"/>
                    </a:lnTo>
                    <a:lnTo>
                      <a:pt x="311" y="160"/>
                    </a:lnTo>
                    <a:lnTo>
                      <a:pt x="328" y="144"/>
                    </a:lnTo>
                    <a:lnTo>
                      <a:pt x="328" y="112"/>
                    </a:lnTo>
                    <a:lnTo>
                      <a:pt x="303" y="88"/>
                    </a:lnTo>
                    <a:lnTo>
                      <a:pt x="269" y="72"/>
                    </a:lnTo>
                    <a:lnTo>
                      <a:pt x="278" y="48"/>
                    </a:lnTo>
                    <a:lnTo>
                      <a:pt x="261" y="24"/>
                    </a:lnTo>
                    <a:lnTo>
                      <a:pt x="219" y="16"/>
                    </a:lnTo>
                    <a:lnTo>
                      <a:pt x="168" y="8"/>
                    </a:lnTo>
                    <a:lnTo>
                      <a:pt x="134" y="24"/>
                    </a:lnTo>
                    <a:lnTo>
                      <a:pt x="101" y="16"/>
                    </a:lnTo>
                    <a:lnTo>
                      <a:pt x="75" y="0"/>
                    </a:lnTo>
                    <a:lnTo>
                      <a:pt x="42" y="16"/>
                    </a:lnTo>
                    <a:lnTo>
                      <a:pt x="0" y="24"/>
                    </a:lnTo>
                    <a:lnTo>
                      <a:pt x="16" y="40"/>
                    </a:lnTo>
                    <a:lnTo>
                      <a:pt x="42" y="72"/>
                    </a:lnTo>
                    <a:lnTo>
                      <a:pt x="67" y="96"/>
                    </a:lnTo>
                    <a:lnTo>
                      <a:pt x="101" y="112"/>
                    </a:lnTo>
                    <a:lnTo>
                      <a:pt x="101" y="120"/>
                    </a:lnTo>
                    <a:lnTo>
                      <a:pt x="143" y="136"/>
                    </a:lnTo>
                    <a:lnTo>
                      <a:pt x="143" y="168"/>
                    </a:lnTo>
                    <a:lnTo>
                      <a:pt x="185" y="160"/>
                    </a:lnTo>
                    <a:lnTo>
                      <a:pt x="202" y="192"/>
                    </a:lnTo>
                    <a:lnTo>
                      <a:pt x="261" y="232"/>
                    </a:lnTo>
                    <a:lnTo>
                      <a:pt x="278" y="232"/>
                    </a:lnTo>
                    <a:lnTo>
                      <a:pt x="278" y="208"/>
                    </a:lnTo>
                    <a:lnTo>
                      <a:pt x="278" y="18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rgbClr val="7D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3424" y="2084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51 w 750"/>
                  <a:gd name="T89" fmla="*/ 664 h 888"/>
                  <a:gd name="T90" fmla="*/ 135 w 750"/>
                  <a:gd name="T91" fmla="*/ 688 h 888"/>
                  <a:gd name="T92" fmla="*/ 152 w 750"/>
                  <a:gd name="T93" fmla="*/ 736 h 888"/>
                  <a:gd name="T94" fmla="*/ 127 w 750"/>
                  <a:gd name="T95" fmla="*/ 864 h 888"/>
                  <a:gd name="T96" fmla="*/ 144 w 750"/>
                  <a:gd name="T97" fmla="*/ 872 h 8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3423" y="2080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26 w 750"/>
                  <a:gd name="T89" fmla="*/ 632 h 888"/>
                  <a:gd name="T90" fmla="*/ 76 w 750"/>
                  <a:gd name="T91" fmla="*/ 672 h 888"/>
                  <a:gd name="T92" fmla="*/ 186 w 750"/>
                  <a:gd name="T93" fmla="*/ 704 h 888"/>
                  <a:gd name="T94" fmla="*/ 144 w 750"/>
                  <a:gd name="T95" fmla="*/ 776 h 888"/>
                  <a:gd name="T96" fmla="*/ 118 w 750"/>
                  <a:gd name="T97" fmla="*/ 864 h 888"/>
                  <a:gd name="T98" fmla="*/ 194 w 750"/>
                  <a:gd name="T99" fmla="*/ 864 h 8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3946" y="2512"/>
                <a:ext cx="581" cy="312"/>
              </a:xfrm>
              <a:custGeom>
                <a:avLst/>
                <a:gdLst>
                  <a:gd name="T0" fmla="*/ 497 w 581"/>
                  <a:gd name="T1" fmla="*/ 248 h 312"/>
                  <a:gd name="T2" fmla="*/ 531 w 581"/>
                  <a:gd name="T3" fmla="*/ 200 h 312"/>
                  <a:gd name="T4" fmla="*/ 556 w 581"/>
                  <a:gd name="T5" fmla="*/ 176 h 312"/>
                  <a:gd name="T6" fmla="*/ 581 w 581"/>
                  <a:gd name="T7" fmla="*/ 152 h 312"/>
                  <a:gd name="T8" fmla="*/ 564 w 581"/>
                  <a:gd name="T9" fmla="*/ 120 h 312"/>
                  <a:gd name="T10" fmla="*/ 522 w 581"/>
                  <a:gd name="T11" fmla="*/ 112 h 312"/>
                  <a:gd name="T12" fmla="*/ 480 w 581"/>
                  <a:gd name="T13" fmla="*/ 104 h 312"/>
                  <a:gd name="T14" fmla="*/ 463 w 581"/>
                  <a:gd name="T15" fmla="*/ 80 h 312"/>
                  <a:gd name="T16" fmla="*/ 413 w 581"/>
                  <a:gd name="T17" fmla="*/ 64 h 312"/>
                  <a:gd name="T18" fmla="*/ 413 w 581"/>
                  <a:gd name="T19" fmla="*/ 88 h 312"/>
                  <a:gd name="T20" fmla="*/ 387 w 581"/>
                  <a:gd name="T21" fmla="*/ 104 h 312"/>
                  <a:gd name="T22" fmla="*/ 345 w 581"/>
                  <a:gd name="T23" fmla="*/ 72 h 312"/>
                  <a:gd name="T24" fmla="*/ 354 w 581"/>
                  <a:gd name="T25" fmla="*/ 40 h 312"/>
                  <a:gd name="T26" fmla="*/ 312 w 581"/>
                  <a:gd name="T27" fmla="*/ 40 h 312"/>
                  <a:gd name="T28" fmla="*/ 269 w 581"/>
                  <a:gd name="T29" fmla="*/ 24 h 312"/>
                  <a:gd name="T30" fmla="*/ 227 w 581"/>
                  <a:gd name="T31" fmla="*/ 0 h 312"/>
                  <a:gd name="T32" fmla="*/ 227 w 581"/>
                  <a:gd name="T33" fmla="*/ 24 h 312"/>
                  <a:gd name="T34" fmla="*/ 202 w 581"/>
                  <a:gd name="T35" fmla="*/ 8 h 312"/>
                  <a:gd name="T36" fmla="*/ 168 w 581"/>
                  <a:gd name="T37" fmla="*/ 8 h 312"/>
                  <a:gd name="T38" fmla="*/ 160 w 581"/>
                  <a:gd name="T39" fmla="*/ 40 h 312"/>
                  <a:gd name="T40" fmla="*/ 118 w 581"/>
                  <a:gd name="T41" fmla="*/ 56 h 312"/>
                  <a:gd name="T42" fmla="*/ 76 w 581"/>
                  <a:gd name="T43" fmla="*/ 80 h 312"/>
                  <a:gd name="T44" fmla="*/ 34 w 581"/>
                  <a:gd name="T45" fmla="*/ 88 h 312"/>
                  <a:gd name="T46" fmla="*/ 0 w 581"/>
                  <a:gd name="T47" fmla="*/ 112 h 312"/>
                  <a:gd name="T48" fmla="*/ 34 w 581"/>
                  <a:gd name="T49" fmla="*/ 152 h 312"/>
                  <a:gd name="T50" fmla="*/ 25 w 581"/>
                  <a:gd name="T51" fmla="*/ 176 h 312"/>
                  <a:gd name="T52" fmla="*/ 84 w 581"/>
                  <a:gd name="T53" fmla="*/ 224 h 312"/>
                  <a:gd name="T54" fmla="*/ 160 w 581"/>
                  <a:gd name="T55" fmla="*/ 280 h 312"/>
                  <a:gd name="T56" fmla="*/ 152 w 581"/>
                  <a:gd name="T57" fmla="*/ 288 h 312"/>
                  <a:gd name="T58" fmla="*/ 194 w 581"/>
                  <a:gd name="T59" fmla="*/ 312 h 312"/>
                  <a:gd name="T60" fmla="*/ 244 w 581"/>
                  <a:gd name="T61" fmla="*/ 296 h 312"/>
                  <a:gd name="T62" fmla="*/ 269 w 581"/>
                  <a:gd name="T63" fmla="*/ 248 h 312"/>
                  <a:gd name="T64" fmla="*/ 345 w 581"/>
                  <a:gd name="T65" fmla="*/ 272 h 312"/>
                  <a:gd name="T66" fmla="*/ 430 w 581"/>
                  <a:gd name="T67" fmla="*/ 272 h 312"/>
                  <a:gd name="T68" fmla="*/ 430 w 581"/>
                  <a:gd name="T69" fmla="*/ 280 h 312"/>
                  <a:gd name="T70" fmla="*/ 455 w 581"/>
                  <a:gd name="T71" fmla="*/ 248 h 312"/>
                  <a:gd name="T72" fmla="*/ 497 w 581"/>
                  <a:gd name="T73" fmla="*/ 248 h 31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81" h="312">
                    <a:moveTo>
                      <a:pt x="497" y="248"/>
                    </a:moveTo>
                    <a:lnTo>
                      <a:pt x="531" y="200"/>
                    </a:lnTo>
                    <a:lnTo>
                      <a:pt x="556" y="176"/>
                    </a:lnTo>
                    <a:lnTo>
                      <a:pt x="581" y="152"/>
                    </a:lnTo>
                    <a:lnTo>
                      <a:pt x="564" y="120"/>
                    </a:lnTo>
                    <a:lnTo>
                      <a:pt x="522" y="112"/>
                    </a:lnTo>
                    <a:lnTo>
                      <a:pt x="480" y="104"/>
                    </a:lnTo>
                    <a:lnTo>
                      <a:pt x="463" y="80"/>
                    </a:lnTo>
                    <a:lnTo>
                      <a:pt x="413" y="64"/>
                    </a:lnTo>
                    <a:lnTo>
                      <a:pt x="413" y="88"/>
                    </a:lnTo>
                    <a:lnTo>
                      <a:pt x="387" y="104"/>
                    </a:lnTo>
                    <a:lnTo>
                      <a:pt x="345" y="72"/>
                    </a:lnTo>
                    <a:lnTo>
                      <a:pt x="354" y="40"/>
                    </a:lnTo>
                    <a:lnTo>
                      <a:pt x="312" y="40"/>
                    </a:lnTo>
                    <a:lnTo>
                      <a:pt x="269" y="24"/>
                    </a:lnTo>
                    <a:lnTo>
                      <a:pt x="227" y="0"/>
                    </a:lnTo>
                    <a:lnTo>
                      <a:pt x="227" y="24"/>
                    </a:lnTo>
                    <a:lnTo>
                      <a:pt x="202" y="8"/>
                    </a:lnTo>
                    <a:lnTo>
                      <a:pt x="168" y="8"/>
                    </a:lnTo>
                    <a:lnTo>
                      <a:pt x="160" y="40"/>
                    </a:lnTo>
                    <a:lnTo>
                      <a:pt x="118" y="56"/>
                    </a:lnTo>
                    <a:lnTo>
                      <a:pt x="76" y="80"/>
                    </a:lnTo>
                    <a:lnTo>
                      <a:pt x="34" y="88"/>
                    </a:lnTo>
                    <a:lnTo>
                      <a:pt x="0" y="112"/>
                    </a:lnTo>
                    <a:lnTo>
                      <a:pt x="34" y="152"/>
                    </a:lnTo>
                    <a:lnTo>
                      <a:pt x="25" y="176"/>
                    </a:lnTo>
                    <a:lnTo>
                      <a:pt x="84" y="224"/>
                    </a:lnTo>
                    <a:lnTo>
                      <a:pt x="160" y="280"/>
                    </a:lnTo>
                    <a:lnTo>
                      <a:pt x="152" y="288"/>
                    </a:lnTo>
                    <a:lnTo>
                      <a:pt x="194" y="312"/>
                    </a:lnTo>
                    <a:lnTo>
                      <a:pt x="244" y="296"/>
                    </a:lnTo>
                    <a:lnTo>
                      <a:pt x="269" y="248"/>
                    </a:lnTo>
                    <a:lnTo>
                      <a:pt x="345" y="272"/>
                    </a:lnTo>
                    <a:lnTo>
                      <a:pt x="430" y="272"/>
                    </a:lnTo>
                    <a:lnTo>
                      <a:pt x="430" y="280"/>
                    </a:lnTo>
                    <a:lnTo>
                      <a:pt x="455" y="248"/>
                    </a:lnTo>
                    <a:lnTo>
                      <a:pt x="497" y="24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4788" y="2760"/>
                <a:ext cx="26" cy="8"/>
              </a:xfrm>
              <a:custGeom>
                <a:avLst/>
                <a:gdLst>
                  <a:gd name="T0" fmla="*/ 17 w 26"/>
                  <a:gd name="T1" fmla="*/ 8 h 8"/>
                  <a:gd name="T2" fmla="*/ 26 w 26"/>
                  <a:gd name="T3" fmla="*/ 8 h 8"/>
                  <a:gd name="T4" fmla="*/ 0 w 26"/>
                  <a:gd name="T5" fmla="*/ 0 h 8"/>
                  <a:gd name="T6" fmla="*/ 17 w 26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8">
                    <a:moveTo>
                      <a:pt x="17" y="8"/>
                    </a:moveTo>
                    <a:lnTo>
                      <a:pt x="26" y="8"/>
                    </a:lnTo>
                    <a:lnTo>
                      <a:pt x="0" y="0"/>
                    </a:lnTo>
                    <a:lnTo>
                      <a:pt x="17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4814" y="2768"/>
                <a:ext cx="17" cy="1"/>
              </a:xfrm>
              <a:custGeom>
                <a:avLst/>
                <a:gdLst>
                  <a:gd name="T0" fmla="*/ 17 w 17"/>
                  <a:gd name="T1" fmla="*/ 0 h 1"/>
                  <a:gd name="T2" fmla="*/ 0 w 17"/>
                  <a:gd name="T3" fmla="*/ 0 h 1"/>
                  <a:gd name="T4" fmla="*/ 17 w 1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2" name="Line 59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3" name="Line 60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12 w 480"/>
                  <a:gd name="T61" fmla="*/ 104 h 232"/>
                  <a:gd name="T62" fmla="*/ 438 w 480"/>
                  <a:gd name="T63" fmla="*/ 112 h 232"/>
                  <a:gd name="T64" fmla="*/ 455 w 480"/>
                  <a:gd name="T65" fmla="*/ 112 h 232"/>
                  <a:gd name="T66" fmla="*/ 463 w 480"/>
                  <a:gd name="T67" fmla="*/ 64 h 232"/>
                  <a:gd name="T68" fmla="*/ 480 w 480"/>
                  <a:gd name="T69" fmla="*/ 16 h 232"/>
                  <a:gd name="T70" fmla="*/ 421 w 480"/>
                  <a:gd name="T71" fmla="*/ 8 h 2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04 w 480"/>
                  <a:gd name="T61" fmla="*/ 104 h 232"/>
                  <a:gd name="T62" fmla="*/ 412 w 480"/>
                  <a:gd name="T63" fmla="*/ 104 h 232"/>
                  <a:gd name="T64" fmla="*/ 438 w 480"/>
                  <a:gd name="T65" fmla="*/ 112 h 232"/>
                  <a:gd name="T66" fmla="*/ 455 w 480"/>
                  <a:gd name="T67" fmla="*/ 112 h 232"/>
                  <a:gd name="T68" fmla="*/ 463 w 480"/>
                  <a:gd name="T69" fmla="*/ 64 h 232"/>
                  <a:gd name="T70" fmla="*/ 480 w 480"/>
                  <a:gd name="T71" fmla="*/ 16 h 232"/>
                  <a:gd name="T72" fmla="*/ 421 w 480"/>
                  <a:gd name="T73" fmla="*/ 8 h 2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01 w 210"/>
                  <a:gd name="T19" fmla="*/ 32 h 352"/>
                  <a:gd name="T20" fmla="*/ 84 w 210"/>
                  <a:gd name="T21" fmla="*/ 16 h 352"/>
                  <a:gd name="T22" fmla="*/ 59 w 210"/>
                  <a:gd name="T23" fmla="*/ 16 h 352"/>
                  <a:gd name="T24" fmla="*/ 25 w 210"/>
                  <a:gd name="T25" fmla="*/ 0 h 352"/>
                  <a:gd name="T26" fmla="*/ 0 w 210"/>
                  <a:gd name="T27" fmla="*/ 72 h 352"/>
                  <a:gd name="T28" fmla="*/ 0 w 210"/>
                  <a:gd name="T29" fmla="*/ 80 h 352"/>
                  <a:gd name="T30" fmla="*/ 17 w 210"/>
                  <a:gd name="T31" fmla="*/ 88 h 352"/>
                  <a:gd name="T32" fmla="*/ 33 w 210"/>
                  <a:gd name="T33" fmla="*/ 104 h 352"/>
                  <a:gd name="T34" fmla="*/ 33 w 210"/>
                  <a:gd name="T35" fmla="*/ 120 h 352"/>
                  <a:gd name="T36" fmla="*/ 33 w 210"/>
                  <a:gd name="T37" fmla="*/ 160 h 352"/>
                  <a:gd name="T38" fmla="*/ 42 w 210"/>
                  <a:gd name="T39" fmla="*/ 248 h 352"/>
                  <a:gd name="T40" fmla="*/ 67 w 210"/>
                  <a:gd name="T41" fmla="*/ 288 h 352"/>
                  <a:gd name="T42" fmla="*/ 109 w 210"/>
                  <a:gd name="T43" fmla="*/ 320 h 352"/>
                  <a:gd name="T44" fmla="*/ 135 w 210"/>
                  <a:gd name="T45" fmla="*/ 352 h 352"/>
                  <a:gd name="T46" fmla="*/ 151 w 210"/>
                  <a:gd name="T47" fmla="*/ 344 h 352"/>
                  <a:gd name="T48" fmla="*/ 151 w 210"/>
                  <a:gd name="T49" fmla="*/ 304 h 3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35 w 210"/>
                  <a:gd name="T19" fmla="*/ 72 h 352"/>
                  <a:gd name="T20" fmla="*/ 101 w 210"/>
                  <a:gd name="T21" fmla="*/ 32 h 352"/>
                  <a:gd name="T22" fmla="*/ 84 w 210"/>
                  <a:gd name="T23" fmla="*/ 16 h 352"/>
                  <a:gd name="T24" fmla="*/ 59 w 210"/>
                  <a:gd name="T25" fmla="*/ 16 h 352"/>
                  <a:gd name="T26" fmla="*/ 25 w 210"/>
                  <a:gd name="T27" fmla="*/ 0 h 352"/>
                  <a:gd name="T28" fmla="*/ 0 w 210"/>
                  <a:gd name="T29" fmla="*/ 72 h 352"/>
                  <a:gd name="T30" fmla="*/ 0 w 210"/>
                  <a:gd name="T31" fmla="*/ 80 h 352"/>
                  <a:gd name="T32" fmla="*/ 17 w 210"/>
                  <a:gd name="T33" fmla="*/ 88 h 352"/>
                  <a:gd name="T34" fmla="*/ 33 w 210"/>
                  <a:gd name="T35" fmla="*/ 104 h 352"/>
                  <a:gd name="T36" fmla="*/ 33 w 210"/>
                  <a:gd name="T37" fmla="*/ 120 h 352"/>
                  <a:gd name="T38" fmla="*/ 33 w 210"/>
                  <a:gd name="T39" fmla="*/ 160 h 352"/>
                  <a:gd name="T40" fmla="*/ 42 w 210"/>
                  <a:gd name="T41" fmla="*/ 248 h 352"/>
                  <a:gd name="T42" fmla="*/ 67 w 210"/>
                  <a:gd name="T43" fmla="*/ 288 h 352"/>
                  <a:gd name="T44" fmla="*/ 109 w 210"/>
                  <a:gd name="T45" fmla="*/ 320 h 352"/>
                  <a:gd name="T46" fmla="*/ 135 w 210"/>
                  <a:gd name="T47" fmla="*/ 352 h 352"/>
                  <a:gd name="T48" fmla="*/ 151 w 210"/>
                  <a:gd name="T49" fmla="*/ 344 h 352"/>
                  <a:gd name="T50" fmla="*/ 151 w 210"/>
                  <a:gd name="T51" fmla="*/ 304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34 w 244"/>
                  <a:gd name="T7" fmla="*/ 0 h 192"/>
                  <a:gd name="T8" fmla="*/ 75 w 244"/>
                  <a:gd name="T9" fmla="*/ 24 h 192"/>
                  <a:gd name="T10" fmla="*/ 50 w 244"/>
                  <a:gd name="T11" fmla="*/ 32 h 192"/>
                  <a:gd name="T12" fmla="*/ 25 w 244"/>
                  <a:gd name="T13" fmla="*/ 40 h 192"/>
                  <a:gd name="T14" fmla="*/ 16 w 244"/>
                  <a:gd name="T15" fmla="*/ 72 h 192"/>
                  <a:gd name="T16" fmla="*/ 0 w 244"/>
                  <a:gd name="T17" fmla="*/ 64 h 192"/>
                  <a:gd name="T18" fmla="*/ 0 w 244"/>
                  <a:gd name="T19" fmla="*/ 88 h 192"/>
                  <a:gd name="T20" fmla="*/ 8 w 244"/>
                  <a:gd name="T21" fmla="*/ 144 h 192"/>
                  <a:gd name="T22" fmla="*/ 33 w 244"/>
                  <a:gd name="T23" fmla="*/ 176 h 192"/>
                  <a:gd name="T24" fmla="*/ 59 w 244"/>
                  <a:gd name="T25" fmla="*/ 184 h 192"/>
                  <a:gd name="T26" fmla="*/ 67 w 244"/>
                  <a:gd name="T27" fmla="*/ 192 h 192"/>
                  <a:gd name="T28" fmla="*/ 75 w 244"/>
                  <a:gd name="T29" fmla="*/ 192 h 192"/>
                  <a:gd name="T30" fmla="*/ 109 w 244"/>
                  <a:gd name="T31" fmla="*/ 176 h 192"/>
                  <a:gd name="T32" fmla="*/ 134 w 244"/>
                  <a:gd name="T33" fmla="*/ 176 h 192"/>
                  <a:gd name="T34" fmla="*/ 168 w 244"/>
                  <a:gd name="T35" fmla="*/ 136 h 192"/>
                  <a:gd name="T36" fmla="*/ 236 w 244"/>
                  <a:gd name="T37" fmla="*/ 128 h 192"/>
                  <a:gd name="T38" fmla="*/ 244 w 244"/>
                  <a:gd name="T39" fmla="*/ 104 h 192"/>
                  <a:gd name="T40" fmla="*/ 244 w 244"/>
                  <a:gd name="T41" fmla="*/ 64 h 192"/>
                  <a:gd name="T42" fmla="*/ 227 w 244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55 w 590"/>
                  <a:gd name="T107" fmla="*/ 280 h 408"/>
                  <a:gd name="T108" fmla="*/ 455 w 590"/>
                  <a:gd name="T109" fmla="*/ 256 h 4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77 w 244"/>
                  <a:gd name="T7" fmla="*/ 0 h 192"/>
                  <a:gd name="T8" fmla="*/ 134 w 244"/>
                  <a:gd name="T9" fmla="*/ 0 h 192"/>
                  <a:gd name="T10" fmla="*/ 75 w 244"/>
                  <a:gd name="T11" fmla="*/ 24 h 192"/>
                  <a:gd name="T12" fmla="*/ 50 w 244"/>
                  <a:gd name="T13" fmla="*/ 32 h 192"/>
                  <a:gd name="T14" fmla="*/ 25 w 244"/>
                  <a:gd name="T15" fmla="*/ 40 h 192"/>
                  <a:gd name="T16" fmla="*/ 16 w 244"/>
                  <a:gd name="T17" fmla="*/ 72 h 192"/>
                  <a:gd name="T18" fmla="*/ 0 w 244"/>
                  <a:gd name="T19" fmla="*/ 64 h 192"/>
                  <a:gd name="T20" fmla="*/ 0 w 244"/>
                  <a:gd name="T21" fmla="*/ 88 h 192"/>
                  <a:gd name="T22" fmla="*/ 8 w 244"/>
                  <a:gd name="T23" fmla="*/ 144 h 192"/>
                  <a:gd name="T24" fmla="*/ 33 w 244"/>
                  <a:gd name="T25" fmla="*/ 176 h 192"/>
                  <a:gd name="T26" fmla="*/ 59 w 244"/>
                  <a:gd name="T27" fmla="*/ 184 h 192"/>
                  <a:gd name="T28" fmla="*/ 67 w 244"/>
                  <a:gd name="T29" fmla="*/ 192 h 192"/>
                  <a:gd name="T30" fmla="*/ 75 w 244"/>
                  <a:gd name="T31" fmla="*/ 192 h 192"/>
                  <a:gd name="T32" fmla="*/ 109 w 244"/>
                  <a:gd name="T33" fmla="*/ 176 h 192"/>
                  <a:gd name="T34" fmla="*/ 134 w 244"/>
                  <a:gd name="T35" fmla="*/ 176 h 192"/>
                  <a:gd name="T36" fmla="*/ 168 w 244"/>
                  <a:gd name="T37" fmla="*/ 136 h 192"/>
                  <a:gd name="T38" fmla="*/ 236 w 244"/>
                  <a:gd name="T39" fmla="*/ 128 h 192"/>
                  <a:gd name="T40" fmla="*/ 244 w 244"/>
                  <a:gd name="T41" fmla="*/ 104 h 192"/>
                  <a:gd name="T42" fmla="*/ 244 w 244"/>
                  <a:gd name="T43" fmla="*/ 64 h 192"/>
                  <a:gd name="T44" fmla="*/ 227 w 244"/>
                  <a:gd name="T45" fmla="*/ 32 h 1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47 w 590"/>
                  <a:gd name="T107" fmla="*/ 296 h 408"/>
                  <a:gd name="T108" fmla="*/ 455 w 590"/>
                  <a:gd name="T109" fmla="*/ 280 h 408"/>
                  <a:gd name="T110" fmla="*/ 455 w 590"/>
                  <a:gd name="T111" fmla="*/ 256 h 4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5404" y="3416"/>
                <a:ext cx="364" cy="616"/>
              </a:xfrm>
              <a:custGeom>
                <a:avLst/>
                <a:gdLst>
                  <a:gd name="T0" fmla="*/ 219 w 364"/>
                  <a:gd name="T1" fmla="*/ 40 h 616"/>
                  <a:gd name="T2" fmla="*/ 151 w 364"/>
                  <a:gd name="T3" fmla="*/ 0 h 616"/>
                  <a:gd name="T4" fmla="*/ 75 w 364"/>
                  <a:gd name="T5" fmla="*/ 0 h 616"/>
                  <a:gd name="T6" fmla="*/ 16 w 364"/>
                  <a:gd name="T7" fmla="*/ 24 h 616"/>
                  <a:gd name="T8" fmla="*/ 8 w 364"/>
                  <a:gd name="T9" fmla="*/ 64 h 616"/>
                  <a:gd name="T10" fmla="*/ 16 w 364"/>
                  <a:gd name="T11" fmla="*/ 136 h 616"/>
                  <a:gd name="T12" fmla="*/ 0 w 364"/>
                  <a:gd name="T13" fmla="*/ 192 h 616"/>
                  <a:gd name="T14" fmla="*/ 67 w 364"/>
                  <a:gd name="T15" fmla="*/ 184 h 616"/>
                  <a:gd name="T16" fmla="*/ 33 w 364"/>
                  <a:gd name="T17" fmla="*/ 256 h 616"/>
                  <a:gd name="T18" fmla="*/ 118 w 364"/>
                  <a:gd name="T19" fmla="*/ 312 h 616"/>
                  <a:gd name="T20" fmla="*/ 160 w 364"/>
                  <a:gd name="T21" fmla="*/ 384 h 616"/>
                  <a:gd name="T22" fmla="*/ 168 w 364"/>
                  <a:gd name="T23" fmla="*/ 432 h 616"/>
                  <a:gd name="T24" fmla="*/ 101 w 364"/>
                  <a:gd name="T25" fmla="*/ 440 h 616"/>
                  <a:gd name="T26" fmla="*/ 126 w 364"/>
                  <a:gd name="T27" fmla="*/ 496 h 616"/>
                  <a:gd name="T28" fmla="*/ 168 w 364"/>
                  <a:gd name="T29" fmla="*/ 480 h 616"/>
                  <a:gd name="T30" fmla="*/ 219 w 364"/>
                  <a:gd name="T31" fmla="*/ 504 h 616"/>
                  <a:gd name="T32" fmla="*/ 235 w 364"/>
                  <a:gd name="T33" fmla="*/ 560 h 616"/>
                  <a:gd name="T34" fmla="*/ 244 w 364"/>
                  <a:gd name="T35" fmla="*/ 592 h 616"/>
                  <a:gd name="T36" fmla="*/ 261 w 364"/>
                  <a:gd name="T37" fmla="*/ 600 h 616"/>
                  <a:gd name="T38" fmla="*/ 337 w 364"/>
                  <a:gd name="T39" fmla="*/ 616 h 616"/>
                  <a:gd name="T40" fmla="*/ 360 w 364"/>
                  <a:gd name="T41" fmla="*/ 578 h 616"/>
                  <a:gd name="T42" fmla="*/ 303 w 364"/>
                  <a:gd name="T43" fmla="*/ 56 h 616"/>
                  <a:gd name="T44" fmla="*/ 320 w 364"/>
                  <a:gd name="T45" fmla="*/ 152 h 616"/>
                  <a:gd name="T46" fmla="*/ 244 w 364"/>
                  <a:gd name="T47" fmla="*/ 168 h 616"/>
                  <a:gd name="T48" fmla="*/ 151 w 364"/>
                  <a:gd name="T49" fmla="*/ 200 h 616"/>
                  <a:gd name="T50" fmla="*/ 92 w 364"/>
                  <a:gd name="T51" fmla="*/ 208 h 616"/>
                  <a:gd name="T52" fmla="*/ 42 w 364"/>
                  <a:gd name="T53" fmla="*/ 264 h 616"/>
                  <a:gd name="T54" fmla="*/ 59 w 364"/>
                  <a:gd name="T55" fmla="*/ 232 h 616"/>
                  <a:gd name="T56" fmla="*/ 126 w 364"/>
                  <a:gd name="T57" fmla="*/ 168 h 616"/>
                  <a:gd name="T58" fmla="*/ 185 w 364"/>
                  <a:gd name="T59" fmla="*/ 104 h 616"/>
                  <a:gd name="T60" fmla="*/ 286 w 364"/>
                  <a:gd name="T61" fmla="*/ 80 h 616"/>
                  <a:gd name="T62" fmla="*/ 303 w 364"/>
                  <a:gd name="T63" fmla="*/ 96 h 616"/>
                  <a:gd name="T64" fmla="*/ 328 w 364"/>
                  <a:gd name="T65" fmla="*/ 112 h 616"/>
                  <a:gd name="T66" fmla="*/ 303 w 364"/>
                  <a:gd name="T67" fmla="*/ 5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4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4" y="602"/>
                    </a:lnTo>
                    <a:lnTo>
                      <a:pt x="360" y="578"/>
                    </a:lnTo>
                    <a:lnTo>
                      <a:pt x="354" y="56"/>
                    </a:lnTo>
                    <a:lnTo>
                      <a:pt x="303" y="56"/>
                    </a:lnTo>
                    <a:lnTo>
                      <a:pt x="286" y="136"/>
                    </a:lnTo>
                    <a:lnTo>
                      <a:pt x="320" y="152"/>
                    </a:lnTo>
                    <a:lnTo>
                      <a:pt x="286" y="168"/>
                    </a:lnTo>
                    <a:lnTo>
                      <a:pt x="244" y="168"/>
                    </a:lnTo>
                    <a:lnTo>
                      <a:pt x="176" y="200"/>
                    </a:lnTo>
                    <a:lnTo>
                      <a:pt x="151" y="200"/>
                    </a:lnTo>
                    <a:lnTo>
                      <a:pt x="134" y="200"/>
                    </a:lnTo>
                    <a:lnTo>
                      <a:pt x="92" y="208"/>
                    </a:lnTo>
                    <a:lnTo>
                      <a:pt x="67" y="232"/>
                    </a:lnTo>
                    <a:lnTo>
                      <a:pt x="42" y="264"/>
                    </a:lnTo>
                    <a:lnTo>
                      <a:pt x="42" y="248"/>
                    </a:lnTo>
                    <a:lnTo>
                      <a:pt x="59" y="232"/>
                    </a:lnTo>
                    <a:lnTo>
                      <a:pt x="84" y="200"/>
                    </a:lnTo>
                    <a:lnTo>
                      <a:pt x="126" y="168"/>
                    </a:lnTo>
                    <a:lnTo>
                      <a:pt x="134" y="120"/>
                    </a:lnTo>
                    <a:lnTo>
                      <a:pt x="185" y="104"/>
                    </a:lnTo>
                    <a:lnTo>
                      <a:pt x="235" y="96"/>
                    </a:lnTo>
                    <a:lnTo>
                      <a:pt x="286" y="80"/>
                    </a:lnTo>
                    <a:lnTo>
                      <a:pt x="294" y="80"/>
                    </a:lnTo>
                    <a:lnTo>
                      <a:pt x="303" y="96"/>
                    </a:lnTo>
                    <a:lnTo>
                      <a:pt x="345" y="104"/>
                    </a:lnTo>
                    <a:lnTo>
                      <a:pt x="328" y="112"/>
                    </a:lnTo>
                    <a:lnTo>
                      <a:pt x="286" y="136"/>
                    </a:lnTo>
                    <a:lnTo>
                      <a:pt x="303" y="5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5404" y="3416"/>
                <a:ext cx="362" cy="616"/>
              </a:xfrm>
              <a:custGeom>
                <a:avLst/>
                <a:gdLst>
                  <a:gd name="T0" fmla="*/ 303 w 362"/>
                  <a:gd name="T1" fmla="*/ 56 h 616"/>
                  <a:gd name="T2" fmla="*/ 219 w 362"/>
                  <a:gd name="T3" fmla="*/ 40 h 616"/>
                  <a:gd name="T4" fmla="*/ 185 w 362"/>
                  <a:gd name="T5" fmla="*/ 24 h 616"/>
                  <a:gd name="T6" fmla="*/ 151 w 362"/>
                  <a:gd name="T7" fmla="*/ 0 h 616"/>
                  <a:gd name="T8" fmla="*/ 126 w 362"/>
                  <a:gd name="T9" fmla="*/ 8 h 616"/>
                  <a:gd name="T10" fmla="*/ 75 w 362"/>
                  <a:gd name="T11" fmla="*/ 0 h 616"/>
                  <a:gd name="T12" fmla="*/ 50 w 362"/>
                  <a:gd name="T13" fmla="*/ 16 h 616"/>
                  <a:gd name="T14" fmla="*/ 16 w 362"/>
                  <a:gd name="T15" fmla="*/ 24 h 616"/>
                  <a:gd name="T16" fmla="*/ 16 w 362"/>
                  <a:gd name="T17" fmla="*/ 48 h 616"/>
                  <a:gd name="T18" fmla="*/ 8 w 362"/>
                  <a:gd name="T19" fmla="*/ 64 h 616"/>
                  <a:gd name="T20" fmla="*/ 33 w 362"/>
                  <a:gd name="T21" fmla="*/ 88 h 616"/>
                  <a:gd name="T22" fmla="*/ 16 w 362"/>
                  <a:gd name="T23" fmla="*/ 136 h 616"/>
                  <a:gd name="T24" fmla="*/ 25 w 362"/>
                  <a:gd name="T25" fmla="*/ 160 h 616"/>
                  <a:gd name="T26" fmla="*/ 0 w 362"/>
                  <a:gd name="T27" fmla="*/ 192 h 616"/>
                  <a:gd name="T28" fmla="*/ 0 w 362"/>
                  <a:gd name="T29" fmla="*/ 200 h 616"/>
                  <a:gd name="T30" fmla="*/ 67 w 362"/>
                  <a:gd name="T31" fmla="*/ 184 h 616"/>
                  <a:gd name="T32" fmla="*/ 42 w 362"/>
                  <a:gd name="T33" fmla="*/ 216 h 616"/>
                  <a:gd name="T34" fmla="*/ 33 w 362"/>
                  <a:gd name="T35" fmla="*/ 256 h 616"/>
                  <a:gd name="T36" fmla="*/ 50 w 362"/>
                  <a:gd name="T37" fmla="*/ 328 h 616"/>
                  <a:gd name="T38" fmla="*/ 118 w 362"/>
                  <a:gd name="T39" fmla="*/ 312 h 616"/>
                  <a:gd name="T40" fmla="*/ 118 w 362"/>
                  <a:gd name="T41" fmla="*/ 352 h 616"/>
                  <a:gd name="T42" fmla="*/ 160 w 362"/>
                  <a:gd name="T43" fmla="*/ 384 h 616"/>
                  <a:gd name="T44" fmla="*/ 151 w 362"/>
                  <a:gd name="T45" fmla="*/ 408 h 616"/>
                  <a:gd name="T46" fmla="*/ 168 w 362"/>
                  <a:gd name="T47" fmla="*/ 432 h 616"/>
                  <a:gd name="T48" fmla="*/ 134 w 362"/>
                  <a:gd name="T49" fmla="*/ 448 h 616"/>
                  <a:gd name="T50" fmla="*/ 101 w 362"/>
                  <a:gd name="T51" fmla="*/ 440 h 616"/>
                  <a:gd name="T52" fmla="*/ 101 w 362"/>
                  <a:gd name="T53" fmla="*/ 472 h 616"/>
                  <a:gd name="T54" fmla="*/ 126 w 362"/>
                  <a:gd name="T55" fmla="*/ 496 h 616"/>
                  <a:gd name="T56" fmla="*/ 151 w 362"/>
                  <a:gd name="T57" fmla="*/ 480 h 616"/>
                  <a:gd name="T58" fmla="*/ 168 w 362"/>
                  <a:gd name="T59" fmla="*/ 480 h 616"/>
                  <a:gd name="T60" fmla="*/ 185 w 362"/>
                  <a:gd name="T61" fmla="*/ 488 h 616"/>
                  <a:gd name="T62" fmla="*/ 219 w 362"/>
                  <a:gd name="T63" fmla="*/ 504 h 616"/>
                  <a:gd name="T64" fmla="*/ 227 w 362"/>
                  <a:gd name="T65" fmla="*/ 528 h 616"/>
                  <a:gd name="T66" fmla="*/ 235 w 362"/>
                  <a:gd name="T67" fmla="*/ 560 h 616"/>
                  <a:gd name="T68" fmla="*/ 269 w 362"/>
                  <a:gd name="T69" fmla="*/ 576 h 616"/>
                  <a:gd name="T70" fmla="*/ 244 w 362"/>
                  <a:gd name="T71" fmla="*/ 592 h 616"/>
                  <a:gd name="T72" fmla="*/ 244 w 362"/>
                  <a:gd name="T73" fmla="*/ 600 h 616"/>
                  <a:gd name="T74" fmla="*/ 261 w 362"/>
                  <a:gd name="T75" fmla="*/ 600 h 616"/>
                  <a:gd name="T76" fmla="*/ 345 w 362"/>
                  <a:gd name="T77" fmla="*/ 584 h 616"/>
                  <a:gd name="T78" fmla="*/ 337 w 362"/>
                  <a:gd name="T79" fmla="*/ 616 h 616"/>
                  <a:gd name="T80" fmla="*/ 362 w 362"/>
                  <a:gd name="T81" fmla="*/ 600 h 616"/>
                  <a:gd name="T82" fmla="*/ 354 w 362"/>
                  <a:gd name="T83" fmla="*/ 50 h 616"/>
                  <a:gd name="T84" fmla="*/ 303 w 362"/>
                  <a:gd name="T85" fmla="*/ 56 h 616"/>
                  <a:gd name="T86" fmla="*/ 303 w 362"/>
                  <a:gd name="T87" fmla="*/ 56 h 6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2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2" y="600"/>
                    </a:lnTo>
                    <a:lnTo>
                      <a:pt x="354" y="50"/>
                    </a:lnTo>
                    <a:lnTo>
                      <a:pt x="303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5446" y="3496"/>
                <a:ext cx="308" cy="184"/>
              </a:xfrm>
              <a:custGeom>
                <a:avLst/>
                <a:gdLst>
                  <a:gd name="T0" fmla="*/ 244 w 308"/>
                  <a:gd name="T1" fmla="*/ 56 h 184"/>
                  <a:gd name="T2" fmla="*/ 278 w 308"/>
                  <a:gd name="T3" fmla="*/ 72 h 184"/>
                  <a:gd name="T4" fmla="*/ 244 w 308"/>
                  <a:gd name="T5" fmla="*/ 88 h 184"/>
                  <a:gd name="T6" fmla="*/ 202 w 308"/>
                  <a:gd name="T7" fmla="*/ 88 h 184"/>
                  <a:gd name="T8" fmla="*/ 134 w 308"/>
                  <a:gd name="T9" fmla="*/ 120 h 184"/>
                  <a:gd name="T10" fmla="*/ 109 w 308"/>
                  <a:gd name="T11" fmla="*/ 120 h 184"/>
                  <a:gd name="T12" fmla="*/ 92 w 308"/>
                  <a:gd name="T13" fmla="*/ 120 h 184"/>
                  <a:gd name="T14" fmla="*/ 50 w 308"/>
                  <a:gd name="T15" fmla="*/ 128 h 184"/>
                  <a:gd name="T16" fmla="*/ 25 w 308"/>
                  <a:gd name="T17" fmla="*/ 152 h 184"/>
                  <a:gd name="T18" fmla="*/ 0 w 308"/>
                  <a:gd name="T19" fmla="*/ 184 h 184"/>
                  <a:gd name="T20" fmla="*/ 0 w 308"/>
                  <a:gd name="T21" fmla="*/ 168 h 184"/>
                  <a:gd name="T22" fmla="*/ 17 w 308"/>
                  <a:gd name="T23" fmla="*/ 152 h 184"/>
                  <a:gd name="T24" fmla="*/ 42 w 308"/>
                  <a:gd name="T25" fmla="*/ 120 h 184"/>
                  <a:gd name="T26" fmla="*/ 84 w 308"/>
                  <a:gd name="T27" fmla="*/ 88 h 184"/>
                  <a:gd name="T28" fmla="*/ 92 w 308"/>
                  <a:gd name="T29" fmla="*/ 40 h 184"/>
                  <a:gd name="T30" fmla="*/ 143 w 308"/>
                  <a:gd name="T31" fmla="*/ 24 h 184"/>
                  <a:gd name="T32" fmla="*/ 193 w 308"/>
                  <a:gd name="T33" fmla="*/ 16 h 184"/>
                  <a:gd name="T34" fmla="*/ 244 w 308"/>
                  <a:gd name="T35" fmla="*/ 0 h 184"/>
                  <a:gd name="T36" fmla="*/ 252 w 308"/>
                  <a:gd name="T37" fmla="*/ 0 h 184"/>
                  <a:gd name="T38" fmla="*/ 261 w 308"/>
                  <a:gd name="T39" fmla="*/ 16 h 184"/>
                  <a:gd name="T40" fmla="*/ 303 w 308"/>
                  <a:gd name="T41" fmla="*/ 24 h 184"/>
                  <a:gd name="T42" fmla="*/ 308 w 308"/>
                  <a:gd name="T43" fmla="*/ 24 h 184"/>
                  <a:gd name="T44" fmla="*/ 286 w 308"/>
                  <a:gd name="T45" fmla="*/ 32 h 184"/>
                  <a:gd name="T46" fmla="*/ 244 w 308"/>
                  <a:gd name="T47" fmla="*/ 56 h 184"/>
                  <a:gd name="T48" fmla="*/ 244 w 308"/>
                  <a:gd name="T49" fmla="*/ 56 h 1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08" h="184">
                    <a:moveTo>
                      <a:pt x="244" y="56"/>
                    </a:moveTo>
                    <a:lnTo>
                      <a:pt x="278" y="72"/>
                    </a:lnTo>
                    <a:lnTo>
                      <a:pt x="244" y="88"/>
                    </a:lnTo>
                    <a:lnTo>
                      <a:pt x="202" y="88"/>
                    </a:lnTo>
                    <a:lnTo>
                      <a:pt x="134" y="120"/>
                    </a:lnTo>
                    <a:lnTo>
                      <a:pt x="109" y="120"/>
                    </a:lnTo>
                    <a:lnTo>
                      <a:pt x="92" y="120"/>
                    </a:lnTo>
                    <a:lnTo>
                      <a:pt x="50" y="128"/>
                    </a:lnTo>
                    <a:lnTo>
                      <a:pt x="25" y="152"/>
                    </a:lnTo>
                    <a:lnTo>
                      <a:pt x="0" y="184"/>
                    </a:lnTo>
                    <a:lnTo>
                      <a:pt x="0" y="168"/>
                    </a:lnTo>
                    <a:lnTo>
                      <a:pt x="17" y="152"/>
                    </a:lnTo>
                    <a:lnTo>
                      <a:pt x="42" y="120"/>
                    </a:lnTo>
                    <a:lnTo>
                      <a:pt x="84" y="88"/>
                    </a:lnTo>
                    <a:lnTo>
                      <a:pt x="92" y="40"/>
                    </a:lnTo>
                    <a:lnTo>
                      <a:pt x="143" y="24"/>
                    </a:lnTo>
                    <a:lnTo>
                      <a:pt x="193" y="16"/>
                    </a:lnTo>
                    <a:lnTo>
                      <a:pt x="244" y="0"/>
                    </a:lnTo>
                    <a:lnTo>
                      <a:pt x="252" y="0"/>
                    </a:lnTo>
                    <a:lnTo>
                      <a:pt x="261" y="16"/>
                    </a:lnTo>
                    <a:lnTo>
                      <a:pt x="303" y="24"/>
                    </a:lnTo>
                    <a:lnTo>
                      <a:pt x="308" y="24"/>
                    </a:lnTo>
                    <a:lnTo>
                      <a:pt x="286" y="32"/>
                    </a:lnTo>
                    <a:lnTo>
                      <a:pt x="244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60 w 893"/>
                  <a:gd name="T35" fmla="*/ 128 h 592"/>
                  <a:gd name="T36" fmla="*/ 135 w 893"/>
                  <a:gd name="T37" fmla="*/ 168 h 592"/>
                  <a:gd name="T38" fmla="*/ 110 w 893"/>
                  <a:gd name="T39" fmla="*/ 224 h 592"/>
                  <a:gd name="T40" fmla="*/ 84 w 893"/>
                  <a:gd name="T41" fmla="*/ 256 h 592"/>
                  <a:gd name="T42" fmla="*/ 76 w 893"/>
                  <a:gd name="T43" fmla="*/ 280 h 592"/>
                  <a:gd name="T44" fmla="*/ 67 w 893"/>
                  <a:gd name="T45" fmla="*/ 320 h 592"/>
                  <a:gd name="T46" fmla="*/ 51 w 893"/>
                  <a:gd name="T47" fmla="*/ 328 h 592"/>
                  <a:gd name="T48" fmla="*/ 25 w 893"/>
                  <a:gd name="T49" fmla="*/ 344 h 592"/>
                  <a:gd name="T50" fmla="*/ 0 w 893"/>
                  <a:gd name="T51" fmla="*/ 352 h 592"/>
                  <a:gd name="T52" fmla="*/ 17 w 893"/>
                  <a:gd name="T53" fmla="*/ 368 h 592"/>
                  <a:gd name="T54" fmla="*/ 51 w 893"/>
                  <a:gd name="T55" fmla="*/ 392 h 592"/>
                  <a:gd name="T56" fmla="*/ 59 w 893"/>
                  <a:gd name="T57" fmla="*/ 416 h 592"/>
                  <a:gd name="T58" fmla="*/ 93 w 893"/>
                  <a:gd name="T59" fmla="*/ 440 h 592"/>
                  <a:gd name="T60" fmla="*/ 135 w 893"/>
                  <a:gd name="T61" fmla="*/ 456 h 592"/>
                  <a:gd name="T62" fmla="*/ 118 w 893"/>
                  <a:gd name="T63" fmla="*/ 488 h 592"/>
                  <a:gd name="T64" fmla="*/ 160 w 893"/>
                  <a:gd name="T65" fmla="*/ 496 h 592"/>
                  <a:gd name="T66" fmla="*/ 202 w 893"/>
                  <a:gd name="T67" fmla="*/ 512 h 592"/>
                  <a:gd name="T68" fmla="*/ 244 w 893"/>
                  <a:gd name="T69" fmla="*/ 488 h 592"/>
                  <a:gd name="T70" fmla="*/ 244 w 893"/>
                  <a:gd name="T71" fmla="*/ 528 h 592"/>
                  <a:gd name="T72" fmla="*/ 261 w 893"/>
                  <a:gd name="T73" fmla="*/ 536 h 592"/>
                  <a:gd name="T74" fmla="*/ 253 w 893"/>
                  <a:gd name="T75" fmla="*/ 544 h 592"/>
                  <a:gd name="T76" fmla="*/ 287 w 893"/>
                  <a:gd name="T77" fmla="*/ 560 h 592"/>
                  <a:gd name="T78" fmla="*/ 287 w 893"/>
                  <a:gd name="T79" fmla="*/ 584 h 592"/>
                  <a:gd name="T80" fmla="*/ 320 w 893"/>
                  <a:gd name="T81" fmla="*/ 592 h 592"/>
                  <a:gd name="T82" fmla="*/ 413 w 893"/>
                  <a:gd name="T83" fmla="*/ 592 h 592"/>
                  <a:gd name="T84" fmla="*/ 438 w 893"/>
                  <a:gd name="T85" fmla="*/ 568 h 592"/>
                  <a:gd name="T86" fmla="*/ 463 w 893"/>
                  <a:gd name="T87" fmla="*/ 568 h 592"/>
                  <a:gd name="T88" fmla="*/ 514 w 893"/>
                  <a:gd name="T89" fmla="*/ 568 h 592"/>
                  <a:gd name="T90" fmla="*/ 565 w 893"/>
                  <a:gd name="T91" fmla="*/ 560 h 592"/>
                  <a:gd name="T92" fmla="*/ 607 w 893"/>
                  <a:gd name="T93" fmla="*/ 504 h 592"/>
                  <a:gd name="T94" fmla="*/ 657 w 893"/>
                  <a:gd name="T95" fmla="*/ 488 h 592"/>
                  <a:gd name="T96" fmla="*/ 699 w 893"/>
                  <a:gd name="T97" fmla="*/ 480 h 592"/>
                  <a:gd name="T98" fmla="*/ 725 w 893"/>
                  <a:gd name="T99" fmla="*/ 488 h 592"/>
                  <a:gd name="T100" fmla="*/ 767 w 893"/>
                  <a:gd name="T101" fmla="*/ 480 h 592"/>
                  <a:gd name="T102" fmla="*/ 775 w 893"/>
                  <a:gd name="T103" fmla="*/ 496 h 592"/>
                  <a:gd name="T104" fmla="*/ 826 w 893"/>
                  <a:gd name="T105" fmla="*/ 496 h 592"/>
                  <a:gd name="T106" fmla="*/ 834 w 893"/>
                  <a:gd name="T107" fmla="*/ 416 h 592"/>
                  <a:gd name="T108" fmla="*/ 851 w 893"/>
                  <a:gd name="T109" fmla="*/ 376 h 592"/>
                  <a:gd name="T110" fmla="*/ 885 w 893"/>
                  <a:gd name="T111" fmla="*/ 336 h 592"/>
                  <a:gd name="T112" fmla="*/ 893 w 893"/>
                  <a:gd name="T113" fmla="*/ 312 h 592"/>
                  <a:gd name="T114" fmla="*/ 876 w 893"/>
                  <a:gd name="T115" fmla="*/ 288 h 592"/>
                  <a:gd name="T116" fmla="*/ 834 w 893"/>
                  <a:gd name="T117" fmla="*/ 288 h 592"/>
                  <a:gd name="T118" fmla="*/ 784 w 893"/>
                  <a:gd name="T119" fmla="*/ 312 h 5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85 w 893"/>
                  <a:gd name="T35" fmla="*/ 104 h 592"/>
                  <a:gd name="T36" fmla="*/ 160 w 893"/>
                  <a:gd name="T37" fmla="*/ 128 h 592"/>
                  <a:gd name="T38" fmla="*/ 135 w 893"/>
                  <a:gd name="T39" fmla="*/ 168 h 592"/>
                  <a:gd name="T40" fmla="*/ 110 w 893"/>
                  <a:gd name="T41" fmla="*/ 224 h 592"/>
                  <a:gd name="T42" fmla="*/ 84 w 893"/>
                  <a:gd name="T43" fmla="*/ 256 h 592"/>
                  <a:gd name="T44" fmla="*/ 76 w 893"/>
                  <a:gd name="T45" fmla="*/ 280 h 592"/>
                  <a:gd name="T46" fmla="*/ 67 w 893"/>
                  <a:gd name="T47" fmla="*/ 320 h 592"/>
                  <a:gd name="T48" fmla="*/ 51 w 893"/>
                  <a:gd name="T49" fmla="*/ 328 h 592"/>
                  <a:gd name="T50" fmla="*/ 25 w 893"/>
                  <a:gd name="T51" fmla="*/ 344 h 592"/>
                  <a:gd name="T52" fmla="*/ 0 w 893"/>
                  <a:gd name="T53" fmla="*/ 352 h 592"/>
                  <a:gd name="T54" fmla="*/ 17 w 893"/>
                  <a:gd name="T55" fmla="*/ 368 h 592"/>
                  <a:gd name="T56" fmla="*/ 51 w 893"/>
                  <a:gd name="T57" fmla="*/ 392 h 592"/>
                  <a:gd name="T58" fmla="*/ 59 w 893"/>
                  <a:gd name="T59" fmla="*/ 416 h 592"/>
                  <a:gd name="T60" fmla="*/ 93 w 893"/>
                  <a:gd name="T61" fmla="*/ 440 h 592"/>
                  <a:gd name="T62" fmla="*/ 135 w 893"/>
                  <a:gd name="T63" fmla="*/ 456 h 592"/>
                  <a:gd name="T64" fmla="*/ 118 w 893"/>
                  <a:gd name="T65" fmla="*/ 488 h 592"/>
                  <a:gd name="T66" fmla="*/ 160 w 893"/>
                  <a:gd name="T67" fmla="*/ 496 h 592"/>
                  <a:gd name="T68" fmla="*/ 202 w 893"/>
                  <a:gd name="T69" fmla="*/ 512 h 592"/>
                  <a:gd name="T70" fmla="*/ 244 w 893"/>
                  <a:gd name="T71" fmla="*/ 488 h 592"/>
                  <a:gd name="T72" fmla="*/ 244 w 893"/>
                  <a:gd name="T73" fmla="*/ 528 h 592"/>
                  <a:gd name="T74" fmla="*/ 261 w 893"/>
                  <a:gd name="T75" fmla="*/ 536 h 592"/>
                  <a:gd name="T76" fmla="*/ 253 w 893"/>
                  <a:gd name="T77" fmla="*/ 544 h 592"/>
                  <a:gd name="T78" fmla="*/ 287 w 893"/>
                  <a:gd name="T79" fmla="*/ 560 h 592"/>
                  <a:gd name="T80" fmla="*/ 287 w 893"/>
                  <a:gd name="T81" fmla="*/ 584 h 592"/>
                  <a:gd name="T82" fmla="*/ 320 w 893"/>
                  <a:gd name="T83" fmla="*/ 592 h 592"/>
                  <a:gd name="T84" fmla="*/ 413 w 893"/>
                  <a:gd name="T85" fmla="*/ 592 h 592"/>
                  <a:gd name="T86" fmla="*/ 438 w 893"/>
                  <a:gd name="T87" fmla="*/ 568 h 592"/>
                  <a:gd name="T88" fmla="*/ 463 w 893"/>
                  <a:gd name="T89" fmla="*/ 568 h 592"/>
                  <a:gd name="T90" fmla="*/ 514 w 893"/>
                  <a:gd name="T91" fmla="*/ 568 h 592"/>
                  <a:gd name="T92" fmla="*/ 565 w 893"/>
                  <a:gd name="T93" fmla="*/ 560 h 592"/>
                  <a:gd name="T94" fmla="*/ 607 w 893"/>
                  <a:gd name="T95" fmla="*/ 504 h 592"/>
                  <a:gd name="T96" fmla="*/ 657 w 893"/>
                  <a:gd name="T97" fmla="*/ 488 h 592"/>
                  <a:gd name="T98" fmla="*/ 699 w 893"/>
                  <a:gd name="T99" fmla="*/ 480 h 592"/>
                  <a:gd name="T100" fmla="*/ 725 w 893"/>
                  <a:gd name="T101" fmla="*/ 488 h 592"/>
                  <a:gd name="T102" fmla="*/ 767 w 893"/>
                  <a:gd name="T103" fmla="*/ 480 h 592"/>
                  <a:gd name="T104" fmla="*/ 775 w 893"/>
                  <a:gd name="T105" fmla="*/ 496 h 592"/>
                  <a:gd name="T106" fmla="*/ 826 w 893"/>
                  <a:gd name="T107" fmla="*/ 496 h 592"/>
                  <a:gd name="T108" fmla="*/ 834 w 893"/>
                  <a:gd name="T109" fmla="*/ 416 h 592"/>
                  <a:gd name="T110" fmla="*/ 851 w 893"/>
                  <a:gd name="T111" fmla="*/ 376 h 592"/>
                  <a:gd name="T112" fmla="*/ 885 w 893"/>
                  <a:gd name="T113" fmla="*/ 336 h 592"/>
                  <a:gd name="T114" fmla="*/ 893 w 893"/>
                  <a:gd name="T115" fmla="*/ 312 h 592"/>
                  <a:gd name="T116" fmla="*/ 876 w 893"/>
                  <a:gd name="T117" fmla="*/ 288 h 592"/>
                  <a:gd name="T118" fmla="*/ 834 w 893"/>
                  <a:gd name="T119" fmla="*/ 288 h 592"/>
                  <a:gd name="T120" fmla="*/ 784 w 893"/>
                  <a:gd name="T121" fmla="*/ 312 h 5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64 w 860"/>
                  <a:gd name="T93" fmla="*/ 640 h 656"/>
                  <a:gd name="T94" fmla="*/ 497 w 860"/>
                  <a:gd name="T95" fmla="*/ 616 h 656"/>
                  <a:gd name="T96" fmla="*/ 523 w 860"/>
                  <a:gd name="T97" fmla="*/ 640 h 656"/>
                  <a:gd name="T98" fmla="*/ 531 w 860"/>
                  <a:gd name="T99" fmla="*/ 656 h 656"/>
                  <a:gd name="T100" fmla="*/ 556 w 860"/>
                  <a:gd name="T101" fmla="*/ 656 h 656"/>
                  <a:gd name="T102" fmla="*/ 581 w 860"/>
                  <a:gd name="T103" fmla="*/ 632 h 656"/>
                  <a:gd name="T104" fmla="*/ 615 w 860"/>
                  <a:gd name="T105" fmla="*/ 632 h 656"/>
                  <a:gd name="T106" fmla="*/ 640 w 860"/>
                  <a:gd name="T107" fmla="*/ 616 h 656"/>
                  <a:gd name="T108" fmla="*/ 683 w 860"/>
                  <a:gd name="T109" fmla="*/ 616 h 656"/>
                  <a:gd name="T110" fmla="*/ 708 w 860"/>
                  <a:gd name="T111" fmla="*/ 624 h 656"/>
                  <a:gd name="T112" fmla="*/ 767 w 860"/>
                  <a:gd name="T113" fmla="*/ 632 h 656"/>
                  <a:gd name="T114" fmla="*/ 758 w 860"/>
                  <a:gd name="T115" fmla="*/ 640 h 656"/>
                  <a:gd name="T116" fmla="*/ 792 w 860"/>
                  <a:gd name="T117" fmla="*/ 632 h 656"/>
                  <a:gd name="T118" fmla="*/ 775 w 860"/>
                  <a:gd name="T119" fmla="*/ 560 h 65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4536" y="1976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38 w 860"/>
                  <a:gd name="T93" fmla="*/ 624 h 656"/>
                  <a:gd name="T94" fmla="*/ 464 w 860"/>
                  <a:gd name="T95" fmla="*/ 640 h 656"/>
                  <a:gd name="T96" fmla="*/ 497 w 860"/>
                  <a:gd name="T97" fmla="*/ 616 h 656"/>
                  <a:gd name="T98" fmla="*/ 523 w 860"/>
                  <a:gd name="T99" fmla="*/ 640 h 656"/>
                  <a:gd name="T100" fmla="*/ 531 w 860"/>
                  <a:gd name="T101" fmla="*/ 656 h 656"/>
                  <a:gd name="T102" fmla="*/ 556 w 860"/>
                  <a:gd name="T103" fmla="*/ 656 h 656"/>
                  <a:gd name="T104" fmla="*/ 581 w 860"/>
                  <a:gd name="T105" fmla="*/ 632 h 656"/>
                  <a:gd name="T106" fmla="*/ 615 w 860"/>
                  <a:gd name="T107" fmla="*/ 632 h 656"/>
                  <a:gd name="T108" fmla="*/ 640 w 860"/>
                  <a:gd name="T109" fmla="*/ 616 h 656"/>
                  <a:gd name="T110" fmla="*/ 683 w 860"/>
                  <a:gd name="T111" fmla="*/ 616 h 656"/>
                  <a:gd name="T112" fmla="*/ 708 w 860"/>
                  <a:gd name="T113" fmla="*/ 624 h 656"/>
                  <a:gd name="T114" fmla="*/ 767 w 860"/>
                  <a:gd name="T115" fmla="*/ 632 h 656"/>
                  <a:gd name="T116" fmla="*/ 758 w 860"/>
                  <a:gd name="T117" fmla="*/ 640 h 656"/>
                  <a:gd name="T118" fmla="*/ 792 w 860"/>
                  <a:gd name="T119" fmla="*/ 632 h 656"/>
                  <a:gd name="T120" fmla="*/ 775 w 860"/>
                  <a:gd name="T121" fmla="*/ 560 h 6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4536" y="1968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4578" y="1792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4831" y="2096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4578" y="1784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4831" y="2088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4822" y="1768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110 w 725"/>
                  <a:gd name="T51" fmla="*/ 576 h 600"/>
                  <a:gd name="T52" fmla="*/ 211 w 725"/>
                  <a:gd name="T53" fmla="*/ 544 h 600"/>
                  <a:gd name="T54" fmla="*/ 362 w 725"/>
                  <a:gd name="T55" fmla="*/ 528 h 600"/>
                  <a:gd name="T56" fmla="*/ 421 w 725"/>
                  <a:gd name="T57" fmla="*/ 528 h 600"/>
                  <a:gd name="T58" fmla="*/ 489 w 725"/>
                  <a:gd name="T59" fmla="*/ 544 h 600"/>
                  <a:gd name="T60" fmla="*/ 539 w 725"/>
                  <a:gd name="T61" fmla="*/ 528 h 600"/>
                  <a:gd name="T62" fmla="*/ 632 w 725"/>
                  <a:gd name="T63" fmla="*/ 520 h 600"/>
                  <a:gd name="T64" fmla="*/ 641 w 725"/>
                  <a:gd name="T65" fmla="*/ 424 h 600"/>
                  <a:gd name="T66" fmla="*/ 674 w 725"/>
                  <a:gd name="T67" fmla="*/ 368 h 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6" name="Freeform 115"/>
              <p:cNvSpPr>
                <a:spLocks/>
              </p:cNvSpPr>
              <p:nvPr/>
            </p:nvSpPr>
            <p:spPr bwMode="auto">
              <a:xfrm>
                <a:off x="4569" y="1600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4822" y="1760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93 w 725"/>
                  <a:gd name="T51" fmla="*/ 600 h 600"/>
                  <a:gd name="T52" fmla="*/ 152 w 725"/>
                  <a:gd name="T53" fmla="*/ 552 h 600"/>
                  <a:gd name="T54" fmla="*/ 303 w 725"/>
                  <a:gd name="T55" fmla="*/ 536 h 600"/>
                  <a:gd name="T56" fmla="*/ 396 w 725"/>
                  <a:gd name="T57" fmla="*/ 552 h 600"/>
                  <a:gd name="T58" fmla="*/ 455 w 725"/>
                  <a:gd name="T59" fmla="*/ 528 h 600"/>
                  <a:gd name="T60" fmla="*/ 514 w 725"/>
                  <a:gd name="T61" fmla="*/ 512 h 600"/>
                  <a:gd name="T62" fmla="*/ 582 w 725"/>
                  <a:gd name="T63" fmla="*/ 504 h 600"/>
                  <a:gd name="T64" fmla="*/ 624 w 725"/>
                  <a:gd name="T65" fmla="*/ 488 h 600"/>
                  <a:gd name="T66" fmla="*/ 700 w 725"/>
                  <a:gd name="T67" fmla="*/ 400 h 600"/>
                  <a:gd name="T68" fmla="*/ 657 w 725"/>
                  <a:gd name="T69" fmla="*/ 344 h 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4569" y="1592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4679" y="1392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4687" y="-8"/>
                <a:ext cx="1121" cy="2200"/>
              </a:xfrm>
              <a:custGeom>
                <a:avLst/>
                <a:gdLst>
                  <a:gd name="T0" fmla="*/ 995 w 1121"/>
                  <a:gd name="T1" fmla="*/ 64 h 2200"/>
                  <a:gd name="T2" fmla="*/ 1003 w 1121"/>
                  <a:gd name="T3" fmla="*/ 160 h 2200"/>
                  <a:gd name="T4" fmla="*/ 919 w 1121"/>
                  <a:gd name="T5" fmla="*/ 168 h 2200"/>
                  <a:gd name="T6" fmla="*/ 877 w 1121"/>
                  <a:gd name="T7" fmla="*/ 168 h 2200"/>
                  <a:gd name="T8" fmla="*/ 893 w 1121"/>
                  <a:gd name="T9" fmla="*/ 88 h 2200"/>
                  <a:gd name="T10" fmla="*/ 851 w 1121"/>
                  <a:gd name="T11" fmla="*/ 16 h 2200"/>
                  <a:gd name="T12" fmla="*/ 700 w 1121"/>
                  <a:gd name="T13" fmla="*/ 48 h 2200"/>
                  <a:gd name="T14" fmla="*/ 809 w 1121"/>
                  <a:gd name="T15" fmla="*/ 176 h 2200"/>
                  <a:gd name="T16" fmla="*/ 877 w 1121"/>
                  <a:gd name="T17" fmla="*/ 224 h 2200"/>
                  <a:gd name="T18" fmla="*/ 851 w 1121"/>
                  <a:gd name="T19" fmla="*/ 304 h 2200"/>
                  <a:gd name="T20" fmla="*/ 784 w 1121"/>
                  <a:gd name="T21" fmla="*/ 328 h 2200"/>
                  <a:gd name="T22" fmla="*/ 725 w 1121"/>
                  <a:gd name="T23" fmla="*/ 448 h 2200"/>
                  <a:gd name="T24" fmla="*/ 818 w 1121"/>
                  <a:gd name="T25" fmla="*/ 560 h 2200"/>
                  <a:gd name="T26" fmla="*/ 599 w 1121"/>
                  <a:gd name="T27" fmla="*/ 568 h 2200"/>
                  <a:gd name="T28" fmla="*/ 607 w 1121"/>
                  <a:gd name="T29" fmla="*/ 640 h 2200"/>
                  <a:gd name="T30" fmla="*/ 700 w 1121"/>
                  <a:gd name="T31" fmla="*/ 664 h 2200"/>
                  <a:gd name="T32" fmla="*/ 674 w 1121"/>
                  <a:gd name="T33" fmla="*/ 712 h 2200"/>
                  <a:gd name="T34" fmla="*/ 548 w 1121"/>
                  <a:gd name="T35" fmla="*/ 688 h 2200"/>
                  <a:gd name="T36" fmla="*/ 447 w 1121"/>
                  <a:gd name="T37" fmla="*/ 592 h 2200"/>
                  <a:gd name="T38" fmla="*/ 430 w 1121"/>
                  <a:gd name="T39" fmla="*/ 512 h 2200"/>
                  <a:gd name="T40" fmla="*/ 253 w 1121"/>
                  <a:gd name="T41" fmla="*/ 424 h 2200"/>
                  <a:gd name="T42" fmla="*/ 396 w 1121"/>
                  <a:gd name="T43" fmla="*/ 440 h 2200"/>
                  <a:gd name="T44" fmla="*/ 658 w 1121"/>
                  <a:gd name="T45" fmla="*/ 416 h 2200"/>
                  <a:gd name="T46" fmla="*/ 717 w 1121"/>
                  <a:gd name="T47" fmla="*/ 288 h 2200"/>
                  <a:gd name="T48" fmla="*/ 599 w 1121"/>
                  <a:gd name="T49" fmla="*/ 192 h 2200"/>
                  <a:gd name="T50" fmla="*/ 304 w 1121"/>
                  <a:gd name="T51" fmla="*/ 128 h 2200"/>
                  <a:gd name="T52" fmla="*/ 186 w 1121"/>
                  <a:gd name="T53" fmla="*/ 96 h 2200"/>
                  <a:gd name="T54" fmla="*/ 110 w 1121"/>
                  <a:gd name="T55" fmla="*/ 112 h 2200"/>
                  <a:gd name="T56" fmla="*/ 42 w 1121"/>
                  <a:gd name="T57" fmla="*/ 176 h 2200"/>
                  <a:gd name="T58" fmla="*/ 26 w 1121"/>
                  <a:gd name="T59" fmla="*/ 336 h 2200"/>
                  <a:gd name="T60" fmla="*/ 93 w 1121"/>
                  <a:gd name="T61" fmla="*/ 448 h 2200"/>
                  <a:gd name="T62" fmla="*/ 169 w 1121"/>
                  <a:gd name="T63" fmla="*/ 656 h 2200"/>
                  <a:gd name="T64" fmla="*/ 287 w 1121"/>
                  <a:gd name="T65" fmla="*/ 808 h 2200"/>
                  <a:gd name="T66" fmla="*/ 388 w 1121"/>
                  <a:gd name="T67" fmla="*/ 944 h 2200"/>
                  <a:gd name="T68" fmla="*/ 287 w 1121"/>
                  <a:gd name="T69" fmla="*/ 1152 h 2200"/>
                  <a:gd name="T70" fmla="*/ 304 w 1121"/>
                  <a:gd name="T71" fmla="*/ 1264 h 2200"/>
                  <a:gd name="T72" fmla="*/ 396 w 1121"/>
                  <a:gd name="T73" fmla="*/ 1296 h 2200"/>
                  <a:gd name="T74" fmla="*/ 346 w 1121"/>
                  <a:gd name="T75" fmla="*/ 1312 h 2200"/>
                  <a:gd name="T76" fmla="*/ 287 w 1121"/>
                  <a:gd name="T77" fmla="*/ 1368 h 2200"/>
                  <a:gd name="T78" fmla="*/ 287 w 1121"/>
                  <a:gd name="T79" fmla="*/ 1408 h 2200"/>
                  <a:gd name="T80" fmla="*/ 329 w 1121"/>
                  <a:gd name="T81" fmla="*/ 1568 h 2200"/>
                  <a:gd name="T82" fmla="*/ 354 w 1121"/>
                  <a:gd name="T83" fmla="*/ 1680 h 2200"/>
                  <a:gd name="T84" fmla="*/ 413 w 1121"/>
                  <a:gd name="T85" fmla="*/ 1768 h 2200"/>
                  <a:gd name="T86" fmla="*/ 481 w 1121"/>
                  <a:gd name="T87" fmla="*/ 1776 h 2200"/>
                  <a:gd name="T88" fmla="*/ 573 w 1121"/>
                  <a:gd name="T89" fmla="*/ 1776 h 2200"/>
                  <a:gd name="T90" fmla="*/ 649 w 1121"/>
                  <a:gd name="T91" fmla="*/ 1840 h 2200"/>
                  <a:gd name="T92" fmla="*/ 683 w 1121"/>
                  <a:gd name="T93" fmla="*/ 1904 h 2200"/>
                  <a:gd name="T94" fmla="*/ 767 w 1121"/>
                  <a:gd name="T95" fmla="*/ 1960 h 2200"/>
                  <a:gd name="T96" fmla="*/ 843 w 1121"/>
                  <a:gd name="T97" fmla="*/ 2024 h 2200"/>
                  <a:gd name="T98" fmla="*/ 767 w 1121"/>
                  <a:gd name="T99" fmla="*/ 2072 h 2200"/>
                  <a:gd name="T100" fmla="*/ 809 w 1121"/>
                  <a:gd name="T101" fmla="*/ 2136 h 2200"/>
                  <a:gd name="T102" fmla="*/ 877 w 1121"/>
                  <a:gd name="T103" fmla="*/ 2128 h 2200"/>
                  <a:gd name="T104" fmla="*/ 1011 w 1121"/>
                  <a:gd name="T105" fmla="*/ 2112 h 2200"/>
                  <a:gd name="T106" fmla="*/ 1054 w 1121"/>
                  <a:gd name="T107" fmla="*/ 2192 h 2200"/>
                  <a:gd name="T108" fmla="*/ 1113 w 1121"/>
                  <a:gd name="T109" fmla="*/ 1360 h 2200"/>
                  <a:gd name="T110" fmla="*/ 1014 w 1121"/>
                  <a:gd name="T111" fmla="*/ 13 h 22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21" h="2200">
                    <a:moveTo>
                      <a:pt x="1014" y="13"/>
                    </a:moveTo>
                    <a:lnTo>
                      <a:pt x="1011" y="6"/>
                    </a:lnTo>
                    <a:lnTo>
                      <a:pt x="995" y="64"/>
                    </a:lnTo>
                    <a:lnTo>
                      <a:pt x="1011" y="112"/>
                    </a:lnTo>
                    <a:lnTo>
                      <a:pt x="1011" y="136"/>
                    </a:lnTo>
                    <a:lnTo>
                      <a:pt x="1003" y="160"/>
                    </a:lnTo>
                    <a:lnTo>
                      <a:pt x="961" y="184"/>
                    </a:lnTo>
                    <a:lnTo>
                      <a:pt x="936" y="184"/>
                    </a:lnTo>
                    <a:lnTo>
                      <a:pt x="919" y="168"/>
                    </a:lnTo>
                    <a:lnTo>
                      <a:pt x="902" y="160"/>
                    </a:lnTo>
                    <a:lnTo>
                      <a:pt x="893" y="168"/>
                    </a:lnTo>
                    <a:lnTo>
                      <a:pt x="877" y="168"/>
                    </a:lnTo>
                    <a:lnTo>
                      <a:pt x="877" y="144"/>
                    </a:lnTo>
                    <a:lnTo>
                      <a:pt x="877" y="112"/>
                    </a:lnTo>
                    <a:lnTo>
                      <a:pt x="893" y="88"/>
                    </a:lnTo>
                    <a:lnTo>
                      <a:pt x="902" y="64"/>
                    </a:lnTo>
                    <a:lnTo>
                      <a:pt x="893" y="48"/>
                    </a:lnTo>
                    <a:lnTo>
                      <a:pt x="851" y="16"/>
                    </a:lnTo>
                    <a:lnTo>
                      <a:pt x="801" y="24"/>
                    </a:lnTo>
                    <a:lnTo>
                      <a:pt x="750" y="40"/>
                    </a:lnTo>
                    <a:lnTo>
                      <a:pt x="700" y="48"/>
                    </a:lnTo>
                    <a:lnTo>
                      <a:pt x="742" y="64"/>
                    </a:lnTo>
                    <a:lnTo>
                      <a:pt x="784" y="88"/>
                    </a:lnTo>
                    <a:lnTo>
                      <a:pt x="809" y="176"/>
                    </a:lnTo>
                    <a:lnTo>
                      <a:pt x="818" y="200"/>
                    </a:lnTo>
                    <a:lnTo>
                      <a:pt x="843" y="200"/>
                    </a:lnTo>
                    <a:lnTo>
                      <a:pt x="877" y="224"/>
                    </a:lnTo>
                    <a:lnTo>
                      <a:pt x="902" y="264"/>
                    </a:lnTo>
                    <a:lnTo>
                      <a:pt x="910" y="312"/>
                    </a:lnTo>
                    <a:lnTo>
                      <a:pt x="851" y="304"/>
                    </a:lnTo>
                    <a:lnTo>
                      <a:pt x="801" y="312"/>
                    </a:lnTo>
                    <a:lnTo>
                      <a:pt x="784" y="320"/>
                    </a:lnTo>
                    <a:lnTo>
                      <a:pt x="784" y="328"/>
                    </a:lnTo>
                    <a:lnTo>
                      <a:pt x="776" y="360"/>
                    </a:lnTo>
                    <a:lnTo>
                      <a:pt x="750" y="400"/>
                    </a:lnTo>
                    <a:lnTo>
                      <a:pt x="725" y="448"/>
                    </a:lnTo>
                    <a:lnTo>
                      <a:pt x="717" y="480"/>
                    </a:lnTo>
                    <a:lnTo>
                      <a:pt x="733" y="496"/>
                    </a:lnTo>
                    <a:lnTo>
                      <a:pt x="818" y="560"/>
                    </a:lnTo>
                    <a:lnTo>
                      <a:pt x="750" y="584"/>
                    </a:lnTo>
                    <a:lnTo>
                      <a:pt x="666" y="584"/>
                    </a:lnTo>
                    <a:lnTo>
                      <a:pt x="599" y="568"/>
                    </a:lnTo>
                    <a:lnTo>
                      <a:pt x="582" y="584"/>
                    </a:lnTo>
                    <a:lnTo>
                      <a:pt x="573" y="608"/>
                    </a:lnTo>
                    <a:lnTo>
                      <a:pt x="607" y="640"/>
                    </a:lnTo>
                    <a:lnTo>
                      <a:pt x="658" y="648"/>
                    </a:lnTo>
                    <a:lnTo>
                      <a:pt x="683" y="648"/>
                    </a:lnTo>
                    <a:lnTo>
                      <a:pt x="700" y="664"/>
                    </a:lnTo>
                    <a:lnTo>
                      <a:pt x="700" y="680"/>
                    </a:lnTo>
                    <a:lnTo>
                      <a:pt x="683" y="704"/>
                    </a:lnTo>
                    <a:lnTo>
                      <a:pt x="674" y="712"/>
                    </a:lnTo>
                    <a:lnTo>
                      <a:pt x="649" y="712"/>
                    </a:lnTo>
                    <a:lnTo>
                      <a:pt x="599" y="696"/>
                    </a:lnTo>
                    <a:lnTo>
                      <a:pt x="548" y="688"/>
                    </a:lnTo>
                    <a:lnTo>
                      <a:pt x="523" y="680"/>
                    </a:lnTo>
                    <a:lnTo>
                      <a:pt x="506" y="664"/>
                    </a:lnTo>
                    <a:lnTo>
                      <a:pt x="447" y="592"/>
                    </a:lnTo>
                    <a:lnTo>
                      <a:pt x="438" y="552"/>
                    </a:lnTo>
                    <a:lnTo>
                      <a:pt x="438" y="536"/>
                    </a:lnTo>
                    <a:lnTo>
                      <a:pt x="430" y="512"/>
                    </a:lnTo>
                    <a:lnTo>
                      <a:pt x="380" y="496"/>
                    </a:lnTo>
                    <a:lnTo>
                      <a:pt x="337" y="480"/>
                    </a:lnTo>
                    <a:lnTo>
                      <a:pt x="253" y="424"/>
                    </a:lnTo>
                    <a:lnTo>
                      <a:pt x="287" y="424"/>
                    </a:lnTo>
                    <a:lnTo>
                      <a:pt x="321" y="440"/>
                    </a:lnTo>
                    <a:lnTo>
                      <a:pt x="396" y="440"/>
                    </a:lnTo>
                    <a:lnTo>
                      <a:pt x="565" y="448"/>
                    </a:lnTo>
                    <a:lnTo>
                      <a:pt x="624" y="432"/>
                    </a:lnTo>
                    <a:lnTo>
                      <a:pt x="658" y="416"/>
                    </a:lnTo>
                    <a:lnTo>
                      <a:pt x="683" y="384"/>
                    </a:lnTo>
                    <a:lnTo>
                      <a:pt x="708" y="320"/>
                    </a:lnTo>
                    <a:lnTo>
                      <a:pt x="717" y="288"/>
                    </a:lnTo>
                    <a:lnTo>
                      <a:pt x="708" y="256"/>
                    </a:lnTo>
                    <a:lnTo>
                      <a:pt x="666" y="208"/>
                    </a:lnTo>
                    <a:lnTo>
                      <a:pt x="599" y="192"/>
                    </a:lnTo>
                    <a:lnTo>
                      <a:pt x="447" y="152"/>
                    </a:lnTo>
                    <a:lnTo>
                      <a:pt x="371" y="128"/>
                    </a:lnTo>
                    <a:lnTo>
                      <a:pt x="304" y="128"/>
                    </a:lnTo>
                    <a:lnTo>
                      <a:pt x="152" y="128"/>
                    </a:lnTo>
                    <a:lnTo>
                      <a:pt x="177" y="104"/>
                    </a:lnTo>
                    <a:lnTo>
                      <a:pt x="186" y="96"/>
                    </a:lnTo>
                    <a:lnTo>
                      <a:pt x="169" y="88"/>
                    </a:lnTo>
                    <a:lnTo>
                      <a:pt x="127" y="80"/>
                    </a:lnTo>
                    <a:lnTo>
                      <a:pt x="110" y="112"/>
                    </a:lnTo>
                    <a:lnTo>
                      <a:pt x="76" y="120"/>
                    </a:lnTo>
                    <a:lnTo>
                      <a:pt x="76" y="144"/>
                    </a:lnTo>
                    <a:lnTo>
                      <a:pt x="42" y="176"/>
                    </a:lnTo>
                    <a:lnTo>
                      <a:pt x="9" y="224"/>
                    </a:lnTo>
                    <a:lnTo>
                      <a:pt x="0" y="272"/>
                    </a:lnTo>
                    <a:lnTo>
                      <a:pt x="26" y="336"/>
                    </a:lnTo>
                    <a:lnTo>
                      <a:pt x="68" y="352"/>
                    </a:lnTo>
                    <a:lnTo>
                      <a:pt x="110" y="392"/>
                    </a:lnTo>
                    <a:lnTo>
                      <a:pt x="93" y="448"/>
                    </a:lnTo>
                    <a:lnTo>
                      <a:pt x="144" y="544"/>
                    </a:lnTo>
                    <a:lnTo>
                      <a:pt x="211" y="608"/>
                    </a:lnTo>
                    <a:lnTo>
                      <a:pt x="169" y="656"/>
                    </a:lnTo>
                    <a:lnTo>
                      <a:pt x="177" y="712"/>
                    </a:lnTo>
                    <a:lnTo>
                      <a:pt x="245" y="752"/>
                    </a:lnTo>
                    <a:lnTo>
                      <a:pt x="287" y="808"/>
                    </a:lnTo>
                    <a:lnTo>
                      <a:pt x="270" y="856"/>
                    </a:lnTo>
                    <a:lnTo>
                      <a:pt x="337" y="896"/>
                    </a:lnTo>
                    <a:lnTo>
                      <a:pt x="388" y="944"/>
                    </a:lnTo>
                    <a:lnTo>
                      <a:pt x="380" y="1008"/>
                    </a:lnTo>
                    <a:lnTo>
                      <a:pt x="337" y="1080"/>
                    </a:lnTo>
                    <a:lnTo>
                      <a:pt x="287" y="1152"/>
                    </a:lnTo>
                    <a:lnTo>
                      <a:pt x="262" y="1248"/>
                    </a:lnTo>
                    <a:lnTo>
                      <a:pt x="278" y="1232"/>
                    </a:lnTo>
                    <a:lnTo>
                      <a:pt x="304" y="1264"/>
                    </a:lnTo>
                    <a:lnTo>
                      <a:pt x="346" y="1280"/>
                    </a:lnTo>
                    <a:lnTo>
                      <a:pt x="396" y="1288"/>
                    </a:lnTo>
                    <a:lnTo>
                      <a:pt x="396" y="1296"/>
                    </a:lnTo>
                    <a:lnTo>
                      <a:pt x="388" y="1304"/>
                    </a:lnTo>
                    <a:lnTo>
                      <a:pt x="363" y="1312"/>
                    </a:lnTo>
                    <a:lnTo>
                      <a:pt x="346" y="1312"/>
                    </a:lnTo>
                    <a:lnTo>
                      <a:pt x="337" y="1336"/>
                    </a:lnTo>
                    <a:lnTo>
                      <a:pt x="287" y="1344"/>
                    </a:lnTo>
                    <a:lnTo>
                      <a:pt x="287" y="1368"/>
                    </a:lnTo>
                    <a:lnTo>
                      <a:pt x="287" y="1392"/>
                    </a:lnTo>
                    <a:lnTo>
                      <a:pt x="278" y="1392"/>
                    </a:lnTo>
                    <a:lnTo>
                      <a:pt x="287" y="1408"/>
                    </a:lnTo>
                    <a:lnTo>
                      <a:pt x="287" y="1456"/>
                    </a:lnTo>
                    <a:lnTo>
                      <a:pt x="287" y="1520"/>
                    </a:lnTo>
                    <a:lnTo>
                      <a:pt x="329" y="1568"/>
                    </a:lnTo>
                    <a:lnTo>
                      <a:pt x="312" y="1632"/>
                    </a:lnTo>
                    <a:lnTo>
                      <a:pt x="346" y="1640"/>
                    </a:lnTo>
                    <a:lnTo>
                      <a:pt x="354" y="1680"/>
                    </a:lnTo>
                    <a:lnTo>
                      <a:pt x="388" y="1712"/>
                    </a:lnTo>
                    <a:lnTo>
                      <a:pt x="413" y="1776"/>
                    </a:lnTo>
                    <a:lnTo>
                      <a:pt x="413" y="1768"/>
                    </a:lnTo>
                    <a:lnTo>
                      <a:pt x="438" y="1768"/>
                    </a:lnTo>
                    <a:lnTo>
                      <a:pt x="464" y="1784"/>
                    </a:lnTo>
                    <a:lnTo>
                      <a:pt x="481" y="1776"/>
                    </a:lnTo>
                    <a:lnTo>
                      <a:pt x="514" y="1784"/>
                    </a:lnTo>
                    <a:lnTo>
                      <a:pt x="531" y="1800"/>
                    </a:lnTo>
                    <a:lnTo>
                      <a:pt x="573" y="1776"/>
                    </a:lnTo>
                    <a:lnTo>
                      <a:pt x="607" y="1784"/>
                    </a:lnTo>
                    <a:lnTo>
                      <a:pt x="641" y="1808"/>
                    </a:lnTo>
                    <a:lnTo>
                      <a:pt x="649" y="1840"/>
                    </a:lnTo>
                    <a:lnTo>
                      <a:pt x="649" y="1872"/>
                    </a:lnTo>
                    <a:lnTo>
                      <a:pt x="683" y="1888"/>
                    </a:lnTo>
                    <a:lnTo>
                      <a:pt x="683" y="1904"/>
                    </a:lnTo>
                    <a:lnTo>
                      <a:pt x="717" y="1928"/>
                    </a:lnTo>
                    <a:lnTo>
                      <a:pt x="759" y="1936"/>
                    </a:lnTo>
                    <a:lnTo>
                      <a:pt x="767" y="1960"/>
                    </a:lnTo>
                    <a:lnTo>
                      <a:pt x="835" y="1976"/>
                    </a:lnTo>
                    <a:lnTo>
                      <a:pt x="860" y="2000"/>
                    </a:lnTo>
                    <a:lnTo>
                      <a:pt x="843" y="2024"/>
                    </a:lnTo>
                    <a:lnTo>
                      <a:pt x="826" y="2040"/>
                    </a:lnTo>
                    <a:lnTo>
                      <a:pt x="776" y="2048"/>
                    </a:lnTo>
                    <a:lnTo>
                      <a:pt x="767" y="2072"/>
                    </a:lnTo>
                    <a:lnTo>
                      <a:pt x="792" y="2088"/>
                    </a:lnTo>
                    <a:lnTo>
                      <a:pt x="792" y="2112"/>
                    </a:lnTo>
                    <a:lnTo>
                      <a:pt x="809" y="2136"/>
                    </a:lnTo>
                    <a:lnTo>
                      <a:pt x="835" y="2168"/>
                    </a:lnTo>
                    <a:lnTo>
                      <a:pt x="868" y="2168"/>
                    </a:lnTo>
                    <a:lnTo>
                      <a:pt x="877" y="2128"/>
                    </a:lnTo>
                    <a:lnTo>
                      <a:pt x="910" y="2128"/>
                    </a:lnTo>
                    <a:lnTo>
                      <a:pt x="969" y="2096"/>
                    </a:lnTo>
                    <a:lnTo>
                      <a:pt x="1011" y="2112"/>
                    </a:lnTo>
                    <a:lnTo>
                      <a:pt x="1054" y="2136"/>
                    </a:lnTo>
                    <a:lnTo>
                      <a:pt x="1037" y="2152"/>
                    </a:lnTo>
                    <a:lnTo>
                      <a:pt x="1054" y="2192"/>
                    </a:lnTo>
                    <a:lnTo>
                      <a:pt x="1079" y="2200"/>
                    </a:lnTo>
                    <a:lnTo>
                      <a:pt x="1113" y="2200"/>
                    </a:lnTo>
                    <a:lnTo>
                      <a:pt x="1113" y="1360"/>
                    </a:lnTo>
                    <a:lnTo>
                      <a:pt x="1121" y="0"/>
                    </a:lnTo>
                    <a:lnTo>
                      <a:pt x="1116" y="8"/>
                    </a:lnTo>
                    <a:lnTo>
                      <a:pt x="1014" y="1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4679" y="1384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4687" y="2"/>
                <a:ext cx="1115" cy="2190"/>
              </a:xfrm>
              <a:custGeom>
                <a:avLst/>
                <a:gdLst>
                  <a:gd name="T0" fmla="*/ 1011 w 1115"/>
                  <a:gd name="T1" fmla="*/ 102 h 2190"/>
                  <a:gd name="T2" fmla="*/ 961 w 1115"/>
                  <a:gd name="T3" fmla="*/ 174 h 2190"/>
                  <a:gd name="T4" fmla="*/ 902 w 1115"/>
                  <a:gd name="T5" fmla="*/ 150 h 2190"/>
                  <a:gd name="T6" fmla="*/ 877 w 1115"/>
                  <a:gd name="T7" fmla="*/ 134 h 2190"/>
                  <a:gd name="T8" fmla="*/ 902 w 1115"/>
                  <a:gd name="T9" fmla="*/ 54 h 2190"/>
                  <a:gd name="T10" fmla="*/ 801 w 1115"/>
                  <a:gd name="T11" fmla="*/ 14 h 2190"/>
                  <a:gd name="T12" fmla="*/ 742 w 1115"/>
                  <a:gd name="T13" fmla="*/ 54 h 2190"/>
                  <a:gd name="T14" fmla="*/ 818 w 1115"/>
                  <a:gd name="T15" fmla="*/ 190 h 2190"/>
                  <a:gd name="T16" fmla="*/ 902 w 1115"/>
                  <a:gd name="T17" fmla="*/ 254 h 2190"/>
                  <a:gd name="T18" fmla="*/ 801 w 1115"/>
                  <a:gd name="T19" fmla="*/ 302 h 2190"/>
                  <a:gd name="T20" fmla="*/ 776 w 1115"/>
                  <a:gd name="T21" fmla="*/ 350 h 2190"/>
                  <a:gd name="T22" fmla="*/ 717 w 1115"/>
                  <a:gd name="T23" fmla="*/ 470 h 2190"/>
                  <a:gd name="T24" fmla="*/ 750 w 1115"/>
                  <a:gd name="T25" fmla="*/ 574 h 2190"/>
                  <a:gd name="T26" fmla="*/ 582 w 1115"/>
                  <a:gd name="T27" fmla="*/ 574 h 2190"/>
                  <a:gd name="T28" fmla="*/ 658 w 1115"/>
                  <a:gd name="T29" fmla="*/ 638 h 2190"/>
                  <a:gd name="T30" fmla="*/ 700 w 1115"/>
                  <a:gd name="T31" fmla="*/ 670 h 2190"/>
                  <a:gd name="T32" fmla="*/ 649 w 1115"/>
                  <a:gd name="T33" fmla="*/ 702 h 2190"/>
                  <a:gd name="T34" fmla="*/ 523 w 1115"/>
                  <a:gd name="T35" fmla="*/ 670 h 2190"/>
                  <a:gd name="T36" fmla="*/ 438 w 1115"/>
                  <a:gd name="T37" fmla="*/ 542 h 2190"/>
                  <a:gd name="T38" fmla="*/ 380 w 1115"/>
                  <a:gd name="T39" fmla="*/ 486 h 2190"/>
                  <a:gd name="T40" fmla="*/ 287 w 1115"/>
                  <a:gd name="T41" fmla="*/ 414 h 2190"/>
                  <a:gd name="T42" fmla="*/ 565 w 1115"/>
                  <a:gd name="T43" fmla="*/ 438 h 2190"/>
                  <a:gd name="T44" fmla="*/ 683 w 1115"/>
                  <a:gd name="T45" fmla="*/ 374 h 2190"/>
                  <a:gd name="T46" fmla="*/ 708 w 1115"/>
                  <a:gd name="T47" fmla="*/ 246 h 2190"/>
                  <a:gd name="T48" fmla="*/ 447 w 1115"/>
                  <a:gd name="T49" fmla="*/ 142 h 2190"/>
                  <a:gd name="T50" fmla="*/ 152 w 1115"/>
                  <a:gd name="T51" fmla="*/ 118 h 2190"/>
                  <a:gd name="T52" fmla="*/ 169 w 1115"/>
                  <a:gd name="T53" fmla="*/ 78 h 2190"/>
                  <a:gd name="T54" fmla="*/ 76 w 1115"/>
                  <a:gd name="T55" fmla="*/ 110 h 2190"/>
                  <a:gd name="T56" fmla="*/ 9 w 1115"/>
                  <a:gd name="T57" fmla="*/ 214 h 2190"/>
                  <a:gd name="T58" fmla="*/ 68 w 1115"/>
                  <a:gd name="T59" fmla="*/ 342 h 2190"/>
                  <a:gd name="T60" fmla="*/ 144 w 1115"/>
                  <a:gd name="T61" fmla="*/ 534 h 2190"/>
                  <a:gd name="T62" fmla="*/ 177 w 1115"/>
                  <a:gd name="T63" fmla="*/ 702 h 2190"/>
                  <a:gd name="T64" fmla="*/ 270 w 1115"/>
                  <a:gd name="T65" fmla="*/ 846 h 2190"/>
                  <a:gd name="T66" fmla="*/ 380 w 1115"/>
                  <a:gd name="T67" fmla="*/ 998 h 2190"/>
                  <a:gd name="T68" fmla="*/ 262 w 1115"/>
                  <a:gd name="T69" fmla="*/ 1238 h 2190"/>
                  <a:gd name="T70" fmla="*/ 346 w 1115"/>
                  <a:gd name="T71" fmla="*/ 1270 h 2190"/>
                  <a:gd name="T72" fmla="*/ 388 w 1115"/>
                  <a:gd name="T73" fmla="*/ 1294 h 2190"/>
                  <a:gd name="T74" fmla="*/ 337 w 1115"/>
                  <a:gd name="T75" fmla="*/ 1326 h 2190"/>
                  <a:gd name="T76" fmla="*/ 287 w 1115"/>
                  <a:gd name="T77" fmla="*/ 1382 h 2190"/>
                  <a:gd name="T78" fmla="*/ 287 w 1115"/>
                  <a:gd name="T79" fmla="*/ 1446 h 2190"/>
                  <a:gd name="T80" fmla="*/ 312 w 1115"/>
                  <a:gd name="T81" fmla="*/ 1622 h 2190"/>
                  <a:gd name="T82" fmla="*/ 388 w 1115"/>
                  <a:gd name="T83" fmla="*/ 1702 h 2190"/>
                  <a:gd name="T84" fmla="*/ 438 w 1115"/>
                  <a:gd name="T85" fmla="*/ 1758 h 2190"/>
                  <a:gd name="T86" fmla="*/ 514 w 1115"/>
                  <a:gd name="T87" fmla="*/ 1774 h 2190"/>
                  <a:gd name="T88" fmla="*/ 607 w 1115"/>
                  <a:gd name="T89" fmla="*/ 1774 h 2190"/>
                  <a:gd name="T90" fmla="*/ 649 w 1115"/>
                  <a:gd name="T91" fmla="*/ 1862 h 2190"/>
                  <a:gd name="T92" fmla="*/ 717 w 1115"/>
                  <a:gd name="T93" fmla="*/ 1918 h 2190"/>
                  <a:gd name="T94" fmla="*/ 835 w 1115"/>
                  <a:gd name="T95" fmla="*/ 1966 h 2190"/>
                  <a:gd name="T96" fmla="*/ 826 w 1115"/>
                  <a:gd name="T97" fmla="*/ 2030 h 2190"/>
                  <a:gd name="T98" fmla="*/ 792 w 1115"/>
                  <a:gd name="T99" fmla="*/ 2078 h 2190"/>
                  <a:gd name="T100" fmla="*/ 835 w 1115"/>
                  <a:gd name="T101" fmla="*/ 2158 h 2190"/>
                  <a:gd name="T102" fmla="*/ 877 w 1115"/>
                  <a:gd name="T103" fmla="*/ 2118 h 2190"/>
                  <a:gd name="T104" fmla="*/ 1011 w 1115"/>
                  <a:gd name="T105" fmla="*/ 2102 h 2190"/>
                  <a:gd name="T106" fmla="*/ 1054 w 1115"/>
                  <a:gd name="T107" fmla="*/ 2182 h 2190"/>
                  <a:gd name="T108" fmla="*/ 1115 w 1115"/>
                  <a:gd name="T109" fmla="*/ 0 h 21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15" h="2190">
                    <a:moveTo>
                      <a:pt x="1011" y="0"/>
                    </a:moveTo>
                    <a:lnTo>
                      <a:pt x="995" y="54"/>
                    </a:lnTo>
                    <a:lnTo>
                      <a:pt x="1011" y="102"/>
                    </a:lnTo>
                    <a:lnTo>
                      <a:pt x="1011" y="126"/>
                    </a:lnTo>
                    <a:lnTo>
                      <a:pt x="1003" y="150"/>
                    </a:lnTo>
                    <a:lnTo>
                      <a:pt x="961" y="174"/>
                    </a:lnTo>
                    <a:lnTo>
                      <a:pt x="936" y="174"/>
                    </a:lnTo>
                    <a:lnTo>
                      <a:pt x="919" y="158"/>
                    </a:lnTo>
                    <a:lnTo>
                      <a:pt x="902" y="150"/>
                    </a:lnTo>
                    <a:lnTo>
                      <a:pt x="893" y="158"/>
                    </a:lnTo>
                    <a:lnTo>
                      <a:pt x="877" y="158"/>
                    </a:lnTo>
                    <a:lnTo>
                      <a:pt x="877" y="134"/>
                    </a:lnTo>
                    <a:lnTo>
                      <a:pt x="877" y="102"/>
                    </a:lnTo>
                    <a:lnTo>
                      <a:pt x="893" y="78"/>
                    </a:lnTo>
                    <a:lnTo>
                      <a:pt x="902" y="54"/>
                    </a:lnTo>
                    <a:lnTo>
                      <a:pt x="893" y="38"/>
                    </a:lnTo>
                    <a:lnTo>
                      <a:pt x="851" y="6"/>
                    </a:lnTo>
                    <a:lnTo>
                      <a:pt x="801" y="14"/>
                    </a:lnTo>
                    <a:lnTo>
                      <a:pt x="750" y="30"/>
                    </a:lnTo>
                    <a:lnTo>
                      <a:pt x="700" y="38"/>
                    </a:lnTo>
                    <a:lnTo>
                      <a:pt x="742" y="54"/>
                    </a:lnTo>
                    <a:lnTo>
                      <a:pt x="784" y="78"/>
                    </a:lnTo>
                    <a:lnTo>
                      <a:pt x="809" y="166"/>
                    </a:lnTo>
                    <a:lnTo>
                      <a:pt x="818" y="190"/>
                    </a:lnTo>
                    <a:lnTo>
                      <a:pt x="843" y="190"/>
                    </a:lnTo>
                    <a:lnTo>
                      <a:pt x="877" y="214"/>
                    </a:lnTo>
                    <a:lnTo>
                      <a:pt x="902" y="254"/>
                    </a:lnTo>
                    <a:lnTo>
                      <a:pt x="910" y="302"/>
                    </a:lnTo>
                    <a:lnTo>
                      <a:pt x="851" y="294"/>
                    </a:lnTo>
                    <a:lnTo>
                      <a:pt x="801" y="302"/>
                    </a:lnTo>
                    <a:lnTo>
                      <a:pt x="784" y="310"/>
                    </a:lnTo>
                    <a:lnTo>
                      <a:pt x="784" y="318"/>
                    </a:lnTo>
                    <a:lnTo>
                      <a:pt x="776" y="350"/>
                    </a:lnTo>
                    <a:lnTo>
                      <a:pt x="750" y="390"/>
                    </a:lnTo>
                    <a:lnTo>
                      <a:pt x="725" y="438"/>
                    </a:lnTo>
                    <a:lnTo>
                      <a:pt x="717" y="470"/>
                    </a:lnTo>
                    <a:lnTo>
                      <a:pt x="733" y="486"/>
                    </a:lnTo>
                    <a:lnTo>
                      <a:pt x="818" y="550"/>
                    </a:lnTo>
                    <a:lnTo>
                      <a:pt x="750" y="574"/>
                    </a:lnTo>
                    <a:lnTo>
                      <a:pt x="666" y="574"/>
                    </a:lnTo>
                    <a:lnTo>
                      <a:pt x="599" y="558"/>
                    </a:lnTo>
                    <a:lnTo>
                      <a:pt x="582" y="574"/>
                    </a:lnTo>
                    <a:lnTo>
                      <a:pt x="573" y="598"/>
                    </a:lnTo>
                    <a:lnTo>
                      <a:pt x="607" y="630"/>
                    </a:lnTo>
                    <a:lnTo>
                      <a:pt x="658" y="638"/>
                    </a:lnTo>
                    <a:lnTo>
                      <a:pt x="683" y="638"/>
                    </a:lnTo>
                    <a:lnTo>
                      <a:pt x="700" y="654"/>
                    </a:lnTo>
                    <a:lnTo>
                      <a:pt x="700" y="670"/>
                    </a:lnTo>
                    <a:lnTo>
                      <a:pt x="683" y="694"/>
                    </a:lnTo>
                    <a:lnTo>
                      <a:pt x="674" y="702"/>
                    </a:lnTo>
                    <a:lnTo>
                      <a:pt x="649" y="702"/>
                    </a:lnTo>
                    <a:lnTo>
                      <a:pt x="599" y="686"/>
                    </a:lnTo>
                    <a:lnTo>
                      <a:pt x="548" y="678"/>
                    </a:lnTo>
                    <a:lnTo>
                      <a:pt x="523" y="670"/>
                    </a:lnTo>
                    <a:lnTo>
                      <a:pt x="506" y="654"/>
                    </a:lnTo>
                    <a:lnTo>
                      <a:pt x="447" y="582"/>
                    </a:lnTo>
                    <a:lnTo>
                      <a:pt x="438" y="542"/>
                    </a:lnTo>
                    <a:lnTo>
                      <a:pt x="438" y="526"/>
                    </a:lnTo>
                    <a:lnTo>
                      <a:pt x="430" y="502"/>
                    </a:lnTo>
                    <a:lnTo>
                      <a:pt x="380" y="486"/>
                    </a:lnTo>
                    <a:lnTo>
                      <a:pt x="337" y="470"/>
                    </a:lnTo>
                    <a:lnTo>
                      <a:pt x="253" y="414"/>
                    </a:lnTo>
                    <a:lnTo>
                      <a:pt x="287" y="414"/>
                    </a:lnTo>
                    <a:lnTo>
                      <a:pt x="321" y="430"/>
                    </a:lnTo>
                    <a:lnTo>
                      <a:pt x="396" y="430"/>
                    </a:lnTo>
                    <a:lnTo>
                      <a:pt x="565" y="438"/>
                    </a:lnTo>
                    <a:lnTo>
                      <a:pt x="624" y="422"/>
                    </a:lnTo>
                    <a:lnTo>
                      <a:pt x="658" y="406"/>
                    </a:lnTo>
                    <a:lnTo>
                      <a:pt x="683" y="374"/>
                    </a:lnTo>
                    <a:lnTo>
                      <a:pt x="708" y="310"/>
                    </a:lnTo>
                    <a:lnTo>
                      <a:pt x="717" y="278"/>
                    </a:lnTo>
                    <a:lnTo>
                      <a:pt x="708" y="246"/>
                    </a:lnTo>
                    <a:lnTo>
                      <a:pt x="666" y="198"/>
                    </a:lnTo>
                    <a:lnTo>
                      <a:pt x="599" y="182"/>
                    </a:lnTo>
                    <a:lnTo>
                      <a:pt x="447" y="142"/>
                    </a:lnTo>
                    <a:lnTo>
                      <a:pt x="371" y="118"/>
                    </a:lnTo>
                    <a:lnTo>
                      <a:pt x="304" y="118"/>
                    </a:lnTo>
                    <a:lnTo>
                      <a:pt x="152" y="118"/>
                    </a:lnTo>
                    <a:lnTo>
                      <a:pt x="177" y="94"/>
                    </a:lnTo>
                    <a:lnTo>
                      <a:pt x="186" y="86"/>
                    </a:lnTo>
                    <a:lnTo>
                      <a:pt x="169" y="78"/>
                    </a:lnTo>
                    <a:lnTo>
                      <a:pt x="127" y="70"/>
                    </a:lnTo>
                    <a:lnTo>
                      <a:pt x="110" y="102"/>
                    </a:lnTo>
                    <a:lnTo>
                      <a:pt x="76" y="110"/>
                    </a:lnTo>
                    <a:lnTo>
                      <a:pt x="76" y="134"/>
                    </a:lnTo>
                    <a:lnTo>
                      <a:pt x="42" y="166"/>
                    </a:lnTo>
                    <a:lnTo>
                      <a:pt x="9" y="214"/>
                    </a:lnTo>
                    <a:lnTo>
                      <a:pt x="0" y="262"/>
                    </a:lnTo>
                    <a:lnTo>
                      <a:pt x="26" y="326"/>
                    </a:lnTo>
                    <a:lnTo>
                      <a:pt x="68" y="342"/>
                    </a:lnTo>
                    <a:lnTo>
                      <a:pt x="110" y="382"/>
                    </a:lnTo>
                    <a:lnTo>
                      <a:pt x="93" y="438"/>
                    </a:lnTo>
                    <a:lnTo>
                      <a:pt x="144" y="534"/>
                    </a:lnTo>
                    <a:lnTo>
                      <a:pt x="211" y="598"/>
                    </a:lnTo>
                    <a:lnTo>
                      <a:pt x="169" y="646"/>
                    </a:lnTo>
                    <a:lnTo>
                      <a:pt x="177" y="702"/>
                    </a:lnTo>
                    <a:lnTo>
                      <a:pt x="245" y="742"/>
                    </a:lnTo>
                    <a:lnTo>
                      <a:pt x="287" y="798"/>
                    </a:lnTo>
                    <a:lnTo>
                      <a:pt x="270" y="846"/>
                    </a:lnTo>
                    <a:lnTo>
                      <a:pt x="337" y="886"/>
                    </a:lnTo>
                    <a:lnTo>
                      <a:pt x="388" y="934"/>
                    </a:lnTo>
                    <a:lnTo>
                      <a:pt x="380" y="998"/>
                    </a:lnTo>
                    <a:lnTo>
                      <a:pt x="337" y="1070"/>
                    </a:lnTo>
                    <a:lnTo>
                      <a:pt x="287" y="1142"/>
                    </a:lnTo>
                    <a:lnTo>
                      <a:pt x="262" y="1238"/>
                    </a:lnTo>
                    <a:lnTo>
                      <a:pt x="278" y="1222"/>
                    </a:lnTo>
                    <a:lnTo>
                      <a:pt x="304" y="1254"/>
                    </a:lnTo>
                    <a:lnTo>
                      <a:pt x="346" y="1270"/>
                    </a:lnTo>
                    <a:lnTo>
                      <a:pt x="396" y="1278"/>
                    </a:lnTo>
                    <a:lnTo>
                      <a:pt x="396" y="1286"/>
                    </a:lnTo>
                    <a:lnTo>
                      <a:pt x="388" y="1294"/>
                    </a:lnTo>
                    <a:lnTo>
                      <a:pt x="363" y="1302"/>
                    </a:lnTo>
                    <a:lnTo>
                      <a:pt x="346" y="1302"/>
                    </a:lnTo>
                    <a:lnTo>
                      <a:pt x="337" y="1326"/>
                    </a:lnTo>
                    <a:lnTo>
                      <a:pt x="287" y="1334"/>
                    </a:lnTo>
                    <a:lnTo>
                      <a:pt x="287" y="1358"/>
                    </a:lnTo>
                    <a:lnTo>
                      <a:pt x="287" y="1382"/>
                    </a:lnTo>
                    <a:lnTo>
                      <a:pt x="278" y="1382"/>
                    </a:lnTo>
                    <a:lnTo>
                      <a:pt x="287" y="1398"/>
                    </a:lnTo>
                    <a:lnTo>
                      <a:pt x="287" y="1446"/>
                    </a:lnTo>
                    <a:lnTo>
                      <a:pt x="287" y="1510"/>
                    </a:lnTo>
                    <a:lnTo>
                      <a:pt x="329" y="1558"/>
                    </a:lnTo>
                    <a:lnTo>
                      <a:pt x="312" y="1622"/>
                    </a:lnTo>
                    <a:lnTo>
                      <a:pt x="346" y="1630"/>
                    </a:lnTo>
                    <a:lnTo>
                      <a:pt x="354" y="1670"/>
                    </a:lnTo>
                    <a:lnTo>
                      <a:pt x="388" y="1702"/>
                    </a:lnTo>
                    <a:lnTo>
                      <a:pt x="413" y="1766"/>
                    </a:lnTo>
                    <a:lnTo>
                      <a:pt x="413" y="1758"/>
                    </a:lnTo>
                    <a:lnTo>
                      <a:pt x="438" y="1758"/>
                    </a:lnTo>
                    <a:lnTo>
                      <a:pt x="464" y="1774"/>
                    </a:lnTo>
                    <a:lnTo>
                      <a:pt x="481" y="1766"/>
                    </a:lnTo>
                    <a:lnTo>
                      <a:pt x="514" y="1774"/>
                    </a:lnTo>
                    <a:lnTo>
                      <a:pt x="531" y="1790"/>
                    </a:lnTo>
                    <a:lnTo>
                      <a:pt x="573" y="1766"/>
                    </a:lnTo>
                    <a:lnTo>
                      <a:pt x="607" y="1774"/>
                    </a:lnTo>
                    <a:lnTo>
                      <a:pt x="641" y="1798"/>
                    </a:lnTo>
                    <a:lnTo>
                      <a:pt x="649" y="1830"/>
                    </a:lnTo>
                    <a:lnTo>
                      <a:pt x="649" y="1862"/>
                    </a:lnTo>
                    <a:lnTo>
                      <a:pt x="683" y="1878"/>
                    </a:lnTo>
                    <a:lnTo>
                      <a:pt x="683" y="1894"/>
                    </a:lnTo>
                    <a:lnTo>
                      <a:pt x="717" y="1918"/>
                    </a:lnTo>
                    <a:lnTo>
                      <a:pt x="759" y="1926"/>
                    </a:lnTo>
                    <a:lnTo>
                      <a:pt x="767" y="1950"/>
                    </a:lnTo>
                    <a:lnTo>
                      <a:pt x="835" y="1966"/>
                    </a:lnTo>
                    <a:lnTo>
                      <a:pt x="860" y="1990"/>
                    </a:lnTo>
                    <a:lnTo>
                      <a:pt x="843" y="2014"/>
                    </a:lnTo>
                    <a:lnTo>
                      <a:pt x="826" y="2030"/>
                    </a:lnTo>
                    <a:lnTo>
                      <a:pt x="776" y="2038"/>
                    </a:lnTo>
                    <a:lnTo>
                      <a:pt x="767" y="2062"/>
                    </a:lnTo>
                    <a:lnTo>
                      <a:pt x="792" y="2078"/>
                    </a:lnTo>
                    <a:lnTo>
                      <a:pt x="792" y="2102"/>
                    </a:lnTo>
                    <a:lnTo>
                      <a:pt x="809" y="2126"/>
                    </a:lnTo>
                    <a:lnTo>
                      <a:pt x="835" y="2158"/>
                    </a:lnTo>
                    <a:lnTo>
                      <a:pt x="868" y="2158"/>
                    </a:lnTo>
                    <a:lnTo>
                      <a:pt x="877" y="2118"/>
                    </a:lnTo>
                    <a:lnTo>
                      <a:pt x="910" y="2118"/>
                    </a:lnTo>
                    <a:lnTo>
                      <a:pt x="969" y="2086"/>
                    </a:lnTo>
                    <a:lnTo>
                      <a:pt x="1011" y="2102"/>
                    </a:lnTo>
                    <a:lnTo>
                      <a:pt x="1054" y="2126"/>
                    </a:lnTo>
                    <a:lnTo>
                      <a:pt x="1037" y="2142"/>
                    </a:lnTo>
                    <a:lnTo>
                      <a:pt x="1054" y="2182"/>
                    </a:lnTo>
                    <a:lnTo>
                      <a:pt x="1079" y="2190"/>
                    </a:lnTo>
                    <a:lnTo>
                      <a:pt x="1113" y="2190"/>
                    </a:lnTo>
                    <a:lnTo>
                      <a:pt x="1115" y="0"/>
                    </a:lnTo>
                    <a:lnTo>
                      <a:pt x="101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4280" y="131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4" name="Freeform 123"/>
              <p:cNvSpPr>
                <a:spLocks/>
              </p:cNvSpPr>
              <p:nvPr/>
            </p:nvSpPr>
            <p:spPr bwMode="auto">
              <a:xfrm>
                <a:off x="3845" y="312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4274" y="128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3845" y="304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3423" y="0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18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9" y="374"/>
                    </a:lnTo>
                    <a:lnTo>
                      <a:pt x="641" y="368"/>
                    </a:lnTo>
                    <a:lnTo>
                      <a:pt x="645" y="418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3423" y="-8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22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1239 w 1340"/>
                  <a:gd name="T99" fmla="*/ 104 h 16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8" y="376"/>
                    </a:lnTo>
                    <a:lnTo>
                      <a:pt x="639" y="374"/>
                    </a:lnTo>
                    <a:lnTo>
                      <a:pt x="645" y="422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22047" y="1443931"/>
              <a:ext cx="1472333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Finland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TUT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424855" y="2024266"/>
              <a:ext cx="296337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03539" y="3870261"/>
              <a:ext cx="1965172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France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CEA, CNRS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792765" y="4455036"/>
              <a:ext cx="306160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792766" y="6311976"/>
              <a:ext cx="191657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703541" y="5033881"/>
              <a:ext cx="1403603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Italy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INFN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57529" y="2874724"/>
              <a:ext cx="2203449" cy="536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792767" y="5593590"/>
              <a:ext cx="448421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870828" y="3503032"/>
              <a:ext cx="1277993" cy="5937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100" spc="300" dirty="0" smtClean="0">
                  <a:latin typeface="Calibri" panose="020F0502020204030204" pitchFamily="34" charset="0"/>
                </a:rPr>
                <a:t>Germany</a:t>
              </a:r>
            </a:p>
            <a:p>
              <a:pPr algn="r"/>
              <a:r>
                <a:rPr lang="en-GB" sz="800" b="1" spc="300" dirty="0" smtClean="0">
                  <a:latin typeface="Calibri" panose="020F0502020204030204" pitchFamily="34" charset="0"/>
                </a:rPr>
                <a:t>KIT, TUD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59655" y="4198044"/>
              <a:ext cx="1789166" cy="5937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0" rtlCol="0">
              <a:spAutoFit/>
            </a:bodyPr>
            <a:lstStyle/>
            <a:p>
              <a:pPr algn="r"/>
              <a:r>
                <a:rPr lang="en-GB" sz="1100" spc="300" dirty="0" smtClean="0">
                  <a:latin typeface="Calibri" panose="020F0502020204030204" pitchFamily="34" charset="0"/>
                </a:rPr>
                <a:t>Switzerland</a:t>
              </a:r>
              <a:endParaRPr lang="en-GB" sz="800" b="1" spc="300" dirty="0" smtClean="0">
                <a:latin typeface="Calibri" panose="020F0502020204030204" pitchFamily="34" charset="0"/>
              </a:endParaRPr>
            </a:p>
            <a:p>
              <a:pPr algn="r"/>
              <a:r>
                <a:rPr lang="en-GB" sz="800" b="1" spc="300" dirty="0" smtClean="0">
                  <a:latin typeface="Calibri" panose="020F0502020204030204" pitchFamily="34" charset="0"/>
                </a:rPr>
                <a:t>EPFL, UNIGE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03539" y="3212164"/>
              <a:ext cx="2031848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Netherlands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UT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1792765" y="3765523"/>
              <a:ext cx="36985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001290" y="4094920"/>
              <a:ext cx="313318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703813" y="4779425"/>
              <a:ext cx="34306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645400" y="6044098"/>
              <a:ext cx="851338" cy="223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03539" y="5735085"/>
              <a:ext cx="2019149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Spain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ALBA, CIEMAT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93713" y="4317091"/>
              <a:ext cx="1187598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100" spc="300" dirty="0" smtClean="0">
                <a:latin typeface="Calibri" panose="020F0502020204030204" pitchFamily="34" charset="0"/>
              </a:endParaRP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CERN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1800077" y="4876800"/>
              <a:ext cx="3762399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57042" y="2857887"/>
              <a:ext cx="2712102" cy="593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spc="300" dirty="0" smtClean="0">
                  <a:latin typeface="Calibri" panose="020F0502020204030204" pitchFamily="34" charset="0"/>
                </a:rPr>
                <a:t>United Kingdom</a:t>
              </a:r>
            </a:p>
            <a:p>
              <a:pPr algn="r"/>
              <a:r>
                <a:rPr lang="en-GB" sz="800" b="1" spc="300" dirty="0" smtClean="0">
                  <a:latin typeface="Calibri" panose="020F0502020204030204" pitchFamily="34" charset="0"/>
                </a:rPr>
                <a:t>STFC, UNILIV, UOXF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552233" y="3409036"/>
              <a:ext cx="458224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5" name="Table 154"/>
          <p:cNvGraphicFramePr>
            <a:graphicFrameLocks noGrp="1"/>
          </p:cNvGraphicFramePr>
          <p:nvPr>
            <p:extLst/>
          </p:nvPr>
        </p:nvGraphicFramePr>
        <p:xfrm>
          <a:off x="291710" y="1054843"/>
          <a:ext cx="3051535" cy="5002076"/>
        </p:xfrm>
        <a:graphic>
          <a:graphicData uri="http://schemas.openxmlformats.org/drawingml/2006/table">
            <a:tbl>
              <a:tblPr firstCol="1" bandRow="1">
                <a:tableStyleId>{FABFCF23-3B69-468F-B69F-88F6DE6A72F2}</a:tableStyleId>
              </a:tblPr>
              <a:tblGrid>
                <a:gridCol w="1418452"/>
                <a:gridCol w="1633083"/>
              </a:tblGrid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CERN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IEIO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TUT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Finland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CEA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CNRS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KIT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Germany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TUD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Germany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INFN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Italy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Netherlands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ALBA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Spain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CIEMAT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Spain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STFC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UNILIV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UOXF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KEK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Japan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EPFL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Switzerland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Switzerland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NHFML-FSU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FNAL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LBNL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97996" y="5486065"/>
            <a:ext cx="488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Consortium Beneficiaries, signing the Grant Agreement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14235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7559" y="0"/>
            <a:ext cx="35285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Conclusions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066" y="1007999"/>
            <a:ext cx="8786054" cy="622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bright future for accelerator-based HEP! </a:t>
            </a:r>
          </a:p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we </a:t>
            </a:r>
            <a:r>
              <a:rPr lang="en-GB" sz="2800" dirty="0">
                <a:solidFill>
                  <a:srgbClr val="FF0000"/>
                </a:solidFill>
              </a:rPr>
              <a:t>now need to </a:t>
            </a:r>
            <a:r>
              <a:rPr lang="en-GB" sz="2800" dirty="0" smtClean="0">
                <a:solidFill>
                  <a:srgbClr val="FF0000"/>
                </a:solidFill>
              </a:rPr>
              <a:t>urgently prepare </a:t>
            </a:r>
            <a:r>
              <a:rPr lang="en-GB" sz="2800" dirty="0">
                <a:solidFill>
                  <a:srgbClr val="FF0000"/>
                </a:solidFill>
              </a:rPr>
              <a:t>for post-LHC </a:t>
            </a:r>
            <a:r>
              <a:rPr lang="en-GB" sz="2800" dirty="0" smtClean="0">
                <a:solidFill>
                  <a:srgbClr val="FF0000"/>
                </a:solidFill>
              </a:rPr>
              <a:t>period</a:t>
            </a:r>
          </a:p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B050"/>
                </a:solidFill>
              </a:rPr>
              <a:t>circular </a:t>
            </a:r>
            <a:r>
              <a:rPr lang="en-GB" sz="2800" dirty="0">
                <a:solidFill>
                  <a:srgbClr val="00B050"/>
                </a:solidFill>
              </a:rPr>
              <a:t>hadron collider - only path available in this century towards </a:t>
            </a:r>
            <a:r>
              <a:rPr lang="en-GB" sz="2800" dirty="0" smtClean="0">
                <a:solidFill>
                  <a:srgbClr val="00B050"/>
                </a:solidFill>
              </a:rPr>
              <a:t>direct discoveries at 10s </a:t>
            </a:r>
            <a:r>
              <a:rPr lang="en-GB" sz="2800" dirty="0">
                <a:solidFill>
                  <a:srgbClr val="00B050"/>
                </a:solidFill>
              </a:rPr>
              <a:t>of </a:t>
            </a:r>
            <a:r>
              <a:rPr lang="en-GB" sz="2800" dirty="0" err="1">
                <a:solidFill>
                  <a:srgbClr val="00B050"/>
                </a:solidFill>
              </a:rPr>
              <a:t>TeV</a:t>
            </a:r>
            <a:r>
              <a:rPr lang="en-GB" sz="2800" dirty="0">
                <a:solidFill>
                  <a:srgbClr val="00B050"/>
                </a:solidFill>
              </a:rPr>
              <a:t> energy </a:t>
            </a:r>
          </a:p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i="1" dirty="0">
                <a:solidFill>
                  <a:srgbClr val="0000CC"/>
                </a:solidFill>
              </a:rPr>
              <a:t>FCC-</a:t>
            </a:r>
            <a:r>
              <a:rPr lang="en-GB" sz="2800" i="1" dirty="0" err="1">
                <a:solidFill>
                  <a:srgbClr val="0000CC"/>
                </a:solidFill>
              </a:rPr>
              <a:t>hh</a:t>
            </a:r>
            <a:r>
              <a:rPr lang="en-GB" sz="2800" dirty="0">
                <a:solidFill>
                  <a:srgbClr val="0000CC"/>
                </a:solidFill>
              </a:rPr>
              <a:t> further develops the new </a:t>
            </a:r>
            <a:r>
              <a:rPr lang="en-GB" sz="2800" i="1" dirty="0">
                <a:solidFill>
                  <a:srgbClr val="0000CC"/>
                </a:solidFill>
              </a:rPr>
              <a:t>Nb</a:t>
            </a:r>
            <a:r>
              <a:rPr lang="en-GB" sz="2800" baseline="-25000" dirty="0">
                <a:solidFill>
                  <a:srgbClr val="0000CC"/>
                </a:solidFill>
              </a:rPr>
              <a:t>3</a:t>
            </a:r>
            <a:r>
              <a:rPr lang="en-GB" sz="2800" i="1" dirty="0">
                <a:solidFill>
                  <a:srgbClr val="0000CC"/>
                </a:solidFill>
              </a:rPr>
              <a:t>Sn</a:t>
            </a:r>
            <a:r>
              <a:rPr lang="en-GB" sz="2800" dirty="0">
                <a:solidFill>
                  <a:srgbClr val="0000CC"/>
                </a:solidFill>
              </a:rPr>
              <a:t> magnet technology of the </a:t>
            </a:r>
            <a:r>
              <a:rPr lang="en-GB" sz="2800" i="1" dirty="0">
                <a:solidFill>
                  <a:srgbClr val="0000CC"/>
                </a:solidFill>
              </a:rPr>
              <a:t>HL-LHC</a:t>
            </a:r>
            <a:r>
              <a:rPr lang="en-GB" sz="2800" dirty="0">
                <a:solidFill>
                  <a:srgbClr val="0000CC"/>
                </a:solidFill>
              </a:rPr>
              <a:t>, it also promotes many other technological innovations (cryogenics, chamber production,…)  </a:t>
            </a:r>
          </a:p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i="1" dirty="0" smtClean="0">
                <a:solidFill>
                  <a:srgbClr val="0000CC"/>
                </a:solidFill>
              </a:rPr>
              <a:t>FCC-</a:t>
            </a:r>
            <a:r>
              <a:rPr lang="en-GB" sz="2800" i="1" dirty="0" err="1" smtClean="0">
                <a:solidFill>
                  <a:srgbClr val="0000CC"/>
                </a:solidFill>
              </a:rPr>
              <a:t>ee</a:t>
            </a:r>
            <a:r>
              <a:rPr lang="en-GB" sz="2800" dirty="0" smtClean="0">
                <a:solidFill>
                  <a:srgbClr val="0000CC"/>
                </a:solidFill>
              </a:rPr>
              <a:t>: </a:t>
            </a:r>
            <a:r>
              <a:rPr lang="en-GB" sz="2800" dirty="0">
                <a:solidFill>
                  <a:srgbClr val="0000CC"/>
                </a:solidFill>
              </a:rPr>
              <a:t>attractive intermediate step towards </a:t>
            </a:r>
            <a:r>
              <a:rPr lang="en-GB" sz="2800" i="1" dirty="0" smtClean="0">
                <a:solidFill>
                  <a:srgbClr val="0000CC"/>
                </a:solidFill>
              </a:rPr>
              <a:t>FCC-</a:t>
            </a:r>
            <a:r>
              <a:rPr lang="en-GB" sz="2800" i="1" dirty="0" err="1" smtClean="0">
                <a:solidFill>
                  <a:srgbClr val="0000CC"/>
                </a:solidFill>
              </a:rPr>
              <a:t>hh</a:t>
            </a:r>
            <a:r>
              <a:rPr lang="en-GB" sz="2800" dirty="0" smtClean="0">
                <a:solidFill>
                  <a:srgbClr val="0000CC"/>
                </a:solidFill>
              </a:rPr>
              <a:t> &amp; </a:t>
            </a:r>
            <a:r>
              <a:rPr lang="en-GB" sz="2800" dirty="0">
                <a:solidFill>
                  <a:srgbClr val="0000CC"/>
                </a:solidFill>
              </a:rPr>
              <a:t>highly synergetic (infrastructure, time, physics, + SRF</a:t>
            </a:r>
            <a:r>
              <a:rPr lang="en-GB" sz="2800" dirty="0" smtClean="0">
                <a:solidFill>
                  <a:srgbClr val="0000CC"/>
                </a:solidFill>
              </a:rPr>
              <a:t>)</a:t>
            </a:r>
          </a:p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i="1" dirty="0" smtClean="0">
                <a:solidFill>
                  <a:srgbClr val="0000CC"/>
                </a:solidFill>
              </a:rPr>
              <a:t>FCC-he</a:t>
            </a:r>
            <a:r>
              <a:rPr lang="en-GB" sz="2800" dirty="0" smtClean="0">
                <a:solidFill>
                  <a:srgbClr val="0000CC"/>
                </a:solidFill>
              </a:rPr>
              <a:t>: complementary physics, extension of </a:t>
            </a:r>
            <a:r>
              <a:rPr lang="en-GB" sz="2800" dirty="0" err="1" smtClean="0">
                <a:solidFill>
                  <a:srgbClr val="0000CC"/>
                </a:solidFill>
              </a:rPr>
              <a:t>LHeC</a:t>
            </a:r>
            <a:endParaRPr lang="en-GB" sz="2800" dirty="0" smtClean="0">
              <a:solidFill>
                <a:srgbClr val="0000CC"/>
              </a:solidFill>
            </a:endParaRPr>
          </a:p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great </a:t>
            </a:r>
            <a:r>
              <a:rPr lang="en-GB" sz="2800" dirty="0">
                <a:solidFill>
                  <a:srgbClr val="FF0000"/>
                </a:solidFill>
              </a:rPr>
              <a:t>worldwide </a:t>
            </a:r>
            <a:r>
              <a:rPr lang="en-GB" sz="2800" dirty="0" smtClean="0">
                <a:solidFill>
                  <a:srgbClr val="FF0000"/>
                </a:solidFill>
              </a:rPr>
              <a:t>interest  - forming global collaboration</a:t>
            </a:r>
            <a:endParaRPr lang="en-GB" sz="2800" dirty="0">
              <a:solidFill>
                <a:srgbClr val="FF0000"/>
              </a:solidFill>
            </a:endParaRPr>
          </a:p>
          <a:p>
            <a:pPr lvl="1" algn="just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075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3059" y="0"/>
            <a:ext cx="9150188" cy="1169233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FCC Week 2016</a:t>
            </a:r>
            <a:endParaRPr lang="en-US" sz="4800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" y="1029891"/>
            <a:ext cx="9140232" cy="4271317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3852313" y="1221541"/>
            <a:ext cx="5291688" cy="686308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Rome, 11-15 April 2016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69" y="5394517"/>
            <a:ext cx="1346409" cy="1346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" y="5390282"/>
            <a:ext cx="3189184" cy="1068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26" y="5334234"/>
            <a:ext cx="2070019" cy="1473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9" y="6422698"/>
            <a:ext cx="3230353" cy="411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57" y="5574367"/>
            <a:ext cx="1905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 surely great times ahead!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4211960" cy="3174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2245635" cy="3501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01" y="750750"/>
            <a:ext cx="5021603" cy="3188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70" y="3501008"/>
            <a:ext cx="3356992" cy="3356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34" y="4497091"/>
            <a:ext cx="3541636" cy="2360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35" y="2626659"/>
            <a:ext cx="3059832" cy="2036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07" y="3417384"/>
            <a:ext cx="1150382" cy="1370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33" y="4669801"/>
            <a:ext cx="1307036" cy="1307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93" y="764704"/>
            <a:ext cx="1460669" cy="9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8230" y="2428407"/>
            <a:ext cx="41794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/>
              <a:t>s</a:t>
            </a:r>
            <a:r>
              <a:rPr lang="en-GB" sz="6600" dirty="0" smtClean="0"/>
              <a:t>pare slides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0103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" y="764704"/>
            <a:ext cx="7935800" cy="5868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346" y="6448194"/>
            <a:ext cx="20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V. </a:t>
            </a:r>
            <a:r>
              <a:rPr lang="en-GB" dirty="0" err="1" smtClean="0">
                <a:solidFill>
                  <a:prstClr val="black"/>
                </a:solidFill>
              </a:rPr>
              <a:t>Shiltsev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47864" y="1124744"/>
            <a:ext cx="3833410" cy="13681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21242" y="3068960"/>
            <a:ext cx="3427022" cy="240432"/>
          </a:xfrm>
          <a:prstGeom prst="line">
            <a:avLst/>
          </a:prstGeom>
          <a:ln w="3492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7396" y="11705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pp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4342" y="31519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79712" y="2132857"/>
            <a:ext cx="1656184" cy="187220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75656" y="3189176"/>
            <a:ext cx="2304256" cy="2368706"/>
          </a:xfrm>
          <a:prstGeom prst="line">
            <a:avLst/>
          </a:prstGeom>
          <a:ln w="34925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9582" y="2007510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20-30 years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9009" y="2132857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r>
              <a:rPr lang="en-GB" b="1" dirty="0">
                <a:solidFill>
                  <a:srgbClr val="FF0000"/>
                </a:solidFill>
              </a:rPr>
              <a:t>10 years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519" y="3309392"/>
            <a:ext cx="262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66"/>
                </a:solidFill>
              </a:rPr>
              <a:t>factor 10</a:t>
            </a:r>
            <a:r>
              <a:rPr lang="en-GB" b="1" baseline="30000" dirty="0">
                <a:solidFill>
                  <a:srgbClr val="000066"/>
                </a:solidFill>
              </a:rPr>
              <a:t>5</a:t>
            </a:r>
            <a:r>
              <a:rPr lang="en-GB" b="1" dirty="0">
                <a:solidFill>
                  <a:srgbClr val="000066"/>
                </a:solidFill>
              </a:rPr>
              <a:t>-10</a:t>
            </a:r>
            <a:r>
              <a:rPr lang="en-GB" b="1" baseline="30000" dirty="0">
                <a:solidFill>
                  <a:srgbClr val="000066"/>
                </a:solidFill>
              </a:rPr>
              <a:t>7</a:t>
            </a:r>
            <a:r>
              <a:rPr lang="en-GB" b="1" dirty="0">
                <a:solidFill>
                  <a:srgbClr val="000066"/>
                </a:solidFill>
              </a:rPr>
              <a:t> in 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  <a:p>
            <a:pPr algn="ctr"/>
            <a:r>
              <a:rPr lang="en-GB" b="1" dirty="0">
                <a:solidFill>
                  <a:srgbClr val="000066"/>
                </a:solidFill>
              </a:rPr>
              <a:t> luminosity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7621" y="-1760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collider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c.m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. energy  vs.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3637" y="1355225"/>
            <a:ext cx="21373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b="1" i="1" dirty="0" err="1">
                <a:solidFill>
                  <a:srgbClr val="FF0000"/>
                </a:solidFill>
              </a:rPr>
              <a:t>E</a:t>
            </a:r>
            <a:r>
              <a:rPr lang="en-GB" sz="3200" b="1" i="1" baseline="-25000" dirty="0" err="1">
                <a:solidFill>
                  <a:srgbClr val="FF0000"/>
                </a:solidFill>
              </a:rPr>
              <a:t>cm</a:t>
            </a:r>
            <a:r>
              <a:rPr lang="en-GB" sz="3200" b="1" dirty="0">
                <a:solidFill>
                  <a:srgbClr val="FF0000"/>
                </a:solidFill>
              </a:rPr>
              <a:t>=2</a:t>
            </a:r>
            <a:r>
              <a:rPr lang="en-GB" sz="3200" b="1" i="1" dirty="0">
                <a:solidFill>
                  <a:srgbClr val="FF0000"/>
                </a:solidFill>
              </a:rPr>
              <a:t>ec  B</a:t>
            </a:r>
            <a:r>
              <a:rPr lang="en-GB" sz="3200" b="1" i="1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Oval 2"/>
          <p:cNvSpPr/>
          <p:nvPr/>
        </p:nvSpPr>
        <p:spPr>
          <a:xfrm>
            <a:off x="8164040" y="1355225"/>
            <a:ext cx="666913" cy="584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3963" y="3068960"/>
            <a:ext cx="144016" cy="1202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64466" y="1864036"/>
            <a:ext cx="134870" cy="952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0955" y="177464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hadron-lepton</a:t>
            </a:r>
          </a:p>
        </p:txBody>
      </p:sp>
      <p:sp>
        <p:nvSpPr>
          <p:cNvPr id="21" name="Rectangle 20"/>
          <p:cNvSpPr/>
          <p:nvPr/>
        </p:nvSpPr>
        <p:spPr>
          <a:xfrm flipH="1">
            <a:off x="7162897" y="2204863"/>
            <a:ext cx="233019" cy="1258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8159" y="230823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FCC-he</a:t>
            </a:r>
          </a:p>
        </p:txBody>
      </p:sp>
      <p:sp>
        <p:nvSpPr>
          <p:cNvPr id="23" name="Rectangle 22"/>
          <p:cNvSpPr/>
          <p:nvPr/>
        </p:nvSpPr>
        <p:spPr>
          <a:xfrm flipH="1">
            <a:off x="6008194" y="2508075"/>
            <a:ext cx="233011" cy="168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0869" y="25387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LHeC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endCxn id="21" idx="2"/>
          </p:cNvCxnSpPr>
          <p:nvPr/>
        </p:nvCxnSpPr>
        <p:spPr>
          <a:xfrm flipV="1">
            <a:off x="3791574" y="2330674"/>
            <a:ext cx="3487832" cy="798398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46" y="2920950"/>
            <a:ext cx="91561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297476" y="211543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B050"/>
                </a:solidFill>
              </a:rPr>
              <a:t>ep</a:t>
            </a:r>
            <a:endParaRPr lang="en-GB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hh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: 100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TeV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collider</a:t>
            </a:r>
          </a:p>
        </p:txBody>
      </p:sp>
      <p:pic>
        <p:nvPicPr>
          <p:cNvPr id="3" name="Picture 4" descr="Screen Shot 2013-07-02 at 11.52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3" y="719999"/>
            <a:ext cx="9175391" cy="446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2882" y="3135115"/>
            <a:ext cx="2581354" cy="1254871"/>
            <a:chOff x="1744274" y="3114675"/>
            <a:chExt cx="2581354" cy="1254871"/>
          </a:xfrm>
          <a:solidFill>
            <a:srgbClr val="B2B2B2"/>
          </a:solidFill>
          <a:effectLst/>
        </p:grpSpPr>
        <p:sp>
          <p:nvSpPr>
            <p:cNvPr id="5" name="Donut 4"/>
            <p:cNvSpPr/>
            <p:nvPr/>
          </p:nvSpPr>
          <p:spPr>
            <a:xfrm>
              <a:off x="1744274" y="3118121"/>
              <a:ext cx="2568780" cy="1251425"/>
            </a:xfrm>
            <a:prstGeom prst="donut">
              <a:avLst>
                <a:gd name="adj" fmla="val 2674"/>
              </a:avLst>
            </a:prstGeom>
            <a:grpFill/>
            <a:ln w="6350" cap="flat" cmpd="sng" algn="ctr">
              <a:solidFill>
                <a:srgbClr val="4D4D4D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srgbClr val="0055A0"/>
                </a:solidFill>
                <a:latin typeface="Arial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896788" y="3282595"/>
              <a:ext cx="81535" cy="73380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25650" y="4098925"/>
              <a:ext cx="76200" cy="71385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08708" y="3114675"/>
              <a:ext cx="82192" cy="7803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241800" y="3605966"/>
              <a:ext cx="83828" cy="8020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59108" y="5215800"/>
            <a:ext cx="1911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LHC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27 km, 8.33 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14 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TeV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 (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c.m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.)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16508" y="1305788"/>
            <a:ext cx="6486525" cy="4986336"/>
            <a:chOff x="2248202" y="1224133"/>
            <a:chExt cx="6486985" cy="4986307"/>
          </a:xfrm>
        </p:grpSpPr>
        <p:sp>
          <p:nvSpPr>
            <p:cNvPr id="12" name="TextBox 38"/>
            <p:cNvSpPr txBox="1">
              <a:spLocks noChangeArrowheads="1"/>
            </p:cNvSpPr>
            <p:nvPr/>
          </p:nvSpPr>
          <p:spPr bwMode="auto">
            <a:xfrm>
              <a:off x="4406482" y="5133228"/>
              <a:ext cx="2507596" cy="10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(alternative)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80 km, </a:t>
              </a:r>
              <a:r>
                <a:rPr lang="en-US" altLang="en-US" sz="2400" b="1" kern="0" dirty="0" smtClean="0">
                  <a:solidFill>
                    <a:srgbClr val="0055A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.)</a:t>
              </a:r>
            </a:p>
          </p:txBody>
        </p: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2248202" y="1224133"/>
              <a:ext cx="6486985" cy="2885406"/>
              <a:chOff x="2248202" y="1220555"/>
              <a:chExt cx="6486985" cy="2885406"/>
            </a:xfrm>
          </p:grpSpPr>
          <p:sp>
            <p:nvSpPr>
              <p:cNvPr id="14" name="Donut 13"/>
              <p:cNvSpPr/>
              <p:nvPr/>
            </p:nvSpPr>
            <p:spPr>
              <a:xfrm>
                <a:off x="2248202" y="1220555"/>
                <a:ext cx="6486985" cy="2885406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0055A0">
                      <a:lumMod val="40000"/>
                      <a:lumOff val="60000"/>
                      <a:alpha val="40000"/>
                    </a:srgbClr>
                  </a:gs>
                  <a:gs pos="46000">
                    <a:srgbClr val="0055A0">
                      <a:alpha val="45000"/>
                    </a:srgbClr>
                  </a:gs>
                  <a:gs pos="100000">
                    <a:srgbClr val="0055A0">
                      <a:lumMod val="40000"/>
                      <a:lumOff val="60000"/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77655" y="3069147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44887" y="1956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66784" y="1290779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67958" y="1327306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345133" y="2028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283887" y="3996431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57133" y="3416438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068382" y="3916485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122846" y="1062900"/>
            <a:ext cx="7040601" cy="5229246"/>
            <a:chOff x="2154704" y="980728"/>
            <a:chExt cx="7039792" cy="5229840"/>
          </a:xfrm>
        </p:grpSpPr>
        <p:sp>
          <p:nvSpPr>
            <p:cNvPr id="24" name="TextBox 48"/>
            <p:cNvSpPr txBox="1">
              <a:spLocks noChangeArrowheads="1"/>
            </p:cNvSpPr>
            <p:nvPr/>
          </p:nvSpPr>
          <p:spPr bwMode="auto">
            <a:xfrm>
              <a:off x="6913364" y="5133228"/>
              <a:ext cx="2281132" cy="107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(baseline)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km, </a:t>
              </a:r>
              <a:r>
                <a:rPr lang="en-US" altLang="en-US" sz="2400" b="1" kern="0" dirty="0" smtClean="0">
                  <a:solidFill>
                    <a:srgbClr val="008000"/>
                  </a:solidFill>
                </a:rPr>
                <a:t>16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.)</a:t>
              </a:r>
            </a:p>
          </p:txBody>
        </p:sp>
        <p:grpSp>
          <p:nvGrpSpPr>
            <p:cNvPr id="25" name="Group 49"/>
            <p:cNvGrpSpPr>
              <a:grpSpLocks/>
            </p:cNvGrpSpPr>
            <p:nvPr/>
          </p:nvGrpSpPr>
          <p:grpSpPr bwMode="auto">
            <a:xfrm>
              <a:off x="2154704" y="980728"/>
              <a:ext cx="6912768" cy="3128811"/>
              <a:chOff x="2154704" y="977150"/>
              <a:chExt cx="6912768" cy="3128811"/>
            </a:xfrm>
          </p:grpSpPr>
          <p:sp>
            <p:nvSpPr>
              <p:cNvPr id="26" name="Donut 25"/>
              <p:cNvSpPr/>
              <p:nvPr/>
            </p:nvSpPr>
            <p:spPr>
              <a:xfrm>
                <a:off x="2154704" y="977150"/>
                <a:ext cx="6912768" cy="3128811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CCFFCC">
                      <a:alpha val="40000"/>
                    </a:srgbClr>
                  </a:gs>
                  <a:gs pos="46000">
                    <a:srgbClr val="008000">
                      <a:alpha val="45000"/>
                    </a:srgbClr>
                  </a:gs>
                  <a:gs pos="100000">
                    <a:srgbClr val="CCFFCC"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385399" y="307689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16375" y="186117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230528" y="1076555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869308" y="108429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620781" y="1820147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79960" y="3999174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258477" y="3462902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076126" y="392422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35" name="Donut 34"/>
          <p:cNvSpPr/>
          <p:nvPr/>
        </p:nvSpPr>
        <p:spPr>
          <a:xfrm>
            <a:off x="3181708" y="3194913"/>
            <a:ext cx="896938" cy="431800"/>
          </a:xfrm>
          <a:prstGeom prst="donut">
            <a:avLst>
              <a:gd name="adj" fmla="val 7536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3870683" y="3134588"/>
            <a:ext cx="274638" cy="142875"/>
          </a:xfrm>
          <a:prstGeom prst="donut">
            <a:avLst>
              <a:gd name="adj" fmla="val 14232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713271" y="3134588"/>
            <a:ext cx="2601943" cy="3157494"/>
            <a:chOff x="1744274" y="3053276"/>
            <a:chExt cx="2602807" cy="3157002"/>
          </a:xfrm>
        </p:grpSpPr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1744274" y="3053276"/>
              <a:ext cx="2602807" cy="1254872"/>
              <a:chOff x="1744274" y="3114674"/>
              <a:chExt cx="2602807" cy="1254872"/>
            </a:xfrm>
          </p:grpSpPr>
          <p:sp>
            <p:nvSpPr>
              <p:cNvPr id="40" name="Donut 39"/>
              <p:cNvSpPr/>
              <p:nvPr/>
            </p:nvSpPr>
            <p:spPr>
              <a:xfrm>
                <a:off x="1744274" y="3118121"/>
                <a:ext cx="2568780" cy="1251425"/>
              </a:xfrm>
              <a:prstGeom prst="donut">
                <a:avLst>
                  <a:gd name="adj" fmla="val 2674"/>
                </a:avLst>
              </a:prstGeom>
              <a:gradFill flip="none" rotWithShape="1">
                <a:gsLst>
                  <a:gs pos="0">
                    <a:srgbClr val="FF6600">
                      <a:alpha val="51000"/>
                    </a:srgbClr>
                  </a:gs>
                  <a:gs pos="48000">
                    <a:srgbClr val="FF0000">
                      <a:alpha val="51000"/>
                    </a:srgbClr>
                  </a:gs>
                  <a:gs pos="100000">
                    <a:srgbClr val="FF6600">
                      <a:alpha val="51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3858067" y="3282595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Oval 41"/>
              <p:cNvSpPr>
                <a:spLocks/>
              </p:cNvSpPr>
              <p:nvPr/>
            </p:nvSpPr>
            <p:spPr>
              <a:xfrm>
                <a:off x="1986930" y="409892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" name="Oval 42"/>
              <p:cNvSpPr>
                <a:spLocks/>
              </p:cNvSpPr>
              <p:nvPr/>
            </p:nvSpPr>
            <p:spPr>
              <a:xfrm>
                <a:off x="3269988" y="311467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Oval 43"/>
              <p:cNvSpPr>
                <a:spLocks/>
              </p:cNvSpPr>
              <p:nvPr/>
            </p:nvSpPr>
            <p:spPr>
              <a:xfrm>
                <a:off x="4203081" y="3605966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9" name="TextBox 36"/>
            <p:cNvSpPr txBox="1">
              <a:spLocks noChangeArrowheads="1"/>
            </p:cNvSpPr>
            <p:nvPr/>
          </p:nvSpPr>
          <p:spPr bwMode="auto">
            <a:xfrm>
              <a:off x="2593029" y="5133228"/>
              <a:ext cx="1735345" cy="107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“HE-LHC”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27 km, </a:t>
              </a:r>
              <a:r>
                <a:rPr lang="en-US" altLang="en-US" sz="2400" b="1" kern="0" dirty="0" smtClean="0">
                  <a:solidFill>
                    <a:srgbClr val="FF000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33 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.)</a:t>
              </a:r>
            </a:p>
          </p:txBody>
        </p:sp>
      </p:grp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3505558" y="2113825"/>
            <a:ext cx="1008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Geneva</a:t>
            </a:r>
          </a:p>
        </p:txBody>
      </p:sp>
      <p:sp>
        <p:nvSpPr>
          <p:cNvPr id="46" name="TextBox 68"/>
          <p:cNvSpPr txBox="1">
            <a:spLocks noChangeArrowheads="1"/>
          </p:cNvSpPr>
          <p:nvPr/>
        </p:nvSpPr>
        <p:spPr bwMode="auto">
          <a:xfrm>
            <a:off x="3832583" y="2793275"/>
            <a:ext cx="4984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PS</a:t>
            </a:r>
          </a:p>
        </p:txBody>
      </p:sp>
      <p:sp>
        <p:nvSpPr>
          <p:cNvPr id="47" name="TextBox 69"/>
          <p:cNvSpPr txBox="1">
            <a:spLocks noChangeArrowheads="1"/>
          </p:cNvSpPr>
          <p:nvPr/>
        </p:nvSpPr>
        <p:spPr bwMode="auto">
          <a:xfrm>
            <a:off x="3318233" y="3250475"/>
            <a:ext cx="6540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SPS</a:t>
            </a:r>
          </a:p>
        </p:txBody>
      </p:sp>
      <p:sp>
        <p:nvSpPr>
          <p:cNvPr id="48" name="TextBox 70"/>
          <p:cNvSpPr txBox="1">
            <a:spLocks noChangeArrowheads="1"/>
          </p:cNvSpPr>
          <p:nvPr/>
        </p:nvSpPr>
        <p:spPr bwMode="auto">
          <a:xfrm>
            <a:off x="2526071" y="3645763"/>
            <a:ext cx="6540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LHC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04602" y="6292146"/>
            <a:ext cx="109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L. Bottura</a:t>
            </a:r>
          </a:p>
          <a:p>
            <a:r>
              <a:rPr lang="en-GB" dirty="0">
                <a:solidFill>
                  <a:prstClr val="black"/>
                </a:solidFill>
              </a:rPr>
              <a:t>B. Strauss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0000" y="5215800"/>
            <a:ext cx="2185029" cy="1076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" y="-4802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study (CAS-IHEP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)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50-70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km </a:t>
            </a:r>
          </a:p>
          <a:p>
            <a:pPr algn="ctr">
              <a:defRPr/>
            </a:pPr>
            <a:r>
              <a:rPr lang="en-GB" sz="2800" b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2800" b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28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collisions ~2028; </a:t>
            </a:r>
            <a:r>
              <a:rPr lang="en-GB" sz="28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~2042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" y="914473"/>
            <a:ext cx="10098110" cy="5976000"/>
            <a:chOff x="208807" y="720652"/>
            <a:chExt cx="10098110" cy="5976000"/>
          </a:xfrm>
        </p:grpSpPr>
        <p:pic>
          <p:nvPicPr>
            <p:cNvPr id="10" name="图片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" t="3723" r="-29" b="-807"/>
            <a:stretch/>
          </p:blipFill>
          <p:spPr bwMode="auto">
            <a:xfrm>
              <a:off x="208807" y="720652"/>
              <a:ext cx="9149261" cy="59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椭圆 5"/>
            <p:cNvSpPr/>
            <p:nvPr/>
          </p:nvSpPr>
          <p:spPr>
            <a:xfrm>
              <a:off x="600716" y="3308079"/>
              <a:ext cx="2896636" cy="2884802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椭圆 6"/>
            <p:cNvSpPr/>
            <p:nvPr/>
          </p:nvSpPr>
          <p:spPr>
            <a:xfrm>
              <a:off x="2901106" y="2829614"/>
              <a:ext cx="1803136" cy="1733534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4698" y="1199882"/>
              <a:ext cx="40030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800" kern="0" dirty="0">
                  <a:solidFill>
                    <a:prstClr val="white"/>
                  </a:solidFill>
                  <a:latin typeface="Arial"/>
                  <a:ea typeface="黑体" pitchFamily="2" charset="-122"/>
                </a:rPr>
                <a:t>Qinhuangdao (</a:t>
              </a:r>
              <a:r>
                <a:rPr lang="zh-CN" altLang="en-US" sz="2800" kern="0" dirty="0">
                  <a:solidFill>
                    <a:prstClr val="white"/>
                  </a:solidFill>
                  <a:latin typeface="Arial"/>
                  <a:ea typeface="黑体" pitchFamily="2" charset="-122"/>
                </a:rPr>
                <a:t>秦皇岛）</a:t>
              </a:r>
              <a:endParaRPr lang="en-GB" kern="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26277" y="3586911"/>
              <a:ext cx="1178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</a:rPr>
                <a:t>50 km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71915" y="5411385"/>
              <a:ext cx="1178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</a:rPr>
                <a:t>70 km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34917" y="3919680"/>
              <a:ext cx="4572000" cy="150810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zh-CN" sz="2000" kern="0" dirty="0">
                  <a:solidFill>
                    <a:prstClr val="white"/>
                  </a:solidFill>
                  <a:latin typeface="Arial"/>
                  <a:ea typeface="黑体" pitchFamily="2" charset="-122"/>
                </a:rPr>
                <a:t>easy access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zh-CN" sz="2000" kern="0" dirty="0">
                  <a:solidFill>
                    <a:prstClr val="white"/>
                  </a:solidFill>
                  <a:latin typeface="Arial"/>
                  <a:ea typeface="黑体" pitchFamily="2" charset="-122"/>
                </a:rPr>
                <a:t>300 km from Beijing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zh-CN" sz="2000" kern="0" dirty="0">
                  <a:solidFill>
                    <a:prstClr val="white"/>
                  </a:solidFill>
                  <a:latin typeface="Arial"/>
                  <a:ea typeface="黑体" pitchFamily="2" charset="-122"/>
                </a:rPr>
                <a:t>3 h by car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zh-CN" sz="2000" kern="0" dirty="0">
                  <a:solidFill>
                    <a:prstClr val="white"/>
                  </a:solidFill>
                  <a:latin typeface="Arial"/>
                  <a:ea typeface="黑体" pitchFamily="2" charset="-122"/>
                </a:rPr>
                <a:t>1 h by train </a:t>
              </a:r>
              <a:endParaRPr lang="zh-CN" altLang="en-US" sz="2000" kern="0" dirty="0">
                <a:solidFill>
                  <a:prstClr val="white"/>
                </a:solidFill>
                <a:latin typeface="Arial"/>
                <a:ea typeface="黑体" pitchFamily="2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52120" y="6309320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white"/>
                  </a:solidFill>
                </a:rPr>
                <a:t>Yifang Wang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4546" y="2537226"/>
              <a:ext cx="18585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2800" b="1" dirty="0" err="1">
                  <a:solidFill>
                    <a:srgbClr val="FF0000"/>
                  </a:solidFill>
                </a:rPr>
                <a:t>CepC</a:t>
              </a:r>
              <a:r>
                <a:rPr lang="en-GB" sz="2800" b="1" dirty="0">
                  <a:solidFill>
                    <a:srgbClr val="FF0000"/>
                  </a:solidFill>
                </a:rPr>
                <a:t>, </a:t>
              </a:r>
              <a:r>
                <a:rPr lang="en-GB" sz="2800" b="1" dirty="0" err="1">
                  <a:solidFill>
                    <a:srgbClr val="FF0000"/>
                  </a:solidFill>
                </a:rPr>
                <a:t>SppC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92276" y="5565273"/>
              <a:ext cx="2528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>
                  <a:solidFill>
                    <a:srgbClr val="FFC000"/>
                  </a:solidFill>
                </a:rPr>
                <a:t>“Chinese Toscana”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46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913891" y="4346320"/>
            <a:ext cx="2165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H. Ulrich Wienands, The SSC Low Energy Booster: Design and Component Prototypes for the First Injector Synchrotron, IEEE Press, 1997 </a:t>
            </a:r>
            <a:endParaRPr lang="en-GB" sz="1400" dirty="0"/>
          </a:p>
        </p:txBody>
      </p:sp>
      <p:pic>
        <p:nvPicPr>
          <p:cNvPr id="4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91" y="961944"/>
            <a:ext cx="2226563" cy="3384376"/>
          </a:xfr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37860" r="1" b="180"/>
          <a:stretch/>
        </p:blipFill>
        <p:spPr>
          <a:xfrm>
            <a:off x="5933231" y="3240579"/>
            <a:ext cx="3168000" cy="349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5348" y="1006558"/>
            <a:ext cx="1872208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SSC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09" y="1606303"/>
            <a:ext cx="2393780" cy="343415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78102" y="1735136"/>
            <a:ext cx="2137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effectLst/>
                <a:latin typeface="verdana"/>
              </a:rPr>
              <a:t>Supercolliders </a:t>
            </a:r>
            <a:r>
              <a:rPr lang="en-GB" dirty="0" err="1" smtClean="0">
                <a:effectLst/>
                <a:latin typeface="verdana"/>
              </a:rPr>
              <a:t>Superdetectors</a:t>
            </a:r>
            <a:r>
              <a:rPr lang="en-GB" dirty="0" smtClean="0">
                <a:effectLst/>
                <a:latin typeface="verdana"/>
              </a:rPr>
              <a:t>: Proceedings of the 19th and 25th Workshops of the INFN </a:t>
            </a:r>
            <a:r>
              <a:rPr lang="en-GB" dirty="0" err="1" smtClean="0">
                <a:effectLst/>
                <a:latin typeface="verdana"/>
              </a:rPr>
              <a:t>Eloisatron</a:t>
            </a:r>
            <a:r>
              <a:rPr lang="en-GB" dirty="0" smtClean="0">
                <a:effectLst/>
                <a:latin typeface="verdana"/>
              </a:rPr>
              <a:t> Project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79065" y="980728"/>
            <a:ext cx="3926305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ELOISATRON</a:t>
            </a:r>
            <a:endParaRPr lang="en-GB" sz="36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60343" y="1642505"/>
            <a:ext cx="1782789" cy="2449083"/>
            <a:chOff x="278692" y="945243"/>
            <a:chExt cx="4147146" cy="53732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92" y="945243"/>
              <a:ext cx="4147146" cy="537321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69469" y="3569159"/>
              <a:ext cx="2488382" cy="685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00CC"/>
                  </a:solidFill>
                </a:rPr>
                <a:t>SSC CDR 1986</a:t>
              </a:r>
              <a:endParaRPr lang="en-GB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44480" y="3280420"/>
            <a:ext cx="3025599" cy="58477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200" dirty="0">
                <a:solidFill>
                  <a:prstClr val="black"/>
                </a:solidFill>
              </a:rPr>
              <a:t>ex. </a:t>
            </a:r>
            <a:r>
              <a:rPr lang="en-GB" sz="3200" dirty="0" smtClean="0">
                <a:solidFill>
                  <a:prstClr val="black"/>
                </a:solidFill>
              </a:rPr>
              <a:t>TRISTAN II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2008" y="5597793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VLHC Design Study Group Collaboration </a:t>
            </a:r>
          </a:p>
          <a:p>
            <a:r>
              <a:rPr lang="en-GB" sz="1400" b="1" dirty="0" smtClean="0"/>
              <a:t>June 2001</a:t>
            </a:r>
            <a:r>
              <a:rPr lang="en-GB" sz="1400" dirty="0" smtClean="0"/>
              <a:t>. 271 pp.</a:t>
            </a:r>
          </a:p>
          <a:p>
            <a:r>
              <a:rPr lang="en-GB" sz="1400" dirty="0" smtClean="0"/>
              <a:t>SLAC-R-591, SLAC-R-0591, SLAC-591, </a:t>
            </a:r>
          </a:p>
          <a:p>
            <a:r>
              <a:rPr lang="en-GB" sz="1400" dirty="0" smtClean="0"/>
              <a:t>SLAC-0591, FERMILAB-TM-2149 </a:t>
            </a:r>
            <a:endParaRPr lang="en-GB" sz="14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22" y="3725585"/>
            <a:ext cx="2308818" cy="298788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744416" y="6308581"/>
            <a:ext cx="196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http://www.vlhc.org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0" y="4951462"/>
            <a:ext cx="1817549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VLHC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85913" y="5759484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89250" y="4213840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b="1" dirty="0" smtClean="0">
                <a:solidFill>
                  <a:srgbClr val="FF0000"/>
                </a:solidFill>
              </a:rPr>
              <a:t>ption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64198" y="4297778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78001" y="5047964"/>
            <a:ext cx="109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F. </a:t>
            </a:r>
            <a:r>
              <a:rPr lang="en-GB" sz="1600" dirty="0" smtClean="0">
                <a:solidFill>
                  <a:prstClr val="black"/>
                </a:solidFill>
              </a:rPr>
              <a:t>Takasaki,</a:t>
            </a:r>
          </a:p>
          <a:p>
            <a:r>
              <a:rPr lang="en-GB" sz="1600" dirty="0" smtClean="0">
                <a:solidFill>
                  <a:prstClr val="black"/>
                </a:solidFill>
              </a:rPr>
              <a:t>1983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17961" y="5538559"/>
            <a:ext cx="1146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option 1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lIns="36000" tIns="0" rIns="3600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en-US" sz="3200" dirty="0" smtClean="0"/>
              <a:t>      </a:t>
            </a:r>
            <a:r>
              <a:rPr lang="en-GB" sz="2800" kern="0" dirty="0">
                <a:ea typeface="+mn-ea"/>
                <a:cs typeface="Calibri" pitchFamily="34" charset="0"/>
              </a:rPr>
              <a:t>Previous studies in Italy (ELOISATRON </a:t>
            </a:r>
            <a:r>
              <a:rPr lang="en-GB" sz="2000" kern="0" dirty="0" smtClean="0">
                <a:ea typeface="+mn-ea"/>
                <a:cs typeface="Calibri" pitchFamily="34" charset="0"/>
              </a:rPr>
              <a:t>300km</a:t>
            </a:r>
            <a:r>
              <a:rPr lang="en-GB" sz="2800" kern="0" dirty="0">
                <a:ea typeface="+mn-ea"/>
                <a:cs typeface="Calibri" pitchFamily="34" charset="0"/>
              </a:rPr>
              <a:t>), USA (SSC </a:t>
            </a:r>
            <a:r>
              <a:rPr lang="en-GB" sz="2000" kern="0" dirty="0" smtClean="0">
                <a:ea typeface="+mn-ea"/>
                <a:cs typeface="Calibri" pitchFamily="34" charset="0"/>
              </a:rPr>
              <a:t>87km</a:t>
            </a:r>
            <a:r>
              <a:rPr lang="en-GB" sz="2800" kern="0" dirty="0">
                <a:ea typeface="+mn-ea"/>
                <a:cs typeface="Calibri" pitchFamily="34" charset="0"/>
              </a:rPr>
              <a:t>, VLHC </a:t>
            </a:r>
            <a:r>
              <a:rPr lang="en-GB" sz="2000" kern="0" dirty="0" smtClean="0">
                <a:ea typeface="+mn-ea"/>
                <a:cs typeface="Calibri" pitchFamily="34" charset="0"/>
              </a:rPr>
              <a:t>233km</a:t>
            </a:r>
            <a:r>
              <a:rPr lang="en-GB" sz="2800" kern="0" dirty="0">
                <a:ea typeface="+mn-ea"/>
                <a:cs typeface="Calibri" pitchFamily="34" charset="0"/>
              </a:rPr>
              <a:t>), Japan (TRISTAN-II </a:t>
            </a:r>
            <a:r>
              <a:rPr lang="en-GB" sz="2000" kern="0" dirty="0" smtClean="0">
                <a:ea typeface="+mn-ea"/>
                <a:cs typeface="Calibri" pitchFamily="34" charset="0"/>
              </a:rPr>
              <a:t>94km</a:t>
            </a:r>
            <a:r>
              <a:rPr lang="en-GB" sz="2800" kern="0" dirty="0" smtClean="0">
                <a:ea typeface="+mn-ea"/>
                <a:cs typeface="Calibri" pitchFamily="34" charset="0"/>
              </a:rPr>
              <a:t>)</a:t>
            </a:r>
            <a:endParaRPr lang="en-GB" sz="2800" kern="0" dirty="0">
              <a:ea typeface="+mn-ea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619" y="3836789"/>
            <a:ext cx="8892480" cy="11849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 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</a:rPr>
              <a:t>any </a:t>
            </a:r>
            <a:r>
              <a:rPr lang="en-GB" sz="2400" b="1" dirty="0" smtClean="0">
                <a:solidFill>
                  <a:srgbClr val="FF0000"/>
                </a:solidFill>
              </a:rPr>
              <a:t>aspects of machine design and R&amp;D non-site specific.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xploit 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synergies with other projects and 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previous 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studies</a:t>
            </a:r>
          </a:p>
          <a:p>
            <a:pPr marL="342900" indent="-342900">
              <a:buFont typeface="Wingdings" pitchFamily="2" charset="2"/>
              <a:buChar char="à"/>
            </a:pPr>
            <a:endParaRPr lang="en-GB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" grpId="0" animBg="1"/>
      <p:bldP spid="20" grpId="0" animBg="1"/>
      <p:bldP spid="49" grpId="0"/>
      <p:bldP spid="51" grpId="0"/>
      <p:bldP spid="52" grpId="0" animBg="1"/>
      <p:bldP spid="18" grpId="0" animBg="1"/>
      <p:bldP spid="19" grpId="0"/>
      <p:bldP spid="21" grpId="0" animBg="1"/>
      <p:bldP spid="23" grpId="0"/>
      <p:bldP spid="22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034819" y="1120463"/>
            <a:ext cx="7089850" cy="47870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igh </a:t>
            </a:r>
            <a:r>
              <a:rPr lang="en-US" sz="2800" b="1" dirty="0" smtClean="0">
                <a:solidFill>
                  <a:srgbClr val="FF0000"/>
                </a:solidFill>
              </a:rPr>
              <a:t>energy</a:t>
            </a: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0066"/>
                </a:solidFill>
              </a:rPr>
              <a:t>h</a:t>
            </a:r>
            <a:r>
              <a:rPr lang="en-US" sz="2400" b="1" dirty="0" smtClean="0">
                <a:solidFill>
                  <a:srgbClr val="000066"/>
                </a:solidFill>
              </a:rPr>
              <a:t>igh </a:t>
            </a:r>
            <a:r>
              <a:rPr lang="en-US" sz="2400" b="1" dirty="0" smtClean="0">
                <a:solidFill>
                  <a:srgbClr val="000066"/>
                </a:solidFill>
              </a:rPr>
              <a:t>field superconducting magnets</a:t>
            </a: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0066"/>
                </a:solidFill>
              </a:rPr>
              <a:t>l</a:t>
            </a:r>
            <a:r>
              <a:rPr lang="en-US" sz="2400" b="1" dirty="0" smtClean="0">
                <a:solidFill>
                  <a:srgbClr val="000066"/>
                </a:solidFill>
              </a:rPr>
              <a:t>arge </a:t>
            </a:r>
            <a:r>
              <a:rPr lang="en-US" sz="2400" b="1" dirty="0" smtClean="0">
                <a:solidFill>
                  <a:srgbClr val="000066"/>
                </a:solidFill>
              </a:rPr>
              <a:t>tunnel infrastructures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igh </a:t>
            </a:r>
            <a:r>
              <a:rPr lang="en-US" sz="2800" b="1" dirty="0" smtClean="0">
                <a:solidFill>
                  <a:srgbClr val="FF0000"/>
                </a:solidFill>
              </a:rPr>
              <a:t>luminosity</a:t>
            </a: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dirty="0"/>
              <a:t>b</a:t>
            </a:r>
            <a:r>
              <a:rPr lang="en-US" sz="2400" dirty="0" smtClean="0"/>
              <a:t>eam </a:t>
            </a:r>
            <a:r>
              <a:rPr lang="en-US" sz="2400" dirty="0" smtClean="0"/>
              <a:t>optics</a:t>
            </a: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dirty="0" smtClean="0"/>
              <a:t>beam </a:t>
            </a:r>
            <a:r>
              <a:rPr lang="en-US" sz="2400" dirty="0"/>
              <a:t>current </a:t>
            </a:r>
          </a:p>
          <a:p>
            <a:pPr lvl="1">
              <a:buFont typeface="Symbol" charset="0"/>
              <a:buChar char="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0066"/>
                </a:solidFill>
              </a:rPr>
              <a:t>s</a:t>
            </a:r>
            <a:r>
              <a:rPr lang="en-US" sz="2400" b="1" dirty="0" smtClean="0">
                <a:solidFill>
                  <a:srgbClr val="000066"/>
                </a:solidFill>
              </a:rPr>
              <a:t>ynchrotron </a:t>
            </a:r>
            <a:r>
              <a:rPr lang="en-US" sz="2400" b="1" dirty="0" smtClean="0">
                <a:solidFill>
                  <a:srgbClr val="000066"/>
                </a:solidFill>
              </a:rPr>
              <a:t>radiation </a:t>
            </a:r>
            <a:r>
              <a:rPr lang="en-US" sz="2400" b="1" dirty="0" smtClean="0">
                <a:solidFill>
                  <a:srgbClr val="000066"/>
                </a:solidFill>
              </a:rPr>
              <a:t>impacting </a:t>
            </a:r>
            <a:r>
              <a:rPr lang="en-US" sz="2400" b="1" dirty="0" smtClean="0">
                <a:solidFill>
                  <a:srgbClr val="000066"/>
                </a:solidFill>
              </a:rPr>
              <a:t>SC magnets</a:t>
            </a:r>
            <a:endParaRPr lang="en-US" sz="2400" b="1" dirty="0">
              <a:solidFill>
                <a:srgbClr val="000066"/>
              </a:solidFill>
            </a:endParaRP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0066"/>
                </a:solidFill>
              </a:rPr>
              <a:t>IR shielding </a:t>
            </a:r>
            <a:r>
              <a:rPr lang="en-US" sz="2400" dirty="0" smtClean="0"/>
              <a:t>and </a:t>
            </a:r>
            <a:r>
              <a:rPr lang="en-US" sz="2400" dirty="0" smtClean="0"/>
              <a:t>component </a:t>
            </a:r>
            <a:r>
              <a:rPr lang="en-US" sz="2400" dirty="0" smtClean="0"/>
              <a:t>lifetime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igh </a:t>
            </a:r>
            <a:r>
              <a:rPr lang="en-US" sz="2800" b="1" dirty="0" smtClean="0">
                <a:solidFill>
                  <a:srgbClr val="FF0000"/>
                </a:solidFill>
              </a:rPr>
              <a:t>stored beam energy</a:t>
            </a: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0066"/>
                </a:solidFill>
              </a:rPr>
              <a:t>m</a:t>
            </a:r>
            <a:r>
              <a:rPr lang="en-US" sz="2400" b="1" dirty="0" smtClean="0">
                <a:solidFill>
                  <a:srgbClr val="000066"/>
                </a:solidFill>
              </a:rPr>
              <a:t>achine </a:t>
            </a:r>
            <a:r>
              <a:rPr lang="en-US" sz="2400" b="1" dirty="0" smtClean="0">
                <a:solidFill>
                  <a:srgbClr val="000066"/>
                </a:solidFill>
              </a:rPr>
              <a:t>protection</a:t>
            </a: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dirty="0" smtClean="0"/>
              <a:t>beam </a:t>
            </a:r>
            <a:r>
              <a:rPr lang="en-US" sz="2400" dirty="0" smtClean="0"/>
              <a:t>handling</a:t>
            </a:r>
          </a:p>
          <a:p>
            <a:pPr lvl="1">
              <a:buFont typeface="Symbol" charset="0"/>
              <a:buChar char=""/>
            </a:pP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0066"/>
                </a:solidFill>
              </a:rPr>
              <a:t>b</a:t>
            </a:r>
            <a:r>
              <a:rPr lang="en-US" sz="2400" b="1" dirty="0" smtClean="0">
                <a:solidFill>
                  <a:srgbClr val="000066"/>
                </a:solidFill>
              </a:rPr>
              <a:t>eam </a:t>
            </a:r>
            <a:r>
              <a:rPr lang="en-US" sz="2400" b="1" dirty="0" smtClean="0">
                <a:solidFill>
                  <a:srgbClr val="000066"/>
                </a:solidFill>
              </a:rPr>
              <a:t>injection and </a:t>
            </a:r>
            <a:r>
              <a:rPr lang="en-US" sz="2400" b="1" dirty="0" smtClean="0">
                <a:solidFill>
                  <a:srgbClr val="000066"/>
                </a:solidFill>
              </a:rPr>
              <a:t>beam dumping</a:t>
            </a:r>
            <a:endParaRPr lang="en-US" sz="2400" b="1" dirty="0">
              <a:solidFill>
                <a:srgbClr val="000066"/>
              </a:solidFill>
            </a:endParaRPr>
          </a:p>
          <a:p>
            <a:pPr lvl="1">
              <a:buFont typeface="Symbol" charset="0"/>
              <a:buChar char=""/>
            </a:pPr>
            <a:endParaRPr lang="en-US" sz="24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   </a:t>
            </a:r>
            <a:r>
              <a:rPr lang="en-US" dirty="0" smtClean="0"/>
              <a:t>key </a:t>
            </a:r>
            <a:r>
              <a:rPr lang="en-US" dirty="0" smtClean="0"/>
              <a:t>challenges for </a:t>
            </a:r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/</a:t>
            </a:r>
            <a:r>
              <a:rPr lang="en-US" dirty="0" err="1" smtClean="0"/>
              <a:t>SppC</a:t>
            </a:r>
            <a:endParaRPr lang="en-US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-2551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5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9384" y="1467882"/>
            <a:ext cx="7728938" cy="1569660"/>
            <a:chOff x="449385" y="1078137"/>
            <a:chExt cx="7728938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1920648" y="1078137"/>
              <a:ext cx="625767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989013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hh</a:t>
              </a:r>
              <a:r>
                <a:rPr lang="en-GB" sz="2400" dirty="0" smtClean="0"/>
                <a:t>: </a:t>
              </a:r>
              <a:r>
                <a:rPr lang="en-GB" sz="2400" b="1" dirty="0" smtClean="0"/>
                <a:t>100 </a:t>
              </a:r>
              <a:r>
                <a:rPr lang="en-GB" sz="2400" b="1" dirty="0" err="1" smtClean="0"/>
                <a:t>TeV</a:t>
              </a:r>
              <a:r>
                <a:rPr lang="en-GB" sz="2400" b="1" dirty="0" smtClean="0"/>
                <a:t> pp collider as long-term goal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	</a:t>
              </a:r>
              <a:r>
                <a:rPr lang="en-GB" sz="2400" dirty="0" smtClean="0">
                  <a:sym typeface="Wingdings" panose="05000000000000000000" pitchFamily="2" charset="2"/>
                </a:rPr>
                <a:t> </a:t>
              </a:r>
              <a:r>
                <a:rPr lang="en-GB" sz="2400" dirty="0" smtClean="0"/>
                <a:t>defines infrastructure needs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: 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+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-</a:t>
              </a:r>
              <a:r>
                <a:rPr lang="en-GB" sz="2400" b="1" dirty="0" smtClean="0"/>
                <a:t> collider</a:t>
              </a:r>
              <a:r>
                <a:rPr lang="en-GB" sz="2400" dirty="0" smtClean="0"/>
                <a:t>, potential intermediate step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FCC-he: </a:t>
              </a:r>
              <a:r>
                <a:rPr lang="en-GB" sz="2400" b="1" dirty="0" smtClean="0"/>
                <a:t>integration aspects </a:t>
              </a:r>
              <a:r>
                <a:rPr lang="en-GB" sz="2400" dirty="0" smtClean="0"/>
                <a:t>of </a:t>
              </a:r>
              <a:r>
                <a:rPr lang="en-GB" sz="2400" dirty="0" err="1" smtClean="0"/>
                <a:t>pe</a:t>
              </a:r>
              <a:r>
                <a:rPr lang="en-GB" sz="2400" dirty="0" smtClean="0"/>
                <a:t> collisions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85" y="1086342"/>
              <a:ext cx="1440000" cy="15322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9384" y="4851316"/>
            <a:ext cx="8694616" cy="1539808"/>
            <a:chOff x="449385" y="4461571"/>
            <a:chExt cx="8694616" cy="1539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5" y="4468600"/>
              <a:ext cx="1440000" cy="15327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0649" y="4461571"/>
              <a:ext cx="72233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/>
                <a:t>Tunnel infrastructure </a:t>
              </a:r>
              <a:r>
                <a:rPr lang="en-GB" sz="2400" dirty="0" smtClean="0"/>
                <a:t>in Geneva area, linked to CERN accelerator complex</a:t>
              </a:r>
              <a:endParaRPr lang="en-GB" sz="2400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Site-specific, </a:t>
              </a:r>
              <a:r>
                <a:rPr lang="en-GB" sz="2400" dirty="0" smtClean="0"/>
                <a:t>requested by European strategy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384" y="3124330"/>
            <a:ext cx="7641492" cy="1569660"/>
            <a:chOff x="449385" y="2734585"/>
            <a:chExt cx="7641492" cy="15696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85" y="2771985"/>
              <a:ext cx="1440000" cy="15322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20648" y="2734585"/>
              <a:ext cx="617022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Push key technologies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in dedicated R&amp;D programmes e.g.</a:t>
              </a:r>
              <a:endParaRPr lang="en-GB" sz="2400" b="1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16 </a:t>
              </a:r>
              <a:r>
                <a:rPr lang="en-GB" sz="2400" b="1" dirty="0"/>
                <a:t>Tesla </a:t>
              </a:r>
              <a:r>
                <a:rPr lang="en-GB" sz="2400" dirty="0" smtClean="0"/>
                <a:t>magnets for </a:t>
              </a:r>
              <a:r>
                <a:rPr lang="en-GB" sz="2400" b="1" dirty="0"/>
                <a:t>100 </a:t>
              </a:r>
              <a:r>
                <a:rPr lang="en-GB" sz="2400" b="1" dirty="0" err="1"/>
                <a:t>TeV</a:t>
              </a:r>
              <a:r>
                <a:rPr lang="en-GB" sz="2400" b="1" dirty="0"/>
                <a:t> </a:t>
              </a:r>
              <a:r>
                <a:rPr lang="en-GB" sz="2400" dirty="0"/>
                <a:t>pp in </a:t>
              </a:r>
              <a:r>
                <a:rPr lang="en-GB" sz="2400" b="1" dirty="0"/>
                <a:t>100 </a:t>
              </a:r>
              <a:r>
                <a:rPr lang="en-GB" sz="2400" b="1" dirty="0" smtClean="0"/>
                <a:t>km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SRF technologies and RF power sources</a:t>
              </a:r>
              <a:endParaRPr lang="en-GB" sz="2400" b="1" dirty="0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            FCC </a:t>
            </a:r>
            <a:r>
              <a:rPr lang="en-GB" sz="3200" dirty="0" smtClean="0"/>
              <a:t>Study Scope</a:t>
            </a:r>
            <a:r>
              <a:rPr lang="en-GB" sz="3200" dirty="0"/>
              <a:t>: </a:t>
            </a: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              Accelerator and Infrastructure</a:t>
            </a:r>
            <a:endParaRPr lang="en-US" sz="3200" dirty="0"/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9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009900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002060"/>
        </a:solidFill>
      </a:spPr>
      <a:bodyPr wrap="square" tIns="0" bIns="0" rtlCol="0" anchor="ctr">
        <a:spAutoFit/>
      </a:bodyPr>
      <a:lstStyle>
        <a:defPPr algn="ctr">
          <a:defRPr sz="4000" b="1" kern="0" dirty="0" smtClean="0">
            <a:solidFill>
              <a:srgbClr val="FFFF00"/>
            </a:solidFill>
            <a:cs typeface="Calibri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009900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10659</TotalTime>
  <Words>3278</Words>
  <Application>Microsoft Office PowerPoint</Application>
  <PresentationFormat>On-screen Show (4:3)</PresentationFormat>
  <Paragraphs>939</Paragraphs>
  <Slides>57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86" baseType="lpstr">
      <vt:lpstr>MS PGothic</vt:lpstr>
      <vt:lpstr>MS PGothic</vt:lpstr>
      <vt:lpstr>SimHei</vt:lpstr>
      <vt:lpstr>SimSun</vt:lpstr>
      <vt:lpstr>Arial</vt:lpstr>
      <vt:lpstr>Calibri</vt:lpstr>
      <vt:lpstr>Calibri Light</vt:lpstr>
      <vt:lpstr>Cambria</vt:lpstr>
      <vt:lpstr>Cambria Math</vt:lpstr>
      <vt:lpstr>Century Gothic</vt:lpstr>
      <vt:lpstr>Comic Sans MS</vt:lpstr>
      <vt:lpstr>Constantia</vt:lpstr>
      <vt:lpstr>Corbel</vt:lpstr>
      <vt:lpstr>Courier New</vt:lpstr>
      <vt:lpstr>FG Deanna's Hand</vt:lpstr>
      <vt:lpstr>Symbol</vt:lpstr>
      <vt:lpstr>Times New Roman</vt:lpstr>
      <vt:lpstr>Unicode MS</vt:lpstr>
      <vt:lpstr>Verdana</vt:lpstr>
      <vt:lpstr>Wingdings</vt:lpstr>
      <vt:lpstr>Zapf Dingbats</vt:lpstr>
      <vt:lpstr>Office Theme</vt:lpstr>
      <vt:lpstr>Custom Design</vt:lpstr>
      <vt:lpstr>7_Office Theme</vt:lpstr>
      <vt:lpstr>1_Theme1</vt:lpstr>
      <vt:lpstr>5_Theme1</vt:lpstr>
      <vt:lpstr>8_Office Theme</vt:lpstr>
      <vt:lpstr>Theme1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requirements for FCC-ee</vt:lpstr>
      <vt:lpstr>luminosity vs c.m. energy</vt:lpstr>
      <vt:lpstr>key parameters FCC-ee</vt:lpstr>
      <vt:lpstr>SC RF System</vt:lpstr>
      <vt:lpstr>luminosity scaling: larger E &amp; r</vt:lpstr>
      <vt:lpstr>luminosity scaling: damping</vt:lpstr>
      <vt:lpstr>beam-beam simulations </vt:lpstr>
      <vt:lpstr>PowerPoint Presentation</vt:lpstr>
      <vt:lpstr>beamstrahlung – a new limit at 175 GeV </vt:lpstr>
      <vt:lpstr>SuperKEKB = FCC-ee demonstrator</vt:lpstr>
      <vt:lpstr>by* evolution over 40 years</vt:lpstr>
      <vt:lpstr>FCC-ee injection</vt:lpstr>
      <vt:lpstr>top-up injection at PEP-II</vt:lpstr>
      <vt:lpstr>FCC-ee top-up</vt:lpstr>
      <vt:lpstr>IR optics with crab waist and solenoids</vt:lpstr>
      <vt:lpstr>complete draft optics &amp; geometry  for FCC-ee</vt:lpstr>
      <vt:lpstr>dynamic aperture</vt:lpstr>
      <vt:lpstr>FCC-he baseline: linac-ring collider</vt:lpstr>
      <vt:lpstr>one option: reuse the LHeC</vt:lpstr>
      <vt:lpstr>LHeC HF → FCC-he (FCC-hh phase 2)</vt:lpstr>
      <vt:lpstr>PowerPoint Presentation</vt:lpstr>
      <vt:lpstr>PowerPoint Presentation</vt:lpstr>
      <vt:lpstr>PowerPoint Presentation</vt:lpstr>
      <vt:lpstr>FCC Collaboration Status</vt:lpstr>
      <vt:lpstr>PowerPoint Presentation</vt:lpstr>
      <vt:lpstr>PowerPoint Presentation</vt:lpstr>
      <vt:lpstr>EuroCirCol Consortium + Associates</vt:lpstr>
      <vt:lpstr>PowerPoint Presentation</vt:lpstr>
      <vt:lpstr>PowerPoint Presentation</vt:lpstr>
      <vt:lpstr>… surely great times ahead!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50</cp:revision>
  <dcterms:created xsi:type="dcterms:W3CDTF">2015-06-27T14:37:36Z</dcterms:created>
  <dcterms:modified xsi:type="dcterms:W3CDTF">2015-07-09T14:01:49Z</dcterms:modified>
</cp:coreProperties>
</file>