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8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9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20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21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2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3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4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5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6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2" r:id="rId4"/>
    <p:sldMasterId id="2147483703" r:id="rId5"/>
    <p:sldMasterId id="2147483740" r:id="rId6"/>
    <p:sldMasterId id="2147483767" r:id="rId7"/>
    <p:sldMasterId id="2147483803" r:id="rId8"/>
    <p:sldMasterId id="2147483817" r:id="rId9"/>
    <p:sldMasterId id="2147483843" r:id="rId10"/>
    <p:sldMasterId id="2147483867" r:id="rId11"/>
    <p:sldMasterId id="2147483879" r:id="rId12"/>
    <p:sldMasterId id="2147483891" r:id="rId13"/>
    <p:sldMasterId id="2147483903" r:id="rId14"/>
    <p:sldMasterId id="2147483915" r:id="rId15"/>
    <p:sldMasterId id="2147483927" r:id="rId16"/>
    <p:sldMasterId id="2147483936" r:id="rId17"/>
    <p:sldMasterId id="2147483948" r:id="rId18"/>
    <p:sldMasterId id="2147483953" r:id="rId19"/>
    <p:sldMasterId id="2147483957" r:id="rId20"/>
    <p:sldMasterId id="2147483969" r:id="rId21"/>
    <p:sldMasterId id="2147483981" r:id="rId22"/>
    <p:sldMasterId id="2147483993" r:id="rId23"/>
    <p:sldMasterId id="2147484005" r:id="rId24"/>
    <p:sldMasterId id="2147484017" r:id="rId25"/>
    <p:sldMasterId id="2147484029" r:id="rId26"/>
    <p:sldMasterId id="2147484041" r:id="rId27"/>
  </p:sldMasterIdLst>
  <p:notesMasterIdLst>
    <p:notesMasterId r:id="rId107"/>
  </p:notesMasterIdLst>
  <p:sldIdLst>
    <p:sldId id="382" r:id="rId28"/>
    <p:sldId id="300" r:id="rId29"/>
    <p:sldId id="301" r:id="rId30"/>
    <p:sldId id="303" r:id="rId31"/>
    <p:sldId id="304" r:id="rId32"/>
    <p:sldId id="407" r:id="rId33"/>
    <p:sldId id="408" r:id="rId34"/>
    <p:sldId id="409" r:id="rId35"/>
    <p:sldId id="410" r:id="rId36"/>
    <p:sldId id="411" r:id="rId37"/>
    <p:sldId id="438" r:id="rId38"/>
    <p:sldId id="476" r:id="rId39"/>
    <p:sldId id="388" r:id="rId40"/>
    <p:sldId id="402" r:id="rId41"/>
    <p:sldId id="404" r:id="rId42"/>
    <p:sldId id="401" r:id="rId43"/>
    <p:sldId id="406" r:id="rId44"/>
    <p:sldId id="391" r:id="rId45"/>
    <p:sldId id="392" r:id="rId46"/>
    <p:sldId id="394" r:id="rId47"/>
    <p:sldId id="395" r:id="rId48"/>
    <p:sldId id="396" r:id="rId49"/>
    <p:sldId id="417" r:id="rId50"/>
    <p:sldId id="415" r:id="rId51"/>
    <p:sldId id="416" r:id="rId52"/>
    <p:sldId id="429" r:id="rId53"/>
    <p:sldId id="422" r:id="rId54"/>
    <p:sldId id="423" r:id="rId55"/>
    <p:sldId id="445" r:id="rId56"/>
    <p:sldId id="430" r:id="rId57"/>
    <p:sldId id="424" r:id="rId58"/>
    <p:sldId id="419" r:id="rId59"/>
    <p:sldId id="434" r:id="rId60"/>
    <p:sldId id="418" r:id="rId61"/>
    <p:sldId id="473" r:id="rId62"/>
    <p:sldId id="474" r:id="rId63"/>
    <p:sldId id="436" r:id="rId64"/>
    <p:sldId id="450" r:id="rId65"/>
    <p:sldId id="451" r:id="rId66"/>
    <p:sldId id="452" r:id="rId67"/>
    <p:sldId id="453" r:id="rId68"/>
    <p:sldId id="454" r:id="rId69"/>
    <p:sldId id="449" r:id="rId70"/>
    <p:sldId id="435" r:id="rId71"/>
    <p:sldId id="455" r:id="rId72"/>
    <p:sldId id="472" r:id="rId73"/>
    <p:sldId id="444" r:id="rId74"/>
    <p:sldId id="426" r:id="rId75"/>
    <p:sldId id="427" r:id="rId76"/>
    <p:sldId id="421" r:id="rId77"/>
    <p:sldId id="437" r:id="rId78"/>
    <p:sldId id="439" r:id="rId79"/>
    <p:sldId id="440" r:id="rId80"/>
    <p:sldId id="441" r:id="rId81"/>
    <p:sldId id="442" r:id="rId82"/>
    <p:sldId id="443" r:id="rId83"/>
    <p:sldId id="425" r:id="rId84"/>
    <p:sldId id="428" r:id="rId85"/>
    <p:sldId id="463" r:id="rId86"/>
    <p:sldId id="457" r:id="rId87"/>
    <p:sldId id="462" r:id="rId88"/>
    <p:sldId id="470" r:id="rId89"/>
    <p:sldId id="468" r:id="rId90"/>
    <p:sldId id="464" r:id="rId91"/>
    <p:sldId id="465" r:id="rId92"/>
    <p:sldId id="458" r:id="rId93"/>
    <p:sldId id="459" r:id="rId94"/>
    <p:sldId id="466" r:id="rId95"/>
    <p:sldId id="460" r:id="rId96"/>
    <p:sldId id="467" r:id="rId97"/>
    <p:sldId id="471" r:id="rId98"/>
    <p:sldId id="475" r:id="rId99"/>
    <p:sldId id="447" r:id="rId100"/>
    <p:sldId id="389" r:id="rId101"/>
    <p:sldId id="420" r:id="rId102"/>
    <p:sldId id="431" r:id="rId103"/>
    <p:sldId id="432" r:id="rId104"/>
    <p:sldId id="448" r:id="rId105"/>
    <p:sldId id="413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2.xml"/><Relationship Id="rId107" Type="http://schemas.openxmlformats.org/officeDocument/2006/relationships/notesMaster" Target="notesMasters/notesMaster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66" Type="http://schemas.openxmlformats.org/officeDocument/2006/relationships/slide" Target="slides/slide39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87" Type="http://schemas.openxmlformats.org/officeDocument/2006/relationships/slide" Target="slides/slide60.xml"/><Relationship Id="rId102" Type="http://schemas.openxmlformats.org/officeDocument/2006/relationships/slide" Target="slides/slide75.xml"/><Relationship Id="rId11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90" Type="http://schemas.openxmlformats.org/officeDocument/2006/relationships/slide" Target="slides/slide63.xml"/><Relationship Id="rId95" Type="http://schemas.openxmlformats.org/officeDocument/2006/relationships/slide" Target="slides/slide6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56" Type="http://schemas.openxmlformats.org/officeDocument/2006/relationships/slide" Target="slides/slide29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77" Type="http://schemas.openxmlformats.org/officeDocument/2006/relationships/slide" Target="slides/slide50.xml"/><Relationship Id="rId100" Type="http://schemas.openxmlformats.org/officeDocument/2006/relationships/slide" Target="slides/slide73.xml"/><Relationship Id="rId105" Type="http://schemas.openxmlformats.org/officeDocument/2006/relationships/slide" Target="slides/slide7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slide" Target="slides/slide32.xml"/><Relationship Id="rId67" Type="http://schemas.openxmlformats.org/officeDocument/2006/relationships/slide" Target="slides/slide40.xml"/><Relationship Id="rId103" Type="http://schemas.openxmlformats.org/officeDocument/2006/relationships/slide" Target="slides/slide76.xml"/><Relationship Id="rId108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slide" Target="slides/slide35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6" Type="http://schemas.openxmlformats.org/officeDocument/2006/relationships/slide" Target="slides/slide7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slide" Target="slides/slide67.xml"/><Relationship Id="rId99" Type="http://schemas.openxmlformats.org/officeDocument/2006/relationships/slide" Target="slides/slide72.xml"/><Relationship Id="rId101" Type="http://schemas.openxmlformats.org/officeDocument/2006/relationships/slide" Target="slides/slide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109" Type="http://schemas.openxmlformats.org/officeDocument/2006/relationships/viewProps" Target="viewProps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04" Type="http://schemas.openxmlformats.org/officeDocument/2006/relationships/slide" Target="slides/slide7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92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0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1"/>
          <c:order val="1"/>
          <c:tx>
            <c:v>beam-beam limit</c:v>
          </c:tx>
          <c:spPr>
            <a:ln w="5397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xi_plots2!$F$2:$F$13</c:f>
              <c:numCache>
                <c:formatCode>General</c:formatCode>
                <c:ptCount val="12"/>
                <c:pt idx="1">
                  <c:v>100</c:v>
                </c:pt>
                <c:pt idx="2">
                  <c:v>110</c:v>
                </c:pt>
                <c:pt idx="3">
                  <c:v>120</c:v>
                </c:pt>
                <c:pt idx="4">
                  <c:v>130</c:v>
                </c:pt>
                <c:pt idx="5">
                  <c:v>140</c:v>
                </c:pt>
                <c:pt idx="6">
                  <c:v>150</c:v>
                </c:pt>
                <c:pt idx="7">
                  <c:v>160</c:v>
                </c:pt>
                <c:pt idx="8">
                  <c:v>175</c:v>
                </c:pt>
                <c:pt idx="9">
                  <c:v>180</c:v>
                </c:pt>
                <c:pt idx="10">
                  <c:v>190</c:v>
                </c:pt>
                <c:pt idx="11">
                  <c:v>200</c:v>
                </c:pt>
              </c:numCache>
            </c:numRef>
          </c:xVal>
          <c:yVal>
            <c:numRef>
              <c:f>xi_plots2!$AC$2:$AC$13</c:f>
              <c:numCache>
                <c:formatCode>0.000</c:formatCode>
                <c:ptCount val="12"/>
                <c:pt idx="1">
                  <c:v>7.2101587220562952E-2</c:v>
                </c:pt>
                <c:pt idx="2">
                  <c:v>8.0838090697606724E-2</c:v>
                </c:pt>
                <c:pt idx="3">
                  <c:v>8.9735093672165478E-2</c:v>
                </c:pt>
                <c:pt idx="4">
                  <c:v>9.8781780076280634E-2</c:v>
                </c:pt>
                <c:pt idx="5">
                  <c:v>0.10796884811630421</c:v>
                </c:pt>
                <c:pt idx="6">
                  <c:v>0.11728820399887387</c:v>
                </c:pt>
                <c:pt idx="7">
                  <c:v>0.1267327341284081</c:v>
                </c:pt>
                <c:pt idx="8">
                  <c:v>0.14112062254765936</c:v>
                </c:pt>
                <c:pt idx="9">
                  <c:v>0.14597276395986702</c:v>
                </c:pt>
                <c:pt idx="10">
                  <c:v>0.15575756401774835</c:v>
                </c:pt>
                <c:pt idx="11">
                  <c:v>0.16564594926587178</c:v>
                </c:pt>
              </c:numCache>
            </c:numRef>
          </c:yVal>
          <c:smooth val="1"/>
        </c:ser>
        <c:ser>
          <c:idx val="2"/>
          <c:order val="2"/>
          <c:tx>
            <c:v>vertical emittance 2pm, momentum acceptance 2%</c:v>
          </c:tx>
          <c:spPr>
            <a:ln>
              <a:noFill/>
            </a:ln>
          </c:spPr>
          <c:marker>
            <c:symbol val="none"/>
          </c:marker>
          <c:trendline>
            <c:name>vertical emittance 2pm, momentum acceptance 2%</c:name>
            <c:spPr>
              <a:ln w="53975">
                <a:solidFill>
                  <a:srgbClr val="FF0000"/>
                </a:solidFill>
                <a:prstDash val="dashDot"/>
              </a:ln>
            </c:spPr>
            <c:trendlineType val="poly"/>
            <c:order val="3"/>
            <c:dispRSqr val="0"/>
            <c:dispEq val="0"/>
          </c:trendline>
          <c:xVal>
            <c:numRef>
              <c:f>xi_plots2!$F$22:$F$30</c:f>
              <c:numCache>
                <c:formatCode>General</c:formatCode>
                <c:ptCount val="9"/>
                <c:pt idx="0">
                  <c:v>140</c:v>
                </c:pt>
                <c:pt idx="1">
                  <c:v>140</c:v>
                </c:pt>
                <c:pt idx="2">
                  <c:v>160</c:v>
                </c:pt>
                <c:pt idx="3">
                  <c:v>160</c:v>
                </c:pt>
                <c:pt idx="4">
                  <c:v>175</c:v>
                </c:pt>
                <c:pt idx="5">
                  <c:v>175</c:v>
                </c:pt>
                <c:pt idx="6">
                  <c:v>180</c:v>
                </c:pt>
                <c:pt idx="7">
                  <c:v>180</c:v>
                </c:pt>
                <c:pt idx="8">
                  <c:v>200</c:v>
                </c:pt>
              </c:numCache>
            </c:numRef>
          </c:xVal>
          <c:yVal>
            <c:numRef>
              <c:f>xi_plots2!$AC$22:$AC$30</c:f>
              <c:numCache>
                <c:formatCode>0.000</c:formatCode>
                <c:ptCount val="9"/>
                <c:pt idx="0">
                  <c:v>0.22588873788631753</c:v>
                </c:pt>
                <c:pt idx="1">
                  <c:v>0.22588873788631753</c:v>
                </c:pt>
                <c:pt idx="2">
                  <c:v>0.1439291073257952</c:v>
                </c:pt>
                <c:pt idx="3">
                  <c:v>0.1439291073257952</c:v>
                </c:pt>
                <c:pt idx="4">
                  <c:v>0.11174495971544383</c:v>
                </c:pt>
                <c:pt idx="5">
                  <c:v>0.11174495971544383</c:v>
                </c:pt>
                <c:pt idx="6">
                  <c:v>0.10394879973529655</c:v>
                </c:pt>
                <c:pt idx="7">
                  <c:v>0.10394879973529655</c:v>
                </c:pt>
                <c:pt idx="8">
                  <c:v>8.3958645940047233E-2</c:v>
                </c:pt>
              </c:numCache>
            </c:numRef>
          </c:yVal>
          <c:smooth val="1"/>
        </c:ser>
        <c:ser>
          <c:idx val="0"/>
          <c:order val="0"/>
          <c:tx>
            <c:v>vertical emittance 2pm, momentum acceptance 1.5%</c:v>
          </c:tx>
          <c:spPr>
            <a:ln>
              <a:noFill/>
            </a:ln>
          </c:spPr>
          <c:marker>
            <c:symbol val="none"/>
          </c:marker>
          <c:trendline>
            <c:name>vertical emittance 2pm, momentum acceptance 1.5%</c:name>
            <c:spPr>
              <a:ln w="53975">
                <a:solidFill>
                  <a:srgbClr val="0000CC"/>
                </a:solidFill>
                <a:prstDash val="sysDash"/>
              </a:ln>
            </c:spPr>
            <c:trendlineType val="poly"/>
            <c:order val="6"/>
            <c:dispRSqr val="0"/>
            <c:dispEq val="0"/>
          </c:trendline>
          <c:xVal>
            <c:numRef>
              <c:f>xi_plots2!$F$55:$F$65</c:f>
              <c:numCache>
                <c:formatCode>General</c:formatCode>
                <c:ptCount val="11"/>
                <c:pt idx="0">
                  <c:v>120</c:v>
                </c:pt>
                <c:pt idx="1">
                  <c:v>120</c:v>
                </c:pt>
                <c:pt idx="2">
                  <c:v>140</c:v>
                </c:pt>
                <c:pt idx="3">
                  <c:v>140</c:v>
                </c:pt>
                <c:pt idx="4">
                  <c:v>160</c:v>
                </c:pt>
                <c:pt idx="5">
                  <c:v>160</c:v>
                </c:pt>
                <c:pt idx="6">
                  <c:v>175</c:v>
                </c:pt>
                <c:pt idx="7">
                  <c:v>175</c:v>
                </c:pt>
                <c:pt idx="8">
                  <c:v>180</c:v>
                </c:pt>
                <c:pt idx="9">
                  <c:v>180</c:v>
                </c:pt>
                <c:pt idx="10">
                  <c:v>200</c:v>
                </c:pt>
              </c:numCache>
            </c:numRef>
          </c:xVal>
          <c:yVal>
            <c:numRef>
              <c:f>xi_plots2!$AC$55:$AC$65</c:f>
              <c:numCache>
                <c:formatCode>0.000</c:formatCode>
                <c:ptCount val="11"/>
                <c:pt idx="0">
                  <c:v>0.196903014883206</c:v>
                </c:pt>
                <c:pt idx="1">
                  <c:v>0.196903014883206</c:v>
                </c:pt>
                <c:pt idx="2">
                  <c:v>0.11894141508173353</c:v>
                </c:pt>
                <c:pt idx="3">
                  <c:v>0.11894141508173353</c:v>
                </c:pt>
                <c:pt idx="4">
                  <c:v>8.5457907474690925E-2</c:v>
                </c:pt>
                <c:pt idx="5">
                  <c:v>8.5457907474690925E-2</c:v>
                </c:pt>
                <c:pt idx="6">
                  <c:v>7.1964553662897598E-2</c:v>
                </c:pt>
                <c:pt idx="7">
                  <c:v>7.1964553662897598E-2</c:v>
                </c:pt>
                <c:pt idx="8">
                  <c:v>6.8366325979752743E-2</c:v>
                </c:pt>
                <c:pt idx="9">
                  <c:v>6.8366325979752743E-2</c:v>
                </c:pt>
                <c:pt idx="10">
                  <c:v>5.8671101389056811E-2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8722944"/>
        <c:axId val="566736000"/>
      </c:scatterChart>
      <c:valAx>
        <c:axId val="548722944"/>
        <c:scaling>
          <c:orientation val="minMax"/>
          <c:max val="200"/>
          <c:min val="12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energy (GeV)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566736000"/>
        <c:crosses val="autoZero"/>
        <c:crossBetween val="midCat"/>
      </c:valAx>
      <c:valAx>
        <c:axId val="566736000"/>
        <c:scaling>
          <c:orientation val="minMax"/>
          <c:max val="0.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 beam-beam parameter</a:t>
                </a:r>
              </a:p>
            </c:rich>
          </c:tx>
          <c:layout>
            <c:manualLayout>
              <c:xMode val="edge"/>
              <c:yMode val="edge"/>
              <c:x val="3.6231884057971015E-3"/>
              <c:y val="0.14121972960927054"/>
            </c:manualLayout>
          </c:layout>
          <c:overlay val="0"/>
        </c:title>
        <c:numFmt formatCode="0.00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548722944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209.2543v1" TargetMode="External"/><Relationship Id="rId2" Type="http://schemas.openxmlformats.org/officeDocument/2006/relationships/hyperlink" Target="http://arxiv.org/pdf/1202.5940v1" TargetMode="External"/><Relationship Id="rId1" Type="http://schemas.openxmlformats.org/officeDocument/2006/relationships/hyperlink" Target="https://edms.cern.ch/document/1234244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209.2543v1" TargetMode="External"/><Relationship Id="rId2" Type="http://schemas.openxmlformats.org/officeDocument/2006/relationships/hyperlink" Target="http://arxiv.org/pdf/1202.5940v1" TargetMode="External"/><Relationship Id="rId1" Type="http://schemas.openxmlformats.org/officeDocument/2006/relationships/hyperlink" Target="https://edms.cern.ch/document/1234244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2E2105-977F-CB45-AB1A-49FC191E3BB4}" type="doc">
      <dgm:prSet loTypeId="urn:microsoft.com/office/officeart/2005/8/layout/vList4#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086AAD-8598-1042-BAA5-86C746AC2420}">
      <dgm:prSet phldrT="[Text]" custT="1"/>
      <dgm:spPr>
        <a:xfrm>
          <a:off x="0" y="0"/>
          <a:ext cx="6426200" cy="1620497"/>
        </a:xfrm>
        <a:solidFill>
          <a:srgbClr val="F2F2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algn="l"/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1:  The CLIC accelerator and site facilities (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H.Schmickler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 </a:t>
          </a:r>
        </a:p>
        <a:p>
          <a:pPr algn="l"/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CLIC concept with exploration over multi-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energy range up to 3 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endParaRPr kumimoji="1" lang="en-US" sz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algn="l"/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Feasibility study of CLIC parameters optimized at 3 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(most demanding) </a:t>
          </a:r>
        </a:p>
        <a:p>
          <a:pPr marL="88900" indent="-88900" algn="l"/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Consider also 500 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GeV</a:t>
          </a:r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, and intermediate energy range</a:t>
          </a:r>
        </a:p>
        <a:p>
          <a:pPr marL="88900" indent="-88900" algn="l"/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Complete, presented in SPC in March 2011, in print: </a:t>
          </a:r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https://edms.cern.ch/document/1234244/</a:t>
          </a:r>
          <a:endParaRPr lang="en-US" sz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</dgm:t>
    </dgm:pt>
    <dgm:pt modelId="{4D4D4AF7-90C7-444E-91A8-0A78AA75C585}" type="parTrans" cxnId="{D10B330A-6368-CA4E-B698-B88D9DB17714}">
      <dgm:prSet/>
      <dgm:spPr/>
      <dgm:t>
        <a:bodyPr/>
        <a:lstStyle/>
        <a:p>
          <a:endParaRPr lang="en-US"/>
        </a:p>
      </dgm:t>
    </dgm:pt>
    <dgm:pt modelId="{286AB521-A53E-DE48-9C5A-53D7A2CCA47A}" type="sibTrans" cxnId="{D10B330A-6368-CA4E-B698-B88D9DB17714}">
      <dgm:prSet/>
      <dgm:spPr/>
      <dgm:t>
        <a:bodyPr/>
        <a:lstStyle/>
        <a:p>
          <a:endParaRPr lang="en-US"/>
        </a:p>
      </dgm:t>
    </dgm:pt>
    <dgm:pt modelId="{5EBDAE48-E33A-BF49-80B0-3795552E3EB3}">
      <dgm:prSet phldrT="[Text]" custT="1"/>
      <dgm:spPr>
        <a:xfrm>
          <a:off x="0" y="1769719"/>
          <a:ext cx="6426200" cy="1496314"/>
        </a:xfrm>
        <a:solidFill>
          <a:sysClr val="window" lastClr="FFFFFF">
            <a:lumMod val="9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2: Physics and detectors at CLIC (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L.Linssen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</a:t>
          </a:r>
        </a:p>
        <a:p>
          <a:pPr marL="88900" indent="-88900"/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Physics at a multi-</a:t>
          </a:r>
          <a:r>
            <a:rPr lang="en-US" sz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CLIC machine can be measured with high precision,   despite challenging background conditions  </a:t>
          </a:r>
        </a:p>
        <a:p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External review procedure in October 2011</a:t>
          </a:r>
        </a:p>
        <a:p>
          <a:pPr marL="88900" indent="-88900"/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Completed and printed, presented in SPC in December 2011 </a:t>
          </a:r>
          <a:r>
            <a:rPr kumimoji="1" lang="da-DK" sz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2"/>
            </a:rPr>
            <a:t>http://arxiv.org/pdf/1202.5940v1</a:t>
          </a:r>
          <a:endParaRPr kumimoji="1" lang="da-DK" sz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marL="88900" indent="-88900"/>
          <a:endParaRPr lang="en-US" sz="1100" dirty="0">
            <a:solidFill>
              <a:srgbClr val="000000"/>
            </a:solidFill>
            <a:latin typeface="Calibri"/>
            <a:ea typeface="+mn-ea"/>
            <a:cs typeface="+mn-cs"/>
          </a:endParaRPr>
        </a:p>
      </dgm:t>
    </dgm:pt>
    <dgm:pt modelId="{6695537D-2375-8746-BB55-745F7C5A87C8}" type="parTrans" cxnId="{457122C7-807C-D044-AE8C-2CD1296C78F1}">
      <dgm:prSet/>
      <dgm:spPr/>
      <dgm:t>
        <a:bodyPr/>
        <a:lstStyle/>
        <a:p>
          <a:endParaRPr lang="en-US"/>
        </a:p>
      </dgm:t>
    </dgm:pt>
    <dgm:pt modelId="{72BBA525-DD0F-194A-873D-B1491B32B0F5}" type="sibTrans" cxnId="{457122C7-807C-D044-AE8C-2CD1296C78F1}">
      <dgm:prSet/>
      <dgm:spPr/>
      <dgm:t>
        <a:bodyPr/>
        <a:lstStyle/>
        <a:p>
          <a:endParaRPr lang="en-US"/>
        </a:p>
      </dgm:t>
    </dgm:pt>
    <dgm:pt modelId="{74378FF7-AB83-C44B-BEAB-04975B374C97}">
      <dgm:prSet phldrT="[Text]" custT="1"/>
      <dgm:spPr>
        <a:xfrm>
          <a:off x="0" y="3415256"/>
          <a:ext cx="6426200" cy="1492225"/>
        </a:xfrm>
        <a:solidFill>
          <a:sysClr val="window" lastClr="FFFFFF">
            <a:lumMod val="9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lnSpc>
              <a:spcPct val="90000"/>
            </a:lnSpc>
          </a:pP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</a:t>
          </a:r>
        </a:p>
        <a:p>
          <a:pPr>
            <a:lnSpc>
              <a:spcPct val="90000"/>
            </a:lnSpc>
          </a:pPr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3:  “CLIC study summary” (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S.Stapnes</a:t>
          </a:r>
          <a:r>
            <a:rPr kumimoji="1" lang="en-US" sz="14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</a:t>
          </a:r>
        </a:p>
        <a:p>
          <a:pPr marL="88900" indent="-88900">
            <a:lnSpc>
              <a:spcPct val="90000"/>
            </a:lnSpc>
          </a:pPr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Summary and available for the European Strategy process, including possible implementation stages for a CLIC machine as well as costing and cost-drives  </a:t>
          </a:r>
        </a:p>
        <a:p>
          <a:pPr>
            <a:lnSpc>
              <a:spcPct val="90000"/>
            </a:lnSpc>
          </a:pPr>
          <a:r>
            <a:rPr kumimoji="1"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Proposing objectives and work plan of post CDR phase (2012-16)</a:t>
          </a:r>
        </a:p>
        <a:p>
          <a:pPr>
            <a:lnSpc>
              <a:spcPct val="90000"/>
            </a:lnSpc>
          </a:pPr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Completed and printed, submitted for the European Strategy Open Meeting    </a:t>
          </a:r>
        </a:p>
        <a:p>
          <a:pPr>
            <a:lnSpc>
              <a:spcPct val="60000"/>
            </a:lnSpc>
          </a:pPr>
          <a:r>
            <a:rPr lang="en-US" sz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  in September </a:t>
          </a:r>
          <a:r>
            <a:rPr lang="da-DK" sz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3"/>
            </a:rPr>
            <a:t>http://arxiv.org/pdf/1209.2543v1</a:t>
          </a:r>
          <a:endParaRPr lang="da-DK" sz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>
            <a:lnSpc>
              <a:spcPct val="90000"/>
            </a:lnSpc>
          </a:pPr>
          <a:endParaRPr lang="en-US" sz="1200" dirty="0">
            <a:solidFill>
              <a:srgbClr val="000000"/>
            </a:solidFill>
            <a:latin typeface="Calibri"/>
            <a:ea typeface="+mn-ea"/>
            <a:cs typeface="+mn-cs"/>
          </a:endParaRPr>
        </a:p>
      </dgm:t>
    </dgm:pt>
    <dgm:pt modelId="{1D19DA3B-CA1C-6C4C-8272-655A38A7787D}" type="parTrans" cxnId="{913C7480-BB0C-BA42-BFFB-342B0112C549}">
      <dgm:prSet/>
      <dgm:spPr/>
      <dgm:t>
        <a:bodyPr/>
        <a:lstStyle/>
        <a:p>
          <a:endParaRPr lang="en-US"/>
        </a:p>
      </dgm:t>
    </dgm:pt>
    <dgm:pt modelId="{22418E0B-2C9C-FA42-96D9-725BBF754019}" type="sibTrans" cxnId="{913C7480-BB0C-BA42-BFFB-342B0112C549}">
      <dgm:prSet/>
      <dgm:spPr/>
      <dgm:t>
        <a:bodyPr/>
        <a:lstStyle/>
        <a:p>
          <a:endParaRPr lang="en-US"/>
        </a:p>
      </dgm:t>
    </dgm:pt>
    <dgm:pt modelId="{00771F87-8F81-B14D-930E-8D9FD793C1F2}" type="pres">
      <dgm:prSet presAssocID="{9E2E2105-977F-CB45-AB1A-49FC191E3BB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AAD7CB-EE32-5445-B004-A6F9CC2960BF}" type="pres">
      <dgm:prSet presAssocID="{1E086AAD-8598-1042-BAA5-86C746AC2420}" presName="comp" presStyleCnt="0"/>
      <dgm:spPr/>
    </dgm:pt>
    <dgm:pt modelId="{A2D86523-2AF0-1C48-A0CC-DA9A6A91DBA3}" type="pres">
      <dgm:prSet presAssocID="{1E086AAD-8598-1042-BAA5-86C746AC2420}" presName="box" presStyleLbl="node1" presStyleIdx="0" presStyleCnt="3" custScaleY="10859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66D6C40F-4E7A-744C-90B0-5757C1146A18}" type="pres">
      <dgm:prSet presAssocID="{1E086AAD-8598-1042-BAA5-86C746AC2420}" presName="img" presStyleLbl="fgImgPlace1" presStyleIdx="0" presStyleCnt="3" custScaleY="123388"/>
      <dgm:spPr>
        <a:xfrm>
          <a:off x="149222" y="73757"/>
          <a:ext cx="1285240" cy="1472981"/>
        </a:xfrm>
        <a:prstGeom prst="roundRect">
          <a:avLst>
            <a:gd name="adj" fmla="val 10000"/>
          </a:avLst>
        </a:prstGeom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B1E9F62D-05CB-7E4F-81AD-FA120000E538}" type="pres">
      <dgm:prSet presAssocID="{1E086AAD-8598-1042-BAA5-86C746AC242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7B198E-98FA-DB4B-89B3-A3849D39D928}" type="pres">
      <dgm:prSet presAssocID="{286AB521-A53E-DE48-9C5A-53D7A2CCA47A}" presName="spacer" presStyleCnt="0"/>
      <dgm:spPr/>
    </dgm:pt>
    <dgm:pt modelId="{D00AD7F9-2062-D24F-84AD-293561E84C9F}" type="pres">
      <dgm:prSet presAssocID="{5EBDAE48-E33A-BF49-80B0-3795552E3EB3}" presName="comp" presStyleCnt="0"/>
      <dgm:spPr/>
    </dgm:pt>
    <dgm:pt modelId="{4FCFFD36-F990-8D4D-865E-42483C0B720F}" type="pres">
      <dgm:prSet presAssocID="{5EBDAE48-E33A-BF49-80B0-3795552E3EB3}" presName="box" presStyleLbl="node1" presStyleIdx="1" presStyleCnt="3" custScaleY="10027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46DB63EA-232D-0246-9538-1772A3005692}" type="pres">
      <dgm:prSet presAssocID="{5EBDAE48-E33A-BF49-80B0-3795552E3EB3}" presName="img" presStyleLbl="fgImgPlace1" presStyleIdx="1" presStyleCnt="3" custScaleY="116006"/>
      <dgm:spPr>
        <a:xfrm>
          <a:off x="149222" y="1825448"/>
          <a:ext cx="1285240" cy="1384856"/>
        </a:xfrm>
        <a:prstGeom prst="roundRect">
          <a:avLst>
            <a:gd name="adj" fmla="val 10000"/>
          </a:avLst>
        </a:prstGeom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B6D834D4-21EE-0C42-B0A5-8445498CEAA3}" type="pres">
      <dgm:prSet presAssocID="{5EBDAE48-E33A-BF49-80B0-3795552E3EB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77F70-B488-A841-B0E2-D74E51CBD3D8}" type="pres">
      <dgm:prSet presAssocID="{72BBA525-DD0F-194A-873D-B1491B32B0F5}" presName="spacer" presStyleCnt="0"/>
      <dgm:spPr/>
    </dgm:pt>
    <dgm:pt modelId="{EBFA4529-EC2A-0743-8ED4-B07522F974A5}" type="pres">
      <dgm:prSet presAssocID="{74378FF7-AB83-C44B-BEAB-04975B374C97}" presName="comp" presStyleCnt="0"/>
      <dgm:spPr/>
    </dgm:pt>
    <dgm:pt modelId="{4D1F9B71-3108-654D-AFD4-DDD52913058E}" type="pres">
      <dgm:prSet presAssocID="{74378FF7-AB83-C44B-BEAB-04975B374C97}" presName="box" presStyleLbl="node1" presStyleIdx="2" presStyleCnt="3" custLinFactNeighborX="-5000" custLinFactNeighborY="0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F6452A1B-6DA8-3F40-8E77-EAD55F03D176}" type="pres">
      <dgm:prSet presAssocID="{74378FF7-AB83-C44B-BEAB-04975B374C97}" presName="img" presStyleLbl="fgImgPlace1" presStyleIdx="2" presStyleCnt="3" custScaleY="119596"/>
      <dgm:spPr>
        <a:xfrm>
          <a:off x="149222" y="3447512"/>
          <a:ext cx="1285240" cy="1427713"/>
        </a:xfrm>
        <a:prstGeom prst="roundRect">
          <a:avLst>
            <a:gd name="adj" fmla="val 10000"/>
          </a:avLst>
        </a:prstGeom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71F4EB13-F590-AB41-98DA-8360DB98D579}" type="pres">
      <dgm:prSet presAssocID="{74378FF7-AB83-C44B-BEAB-04975B374C9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0B330A-6368-CA4E-B698-B88D9DB17714}" srcId="{9E2E2105-977F-CB45-AB1A-49FC191E3BB4}" destId="{1E086AAD-8598-1042-BAA5-86C746AC2420}" srcOrd="0" destOrd="0" parTransId="{4D4D4AF7-90C7-444E-91A8-0A78AA75C585}" sibTransId="{286AB521-A53E-DE48-9C5A-53D7A2CCA47A}"/>
    <dgm:cxn modelId="{CE6AB9DA-6F84-49A0-802D-7B8D75F75C0C}" type="presOf" srcId="{74378FF7-AB83-C44B-BEAB-04975B374C97}" destId="{71F4EB13-F590-AB41-98DA-8360DB98D579}" srcOrd="1" destOrd="0" presId="urn:microsoft.com/office/officeart/2005/8/layout/vList4#5"/>
    <dgm:cxn modelId="{913C7480-BB0C-BA42-BFFB-342B0112C549}" srcId="{9E2E2105-977F-CB45-AB1A-49FC191E3BB4}" destId="{74378FF7-AB83-C44B-BEAB-04975B374C97}" srcOrd="2" destOrd="0" parTransId="{1D19DA3B-CA1C-6C4C-8272-655A38A7787D}" sibTransId="{22418E0B-2C9C-FA42-96D9-725BBF754019}"/>
    <dgm:cxn modelId="{1F95EB06-1E06-4920-8321-86316EE5B449}" type="presOf" srcId="{1E086AAD-8598-1042-BAA5-86C746AC2420}" destId="{A2D86523-2AF0-1C48-A0CC-DA9A6A91DBA3}" srcOrd="0" destOrd="0" presId="urn:microsoft.com/office/officeart/2005/8/layout/vList4#5"/>
    <dgm:cxn modelId="{1225B7D0-87E1-4732-85BB-E57CE5CE5A3F}" type="presOf" srcId="{5EBDAE48-E33A-BF49-80B0-3795552E3EB3}" destId="{B6D834D4-21EE-0C42-B0A5-8445498CEAA3}" srcOrd="1" destOrd="0" presId="urn:microsoft.com/office/officeart/2005/8/layout/vList4#5"/>
    <dgm:cxn modelId="{460DFE8E-6D74-4DAF-A085-34B9C9ACFEA7}" type="presOf" srcId="{1E086AAD-8598-1042-BAA5-86C746AC2420}" destId="{B1E9F62D-05CB-7E4F-81AD-FA120000E538}" srcOrd="1" destOrd="0" presId="urn:microsoft.com/office/officeart/2005/8/layout/vList4#5"/>
    <dgm:cxn modelId="{457122C7-807C-D044-AE8C-2CD1296C78F1}" srcId="{9E2E2105-977F-CB45-AB1A-49FC191E3BB4}" destId="{5EBDAE48-E33A-BF49-80B0-3795552E3EB3}" srcOrd="1" destOrd="0" parTransId="{6695537D-2375-8746-BB55-745F7C5A87C8}" sibTransId="{72BBA525-DD0F-194A-873D-B1491B32B0F5}"/>
    <dgm:cxn modelId="{9B06EFB5-6D19-4FA0-B3B8-00C56458F4DA}" type="presOf" srcId="{9E2E2105-977F-CB45-AB1A-49FC191E3BB4}" destId="{00771F87-8F81-B14D-930E-8D9FD793C1F2}" srcOrd="0" destOrd="0" presId="urn:microsoft.com/office/officeart/2005/8/layout/vList4#5"/>
    <dgm:cxn modelId="{4F0C98ED-297E-471B-B525-B0A6015B90C6}" type="presOf" srcId="{74378FF7-AB83-C44B-BEAB-04975B374C97}" destId="{4D1F9B71-3108-654D-AFD4-DDD52913058E}" srcOrd="0" destOrd="0" presId="urn:microsoft.com/office/officeart/2005/8/layout/vList4#5"/>
    <dgm:cxn modelId="{51BF7345-0A44-49D8-9C2C-C997F72A2F45}" type="presOf" srcId="{5EBDAE48-E33A-BF49-80B0-3795552E3EB3}" destId="{4FCFFD36-F990-8D4D-865E-42483C0B720F}" srcOrd="0" destOrd="0" presId="urn:microsoft.com/office/officeart/2005/8/layout/vList4#5"/>
    <dgm:cxn modelId="{9E98290A-A41A-4CF5-84A5-4EFBDD5E16CC}" type="presParOf" srcId="{00771F87-8F81-B14D-930E-8D9FD793C1F2}" destId="{A0AAD7CB-EE32-5445-B004-A6F9CC2960BF}" srcOrd="0" destOrd="0" presId="urn:microsoft.com/office/officeart/2005/8/layout/vList4#5"/>
    <dgm:cxn modelId="{BC2027F5-1509-4882-9F24-3A0137B2953B}" type="presParOf" srcId="{A0AAD7CB-EE32-5445-B004-A6F9CC2960BF}" destId="{A2D86523-2AF0-1C48-A0CC-DA9A6A91DBA3}" srcOrd="0" destOrd="0" presId="urn:microsoft.com/office/officeart/2005/8/layout/vList4#5"/>
    <dgm:cxn modelId="{377FCFAE-9EFA-49DB-9011-FA196884E767}" type="presParOf" srcId="{A0AAD7CB-EE32-5445-B004-A6F9CC2960BF}" destId="{66D6C40F-4E7A-744C-90B0-5757C1146A18}" srcOrd="1" destOrd="0" presId="urn:microsoft.com/office/officeart/2005/8/layout/vList4#5"/>
    <dgm:cxn modelId="{35CA7D68-44A4-4C7A-8C02-362C449F84AE}" type="presParOf" srcId="{A0AAD7CB-EE32-5445-B004-A6F9CC2960BF}" destId="{B1E9F62D-05CB-7E4F-81AD-FA120000E538}" srcOrd="2" destOrd="0" presId="urn:microsoft.com/office/officeart/2005/8/layout/vList4#5"/>
    <dgm:cxn modelId="{375D277F-58B5-49DF-AEA2-BBC8869B7DD3}" type="presParOf" srcId="{00771F87-8F81-B14D-930E-8D9FD793C1F2}" destId="{7B7B198E-98FA-DB4B-89B3-A3849D39D928}" srcOrd="1" destOrd="0" presId="urn:microsoft.com/office/officeart/2005/8/layout/vList4#5"/>
    <dgm:cxn modelId="{18AB659D-46A5-4A28-B259-0A2A17712EED}" type="presParOf" srcId="{00771F87-8F81-B14D-930E-8D9FD793C1F2}" destId="{D00AD7F9-2062-D24F-84AD-293561E84C9F}" srcOrd="2" destOrd="0" presId="urn:microsoft.com/office/officeart/2005/8/layout/vList4#5"/>
    <dgm:cxn modelId="{B4C63D06-A80F-483C-A356-668D78D09291}" type="presParOf" srcId="{D00AD7F9-2062-D24F-84AD-293561E84C9F}" destId="{4FCFFD36-F990-8D4D-865E-42483C0B720F}" srcOrd="0" destOrd="0" presId="urn:microsoft.com/office/officeart/2005/8/layout/vList4#5"/>
    <dgm:cxn modelId="{BAD0E4DA-085F-4829-B641-BCED901766F9}" type="presParOf" srcId="{D00AD7F9-2062-D24F-84AD-293561E84C9F}" destId="{46DB63EA-232D-0246-9538-1772A3005692}" srcOrd="1" destOrd="0" presId="urn:microsoft.com/office/officeart/2005/8/layout/vList4#5"/>
    <dgm:cxn modelId="{33C78B75-5149-4555-8E0C-09425A977DEB}" type="presParOf" srcId="{D00AD7F9-2062-D24F-84AD-293561E84C9F}" destId="{B6D834D4-21EE-0C42-B0A5-8445498CEAA3}" srcOrd="2" destOrd="0" presId="urn:microsoft.com/office/officeart/2005/8/layout/vList4#5"/>
    <dgm:cxn modelId="{0A9E4E94-0401-4EDD-A524-193A5200ECCC}" type="presParOf" srcId="{00771F87-8F81-B14D-930E-8D9FD793C1F2}" destId="{51677F70-B488-A841-B0E2-D74E51CBD3D8}" srcOrd="3" destOrd="0" presId="urn:microsoft.com/office/officeart/2005/8/layout/vList4#5"/>
    <dgm:cxn modelId="{46B30E8A-84F4-47DD-8702-E097C442143B}" type="presParOf" srcId="{00771F87-8F81-B14D-930E-8D9FD793C1F2}" destId="{EBFA4529-EC2A-0743-8ED4-B07522F974A5}" srcOrd="4" destOrd="0" presId="urn:microsoft.com/office/officeart/2005/8/layout/vList4#5"/>
    <dgm:cxn modelId="{DD9C5FA3-3CF9-4918-99B9-F2966EC4F371}" type="presParOf" srcId="{EBFA4529-EC2A-0743-8ED4-B07522F974A5}" destId="{4D1F9B71-3108-654D-AFD4-DDD52913058E}" srcOrd="0" destOrd="0" presId="urn:microsoft.com/office/officeart/2005/8/layout/vList4#5"/>
    <dgm:cxn modelId="{4A271F60-F43F-4BCE-B995-67D5658720EE}" type="presParOf" srcId="{EBFA4529-EC2A-0743-8ED4-B07522F974A5}" destId="{F6452A1B-6DA8-3F40-8E77-EAD55F03D176}" srcOrd="1" destOrd="0" presId="urn:microsoft.com/office/officeart/2005/8/layout/vList4#5"/>
    <dgm:cxn modelId="{EABC5330-6E34-4411-9F66-B7151821C7F5}" type="presParOf" srcId="{EBFA4529-EC2A-0743-8ED4-B07522F974A5}" destId="{71F4EB13-F590-AB41-98DA-8360DB98D579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2DA3AE-E742-DA4A-8F3E-905B80A6F1CA}" type="doc">
      <dgm:prSet loTypeId="urn:microsoft.com/office/officeart/2005/8/layout/hChevron3" loCatId="" qsTypeId="urn:microsoft.com/office/officeart/2005/8/quickstyle/simple1" qsCatId="simple" csTypeId="urn:microsoft.com/office/officeart/2005/8/colors/accent4_2" csCatId="accent4" phldr="1"/>
      <dgm:spPr/>
    </dgm:pt>
    <dgm:pt modelId="{D35FAB25-D255-4B40-AE23-2B1ED02D3439}">
      <dgm:prSet phldrT="[Text]"/>
      <dgm:spPr/>
      <dgm:t>
        <a:bodyPr/>
        <a:lstStyle/>
        <a:p>
          <a:r>
            <a:rPr lang="en-US" dirty="0" smtClean="0"/>
            <a:t>1980</a:t>
          </a:r>
          <a:endParaRPr lang="en-US" dirty="0"/>
        </a:p>
      </dgm:t>
    </dgm:pt>
    <dgm:pt modelId="{38AC773F-0B36-FE46-817E-6531EAC113A2}" type="parTrans" cxnId="{E58AC9AF-F722-EA45-8E9B-ABA48EE5D176}">
      <dgm:prSet/>
      <dgm:spPr/>
      <dgm:t>
        <a:bodyPr/>
        <a:lstStyle/>
        <a:p>
          <a:endParaRPr lang="en-US"/>
        </a:p>
      </dgm:t>
    </dgm:pt>
    <dgm:pt modelId="{22F81606-9063-7047-B9E5-0B029F997DD6}" type="sibTrans" cxnId="{E58AC9AF-F722-EA45-8E9B-ABA48EE5D176}">
      <dgm:prSet/>
      <dgm:spPr/>
      <dgm:t>
        <a:bodyPr/>
        <a:lstStyle/>
        <a:p>
          <a:endParaRPr lang="en-US"/>
        </a:p>
      </dgm:t>
    </dgm:pt>
    <dgm:pt modelId="{7785498B-C578-3549-8586-69EFDDAC0D8F}">
      <dgm:prSet phldrT="[Text]"/>
      <dgm:spPr/>
      <dgm:t>
        <a:bodyPr/>
        <a:lstStyle/>
        <a:p>
          <a:r>
            <a:rPr lang="en-US" dirty="0" smtClean="0"/>
            <a:t>1985</a:t>
          </a:r>
          <a:endParaRPr lang="en-US" dirty="0"/>
        </a:p>
      </dgm:t>
    </dgm:pt>
    <dgm:pt modelId="{3F4F6E2E-F0FD-914A-8010-18B06964707D}" type="parTrans" cxnId="{6AC29BD9-9790-9947-BCEC-705C7E9D68F2}">
      <dgm:prSet/>
      <dgm:spPr/>
      <dgm:t>
        <a:bodyPr/>
        <a:lstStyle/>
        <a:p>
          <a:endParaRPr lang="en-US"/>
        </a:p>
      </dgm:t>
    </dgm:pt>
    <dgm:pt modelId="{352A3FCB-9B6C-B64B-8FCB-3493A47AC327}" type="sibTrans" cxnId="{6AC29BD9-9790-9947-BCEC-705C7E9D68F2}">
      <dgm:prSet/>
      <dgm:spPr/>
      <dgm:t>
        <a:bodyPr/>
        <a:lstStyle/>
        <a:p>
          <a:endParaRPr lang="en-US"/>
        </a:p>
      </dgm:t>
    </dgm:pt>
    <dgm:pt modelId="{3FF49E3A-6E56-D24A-9212-3E1F81F2EA02}">
      <dgm:prSet phldrT="[Text]"/>
      <dgm:spPr/>
      <dgm:t>
        <a:bodyPr/>
        <a:lstStyle/>
        <a:p>
          <a:r>
            <a:rPr lang="en-US" dirty="0" smtClean="0"/>
            <a:t>1995</a:t>
          </a:r>
          <a:endParaRPr lang="en-US" dirty="0"/>
        </a:p>
      </dgm:t>
    </dgm:pt>
    <dgm:pt modelId="{73A74C09-03CD-FC43-86E3-DF8800C8EA25}" type="parTrans" cxnId="{35BFAF43-881B-C242-9CFE-04162E19D0CB}">
      <dgm:prSet/>
      <dgm:spPr/>
      <dgm:t>
        <a:bodyPr/>
        <a:lstStyle/>
        <a:p>
          <a:endParaRPr lang="en-US"/>
        </a:p>
      </dgm:t>
    </dgm:pt>
    <dgm:pt modelId="{992773A9-F3B4-A44A-B7A7-8D9C175C7CAF}" type="sibTrans" cxnId="{35BFAF43-881B-C242-9CFE-04162E19D0CB}">
      <dgm:prSet/>
      <dgm:spPr/>
      <dgm:t>
        <a:bodyPr/>
        <a:lstStyle/>
        <a:p>
          <a:endParaRPr lang="en-US"/>
        </a:p>
      </dgm:t>
    </dgm:pt>
    <dgm:pt modelId="{0D4F2FDB-EEF2-CD49-8571-DC9971B16988}">
      <dgm:prSet phldrT="[Text]"/>
      <dgm:spPr/>
      <dgm:t>
        <a:bodyPr/>
        <a:lstStyle/>
        <a:p>
          <a:r>
            <a:rPr lang="en-US" dirty="0" smtClean="0"/>
            <a:t>2000</a:t>
          </a:r>
          <a:endParaRPr lang="en-US" dirty="0"/>
        </a:p>
      </dgm:t>
    </dgm:pt>
    <dgm:pt modelId="{D59BA895-152F-2A43-854D-BE3EF807F559}" type="parTrans" cxnId="{7848570F-D116-1A41-862C-001C9E3A2B56}">
      <dgm:prSet/>
      <dgm:spPr/>
      <dgm:t>
        <a:bodyPr/>
        <a:lstStyle/>
        <a:p>
          <a:endParaRPr lang="en-US"/>
        </a:p>
      </dgm:t>
    </dgm:pt>
    <dgm:pt modelId="{7A1F8876-2852-F54D-859E-6B23C54E2AA0}" type="sibTrans" cxnId="{7848570F-D116-1A41-862C-001C9E3A2B56}">
      <dgm:prSet/>
      <dgm:spPr/>
      <dgm:t>
        <a:bodyPr/>
        <a:lstStyle/>
        <a:p>
          <a:endParaRPr lang="en-US"/>
        </a:p>
      </dgm:t>
    </dgm:pt>
    <dgm:pt modelId="{494261B0-3DC9-1148-9F4D-514CBB63DBC1}">
      <dgm:prSet phldrT="[Text]"/>
      <dgm:spPr/>
      <dgm:t>
        <a:bodyPr/>
        <a:lstStyle/>
        <a:p>
          <a:r>
            <a:rPr lang="en-US" dirty="0" smtClean="0"/>
            <a:t>2005</a:t>
          </a:r>
          <a:endParaRPr lang="en-US" dirty="0"/>
        </a:p>
      </dgm:t>
    </dgm:pt>
    <dgm:pt modelId="{AD70FBA5-AFD3-0D48-BD25-8FD3F945CFDE}" type="parTrans" cxnId="{93836576-7135-4B42-B62D-791E1D6C88EF}">
      <dgm:prSet/>
      <dgm:spPr/>
      <dgm:t>
        <a:bodyPr/>
        <a:lstStyle/>
        <a:p>
          <a:endParaRPr lang="en-US"/>
        </a:p>
      </dgm:t>
    </dgm:pt>
    <dgm:pt modelId="{DA2849EE-0D64-1646-B5E6-0B9094015546}" type="sibTrans" cxnId="{93836576-7135-4B42-B62D-791E1D6C88EF}">
      <dgm:prSet/>
      <dgm:spPr/>
      <dgm:t>
        <a:bodyPr/>
        <a:lstStyle/>
        <a:p>
          <a:endParaRPr lang="en-US"/>
        </a:p>
      </dgm:t>
    </dgm:pt>
    <dgm:pt modelId="{F18A24DE-407C-4D4F-972A-75FA8E2CF709}">
      <dgm:prSet phldrT="[Text]"/>
      <dgm:spPr/>
      <dgm:t>
        <a:bodyPr/>
        <a:lstStyle/>
        <a:p>
          <a:r>
            <a:rPr lang="en-US" dirty="0" smtClean="0"/>
            <a:t>2010</a:t>
          </a:r>
          <a:endParaRPr lang="en-US" dirty="0"/>
        </a:p>
      </dgm:t>
    </dgm:pt>
    <dgm:pt modelId="{0A14E4CD-AD34-524C-ACB4-432C631F9B94}" type="parTrans" cxnId="{5A3AEFEB-3D53-CB4E-8E2E-DF4366201662}">
      <dgm:prSet/>
      <dgm:spPr/>
      <dgm:t>
        <a:bodyPr/>
        <a:lstStyle/>
        <a:p>
          <a:endParaRPr lang="en-US"/>
        </a:p>
      </dgm:t>
    </dgm:pt>
    <dgm:pt modelId="{C4BE7C59-8D07-B842-AB5A-B4681F4EF666}" type="sibTrans" cxnId="{5A3AEFEB-3D53-CB4E-8E2E-DF4366201662}">
      <dgm:prSet/>
      <dgm:spPr/>
      <dgm:t>
        <a:bodyPr/>
        <a:lstStyle/>
        <a:p>
          <a:endParaRPr lang="en-US"/>
        </a:p>
      </dgm:t>
    </dgm:pt>
    <dgm:pt modelId="{BBD331A8-F73F-DE46-B18F-608480FC9485}">
      <dgm:prSet phldrT="[Text]"/>
      <dgm:spPr/>
      <dgm:t>
        <a:bodyPr/>
        <a:lstStyle/>
        <a:p>
          <a:r>
            <a:rPr lang="en-US" dirty="0" smtClean="0"/>
            <a:t>2015</a:t>
          </a:r>
          <a:endParaRPr lang="en-US" dirty="0"/>
        </a:p>
      </dgm:t>
    </dgm:pt>
    <dgm:pt modelId="{6779589F-596C-FB4C-A44D-6AB54CCB4567}" type="parTrans" cxnId="{2A93A562-69A6-2A48-9813-1652419F7F00}">
      <dgm:prSet/>
      <dgm:spPr/>
      <dgm:t>
        <a:bodyPr/>
        <a:lstStyle/>
        <a:p>
          <a:endParaRPr lang="en-US"/>
        </a:p>
      </dgm:t>
    </dgm:pt>
    <dgm:pt modelId="{97690042-07BE-B24A-A443-4EF0D8C7FE51}" type="sibTrans" cxnId="{2A93A562-69A6-2A48-9813-1652419F7F00}">
      <dgm:prSet/>
      <dgm:spPr/>
      <dgm:t>
        <a:bodyPr/>
        <a:lstStyle/>
        <a:p>
          <a:endParaRPr lang="en-US"/>
        </a:p>
      </dgm:t>
    </dgm:pt>
    <dgm:pt modelId="{16282C59-33C6-A648-8E8D-EF6FD612E931}">
      <dgm:prSet phldrT="[Text]"/>
      <dgm:spPr/>
      <dgm:t>
        <a:bodyPr/>
        <a:lstStyle/>
        <a:p>
          <a:r>
            <a:rPr lang="en-US" dirty="0" smtClean="0"/>
            <a:t>2020</a:t>
          </a:r>
          <a:endParaRPr lang="en-US" dirty="0"/>
        </a:p>
      </dgm:t>
    </dgm:pt>
    <dgm:pt modelId="{0FDDC1F5-A697-D147-8677-C5D971B4CA63}" type="parTrans" cxnId="{AC0897CA-C716-674E-9B69-5E0146D49B23}">
      <dgm:prSet/>
      <dgm:spPr/>
      <dgm:t>
        <a:bodyPr/>
        <a:lstStyle/>
        <a:p>
          <a:endParaRPr lang="en-US"/>
        </a:p>
      </dgm:t>
    </dgm:pt>
    <dgm:pt modelId="{3EB6DCC0-97CE-F742-B780-3FAF49A8A23F}" type="sibTrans" cxnId="{AC0897CA-C716-674E-9B69-5E0146D49B23}">
      <dgm:prSet/>
      <dgm:spPr/>
      <dgm:t>
        <a:bodyPr/>
        <a:lstStyle/>
        <a:p>
          <a:endParaRPr lang="en-US"/>
        </a:p>
      </dgm:t>
    </dgm:pt>
    <dgm:pt modelId="{FD28D417-73F4-CC4C-AB8E-9FD010AA58FB}">
      <dgm:prSet phldrT="[Text]"/>
      <dgm:spPr/>
      <dgm:t>
        <a:bodyPr/>
        <a:lstStyle/>
        <a:p>
          <a:r>
            <a:rPr lang="en-US" dirty="0" smtClean="0"/>
            <a:t>2025</a:t>
          </a:r>
          <a:endParaRPr lang="en-US" dirty="0"/>
        </a:p>
      </dgm:t>
    </dgm:pt>
    <dgm:pt modelId="{8BAA936C-490D-B549-A219-B6E0DA05B8C4}" type="parTrans" cxnId="{21F23B04-5E9A-BF4B-8C26-0B317052EBA4}">
      <dgm:prSet/>
      <dgm:spPr/>
      <dgm:t>
        <a:bodyPr/>
        <a:lstStyle/>
        <a:p>
          <a:endParaRPr lang="en-US"/>
        </a:p>
      </dgm:t>
    </dgm:pt>
    <dgm:pt modelId="{BCAA0C0D-1AD1-C542-ACA0-1E87C031B6DC}" type="sibTrans" cxnId="{21F23B04-5E9A-BF4B-8C26-0B317052EBA4}">
      <dgm:prSet/>
      <dgm:spPr/>
      <dgm:t>
        <a:bodyPr/>
        <a:lstStyle/>
        <a:p>
          <a:endParaRPr lang="en-US"/>
        </a:p>
      </dgm:t>
    </dgm:pt>
    <dgm:pt modelId="{6F897560-FB01-904C-8E68-CFA9A6162309}">
      <dgm:prSet phldrT="[Text]"/>
      <dgm:spPr/>
      <dgm:t>
        <a:bodyPr/>
        <a:lstStyle/>
        <a:p>
          <a:r>
            <a:rPr lang="en-US" dirty="0" smtClean="0"/>
            <a:t>2030</a:t>
          </a:r>
          <a:endParaRPr lang="en-US" dirty="0"/>
        </a:p>
      </dgm:t>
    </dgm:pt>
    <dgm:pt modelId="{3D3EA5BA-DC00-004B-9373-88BFD9EEFC5E}" type="parTrans" cxnId="{FD0AA401-AFCD-9B41-A293-641FD9956DE5}">
      <dgm:prSet/>
      <dgm:spPr/>
      <dgm:t>
        <a:bodyPr/>
        <a:lstStyle/>
        <a:p>
          <a:endParaRPr lang="en-US"/>
        </a:p>
      </dgm:t>
    </dgm:pt>
    <dgm:pt modelId="{C3C1514B-40D6-8D4C-AC53-D2D0C53FF8B5}" type="sibTrans" cxnId="{FD0AA401-AFCD-9B41-A293-641FD9956DE5}">
      <dgm:prSet/>
      <dgm:spPr/>
      <dgm:t>
        <a:bodyPr/>
        <a:lstStyle/>
        <a:p>
          <a:endParaRPr lang="en-US"/>
        </a:p>
      </dgm:t>
    </dgm:pt>
    <dgm:pt modelId="{B3FC8077-BF1D-1C4E-83CB-81B4621A23F0}">
      <dgm:prSet phldrT="[Text]"/>
      <dgm:spPr/>
      <dgm:t>
        <a:bodyPr/>
        <a:lstStyle/>
        <a:p>
          <a:r>
            <a:rPr lang="en-US" dirty="0" smtClean="0"/>
            <a:t>2035</a:t>
          </a:r>
          <a:endParaRPr lang="en-US" dirty="0"/>
        </a:p>
      </dgm:t>
    </dgm:pt>
    <dgm:pt modelId="{687E62C2-BF7E-F44F-898F-AFF614F4BF5E}" type="parTrans" cxnId="{BA1DDF22-1751-424A-9A8B-4E186D41B916}">
      <dgm:prSet/>
      <dgm:spPr/>
      <dgm:t>
        <a:bodyPr/>
        <a:lstStyle/>
        <a:p>
          <a:endParaRPr lang="en-US"/>
        </a:p>
      </dgm:t>
    </dgm:pt>
    <dgm:pt modelId="{649D7704-C80B-634F-BAA0-DBB6DEF4EDCC}" type="sibTrans" cxnId="{BA1DDF22-1751-424A-9A8B-4E186D41B916}">
      <dgm:prSet/>
      <dgm:spPr/>
      <dgm:t>
        <a:bodyPr/>
        <a:lstStyle/>
        <a:p>
          <a:endParaRPr lang="en-US"/>
        </a:p>
      </dgm:t>
    </dgm:pt>
    <dgm:pt modelId="{D86C6FFF-3A00-8F4A-98A7-19F52DC1450D}">
      <dgm:prSet phldrT="[Text]"/>
      <dgm:spPr/>
      <dgm:t>
        <a:bodyPr/>
        <a:lstStyle/>
        <a:p>
          <a:r>
            <a:rPr lang="en-US" dirty="0" smtClean="0"/>
            <a:t>1990</a:t>
          </a:r>
          <a:endParaRPr lang="en-US" dirty="0"/>
        </a:p>
      </dgm:t>
    </dgm:pt>
    <dgm:pt modelId="{839B1897-9C81-414D-ADEE-989C89B9D646}" type="parTrans" cxnId="{6439A3A3-128B-CE4D-B024-1669F0373878}">
      <dgm:prSet/>
      <dgm:spPr/>
      <dgm:t>
        <a:bodyPr/>
        <a:lstStyle/>
        <a:p>
          <a:endParaRPr lang="en-US"/>
        </a:p>
      </dgm:t>
    </dgm:pt>
    <dgm:pt modelId="{CB114D0A-65A3-0144-9589-7C25BEDCB853}" type="sibTrans" cxnId="{6439A3A3-128B-CE4D-B024-1669F0373878}">
      <dgm:prSet/>
      <dgm:spPr/>
      <dgm:t>
        <a:bodyPr/>
        <a:lstStyle/>
        <a:p>
          <a:endParaRPr lang="en-US"/>
        </a:p>
      </dgm:t>
    </dgm:pt>
    <dgm:pt modelId="{7914452B-9B97-6445-A268-78AD45F6F2C9}" type="pres">
      <dgm:prSet presAssocID="{D42DA3AE-E742-DA4A-8F3E-905B80A6F1CA}" presName="Name0" presStyleCnt="0">
        <dgm:presLayoutVars>
          <dgm:dir/>
          <dgm:resizeHandles val="exact"/>
        </dgm:presLayoutVars>
      </dgm:prSet>
      <dgm:spPr/>
    </dgm:pt>
    <dgm:pt modelId="{6BBD79BB-90E5-7848-9248-238C5F24D7D4}" type="pres">
      <dgm:prSet presAssocID="{D35FAB25-D255-4B40-AE23-2B1ED02D3439}" presName="parTxOnly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188A54-1866-0644-A14D-C0366DCC4696}" type="pres">
      <dgm:prSet presAssocID="{22F81606-9063-7047-B9E5-0B029F997DD6}" presName="parSpace" presStyleCnt="0"/>
      <dgm:spPr/>
    </dgm:pt>
    <dgm:pt modelId="{B35C4208-5602-974B-8760-779E3EFED7AC}" type="pres">
      <dgm:prSet presAssocID="{7785498B-C578-3549-8586-69EFDDAC0D8F}" presName="parTxOnly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51D5A0-D44D-0748-A509-A55563FC2533}" type="pres">
      <dgm:prSet presAssocID="{352A3FCB-9B6C-B64B-8FCB-3493A47AC327}" presName="parSpace" presStyleCnt="0"/>
      <dgm:spPr/>
    </dgm:pt>
    <dgm:pt modelId="{C7DC7F19-9601-8D43-A8D9-CB5383EFFBB4}" type="pres">
      <dgm:prSet presAssocID="{D86C6FFF-3A00-8F4A-98A7-19F52DC1450D}" presName="parTxOnly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5EE48C4-6342-F341-81D6-89385D8B88CB}" type="pres">
      <dgm:prSet presAssocID="{CB114D0A-65A3-0144-9589-7C25BEDCB853}" presName="parSpace" presStyleCnt="0"/>
      <dgm:spPr/>
    </dgm:pt>
    <dgm:pt modelId="{ACE8F057-5345-504A-AB21-FFA35655152D}" type="pres">
      <dgm:prSet presAssocID="{3FF49E3A-6E56-D24A-9212-3E1F81F2EA02}" presName="parTxOnly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D1262F2-C05C-E845-A207-90EED1EFE847}" type="pres">
      <dgm:prSet presAssocID="{992773A9-F3B4-A44A-B7A7-8D9C175C7CAF}" presName="parSpace" presStyleCnt="0"/>
      <dgm:spPr/>
    </dgm:pt>
    <dgm:pt modelId="{D78F976A-79F4-3F47-98D6-B60E8AAA640D}" type="pres">
      <dgm:prSet presAssocID="{0D4F2FDB-EEF2-CD49-8571-DC9971B16988}" presName="parTxOnly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84CF42D-C3A9-0C48-B51E-CFA6A4C42A30}" type="pres">
      <dgm:prSet presAssocID="{7A1F8876-2852-F54D-859E-6B23C54E2AA0}" presName="parSpace" presStyleCnt="0"/>
      <dgm:spPr/>
    </dgm:pt>
    <dgm:pt modelId="{A6650731-7674-7D44-9FE5-CE5C056EB66A}" type="pres">
      <dgm:prSet presAssocID="{494261B0-3DC9-1148-9F4D-514CBB63DBC1}" presName="parTxOnly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47D316-43FF-CA42-B6C4-08341D22C125}" type="pres">
      <dgm:prSet presAssocID="{DA2849EE-0D64-1646-B5E6-0B9094015546}" presName="parSpace" presStyleCnt="0"/>
      <dgm:spPr/>
    </dgm:pt>
    <dgm:pt modelId="{EDC3A6E5-1F5D-0C43-B58F-B8A106DFE77C}" type="pres">
      <dgm:prSet presAssocID="{F18A24DE-407C-4D4F-972A-75FA8E2CF709}" presName="parTxOnly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352F98-C5F8-434F-9A3C-DAA1A9CCD29E}" type="pres">
      <dgm:prSet presAssocID="{C4BE7C59-8D07-B842-AB5A-B4681F4EF666}" presName="parSpace" presStyleCnt="0"/>
      <dgm:spPr/>
    </dgm:pt>
    <dgm:pt modelId="{8B72C8FC-668B-EF42-B48B-D9F6BC326A08}" type="pres">
      <dgm:prSet presAssocID="{BBD331A8-F73F-DE46-B18F-608480FC9485}" presName="parTxOnly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33E805D-94B1-434E-8CA6-FC35B02D6229}" type="pres">
      <dgm:prSet presAssocID="{97690042-07BE-B24A-A443-4EF0D8C7FE51}" presName="parSpace" presStyleCnt="0"/>
      <dgm:spPr/>
    </dgm:pt>
    <dgm:pt modelId="{A4147B64-7D0C-9E45-8939-2FE73234E454}" type="pres">
      <dgm:prSet presAssocID="{16282C59-33C6-A648-8E8D-EF6FD612E931}" presName="parTxOnly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080AA5-BA6F-734C-9429-82C7659FF575}" type="pres">
      <dgm:prSet presAssocID="{3EB6DCC0-97CE-F742-B780-3FAF49A8A23F}" presName="parSpace" presStyleCnt="0"/>
      <dgm:spPr/>
    </dgm:pt>
    <dgm:pt modelId="{AB550ED0-7CA9-DC4F-8AF2-A0D5FD0BA81C}" type="pres">
      <dgm:prSet presAssocID="{FD28D417-73F4-CC4C-AB8E-9FD010AA58FB}" presName="parTxOnly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C82656-0AD8-9542-AFDB-EBB037813E61}" type="pres">
      <dgm:prSet presAssocID="{BCAA0C0D-1AD1-C542-ACA0-1E87C031B6DC}" presName="parSpace" presStyleCnt="0"/>
      <dgm:spPr/>
    </dgm:pt>
    <dgm:pt modelId="{8F0D88AD-93D2-904F-A399-F1A3F4430C51}" type="pres">
      <dgm:prSet presAssocID="{6F897560-FB01-904C-8E68-CFA9A6162309}" presName="parTxOnly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683756-18BA-4F42-BF63-3FF8EDE73CC7}" type="pres">
      <dgm:prSet presAssocID="{C3C1514B-40D6-8D4C-AC53-D2D0C53FF8B5}" presName="parSpace" presStyleCnt="0"/>
      <dgm:spPr/>
    </dgm:pt>
    <dgm:pt modelId="{03608E6E-7041-B949-B4DD-04E9BB5BDB59}" type="pres">
      <dgm:prSet presAssocID="{B3FC8077-BF1D-1C4E-83CB-81B4621A23F0}" presName="parTxOnly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439A3A3-128B-CE4D-B024-1669F0373878}" srcId="{D42DA3AE-E742-DA4A-8F3E-905B80A6F1CA}" destId="{D86C6FFF-3A00-8F4A-98A7-19F52DC1450D}" srcOrd="2" destOrd="0" parTransId="{839B1897-9C81-414D-ADEE-989C89B9D646}" sibTransId="{CB114D0A-65A3-0144-9589-7C25BEDCB853}"/>
    <dgm:cxn modelId="{F1BE6BDF-1FAD-4669-BD52-478CFD5C6092}" type="presOf" srcId="{0D4F2FDB-EEF2-CD49-8571-DC9971B16988}" destId="{D78F976A-79F4-3F47-98D6-B60E8AAA640D}" srcOrd="0" destOrd="0" presId="urn:microsoft.com/office/officeart/2005/8/layout/hChevron3"/>
    <dgm:cxn modelId="{2A93A562-69A6-2A48-9813-1652419F7F00}" srcId="{D42DA3AE-E742-DA4A-8F3E-905B80A6F1CA}" destId="{BBD331A8-F73F-DE46-B18F-608480FC9485}" srcOrd="7" destOrd="0" parTransId="{6779589F-596C-FB4C-A44D-6AB54CCB4567}" sibTransId="{97690042-07BE-B24A-A443-4EF0D8C7FE51}"/>
    <dgm:cxn modelId="{21F23B04-5E9A-BF4B-8C26-0B317052EBA4}" srcId="{D42DA3AE-E742-DA4A-8F3E-905B80A6F1CA}" destId="{FD28D417-73F4-CC4C-AB8E-9FD010AA58FB}" srcOrd="9" destOrd="0" parTransId="{8BAA936C-490D-B549-A219-B6E0DA05B8C4}" sibTransId="{BCAA0C0D-1AD1-C542-ACA0-1E87C031B6DC}"/>
    <dgm:cxn modelId="{4B8F8B82-51FF-47D9-8806-C7532FDC69B6}" type="presOf" srcId="{3FF49E3A-6E56-D24A-9212-3E1F81F2EA02}" destId="{ACE8F057-5345-504A-AB21-FFA35655152D}" srcOrd="0" destOrd="0" presId="urn:microsoft.com/office/officeart/2005/8/layout/hChevron3"/>
    <dgm:cxn modelId="{E2078658-41EE-4CCF-9B30-A379E49FFD00}" type="presOf" srcId="{7785498B-C578-3549-8586-69EFDDAC0D8F}" destId="{B35C4208-5602-974B-8760-779E3EFED7AC}" srcOrd="0" destOrd="0" presId="urn:microsoft.com/office/officeart/2005/8/layout/hChevron3"/>
    <dgm:cxn modelId="{FD0AA401-AFCD-9B41-A293-641FD9956DE5}" srcId="{D42DA3AE-E742-DA4A-8F3E-905B80A6F1CA}" destId="{6F897560-FB01-904C-8E68-CFA9A6162309}" srcOrd="10" destOrd="0" parTransId="{3D3EA5BA-DC00-004B-9373-88BFD9EEFC5E}" sibTransId="{C3C1514B-40D6-8D4C-AC53-D2D0C53FF8B5}"/>
    <dgm:cxn modelId="{8F15893C-FD8C-4136-8E6D-DC6961D32AEF}" type="presOf" srcId="{FD28D417-73F4-CC4C-AB8E-9FD010AA58FB}" destId="{AB550ED0-7CA9-DC4F-8AF2-A0D5FD0BA81C}" srcOrd="0" destOrd="0" presId="urn:microsoft.com/office/officeart/2005/8/layout/hChevron3"/>
    <dgm:cxn modelId="{35BFAF43-881B-C242-9CFE-04162E19D0CB}" srcId="{D42DA3AE-E742-DA4A-8F3E-905B80A6F1CA}" destId="{3FF49E3A-6E56-D24A-9212-3E1F81F2EA02}" srcOrd="3" destOrd="0" parTransId="{73A74C09-03CD-FC43-86E3-DF8800C8EA25}" sibTransId="{992773A9-F3B4-A44A-B7A7-8D9C175C7CAF}"/>
    <dgm:cxn modelId="{93836576-7135-4B42-B62D-791E1D6C88EF}" srcId="{D42DA3AE-E742-DA4A-8F3E-905B80A6F1CA}" destId="{494261B0-3DC9-1148-9F4D-514CBB63DBC1}" srcOrd="5" destOrd="0" parTransId="{AD70FBA5-AFD3-0D48-BD25-8FD3F945CFDE}" sibTransId="{DA2849EE-0D64-1646-B5E6-0B9094015546}"/>
    <dgm:cxn modelId="{CC75F0AF-F6A3-48C7-A683-C7952C495A44}" type="presOf" srcId="{D86C6FFF-3A00-8F4A-98A7-19F52DC1450D}" destId="{C7DC7F19-9601-8D43-A8D9-CB5383EFFBB4}" srcOrd="0" destOrd="0" presId="urn:microsoft.com/office/officeart/2005/8/layout/hChevron3"/>
    <dgm:cxn modelId="{5A3AEFEB-3D53-CB4E-8E2E-DF4366201662}" srcId="{D42DA3AE-E742-DA4A-8F3E-905B80A6F1CA}" destId="{F18A24DE-407C-4D4F-972A-75FA8E2CF709}" srcOrd="6" destOrd="0" parTransId="{0A14E4CD-AD34-524C-ACB4-432C631F9B94}" sibTransId="{C4BE7C59-8D07-B842-AB5A-B4681F4EF666}"/>
    <dgm:cxn modelId="{E58AC9AF-F722-EA45-8E9B-ABA48EE5D176}" srcId="{D42DA3AE-E742-DA4A-8F3E-905B80A6F1CA}" destId="{D35FAB25-D255-4B40-AE23-2B1ED02D3439}" srcOrd="0" destOrd="0" parTransId="{38AC773F-0B36-FE46-817E-6531EAC113A2}" sibTransId="{22F81606-9063-7047-B9E5-0B029F997DD6}"/>
    <dgm:cxn modelId="{3AF95D85-F8C5-4F01-92A3-54923DA62434}" type="presOf" srcId="{494261B0-3DC9-1148-9F4D-514CBB63DBC1}" destId="{A6650731-7674-7D44-9FE5-CE5C056EB66A}" srcOrd="0" destOrd="0" presId="urn:microsoft.com/office/officeart/2005/8/layout/hChevron3"/>
    <dgm:cxn modelId="{BA1DDF22-1751-424A-9A8B-4E186D41B916}" srcId="{D42DA3AE-E742-DA4A-8F3E-905B80A6F1CA}" destId="{B3FC8077-BF1D-1C4E-83CB-81B4621A23F0}" srcOrd="11" destOrd="0" parTransId="{687E62C2-BF7E-F44F-898F-AFF614F4BF5E}" sibTransId="{649D7704-C80B-634F-BAA0-DBB6DEF4EDCC}"/>
    <dgm:cxn modelId="{2D7642CE-C76F-4A1D-B028-C8AA55FB76EE}" type="presOf" srcId="{F18A24DE-407C-4D4F-972A-75FA8E2CF709}" destId="{EDC3A6E5-1F5D-0C43-B58F-B8A106DFE77C}" srcOrd="0" destOrd="0" presId="urn:microsoft.com/office/officeart/2005/8/layout/hChevron3"/>
    <dgm:cxn modelId="{6AC29BD9-9790-9947-BCEC-705C7E9D68F2}" srcId="{D42DA3AE-E742-DA4A-8F3E-905B80A6F1CA}" destId="{7785498B-C578-3549-8586-69EFDDAC0D8F}" srcOrd="1" destOrd="0" parTransId="{3F4F6E2E-F0FD-914A-8010-18B06964707D}" sibTransId="{352A3FCB-9B6C-B64B-8FCB-3493A47AC327}"/>
    <dgm:cxn modelId="{28A7CAFD-0DF3-4AB8-BF29-45F5B75008F7}" type="presOf" srcId="{BBD331A8-F73F-DE46-B18F-608480FC9485}" destId="{8B72C8FC-668B-EF42-B48B-D9F6BC326A08}" srcOrd="0" destOrd="0" presId="urn:microsoft.com/office/officeart/2005/8/layout/hChevron3"/>
    <dgm:cxn modelId="{0E7CADA3-86DA-42EF-8612-5FC17CC76A98}" type="presOf" srcId="{B3FC8077-BF1D-1C4E-83CB-81B4621A23F0}" destId="{03608E6E-7041-B949-B4DD-04E9BB5BDB59}" srcOrd="0" destOrd="0" presId="urn:microsoft.com/office/officeart/2005/8/layout/hChevron3"/>
    <dgm:cxn modelId="{75A4000B-C07D-40E7-B3B3-76F807E5D703}" type="presOf" srcId="{6F897560-FB01-904C-8E68-CFA9A6162309}" destId="{8F0D88AD-93D2-904F-A399-F1A3F4430C51}" srcOrd="0" destOrd="0" presId="urn:microsoft.com/office/officeart/2005/8/layout/hChevron3"/>
    <dgm:cxn modelId="{7848570F-D116-1A41-862C-001C9E3A2B56}" srcId="{D42DA3AE-E742-DA4A-8F3E-905B80A6F1CA}" destId="{0D4F2FDB-EEF2-CD49-8571-DC9971B16988}" srcOrd="4" destOrd="0" parTransId="{D59BA895-152F-2A43-854D-BE3EF807F559}" sibTransId="{7A1F8876-2852-F54D-859E-6B23C54E2AA0}"/>
    <dgm:cxn modelId="{B0588E40-6723-4416-BFE4-261547D0F7B2}" type="presOf" srcId="{D42DA3AE-E742-DA4A-8F3E-905B80A6F1CA}" destId="{7914452B-9B97-6445-A268-78AD45F6F2C9}" srcOrd="0" destOrd="0" presId="urn:microsoft.com/office/officeart/2005/8/layout/hChevron3"/>
    <dgm:cxn modelId="{9006A392-1E97-4083-8E13-2EE2040061CA}" type="presOf" srcId="{16282C59-33C6-A648-8E8D-EF6FD612E931}" destId="{A4147B64-7D0C-9E45-8939-2FE73234E454}" srcOrd="0" destOrd="0" presId="urn:microsoft.com/office/officeart/2005/8/layout/hChevron3"/>
    <dgm:cxn modelId="{AC0897CA-C716-674E-9B69-5E0146D49B23}" srcId="{D42DA3AE-E742-DA4A-8F3E-905B80A6F1CA}" destId="{16282C59-33C6-A648-8E8D-EF6FD612E931}" srcOrd="8" destOrd="0" parTransId="{0FDDC1F5-A697-D147-8677-C5D971B4CA63}" sibTransId="{3EB6DCC0-97CE-F742-B780-3FAF49A8A23F}"/>
    <dgm:cxn modelId="{3A1DFC58-FE34-48A6-90FC-D499DE028A2D}" type="presOf" srcId="{D35FAB25-D255-4B40-AE23-2B1ED02D3439}" destId="{6BBD79BB-90E5-7848-9248-238C5F24D7D4}" srcOrd="0" destOrd="0" presId="urn:microsoft.com/office/officeart/2005/8/layout/hChevron3"/>
    <dgm:cxn modelId="{557A07B8-1BB2-47F2-AE3C-7C33A08D1358}" type="presParOf" srcId="{7914452B-9B97-6445-A268-78AD45F6F2C9}" destId="{6BBD79BB-90E5-7848-9248-238C5F24D7D4}" srcOrd="0" destOrd="0" presId="urn:microsoft.com/office/officeart/2005/8/layout/hChevron3"/>
    <dgm:cxn modelId="{5D9A07B8-0D83-4F85-8130-F2F621C5A648}" type="presParOf" srcId="{7914452B-9B97-6445-A268-78AD45F6F2C9}" destId="{C1188A54-1866-0644-A14D-C0366DCC4696}" srcOrd="1" destOrd="0" presId="urn:microsoft.com/office/officeart/2005/8/layout/hChevron3"/>
    <dgm:cxn modelId="{87B243D3-9A81-4B35-8632-8F5F1187DEAE}" type="presParOf" srcId="{7914452B-9B97-6445-A268-78AD45F6F2C9}" destId="{B35C4208-5602-974B-8760-779E3EFED7AC}" srcOrd="2" destOrd="0" presId="urn:microsoft.com/office/officeart/2005/8/layout/hChevron3"/>
    <dgm:cxn modelId="{C5DC2BCF-18E2-4651-9572-073BC0FB2F3D}" type="presParOf" srcId="{7914452B-9B97-6445-A268-78AD45F6F2C9}" destId="{3851D5A0-D44D-0748-A509-A55563FC2533}" srcOrd="3" destOrd="0" presId="urn:microsoft.com/office/officeart/2005/8/layout/hChevron3"/>
    <dgm:cxn modelId="{551E976F-B362-48A3-B4EF-37F483E6CB6A}" type="presParOf" srcId="{7914452B-9B97-6445-A268-78AD45F6F2C9}" destId="{C7DC7F19-9601-8D43-A8D9-CB5383EFFBB4}" srcOrd="4" destOrd="0" presId="urn:microsoft.com/office/officeart/2005/8/layout/hChevron3"/>
    <dgm:cxn modelId="{5ADE9A78-FAD7-4623-9C95-F74E05CDF6A6}" type="presParOf" srcId="{7914452B-9B97-6445-A268-78AD45F6F2C9}" destId="{D5EE48C4-6342-F341-81D6-89385D8B88CB}" srcOrd="5" destOrd="0" presId="urn:microsoft.com/office/officeart/2005/8/layout/hChevron3"/>
    <dgm:cxn modelId="{2F73EB54-B0D9-4436-8346-5E2E6467E410}" type="presParOf" srcId="{7914452B-9B97-6445-A268-78AD45F6F2C9}" destId="{ACE8F057-5345-504A-AB21-FFA35655152D}" srcOrd="6" destOrd="0" presId="urn:microsoft.com/office/officeart/2005/8/layout/hChevron3"/>
    <dgm:cxn modelId="{CC721EE1-ABCE-40FB-A659-37AB724C854B}" type="presParOf" srcId="{7914452B-9B97-6445-A268-78AD45F6F2C9}" destId="{ED1262F2-C05C-E845-A207-90EED1EFE847}" srcOrd="7" destOrd="0" presId="urn:microsoft.com/office/officeart/2005/8/layout/hChevron3"/>
    <dgm:cxn modelId="{817CA115-40C8-42CC-B073-C6892FFACECF}" type="presParOf" srcId="{7914452B-9B97-6445-A268-78AD45F6F2C9}" destId="{D78F976A-79F4-3F47-98D6-B60E8AAA640D}" srcOrd="8" destOrd="0" presId="urn:microsoft.com/office/officeart/2005/8/layout/hChevron3"/>
    <dgm:cxn modelId="{F0922641-3A54-4622-870C-49DD60B35C1E}" type="presParOf" srcId="{7914452B-9B97-6445-A268-78AD45F6F2C9}" destId="{784CF42D-C3A9-0C48-B51E-CFA6A4C42A30}" srcOrd="9" destOrd="0" presId="urn:microsoft.com/office/officeart/2005/8/layout/hChevron3"/>
    <dgm:cxn modelId="{5EB7DED6-1987-468B-8BDB-820E31CFD300}" type="presParOf" srcId="{7914452B-9B97-6445-A268-78AD45F6F2C9}" destId="{A6650731-7674-7D44-9FE5-CE5C056EB66A}" srcOrd="10" destOrd="0" presId="urn:microsoft.com/office/officeart/2005/8/layout/hChevron3"/>
    <dgm:cxn modelId="{9DBD203F-AAB7-4CA8-A69C-62946E3926D8}" type="presParOf" srcId="{7914452B-9B97-6445-A268-78AD45F6F2C9}" destId="{A747D316-43FF-CA42-B6C4-08341D22C125}" srcOrd="11" destOrd="0" presId="urn:microsoft.com/office/officeart/2005/8/layout/hChevron3"/>
    <dgm:cxn modelId="{7B5723CE-3E91-4E7B-8569-BFB808EC7CFD}" type="presParOf" srcId="{7914452B-9B97-6445-A268-78AD45F6F2C9}" destId="{EDC3A6E5-1F5D-0C43-B58F-B8A106DFE77C}" srcOrd="12" destOrd="0" presId="urn:microsoft.com/office/officeart/2005/8/layout/hChevron3"/>
    <dgm:cxn modelId="{A4E0A628-B927-4C9C-9D8F-90D10A4AD311}" type="presParOf" srcId="{7914452B-9B97-6445-A268-78AD45F6F2C9}" destId="{0E352F98-C5F8-434F-9A3C-DAA1A9CCD29E}" srcOrd="13" destOrd="0" presId="urn:microsoft.com/office/officeart/2005/8/layout/hChevron3"/>
    <dgm:cxn modelId="{0A28C895-D1A9-42FC-9D4E-5FCD88A9B706}" type="presParOf" srcId="{7914452B-9B97-6445-A268-78AD45F6F2C9}" destId="{8B72C8FC-668B-EF42-B48B-D9F6BC326A08}" srcOrd="14" destOrd="0" presId="urn:microsoft.com/office/officeart/2005/8/layout/hChevron3"/>
    <dgm:cxn modelId="{1D0D06EC-57FB-4BA8-A864-1C5F12CADAB7}" type="presParOf" srcId="{7914452B-9B97-6445-A268-78AD45F6F2C9}" destId="{E33E805D-94B1-434E-8CA6-FC35B02D6229}" srcOrd="15" destOrd="0" presId="urn:microsoft.com/office/officeart/2005/8/layout/hChevron3"/>
    <dgm:cxn modelId="{3535811D-C66B-4905-BA6E-8834E19D7766}" type="presParOf" srcId="{7914452B-9B97-6445-A268-78AD45F6F2C9}" destId="{A4147B64-7D0C-9E45-8939-2FE73234E454}" srcOrd="16" destOrd="0" presId="urn:microsoft.com/office/officeart/2005/8/layout/hChevron3"/>
    <dgm:cxn modelId="{E4E279FE-0247-47C6-9930-6015C0475638}" type="presParOf" srcId="{7914452B-9B97-6445-A268-78AD45F6F2C9}" destId="{32080AA5-BA6F-734C-9429-82C7659FF575}" srcOrd="17" destOrd="0" presId="urn:microsoft.com/office/officeart/2005/8/layout/hChevron3"/>
    <dgm:cxn modelId="{66C08BAB-F4F1-45CD-B324-8A82D64EF85B}" type="presParOf" srcId="{7914452B-9B97-6445-A268-78AD45F6F2C9}" destId="{AB550ED0-7CA9-DC4F-8AF2-A0D5FD0BA81C}" srcOrd="18" destOrd="0" presId="urn:microsoft.com/office/officeart/2005/8/layout/hChevron3"/>
    <dgm:cxn modelId="{2A997CD2-980C-4600-B524-D2F51264CA3C}" type="presParOf" srcId="{7914452B-9B97-6445-A268-78AD45F6F2C9}" destId="{FEC82656-0AD8-9542-AFDB-EBB037813E61}" srcOrd="19" destOrd="0" presId="urn:microsoft.com/office/officeart/2005/8/layout/hChevron3"/>
    <dgm:cxn modelId="{6B5F27EA-5822-4340-868B-6714A59CF28A}" type="presParOf" srcId="{7914452B-9B97-6445-A268-78AD45F6F2C9}" destId="{8F0D88AD-93D2-904F-A399-F1A3F4430C51}" srcOrd="20" destOrd="0" presId="urn:microsoft.com/office/officeart/2005/8/layout/hChevron3"/>
    <dgm:cxn modelId="{41F06DE5-1BA2-4FA9-98FB-9935F16D136F}" type="presParOf" srcId="{7914452B-9B97-6445-A268-78AD45F6F2C9}" destId="{0E683756-18BA-4F42-BF63-3FF8EDE73CC7}" srcOrd="21" destOrd="0" presId="urn:microsoft.com/office/officeart/2005/8/layout/hChevron3"/>
    <dgm:cxn modelId="{46C7BAF6-B990-4294-99BF-7AE101DB1E10}" type="presParOf" srcId="{7914452B-9B97-6445-A268-78AD45F6F2C9}" destId="{03608E6E-7041-B949-B4DD-04E9BB5BDB59}" srcOrd="2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86523-2AF0-1C48-A0CC-DA9A6A91DBA3}">
      <dsp:nvSpPr>
        <dsp:cNvPr id="0" name=""/>
        <dsp:cNvSpPr/>
      </dsp:nvSpPr>
      <dsp:spPr>
        <a:xfrm>
          <a:off x="0" y="0"/>
          <a:ext cx="6426200" cy="1620497"/>
        </a:xfrm>
        <a:prstGeom prst="roundRect">
          <a:avLst>
            <a:gd name="adj" fmla="val 10000"/>
          </a:avLst>
        </a:prstGeom>
        <a:solidFill>
          <a:srgbClr val="F2F2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1:  The CLIC accelerator and site facilities (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H.Schmickler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CLIC concept with exploration over multi-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energy range up to 3 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endParaRPr kumimoji="1" lang="en-US" sz="1200" kern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Feasibility study of CLIC parameters optimized at 3 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(most demanding) 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Consider also 500 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GeV</a:t>
          </a: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, and intermediate energy range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Complete, presented in SPC in March 2011, in print: </a:t>
          </a: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https://edms.cern.ch/document/1234244/</a:t>
          </a:r>
          <a:endParaRPr lang="en-US" sz="1200" kern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</dsp:txBody>
      <dsp:txXfrm>
        <a:off x="1434462" y="0"/>
        <a:ext cx="4991737" cy="1620497"/>
      </dsp:txXfrm>
    </dsp:sp>
    <dsp:sp modelId="{66D6C40F-4E7A-744C-90B0-5757C1146A18}">
      <dsp:nvSpPr>
        <dsp:cNvPr id="0" name=""/>
        <dsp:cNvSpPr/>
      </dsp:nvSpPr>
      <dsp:spPr>
        <a:xfrm>
          <a:off x="149222" y="73757"/>
          <a:ext cx="1285240" cy="147298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CFFD36-F990-8D4D-865E-42483C0B720F}">
      <dsp:nvSpPr>
        <dsp:cNvPr id="0" name=""/>
        <dsp:cNvSpPr/>
      </dsp:nvSpPr>
      <dsp:spPr>
        <a:xfrm>
          <a:off x="0" y="1769719"/>
          <a:ext cx="6426200" cy="1496314"/>
        </a:xfrm>
        <a:prstGeom prst="roundRect">
          <a:avLst>
            <a:gd name="adj" fmla="val 10000"/>
          </a:avLst>
        </a:prstGeom>
        <a:solidFill>
          <a:sysClr val="window" lastClr="FFFFFF">
            <a:lumMod val="9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2: Physics and detectors at CLIC (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L.Linssen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Physics at a multi-</a:t>
          </a:r>
          <a:r>
            <a:rPr lang="en-US" sz="12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TeV</a:t>
          </a: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CLIC machine can be measured with high precision,   despite challenging background conditions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External review procedure in October 2011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Completed and printed, presented in SPC in December 2011 </a:t>
          </a:r>
          <a:r>
            <a:rPr kumimoji="1" lang="da-DK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2"/>
            </a:rPr>
            <a:t>http://arxiv.org/pdf/1202.5940v1</a:t>
          </a:r>
          <a:endParaRPr kumimoji="1" lang="da-DK" sz="1200" kern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solidFill>
              <a:srgbClr val="000000"/>
            </a:solidFill>
            <a:latin typeface="Calibri"/>
            <a:ea typeface="+mn-ea"/>
            <a:cs typeface="+mn-cs"/>
          </a:endParaRPr>
        </a:p>
      </dsp:txBody>
      <dsp:txXfrm>
        <a:off x="1434462" y="1769719"/>
        <a:ext cx="4991737" cy="1496314"/>
      </dsp:txXfrm>
    </dsp:sp>
    <dsp:sp modelId="{46DB63EA-232D-0246-9538-1772A3005692}">
      <dsp:nvSpPr>
        <dsp:cNvPr id="0" name=""/>
        <dsp:cNvSpPr/>
      </dsp:nvSpPr>
      <dsp:spPr>
        <a:xfrm>
          <a:off x="149222" y="1825448"/>
          <a:ext cx="1285240" cy="138485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1F9B71-3108-654D-AFD4-DDD52913058E}">
      <dsp:nvSpPr>
        <dsp:cNvPr id="0" name=""/>
        <dsp:cNvSpPr/>
      </dsp:nvSpPr>
      <dsp:spPr>
        <a:xfrm>
          <a:off x="0" y="3415256"/>
          <a:ext cx="6426200" cy="1492225"/>
        </a:xfrm>
        <a:prstGeom prst="roundRect">
          <a:avLst>
            <a:gd name="adj" fmla="val 10000"/>
          </a:avLst>
        </a:prstGeom>
        <a:solidFill>
          <a:sysClr val="window" lastClr="FFFFFF">
            <a:lumMod val="9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Vol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3:  “CLIC study summary” (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ea typeface="+mn-ea"/>
              <a:cs typeface="+mn-cs"/>
            </a:rPr>
            <a:t>S.Stapnes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)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Summary and available for the European Strategy process, including possible implementation stages for a CLIC machine as well as costing and cost-drives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Proposing objectives and work plan of post CDR phase (2012-16)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- Completed and printed, submitted for the European Strategy Open Meeting    </a:t>
          </a:r>
        </a:p>
        <a:p>
          <a:pPr lvl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</a:rPr>
            <a:t>   in September </a:t>
          </a:r>
          <a:r>
            <a:rPr lang="da-DK" sz="1200" kern="1200" dirty="0" smtClean="0">
              <a:solidFill>
                <a:srgbClr val="000000"/>
              </a:solidFill>
              <a:latin typeface="Calibri"/>
              <a:ea typeface="+mn-ea"/>
              <a:cs typeface="+mn-cs"/>
              <a:hlinkClick xmlns:r="http://schemas.openxmlformats.org/officeDocument/2006/relationships" r:id="rId3"/>
            </a:rPr>
            <a:t>http://arxiv.org/pdf/1209.2543v1</a:t>
          </a:r>
          <a:endParaRPr lang="da-DK" sz="1200" kern="1200" dirty="0" smtClean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solidFill>
              <a:srgbClr val="000000"/>
            </a:solidFill>
            <a:latin typeface="Calibri"/>
            <a:ea typeface="+mn-ea"/>
            <a:cs typeface="+mn-cs"/>
          </a:endParaRPr>
        </a:p>
      </dsp:txBody>
      <dsp:txXfrm>
        <a:off x="1434462" y="3415256"/>
        <a:ext cx="4991737" cy="1492225"/>
      </dsp:txXfrm>
    </dsp:sp>
    <dsp:sp modelId="{F6452A1B-6DA8-3F40-8E77-EAD55F03D176}">
      <dsp:nvSpPr>
        <dsp:cNvPr id="0" name=""/>
        <dsp:cNvSpPr/>
      </dsp:nvSpPr>
      <dsp:spPr>
        <a:xfrm>
          <a:off x="149222" y="3447512"/>
          <a:ext cx="1285240" cy="142771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D79BB-90E5-7848-9248-238C5F24D7D4}">
      <dsp:nvSpPr>
        <dsp:cNvPr id="0" name=""/>
        <dsp:cNvSpPr/>
      </dsp:nvSpPr>
      <dsp:spPr>
        <a:xfrm>
          <a:off x="4420" y="177774"/>
          <a:ext cx="820235" cy="32809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1980</a:t>
          </a:r>
          <a:endParaRPr lang="en-US" sz="1400" kern="1200" dirty="0"/>
        </a:p>
      </dsp:txBody>
      <dsp:txXfrm>
        <a:off x="4420" y="177774"/>
        <a:ext cx="738212" cy="328094"/>
      </dsp:txXfrm>
    </dsp:sp>
    <dsp:sp modelId="{B35C4208-5602-974B-8760-779E3EFED7AC}">
      <dsp:nvSpPr>
        <dsp:cNvPr id="0" name=""/>
        <dsp:cNvSpPr/>
      </dsp:nvSpPr>
      <dsp:spPr>
        <a:xfrm>
          <a:off x="660608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1985</a:t>
          </a:r>
          <a:endParaRPr lang="en-US" sz="1400" kern="1200" dirty="0"/>
        </a:p>
      </dsp:txBody>
      <dsp:txXfrm>
        <a:off x="824655" y="177774"/>
        <a:ext cx="492141" cy="328094"/>
      </dsp:txXfrm>
    </dsp:sp>
    <dsp:sp modelId="{C7DC7F19-9601-8D43-A8D9-CB5383EFFBB4}">
      <dsp:nvSpPr>
        <dsp:cNvPr id="0" name=""/>
        <dsp:cNvSpPr/>
      </dsp:nvSpPr>
      <dsp:spPr>
        <a:xfrm>
          <a:off x="1316796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1990</a:t>
          </a:r>
          <a:endParaRPr lang="en-US" sz="1400" kern="1200" dirty="0"/>
        </a:p>
      </dsp:txBody>
      <dsp:txXfrm>
        <a:off x="1480843" y="177774"/>
        <a:ext cx="492141" cy="328094"/>
      </dsp:txXfrm>
    </dsp:sp>
    <dsp:sp modelId="{ACE8F057-5345-504A-AB21-FFA35655152D}">
      <dsp:nvSpPr>
        <dsp:cNvPr id="0" name=""/>
        <dsp:cNvSpPr/>
      </dsp:nvSpPr>
      <dsp:spPr>
        <a:xfrm>
          <a:off x="1972985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1995</a:t>
          </a:r>
          <a:endParaRPr lang="en-US" sz="1400" kern="1200" dirty="0"/>
        </a:p>
      </dsp:txBody>
      <dsp:txXfrm>
        <a:off x="2137032" y="177774"/>
        <a:ext cx="492141" cy="328094"/>
      </dsp:txXfrm>
    </dsp:sp>
    <dsp:sp modelId="{D78F976A-79F4-3F47-98D6-B60E8AAA640D}">
      <dsp:nvSpPr>
        <dsp:cNvPr id="0" name=""/>
        <dsp:cNvSpPr/>
      </dsp:nvSpPr>
      <dsp:spPr>
        <a:xfrm>
          <a:off x="2629173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2000</a:t>
          </a:r>
          <a:endParaRPr lang="en-US" sz="1400" kern="1200" dirty="0"/>
        </a:p>
      </dsp:txBody>
      <dsp:txXfrm>
        <a:off x="2793220" y="177774"/>
        <a:ext cx="492141" cy="328094"/>
      </dsp:txXfrm>
    </dsp:sp>
    <dsp:sp modelId="{A6650731-7674-7D44-9FE5-CE5C056EB66A}">
      <dsp:nvSpPr>
        <dsp:cNvPr id="0" name=""/>
        <dsp:cNvSpPr/>
      </dsp:nvSpPr>
      <dsp:spPr>
        <a:xfrm>
          <a:off x="3285361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2005</a:t>
          </a:r>
          <a:endParaRPr lang="en-US" sz="1400" kern="1200" dirty="0"/>
        </a:p>
      </dsp:txBody>
      <dsp:txXfrm>
        <a:off x="3449408" y="177774"/>
        <a:ext cx="492141" cy="328094"/>
      </dsp:txXfrm>
    </dsp:sp>
    <dsp:sp modelId="{EDC3A6E5-1F5D-0C43-B58F-B8A106DFE77C}">
      <dsp:nvSpPr>
        <dsp:cNvPr id="0" name=""/>
        <dsp:cNvSpPr/>
      </dsp:nvSpPr>
      <dsp:spPr>
        <a:xfrm>
          <a:off x="3941549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2010</a:t>
          </a:r>
          <a:endParaRPr lang="en-US" sz="1400" kern="1200" dirty="0"/>
        </a:p>
      </dsp:txBody>
      <dsp:txXfrm>
        <a:off x="4105596" y="177774"/>
        <a:ext cx="492141" cy="328094"/>
      </dsp:txXfrm>
    </dsp:sp>
    <dsp:sp modelId="{8B72C8FC-668B-EF42-B48B-D9F6BC326A08}">
      <dsp:nvSpPr>
        <dsp:cNvPr id="0" name=""/>
        <dsp:cNvSpPr/>
      </dsp:nvSpPr>
      <dsp:spPr>
        <a:xfrm>
          <a:off x="4597738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2015</a:t>
          </a:r>
          <a:endParaRPr lang="en-US" sz="1400" kern="1200" dirty="0"/>
        </a:p>
      </dsp:txBody>
      <dsp:txXfrm>
        <a:off x="4761785" y="177774"/>
        <a:ext cx="492141" cy="328094"/>
      </dsp:txXfrm>
    </dsp:sp>
    <dsp:sp modelId="{A4147B64-7D0C-9E45-8939-2FE73234E454}">
      <dsp:nvSpPr>
        <dsp:cNvPr id="0" name=""/>
        <dsp:cNvSpPr/>
      </dsp:nvSpPr>
      <dsp:spPr>
        <a:xfrm>
          <a:off x="5253926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2020</a:t>
          </a:r>
          <a:endParaRPr lang="en-US" sz="1400" kern="1200" dirty="0"/>
        </a:p>
      </dsp:txBody>
      <dsp:txXfrm>
        <a:off x="5417973" y="177774"/>
        <a:ext cx="492141" cy="328094"/>
      </dsp:txXfrm>
    </dsp:sp>
    <dsp:sp modelId="{AB550ED0-7CA9-DC4F-8AF2-A0D5FD0BA81C}">
      <dsp:nvSpPr>
        <dsp:cNvPr id="0" name=""/>
        <dsp:cNvSpPr/>
      </dsp:nvSpPr>
      <dsp:spPr>
        <a:xfrm>
          <a:off x="5910114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2025</a:t>
          </a:r>
          <a:endParaRPr lang="en-US" sz="1400" kern="1200" dirty="0"/>
        </a:p>
      </dsp:txBody>
      <dsp:txXfrm>
        <a:off x="6074161" y="177774"/>
        <a:ext cx="492141" cy="328094"/>
      </dsp:txXfrm>
    </dsp:sp>
    <dsp:sp modelId="{8F0D88AD-93D2-904F-A399-F1A3F4430C51}">
      <dsp:nvSpPr>
        <dsp:cNvPr id="0" name=""/>
        <dsp:cNvSpPr/>
      </dsp:nvSpPr>
      <dsp:spPr>
        <a:xfrm>
          <a:off x="6566302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2030</a:t>
          </a:r>
          <a:endParaRPr lang="en-US" sz="1400" kern="1200" dirty="0"/>
        </a:p>
      </dsp:txBody>
      <dsp:txXfrm>
        <a:off x="6730349" y="177774"/>
        <a:ext cx="492141" cy="328094"/>
      </dsp:txXfrm>
    </dsp:sp>
    <dsp:sp modelId="{03608E6E-7041-B949-B4DD-04E9BB5BDB59}">
      <dsp:nvSpPr>
        <dsp:cNvPr id="0" name=""/>
        <dsp:cNvSpPr/>
      </dsp:nvSpPr>
      <dsp:spPr>
        <a:xfrm>
          <a:off x="7222491" y="177774"/>
          <a:ext cx="820235" cy="3280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2035</a:t>
          </a:r>
          <a:endParaRPr lang="en-US" sz="1400" kern="1200" dirty="0"/>
        </a:p>
      </dsp:txBody>
      <dsp:txXfrm>
        <a:off x="7386538" y="177774"/>
        <a:ext cx="492141" cy="328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</cdr:x>
      <cdr:y>0.47222</cdr:y>
    </cdr:from>
    <cdr:to>
      <cdr:x>0.25582</cdr:x>
      <cdr:y>0.76389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6144" y="2448272"/>
          <a:ext cx="914400" cy="15121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spcBef>
              <a:spcPct val="20000"/>
            </a:spcBef>
            <a:spcAft>
              <a:spcPts val="400"/>
            </a:spcAft>
            <a:buClr>
              <a:srgbClr val="0000FF"/>
            </a:buClr>
            <a:buSzPct val="80000"/>
          </a:pPr>
          <a:r>
            <a:rPr lang="en-GB" sz="2400" b="1" dirty="0" smtClean="0">
              <a:solidFill>
                <a:srgbClr val="008000"/>
              </a:solidFill>
            </a:rPr>
            <a:t>be</a:t>
          </a:r>
          <a:r>
            <a:rPr lang="en-GB" sz="2400" b="1" kern="0" dirty="0" smtClean="0">
              <a:solidFill>
                <a:srgbClr val="008000"/>
              </a:solidFill>
              <a:latin typeface="+mn-lt"/>
            </a:rPr>
            <a:t>am-beam limit</a:t>
          </a:r>
        </a:p>
        <a:p xmlns:a="http://schemas.openxmlformats.org/drawingml/2006/main">
          <a:pPr>
            <a:spcBef>
              <a:spcPct val="20000"/>
            </a:spcBef>
            <a:spcAft>
              <a:spcPts val="400"/>
            </a:spcAft>
            <a:buClr>
              <a:srgbClr val="0000FF"/>
            </a:buClr>
            <a:buSzPct val="80000"/>
          </a:pPr>
          <a:r>
            <a:rPr lang="en-GB" sz="2400" b="1" dirty="0" smtClean="0">
              <a:solidFill>
                <a:srgbClr val="008000"/>
              </a:solidFill>
            </a:rPr>
            <a:t>with radiation damping</a:t>
          </a:r>
          <a:endParaRPr lang="en-GB" sz="2400" b="1" kern="0" dirty="0" smtClean="0">
            <a:solidFill>
              <a:srgbClr val="008000"/>
            </a:solidFill>
            <a:latin typeface="+mn-lt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C8771-9E73-4599-9255-39ABD8F83BF1}" type="datetimeFigureOut">
              <a:rPr lang="en-GB" smtClean="0"/>
              <a:t>04/10/2014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0DB7D-11C6-4917-B5FE-01615D2ACA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86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6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098B6-4687-4214-BB8B-3880F3973BDE}" type="slidenum">
              <a:rPr lang="en-GB">
                <a:solidFill>
                  <a:prstClr val="black"/>
                </a:solidFill>
              </a:rPr>
              <a:pPr eaLnBrk="1" hangingPunct="1"/>
              <a:t>29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latin typeface="Arial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94633-67A9-4E43-ACD1-7A0FAA47A10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40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42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26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44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27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80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47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07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56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47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95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>
                <a:solidFill>
                  <a:prstClr val="black"/>
                </a:solidFill>
              </a:rPr>
              <a:pPr/>
              <a:t>54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0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29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10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10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61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49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75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42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77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79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78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11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F614-9E61-415D-AC3C-7694CF08669C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37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64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2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91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5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94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24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/>
              <a:t>04/10/2014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042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/>
              <a:t>04/10/2014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023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9E1FC-CAE1-F24D-924C-F640B77774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154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2"/>
            <a:ext cx="2057400" cy="60499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2"/>
            <a:ext cx="6019800" cy="6049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260AB-C6CC-D648-B1DF-A4058410C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088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60BE1-CE36-8D49-89F4-2D0D4EC139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90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90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A320-B2B8-B846-BFFB-F0BCC1CFBE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461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432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678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0099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58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464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3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/>
              <a:t>04/10/2014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7514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595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730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8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976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579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5220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912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064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5301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48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544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295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449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713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050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1049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040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5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8655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068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51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23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04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451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957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3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418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97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826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76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277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3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85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06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717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520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65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290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870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806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516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70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94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5555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213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260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1992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36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328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649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204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8390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6486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7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5970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147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277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5033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0721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2564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95258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6731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4563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5997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3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1552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373"/>
      </p:ext>
    </p:extLst>
  </p:cSld>
  <p:clrMapOvr>
    <a:masterClrMapping/>
  </p:clrMapOvr>
  <p:transition spd="slow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686" y="3333751"/>
            <a:ext cx="6432674" cy="1900238"/>
          </a:xfrm>
          <a:prstGeom prst="rect">
            <a:avLst/>
          </a:prstGeom>
        </p:spPr>
        <p:txBody>
          <a:bodyPr lIns="61183" tIns="30591" rIns="61183" bIns="30591"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dist="12700" dir="162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  <a:lvl2pPr marL="58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3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4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54668" y="2071688"/>
            <a:ext cx="6429686" cy="11668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468538"/>
      </p:ext>
    </p:extLst>
  </p:cSld>
  <p:clrMapOvr>
    <a:masterClrMapping/>
  </p:clrMapOvr>
  <p:transition spd="slow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09870"/>
            <a:ext cx="9144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spcAft>
                <a:spcPts val="100"/>
              </a:spcAft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3314590917"/>
      </p:ext>
    </p:extLst>
  </p:cSld>
  <p:clrMapOvr>
    <a:masterClrMapping/>
  </p:clrMapOvr>
  <p:transition spd="slow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12096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930" y="2409871"/>
            <a:ext cx="4571070" cy="212059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</a:lstStyle>
          <a:p>
            <a:pPr defTabSz="585593">
              <a:spcBef>
                <a:spcPts val="0"/>
              </a:spcBef>
              <a:defRPr/>
            </a:pPr>
            <a:r>
              <a:rPr lang="en-US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  <a:t>Title</a:t>
            </a:r>
            <a:b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2158275731"/>
      </p:ext>
    </p:extLst>
  </p:cSld>
  <p:clrMapOvr>
    <a:masterClrMapping/>
  </p:clrMapOvr>
  <p:transition spd="slow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3079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2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625710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42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42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2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601669"/>
            <a:ext cx="9144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0000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2548471735"/>
      </p:ext>
    </p:extLst>
  </p:cSld>
  <p:clrMapOvr>
    <a:masterClrMapping/>
  </p:clrMapOvr>
  <p:transition spd="slow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1132"/>
            <a:ext cx="91440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836626"/>
      </p:ext>
    </p:extLst>
  </p:cSld>
  <p:clrMapOvr>
    <a:masterClrMapping/>
  </p:clrMapOvr>
  <p:transition spd="slow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190500"/>
            <a:ext cx="9144000" cy="9763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264285"/>
            <a:ext cx="8275320" cy="5045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639894"/>
      </p:ext>
    </p:extLst>
  </p:cSld>
  <p:clrMapOvr>
    <a:masterClrMapping/>
  </p:clrMapOvr>
  <p:transition spd="slow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0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5045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44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383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60196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6161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6361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8561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4791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5224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9423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884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9966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0F0F0"/>
                </a:solidFill>
              </a:rPr>
              <a:t>M. Benedikt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98FBEFE-EF3C-442C-ADEA-7E54C5213979}" type="slidenum">
              <a:rPr lang="en-GB" smtClean="0">
                <a:solidFill>
                  <a:srgbClr val="F0F0F0"/>
                </a:solidFill>
              </a:rPr>
              <a:pPr/>
              <a:t>‹#›</a:t>
            </a:fld>
            <a:endParaRPr lang="en-GB">
              <a:solidFill>
                <a:srgbClr val="F0F0F0"/>
              </a:solidFill>
            </a:endParaRPr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0F0F0"/>
                </a:solidFill>
              </a:rPr>
              <a:t>EDMS 1411339</a:t>
            </a:r>
            <a:endParaRPr lang="en-GB">
              <a:solidFill>
                <a:srgbClr val="F0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044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920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686" y="3333751"/>
            <a:ext cx="6432674" cy="1900238"/>
          </a:xfrm>
          <a:prstGeom prst="rect">
            <a:avLst/>
          </a:prstGeom>
        </p:spPr>
        <p:txBody>
          <a:bodyPr lIns="61183" tIns="30591" rIns="61183" bIns="30591"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dist="12700" dir="162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  <a:lvl2pPr marL="58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3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4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54668" y="2071688"/>
            <a:ext cx="6429686" cy="11668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04018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09870"/>
            <a:ext cx="9144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spcAft>
                <a:spcPts val="100"/>
              </a:spcAft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21726109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0F0F0"/>
                </a:solidFill>
              </a:rPr>
              <a:t>EDMS 1411339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>
                <a:solidFill>
                  <a:srgbClr val="F0F0F0"/>
                </a:solidFill>
              </a:rPr>
              <a:t>M. Benedikt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98FBEFE-EF3C-442C-ADEA-7E54C5213979}" type="slidenum">
              <a:rPr lang="en-GB" smtClean="0">
                <a:solidFill>
                  <a:srgbClr val="F0F0F0"/>
                </a:solidFill>
              </a:rPr>
              <a:pPr/>
              <a:t>‹#›</a:t>
            </a:fld>
            <a:endParaRPr lang="en-GB">
              <a:solidFill>
                <a:srgbClr val="F0F0F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178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4165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9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044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0910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088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2977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9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/>
              <a:t>04/10/2014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605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7697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9279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725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9772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8299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9059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6450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8833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4373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5215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11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1195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8132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1054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072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2145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76410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53364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513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690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9508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01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7619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7091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696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2437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3051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7934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9463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7173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843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2311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78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0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8928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8091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641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056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8784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7664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1898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0027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5838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79673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552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75866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2951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8925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4661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7830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6469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6927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7867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1747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8010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61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7"/>
            <a:ext cx="7772400" cy="1362075"/>
          </a:xfrm>
        </p:spPr>
        <p:txBody>
          <a:bodyPr anchor="t"/>
          <a:lstStyle>
            <a:lvl1pPr algn="l">
              <a:defRPr sz="4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298663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3657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05B9-C81C-45DC-95D7-7B6187D21D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8D5D-87E6-470E-ACD8-13E38494F3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2903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05B9-C81C-45DC-95D7-7B6187D21D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8D5D-87E6-470E-ACD8-13E38494F3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3761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05B9-C81C-45DC-95D7-7B6187D21D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8D5D-87E6-470E-ACD8-13E38494F3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6023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05B9-C81C-45DC-95D7-7B6187D21D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8D5D-87E6-470E-ACD8-13E38494F3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5649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05B9-C81C-45DC-95D7-7B6187D21D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8D5D-87E6-470E-ACD8-13E38494F3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857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05B9-C81C-45DC-95D7-7B6187D21D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8D5D-87E6-470E-ACD8-13E38494F3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4272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05B9-C81C-45DC-95D7-7B6187D21D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8D5D-87E6-470E-ACD8-13E38494F3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923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05B9-C81C-45DC-95D7-7B6187D21D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8D5D-87E6-470E-ACD8-13E38494F3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61130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05B9-C81C-45DC-95D7-7B6187D21D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8D5D-87E6-470E-ACD8-13E38494F3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31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10655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05B9-C81C-45DC-95D7-7B6187D21D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8D5D-87E6-470E-ACD8-13E38494F3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0215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05B9-C81C-45DC-95D7-7B6187D21D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C8D5D-87E6-470E-ACD8-13E38494F3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6223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4317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4273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0170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9728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83507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3471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9902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92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7881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1658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0992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45837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1576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2682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0471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2669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9871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0048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9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9586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1959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9445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4436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88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5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/>
              <a:t>04/10/2014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787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499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4343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774970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686" y="3333751"/>
            <a:ext cx="6432674" cy="1900238"/>
          </a:xfrm>
          <a:prstGeom prst="rect">
            <a:avLst/>
          </a:prstGeom>
        </p:spPr>
        <p:txBody>
          <a:bodyPr lIns="61183" tIns="30591" rIns="61183" bIns="30591"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dist="12700" dir="162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  <a:lvl2pPr marL="58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3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4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54668" y="2071688"/>
            <a:ext cx="6429686" cy="11668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926456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09870"/>
            <a:ext cx="9144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spcAft>
                <a:spcPts val="100"/>
              </a:spcAft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2572168177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12096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930" y="2409871"/>
            <a:ext cx="4571070" cy="212059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defRPr>
            </a:lvl1pPr>
          </a:lstStyle>
          <a:p>
            <a:pPr defTabSz="585593">
              <a:spcBef>
                <a:spcPts val="0"/>
              </a:spcBef>
              <a:defRPr/>
            </a:pPr>
            <a:r>
              <a:rPr lang="en-US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  <a:t>Title</a:t>
            </a:r>
            <a:b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1F497D">
                      <a:lumMod val="75000"/>
                      <a:alpha val="50000"/>
                    </a:srgbClr>
                  </a:outerShdw>
                </a:effectLst>
                <a:latin typeface="Univers LT Std 45 Light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2306664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3079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2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625710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42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42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2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601669"/>
            <a:ext cx="9144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defRPr/>
            </a:pPr>
            <a:r>
              <a:rPr lang="en-US" sz="4200" dirty="0">
                <a:solidFill>
                  <a:srgbClr val="FAF032"/>
                </a:solidFill>
                <a:effectLst>
                  <a:outerShdw dist="25400" dir="5400000" algn="tl" rotWithShape="0">
                    <a:srgbClr val="000000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5F5F5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2932311783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1132"/>
            <a:ext cx="91440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800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190500"/>
            <a:ext cx="9144000" cy="9763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264285"/>
            <a:ext cx="8275320" cy="5045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618627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39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/>
              <a:t>04/10/2014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206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726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85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075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829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77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571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6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413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/>
              <a:t>04/10/2014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2884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05586-E4B0-4B6F-B4B6-5D7B6C5E9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412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BCA23-32AC-4B7C-8AE3-3A46E140FA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153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94539-D6C4-43A4-B860-F1DFC8E4DF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435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0DC79-7F61-41FF-9316-39EF221566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14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54AE3-93E8-4287-A05B-4B0FBAEEF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46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6520054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808080">
                    <a:lumMod val="75000"/>
                  </a:srgbClr>
                </a:solidFill>
              </a:rPr>
              <a:t>23/07/2014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808080">
                    <a:lumMod val="75000"/>
                  </a:srgbClr>
                </a:solidFill>
              </a:rPr>
              <a:t>Higgs Hunting 2014 - Paris - J. Wenninger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7337161" y="16152"/>
            <a:ext cx="1786338" cy="7296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54" y="0"/>
            <a:ext cx="1822041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92858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10275-3A49-46CA-A6EE-68DB2BA804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374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BEA62-16F5-4832-A462-CC341ED0F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330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C1E19-85E8-4E0E-9136-72C62C7695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62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FAF25-BF74-4972-B942-BFED45AA9C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3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/>
              <a:t>04/10/2014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7873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CDAFE-FB4B-4D61-9057-6D8FF3E9C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19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37E95-4F2D-4A84-B9A4-10565D1B41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127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AD134-3581-4776-8AD8-FDC3823BF4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95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mlogo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1188" y="0"/>
            <a:ext cx="912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lhclogo.prev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6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0866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23/07/2014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Higgs Hunting 2014 - Paris - J. Wenninger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242F16B-63E4-4D15-90A6-73E0C1B4E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444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half" idx="10"/>
          </p:nvPr>
        </p:nvSpPr>
        <p:spPr>
          <a:xfrm>
            <a:off x="1524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351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68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64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9347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>
              <a:defRPr sz="32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tabLst>
                <a:tab pos="693738" algn="l"/>
              </a:tabLst>
              <a:defRPr sz="28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728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"/>
            <a:ext cx="2133600" cy="2606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</a:lstStyle>
          <a:p>
            <a:fld id="{80312B61-8FBB-43B8-A6DD-B3B75C3780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496" y="650559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onstantia" pitchFamily="18" charset="0"/>
              </a:rPr>
              <a:t>H. Damerau, A. Findlay, S. Hancock, CMAC 16/08/2012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11" name="Picture 10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552909" cy="6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16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nner-bl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23/07/2014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2014 - Paris - J. Wenninger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02427-AFE3-4BCF-9038-0FB899F3E4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77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/>
              <a:t>04/10/2014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7053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94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3607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3533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675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487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783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91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638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611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0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/>
              <a:t>04/10/2014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8115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199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814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945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642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519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343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580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0F0F0"/>
                </a:solidFill>
              </a:rPr>
              <a:t>M. Benedikt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98FBEFE-EF3C-442C-ADEA-7E54C5213979}" type="slidenum">
              <a:rPr lang="en-GB" smtClean="0">
                <a:solidFill>
                  <a:srgbClr val="F0F0F0"/>
                </a:solidFill>
              </a:rPr>
              <a:pPr/>
              <a:t>‹#›</a:t>
            </a:fld>
            <a:endParaRPr lang="en-GB">
              <a:solidFill>
                <a:srgbClr val="F0F0F0"/>
              </a:solidFill>
            </a:endParaRPr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0F0F0"/>
                </a:solidFill>
              </a:rPr>
              <a:t>EDMS 1411339</a:t>
            </a:r>
            <a:endParaRPr lang="en-GB">
              <a:solidFill>
                <a:srgbClr val="F0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06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686" y="3333751"/>
            <a:ext cx="6432674" cy="1900238"/>
          </a:xfrm>
          <a:prstGeom prst="rect">
            <a:avLst/>
          </a:prstGeom>
        </p:spPr>
        <p:txBody>
          <a:bodyPr lIns="61183" tIns="30591" rIns="61183" bIns="30591"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dist="12700" dir="162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  <a:lvl2pPr marL="58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3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4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54668" y="2071688"/>
            <a:ext cx="6429686" cy="11668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19437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09870"/>
            <a:ext cx="9144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85593">
              <a:spcAft>
                <a:spcPts val="100"/>
              </a:spcAft>
              <a:defRPr/>
            </a:pPr>
            <a:r>
              <a:rPr lang="en-US" sz="4400" dirty="0">
                <a:solidFill>
                  <a:srgbClr val="FAF032"/>
                </a:solidFill>
                <a:effectLst>
                  <a:outerShdw dist="25400" dir="5400000" algn="tl" rotWithShape="0">
                    <a:srgbClr val="0067A3"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45 Light"/>
              </a:rPr>
              <a:t>Speaker Name</a:t>
            </a:r>
            <a: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  <a:t/>
            </a:r>
            <a:br>
              <a:rPr lang="en-US" sz="6000" dirty="0">
                <a:solidFill>
                  <a:srgbClr val="EDB50D"/>
                </a:solidFill>
                <a:effectLst>
                  <a:outerShdw dist="12700" dir="16200000">
                    <a:srgbClr val="0067A3">
                      <a:lumMod val="75000"/>
                      <a:alpha val="50000"/>
                    </a:srgbClr>
                  </a:outerShdw>
                </a:effectLst>
                <a:latin typeface="Cambria"/>
                <a:ea typeface="ＭＳ Ｐゴシック" charset="0"/>
                <a:cs typeface="Cambria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Title</a:t>
            </a:r>
            <a:b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</a:br>
            <a:r>
              <a:rPr lang="en-US" sz="2400" dirty="0">
                <a:solidFill>
                  <a:srgbClr val="F0F0F0"/>
                </a:solidFill>
                <a:effectLst>
                  <a:outerShdw blurRad="6350" dist="12700" dir="2700000">
                    <a:srgbClr val="0067A3">
                      <a:lumMod val="75000"/>
                      <a:alpha val="50000"/>
                    </a:srgbClr>
                  </a:outerShdw>
                </a:effectLst>
                <a:latin typeface="Univers LT Std 45 Light"/>
                <a:ea typeface="ＭＳ Ｐゴシック" charset="0"/>
                <a:cs typeface="Univers LT Std 55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6050417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CFA9-AC8D-4BE9-A246-951D2AC9C928}" type="datetimeFigureOut">
              <a:rPr lang="en-GB" smtClean="0"/>
              <a:t>04/10/2014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AA9E-457A-4B5B-A863-1D9BBB73B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397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297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700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91D3-1268-BC46-A466-4FE7F8FFD0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002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C1E8D-E12B-2A44-92F8-8DFA49472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599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78EC9-7216-6B46-83CB-A6CDF7A82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064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23A9A-FF2C-1446-99F7-1135B9843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846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99594-7E91-4E44-8A81-F9D0986C34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330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E681F-4B57-FF4A-8AA2-B91E69C126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990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1B877-E7A5-DF4D-B6A5-2DE411863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294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679BC-66E3-3447-9B56-FB20A2D102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8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3.xml"/><Relationship Id="rId9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2.png"/><Relationship Id="rId5" Type="http://schemas.openxmlformats.org/officeDocument/2006/relationships/theme" Target="../theme/theme18.xml"/><Relationship Id="rId4" Type="http://schemas.openxmlformats.org/officeDocument/2006/relationships/slideLayout" Target="../slideLayouts/slideLayout192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 smtClean="0"/>
              <a:t>04/10/2014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47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2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6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0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3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8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80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782" y="2899410"/>
            <a:ext cx="8229786" cy="1143742"/>
          </a:xfrm>
          <a:prstGeom prst="rect">
            <a:avLst/>
          </a:prstGeom>
        </p:spPr>
        <p:txBody>
          <a:bodyPr vert="horz" lIns="117119" tIns="58559" rIns="117119" bIns="58559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3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584200" rtl="0" fontAlgn="base">
        <a:spcBef>
          <a:spcPct val="0"/>
        </a:spcBef>
        <a:spcAft>
          <a:spcPct val="0"/>
        </a:spcAft>
        <a:defRPr sz="5400" kern="1200" spc="-134">
          <a:solidFill>
            <a:srgbClr val="FAF032"/>
          </a:solidFill>
          <a:effectLst>
            <a:outerShdw dist="25400" dir="5400000" algn="tl" rotWithShape="0">
              <a:schemeClr val="tx2">
                <a:lumMod val="75000"/>
                <a:alpha val="50000"/>
              </a:schemeClr>
            </a:outerShdw>
          </a:effectLst>
          <a:latin typeface="Univers LT Std 45 Light"/>
          <a:ea typeface="ＭＳ Ｐゴシック" charset="0"/>
          <a:cs typeface="Univers LT Std 55"/>
        </a:defRPr>
      </a:lvl1pPr>
      <a:lvl2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2pPr>
      <a:lvl3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3pPr>
      <a:lvl4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4pPr>
      <a:lvl5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5pPr>
      <a:lvl6pPr marL="4572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6pPr>
      <a:lvl7pPr marL="9144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7pPr>
      <a:lvl8pPr marL="13716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8pPr>
      <a:lvl9pPr marL="18288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9pPr>
    </p:titleStyle>
    <p:bodyStyle>
      <a:lvl1pPr marL="438150" indent="-43815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4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1pPr>
      <a:lvl2pPr marL="950913" indent="-365125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2pPr>
      <a:lvl3pPr marL="1463675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3pPr>
      <a:lvl4pPr marL="20494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4pPr>
      <a:lvl5pPr marL="26336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5pPr>
      <a:lvl6pPr marL="3220765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359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1954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7547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59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187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781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375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7969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356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99156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475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5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782" y="2899410"/>
            <a:ext cx="8229786" cy="1143742"/>
          </a:xfrm>
          <a:prstGeom prst="rect">
            <a:avLst/>
          </a:prstGeom>
        </p:spPr>
        <p:txBody>
          <a:bodyPr vert="horz" lIns="117119" tIns="58559" rIns="117119" bIns="58559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0F0F0"/>
                </a:solidFill>
                <a:ea typeface="ＭＳ Ｐゴシック" charset="0"/>
              </a:rPr>
              <a:t>M. Benedikt</a:t>
            </a:r>
            <a:endParaRPr lang="en-GB">
              <a:solidFill>
                <a:srgbClr val="F0F0F0"/>
              </a:solidFill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fld id="{698FBEFE-EF3C-442C-ADEA-7E54C5213979}" type="slidenum">
              <a:rPr lang="en-GB" smtClean="0">
                <a:solidFill>
                  <a:srgbClr val="F0F0F0"/>
                </a:solidFill>
                <a:ea typeface="ＭＳ Ｐゴシック" charset="0"/>
              </a:rPr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0F0F0"/>
              </a:solidFill>
              <a:ea typeface="ＭＳ Ｐゴシック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0F0F0"/>
                </a:solidFill>
                <a:ea typeface="ＭＳ Ｐゴシック" charset="0"/>
              </a:rPr>
              <a:t>EDMS 1411339</a:t>
            </a:r>
            <a:endParaRPr lang="en-GB">
              <a:solidFill>
                <a:srgbClr val="F0F0F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23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ctr" defTabSz="584200" rtl="0" fontAlgn="base">
        <a:spcBef>
          <a:spcPct val="0"/>
        </a:spcBef>
        <a:spcAft>
          <a:spcPct val="0"/>
        </a:spcAft>
        <a:defRPr sz="5400" kern="1200" spc="-134">
          <a:solidFill>
            <a:srgbClr val="FAF032"/>
          </a:solidFill>
          <a:effectLst>
            <a:outerShdw dist="25400" dir="5400000" algn="tl" rotWithShape="0">
              <a:schemeClr val="tx2">
                <a:lumMod val="75000"/>
                <a:alpha val="50000"/>
              </a:schemeClr>
            </a:outerShdw>
          </a:effectLst>
          <a:latin typeface="Univers LT Std 45 Light"/>
          <a:ea typeface="ＭＳ Ｐゴシック" charset="0"/>
          <a:cs typeface="Univers LT Std 55"/>
        </a:defRPr>
      </a:lvl1pPr>
      <a:lvl2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2pPr>
      <a:lvl3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3pPr>
      <a:lvl4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4pPr>
      <a:lvl5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5pPr>
      <a:lvl6pPr marL="4572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6pPr>
      <a:lvl7pPr marL="9144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7pPr>
      <a:lvl8pPr marL="13716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8pPr>
      <a:lvl9pPr marL="18288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9pPr>
    </p:titleStyle>
    <p:bodyStyle>
      <a:lvl1pPr marL="438150" indent="-43815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4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1pPr>
      <a:lvl2pPr marL="950913" indent="-365125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2pPr>
      <a:lvl3pPr marL="1463675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3pPr>
      <a:lvl4pPr marL="20494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4pPr>
      <a:lvl5pPr marL="26336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5pPr>
      <a:lvl6pPr marL="3220765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359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1954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7547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59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187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781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375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7969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356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99156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475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1" y="6356824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2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691680" y="6165304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err="1">
                <a:solidFill>
                  <a:srgbClr val="FFFFFF"/>
                </a:solidFill>
              </a:rPr>
              <a:t>EuroCirCol</a:t>
            </a:r>
            <a:endParaRPr lang="en-GB" sz="1000" b="1" dirty="0">
              <a:solidFill>
                <a:srgbClr val="FFFFFF"/>
              </a:solidFill>
            </a:endParaRPr>
          </a:p>
          <a:p>
            <a:r>
              <a:rPr lang="en-US" sz="1000" dirty="0">
                <a:solidFill>
                  <a:srgbClr val="FFFFFF"/>
                </a:solidFill>
              </a:rPr>
              <a:t>Daniel Schulte</a:t>
            </a:r>
          </a:p>
          <a:p>
            <a:r>
              <a:rPr lang="en-US" sz="1000" dirty="0">
                <a:solidFill>
                  <a:srgbClr val="FFFFFF"/>
                </a:solidFill>
              </a:rPr>
              <a:t>Preparatory Collaboration Board Meeting, September 2014</a:t>
            </a:r>
          </a:p>
        </p:txBody>
      </p:sp>
      <p:pic>
        <p:nvPicPr>
          <p:cNvPr id="2" name="Picture 1" descr="logo-FCC-04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5304"/>
            <a:ext cx="1598960" cy="66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4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7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3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3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0F25-846C-49D3-B1A4-6B5DA2273D8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1334-D5B0-4638-A0C2-215E9783C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00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3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C05B9-C81C-45DC-95D7-7B6187D21D5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C8D5D-87E6-470E-ACD8-13E38494F3E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0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2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CFA9-AC8D-4BE9-A246-951D2AC9C9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A9E-457A-4B5B-A863-1D9BBB73B82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0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A2D3A0-4E00-4F23-9D33-3791B773FDE4}" type="slidenum">
              <a:rPr lang="en-US" smtClean="0">
                <a:solidFill>
                  <a:srgbClr val="000000"/>
                </a:solidFill>
                <a:cs typeface="ヒラギノ角ゴ Pro W3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246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782" y="2899410"/>
            <a:ext cx="8229786" cy="1143742"/>
          </a:xfrm>
          <a:prstGeom prst="rect">
            <a:avLst/>
          </a:prstGeom>
        </p:spPr>
        <p:txBody>
          <a:bodyPr vert="horz" lIns="117119" tIns="58559" rIns="117119" bIns="58559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51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584200" rtl="0" fontAlgn="base">
        <a:spcBef>
          <a:spcPct val="0"/>
        </a:spcBef>
        <a:spcAft>
          <a:spcPct val="0"/>
        </a:spcAft>
        <a:defRPr sz="5400" kern="1200" spc="-134">
          <a:solidFill>
            <a:srgbClr val="FAF032"/>
          </a:solidFill>
          <a:effectLst>
            <a:outerShdw dist="25400" dir="5400000" algn="tl" rotWithShape="0">
              <a:schemeClr val="tx2">
                <a:lumMod val="75000"/>
                <a:alpha val="50000"/>
              </a:schemeClr>
            </a:outerShdw>
          </a:effectLst>
          <a:latin typeface="Univers LT Std 45 Light"/>
          <a:ea typeface="ＭＳ Ｐゴシック" charset="0"/>
          <a:cs typeface="Univers LT Std 55"/>
        </a:defRPr>
      </a:lvl1pPr>
      <a:lvl2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2pPr>
      <a:lvl3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3pPr>
      <a:lvl4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4pPr>
      <a:lvl5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5pPr>
      <a:lvl6pPr marL="4572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6pPr>
      <a:lvl7pPr marL="9144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7pPr>
      <a:lvl8pPr marL="13716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8pPr>
      <a:lvl9pPr marL="18288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9pPr>
    </p:titleStyle>
    <p:bodyStyle>
      <a:lvl1pPr marL="438150" indent="-43815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4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1pPr>
      <a:lvl2pPr marL="950913" indent="-365125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2pPr>
      <a:lvl3pPr marL="1463675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3pPr>
      <a:lvl4pPr marL="20494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4pPr>
      <a:lvl5pPr marL="26336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5pPr>
      <a:lvl6pPr marL="3220765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359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1954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7547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59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187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781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375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7969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356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99156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475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5545B-4090-4FAE-B9FE-EB0B94CB44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C1F63-A4B9-454B-AAF9-5F01E1E5A5A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7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53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16200000">
            <a:off x="-495300" y="5905500"/>
            <a:ext cx="14478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23/07/2014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 rot="16200000">
            <a:off x="-1981200" y="2971800"/>
            <a:ext cx="44196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Higgs Hunting 2014 - Paris - J. Wenninger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6700" y="6400800"/>
            <a:ext cx="914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C8C17-11B6-4841-AA6C-480BD23B0372}" type="slidenum">
              <a:rPr lang="en-US">
                <a:solidFill>
                  <a:srgbClr val="000000"/>
                </a:solidFill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89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q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07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782" y="2899410"/>
            <a:ext cx="8229786" cy="1143742"/>
          </a:xfrm>
          <a:prstGeom prst="rect">
            <a:avLst/>
          </a:prstGeom>
        </p:spPr>
        <p:txBody>
          <a:bodyPr vert="horz" lIns="117119" tIns="58559" rIns="117119" bIns="58559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9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ctr" defTabSz="584200" rtl="0" fontAlgn="base">
        <a:spcBef>
          <a:spcPct val="0"/>
        </a:spcBef>
        <a:spcAft>
          <a:spcPct val="0"/>
        </a:spcAft>
        <a:defRPr sz="5400" kern="1200" spc="-134">
          <a:solidFill>
            <a:srgbClr val="FAF032"/>
          </a:solidFill>
          <a:effectLst>
            <a:outerShdw dist="25400" dir="5400000" algn="tl" rotWithShape="0">
              <a:schemeClr val="tx2">
                <a:lumMod val="75000"/>
                <a:alpha val="50000"/>
              </a:schemeClr>
            </a:outerShdw>
          </a:effectLst>
          <a:latin typeface="Univers LT Std 45 Light"/>
          <a:ea typeface="ＭＳ Ｐゴシック" charset="0"/>
          <a:cs typeface="Univers LT Std 55"/>
        </a:defRPr>
      </a:lvl1pPr>
      <a:lvl2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2pPr>
      <a:lvl3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3pPr>
      <a:lvl4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4pPr>
      <a:lvl5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5pPr>
      <a:lvl6pPr marL="4572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6pPr>
      <a:lvl7pPr marL="9144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7pPr>
      <a:lvl8pPr marL="13716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8pPr>
      <a:lvl9pPr marL="18288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9pPr>
    </p:titleStyle>
    <p:bodyStyle>
      <a:lvl1pPr marL="438150" indent="-43815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4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1pPr>
      <a:lvl2pPr marL="950913" indent="-365125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2pPr>
      <a:lvl3pPr marL="1463675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3pPr>
      <a:lvl4pPr marL="20494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4pPr>
      <a:lvl5pPr marL="26336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5pPr>
      <a:lvl6pPr marL="3220765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359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1954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7547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59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187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781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375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7969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356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99156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475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532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B1099E-627F-6F44-8F3D-F0C10159656A}" type="slidenum">
              <a:rPr lang="en-US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07504" y="6536377"/>
            <a:ext cx="2739377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F. Gianotti, FCC-</a:t>
            </a:r>
            <a:r>
              <a:rPr lang="en-US" sz="1200" dirty="0" err="1" smtClean="0">
                <a:solidFill>
                  <a:prstClr val="black"/>
                </a:solidFill>
              </a:rPr>
              <a:t>hh</a:t>
            </a:r>
            <a:r>
              <a:rPr lang="en-US" sz="1200" dirty="0" smtClean="0">
                <a:solidFill>
                  <a:prstClr val="black"/>
                </a:solidFill>
              </a:rPr>
              <a:t> WS, 26/5/2014</a:t>
            </a: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" name="Picture 1" descr="Screen Shot 2014-02-08 at 8.22.10 PM.png"/>
          <p:cNvPicPr preferRelativeResize="0"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296" y="121196"/>
            <a:ext cx="1097280" cy="514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179512" y="6453336"/>
            <a:ext cx="85689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0589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9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cds.cern.ch/record/1567258/files/esc-e-106.pdf" TargetMode="Externa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0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pdf/1208.1402v1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gif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10" Type="http://schemas.openxmlformats.org/officeDocument/2006/relationships/image" Target="../media/image66.pn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1.jpg"/><Relationship Id="rId4" Type="http://schemas.openxmlformats.org/officeDocument/2006/relationships/image" Target="../media/image7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6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6.wmf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5.wmf"/><Relationship Id="rId4" Type="http://schemas.openxmlformats.org/officeDocument/2006/relationships/image" Target="../media/image82.wmf"/><Relationship Id="rId9" Type="http://schemas.openxmlformats.org/officeDocument/2006/relationships/oleObject" Target="../embeddings/oleObject4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7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91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6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9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://cern.ch/fccw2015" TargetMode="External"/><Relationship Id="rId1" Type="http://schemas.openxmlformats.org/officeDocument/2006/relationships/slideLayout" Target="../slideLayouts/slideLayout17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3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2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2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5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://cern.ch/fccw2015" TargetMode="External"/><Relationship Id="rId1" Type="http://schemas.openxmlformats.org/officeDocument/2006/relationships/slideLayout" Target="../slideLayouts/slideLayout17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://cds.cern.ch/record/1567258/files/esc-e-106.pdf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wmf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784" y="-27384"/>
            <a:ext cx="9277109" cy="6917447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>
            <a:off x="-940534" y="4113292"/>
            <a:ext cx="5870973" cy="1358292"/>
          </a:xfrm>
          <a:prstGeom prst="arc">
            <a:avLst>
              <a:gd name="adj1" fmla="val 11568746"/>
              <a:gd name="adj2" fmla="val 488561"/>
            </a:avLst>
          </a:prstGeom>
          <a:ln w="381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1663800" y="4113292"/>
            <a:ext cx="2884972" cy="617406"/>
          </a:xfrm>
          <a:prstGeom prst="ellipse">
            <a:avLst/>
          </a:prstGeom>
          <a:noFill/>
          <a:ln w="38100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4548772" y="4196753"/>
            <a:ext cx="381668" cy="107375"/>
          </a:xfrm>
          <a:prstGeom prst="ellipse">
            <a:avLst/>
          </a:prstGeom>
          <a:noFill/>
          <a:ln w="28575">
            <a:solidFill>
              <a:srgbClr val="33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982" t="49603" r="58034" b="47152"/>
          <a:stretch/>
        </p:blipFill>
        <p:spPr>
          <a:xfrm>
            <a:off x="2227764" y="3403811"/>
            <a:ext cx="1575650" cy="224475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38100"/>
          </a:effectLst>
        </p:spPr>
      </p:pic>
      <p:sp>
        <p:nvSpPr>
          <p:cNvPr id="15" name="Arc 14"/>
          <p:cNvSpPr/>
          <p:nvPr/>
        </p:nvSpPr>
        <p:spPr>
          <a:xfrm>
            <a:off x="1954183" y="2987530"/>
            <a:ext cx="9962633" cy="1638687"/>
          </a:xfrm>
          <a:prstGeom prst="arc">
            <a:avLst>
              <a:gd name="adj1" fmla="val 1086642"/>
              <a:gd name="adj2" fmla="val 11036784"/>
            </a:avLst>
          </a:prstGeom>
          <a:ln w="28575" cap="rnd" cmpd="sng">
            <a:solidFill>
              <a:srgbClr val="800000"/>
            </a:solidFill>
            <a:prstDash val="sysDash"/>
            <a:headEnd type="none"/>
            <a:tailEnd type="non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18864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 smtClean="0">
                <a:solidFill>
                  <a:prstClr val="white"/>
                </a:solidFill>
                <a:latin typeface="Calibri" panose="020F0502020204030204" pitchFamily="34" charset="0"/>
              </a:rPr>
              <a:t>CERN strategy </a:t>
            </a:r>
          </a:p>
          <a:p>
            <a:pPr algn="ctr"/>
            <a:r>
              <a:rPr lang="en-GB" sz="4800" dirty="0" smtClean="0">
                <a:solidFill>
                  <a:prstClr val="white"/>
                </a:solidFill>
                <a:latin typeface="Calibri" panose="020F0502020204030204" pitchFamily="34" charset="0"/>
              </a:rPr>
              <a:t>&amp; future large scale projects</a:t>
            </a:r>
            <a:endParaRPr lang="en-GB" sz="48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9163" y="2029314"/>
            <a:ext cx="49934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 smtClean="0">
                <a:solidFill>
                  <a:prstClr val="white"/>
                </a:solidFill>
                <a:latin typeface="Calibri" panose="020F0502020204030204" pitchFamily="34" charset="0"/>
              </a:rPr>
              <a:t>F</a:t>
            </a:r>
            <a:r>
              <a:rPr lang="en-GB" sz="3600" dirty="0">
                <a:solidFill>
                  <a:prstClr val="white"/>
                </a:solidFill>
                <a:latin typeface="Calibri" panose="020F0502020204030204" pitchFamily="34" charset="0"/>
              </a:rPr>
              <a:t>. </a:t>
            </a:r>
            <a:r>
              <a:rPr lang="en-GB" sz="3600" dirty="0" smtClean="0">
                <a:solidFill>
                  <a:prstClr val="white"/>
                </a:solidFill>
                <a:latin typeface="Calibri" panose="020F0502020204030204" pitchFamily="34" charset="0"/>
              </a:rPr>
              <a:t>Zimmermann, CERN/BE</a:t>
            </a:r>
            <a:endParaRPr lang="en-GB" sz="3600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algn="ctr"/>
            <a:endParaRPr lang="en-GB" sz="3600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algn="ctr"/>
            <a:endParaRPr lang="en-GB" sz="36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60498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Work supported by the </a:t>
            </a:r>
            <a:r>
              <a:rPr lang="en-US" sz="1400" b="1" i="1" kern="0" dirty="0">
                <a:solidFill>
                  <a:srgbClr val="0000CC"/>
                </a:solidFill>
                <a:latin typeface="Calibri"/>
              </a:rPr>
              <a:t>European Commission </a:t>
            </a: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under </a:t>
            </a: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Capacities </a:t>
            </a: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7th Framework Programme, Grant Agreement 312453</a:t>
            </a:r>
            <a:endParaRPr lang="en-GB" sz="1400" i="1" kern="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4317" y="3242646"/>
            <a:ext cx="58001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GB" sz="28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ratefully acknowledging input from FCC global design study &amp; </a:t>
            </a:r>
            <a:r>
              <a:rPr lang="en-GB" sz="2800" dirty="0" err="1">
                <a:solidFill>
                  <a:srgbClr val="B2B2B2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CepC</a:t>
            </a:r>
            <a:r>
              <a:rPr lang="en-GB" sz="28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solidFill>
                  <a:srgbClr val="B2B2B2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team</a:t>
            </a:r>
          </a:p>
          <a:p>
            <a:pPr algn="ctr"/>
            <a:endParaRPr lang="en-GB" sz="2800" dirty="0" smtClean="0">
              <a:solidFill>
                <a:srgbClr val="B2B2B2">
                  <a:lumMod val="20000"/>
                  <a:lumOff val="8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 smtClean="0">
                <a:solidFill>
                  <a:srgbClr val="B2B2B2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special thanks to M. Benedikt,	           D. Schulte, S. Stapnes, J. </a:t>
            </a:r>
            <a:r>
              <a:rPr lang="en-GB" sz="2800" dirty="0" err="1" smtClean="0">
                <a:solidFill>
                  <a:srgbClr val="B2B2B2">
                    <a:lumMod val="20000"/>
                    <a:lumOff val="8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Wenninger</a:t>
            </a:r>
            <a:endParaRPr lang="en-GB" sz="2800" dirty="0">
              <a:solidFill>
                <a:srgbClr val="B2B2B2">
                  <a:lumMod val="20000"/>
                  <a:lumOff val="8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604493"/>
            <a:ext cx="1080120" cy="9294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24726" y="6072233"/>
            <a:ext cx="6615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accent5"/>
                </a:solidFill>
                <a:effectLst/>
                <a:latin typeface="Calibri" panose="020F0502020204030204" pitchFamily="34" charset="0"/>
              </a:rPr>
              <a:t>Channeling2014 Conference, Capri, 5 October 2014</a:t>
            </a:r>
            <a:endParaRPr lang="en-GB" sz="2400" b="1" dirty="0" smtClean="0">
              <a:solidFill>
                <a:schemeClr val="accent5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-89784" y="4792438"/>
            <a:ext cx="8334192" cy="234898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0211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6" grpId="0"/>
      <p:bldP spid="2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8" y="908720"/>
            <a:ext cx="8141763" cy="487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560" y="5871675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8000"/>
                </a:solidFill>
              </a:rPr>
              <a:t>MBHSP02 </a:t>
            </a:r>
            <a:r>
              <a:rPr lang="en-US" sz="2800" dirty="0">
                <a:solidFill>
                  <a:srgbClr val="008000"/>
                </a:solidFill>
              </a:rPr>
              <a:t>(1 m) passed </a:t>
            </a:r>
            <a:r>
              <a:rPr lang="en-US" sz="2800" dirty="0">
                <a:solidFill>
                  <a:srgbClr val="008000"/>
                </a:solidFill>
              </a:rPr>
              <a:t>11 T field </a:t>
            </a:r>
            <a:r>
              <a:rPr lang="en-US" sz="2800" dirty="0">
                <a:solidFill>
                  <a:prstClr val="black"/>
                </a:solidFill>
              </a:rPr>
              <a:t>during training at 1.9 K with </a:t>
            </a:r>
            <a:r>
              <a:rPr lang="en-US" sz="2800" i="1" dirty="0">
                <a:solidFill>
                  <a:prstClr val="black"/>
                </a:solidFill>
              </a:rPr>
              <a:t>I </a:t>
            </a:r>
            <a:r>
              <a:rPr lang="en-US" sz="2800" dirty="0">
                <a:solidFill>
                  <a:prstClr val="black"/>
                </a:solidFill>
              </a:rPr>
              <a:t>= </a:t>
            </a:r>
            <a:r>
              <a:rPr lang="en-US" sz="2800" dirty="0">
                <a:solidFill>
                  <a:prstClr val="black"/>
                </a:solidFill>
              </a:rPr>
              <a:t>12080 A </a:t>
            </a:r>
            <a:r>
              <a:rPr lang="en-US" sz="2800" dirty="0">
                <a:solidFill>
                  <a:prstClr val="black"/>
                </a:solidFill>
              </a:rPr>
              <a:t>on </a:t>
            </a:r>
            <a:r>
              <a:rPr lang="en-US" sz="2800" dirty="0">
                <a:solidFill>
                  <a:prstClr val="black"/>
                </a:solidFill>
              </a:rPr>
              <a:t>5 March 2013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-16111"/>
            <a:ext cx="73713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prstClr val="white"/>
                </a:solidFill>
              </a:rPr>
              <a:t>FNAL: </a:t>
            </a:r>
            <a:r>
              <a:rPr lang="en-GB" sz="4000" i="1" dirty="0">
                <a:solidFill>
                  <a:prstClr val="white"/>
                </a:solidFill>
              </a:rPr>
              <a:t>Nb</a:t>
            </a:r>
            <a:r>
              <a:rPr lang="en-GB" sz="4000" baseline="-25000" dirty="0">
                <a:solidFill>
                  <a:prstClr val="white"/>
                </a:solidFill>
              </a:rPr>
              <a:t>3</a:t>
            </a:r>
            <a:r>
              <a:rPr lang="en-GB" sz="4000" i="1" dirty="0">
                <a:solidFill>
                  <a:prstClr val="white"/>
                </a:solidFill>
              </a:rPr>
              <a:t>Sn</a:t>
            </a:r>
            <a:r>
              <a:rPr lang="en-GB" sz="4000" dirty="0">
                <a:solidFill>
                  <a:prstClr val="white"/>
                </a:solidFill>
              </a:rPr>
              <a:t> dipole demonstrators</a:t>
            </a:r>
            <a:endParaRPr lang="en-GB" sz="4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91456" y="734140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smtClean="0">
                <a:solidFill>
                  <a:srgbClr val="FF0000"/>
                </a:solidFill>
              </a:rPr>
              <a:t>US-LARP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5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5498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International Linear Collider (ILC)</a:t>
            </a:r>
            <a:endParaRPr lang="en-GB" sz="36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0126" y="1243220"/>
            <a:ext cx="7312749" cy="4224046"/>
          </a:xfrm>
          <a:prstGeom prst="rect">
            <a:avLst/>
          </a:prstGeom>
          <a:ln w="12700">
            <a:round/>
          </a:ln>
        </p:spPr>
      </p:pic>
      <p:sp>
        <p:nvSpPr>
          <p:cNvPr id="6" name="Shape 566"/>
          <p:cNvSpPr txBox="1">
            <a:spLocks/>
          </p:cNvSpPr>
          <p:nvPr/>
        </p:nvSpPr>
        <p:spPr>
          <a:xfrm>
            <a:off x="1399" y="5805264"/>
            <a:ext cx="9144000" cy="765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333716" marR="57799" indent="-293076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696277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1109027" marR="57799" indent="-317499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1439227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1728152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40640" indent="0">
              <a:spcBef>
                <a:spcPts val="0"/>
              </a:spcBef>
              <a:buFontTx/>
              <a:buNone/>
              <a:defRPr sz="1800">
                <a:uFillTx/>
              </a:defRPr>
            </a:pPr>
            <a:endParaRPr lang="en-GB" sz="1800" kern="0" dirty="0">
              <a:solidFill>
                <a:sysClr val="windowText" lastClr="000000"/>
              </a:solidFill>
              <a:uFillTx/>
              <a:latin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484" y="720000"/>
            <a:ext cx="6395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t</a:t>
            </a:r>
            <a:r>
              <a:rPr lang="en-GB" sz="2800" dirty="0">
                <a:solidFill>
                  <a:prstClr val="black"/>
                </a:solidFill>
              </a:rPr>
              <a:t>otal length ~30 (500 </a:t>
            </a:r>
            <a:r>
              <a:rPr lang="en-GB" sz="2800" dirty="0" err="1">
                <a:solidFill>
                  <a:prstClr val="black"/>
                </a:solidFill>
              </a:rPr>
              <a:t>GeV</a:t>
            </a:r>
            <a:r>
              <a:rPr lang="en-GB" sz="2800" dirty="0">
                <a:solidFill>
                  <a:prstClr val="black"/>
                </a:solidFill>
              </a:rPr>
              <a:t>) - 50 km (1 </a:t>
            </a:r>
            <a:r>
              <a:rPr lang="en-GB" sz="2800" dirty="0" err="1">
                <a:solidFill>
                  <a:prstClr val="black"/>
                </a:solidFill>
              </a:rPr>
              <a:t>TeV</a:t>
            </a:r>
            <a:r>
              <a:rPr lang="en-GB" sz="2800" dirty="0">
                <a:solidFill>
                  <a:prstClr val="black"/>
                </a:solidFill>
              </a:rPr>
              <a:t>)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5499" y="5661225"/>
            <a:ext cx="9011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" marR="57799" defTabSz="1295400">
              <a:buSzPct val="130000"/>
              <a:defRPr sz="1800">
                <a:uFillTx/>
              </a:defRPr>
            </a:pP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SC acceleration structures ~ 30 MV/m; </a:t>
            </a:r>
            <a:r>
              <a:rPr lang="en-GB" sz="2400" b="1" kern="0" dirty="0">
                <a:solidFill>
                  <a:srgbClr val="000099"/>
                </a:solidFill>
                <a:latin typeface="Helvetica Neue"/>
              </a:rPr>
              <a:t>TDR </a:t>
            </a:r>
            <a:r>
              <a:rPr lang="en-GB" sz="2400" b="1" kern="0" dirty="0">
                <a:solidFill>
                  <a:srgbClr val="000099"/>
                </a:solidFill>
                <a:latin typeface="Helvetica Neue"/>
                <a:sym typeface="Helvetica Neue"/>
              </a:rPr>
              <a:t>completed in 2012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, ILC technology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</a:rPr>
              <a:t>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used for XFEL at DESY; </a:t>
            </a:r>
            <a:r>
              <a:rPr lang="en-GB" sz="2400" kern="0" dirty="0" smtClean="0">
                <a:solidFill>
                  <a:sysClr val="windowText" lastClr="000000"/>
                </a:solidFill>
                <a:latin typeface="Helvetica Neue"/>
                <a:sym typeface="Helvetica Neue"/>
              </a:rPr>
              <a:t>present optimistic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time line: 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</a:rPr>
              <a:t>c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onstruction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</a:rPr>
              <a:t>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start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</a:rPr>
              <a:t> 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in 2018 &amp; 1</a:t>
            </a:r>
            <a:r>
              <a:rPr lang="en-GB" sz="2400" kern="0" baseline="3000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st</a:t>
            </a:r>
            <a:r>
              <a:rPr lang="en-GB" sz="24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 physics in 2027? </a:t>
            </a:r>
          </a:p>
        </p:txBody>
      </p:sp>
    </p:spTree>
    <p:extLst>
      <p:ext uri="{BB962C8B-B14F-4D97-AF65-F5344CB8AC3E}">
        <p14:creationId xmlns:p14="http://schemas.microsoft.com/office/powerpoint/2010/main" val="15655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International Linear Collider (ILC) - 2</a:t>
            </a:r>
            <a:endParaRPr lang="en-GB" sz="36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3" name="Shape 496"/>
          <p:cNvSpPr txBox="1">
            <a:spLocks/>
          </p:cNvSpPr>
          <p:nvPr/>
        </p:nvSpPr>
        <p:spPr>
          <a:xfrm>
            <a:off x="168380" y="737683"/>
            <a:ext cx="8975620" cy="1778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333716" marR="57799" indent="-293076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696277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1109027" marR="57799" indent="-317499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1439227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1728152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40640" indent="0">
              <a:buFontTx/>
              <a:buNone/>
              <a:defRPr sz="1800">
                <a:uFillTx/>
              </a:defRPr>
            </a:pPr>
            <a:endParaRPr lang="en-GB" sz="1800" kern="0" dirty="0" smtClean="0">
              <a:solidFill>
                <a:sysClr val="windowText" lastClr="000000"/>
              </a:solidFill>
              <a:uFillTx/>
              <a:latin typeface="Helvetica Neue"/>
            </a:endParaRPr>
          </a:p>
          <a:p>
            <a:pPr marL="40640" indent="0">
              <a:buFontTx/>
              <a:buNone/>
              <a:defRPr sz="1800">
                <a:uFillTx/>
              </a:defRPr>
            </a:pPr>
            <a:endParaRPr lang="en-GB" sz="1800" kern="0" dirty="0">
              <a:solidFill>
                <a:sysClr val="windowText" lastClr="000000"/>
              </a:solidFill>
              <a:uFillTx/>
              <a:latin typeface="Helvetica Neue"/>
            </a:endParaRPr>
          </a:p>
        </p:txBody>
      </p:sp>
      <p:pic>
        <p:nvPicPr>
          <p:cNvPr id="4" name="ILC-Candidate-Area2.jpg"/>
          <p:cNvPicPr/>
          <p:nvPr/>
        </p:nvPicPr>
        <p:blipFill>
          <a:blip r:embed="rId2">
            <a:extLst/>
          </a:blip>
          <a:srcRect t="12581" r="23206" b="6853"/>
          <a:stretch>
            <a:fillRect/>
          </a:stretch>
        </p:blipFill>
        <p:spPr>
          <a:xfrm>
            <a:off x="3420594" y="2492896"/>
            <a:ext cx="5516288" cy="4176464"/>
          </a:xfrm>
          <a:prstGeom prst="rect">
            <a:avLst/>
          </a:prstGeom>
          <a:ln w="12700">
            <a:round/>
          </a:ln>
        </p:spPr>
      </p:pic>
      <p:pic>
        <p:nvPicPr>
          <p:cNvPr id="5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176" y="2681536"/>
            <a:ext cx="2532790" cy="1899592"/>
          </a:xfrm>
          <a:prstGeom prst="rect">
            <a:avLst/>
          </a:prstGeom>
          <a:ln w="12700">
            <a:rou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25144"/>
            <a:ext cx="270288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409" y="865654"/>
            <a:ext cx="91439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">
              <a:spcBef>
                <a:spcPts val="600"/>
              </a:spcBef>
              <a:defRPr sz="1800">
                <a:uFillTx/>
              </a:defRPr>
            </a:pPr>
            <a:r>
              <a:rPr lang="en-GB" sz="28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Japanese HEP community expressed interest in hosting the ILC. 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Site chosen: </a:t>
            </a:r>
            <a:r>
              <a:rPr lang="en-GB" sz="2800" kern="0" dirty="0" err="1">
                <a:solidFill>
                  <a:sysClr val="windowText" lastClr="000000"/>
                </a:solidFill>
                <a:latin typeface="Helvetica Neue"/>
                <a:sym typeface="Helvetica Neue"/>
              </a:rPr>
              <a:t>北上市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 (</a:t>
            </a:r>
            <a:r>
              <a:rPr lang="en-GB" sz="2800" kern="0" dirty="0" err="1">
                <a:solidFill>
                  <a:sysClr val="windowText" lastClr="000000"/>
                </a:solidFill>
                <a:latin typeface="Helvetica Neue"/>
                <a:sym typeface="Helvetica Neue"/>
              </a:rPr>
              <a:t>Kitakami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) in 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Northern Japan. </a:t>
            </a:r>
            <a:r>
              <a:rPr lang="en-GB" sz="2800" kern="0" dirty="0" smtClean="0">
                <a:solidFill>
                  <a:sysClr val="windowText" lastClr="000000"/>
                </a:solidFill>
                <a:latin typeface="Helvetica Neue"/>
              </a:rPr>
              <a:t>Under review by 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Japanese </a:t>
            </a:r>
            <a:r>
              <a:rPr lang="en-GB" sz="2800" kern="0" dirty="0" smtClean="0">
                <a:solidFill>
                  <a:sysClr val="windowText" lastClr="000000"/>
                </a:solidFill>
                <a:latin typeface="Helvetica Neue"/>
              </a:rPr>
              <a:t>ministry MEXT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.</a:t>
            </a:r>
          </a:p>
          <a:p>
            <a:pPr marL="40640">
              <a:defRPr sz="1800">
                <a:uFillTx/>
              </a:defRPr>
            </a:pPr>
            <a:endParaRPr lang="en-GB" sz="2800" kern="0" dirty="0">
              <a:solidFill>
                <a:sysClr val="windowText" lastClr="000000"/>
              </a:solidFill>
              <a:latin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346" y="6448194"/>
            <a:ext cx="1903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Courtesy </a:t>
            </a:r>
            <a:r>
              <a:rPr lang="en-GB" dirty="0" smtClean="0">
                <a:solidFill>
                  <a:prstClr val="black"/>
                </a:solidFill>
              </a:rPr>
              <a:t>F. Simon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2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 smtClean="0"/>
              <a:t>European Strategy Update 2013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957699" y="1412776"/>
            <a:ext cx="723741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>
                <a:solidFill>
                  <a:srgbClr val="F0F0F0"/>
                </a:solidFill>
                <a:ea typeface="ＭＳ Ｐゴシック" charset="0"/>
              </a:rPr>
              <a:t>“CERN should undertake </a:t>
            </a:r>
            <a:r>
              <a:rPr lang="en-US" sz="4400" i="1" dirty="0">
                <a:solidFill>
                  <a:srgbClr val="FAF032"/>
                </a:solidFill>
                <a:ea typeface="ＭＳ Ｐゴシック" charset="0"/>
              </a:rPr>
              <a:t>design </a:t>
            </a:r>
            <a:r>
              <a:rPr lang="en-US" sz="4000" i="1" dirty="0">
                <a:solidFill>
                  <a:srgbClr val="FAF032"/>
                </a:solidFill>
                <a:ea typeface="ＭＳ Ｐゴシック" charset="0"/>
              </a:rPr>
              <a:t>studies</a:t>
            </a:r>
            <a:r>
              <a:rPr lang="en-US" sz="4000" i="1" dirty="0">
                <a:solidFill>
                  <a:srgbClr val="F0F0F0"/>
                </a:solidFill>
                <a:ea typeface="ＭＳ Ｐゴシック" charset="0"/>
              </a:rPr>
              <a:t> </a:t>
            </a:r>
            <a:r>
              <a:rPr lang="en-US" sz="3200" i="1" dirty="0">
                <a:solidFill>
                  <a:srgbClr val="F0F0F0"/>
                </a:solidFill>
                <a:ea typeface="ＭＳ Ｐゴシック" charset="0"/>
              </a:rPr>
              <a:t>for accelerator projects in a </a:t>
            </a:r>
            <a:r>
              <a:rPr lang="en-US" sz="4400" i="1" dirty="0">
                <a:solidFill>
                  <a:srgbClr val="FAF032"/>
                </a:solidFill>
                <a:ea typeface="ＭＳ Ｐゴシック" charset="0"/>
              </a:rPr>
              <a:t>global </a:t>
            </a:r>
            <a:r>
              <a:rPr lang="en-US" sz="4000" i="1" dirty="0">
                <a:solidFill>
                  <a:srgbClr val="FAF032"/>
                </a:solidFill>
                <a:ea typeface="ＭＳ Ｐゴシック" charset="0"/>
              </a:rPr>
              <a:t>context</a:t>
            </a:r>
            <a:r>
              <a:rPr lang="en-US" sz="3200" i="1" dirty="0">
                <a:solidFill>
                  <a:srgbClr val="F0F0F0"/>
                </a:solidFill>
                <a:ea typeface="ＭＳ Ｐゴシック" charset="0"/>
              </a:rPr>
              <a:t>, with emphasis on proton-proton and electron</a:t>
            </a:r>
            <a:r>
              <a:rPr lang="en-US" sz="3200" i="1" dirty="0">
                <a:solidFill>
                  <a:srgbClr val="F0F0F0"/>
                </a:solidFill>
                <a:ea typeface="ＭＳ Ｐゴシック" charset="0"/>
              </a:rPr>
              <a:t>-positron </a:t>
            </a:r>
            <a:r>
              <a:rPr lang="en-US" sz="4400" i="1" dirty="0">
                <a:solidFill>
                  <a:srgbClr val="FAF032"/>
                </a:solidFill>
                <a:ea typeface="ＭＳ Ｐゴシック" charset="0"/>
              </a:rPr>
              <a:t>high-energy frontier </a:t>
            </a:r>
            <a:r>
              <a:rPr lang="en-US" sz="3200" i="1" dirty="0">
                <a:solidFill>
                  <a:srgbClr val="F0F0F0"/>
                </a:solidFill>
                <a:ea typeface="ＭＳ Ｐゴシック" charset="0"/>
              </a:rPr>
              <a:t>machines.”</a:t>
            </a:r>
          </a:p>
          <a:p>
            <a:pPr algn="just" defTabSz="584200" fontAlgn="base">
              <a:spcBef>
                <a:spcPct val="0"/>
              </a:spcBef>
              <a:spcAft>
                <a:spcPct val="0"/>
              </a:spcAft>
            </a:pPr>
            <a:endParaRPr lang="en-US" sz="3200" i="1" dirty="0">
              <a:solidFill>
                <a:srgbClr val="F0F0F0"/>
              </a:solidFill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368" y="6000047"/>
            <a:ext cx="7293328" cy="646331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</a:t>
            </a: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trategy adopted by 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 CERN </a:t>
            </a: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Council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1019" y="5378798"/>
            <a:ext cx="7110025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GB" sz="2400" u="sng" dirty="0">
                <a:solidFill>
                  <a:srgbClr val="000000"/>
                </a:solidFill>
                <a:latin typeface="Calibri"/>
                <a:hlinkClick r:id="rId2"/>
              </a:rPr>
              <a:t>http://cds.cern.ch/record/1567258/files/esc-e-106.pdf</a:t>
            </a:r>
            <a:endParaRPr lang="fr-FR" sz="24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9614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C20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34" y="1139906"/>
            <a:ext cx="7347935" cy="51947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616686"/>
            <a:ext cx="807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t</a:t>
            </a:r>
            <a:r>
              <a:rPr lang="en-GB" sz="2800" dirty="0">
                <a:solidFill>
                  <a:prstClr val="black"/>
                </a:solidFill>
              </a:rPr>
              <a:t>otal length (main </a:t>
            </a:r>
            <a:r>
              <a:rPr lang="en-GB" sz="2800" dirty="0" err="1">
                <a:solidFill>
                  <a:prstClr val="black"/>
                </a:solidFill>
              </a:rPr>
              <a:t>linac</a:t>
            </a:r>
            <a:r>
              <a:rPr lang="en-GB" sz="2800" dirty="0">
                <a:solidFill>
                  <a:prstClr val="black"/>
                </a:solidFill>
              </a:rPr>
              <a:t>) ~11 (500 </a:t>
            </a:r>
            <a:r>
              <a:rPr lang="en-GB" sz="2800" dirty="0" err="1">
                <a:solidFill>
                  <a:prstClr val="black"/>
                </a:solidFill>
              </a:rPr>
              <a:t>GeV</a:t>
            </a:r>
            <a:r>
              <a:rPr lang="en-GB" sz="2800" dirty="0">
                <a:solidFill>
                  <a:prstClr val="black"/>
                </a:solidFill>
              </a:rPr>
              <a:t>) - 48 km (3 </a:t>
            </a:r>
            <a:r>
              <a:rPr lang="en-GB" sz="2800" dirty="0" err="1">
                <a:solidFill>
                  <a:prstClr val="black"/>
                </a:solidFill>
              </a:rPr>
              <a:t>TeV</a:t>
            </a:r>
            <a:r>
              <a:rPr lang="en-GB" sz="2800" dirty="0">
                <a:solidFill>
                  <a:prstClr val="black"/>
                </a:solidFill>
              </a:rPr>
              <a:t>)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-31819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 smtClean="0">
                <a:solidFill>
                  <a:srgbClr val="FFFF00"/>
                </a:solidFill>
                <a:cs typeface="Calibri" pitchFamily="34" charset="0"/>
              </a:rPr>
              <a:t>Compact Linear Collider (CLIC)</a:t>
            </a:r>
            <a:endParaRPr lang="en-GB" sz="36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6144" y="3865317"/>
            <a:ext cx="3319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99"/>
                </a:solidFill>
              </a:rPr>
              <a:t>a</a:t>
            </a:r>
            <a:r>
              <a:rPr lang="en-GB" sz="2800" dirty="0" smtClean="0">
                <a:solidFill>
                  <a:srgbClr val="000099"/>
                </a:solidFill>
              </a:rPr>
              <a:t>ccelerating gradient </a:t>
            </a:r>
          </a:p>
          <a:p>
            <a:r>
              <a:rPr lang="en-GB" sz="2800" dirty="0" smtClean="0">
                <a:solidFill>
                  <a:srgbClr val="000099"/>
                </a:solidFill>
              </a:rPr>
              <a:t>~100 MV/m</a:t>
            </a:r>
            <a:endParaRPr lang="en-GB" sz="2800" dirty="0">
              <a:solidFill>
                <a:srgbClr val="00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171" y="6334780"/>
            <a:ext cx="912094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00CC"/>
                </a:solidFill>
              </a:rPr>
              <a:t>key </a:t>
            </a:r>
            <a:r>
              <a:rPr lang="en-GB" sz="2800" b="1" dirty="0">
                <a:solidFill>
                  <a:srgbClr val="0000CC"/>
                </a:solidFill>
              </a:rPr>
              <a:t>technologies: 2-beam </a:t>
            </a:r>
            <a:r>
              <a:rPr lang="en-GB" sz="2800" b="1" dirty="0" err="1">
                <a:solidFill>
                  <a:srgbClr val="0000CC"/>
                </a:solidFill>
              </a:rPr>
              <a:t>accel</a:t>
            </a:r>
            <a:r>
              <a:rPr lang="en-GB" sz="2800" b="1" dirty="0">
                <a:solidFill>
                  <a:srgbClr val="0000CC"/>
                </a:solidFill>
              </a:rPr>
              <a:t>., drive-beam , X-band RF</a:t>
            </a:r>
            <a:endParaRPr lang="en-GB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3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3813" y="0"/>
            <a:ext cx="9144000" cy="1143001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en-US" sz="40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22" y="-37864"/>
            <a:ext cx="9229937" cy="83772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8775">
              <a:spcBef>
                <a:spcPts val="0"/>
              </a:spcBef>
            </a:pPr>
            <a:r>
              <a:rPr lang="en-US" dirty="0" smtClean="0">
                <a:solidFill>
                  <a:srgbClr val="FFFF00"/>
                </a:solidFill>
              </a:rPr>
              <a:t>CLIC </a:t>
            </a:r>
            <a:r>
              <a:rPr lang="en-US" dirty="0">
                <a:solidFill>
                  <a:srgbClr val="FFFF00"/>
                </a:solidFill>
              </a:rPr>
              <a:t>Conceptual Design </a:t>
            </a:r>
            <a:r>
              <a:rPr lang="en-US" dirty="0" smtClean="0">
                <a:solidFill>
                  <a:srgbClr val="FFFF00"/>
                </a:solidFill>
              </a:rPr>
              <a:t>Report 2012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171" y="6334780"/>
            <a:ext cx="912094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kern="0" dirty="0" smtClean="0">
                <a:solidFill>
                  <a:srgbClr val="0000CC"/>
                </a:solidFill>
              </a:rPr>
              <a:t>~1400 authors, ~1200 pages</a:t>
            </a:r>
            <a:endParaRPr lang="en-GB" sz="2800" b="1" kern="0" dirty="0">
              <a:solidFill>
                <a:srgbClr val="0000CC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795329225"/>
              </p:ext>
            </p:extLst>
          </p:nvPr>
        </p:nvGraphicFramePr>
        <p:xfrm>
          <a:off x="304800" y="1157292"/>
          <a:ext cx="6426200" cy="4913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46316" y="2020669"/>
            <a:ext cx="18833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kern="0" dirty="0">
                <a:solidFill>
                  <a:prstClr val="black"/>
                </a:solidFill>
              </a:rPr>
              <a:t>In </a:t>
            </a:r>
            <a:r>
              <a:rPr lang="en-US" sz="1600" kern="0" dirty="0">
                <a:solidFill>
                  <a:prstClr val="black"/>
                </a:solidFill>
              </a:rPr>
              <a:t>addition a shorter overview document was submitted as input to the European Strategy update, available at</a:t>
            </a:r>
            <a:r>
              <a:rPr lang="en-US" sz="1600" kern="0" dirty="0">
                <a:solidFill>
                  <a:prstClr val="black"/>
                </a:solidFill>
              </a:rPr>
              <a:t>:</a:t>
            </a:r>
          </a:p>
          <a:p>
            <a:pPr defTabSz="457200">
              <a:defRPr/>
            </a:pPr>
            <a:r>
              <a:rPr lang="da-DK" sz="1600" u="sng" kern="0" dirty="0">
                <a:solidFill>
                  <a:prstClr val="black"/>
                </a:solidFill>
                <a:hlinkClick r:id="rId8"/>
              </a:rPr>
              <a:t>http</a:t>
            </a:r>
            <a:r>
              <a:rPr lang="da-DK" sz="1600" u="sng" kern="0" dirty="0">
                <a:solidFill>
                  <a:prstClr val="black"/>
                </a:solidFill>
                <a:hlinkClick r:id="rId8"/>
              </a:rPr>
              <a:t>://arxiv.org/pdf/1208.1402v1</a:t>
            </a:r>
            <a:endParaRPr lang="en-US" sz="1600" kern="0" dirty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7544" y="1208563"/>
            <a:ext cx="1285240" cy="1472981"/>
          </a:xfrm>
          <a:prstGeom prst="roundRect">
            <a:avLst>
              <a:gd name="adj" fmla="val 10000"/>
            </a:avLst>
          </a:prstGeom>
          <a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ounded Rectangle 12"/>
          <p:cNvSpPr/>
          <p:nvPr/>
        </p:nvSpPr>
        <p:spPr>
          <a:xfrm>
            <a:off x="467544" y="3001148"/>
            <a:ext cx="1285240" cy="1384856"/>
          </a:xfrm>
          <a:prstGeom prst="roundRect">
            <a:avLst>
              <a:gd name="adj" fmla="val 10000"/>
            </a:avLst>
          </a:prstGeom>
          <a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ounded Rectangle 13"/>
          <p:cNvSpPr/>
          <p:nvPr/>
        </p:nvSpPr>
        <p:spPr>
          <a:xfrm>
            <a:off x="467544" y="4601976"/>
            <a:ext cx="1285240" cy="1427713"/>
          </a:xfrm>
          <a:prstGeom prst="roundRect">
            <a:avLst>
              <a:gd name="adj" fmla="val 10000"/>
            </a:avLst>
          </a:prstGeom>
          <a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99358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kern="0" dirty="0">
                <a:solidFill>
                  <a:srgbClr val="FFFF00"/>
                </a:solidFill>
                <a:effectLst/>
                <a:latin typeface="Arial"/>
                <a:cs typeface="Calibri" pitchFamily="34" charset="0"/>
              </a:rPr>
              <a:t>Future Circular Collider Study - SCOPE 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kern="0" dirty="0">
                <a:solidFill>
                  <a:srgbClr val="FFFF00"/>
                </a:solidFill>
                <a:effectLst/>
                <a:latin typeface="Arial"/>
                <a:cs typeface="Calibri" pitchFamily="34" charset="0"/>
              </a:rPr>
              <a:t>CDR and cost review for the next ESU (2018)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48" y="1400039"/>
            <a:ext cx="4938344" cy="4947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668" y="1348245"/>
            <a:ext cx="4147504" cy="503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4200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Forming an international collaboration to study: </a:t>
            </a: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pp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-collider (</a:t>
            </a:r>
            <a:r>
              <a:rPr lang="en-US" sz="2400" b="1" i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FCC-</a:t>
            </a:r>
            <a:r>
              <a:rPr lang="en-US" sz="2400" b="1" i="1" kern="0" dirty="0" err="1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hh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)       </a:t>
            </a:r>
            <a:r>
              <a:rPr lang="en-US" sz="2400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defining infrastructure requirements </a:t>
            </a: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b="1" i="1" kern="0" dirty="0">
              <a:solidFill>
                <a:srgbClr val="F0F0F0"/>
              </a:solidFill>
              <a:ea typeface="ＭＳ Ｐゴシック" charset="0"/>
              <a:cs typeface="Calibri" pitchFamily="34" charset="0"/>
            </a:endParaRP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100" b="1" i="1" kern="0" dirty="0">
              <a:solidFill>
                <a:srgbClr val="F0F0F0"/>
              </a:solidFill>
              <a:ea typeface="ＭＳ Ｐゴシック" charset="0"/>
              <a:cs typeface="Calibri" pitchFamily="34" charset="0"/>
            </a:endParaRP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80-100 km infrastructure </a:t>
            </a:r>
            <a:r>
              <a:rPr lang="en-US" sz="2400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in Geneva area</a:t>
            </a: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 err="1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e</a:t>
            </a:r>
            <a:r>
              <a:rPr lang="en-US" sz="2400" b="1" kern="0" baseline="30000" dirty="0" err="1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+</a:t>
            </a:r>
            <a:r>
              <a:rPr lang="en-US" sz="2400" b="1" i="1" kern="0" dirty="0" err="1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e</a:t>
            </a:r>
            <a:r>
              <a:rPr lang="en-US" sz="2400" b="1" kern="0" baseline="3000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-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 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collider 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(</a:t>
            </a:r>
            <a:r>
              <a:rPr lang="en-US" sz="2400" b="1" i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FCC-</a:t>
            </a:r>
            <a:r>
              <a:rPr lang="en-US" sz="2400" b="1" i="1" kern="0" dirty="0" err="1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ee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) </a:t>
            </a:r>
            <a:r>
              <a:rPr lang="en-US" sz="2400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as potential intermediate step</a:t>
            </a:r>
          </a:p>
          <a:p>
            <a:pPr marL="342900" indent="-342900" defTabSz="584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p-e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 (</a:t>
            </a:r>
            <a:r>
              <a:rPr lang="en-US" sz="2400" b="1" i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FCC-he</a:t>
            </a:r>
            <a:r>
              <a:rPr lang="en-US" sz="2400" b="1" kern="0" dirty="0">
                <a:solidFill>
                  <a:srgbClr val="F0F0F0"/>
                </a:solidFill>
                <a:ea typeface="ＭＳ Ｐゴシック" charset="0"/>
                <a:cs typeface="Calibri" pitchFamily="34" charset="0"/>
              </a:rPr>
              <a:t>) option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640" y="3399416"/>
            <a:ext cx="3833552" cy="707886"/>
          </a:xfrm>
          <a:prstGeom prst="rect">
            <a:avLst/>
          </a:prstGeom>
          <a:noFill/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</a:rPr>
              <a:t>~16 T </a:t>
            </a: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 100 </a:t>
            </a:r>
            <a:r>
              <a:rPr lang="fr-CH" sz="2000" b="1" kern="0" dirty="0" err="1">
                <a:solidFill>
                  <a:srgbClr val="FFFF00"/>
                </a:solidFill>
                <a:ea typeface="ＭＳ Ｐゴシック" charset="0"/>
                <a:sym typeface="Symbol"/>
              </a:rPr>
              <a:t>TeV</a:t>
            </a: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 </a:t>
            </a:r>
            <a:r>
              <a:rPr lang="fr-CH" sz="2000" b="1" i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pp</a:t>
            </a: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 in 100 km</a:t>
            </a:r>
          </a:p>
          <a:p>
            <a:pPr>
              <a:defRPr/>
            </a:pP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~20 T  100 </a:t>
            </a:r>
            <a:r>
              <a:rPr lang="fr-CH" sz="2000" b="1" kern="0" dirty="0" err="1">
                <a:solidFill>
                  <a:srgbClr val="FFFF00"/>
                </a:solidFill>
                <a:ea typeface="ＭＳ Ｐゴシック" charset="0"/>
                <a:sym typeface="Symbol"/>
              </a:rPr>
              <a:t>TeV</a:t>
            </a: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 </a:t>
            </a:r>
            <a:r>
              <a:rPr lang="fr-CH" sz="2000" b="1" i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pp</a:t>
            </a:r>
            <a:r>
              <a:rPr lang="fr-CH" sz="2000" b="1" kern="0" dirty="0">
                <a:solidFill>
                  <a:srgbClr val="FFFF00"/>
                </a:solidFill>
                <a:ea typeface="ＭＳ Ｐゴシック" charset="0"/>
                <a:sym typeface="Symbol"/>
              </a:rPr>
              <a:t> in 80 km</a:t>
            </a:r>
          </a:p>
        </p:txBody>
      </p:sp>
    </p:spTree>
    <p:extLst>
      <p:ext uri="{BB962C8B-B14F-4D97-AF65-F5344CB8AC3E}">
        <p14:creationId xmlns:p14="http://schemas.microsoft.com/office/powerpoint/2010/main" val="33088451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4" y="1073846"/>
            <a:ext cx="8091780" cy="566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椭圆 5"/>
          <p:cNvSpPr/>
          <p:nvPr/>
        </p:nvSpPr>
        <p:spPr>
          <a:xfrm>
            <a:off x="688552" y="3182042"/>
            <a:ext cx="2896636" cy="3106151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椭圆 6"/>
          <p:cNvSpPr/>
          <p:nvPr/>
        </p:nvSpPr>
        <p:spPr>
          <a:xfrm>
            <a:off x="2988942" y="2703578"/>
            <a:ext cx="1803136" cy="1883926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2534" y="1073846"/>
            <a:ext cx="4003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Qinhuangdao (</a:t>
            </a:r>
            <a:r>
              <a:rPr lang="zh-CN" altLang="en-US" sz="28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秦皇岛）</a:t>
            </a:r>
            <a:endParaRPr lang="en-GB" kern="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4113" y="3460875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50 km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59751" y="5285349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70 km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24128" y="3907607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easy access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300 km from Beijing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 h by car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1 h by train </a:t>
            </a:r>
            <a:endParaRPr lang="zh-CN" altLang="en-US" sz="2000" kern="0" dirty="0">
              <a:solidFill>
                <a:prstClr val="white"/>
              </a:solidFill>
              <a:latin typeface="Arial"/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64092" y="6372036"/>
            <a:ext cx="13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Yifang Wang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2382" y="2411190"/>
            <a:ext cx="1858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800" b="1" dirty="0" err="1">
                <a:solidFill>
                  <a:srgbClr val="FF0000"/>
                </a:solidFill>
              </a:rPr>
              <a:t>CepC</a:t>
            </a:r>
            <a:r>
              <a:rPr lang="en-GB" sz="2800" b="1" dirty="0">
                <a:solidFill>
                  <a:srgbClr val="FF0000"/>
                </a:solidFill>
              </a:rPr>
              <a:t>, </a:t>
            </a:r>
            <a:r>
              <a:rPr lang="en-GB" sz="2800" b="1" dirty="0" err="1">
                <a:solidFill>
                  <a:srgbClr val="FF0000"/>
                </a:solidFill>
              </a:rPr>
              <a:t>SppC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-4802"/>
            <a:ext cx="9143999" cy="92333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/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SppC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study (CAS-IHEP),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CDR 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end of 2014, </a:t>
            </a:r>
            <a:r>
              <a:rPr lang="en-GB" sz="28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2800" b="1" kern="0" baseline="3000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+</a:t>
            </a:r>
            <a:r>
              <a:rPr lang="en-GB" sz="28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2800" b="1" kern="0" baseline="30000" dirty="0">
                <a:solidFill>
                  <a:srgbClr val="FFFF00"/>
                </a:solidFill>
                <a:latin typeface="Arial"/>
                <a:cs typeface="Calibri" pitchFamily="34" charset="0"/>
              </a:rPr>
              <a:t>-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collisions ~2028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; </a:t>
            </a:r>
            <a:r>
              <a:rPr lang="en-GB" sz="28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pp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collisions ~2042</a:t>
            </a:r>
            <a:endParaRPr lang="en-GB" sz="2800" b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0112" y="5439237"/>
            <a:ext cx="252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FFC000"/>
                </a:solidFill>
              </a:rPr>
              <a:t>“Chinese Toscana”</a:t>
            </a:r>
            <a:endParaRPr lang="en-GB" sz="24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5" y="2518019"/>
            <a:ext cx="9048407" cy="432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24" y="0"/>
            <a:ext cx="4586376" cy="2846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4501788" cy="1661993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6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6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/</a:t>
            </a:r>
            <a:r>
              <a:rPr lang="en-GB" sz="36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SppC</a:t>
            </a:r>
            <a:r>
              <a:rPr lang="en-GB" sz="36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project – recent news in </a:t>
            </a:r>
            <a:r>
              <a:rPr lang="en-GB" sz="36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Nature</a:t>
            </a:r>
            <a:endParaRPr lang="en-GB" sz="3200" b="1" i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742914"/>
            <a:ext cx="4431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</a:rPr>
              <a:t>24 J U LY 2014 | VO L 511 | NAT U R E | 3</a:t>
            </a:r>
          </a:p>
        </p:txBody>
      </p:sp>
    </p:spTree>
    <p:extLst>
      <p:ext uri="{BB962C8B-B14F-4D97-AF65-F5344CB8AC3E}">
        <p14:creationId xmlns:p14="http://schemas.microsoft.com/office/powerpoint/2010/main" val="22477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" y="-115792"/>
            <a:ext cx="9151171" cy="984885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previous studies in Italy (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ELOISATRON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24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300 km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), 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US 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(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SSC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24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87 km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, </a:t>
            </a:r>
            <a:r>
              <a:rPr lang="en-GB" sz="28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VLHC/VLLC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24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233 km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) 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&amp; Japan (</a:t>
            </a:r>
            <a:r>
              <a:rPr lang="en-GB" sz="24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94 km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)</a:t>
            </a:r>
            <a:endParaRPr lang="en-GB" sz="2800" b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28037" y="989138"/>
            <a:ext cx="1498552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>
                <a:solidFill>
                  <a:prstClr val="black"/>
                </a:solidFill>
              </a:rPr>
              <a:t>SSC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76" y="1626627"/>
            <a:ext cx="2393780" cy="343415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30137" y="1626627"/>
            <a:ext cx="25020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prstClr val="black"/>
                </a:solidFill>
                <a:latin typeface="verdana"/>
              </a:rPr>
              <a:t>Supercolliders </a:t>
            </a:r>
            <a:r>
              <a:rPr lang="en-GB" dirty="0" err="1">
                <a:solidFill>
                  <a:prstClr val="black"/>
                </a:solidFill>
                <a:latin typeface="verdana"/>
              </a:rPr>
              <a:t>Superdetectors</a:t>
            </a:r>
            <a:r>
              <a:rPr lang="en-GB" dirty="0">
                <a:solidFill>
                  <a:prstClr val="black"/>
                </a:solidFill>
                <a:latin typeface="verdana"/>
              </a:rPr>
              <a:t>: Proceedings of the 19th and 25th Workshops of the INFN </a:t>
            </a:r>
            <a:r>
              <a:rPr lang="en-GB" dirty="0" err="1">
                <a:solidFill>
                  <a:prstClr val="black"/>
                </a:solidFill>
                <a:latin typeface="verdana"/>
              </a:rPr>
              <a:t>Eloisatron</a:t>
            </a:r>
            <a:r>
              <a:rPr lang="en-GB" dirty="0">
                <a:solidFill>
                  <a:prstClr val="black"/>
                </a:solidFill>
                <a:latin typeface="verdana"/>
              </a:rPr>
              <a:t> Project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1176" y="1010279"/>
            <a:ext cx="3175678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>
                <a:solidFill>
                  <a:prstClr val="black"/>
                </a:solidFill>
              </a:rPr>
              <a:t>ELOISATRON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6" y="3657952"/>
            <a:ext cx="2458695" cy="1785592"/>
          </a:xfrm>
          <a:prstGeom prst="rect">
            <a:avLst/>
          </a:prstGeom>
        </p:spPr>
      </p:pic>
      <p:pic>
        <p:nvPicPr>
          <p:cNvPr id="45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17" y="869093"/>
            <a:ext cx="2226563" cy="3384376"/>
          </a:xfrm>
        </p:spPr>
      </p:pic>
      <p:grpSp>
        <p:nvGrpSpPr>
          <p:cNvPr id="8" name="Group 7"/>
          <p:cNvGrpSpPr/>
          <p:nvPr/>
        </p:nvGrpSpPr>
        <p:grpSpPr>
          <a:xfrm>
            <a:off x="5203037" y="1626627"/>
            <a:ext cx="1782789" cy="2449083"/>
            <a:chOff x="278692" y="945243"/>
            <a:chExt cx="4147146" cy="537321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92" y="945243"/>
              <a:ext cx="4147146" cy="5373216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69469" y="3569159"/>
              <a:ext cx="2488382" cy="685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00CC"/>
                  </a:solidFill>
                </a:rPr>
                <a:t>SSC CDR 1986</a:t>
              </a:r>
              <a:endParaRPr lang="en-GB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6985826" y="3994225"/>
            <a:ext cx="22009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prstClr val="black"/>
                </a:solidFill>
              </a:rPr>
              <a:t>H. </a:t>
            </a:r>
            <a:r>
              <a:rPr lang="en-GB" sz="1400" dirty="0">
                <a:solidFill>
                  <a:prstClr val="black"/>
                </a:solidFill>
              </a:rPr>
              <a:t>Ulrich Wienands, The SSC Low Energy Booster: Design and Component Prototypes for the First Injector Synchrotron, </a:t>
            </a:r>
            <a:endParaRPr lang="en-GB" sz="1400" dirty="0" smtClean="0">
              <a:solidFill>
                <a:prstClr val="black"/>
              </a:solidFill>
            </a:endParaRPr>
          </a:p>
          <a:p>
            <a:pPr algn="r"/>
            <a:r>
              <a:rPr lang="en-GB" sz="1400" dirty="0">
                <a:solidFill>
                  <a:prstClr val="black"/>
                </a:solidFill>
              </a:rPr>
              <a:t>I</a:t>
            </a:r>
            <a:r>
              <a:rPr lang="en-GB" sz="1400" dirty="0" smtClean="0">
                <a:solidFill>
                  <a:prstClr val="black"/>
                </a:solidFill>
              </a:rPr>
              <a:t>EEE  Press 1997 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61654" y="5766709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</a:rPr>
              <a:t>VLHC Design Study Group Collaboration </a:t>
            </a:r>
            <a:r>
              <a:rPr lang="en-GB" sz="1200" b="1" dirty="0">
                <a:solidFill>
                  <a:prstClr val="black"/>
                </a:solidFill>
              </a:rPr>
              <a:t>June 2001</a:t>
            </a:r>
            <a:r>
              <a:rPr lang="en-GB" sz="1200" dirty="0">
                <a:solidFill>
                  <a:prstClr val="black"/>
                </a:solidFill>
              </a:rPr>
              <a:t>. 271 pp.</a:t>
            </a:r>
          </a:p>
          <a:p>
            <a:r>
              <a:rPr lang="en-GB" sz="1200" dirty="0">
                <a:solidFill>
                  <a:prstClr val="black"/>
                </a:solidFill>
              </a:rPr>
              <a:t>SLAC-R-591, SLAC-R-0591, SLAC-591, SLAC-0591, FERMILAB-TM-2149 </a:t>
            </a:r>
            <a:endParaRPr lang="en-GB" sz="1200" dirty="0">
              <a:solidFill>
                <a:prstClr val="black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08" y="3870118"/>
            <a:ext cx="2308818" cy="2987882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604345" y="6324019"/>
            <a:ext cx="1967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http://www.vlhc.org</a:t>
            </a:r>
            <a:r>
              <a:rPr lang="en-GB" dirty="0">
                <a:solidFill>
                  <a:prstClr val="black"/>
                </a:solidFill>
              </a:rPr>
              <a:t>/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754451" y="5120378"/>
            <a:ext cx="1817549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>
                <a:solidFill>
                  <a:prstClr val="black"/>
                </a:solidFill>
              </a:rPr>
              <a:t>VLHC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827" y="5276815"/>
            <a:ext cx="2231122" cy="167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018715" y="5196006"/>
            <a:ext cx="2165346" cy="107721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200" dirty="0" smtClean="0">
                <a:solidFill>
                  <a:prstClr val="black"/>
                </a:solidFill>
              </a:rPr>
              <a:t>ex. TRISTAN-II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8715" y="6211669"/>
            <a:ext cx="967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00CC"/>
                </a:solidFill>
              </a:rPr>
              <a:t>study 1983</a:t>
            </a:r>
            <a:endParaRPr lang="en-GB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6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2" grpId="0"/>
      <p:bldP spid="43" grpId="0" animBg="1"/>
      <p:bldP spid="48" grpId="0"/>
      <p:bldP spid="49" grpId="0"/>
      <p:bldP spid="51" grpId="0"/>
      <p:bldP spid="52" grpId="0" animBg="1"/>
      <p:bldP spid="20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3" y="980728"/>
            <a:ext cx="9006489" cy="56118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14068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en-US" sz="4000" dirty="0">
                <a:solidFill>
                  <a:srgbClr val="FFFF00"/>
                </a:solidFill>
              </a:rPr>
              <a:t>LEP – </a:t>
            </a:r>
            <a:r>
              <a:rPr lang="en-US" altLang="en-US" sz="4000" dirty="0" smtClean="0">
                <a:solidFill>
                  <a:srgbClr val="FFFF00"/>
                </a:solidFill>
              </a:rPr>
              <a:t>highest energy </a:t>
            </a:r>
            <a:r>
              <a:rPr lang="en-US" altLang="en-US" sz="4000" i="1" dirty="0" err="1" smtClean="0">
                <a:solidFill>
                  <a:srgbClr val="FFFF00"/>
                </a:solidFill>
              </a:rPr>
              <a:t>e</a:t>
            </a:r>
            <a:r>
              <a:rPr lang="en-US" altLang="en-US" sz="4000" baseline="30000" dirty="0" err="1" smtClean="0">
                <a:solidFill>
                  <a:srgbClr val="FFFF00"/>
                </a:solidFill>
              </a:rPr>
              <a:t>+</a:t>
            </a:r>
            <a:r>
              <a:rPr lang="en-US" altLang="en-US" sz="4000" i="1" dirty="0" err="1" smtClean="0">
                <a:solidFill>
                  <a:srgbClr val="FFFF00"/>
                </a:solidFill>
              </a:rPr>
              <a:t>e</a:t>
            </a:r>
            <a:r>
              <a:rPr lang="en-US" altLang="en-US" sz="4000" baseline="30000" dirty="0" smtClean="0">
                <a:solidFill>
                  <a:srgbClr val="FFFF00"/>
                </a:solidFill>
              </a:rPr>
              <a:t>-</a:t>
            </a:r>
            <a:r>
              <a:rPr lang="en-US" altLang="en-US" sz="4000" dirty="0" smtClean="0">
                <a:solidFill>
                  <a:srgbClr val="FFFF00"/>
                </a:solidFill>
              </a:rPr>
              <a:t> </a:t>
            </a:r>
            <a:r>
              <a:rPr lang="en-US" altLang="en-US" sz="4000" dirty="0">
                <a:solidFill>
                  <a:srgbClr val="FFFF00"/>
                </a:solidFill>
              </a:rPr>
              <a:t>collider so far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7624" y="1399708"/>
            <a:ext cx="71960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m</a:t>
            </a:r>
            <a:r>
              <a:rPr lang="en-GB" sz="2800" b="1" dirty="0" smtClean="0">
                <a:solidFill>
                  <a:schemeClr val="bg1"/>
                </a:solidFill>
              </a:rPr>
              <a:t>aximum </a:t>
            </a:r>
            <a:r>
              <a:rPr lang="en-GB" sz="2800" b="1" dirty="0" err="1" smtClean="0">
                <a:solidFill>
                  <a:schemeClr val="bg1"/>
                </a:solidFill>
              </a:rPr>
              <a:t>c.m</a:t>
            </a:r>
            <a:r>
              <a:rPr lang="en-GB" sz="2800" b="1" dirty="0" smtClean="0">
                <a:solidFill>
                  <a:schemeClr val="bg1"/>
                </a:solidFill>
              </a:rPr>
              <a:t>. energy 209 </a:t>
            </a:r>
            <a:r>
              <a:rPr lang="en-GB" sz="2800" b="1" dirty="0" err="1" smtClean="0">
                <a:solidFill>
                  <a:schemeClr val="bg1"/>
                </a:solidFill>
              </a:rPr>
              <a:t>GeV</a:t>
            </a:r>
            <a:endParaRPr lang="en-GB" sz="2800" b="1" dirty="0" smtClean="0">
              <a:solidFill>
                <a:schemeClr val="bg1"/>
              </a:solidFill>
            </a:endParaRPr>
          </a:p>
          <a:p>
            <a:r>
              <a:rPr lang="en-GB" sz="2800" b="1" dirty="0">
                <a:solidFill>
                  <a:schemeClr val="bg1"/>
                </a:solidFill>
              </a:rPr>
              <a:t>m</a:t>
            </a:r>
            <a:r>
              <a:rPr lang="en-GB" sz="2800" b="1" dirty="0" smtClean="0">
                <a:solidFill>
                  <a:schemeClr val="bg1"/>
                </a:solidFill>
              </a:rPr>
              <a:t>aximum synchrotron radiation power 23 MW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4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8" y="764704"/>
            <a:ext cx="7935800" cy="58681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8346" y="6448194"/>
            <a:ext cx="2002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Courtesy V. </a:t>
            </a:r>
            <a:r>
              <a:rPr lang="en-GB" dirty="0" err="1" smtClean="0">
                <a:solidFill>
                  <a:prstClr val="black"/>
                </a:solidFill>
              </a:rPr>
              <a:t>Shiltsev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347864" y="1124744"/>
            <a:ext cx="3833410" cy="136815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21242" y="3068960"/>
            <a:ext cx="3427022" cy="240432"/>
          </a:xfrm>
          <a:prstGeom prst="line">
            <a:avLst/>
          </a:prstGeom>
          <a:ln w="3492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57396" y="117055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pp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4342" y="315190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 err="1">
                <a:solidFill>
                  <a:srgbClr val="000066"/>
                </a:solidFill>
              </a:rPr>
              <a:t>+</a:t>
            </a:r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>
                <a:solidFill>
                  <a:srgbClr val="000066"/>
                </a:solidFill>
              </a:rPr>
              <a:t>-</a:t>
            </a:r>
            <a:endParaRPr lang="en-GB" b="1" i="1" baseline="30000" dirty="0">
              <a:solidFill>
                <a:srgbClr val="000066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979712" y="2132857"/>
            <a:ext cx="1656184" cy="1872207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475656" y="3189176"/>
            <a:ext cx="2304256" cy="2368706"/>
          </a:xfrm>
          <a:prstGeom prst="line">
            <a:avLst/>
          </a:prstGeom>
          <a:ln w="34925">
            <a:solidFill>
              <a:srgbClr val="00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29582" y="2007510"/>
            <a:ext cx="166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factor 10 every </a:t>
            </a:r>
            <a:endParaRPr lang="en-GB" b="1" dirty="0">
              <a:solidFill>
                <a:srgbClr val="FF0000"/>
              </a:solidFill>
            </a:endParaRP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20-30 years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9009" y="2132857"/>
            <a:ext cx="166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factor 10 every </a:t>
            </a:r>
          </a:p>
          <a:p>
            <a:r>
              <a:rPr lang="en-GB" b="1" dirty="0">
                <a:solidFill>
                  <a:srgbClr val="FF0000"/>
                </a:solidFill>
              </a:rPr>
              <a:t>1</a:t>
            </a:r>
            <a:r>
              <a:rPr lang="en-GB" b="1" dirty="0">
                <a:solidFill>
                  <a:srgbClr val="FF0000"/>
                </a:solidFill>
              </a:rPr>
              <a:t>0 years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75519" y="3309392"/>
            <a:ext cx="2620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0066"/>
                </a:solidFill>
              </a:rPr>
              <a:t>factor 10</a:t>
            </a:r>
            <a:r>
              <a:rPr lang="en-GB" b="1" baseline="30000" dirty="0">
                <a:solidFill>
                  <a:srgbClr val="000066"/>
                </a:solidFill>
              </a:rPr>
              <a:t>5</a:t>
            </a:r>
            <a:r>
              <a:rPr lang="en-GB" b="1" dirty="0">
                <a:solidFill>
                  <a:srgbClr val="000066"/>
                </a:solidFill>
              </a:rPr>
              <a:t>-10</a:t>
            </a:r>
            <a:r>
              <a:rPr lang="en-GB" b="1" baseline="30000" dirty="0">
                <a:solidFill>
                  <a:srgbClr val="000066"/>
                </a:solidFill>
              </a:rPr>
              <a:t>7</a:t>
            </a:r>
            <a:r>
              <a:rPr lang="en-GB" b="1" dirty="0">
                <a:solidFill>
                  <a:srgbClr val="000066"/>
                </a:solidFill>
              </a:rPr>
              <a:t> in </a:t>
            </a:r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 err="1">
                <a:solidFill>
                  <a:srgbClr val="000066"/>
                </a:solidFill>
              </a:rPr>
              <a:t>+</a:t>
            </a:r>
            <a:r>
              <a:rPr lang="en-GB" b="1" i="1" dirty="0" err="1">
                <a:solidFill>
                  <a:srgbClr val="000066"/>
                </a:solidFill>
              </a:rPr>
              <a:t>e</a:t>
            </a:r>
            <a:r>
              <a:rPr lang="en-GB" b="1" i="1" baseline="30000" dirty="0">
                <a:solidFill>
                  <a:srgbClr val="000066"/>
                </a:solidFill>
              </a:rPr>
              <a:t>-</a:t>
            </a:r>
            <a:endParaRPr lang="en-GB" b="1" i="1" baseline="30000" dirty="0">
              <a:solidFill>
                <a:srgbClr val="000066"/>
              </a:solidFill>
            </a:endParaRPr>
          </a:p>
          <a:p>
            <a:pPr algn="ctr"/>
            <a:r>
              <a:rPr lang="en-GB" b="1" dirty="0">
                <a:solidFill>
                  <a:srgbClr val="000066"/>
                </a:solidFill>
              </a:rPr>
              <a:t> luminosity</a:t>
            </a:r>
            <a:endParaRPr lang="en-GB" b="1" dirty="0">
              <a:solidFill>
                <a:srgbClr val="00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7621" y="-17608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collider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c.m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. energy  vs. year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93637" y="1355225"/>
            <a:ext cx="213731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3200" b="1" i="1" dirty="0" err="1">
                <a:solidFill>
                  <a:srgbClr val="FF0000"/>
                </a:solidFill>
              </a:rPr>
              <a:t>E</a:t>
            </a:r>
            <a:r>
              <a:rPr lang="en-GB" sz="3200" b="1" i="1" baseline="-25000" dirty="0" err="1">
                <a:solidFill>
                  <a:srgbClr val="FF0000"/>
                </a:solidFill>
              </a:rPr>
              <a:t>cm</a:t>
            </a:r>
            <a:r>
              <a:rPr lang="en-GB" sz="3200" b="1" dirty="0">
                <a:solidFill>
                  <a:srgbClr val="FF0000"/>
                </a:solidFill>
              </a:rPr>
              <a:t>=2</a:t>
            </a:r>
            <a:r>
              <a:rPr lang="en-GB" sz="3200" b="1" i="1" dirty="0">
                <a:solidFill>
                  <a:srgbClr val="FF0000"/>
                </a:solidFill>
              </a:rPr>
              <a:t>ec  B</a:t>
            </a:r>
            <a:r>
              <a:rPr lang="en-GB" sz="3200" b="1" i="1" dirty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endParaRPr lang="en-GB" sz="32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" name="Oval 2"/>
          <p:cNvSpPr/>
          <p:nvPr/>
        </p:nvSpPr>
        <p:spPr>
          <a:xfrm>
            <a:off x="8164040" y="1355225"/>
            <a:ext cx="666913" cy="58477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13963" y="3068960"/>
            <a:ext cx="144016" cy="1202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64466" y="1864036"/>
            <a:ext cx="134870" cy="952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0955" y="1774649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adron-lepton</a:t>
            </a:r>
            <a:endParaRPr lang="en-GB" sz="1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7162897" y="2204863"/>
            <a:ext cx="233019" cy="1258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38159" y="230823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FCC-he</a:t>
            </a:r>
            <a:endParaRPr lang="en-GB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6008194" y="2508075"/>
            <a:ext cx="233011" cy="1680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60869" y="253876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LHeC</a:t>
            </a:r>
            <a:endParaRPr lang="en-GB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>
            <a:endCxn id="21" idx="2"/>
          </p:cNvCxnSpPr>
          <p:nvPr/>
        </p:nvCxnSpPr>
        <p:spPr>
          <a:xfrm flipV="1">
            <a:off x="3791574" y="2330674"/>
            <a:ext cx="3487832" cy="798398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46" y="2920950"/>
            <a:ext cx="915619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297476" y="2115439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err="1">
                <a:solidFill>
                  <a:srgbClr val="00B050"/>
                </a:solidFill>
              </a:rPr>
              <a:t>e</a:t>
            </a:r>
            <a:r>
              <a:rPr lang="en-GB" b="1" i="1" dirty="0" err="1">
                <a:solidFill>
                  <a:srgbClr val="00B050"/>
                </a:solidFill>
              </a:rPr>
              <a:t>p</a:t>
            </a:r>
            <a:endParaRPr lang="en-GB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6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FCC-</a:t>
            </a:r>
            <a:r>
              <a:rPr lang="en-GB" sz="3200" b="1" i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hh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: 100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TeV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pp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collider</a:t>
            </a:r>
          </a:p>
        </p:txBody>
      </p:sp>
      <p:pic>
        <p:nvPicPr>
          <p:cNvPr id="3" name="Picture 4" descr="Screen Shot 2013-07-02 at 11.52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93" y="719999"/>
            <a:ext cx="9175391" cy="446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12882" y="3135115"/>
            <a:ext cx="2581354" cy="1254871"/>
            <a:chOff x="1744274" y="3114675"/>
            <a:chExt cx="2581354" cy="1254871"/>
          </a:xfrm>
          <a:solidFill>
            <a:srgbClr val="B2B2B2"/>
          </a:solidFill>
          <a:effectLst/>
        </p:grpSpPr>
        <p:sp>
          <p:nvSpPr>
            <p:cNvPr id="5" name="Donut 4"/>
            <p:cNvSpPr/>
            <p:nvPr/>
          </p:nvSpPr>
          <p:spPr>
            <a:xfrm>
              <a:off x="1744274" y="3118121"/>
              <a:ext cx="2568780" cy="1251425"/>
            </a:xfrm>
            <a:prstGeom prst="donut">
              <a:avLst>
                <a:gd name="adj" fmla="val 2674"/>
              </a:avLst>
            </a:prstGeom>
            <a:grpFill/>
            <a:ln w="6350" cap="flat" cmpd="sng" algn="ctr">
              <a:solidFill>
                <a:srgbClr val="4D4D4D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srgbClr val="0055A0"/>
                </a:solidFill>
                <a:latin typeface="Arial"/>
              </a:endParaRP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3896788" y="3282595"/>
              <a:ext cx="81535" cy="73380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025650" y="4098925"/>
              <a:ext cx="76200" cy="71385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308708" y="3114675"/>
              <a:ext cx="82192" cy="78039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241800" y="3605966"/>
              <a:ext cx="83828" cy="80209"/>
            </a:xfrm>
            <a:prstGeom prst="ellipse">
              <a:avLst/>
            </a:prstGeom>
            <a:grpFill/>
            <a:ln w="9525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" name="TextBox 37"/>
          <p:cNvSpPr txBox="1">
            <a:spLocks noChangeArrowheads="1"/>
          </p:cNvSpPr>
          <p:nvPr/>
        </p:nvSpPr>
        <p:spPr bwMode="auto">
          <a:xfrm>
            <a:off x="159108" y="5215800"/>
            <a:ext cx="19113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000" kern="0" dirty="0" smtClean="0">
                <a:solidFill>
                  <a:srgbClr val="808080"/>
                </a:solidFill>
              </a:rPr>
              <a:t>LHC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000" kern="0" dirty="0" smtClean="0">
                <a:solidFill>
                  <a:srgbClr val="808080"/>
                </a:solidFill>
              </a:rPr>
              <a:t>27 km, 8.33 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000" kern="0" dirty="0" smtClean="0">
                <a:solidFill>
                  <a:srgbClr val="808080"/>
                </a:solidFill>
              </a:rPr>
              <a:t>14 </a:t>
            </a:r>
            <a:r>
              <a:rPr lang="en-US" altLang="en-US" sz="2000" kern="0" dirty="0" err="1" smtClean="0">
                <a:solidFill>
                  <a:srgbClr val="808080"/>
                </a:solidFill>
              </a:rPr>
              <a:t>TeV</a:t>
            </a:r>
            <a:r>
              <a:rPr lang="en-US" altLang="en-US" sz="2000" kern="0" dirty="0" smtClean="0">
                <a:solidFill>
                  <a:srgbClr val="808080"/>
                </a:solidFill>
              </a:rPr>
              <a:t> (</a:t>
            </a:r>
            <a:r>
              <a:rPr lang="en-US" altLang="en-US" sz="2000" kern="0" dirty="0" err="1" smtClean="0">
                <a:solidFill>
                  <a:srgbClr val="808080"/>
                </a:solidFill>
              </a:rPr>
              <a:t>c.m</a:t>
            </a:r>
            <a:r>
              <a:rPr lang="en-US" altLang="en-US" sz="2000" kern="0" dirty="0" smtClean="0">
                <a:solidFill>
                  <a:srgbClr val="808080"/>
                </a:solidFill>
              </a:rPr>
              <a:t>.)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216508" y="1305788"/>
            <a:ext cx="6486525" cy="4986336"/>
            <a:chOff x="2248202" y="1224133"/>
            <a:chExt cx="6486985" cy="4986307"/>
          </a:xfrm>
        </p:grpSpPr>
        <p:sp>
          <p:nvSpPr>
            <p:cNvPr id="12" name="TextBox 38"/>
            <p:cNvSpPr txBox="1">
              <a:spLocks noChangeArrowheads="1"/>
            </p:cNvSpPr>
            <p:nvPr/>
          </p:nvSpPr>
          <p:spPr bwMode="auto">
            <a:xfrm>
              <a:off x="4406482" y="5133228"/>
              <a:ext cx="2507596" cy="107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55A0"/>
                  </a:solidFill>
                </a:rPr>
                <a:t>FCC-</a:t>
              </a:r>
              <a:r>
                <a:rPr lang="en-US" altLang="en-US" sz="2000" kern="0" dirty="0" err="1" smtClean="0">
                  <a:solidFill>
                    <a:srgbClr val="0055A0"/>
                  </a:solidFill>
                </a:rPr>
                <a:t>hh</a:t>
              </a:r>
              <a:r>
                <a:rPr lang="en-US" altLang="en-US" sz="2000" kern="0" dirty="0" smtClean="0">
                  <a:solidFill>
                    <a:srgbClr val="0055A0"/>
                  </a:solidFill>
                </a:rPr>
                <a:t> (alternative)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55A0"/>
                  </a:solidFill>
                </a:rPr>
                <a:t>80 km, </a:t>
              </a:r>
              <a:r>
                <a:rPr lang="en-US" altLang="en-US" sz="2400" b="1" kern="0" dirty="0" smtClean="0">
                  <a:solidFill>
                    <a:srgbClr val="0055A0"/>
                  </a:solidFill>
                </a:rPr>
                <a:t>20 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55A0"/>
                  </a:solidFill>
                </a:rPr>
                <a:t>100 </a:t>
              </a:r>
              <a:r>
                <a:rPr lang="en-US" altLang="en-US" sz="2000" kern="0" dirty="0" err="1" smtClean="0">
                  <a:solidFill>
                    <a:srgbClr val="0055A0"/>
                  </a:solidFill>
                </a:rPr>
                <a:t>TeV</a:t>
              </a:r>
              <a:r>
                <a:rPr lang="en-US" altLang="en-US" sz="2000" kern="0" dirty="0" smtClean="0">
                  <a:solidFill>
                    <a:srgbClr val="0055A0"/>
                  </a:solidFill>
                </a:rPr>
                <a:t> (</a:t>
              </a:r>
              <a:r>
                <a:rPr lang="en-US" altLang="en-US" sz="2000" kern="0" dirty="0" err="1" smtClean="0">
                  <a:solidFill>
                    <a:srgbClr val="0055A0"/>
                  </a:solidFill>
                </a:rPr>
                <a:t>c.m</a:t>
              </a:r>
              <a:r>
                <a:rPr lang="en-US" altLang="en-US" sz="2000" kern="0" dirty="0" smtClean="0">
                  <a:solidFill>
                    <a:srgbClr val="0055A0"/>
                  </a:solidFill>
                </a:rPr>
                <a:t>.)</a:t>
              </a:r>
            </a:p>
          </p:txBody>
        </p: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2248202" y="1224133"/>
              <a:ext cx="6486985" cy="2885406"/>
              <a:chOff x="2248202" y="1220555"/>
              <a:chExt cx="6486985" cy="2885406"/>
            </a:xfrm>
          </p:grpSpPr>
          <p:sp>
            <p:nvSpPr>
              <p:cNvPr id="14" name="Donut 13"/>
              <p:cNvSpPr/>
              <p:nvPr/>
            </p:nvSpPr>
            <p:spPr>
              <a:xfrm>
                <a:off x="2248202" y="1220555"/>
                <a:ext cx="6486985" cy="2885406"/>
              </a:xfrm>
              <a:prstGeom prst="donut">
                <a:avLst>
                  <a:gd name="adj" fmla="val 1425"/>
                </a:avLst>
              </a:prstGeom>
              <a:gradFill flip="none" rotWithShape="1">
                <a:gsLst>
                  <a:gs pos="0">
                    <a:srgbClr val="0055A0">
                      <a:lumMod val="40000"/>
                      <a:lumOff val="60000"/>
                      <a:alpha val="40000"/>
                    </a:srgbClr>
                  </a:gs>
                  <a:gs pos="46000">
                    <a:srgbClr val="0055A0">
                      <a:alpha val="45000"/>
                    </a:srgbClr>
                  </a:gs>
                  <a:gs pos="100000">
                    <a:srgbClr val="0055A0">
                      <a:lumMod val="40000"/>
                      <a:lumOff val="60000"/>
                      <a:alpha val="55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88900">
                  <a:srgbClr val="DDDDDD">
                    <a:tint val="30000"/>
                    <a:shade val="95000"/>
                    <a:satMod val="300000"/>
                    <a:alpha val="25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5A0"/>
                  </a:solidFill>
                  <a:latin typeface="Arial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377655" y="3069147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544887" y="1956403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366784" y="1290779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667958" y="1327306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345133" y="2028403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283887" y="3996431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057133" y="3416438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068382" y="3916485"/>
                <a:ext cx="144000" cy="72000"/>
              </a:xfrm>
              <a:prstGeom prst="ellipse">
                <a:avLst/>
              </a:prstGeom>
              <a:solidFill>
                <a:srgbClr val="0055A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122846" y="1062900"/>
            <a:ext cx="7040601" cy="5229246"/>
            <a:chOff x="2154704" y="980728"/>
            <a:chExt cx="7039792" cy="5229840"/>
          </a:xfrm>
        </p:grpSpPr>
        <p:sp>
          <p:nvSpPr>
            <p:cNvPr id="24" name="TextBox 48"/>
            <p:cNvSpPr txBox="1">
              <a:spLocks noChangeArrowheads="1"/>
            </p:cNvSpPr>
            <p:nvPr/>
          </p:nvSpPr>
          <p:spPr bwMode="auto">
            <a:xfrm>
              <a:off x="6913364" y="5133228"/>
              <a:ext cx="2281132" cy="1077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8000"/>
                  </a:solidFill>
                </a:rPr>
                <a:t>FCC-</a:t>
              </a:r>
              <a:r>
                <a:rPr lang="en-US" altLang="en-US" sz="2000" kern="0" dirty="0" err="1" smtClean="0">
                  <a:solidFill>
                    <a:srgbClr val="008000"/>
                  </a:solidFill>
                </a:rPr>
                <a:t>hh</a:t>
              </a:r>
              <a:r>
                <a:rPr lang="en-US" altLang="en-US" sz="2000" kern="0" dirty="0" smtClean="0">
                  <a:solidFill>
                    <a:srgbClr val="008000"/>
                  </a:solidFill>
                </a:rPr>
                <a:t> (baseline)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8000"/>
                  </a:solidFill>
                </a:rPr>
                <a:t>100 km, </a:t>
              </a:r>
              <a:r>
                <a:rPr lang="en-US" altLang="en-US" sz="2400" b="1" kern="0" dirty="0" smtClean="0">
                  <a:solidFill>
                    <a:srgbClr val="008000"/>
                  </a:solidFill>
                </a:rPr>
                <a:t>16 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008000"/>
                  </a:solidFill>
                </a:rPr>
                <a:t>100 </a:t>
              </a:r>
              <a:r>
                <a:rPr lang="en-US" altLang="en-US" sz="2000" kern="0" dirty="0" err="1" smtClean="0">
                  <a:solidFill>
                    <a:srgbClr val="008000"/>
                  </a:solidFill>
                </a:rPr>
                <a:t>TeV</a:t>
              </a:r>
              <a:r>
                <a:rPr lang="en-US" altLang="en-US" sz="2000" kern="0" dirty="0" smtClean="0">
                  <a:solidFill>
                    <a:srgbClr val="008000"/>
                  </a:solidFill>
                </a:rPr>
                <a:t> (</a:t>
              </a:r>
              <a:r>
                <a:rPr lang="en-US" altLang="en-US" sz="2000" kern="0" dirty="0" err="1" smtClean="0">
                  <a:solidFill>
                    <a:srgbClr val="008000"/>
                  </a:solidFill>
                </a:rPr>
                <a:t>c.m</a:t>
              </a:r>
              <a:r>
                <a:rPr lang="en-US" altLang="en-US" sz="2000" kern="0" dirty="0" smtClean="0">
                  <a:solidFill>
                    <a:srgbClr val="008000"/>
                  </a:solidFill>
                </a:rPr>
                <a:t>.)</a:t>
              </a:r>
            </a:p>
          </p:txBody>
        </p:sp>
        <p:grpSp>
          <p:nvGrpSpPr>
            <p:cNvPr id="25" name="Group 49"/>
            <p:cNvGrpSpPr>
              <a:grpSpLocks/>
            </p:cNvGrpSpPr>
            <p:nvPr/>
          </p:nvGrpSpPr>
          <p:grpSpPr bwMode="auto">
            <a:xfrm>
              <a:off x="2154704" y="980728"/>
              <a:ext cx="6912768" cy="3128811"/>
              <a:chOff x="2154704" y="977150"/>
              <a:chExt cx="6912768" cy="3128811"/>
            </a:xfrm>
          </p:grpSpPr>
          <p:sp>
            <p:nvSpPr>
              <p:cNvPr id="26" name="Donut 25"/>
              <p:cNvSpPr/>
              <p:nvPr/>
            </p:nvSpPr>
            <p:spPr>
              <a:xfrm>
                <a:off x="2154704" y="977150"/>
                <a:ext cx="6912768" cy="3128811"/>
              </a:xfrm>
              <a:prstGeom prst="donut">
                <a:avLst>
                  <a:gd name="adj" fmla="val 1425"/>
                </a:avLst>
              </a:prstGeom>
              <a:gradFill flip="none" rotWithShape="1">
                <a:gsLst>
                  <a:gs pos="0">
                    <a:srgbClr val="CCFFCC">
                      <a:alpha val="40000"/>
                    </a:srgbClr>
                  </a:gs>
                  <a:gs pos="46000">
                    <a:srgbClr val="008000">
                      <a:alpha val="45000"/>
                    </a:srgbClr>
                  </a:gs>
                  <a:gs pos="100000">
                    <a:srgbClr val="CCFFCC">
                      <a:alpha val="55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88900">
                  <a:srgbClr val="DDDDDD">
                    <a:tint val="30000"/>
                    <a:shade val="95000"/>
                    <a:satMod val="300000"/>
                    <a:alpha val="25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5A0"/>
                  </a:solidFill>
                  <a:latin typeface="Arial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385399" y="3076891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416375" y="1861171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230528" y="1076555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869308" y="1084299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8620781" y="1820147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379960" y="3999174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8258477" y="3462902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076126" y="3924229"/>
                <a:ext cx="144000" cy="72000"/>
              </a:xfrm>
              <a:prstGeom prst="ellipse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sp>
        <p:nvSpPr>
          <p:cNvPr id="35" name="Donut 34"/>
          <p:cNvSpPr/>
          <p:nvPr/>
        </p:nvSpPr>
        <p:spPr>
          <a:xfrm>
            <a:off x="3181708" y="3194913"/>
            <a:ext cx="896938" cy="431800"/>
          </a:xfrm>
          <a:prstGeom prst="donut">
            <a:avLst>
              <a:gd name="adj" fmla="val 7536"/>
            </a:avLst>
          </a:prstGeom>
          <a:solidFill>
            <a:srgbClr val="B2B2B2"/>
          </a:solidFill>
          <a:ln w="6350" cap="flat" cmpd="sng" algn="ctr">
            <a:solidFill>
              <a:srgbClr val="4D4D4D">
                <a:lumMod val="50000"/>
              </a:srgbClr>
            </a:solidFill>
            <a:prstDash val="solid"/>
          </a:ln>
          <a:effectLst/>
        </p:spPr>
        <p:txBody>
          <a:bodyPr lIns="91378" tIns="45690" rIns="91378" bIns="45690" anchor="ctr"/>
          <a:lstStyle/>
          <a:p>
            <a:pPr algn="ctr">
              <a:defRPr/>
            </a:pPr>
            <a:endParaRPr lang="en-US" kern="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36" name="Donut 35"/>
          <p:cNvSpPr/>
          <p:nvPr/>
        </p:nvSpPr>
        <p:spPr>
          <a:xfrm>
            <a:off x="3870683" y="3134588"/>
            <a:ext cx="274638" cy="142875"/>
          </a:xfrm>
          <a:prstGeom prst="donut">
            <a:avLst>
              <a:gd name="adj" fmla="val 14232"/>
            </a:avLst>
          </a:prstGeom>
          <a:solidFill>
            <a:srgbClr val="B2B2B2"/>
          </a:solidFill>
          <a:ln w="6350" cap="flat" cmpd="sng" algn="ctr">
            <a:solidFill>
              <a:srgbClr val="4D4D4D">
                <a:lumMod val="50000"/>
              </a:srgbClr>
            </a:solidFill>
            <a:prstDash val="solid"/>
          </a:ln>
          <a:effectLst/>
        </p:spPr>
        <p:txBody>
          <a:bodyPr lIns="91378" tIns="45690" rIns="91378" bIns="45690" anchor="ctr"/>
          <a:lstStyle/>
          <a:p>
            <a:pPr algn="ctr">
              <a:defRPr/>
            </a:pPr>
            <a:endParaRPr lang="en-US" kern="0" dirty="0">
              <a:solidFill>
                <a:srgbClr val="0055A0"/>
              </a:solidFill>
              <a:latin typeface="Arial"/>
            </a:endParaRPr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1713271" y="3134588"/>
            <a:ext cx="2601943" cy="3157494"/>
            <a:chOff x="1744274" y="3053276"/>
            <a:chExt cx="2602807" cy="3157002"/>
          </a:xfrm>
        </p:grpSpPr>
        <p:grpSp>
          <p:nvGrpSpPr>
            <p:cNvPr id="38" name="Group 25"/>
            <p:cNvGrpSpPr>
              <a:grpSpLocks/>
            </p:cNvGrpSpPr>
            <p:nvPr/>
          </p:nvGrpSpPr>
          <p:grpSpPr bwMode="auto">
            <a:xfrm>
              <a:off x="1744274" y="3053276"/>
              <a:ext cx="2602807" cy="1254872"/>
              <a:chOff x="1744274" y="3114674"/>
              <a:chExt cx="2602807" cy="1254872"/>
            </a:xfrm>
          </p:grpSpPr>
          <p:sp>
            <p:nvSpPr>
              <p:cNvPr id="40" name="Donut 39"/>
              <p:cNvSpPr/>
              <p:nvPr/>
            </p:nvSpPr>
            <p:spPr>
              <a:xfrm>
                <a:off x="1744274" y="3118121"/>
                <a:ext cx="2568780" cy="1251425"/>
              </a:xfrm>
              <a:prstGeom prst="donut">
                <a:avLst>
                  <a:gd name="adj" fmla="val 2674"/>
                </a:avLst>
              </a:prstGeom>
              <a:gradFill flip="none" rotWithShape="1">
                <a:gsLst>
                  <a:gs pos="0">
                    <a:srgbClr val="FF6600">
                      <a:alpha val="51000"/>
                    </a:srgbClr>
                  </a:gs>
                  <a:gs pos="48000">
                    <a:srgbClr val="FF0000">
                      <a:alpha val="51000"/>
                    </a:srgbClr>
                  </a:gs>
                  <a:gs pos="100000">
                    <a:srgbClr val="FF6600">
                      <a:alpha val="51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5A0"/>
                  </a:solidFill>
                  <a:latin typeface="Arial"/>
                </a:endParaRPr>
              </a:p>
            </p:txBody>
          </p:sp>
          <p:sp>
            <p:nvSpPr>
              <p:cNvPr id="41" name="Oval 40"/>
              <p:cNvSpPr>
                <a:spLocks/>
              </p:cNvSpPr>
              <p:nvPr/>
            </p:nvSpPr>
            <p:spPr>
              <a:xfrm>
                <a:off x="3858067" y="3282595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2" name="Oval 41"/>
              <p:cNvSpPr>
                <a:spLocks/>
              </p:cNvSpPr>
              <p:nvPr/>
            </p:nvSpPr>
            <p:spPr>
              <a:xfrm>
                <a:off x="1986930" y="4098924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3" name="Oval 42"/>
              <p:cNvSpPr>
                <a:spLocks/>
              </p:cNvSpPr>
              <p:nvPr/>
            </p:nvSpPr>
            <p:spPr>
              <a:xfrm>
                <a:off x="3269988" y="3114674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" name="Oval 43"/>
              <p:cNvSpPr>
                <a:spLocks/>
              </p:cNvSpPr>
              <p:nvPr/>
            </p:nvSpPr>
            <p:spPr>
              <a:xfrm>
                <a:off x="4203081" y="3605966"/>
                <a:ext cx="144000" cy="72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DDDDD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DDDDDD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9" name="TextBox 36"/>
            <p:cNvSpPr txBox="1">
              <a:spLocks noChangeArrowheads="1"/>
            </p:cNvSpPr>
            <p:nvPr/>
          </p:nvSpPr>
          <p:spPr bwMode="auto">
            <a:xfrm>
              <a:off x="2593029" y="5133228"/>
              <a:ext cx="1735345" cy="107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3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pitchFamily="34" charset="0"/>
                <a:buChar char="•"/>
                <a:defRPr sz="2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969696"/>
                </a:buClr>
                <a:buSzPct val="9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Pct val="100000"/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FF0000"/>
                  </a:solidFill>
                </a:rPr>
                <a:t>“HE-LHC”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FF0000"/>
                  </a:solidFill>
                </a:rPr>
                <a:t>27 km, </a:t>
              </a:r>
              <a:r>
                <a:rPr lang="en-US" altLang="en-US" sz="2400" b="1" kern="0" dirty="0" smtClean="0">
                  <a:solidFill>
                    <a:srgbClr val="FF0000"/>
                  </a:solidFill>
                </a:rPr>
                <a:t>20 T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000" kern="0" dirty="0" smtClean="0">
                  <a:solidFill>
                    <a:srgbClr val="FF0000"/>
                  </a:solidFill>
                </a:rPr>
                <a:t>33 </a:t>
              </a:r>
              <a:r>
                <a:rPr lang="en-US" altLang="en-US" sz="2000" kern="0" dirty="0" err="1" smtClean="0">
                  <a:solidFill>
                    <a:srgbClr val="FF0000"/>
                  </a:solidFill>
                </a:rPr>
                <a:t>TeV</a:t>
              </a:r>
              <a:r>
                <a:rPr lang="en-US" altLang="en-US" sz="2000" kern="0" dirty="0" smtClean="0">
                  <a:solidFill>
                    <a:srgbClr val="FF0000"/>
                  </a:solidFill>
                </a:rPr>
                <a:t> (</a:t>
              </a:r>
              <a:r>
                <a:rPr lang="en-US" altLang="en-US" sz="2000" kern="0" dirty="0" err="1" smtClean="0">
                  <a:solidFill>
                    <a:srgbClr val="FF0000"/>
                  </a:solidFill>
                </a:rPr>
                <a:t>c.m</a:t>
              </a:r>
              <a:r>
                <a:rPr lang="en-US" altLang="en-US" sz="2000" kern="0" dirty="0" smtClean="0">
                  <a:solidFill>
                    <a:srgbClr val="FF0000"/>
                  </a:solidFill>
                </a:rPr>
                <a:t>.)</a:t>
              </a:r>
            </a:p>
          </p:txBody>
        </p:sp>
      </p:grpSp>
      <p:sp>
        <p:nvSpPr>
          <p:cNvPr id="45" name="TextBox 3"/>
          <p:cNvSpPr txBox="1">
            <a:spLocks noChangeArrowheads="1"/>
          </p:cNvSpPr>
          <p:nvPr/>
        </p:nvSpPr>
        <p:spPr bwMode="auto">
          <a:xfrm>
            <a:off x="3505558" y="2113825"/>
            <a:ext cx="10080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Geneva</a:t>
            </a:r>
          </a:p>
        </p:txBody>
      </p:sp>
      <p:sp>
        <p:nvSpPr>
          <p:cNvPr id="46" name="TextBox 68"/>
          <p:cNvSpPr txBox="1">
            <a:spLocks noChangeArrowheads="1"/>
          </p:cNvSpPr>
          <p:nvPr/>
        </p:nvSpPr>
        <p:spPr bwMode="auto">
          <a:xfrm>
            <a:off x="3832583" y="2793275"/>
            <a:ext cx="4984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PS</a:t>
            </a:r>
          </a:p>
        </p:txBody>
      </p:sp>
      <p:sp>
        <p:nvSpPr>
          <p:cNvPr id="47" name="TextBox 69"/>
          <p:cNvSpPr txBox="1">
            <a:spLocks noChangeArrowheads="1"/>
          </p:cNvSpPr>
          <p:nvPr/>
        </p:nvSpPr>
        <p:spPr bwMode="auto">
          <a:xfrm>
            <a:off x="3318233" y="3250475"/>
            <a:ext cx="6540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SPS</a:t>
            </a:r>
          </a:p>
        </p:txBody>
      </p:sp>
      <p:sp>
        <p:nvSpPr>
          <p:cNvPr id="48" name="TextBox 70"/>
          <p:cNvSpPr txBox="1">
            <a:spLocks noChangeArrowheads="1"/>
          </p:cNvSpPr>
          <p:nvPr/>
        </p:nvSpPr>
        <p:spPr bwMode="auto">
          <a:xfrm>
            <a:off x="2526071" y="3645763"/>
            <a:ext cx="6540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69696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kern="0" smtClean="0">
                <a:solidFill>
                  <a:srgbClr val="FFFFFF"/>
                </a:solidFill>
              </a:rPr>
              <a:t>LHC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004602" y="6292146"/>
            <a:ext cx="1090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L. Bottura</a:t>
            </a:r>
          </a:p>
          <a:p>
            <a:r>
              <a:rPr lang="en-GB" dirty="0">
                <a:solidFill>
                  <a:prstClr val="black"/>
                </a:solidFill>
              </a:rPr>
              <a:t>B. Strauss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910000" y="5215800"/>
            <a:ext cx="2185029" cy="1076346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300" y="720000"/>
            <a:ext cx="882047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200" dirty="0">
              <a:solidFill>
                <a:srgbClr val="000000"/>
              </a:solidFill>
              <a:latin typeface="GillSans"/>
            </a:endParaRPr>
          </a:p>
          <a:p>
            <a:pPr algn="ctr"/>
            <a:r>
              <a:rPr lang="en-GB" sz="3200" dirty="0">
                <a:solidFill>
                  <a:srgbClr val="0013A6"/>
                </a:solidFill>
                <a:latin typeface="ZapfDingbatsITC"/>
              </a:rPr>
              <a:t>➥ 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Access to new particles in the 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few</a:t>
            </a:r>
            <a:r>
              <a:rPr lang="en-GB" sz="3200" dirty="0">
                <a:solidFill>
                  <a:srgbClr val="0013A6"/>
                </a:solidFill>
                <a:latin typeface="LucidaGrande"/>
              </a:rPr>
              <a:t> </a:t>
            </a:r>
            <a:r>
              <a:rPr lang="en-GB" sz="3200" dirty="0" err="1">
                <a:solidFill>
                  <a:srgbClr val="0013A6"/>
                </a:solidFill>
                <a:latin typeface="LucidaGrande"/>
              </a:rPr>
              <a:t>TeV</a:t>
            </a:r>
            <a:r>
              <a:rPr lang="en-GB" sz="3200" dirty="0">
                <a:solidFill>
                  <a:srgbClr val="0013A6"/>
                </a:solidFill>
                <a:latin typeface="LucidaGrande"/>
              </a:rPr>
              <a:t> to 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30 </a:t>
            </a:r>
            <a:r>
              <a:rPr lang="en-GB" sz="3200" dirty="0" err="1">
                <a:solidFill>
                  <a:srgbClr val="0013A6"/>
                </a:solidFill>
                <a:latin typeface="GillSans"/>
              </a:rPr>
              <a:t>TeV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 mass 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range, beyond LHC 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reach</a:t>
            </a:r>
          </a:p>
          <a:p>
            <a:pPr algn="ctr"/>
            <a:endParaRPr lang="en-GB" sz="3200" dirty="0">
              <a:solidFill>
                <a:srgbClr val="0013A6"/>
              </a:solidFill>
              <a:latin typeface="GillSans"/>
            </a:endParaRPr>
          </a:p>
          <a:p>
            <a:pPr algn="ctr"/>
            <a:r>
              <a:rPr lang="en-GB" sz="3200" dirty="0">
                <a:solidFill>
                  <a:srgbClr val="D30A00"/>
                </a:solidFill>
                <a:latin typeface="ZapfDingbatsITC"/>
              </a:rPr>
              <a:t>➥ </a:t>
            </a:r>
            <a:r>
              <a:rPr lang="en-GB" sz="3200" dirty="0">
                <a:solidFill>
                  <a:srgbClr val="D30A00"/>
                </a:solidFill>
                <a:latin typeface="GillSans"/>
              </a:rPr>
              <a:t>Immense/much-increased rates for</a:t>
            </a:r>
          </a:p>
          <a:p>
            <a:pPr algn="ctr"/>
            <a:r>
              <a:rPr lang="en-GB" sz="3200" dirty="0">
                <a:solidFill>
                  <a:srgbClr val="D30A00"/>
                </a:solidFill>
                <a:latin typeface="GillSans"/>
              </a:rPr>
              <a:t>phenomena in the sub-</a:t>
            </a:r>
            <a:r>
              <a:rPr lang="en-GB" sz="3200" dirty="0" err="1">
                <a:solidFill>
                  <a:srgbClr val="D30A00"/>
                </a:solidFill>
                <a:latin typeface="GillSans"/>
              </a:rPr>
              <a:t>TeV</a:t>
            </a:r>
            <a:r>
              <a:rPr lang="en-GB" sz="3200" dirty="0">
                <a:solidFill>
                  <a:srgbClr val="D30A00"/>
                </a:solidFill>
                <a:latin typeface="GillSans"/>
              </a:rPr>
              <a:t> mass range </a:t>
            </a:r>
            <a:r>
              <a:rPr lang="en-GB" sz="3200" b="1" dirty="0">
                <a:solidFill>
                  <a:srgbClr val="D30A00"/>
                </a:solidFill>
                <a:latin typeface="GillSans"/>
              </a:rPr>
              <a:t>→</a:t>
            </a:r>
            <a:endParaRPr lang="en-GB" sz="3200" b="1" dirty="0">
              <a:solidFill>
                <a:srgbClr val="D30A00"/>
              </a:solidFill>
              <a:latin typeface="HiraKakuProN-W3"/>
            </a:endParaRPr>
          </a:p>
          <a:p>
            <a:pPr algn="ctr"/>
            <a:r>
              <a:rPr lang="en-GB" sz="3200" dirty="0">
                <a:solidFill>
                  <a:srgbClr val="D30A00"/>
                </a:solidFill>
                <a:latin typeface="GillSans"/>
              </a:rPr>
              <a:t>increased precision w.r.t. LHC and possibly </a:t>
            </a:r>
            <a:r>
              <a:rPr lang="en-GB" sz="3200" dirty="0">
                <a:solidFill>
                  <a:srgbClr val="D30A00"/>
                </a:solidFill>
                <a:latin typeface="GillSans"/>
              </a:rPr>
              <a:t>ILC</a:t>
            </a:r>
          </a:p>
          <a:p>
            <a:pPr algn="ctr"/>
            <a:endParaRPr lang="en-GB" sz="3200" dirty="0">
              <a:solidFill>
                <a:srgbClr val="D30A00"/>
              </a:solidFill>
              <a:latin typeface="GillSans"/>
            </a:endParaRPr>
          </a:p>
          <a:p>
            <a:pPr algn="ctr"/>
            <a:r>
              <a:rPr lang="en-GB" sz="3200" dirty="0">
                <a:solidFill>
                  <a:srgbClr val="0013A6"/>
                </a:solidFill>
                <a:latin typeface="ZapfDingbatsITC"/>
              </a:rPr>
              <a:t>➥ 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Access to very rare processes in the 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sub-</a:t>
            </a:r>
            <a:r>
              <a:rPr lang="en-GB" sz="3200" dirty="0" err="1">
                <a:solidFill>
                  <a:srgbClr val="0013A6"/>
                </a:solidFill>
                <a:latin typeface="GillSans"/>
              </a:rPr>
              <a:t>TeV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 mass 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range </a:t>
            </a:r>
            <a:r>
              <a:rPr lang="en-GB" sz="3200" b="1" dirty="0">
                <a:solidFill>
                  <a:srgbClr val="0013A6"/>
                </a:solidFill>
                <a:latin typeface="GillSans"/>
              </a:rPr>
              <a:t>→</a:t>
            </a:r>
            <a:r>
              <a:rPr lang="en-GB" sz="3200" dirty="0">
                <a:solidFill>
                  <a:srgbClr val="0013A6"/>
                </a:solidFill>
                <a:latin typeface="HiraKakuProN-W3"/>
              </a:rPr>
              <a:t> 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search </a:t>
            </a:r>
            <a:r>
              <a:rPr lang="en-GB" sz="3200" dirty="0">
                <a:solidFill>
                  <a:srgbClr val="0013A6"/>
                </a:solidFill>
                <a:latin typeface="GillSans"/>
              </a:rPr>
              <a:t>for stealth phenomena, invisible at the LHC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621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FCC-</a:t>
            </a:r>
            <a:r>
              <a:rPr lang="en-GB" sz="3200" b="1" i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hh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opens three physics windows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93753" y="6317243"/>
            <a:ext cx="13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M. Mangano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9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Key Parameters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020729"/>
              </p:ext>
            </p:extLst>
          </p:nvPr>
        </p:nvGraphicFramePr>
        <p:xfrm>
          <a:off x="935038" y="2053908"/>
          <a:ext cx="7233497" cy="35356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408555"/>
                <a:gridCol w="2412471"/>
                <a:gridCol w="2412471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Parameter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FCC-</a:t>
                      </a:r>
                      <a:r>
                        <a:rPr lang="en-GB" dirty="0" err="1" smtClean="0"/>
                        <a:t>hh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/>
                        <a:t>LHC</a:t>
                      </a:r>
                      <a:endParaRPr lang="en-GB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Energy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100 </a:t>
                      </a:r>
                      <a:r>
                        <a:rPr lang="en-GB" b="1" dirty="0" err="1" smtClean="0">
                          <a:solidFill>
                            <a:srgbClr val="C00000"/>
                          </a:solidFill>
                        </a:rPr>
                        <a:t>TeV</a:t>
                      </a:r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b="1" dirty="0" err="1" smtClean="0">
                          <a:solidFill>
                            <a:srgbClr val="C00000"/>
                          </a:solidFill>
                        </a:rPr>
                        <a:t>c.m</a:t>
                      </a:r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.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14 </a:t>
                      </a:r>
                      <a:r>
                        <a:rPr lang="en-GB" dirty="0" err="1" smtClean="0"/>
                        <a:t>TeV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c.m</a:t>
                      </a:r>
                      <a:r>
                        <a:rPr lang="en-GB" dirty="0" smtClean="0"/>
                        <a:t>.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Dipole field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16 T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8.33 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# IP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 main,</a:t>
                      </a:r>
                      <a:r>
                        <a:rPr lang="en-GB" baseline="0" dirty="0" smtClean="0"/>
                        <a:t> +2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Luminosity/</a:t>
                      </a:r>
                      <a:r>
                        <a:rPr lang="en-GB" dirty="0" err="1" smtClean="0"/>
                        <a:t>IP</a:t>
                      </a:r>
                      <a:r>
                        <a:rPr lang="en-GB" baseline="-25000" dirty="0" err="1" smtClean="0"/>
                        <a:t>main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5 x 10</a:t>
                      </a:r>
                      <a:r>
                        <a:rPr lang="en-GB" b="1" baseline="30000" dirty="0" smtClean="0">
                          <a:solidFill>
                            <a:srgbClr val="C00000"/>
                          </a:solidFill>
                        </a:rPr>
                        <a:t>34</a:t>
                      </a:r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dirty="0" smtClean="0"/>
                        <a:t>cm</a:t>
                      </a:r>
                      <a:r>
                        <a:rPr lang="en-GB" baseline="30000" dirty="0" smtClean="0"/>
                        <a:t>-2</a:t>
                      </a:r>
                      <a:r>
                        <a:rPr lang="en-GB" dirty="0" smtClean="0"/>
                        <a:t>s</a:t>
                      </a:r>
                      <a:r>
                        <a:rPr lang="en-GB" baseline="30000" dirty="0" smtClean="0"/>
                        <a:t>-1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 x 10</a:t>
                      </a:r>
                      <a:r>
                        <a:rPr lang="en-GB" baseline="30000" dirty="0" smtClean="0"/>
                        <a:t>34</a:t>
                      </a:r>
                      <a:r>
                        <a:rPr lang="en-GB" dirty="0" smtClean="0"/>
                        <a:t> cm</a:t>
                      </a:r>
                      <a:r>
                        <a:rPr lang="en-GB" baseline="30000" dirty="0" smtClean="0"/>
                        <a:t>-2</a:t>
                      </a:r>
                      <a:r>
                        <a:rPr lang="en-GB" dirty="0" smtClean="0"/>
                        <a:t>s</a:t>
                      </a:r>
                      <a:r>
                        <a:rPr lang="en-GB" baseline="30000" dirty="0" smtClean="0"/>
                        <a:t>-1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Energy/beam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8.4 GJ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0.39 GJ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Synchr</a:t>
                      </a:r>
                      <a:r>
                        <a:rPr lang="en-GB" dirty="0" smtClean="0"/>
                        <a:t>. rad.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28.4 W/m/</a:t>
                      </a:r>
                      <a:r>
                        <a:rPr lang="en-GB" dirty="0" err="1" smtClean="0"/>
                        <a:t>apert</a:t>
                      </a:r>
                      <a:r>
                        <a:rPr lang="en-GB" dirty="0" smtClean="0"/>
                        <a:t>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0.17 W/m/</a:t>
                      </a:r>
                      <a:r>
                        <a:rPr lang="en-GB" dirty="0" err="1" smtClean="0"/>
                        <a:t>apert</a:t>
                      </a:r>
                      <a:r>
                        <a:rPr lang="en-GB" dirty="0" smtClean="0"/>
                        <a:t>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Bunch spacing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 ns (5</a:t>
                      </a:r>
                      <a:r>
                        <a:rPr lang="en-GB" baseline="0" dirty="0" smtClean="0"/>
                        <a:t> ns)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 ns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35038" y="5589588"/>
            <a:ext cx="431938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300" dirty="0">
                <a:solidFill>
                  <a:srgbClr val="F0F0F0"/>
                </a:solidFill>
                <a:ea typeface="ＭＳ Ｐゴシック" charset="0"/>
              </a:rPr>
              <a:t>Preliminary, subject to evolution</a:t>
            </a:r>
            <a:endParaRPr lang="en-GB" sz="2300" dirty="0">
              <a:solidFill>
                <a:srgbClr val="F0F0F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4127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ring optics for alternative layouts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6"/>
          <a:stretch/>
        </p:blipFill>
        <p:spPr bwMode="auto">
          <a:xfrm>
            <a:off x="5294952" y="762844"/>
            <a:ext cx="2259451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2"/>
          <a:stretch/>
        </p:blipFill>
        <p:spPr bwMode="auto">
          <a:xfrm>
            <a:off x="1393820" y="764704"/>
            <a:ext cx="3099461" cy="2162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41" y="3051068"/>
            <a:ext cx="2755958" cy="176625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7" b="12712"/>
          <a:stretch/>
        </p:blipFill>
        <p:spPr bwMode="auto">
          <a:xfrm>
            <a:off x="4388013" y="2991491"/>
            <a:ext cx="2710815" cy="1889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8" b="13714"/>
          <a:stretch/>
        </p:blipFill>
        <p:spPr bwMode="auto">
          <a:xfrm>
            <a:off x="4361342" y="4843993"/>
            <a:ext cx="2764155" cy="1854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77" y="4786504"/>
            <a:ext cx="2530108" cy="19060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90736" y="854832"/>
            <a:ext cx="1653264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prstClr val="black"/>
                </a:solidFill>
                <a:latin typeface="Calibri"/>
              </a:rPr>
              <a:t>R. Alemany,</a:t>
            </a:r>
          </a:p>
          <a:p>
            <a:r>
              <a:rPr lang="it-IT" sz="2400" dirty="0">
                <a:solidFill>
                  <a:prstClr val="black"/>
                </a:solidFill>
                <a:latin typeface="Calibri"/>
              </a:rPr>
              <a:t>B. Holzer,</a:t>
            </a:r>
          </a:p>
          <a:p>
            <a:r>
              <a:rPr lang="it-IT" sz="2400" dirty="0">
                <a:solidFill>
                  <a:prstClr val="black"/>
                </a:solidFill>
                <a:latin typeface="Calibri"/>
              </a:rPr>
              <a:t>R. Tomas,</a:t>
            </a:r>
          </a:p>
          <a:p>
            <a:r>
              <a:rPr lang="it-IT" sz="2400" dirty="0">
                <a:solidFill>
                  <a:prstClr val="black"/>
                </a:solidFill>
                <a:latin typeface="Calibri"/>
              </a:rPr>
              <a:t>D. Schulte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180" y="2729881"/>
            <a:ext cx="1285929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kern="0" dirty="0" err="1">
                <a:solidFill>
                  <a:srgbClr val="000000"/>
                </a:solidFill>
                <a:latin typeface="Symbol" panose="05050102010706020507" pitchFamily="18" charset="2"/>
              </a:rPr>
              <a:t>b</a:t>
            </a:r>
            <a:r>
              <a:rPr lang="en-GB" sz="2800" kern="0" baseline="-25000" dirty="0" err="1">
                <a:solidFill>
                  <a:srgbClr val="000000"/>
                </a:solidFill>
              </a:rPr>
              <a:t>x,y</a:t>
            </a:r>
            <a:r>
              <a:rPr lang="en-GB" sz="2800" kern="0" dirty="0">
                <a:solidFill>
                  <a:srgbClr val="000000"/>
                </a:solidFill>
              </a:rPr>
              <a:t> [m]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179" y="4820068"/>
            <a:ext cx="1162498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kern="0" dirty="0" err="1">
                <a:solidFill>
                  <a:srgbClr val="000000"/>
                </a:solidFill>
              </a:rPr>
              <a:t>D</a:t>
            </a:r>
            <a:r>
              <a:rPr lang="en-GB" sz="2800" kern="0" baseline="-25000" dirty="0" err="1">
                <a:solidFill>
                  <a:srgbClr val="000000"/>
                </a:solidFill>
              </a:rPr>
              <a:t>x</a:t>
            </a:r>
            <a:r>
              <a:rPr lang="en-GB" sz="2800" kern="0" dirty="0">
                <a:solidFill>
                  <a:srgbClr val="000000"/>
                </a:solidFill>
              </a:rPr>
              <a:t> [m]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818" y="854832"/>
            <a:ext cx="1564852" cy="9541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LHC-like</a:t>
            </a:r>
          </a:p>
          <a:p>
            <a:pPr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circular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61342" y="793276"/>
            <a:ext cx="1582484" cy="138499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SSC-like</a:t>
            </a:r>
          </a:p>
          <a:p>
            <a:pPr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race-</a:t>
            </a:r>
          </a:p>
          <a:p>
            <a:pPr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track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8570" y="2508865"/>
            <a:ext cx="157286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i="1" kern="0" dirty="0">
                <a:solidFill>
                  <a:srgbClr val="000000"/>
                </a:solidFill>
              </a:rPr>
              <a:t>C</a:t>
            </a:r>
            <a:r>
              <a:rPr lang="en-GB" sz="2000" kern="0" dirty="0">
                <a:solidFill>
                  <a:srgbClr val="000000"/>
                </a:solidFill>
              </a:rPr>
              <a:t>=99.13 km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4288" y="2507005"/>
            <a:ext cx="157286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i="1" kern="0" dirty="0">
                <a:solidFill>
                  <a:srgbClr val="000000"/>
                </a:solidFill>
              </a:rPr>
              <a:t>C</a:t>
            </a:r>
            <a:r>
              <a:rPr lang="en-GB" sz="2000" kern="0" dirty="0">
                <a:solidFill>
                  <a:srgbClr val="000000"/>
                </a:solidFill>
              </a:rPr>
              <a:t>=100.8 km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8607" y="1581063"/>
            <a:ext cx="1465466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400" b="1" i="1" kern="0" dirty="0">
                <a:solidFill>
                  <a:srgbClr val="000000"/>
                </a:solidFill>
              </a:rPr>
              <a:t>L</a:t>
            </a:r>
            <a:r>
              <a:rPr lang="en-GB" sz="1400" b="1" kern="0" baseline="-25000" dirty="0">
                <a:solidFill>
                  <a:srgbClr val="000000"/>
                </a:solidFill>
              </a:rPr>
              <a:t>insertion</a:t>
            </a:r>
            <a:r>
              <a:rPr lang="en-GB" sz="1400" b="1" kern="0" dirty="0">
                <a:solidFill>
                  <a:srgbClr val="000000"/>
                </a:solidFill>
              </a:rPr>
              <a:t>~7.4 km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7740352" y="332656"/>
            <a:ext cx="43204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040500">
            <a:off x="1785957" y="3520872"/>
            <a:ext cx="5150769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4800" b="1" i="1" kern="0" dirty="0">
                <a:solidFill>
                  <a:srgbClr val="FF0000"/>
                </a:solidFill>
              </a:rPr>
              <a:t>w</a:t>
            </a:r>
            <a:r>
              <a:rPr lang="en-GB" sz="4800" b="1" i="1" kern="0" dirty="0">
                <a:solidFill>
                  <a:srgbClr val="FF0000"/>
                </a:solidFill>
              </a:rPr>
              <a:t>ork in progress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4073" y="4306228"/>
            <a:ext cx="1422184" cy="169277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SzPct val="80000"/>
            </a:pPr>
            <a:r>
              <a:rPr lang="en-GB" sz="2000" kern="0" dirty="0" smtClean="0">
                <a:solidFill>
                  <a:srgbClr val="000000"/>
                </a:solidFill>
              </a:rPr>
              <a:t>FODO arc </a:t>
            </a:r>
          </a:p>
          <a:p>
            <a:pPr>
              <a:buClr>
                <a:srgbClr val="0000FF"/>
              </a:buClr>
              <a:buSzPct val="80000"/>
            </a:pPr>
            <a:r>
              <a:rPr lang="en-GB" sz="2000" kern="0" dirty="0" smtClean="0">
                <a:solidFill>
                  <a:srgbClr val="000000"/>
                </a:solidFill>
              </a:rPr>
              <a:t>optics, </a:t>
            </a:r>
            <a:endParaRPr lang="en-GB" sz="2000" kern="0" dirty="0">
              <a:solidFill>
                <a:srgbClr val="000000"/>
              </a:solidFill>
            </a:endParaRPr>
          </a:p>
          <a:p>
            <a:pPr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c</a:t>
            </a:r>
            <a:r>
              <a:rPr lang="en-GB" sz="2000" kern="0" dirty="0">
                <a:solidFill>
                  <a:srgbClr val="000000"/>
                </a:solidFill>
              </a:rPr>
              <a:t>ell length </a:t>
            </a:r>
            <a:endParaRPr lang="en-GB" sz="2000" kern="0" dirty="0" smtClean="0">
              <a:solidFill>
                <a:srgbClr val="000000"/>
              </a:solidFill>
            </a:endParaRPr>
          </a:p>
          <a:p>
            <a:pPr>
              <a:buClr>
                <a:srgbClr val="0000FF"/>
              </a:buClr>
              <a:buSzPct val="80000"/>
            </a:pPr>
            <a:r>
              <a:rPr lang="en-GB" sz="2000" kern="0" dirty="0" smtClean="0">
                <a:solidFill>
                  <a:srgbClr val="000000"/>
                </a:solidFill>
              </a:rPr>
              <a:t>~200 </a:t>
            </a:r>
            <a:r>
              <a:rPr lang="en-GB" sz="2000" kern="0" dirty="0">
                <a:solidFill>
                  <a:srgbClr val="000000"/>
                </a:solidFill>
              </a:rPr>
              <a:t>m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GB" sz="2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1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73" y="1844824"/>
            <a:ext cx="8835204" cy="283967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228184" y="4692094"/>
            <a:ext cx="7341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ea typeface="Calibri"/>
              </a:rPr>
              <a:t>only a quarter is shown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17" y="1321604"/>
            <a:ext cx="3598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15-16 T: </a:t>
            </a:r>
            <a:r>
              <a:rPr lang="en-GB" sz="2800" i="1" dirty="0" err="1">
                <a:solidFill>
                  <a:prstClr val="black"/>
                </a:solidFill>
              </a:rPr>
              <a:t>Nb</a:t>
            </a:r>
            <a:r>
              <a:rPr lang="en-GB" sz="2800" i="1" dirty="0">
                <a:solidFill>
                  <a:prstClr val="black"/>
                </a:solidFill>
              </a:rPr>
              <a:t>-Ti</a:t>
            </a:r>
            <a:r>
              <a:rPr lang="en-GB" sz="2800" dirty="0">
                <a:solidFill>
                  <a:prstClr val="black"/>
                </a:solidFill>
              </a:rPr>
              <a:t> &amp; </a:t>
            </a:r>
            <a:r>
              <a:rPr lang="en-GB" sz="2800" i="1" dirty="0">
                <a:solidFill>
                  <a:prstClr val="black"/>
                </a:solidFill>
              </a:rPr>
              <a:t>Nb</a:t>
            </a:r>
            <a:r>
              <a:rPr lang="en-GB" sz="2800" baseline="-25000" dirty="0">
                <a:solidFill>
                  <a:prstClr val="black"/>
                </a:solidFill>
              </a:rPr>
              <a:t>3</a:t>
            </a:r>
            <a:r>
              <a:rPr lang="en-GB" sz="2800" i="1" dirty="0">
                <a:solidFill>
                  <a:prstClr val="black"/>
                </a:solidFill>
              </a:rPr>
              <a:t>S</a:t>
            </a:r>
            <a:r>
              <a:rPr lang="en-GB" sz="2800" dirty="0">
                <a:solidFill>
                  <a:prstClr val="black"/>
                </a:solidFill>
              </a:rPr>
              <a:t>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97775" y="1321604"/>
            <a:ext cx="402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20 T: </a:t>
            </a:r>
            <a:r>
              <a:rPr lang="en-GB" sz="2800" i="1" dirty="0" err="1">
                <a:solidFill>
                  <a:prstClr val="black"/>
                </a:solidFill>
              </a:rPr>
              <a:t>Nb</a:t>
            </a:r>
            <a:r>
              <a:rPr lang="en-GB" sz="2800" i="1" dirty="0">
                <a:solidFill>
                  <a:prstClr val="black"/>
                </a:solidFill>
              </a:rPr>
              <a:t>-Ti</a:t>
            </a:r>
            <a:r>
              <a:rPr lang="en-GB" sz="2800" dirty="0">
                <a:solidFill>
                  <a:prstClr val="black"/>
                </a:solidFill>
              </a:rPr>
              <a:t> &amp; </a:t>
            </a:r>
            <a:r>
              <a:rPr lang="en-GB" sz="2800" i="1" dirty="0">
                <a:solidFill>
                  <a:prstClr val="black"/>
                </a:solidFill>
              </a:rPr>
              <a:t>Nb</a:t>
            </a:r>
            <a:r>
              <a:rPr lang="en-GB" sz="2800" baseline="-25000" dirty="0">
                <a:solidFill>
                  <a:prstClr val="black"/>
                </a:solidFill>
              </a:rPr>
              <a:t>3</a:t>
            </a:r>
            <a:r>
              <a:rPr lang="en-GB" sz="2800" i="1" dirty="0">
                <a:solidFill>
                  <a:prstClr val="black"/>
                </a:solidFill>
              </a:rPr>
              <a:t>Sn</a:t>
            </a:r>
            <a:r>
              <a:rPr lang="en-GB" sz="2800" dirty="0">
                <a:solidFill>
                  <a:prstClr val="black"/>
                </a:solidFill>
              </a:rPr>
              <a:t> &amp; </a:t>
            </a:r>
            <a:r>
              <a:rPr lang="en-GB" sz="2800" i="1" dirty="0">
                <a:solidFill>
                  <a:prstClr val="black"/>
                </a:solidFill>
              </a:rPr>
              <a:t>HTS</a:t>
            </a:r>
            <a:endParaRPr lang="en-GB" sz="2800" i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6237312"/>
            <a:ext cx="4080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L. Rossi, E. Todesco, P. McIntyre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17" y="4879457"/>
            <a:ext cx="44015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00CC"/>
                </a:solidFill>
              </a:rPr>
              <a:t>“hybrid magnets”</a:t>
            </a:r>
            <a:endParaRPr lang="en-GB" sz="3200" dirty="0">
              <a:solidFill>
                <a:prstClr val="black"/>
              </a:solidFill>
            </a:endParaRPr>
          </a:p>
          <a:p>
            <a:r>
              <a:rPr lang="en-GB" sz="3200" dirty="0">
                <a:solidFill>
                  <a:prstClr val="black"/>
                </a:solidFill>
              </a:rPr>
              <a:t>example block-coil layout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cost-optimized high-field dipole magnets</a:t>
            </a:r>
          </a:p>
        </p:txBody>
      </p:sp>
    </p:spTree>
    <p:extLst>
      <p:ext uri="{BB962C8B-B14F-4D97-AF65-F5344CB8AC3E}">
        <p14:creationId xmlns:p14="http://schemas.microsoft.com/office/powerpoint/2010/main" val="285572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7-05 at 2.59.2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825"/>
            <a:ext cx="9144000" cy="4652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4007" y="-7962"/>
            <a:ext cx="8226425" cy="79208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From ITER- to HEP-class </a:t>
            </a:r>
            <a:r>
              <a:rPr lang="en-US" sz="4000" i="1" dirty="0">
                <a:solidFill>
                  <a:schemeClr val="bg1"/>
                </a:solidFill>
              </a:rPr>
              <a:t>Nb</a:t>
            </a:r>
            <a:r>
              <a:rPr lang="en-US" sz="4000" baseline="-25000" dirty="0">
                <a:solidFill>
                  <a:schemeClr val="bg1"/>
                </a:solidFill>
              </a:rPr>
              <a:t>3</a:t>
            </a:r>
            <a:r>
              <a:rPr lang="en-US" sz="4000" i="1" dirty="0">
                <a:solidFill>
                  <a:schemeClr val="bg1"/>
                </a:solidFill>
              </a:rPr>
              <a:t>Sn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402174" y="1816178"/>
            <a:ext cx="793562" cy="1972862"/>
            <a:chOff x="1276289" y="40896"/>
            <a:chExt cx="793562" cy="1972862"/>
          </a:xfrm>
        </p:grpSpPr>
        <p:pic>
          <p:nvPicPr>
            <p:cNvPr id="9" name="Picture 8" descr="hitachi nb3sn unreacted - peter le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851" y="1221758"/>
              <a:ext cx="792000" cy="792000"/>
            </a:xfrm>
            <a:prstGeom prst="rect">
              <a:avLst/>
            </a:prstGeom>
          </p:spPr>
        </p:pic>
        <p:pic>
          <p:nvPicPr>
            <p:cNvPr id="10" name="Picture 9" descr="ost nb3sn unreacted - peter lee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851" y="436094"/>
              <a:ext cx="792000" cy="78566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76289" y="40896"/>
              <a:ext cx="792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rgbClr val="0055A0"/>
                  </a:solidFill>
                </a:rPr>
                <a:t>ITER</a:t>
              </a:r>
              <a:endParaRPr lang="en-US" dirty="0">
                <a:solidFill>
                  <a:srgbClr val="0055A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30660" y="4163808"/>
            <a:ext cx="369332" cy="1137400"/>
            <a:chOff x="4130660" y="4163808"/>
            <a:chExt cx="369332" cy="1137400"/>
          </a:xfrm>
        </p:grpSpPr>
        <p:sp>
          <p:nvSpPr>
            <p:cNvPr id="4" name="TextBox 3"/>
            <p:cNvSpPr txBox="1"/>
            <p:nvPr/>
          </p:nvSpPr>
          <p:spPr>
            <a:xfrm rot="16200000">
              <a:off x="3782630" y="4511838"/>
              <a:ext cx="10653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55A0"/>
                  </a:solidFill>
                </a:rPr>
                <a:t>US-CDP</a:t>
              </a:r>
              <a:endParaRPr lang="en-US" dirty="0">
                <a:solidFill>
                  <a:srgbClr val="0055A0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499992" y="4293096"/>
              <a:ext cx="0" cy="1008112"/>
            </a:xfrm>
            <a:prstGeom prst="line">
              <a:avLst/>
            </a:prstGeom>
            <a:ln w="28575" cmpd="sng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004049" y="3789038"/>
            <a:ext cx="720079" cy="1494866"/>
            <a:chOff x="5004049" y="3789038"/>
            <a:chExt cx="720079" cy="1494866"/>
          </a:xfrm>
        </p:grpSpPr>
        <p:pic>
          <p:nvPicPr>
            <p:cNvPr id="13" name="Picture 10" descr="nedlogo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091052" y="4491366"/>
              <a:ext cx="975361" cy="290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5004049" y="3789038"/>
              <a:ext cx="369332" cy="1494866"/>
              <a:chOff x="4130661" y="3806342"/>
              <a:chExt cx="369332" cy="1494866"/>
            </a:xfrm>
          </p:grpSpPr>
          <p:sp>
            <p:nvSpPr>
              <p:cNvPr id="23" name="TextBox 22"/>
              <p:cNvSpPr txBox="1"/>
              <p:nvPr/>
            </p:nvSpPr>
            <p:spPr>
              <a:xfrm rot="16200000">
                <a:off x="3603898" y="4333105"/>
                <a:ext cx="142285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55A0"/>
                    </a:solidFill>
                  </a:rPr>
                  <a:t>CARE-NED</a:t>
                </a:r>
                <a:endParaRPr lang="en-US" dirty="0">
                  <a:solidFill>
                    <a:srgbClr val="0055A0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4499992" y="4293096"/>
                <a:ext cx="0" cy="100811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/>
          <p:cNvGrpSpPr/>
          <p:nvPr/>
        </p:nvGrpSpPr>
        <p:grpSpPr>
          <a:xfrm>
            <a:off x="6089922" y="4005062"/>
            <a:ext cx="932180" cy="1283867"/>
            <a:chOff x="6089922" y="4005062"/>
            <a:chExt cx="932180" cy="1283867"/>
          </a:xfrm>
        </p:grpSpPr>
        <p:grpSp>
          <p:nvGrpSpPr>
            <p:cNvPr id="25" name="Group 24"/>
            <p:cNvGrpSpPr/>
            <p:nvPr/>
          </p:nvGrpSpPr>
          <p:grpSpPr>
            <a:xfrm>
              <a:off x="6089922" y="4005063"/>
              <a:ext cx="369332" cy="1283866"/>
              <a:chOff x="4130661" y="4017342"/>
              <a:chExt cx="369332" cy="1283866"/>
            </a:xfrm>
          </p:grpSpPr>
          <p:sp>
            <p:nvSpPr>
              <p:cNvPr id="26" name="TextBox 25"/>
              <p:cNvSpPr txBox="1"/>
              <p:nvPr/>
            </p:nvSpPr>
            <p:spPr>
              <a:xfrm rot="16200000">
                <a:off x="3709398" y="4438605"/>
                <a:ext cx="121185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0055A0"/>
                    </a:solidFill>
                  </a:rPr>
                  <a:t>EuCARD</a:t>
                </a:r>
                <a:endParaRPr lang="en-US" dirty="0">
                  <a:solidFill>
                    <a:srgbClr val="0055A0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4499992" y="4293096"/>
                <a:ext cx="0" cy="100811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6161674" y="4351468"/>
              <a:ext cx="1206834" cy="514022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16216" y="1124744"/>
            <a:ext cx="2405608" cy="2209158"/>
            <a:chOff x="6516216" y="1124744"/>
            <a:chExt cx="2405608" cy="2209158"/>
          </a:xfrm>
        </p:grpSpPr>
        <p:grpSp>
          <p:nvGrpSpPr>
            <p:cNvPr id="12" name="Group 11"/>
            <p:cNvGrpSpPr/>
            <p:nvPr/>
          </p:nvGrpSpPr>
          <p:grpSpPr>
            <a:xfrm>
              <a:off x="6516216" y="1124744"/>
              <a:ext cx="1161949" cy="1872208"/>
              <a:chOff x="7200184" y="1437818"/>
              <a:chExt cx="1161949" cy="1872208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200184" y="1437818"/>
                <a:ext cx="1161949" cy="4001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>
                    <a:solidFill>
                      <a:srgbClr val="0055A0"/>
                    </a:solidFill>
                  </a:rPr>
                  <a:t>HL-LHC</a:t>
                </a:r>
                <a:endParaRPr lang="en-US" sz="2000" dirty="0">
                  <a:solidFill>
                    <a:srgbClr val="0055A0"/>
                  </a:solidFill>
                </a:endParaRPr>
              </a:p>
            </p:txBody>
          </p:sp>
          <p:pic>
            <p:nvPicPr>
              <p:cNvPr id="18" name="Picture 17" descr="Screen shot 2012-05-03 at 12.36.42 AM.p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429" b="98929" l="734" r="9908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121"/>
              <a:stretch/>
            </p:blipFill>
            <p:spPr>
              <a:xfrm>
                <a:off x="7370496" y="1757461"/>
                <a:ext cx="812499" cy="792109"/>
              </a:xfrm>
              <a:prstGeom prst="rect">
                <a:avLst/>
              </a:prstGeom>
            </p:spPr>
          </p:pic>
          <p:pic>
            <p:nvPicPr>
              <p:cNvPr id="19" name="Picture 18" descr="Round Sub.jpg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36" r="16804"/>
              <a:stretch/>
            </p:blipFill>
            <p:spPr>
              <a:xfrm>
                <a:off x="7405537" y="2518027"/>
                <a:ext cx="769904" cy="791999"/>
              </a:xfrm>
              <a:prstGeom prst="rect">
                <a:avLst/>
              </a:prstGeom>
            </p:spPr>
          </p:pic>
        </p:grpSp>
        <p:grpSp>
          <p:nvGrpSpPr>
            <p:cNvPr id="43" name="Group 42"/>
            <p:cNvGrpSpPr/>
            <p:nvPr/>
          </p:nvGrpSpPr>
          <p:grpSpPr>
            <a:xfrm>
              <a:off x="7236296" y="2964570"/>
              <a:ext cx="1685528" cy="369332"/>
              <a:chOff x="7236296" y="2964570"/>
              <a:chExt cx="1685528" cy="369332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7236296" y="3333902"/>
                <a:ext cx="1624071" cy="0"/>
              </a:xfrm>
              <a:prstGeom prst="line">
                <a:avLst/>
              </a:prstGeom>
              <a:ln w="38100" cmpd="sng">
                <a:solidFill>
                  <a:srgbClr val="0055A0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7236296" y="2964570"/>
                <a:ext cx="1685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55A0"/>
                    </a:solidFill>
                  </a:rPr>
                  <a:t>HL-LHC specs</a:t>
                </a:r>
                <a:endParaRPr lang="en-US" dirty="0">
                  <a:solidFill>
                    <a:srgbClr val="0055A0"/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7522689" y="1819672"/>
            <a:ext cx="1413422" cy="3437515"/>
            <a:chOff x="7522689" y="1819672"/>
            <a:chExt cx="1413422" cy="3437515"/>
          </a:xfrm>
        </p:grpSpPr>
        <p:grpSp>
          <p:nvGrpSpPr>
            <p:cNvPr id="42" name="Group 41"/>
            <p:cNvGrpSpPr/>
            <p:nvPr/>
          </p:nvGrpSpPr>
          <p:grpSpPr>
            <a:xfrm>
              <a:off x="7522689" y="4030604"/>
              <a:ext cx="937743" cy="1226583"/>
              <a:chOff x="7522689" y="4030604"/>
              <a:chExt cx="937743" cy="1226583"/>
            </a:xfrm>
          </p:grpSpPr>
          <p:pic>
            <p:nvPicPr>
              <p:cNvPr id="29" name="Picture 28" descr="FCCLogoForWebSite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7660460" y="4357220"/>
                <a:ext cx="1126587" cy="473356"/>
              </a:xfrm>
              <a:prstGeom prst="rect">
                <a:avLst/>
              </a:prstGeom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7522689" y="4249075"/>
                <a:ext cx="369332" cy="1008112"/>
                <a:chOff x="4130661" y="4293096"/>
                <a:chExt cx="369332" cy="1008112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 rot="16200000">
                  <a:off x="3977297" y="4706504"/>
                  <a:ext cx="67605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55A0"/>
                      </a:solidFill>
                    </a:rPr>
                    <a:t>FCC</a:t>
                  </a:r>
                  <a:endParaRPr lang="en-US" dirty="0">
                    <a:solidFill>
                      <a:srgbClr val="0055A0"/>
                    </a:solidFill>
                  </a:endParaRPr>
                </a:p>
              </p:txBody>
            </p: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4499992" y="4293096"/>
                  <a:ext cx="0" cy="1008112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7609907" y="1819672"/>
              <a:ext cx="1326204" cy="667704"/>
              <a:chOff x="7609907" y="1788312"/>
              <a:chExt cx="1326204" cy="667704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7609907" y="1788312"/>
                <a:ext cx="13262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FCC specs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7780869" y="2220364"/>
                <a:ext cx="1080000" cy="235652"/>
              </a:xfrm>
              <a:prstGeom prst="rect">
                <a:avLst/>
              </a:prstGeom>
              <a:gradFill flip="none" rotWithShape="1">
                <a:gsLst>
                  <a:gs pos="100000">
                    <a:srgbClr val="FF0000">
                      <a:alpha val="75000"/>
                    </a:srgbClr>
                  </a:gs>
                  <a:gs pos="0">
                    <a:srgbClr val="FFFFFF">
                      <a:alpha val="75000"/>
                    </a:srgbClr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7823446" y="6322347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L. Bottura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8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</a:t>
            </a:r>
            <a:r>
              <a:rPr lang="en-GB" sz="3600" dirty="0" smtClean="0"/>
              <a:t>achine protection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4725144"/>
            <a:ext cx="8892480" cy="5346700"/>
          </a:xfrm>
        </p:spPr>
        <p:txBody>
          <a:bodyPr>
            <a:normAutofit/>
          </a:bodyPr>
          <a:lstStyle/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GB" sz="3200" kern="1200" dirty="0" smtClean="0">
                <a:solidFill>
                  <a:prstClr val="black"/>
                </a:solidFill>
              </a:rPr>
              <a:t>energy </a:t>
            </a:r>
            <a:r>
              <a:rPr lang="en-GB" sz="3200" kern="1200" dirty="0">
                <a:solidFill>
                  <a:prstClr val="black"/>
                </a:solidFill>
              </a:rPr>
              <a:t>per proton beam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GB" sz="3200" i="1" kern="1200" dirty="0">
                <a:solidFill>
                  <a:srgbClr val="0000CC"/>
                </a:solidFill>
              </a:rPr>
              <a:t>LHC</a:t>
            </a:r>
            <a:r>
              <a:rPr lang="en-GB" sz="3200" kern="1200" dirty="0">
                <a:solidFill>
                  <a:srgbClr val="0000CC"/>
                </a:solidFill>
              </a:rPr>
              <a:t>: 0.4 GJ </a:t>
            </a:r>
            <a:r>
              <a:rPr lang="en-GB" sz="3200" kern="1200" dirty="0">
                <a:solidFill>
                  <a:prstClr val="black"/>
                </a:solidFill>
              </a:rPr>
              <a:t>→ </a:t>
            </a:r>
            <a:r>
              <a:rPr lang="en-GB" sz="3200" i="1" kern="1200" dirty="0">
                <a:solidFill>
                  <a:srgbClr val="FF0000"/>
                </a:solidFill>
              </a:rPr>
              <a:t>FCC-</a:t>
            </a:r>
            <a:r>
              <a:rPr lang="en-GB" sz="3200" i="1" kern="1200" dirty="0" err="1">
                <a:solidFill>
                  <a:srgbClr val="FF0000"/>
                </a:solidFill>
              </a:rPr>
              <a:t>hh</a:t>
            </a:r>
            <a:r>
              <a:rPr lang="en-GB" sz="3200" kern="1200" dirty="0">
                <a:solidFill>
                  <a:srgbClr val="FF0000"/>
                </a:solidFill>
              </a:rPr>
              <a:t>: 8 GJ (20x more </a:t>
            </a:r>
            <a:r>
              <a:rPr lang="en-GB" sz="3200" kern="1200" dirty="0" smtClean="0">
                <a:solidFill>
                  <a:srgbClr val="FF0000"/>
                </a:solidFill>
              </a:rPr>
              <a:t>!)</a:t>
            </a:r>
            <a:endParaRPr lang="en-GB" sz="3200" kern="1200" dirty="0">
              <a:solidFill>
                <a:prstClr val="black"/>
              </a:solidFill>
            </a:endParaRPr>
          </a:p>
          <a:p>
            <a:pPr lvl="1">
              <a:buClrTx/>
            </a:pPr>
            <a:r>
              <a:rPr lang="en-US" sz="2400" dirty="0" smtClean="0"/>
              <a:t>kinetic energy of Airbus A380 at 720 km/h</a:t>
            </a:r>
          </a:p>
          <a:p>
            <a:pPr lvl="1">
              <a:buClrTx/>
            </a:pPr>
            <a:r>
              <a:rPr lang="en-US" sz="2400" dirty="0" smtClean="0"/>
              <a:t>can melt 12 tons of copper, or drill a 300-m long hole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6913778" cy="388843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7740352" y="332656"/>
            <a:ext cx="43204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6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3993147"/>
            <a:ext cx="1939081" cy="272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Crystal Collimation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7795" y="4952192"/>
            <a:ext cx="2915816" cy="50405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1800" b="1" i="1" dirty="0" err="1">
                <a:solidFill>
                  <a:srgbClr val="000000"/>
                </a:solidFill>
              </a:rPr>
              <a:t>Channeling</a:t>
            </a:r>
            <a:r>
              <a:rPr lang="en-GB" sz="1800" b="1" i="1" dirty="0">
                <a:solidFill>
                  <a:srgbClr val="000000"/>
                </a:solidFill>
              </a:rPr>
              <a:t> mode </a:t>
            </a:r>
            <a:endParaRPr lang="en-GB" sz="1800" b="1" i="1" dirty="0" smtClean="0">
              <a:solidFill>
                <a:srgbClr val="000000"/>
              </a:solidFill>
            </a:endParaRPr>
          </a:p>
          <a:p>
            <a:pPr algn="l"/>
            <a:r>
              <a:rPr lang="en-GB" sz="1800" dirty="0" smtClean="0">
                <a:solidFill>
                  <a:srgbClr val="000000"/>
                </a:solidFill>
              </a:rPr>
              <a:t>− </a:t>
            </a:r>
            <a:r>
              <a:rPr lang="en-GB" sz="1800" b="1" dirty="0">
                <a:solidFill>
                  <a:srgbClr val="FF0000"/>
                </a:solidFill>
              </a:rPr>
              <a:t>crystal </a:t>
            </a:r>
            <a:r>
              <a:rPr lang="en-GB" sz="1800" b="1" dirty="0" smtClean="0">
                <a:solidFill>
                  <a:srgbClr val="FF0000"/>
                </a:solidFill>
              </a:rPr>
              <a:t>cut </a:t>
            </a:r>
          </a:p>
          <a:p>
            <a:pPr algn="l"/>
            <a:r>
              <a:rPr lang="en-GB" sz="1800" b="1" dirty="0" smtClean="0">
                <a:solidFill>
                  <a:srgbClr val="FF0000"/>
                </a:solidFill>
              </a:rPr>
              <a:t>suppresses </a:t>
            </a:r>
            <a:r>
              <a:rPr lang="en-GB" sz="1800" b="1" dirty="0" err="1" smtClean="0">
                <a:solidFill>
                  <a:srgbClr val="FF0000"/>
                </a:solidFill>
              </a:rPr>
              <a:t>dechanneling</a:t>
            </a:r>
            <a:endParaRPr lang="en-GB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GB" sz="1800" dirty="0" smtClean="0">
                <a:solidFill>
                  <a:srgbClr val="000000"/>
                </a:solidFill>
              </a:rPr>
              <a:t>− </a:t>
            </a:r>
            <a:r>
              <a:rPr lang="en-GB" sz="1800" dirty="0">
                <a:solidFill>
                  <a:srgbClr val="000000"/>
                </a:solidFill>
              </a:rPr>
              <a:t>increases </a:t>
            </a:r>
            <a:r>
              <a:rPr lang="en-GB" sz="1800" dirty="0" err="1">
                <a:solidFill>
                  <a:srgbClr val="000000"/>
                </a:solidFill>
              </a:rPr>
              <a:t>channeling</a:t>
            </a:r>
            <a:r>
              <a:rPr lang="en-GB" sz="1800" dirty="0">
                <a:solidFill>
                  <a:srgbClr val="000000"/>
                </a:solidFill>
              </a:rPr>
              <a:t> fraction from 85 to 99%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7" name="Picture 6" descr="p3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2944"/>
            <a:ext cx="4165600" cy="41992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39952" y="692696"/>
            <a:ext cx="4824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C377B"/>
                </a:solidFill>
              </a:rPr>
              <a:t>LHC-type solution is baseline, but other approaches should be investigated: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C377B"/>
                </a:solidFill>
              </a:rPr>
              <a:t> hollow </a:t>
            </a:r>
            <a:r>
              <a:rPr lang="en-US" i="1" dirty="0">
                <a:solidFill>
                  <a:srgbClr val="0C377B"/>
                </a:solidFill>
              </a:rPr>
              <a:t>e</a:t>
            </a:r>
            <a:r>
              <a:rPr lang="en-US" baseline="30000" dirty="0">
                <a:solidFill>
                  <a:srgbClr val="0C377B"/>
                </a:solidFill>
              </a:rPr>
              <a:t>-</a:t>
            </a:r>
            <a:r>
              <a:rPr lang="en-US" dirty="0">
                <a:solidFill>
                  <a:srgbClr val="0C377B"/>
                </a:solidFill>
              </a:rPr>
              <a:t> beam as collimator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C377B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crystals to extract particles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C377B"/>
                </a:solidFill>
              </a:rPr>
              <a:t> renewable collimators</a:t>
            </a:r>
            <a:endParaRPr lang="en-US" dirty="0">
              <a:solidFill>
                <a:srgbClr val="0C377B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52320" y="1339027"/>
            <a:ext cx="169168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prstClr val="black"/>
                </a:solidFill>
                <a:latin typeface="Calibri"/>
              </a:rPr>
              <a:t>D. Schulte, </a:t>
            </a:r>
          </a:p>
          <a:p>
            <a:r>
              <a:rPr lang="it-IT" sz="2400" dirty="0">
                <a:solidFill>
                  <a:prstClr val="black"/>
                </a:solidFill>
                <a:latin typeface="Calibri"/>
              </a:rPr>
              <a:t>S. Redaelli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740352" y="332656"/>
            <a:ext cx="43204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00" y="2270189"/>
            <a:ext cx="3456384" cy="268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236295" y="2437069"/>
            <a:ext cx="1939081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prstClr val="black"/>
                </a:solidFill>
                <a:latin typeface="Calibri"/>
              </a:rPr>
              <a:t>A. Lobko, </a:t>
            </a:r>
          </a:p>
          <a:p>
            <a:r>
              <a:rPr lang="it-IT" sz="2400" dirty="0">
                <a:solidFill>
                  <a:prstClr val="black"/>
                </a:solidFill>
                <a:latin typeface="Calibri"/>
              </a:rPr>
              <a:t>V. Tikhomirov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,</a:t>
            </a:r>
          </a:p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INP Minsk</a:t>
            </a:r>
            <a:endParaRPr lang="it-IT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34469" y="4967898"/>
            <a:ext cx="27194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rgbClr val="000000"/>
                </a:solidFill>
              </a:rPr>
              <a:t>Volume reflection mode</a:t>
            </a:r>
          </a:p>
          <a:p>
            <a:r>
              <a:rPr lang="en-GB" dirty="0">
                <a:solidFill>
                  <a:srgbClr val="000000"/>
                </a:solidFill>
              </a:rPr>
              <a:t>− </a:t>
            </a:r>
            <a:r>
              <a:rPr lang="en-GB" b="1" dirty="0">
                <a:solidFill>
                  <a:srgbClr val="FF0000"/>
                </a:solidFill>
              </a:rPr>
              <a:t>multiple volume reflection </a:t>
            </a:r>
            <a:r>
              <a:rPr lang="en-GB" dirty="0">
                <a:solidFill>
                  <a:srgbClr val="000000"/>
                </a:solidFill>
              </a:rPr>
              <a:t>effect</a:t>
            </a:r>
          </a:p>
          <a:p>
            <a:r>
              <a:rPr lang="en-GB" dirty="0">
                <a:solidFill>
                  <a:srgbClr val="000000"/>
                </a:solidFill>
              </a:rPr>
              <a:t>− increases deflection angle to 5 times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214" y="4952192"/>
            <a:ext cx="2046255" cy="18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1" name="Group 28"/>
          <p:cNvGrpSpPr>
            <a:grpSpLocks/>
          </p:cNvGrpSpPr>
          <p:nvPr/>
        </p:nvGrpSpPr>
        <p:grpSpPr bwMode="auto">
          <a:xfrm>
            <a:off x="762000" y="609600"/>
            <a:ext cx="8088313" cy="5715000"/>
            <a:chOff x="685800" y="685800"/>
            <a:chExt cx="8088060" cy="5715000"/>
          </a:xfrm>
        </p:grpSpPr>
        <p:grpSp>
          <p:nvGrpSpPr>
            <p:cNvPr id="58375" name="Group 13"/>
            <p:cNvGrpSpPr>
              <a:grpSpLocks/>
            </p:cNvGrpSpPr>
            <p:nvPr/>
          </p:nvGrpSpPr>
          <p:grpSpPr bwMode="auto">
            <a:xfrm>
              <a:off x="685800" y="685800"/>
              <a:ext cx="8088060" cy="5715000"/>
              <a:chOff x="685800" y="762000"/>
              <a:chExt cx="8088060" cy="5715000"/>
            </a:xfrm>
          </p:grpSpPr>
          <p:pic>
            <p:nvPicPr>
              <p:cNvPr id="58386" name="Picture 7" descr="Channelling crystal 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" y="762000"/>
                <a:ext cx="8088060" cy="571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387" name="Rectangle 8"/>
              <p:cNvSpPr>
                <a:spLocks noChangeArrowheads="1"/>
              </p:cNvSpPr>
              <p:nvPr/>
            </p:nvSpPr>
            <p:spPr bwMode="auto">
              <a:xfrm>
                <a:off x="3352800" y="4343400"/>
                <a:ext cx="45878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Wingdings" pitchFamily="2" charset="2"/>
                  </a:rPr>
                  <a:t>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8388" name="TextBox 9"/>
              <p:cNvSpPr txBox="1">
                <a:spLocks noChangeArrowheads="1"/>
              </p:cNvSpPr>
              <p:nvPr/>
            </p:nvSpPr>
            <p:spPr bwMode="auto">
              <a:xfrm>
                <a:off x="2667000" y="4648200"/>
                <a:ext cx="193516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mtClean="0">
                    <a:solidFill>
                      <a:srgbClr val="000000"/>
                    </a:solidFill>
                  </a:rPr>
                  <a:t>Channeling peak</a:t>
                </a:r>
              </a:p>
            </p:txBody>
          </p:sp>
          <p:cxnSp>
            <p:nvCxnSpPr>
              <p:cNvPr id="58389" name="Straight Arrow Connector 11"/>
              <p:cNvCxnSpPr>
                <a:cxnSpLocks noChangeShapeType="1"/>
              </p:cNvCxnSpPr>
              <p:nvPr/>
            </p:nvCxnSpPr>
            <p:spPr bwMode="auto">
              <a:xfrm>
                <a:off x="3962400" y="3810000"/>
                <a:ext cx="1371600" cy="158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8390" name="TextBox 12"/>
              <p:cNvSpPr txBox="1">
                <a:spLocks noChangeArrowheads="1"/>
              </p:cNvSpPr>
              <p:nvPr/>
            </p:nvSpPr>
            <p:spPr bwMode="auto">
              <a:xfrm>
                <a:off x="4038600" y="3886200"/>
                <a:ext cx="1295400" cy="646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mtClean="0">
                    <a:solidFill>
                      <a:srgbClr val="000000"/>
                    </a:solidFill>
                  </a:rPr>
                  <a:t>Reflection range</a:t>
                </a:r>
              </a:p>
            </p:txBody>
          </p:sp>
          <p:cxnSp>
            <p:nvCxnSpPr>
              <p:cNvPr id="58391" name="Straight Arrow Connector 14"/>
              <p:cNvCxnSpPr>
                <a:cxnSpLocks noChangeShapeType="1"/>
              </p:cNvCxnSpPr>
              <p:nvPr/>
            </p:nvCxnSpPr>
            <p:spPr bwMode="auto">
              <a:xfrm flipV="1">
                <a:off x="1600200" y="1981200"/>
                <a:ext cx="990600" cy="158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8392" name="Straight Arrow Connector 15"/>
              <p:cNvCxnSpPr>
                <a:cxnSpLocks noChangeShapeType="1"/>
              </p:cNvCxnSpPr>
              <p:nvPr/>
            </p:nvCxnSpPr>
            <p:spPr bwMode="auto">
              <a:xfrm rot="10800000">
                <a:off x="5791200" y="2133600"/>
                <a:ext cx="1447800" cy="158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8393" name="TextBox 19"/>
              <p:cNvSpPr txBox="1">
                <a:spLocks noChangeArrowheads="1"/>
              </p:cNvSpPr>
              <p:nvPr/>
            </p:nvSpPr>
            <p:spPr bwMode="auto">
              <a:xfrm>
                <a:off x="1524000" y="1981200"/>
                <a:ext cx="1371600" cy="646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mtClean="0">
                    <a:solidFill>
                      <a:srgbClr val="000000"/>
                    </a:solidFill>
                  </a:rPr>
                  <a:t>Amorphous orientation</a:t>
                </a:r>
              </a:p>
            </p:txBody>
          </p:sp>
          <p:sp>
            <p:nvSpPr>
              <p:cNvPr id="58394" name="TextBox 20"/>
              <p:cNvSpPr txBox="1">
                <a:spLocks noChangeArrowheads="1"/>
              </p:cNvSpPr>
              <p:nvPr/>
            </p:nvSpPr>
            <p:spPr bwMode="auto">
              <a:xfrm>
                <a:off x="5867400" y="2133600"/>
                <a:ext cx="1371600" cy="646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mtClean="0">
                    <a:solidFill>
                      <a:srgbClr val="000000"/>
                    </a:solidFill>
                  </a:rPr>
                  <a:t>Amorphous orientation</a:t>
                </a:r>
              </a:p>
            </p:txBody>
          </p:sp>
        </p:grpSp>
        <p:sp>
          <p:nvSpPr>
            <p:cNvPr id="58376" name="TextBox 15"/>
            <p:cNvSpPr txBox="1">
              <a:spLocks noChangeArrowheads="1"/>
            </p:cNvSpPr>
            <p:nvPr/>
          </p:nvSpPr>
          <p:spPr bwMode="auto">
            <a:xfrm rot="-5400000">
              <a:off x="2655930" y="2906671"/>
              <a:ext cx="17015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FF"/>
                  </a:solidFill>
                </a:rPr>
                <a:t>× 5 reduction rate</a:t>
              </a:r>
            </a:p>
          </p:txBody>
        </p:sp>
        <p:cxnSp>
          <p:nvCxnSpPr>
            <p:cNvPr id="58377" name="Straight Arrow Connector 19"/>
            <p:cNvCxnSpPr>
              <a:cxnSpLocks noChangeShapeType="1"/>
              <a:endCxn id="58387" idx="0"/>
            </p:cNvCxnSpPr>
            <p:nvPr/>
          </p:nvCxnSpPr>
          <p:spPr bwMode="auto">
            <a:xfrm rot="16200000" flipH="1">
              <a:off x="2324497" y="3009503"/>
              <a:ext cx="2514600" cy="794"/>
            </a:xfrm>
            <a:prstGeom prst="straightConnector1">
              <a:avLst/>
            </a:prstGeom>
            <a:noFill/>
            <a:ln w="6350">
              <a:solidFill>
                <a:srgbClr val="0000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378" name="TextBox 21"/>
            <p:cNvSpPr txBox="1">
              <a:spLocks noChangeArrowheads="1"/>
            </p:cNvSpPr>
            <p:nvPr/>
          </p:nvSpPr>
          <p:spPr bwMode="auto">
            <a:xfrm>
              <a:off x="6019800" y="5105400"/>
              <a:ext cx="167608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Angle [</a:t>
              </a:r>
              <a:r>
                <a:rPr lang="en-US" sz="2000" smtClean="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lang="en-US" sz="2000" smtClean="0">
                  <a:solidFill>
                    <a:srgbClr val="000000"/>
                  </a:solidFill>
                </a:rPr>
                <a:t>rad]</a:t>
              </a:r>
            </a:p>
          </p:txBody>
        </p:sp>
        <p:sp>
          <p:nvSpPr>
            <p:cNvPr id="58379" name="TextBox 22"/>
            <p:cNvSpPr txBox="1">
              <a:spLocks noChangeArrowheads="1"/>
            </p:cNvSpPr>
            <p:nvPr/>
          </p:nvSpPr>
          <p:spPr bwMode="auto">
            <a:xfrm rot="-5400000">
              <a:off x="3152976" y="5229024"/>
              <a:ext cx="73820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-1700</a:t>
              </a:r>
            </a:p>
          </p:txBody>
        </p:sp>
        <p:sp>
          <p:nvSpPr>
            <p:cNvPr id="58380" name="TextBox 23"/>
            <p:cNvSpPr txBox="1">
              <a:spLocks noChangeArrowheads="1"/>
            </p:cNvSpPr>
            <p:nvPr/>
          </p:nvSpPr>
          <p:spPr bwMode="auto">
            <a:xfrm rot="-5400000">
              <a:off x="2162376" y="5229024"/>
              <a:ext cx="73820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-1800</a:t>
              </a:r>
            </a:p>
          </p:txBody>
        </p:sp>
        <p:sp>
          <p:nvSpPr>
            <p:cNvPr id="58381" name="TextBox 24"/>
            <p:cNvSpPr txBox="1">
              <a:spLocks noChangeArrowheads="1"/>
            </p:cNvSpPr>
            <p:nvPr/>
          </p:nvSpPr>
          <p:spPr bwMode="auto">
            <a:xfrm rot="-5400000">
              <a:off x="4143576" y="5229024"/>
              <a:ext cx="73820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-1600</a:t>
              </a:r>
            </a:p>
          </p:txBody>
        </p:sp>
        <p:sp>
          <p:nvSpPr>
            <p:cNvPr id="58382" name="TextBox 25"/>
            <p:cNvSpPr txBox="1">
              <a:spLocks noChangeArrowheads="1"/>
            </p:cNvSpPr>
            <p:nvPr/>
          </p:nvSpPr>
          <p:spPr bwMode="auto">
            <a:xfrm rot="-5400000">
              <a:off x="632141" y="3101658"/>
              <a:ext cx="96462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counts</a:t>
              </a:r>
            </a:p>
          </p:txBody>
        </p:sp>
        <p:sp>
          <p:nvSpPr>
            <p:cNvPr id="58383" name="TextBox 26"/>
            <p:cNvSpPr txBox="1">
              <a:spLocks noChangeArrowheads="1"/>
            </p:cNvSpPr>
            <p:nvPr/>
          </p:nvSpPr>
          <p:spPr bwMode="auto">
            <a:xfrm>
              <a:off x="838200" y="4114800"/>
              <a:ext cx="52750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100</a:t>
              </a:r>
            </a:p>
          </p:txBody>
        </p:sp>
        <p:sp>
          <p:nvSpPr>
            <p:cNvPr id="58384" name="TextBox 27"/>
            <p:cNvSpPr txBox="1">
              <a:spLocks noChangeArrowheads="1"/>
            </p:cNvSpPr>
            <p:nvPr/>
          </p:nvSpPr>
          <p:spPr bwMode="auto">
            <a:xfrm>
              <a:off x="838200" y="1676400"/>
              <a:ext cx="5603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500</a:t>
              </a:r>
            </a:p>
          </p:txBody>
        </p:sp>
        <p:sp>
          <p:nvSpPr>
            <p:cNvPr id="58385" name="TextBox 31"/>
            <p:cNvSpPr txBox="1">
              <a:spLocks noChangeArrowheads="1"/>
            </p:cNvSpPr>
            <p:nvPr/>
          </p:nvSpPr>
          <p:spPr bwMode="auto">
            <a:xfrm rot="-5400000">
              <a:off x="5057976" y="5229024"/>
              <a:ext cx="73820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000000"/>
                  </a:solidFill>
                </a:rPr>
                <a:t>-1500</a:t>
              </a:r>
            </a:p>
          </p:txBody>
        </p:sp>
      </p:grpSp>
      <p:sp>
        <p:nvSpPr>
          <p:cNvPr id="58372" name="TextBox 29"/>
          <p:cNvSpPr txBox="1">
            <a:spLocks noChangeArrowheads="1"/>
          </p:cNvSpPr>
          <p:nvPr/>
        </p:nvSpPr>
        <p:spPr bwMode="auto">
          <a:xfrm rot="-5400000">
            <a:off x="-1416050" y="3092450"/>
            <a:ext cx="3873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0000"/>
                </a:solidFill>
              </a:rPr>
              <a:t>Nuclear loss rate seen by a scintillator telescope downstream of the crystal </a:t>
            </a:r>
          </a:p>
        </p:txBody>
      </p:sp>
      <p:sp>
        <p:nvSpPr>
          <p:cNvPr id="58373" name="Rectangle 32"/>
          <p:cNvSpPr>
            <a:spLocks noChangeArrowheads="1"/>
          </p:cNvSpPr>
          <p:nvPr/>
        </p:nvSpPr>
        <p:spPr bwMode="auto">
          <a:xfrm>
            <a:off x="0" y="63246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ts val="1800"/>
              </a:spcBef>
              <a:spcAft>
                <a:spcPct val="0"/>
              </a:spcAft>
              <a:buClr>
                <a:srgbClr val="0000FF"/>
              </a:buClr>
              <a:buSzPct val="80000"/>
            </a:pPr>
            <a:r>
              <a:rPr lang="en-US" i="1" dirty="0">
                <a:solidFill>
                  <a:srgbClr val="000000"/>
                </a:solidFill>
              </a:rPr>
              <a:t>Nuclear loss rate </a:t>
            </a:r>
            <a:r>
              <a:rPr lang="en-US" dirty="0">
                <a:solidFill>
                  <a:srgbClr val="000000"/>
                </a:solidFill>
              </a:rPr>
              <a:t>(including diffractive) strongly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depressed</a:t>
            </a:r>
          </a:p>
        </p:txBody>
      </p:sp>
      <p:sp>
        <p:nvSpPr>
          <p:cNvPr id="58374" name="TextBox 25"/>
          <p:cNvSpPr txBox="1">
            <a:spLocks noChangeArrowheads="1"/>
          </p:cNvSpPr>
          <p:nvPr/>
        </p:nvSpPr>
        <p:spPr bwMode="auto">
          <a:xfrm>
            <a:off x="7788030" y="6519446"/>
            <a:ext cx="13819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</a:rPr>
              <a:t>W. Scandale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 extraction experiment </a:t>
            </a:r>
            <a:r>
              <a:rPr lang="en-GB" dirty="0" smtClean="0"/>
              <a:t>UA9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100392" y="1447800"/>
            <a:ext cx="757259" cy="820738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/>
              <a:t>S</a:t>
            </a:r>
            <a:r>
              <a:rPr lang="en-GB" sz="2000" kern="0" dirty="0" smtClean="0">
                <a:latin typeface="+mn-lt"/>
              </a:rPr>
              <a:t>PS</a:t>
            </a:r>
          </a:p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 smtClean="0"/>
              <a:t>2009</a:t>
            </a:r>
            <a:endParaRPr lang="en-GB" sz="2000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88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5502" y="-29074"/>
            <a:ext cx="9143999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cs typeface="Calibri" pitchFamily="34" charset="0"/>
              </a:rPr>
              <a:t>Large Hadron Collider (LHC)</a:t>
            </a:r>
            <a:endParaRPr lang="en-GB" sz="3200" i="1" dirty="0">
              <a:solidFill>
                <a:srgbClr val="FFFF00"/>
              </a:solidFill>
              <a:cs typeface="Calibri" pitchFamily="34" charset="0"/>
            </a:endParaRPr>
          </a:p>
        </p:txBody>
      </p:sp>
      <p:pic>
        <p:nvPicPr>
          <p:cNvPr id="9" name="Picture 3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" y="796634"/>
            <a:ext cx="4553541" cy="473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2621"/>
            <a:ext cx="4472712" cy="335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860032" y="713943"/>
            <a:ext cx="42964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design: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/>
              </a:rPr>
              <a:t>c.m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. energy 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14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TeV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2800" i="1" dirty="0">
                <a:solidFill>
                  <a:srgbClr val="000000"/>
                </a:solidFill>
                <a:latin typeface="Arial"/>
              </a:rPr>
              <a:t>pp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);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luminosity 10</a:t>
            </a:r>
            <a:r>
              <a:rPr lang="en-US" sz="2800" baseline="30000" dirty="0">
                <a:solidFill>
                  <a:srgbClr val="000000"/>
                </a:solidFill>
                <a:latin typeface="Arial"/>
              </a:rPr>
              <a:t>34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cm</a:t>
            </a:r>
            <a:r>
              <a:rPr lang="en-US" sz="2800" baseline="30000" dirty="0">
                <a:solidFill>
                  <a:srgbClr val="000000"/>
                </a:solidFill>
                <a:latin typeface="Arial"/>
              </a:rPr>
              <a:t>-2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s</a:t>
            </a:r>
            <a:r>
              <a:rPr lang="en-US" sz="2800" baseline="30000" dirty="0">
                <a:solidFill>
                  <a:srgbClr val="000000"/>
                </a:solidFill>
                <a:latin typeface="Arial"/>
              </a:rPr>
              <a:t>-1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; 1.15x10</a:t>
            </a:r>
            <a:r>
              <a:rPr lang="en-US" sz="2800" baseline="30000" dirty="0">
                <a:solidFill>
                  <a:srgbClr val="000000"/>
                </a:solidFill>
                <a:latin typeface="Arial"/>
              </a:rPr>
              <a:t>11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p/bunch;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2808 bunches/beam;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360 MJ / beam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-21572" y="5534561"/>
                <a:ext cx="732656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0000FF"/>
                    </a:solidFill>
                  </a:rPr>
                  <a:t>1983 </a:t>
                </a:r>
                <a:r>
                  <a:rPr lang="en-US" sz="2000" dirty="0">
                    <a:solidFill>
                      <a:srgbClr val="000000"/>
                    </a:solidFill>
                  </a:rPr>
                  <a:t>first LHC proposal, launch of design study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0000FF"/>
                    </a:solidFill>
                  </a:rPr>
                  <a:t>1994 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CERN Council: LHC approval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0000FF"/>
                    </a:solidFill>
                  </a:rPr>
                  <a:t>2010 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first collisions at 3.5 </a:t>
                </a:r>
                <a:r>
                  <a:rPr lang="en-US" sz="2000" b="1" dirty="0" err="1">
                    <a:solidFill>
                      <a:srgbClr val="0000FF"/>
                    </a:solidFill>
                  </a:rPr>
                  <a:t>TeV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 beam energy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BBE0E3">
                        <a:lumMod val="50000"/>
                      </a:srgbClr>
                    </a:solidFill>
                  </a:rPr>
                  <a:t>2015 collisions at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BBE0E3">
                            <a:lumMod val="50000"/>
                          </a:srgbClr>
                        </a:solidFill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sz="2000" b="1" dirty="0">
                    <a:solidFill>
                      <a:srgbClr val="BBE0E3">
                        <a:lumMod val="50000"/>
                      </a:srgbClr>
                    </a:solidFill>
                  </a:rPr>
                  <a:t>design </a:t>
                </a:r>
                <a:r>
                  <a:rPr lang="en-US" sz="2000" b="1" dirty="0">
                    <a:solidFill>
                      <a:srgbClr val="BBE0E3">
                        <a:lumMod val="50000"/>
                      </a:srgbClr>
                    </a:solidFill>
                  </a:rPr>
                  <a:t>energy (plan)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572" y="5534561"/>
                <a:ext cx="7326560" cy="1323439"/>
              </a:xfrm>
              <a:prstGeom prst="rect">
                <a:avLst/>
              </a:prstGeom>
              <a:blipFill rotWithShape="1">
                <a:blip r:embed="rId4"/>
                <a:stretch>
                  <a:fillRect l="-832" t="-2304" b="-7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 rot="21442522">
            <a:off x="1054964" y="5684475"/>
            <a:ext cx="6562341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now is the time to plan for </a:t>
            </a:r>
            <a:r>
              <a:rPr lang="en-US" sz="3600" b="1" dirty="0">
                <a:solidFill>
                  <a:srgbClr val="C00000"/>
                </a:solidFill>
              </a:rPr>
              <a:t>2040!</a:t>
            </a:r>
            <a:endParaRPr lang="en-GB" sz="3600" dirty="0">
              <a:solidFill>
                <a:srgbClr val="0000CC"/>
              </a:solidFill>
              <a:ea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3436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146032" y="1058140"/>
            <a:ext cx="19979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schematic layout</a:t>
            </a:r>
          </a:p>
          <a:p>
            <a:r>
              <a:rPr lang="en-US" sz="1600" dirty="0">
                <a:solidFill>
                  <a:prstClr val="black"/>
                </a:solidFill>
              </a:rPr>
              <a:t>of the experimental setup used to</a:t>
            </a:r>
          </a:p>
          <a:p>
            <a:r>
              <a:rPr lang="en-US" sz="1600" dirty="0">
                <a:solidFill>
                  <a:prstClr val="black"/>
                </a:solidFill>
              </a:rPr>
              <a:t>study multiple volume reflection at the H8 beam line of the CERN SPS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3292" y="0"/>
            <a:ext cx="6520054" cy="800100"/>
          </a:xfrm>
        </p:spPr>
        <p:txBody>
          <a:bodyPr/>
          <a:lstStyle/>
          <a:p>
            <a:r>
              <a:rPr lang="en-GB" sz="3600" dirty="0"/>
              <a:t>staging of crystal </a:t>
            </a:r>
            <a:r>
              <a:rPr lang="en-GB" sz="3600" dirty="0" smtClean="0"/>
              <a:t>deflectors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213826" y="6019547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W. Scandale et al, Observation of Multiple Volume Reflection of </a:t>
            </a:r>
            <a:r>
              <a:rPr lang="en-US" dirty="0" err="1">
                <a:solidFill>
                  <a:prstClr val="black"/>
                </a:solidFill>
              </a:rPr>
              <a:t>Ultrarelativistic</a:t>
            </a:r>
            <a:r>
              <a:rPr lang="en-US" dirty="0">
                <a:solidFill>
                  <a:prstClr val="black"/>
                </a:solidFill>
              </a:rPr>
              <a:t> Protons by a Sequence of Several Bent Silicon Crystals, </a:t>
            </a:r>
            <a:r>
              <a:rPr lang="en-US" dirty="0" err="1">
                <a:solidFill>
                  <a:prstClr val="black"/>
                </a:solidFill>
              </a:rPr>
              <a:t>Phys.Rev.Lett</a:t>
            </a:r>
            <a:r>
              <a:rPr lang="en-US" dirty="0">
                <a:solidFill>
                  <a:prstClr val="black"/>
                </a:solidFill>
              </a:rPr>
              <a:t>. 102 (2009) 084801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03" y="941731"/>
            <a:ext cx="6040423" cy="1833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4" y="2958000"/>
            <a:ext cx="4104456" cy="2802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5885" y="3050622"/>
            <a:ext cx="42881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6 strip crystals in series</a:t>
            </a:r>
          </a:p>
          <a:p>
            <a:r>
              <a:rPr lang="en-US" sz="2800" dirty="0">
                <a:solidFill>
                  <a:prstClr val="black"/>
                </a:solidFill>
              </a:rPr>
              <a:t>(each 2 mm long):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400 GeV/</a:t>
            </a:r>
            <a:r>
              <a:rPr lang="en-US" sz="2800" b="1" i="1" dirty="0">
                <a:solidFill>
                  <a:srgbClr val="0000CC"/>
                </a:solidFill>
              </a:rPr>
              <a:t>c</a:t>
            </a:r>
            <a:r>
              <a:rPr lang="en-US" sz="2800" b="1" dirty="0">
                <a:solidFill>
                  <a:srgbClr val="0000CC"/>
                </a:solidFill>
              </a:rPr>
              <a:t> protons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reflected by 40±2 </a:t>
            </a:r>
            <a:r>
              <a:rPr lang="en-US" sz="2800" b="1" dirty="0" err="1">
                <a:solidFill>
                  <a:srgbClr val="0000CC"/>
                </a:solidFill>
                <a:latin typeface="Symbol" pitchFamily="18" charset="2"/>
              </a:rPr>
              <a:t>m</a:t>
            </a:r>
            <a:r>
              <a:rPr lang="en-US" sz="2800" b="1" dirty="0" err="1">
                <a:solidFill>
                  <a:srgbClr val="0000CC"/>
                </a:solidFill>
              </a:rPr>
              <a:t>rad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</a:p>
          <a:p>
            <a:r>
              <a:rPr lang="en-US" sz="2800" dirty="0">
                <a:solidFill>
                  <a:prstClr val="black"/>
                </a:solidFill>
              </a:rPr>
              <a:t>[effective field </a:t>
            </a:r>
            <a:r>
              <a:rPr lang="en-US" sz="2800" b="1" dirty="0">
                <a:solidFill>
                  <a:srgbClr val="FF0000"/>
                </a:solidFill>
              </a:rPr>
              <a:t>16 T</a:t>
            </a:r>
            <a:r>
              <a:rPr lang="en-US" sz="2800" dirty="0">
                <a:solidFill>
                  <a:prstClr val="black"/>
                </a:solidFill>
              </a:rPr>
              <a:t>]</a:t>
            </a:r>
            <a:endParaRPr lang="en-US" sz="2800" b="1" dirty="0">
              <a:solidFill>
                <a:srgbClr val="0000CC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with </a:t>
            </a:r>
            <a:r>
              <a:rPr lang="en-US" sz="2800" b="1" dirty="0">
                <a:solidFill>
                  <a:srgbClr val="0000CC"/>
                </a:solidFill>
              </a:rPr>
              <a:t>efficiency 0.93±0.04</a:t>
            </a:r>
            <a:endParaRPr lang="en-GB" sz="2800" b="1" dirty="0">
              <a:solidFill>
                <a:srgbClr val="00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7204" y="1365887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quasimosaic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0383" y="2243470"/>
            <a:ext cx="899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strip</a:t>
            </a:r>
          </a:p>
          <a:p>
            <a:r>
              <a:rPr lang="en-US" b="1" dirty="0">
                <a:solidFill>
                  <a:prstClr val="black"/>
                </a:solidFill>
              </a:rPr>
              <a:t>crystals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546446">
            <a:off x="-159177" y="3074160"/>
            <a:ext cx="7779758" cy="769441"/>
          </a:xfrm>
          <a:prstGeom prst="rect">
            <a:avLst/>
          </a:prstGeom>
          <a:solidFill>
            <a:srgbClr val="0000CC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4400" i="1" dirty="0">
                <a:solidFill>
                  <a:prstClr val="white"/>
                </a:solidFill>
              </a:rPr>
              <a:t>proof of principle demonstration!</a:t>
            </a:r>
            <a:endParaRPr lang="en-GB" sz="4400" i="1" dirty="0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079540" y="4746913"/>
            <a:ext cx="974182" cy="50405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4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Crystal Calorimetry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88898" y="1318465"/>
            <a:ext cx="8964488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0000"/>
                </a:solidFill>
              </a:rPr>
              <a:t>strong-field QED effects </a:t>
            </a:r>
            <a:r>
              <a:rPr lang="en-GB" sz="3200" dirty="0" smtClean="0">
                <a:solidFill>
                  <a:srgbClr val="000000"/>
                </a:solidFill>
              </a:rPr>
              <a:t>enhance </a:t>
            </a:r>
            <a:r>
              <a:rPr lang="en-GB" sz="3200" dirty="0">
                <a:solidFill>
                  <a:srgbClr val="000000"/>
                </a:solidFill>
              </a:rPr>
              <a:t>radiation and pair production</a:t>
            </a:r>
            <a:r>
              <a:rPr lang="en-GB" sz="3200" dirty="0" smtClean="0">
                <a:solidFill>
                  <a:srgbClr val="000000"/>
                </a:solidFill>
              </a:rPr>
              <a:t>:</a:t>
            </a:r>
          </a:p>
          <a:p>
            <a:endParaRPr lang="en-GB" sz="32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</a:rPr>
              <a:t>production and measurement of e-, </a:t>
            </a:r>
            <a:r>
              <a:rPr lang="en-GB" sz="3200" dirty="0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n-GB" sz="3200" dirty="0">
                <a:solidFill>
                  <a:srgbClr val="000000"/>
                </a:solidFill>
              </a:rPr>
              <a:t> &amp; hyperon polarization;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</a:rPr>
              <a:t>reduced radiation length and calorimeter thickness;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</a:rPr>
              <a:t>increased mass resolution </a:t>
            </a:r>
          </a:p>
          <a:p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14305" y="6073613"/>
            <a:ext cx="1939081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prstClr val="black"/>
                </a:solidFill>
                <a:latin typeface="Calibri"/>
              </a:rPr>
              <a:t>A. </a:t>
            </a:r>
            <a:r>
              <a:rPr lang="it-IT" sz="2400" dirty="0" smtClean="0">
                <a:solidFill>
                  <a:prstClr val="black"/>
                </a:solidFill>
                <a:latin typeface="Calibri"/>
              </a:rPr>
              <a:t>Lobko</a:t>
            </a:r>
            <a:r>
              <a:rPr lang="en-GB" sz="2400" dirty="0" smtClean="0">
                <a:solidFill>
                  <a:prstClr val="black"/>
                </a:solidFill>
                <a:latin typeface="Calibri"/>
              </a:rPr>
              <a:t>,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INP Minsk</a:t>
            </a:r>
            <a:endParaRPr lang="it-IT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6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injector complex</a:t>
            </a:r>
            <a:endParaRPr lang="en-GB" dirty="0"/>
          </a:p>
        </p:txBody>
      </p:sp>
      <p:pic>
        <p:nvPicPr>
          <p:cNvPr id="6" name="Content Placeholder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5346"/>
            <a:ext cx="7509241" cy="55439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7261819" y="937630"/>
            <a:ext cx="188218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B. Goddard,</a:t>
            </a:r>
          </a:p>
          <a:p>
            <a:r>
              <a:rPr lang="en-US" sz="2400" dirty="0">
                <a:solidFill>
                  <a:srgbClr val="000000"/>
                </a:solidFill>
              </a:rPr>
              <a:t>W. Herr, et al.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49" y="715045"/>
            <a:ext cx="6697667" cy="820738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b</a:t>
            </a:r>
            <a:r>
              <a:rPr lang="en-GB" sz="2000" kern="0" dirty="0">
                <a:solidFill>
                  <a:srgbClr val="000000"/>
                </a:solidFill>
              </a:rPr>
              <a:t>ased on existing &amp; planned (HL-LHC/LIU) injector chain;</a:t>
            </a:r>
          </a:p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HEB in LHC tunnel (e.g. modified LHC) or FCC tunnel  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740352" y="332656"/>
            <a:ext cx="43204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4168" y="3706950"/>
            <a:ext cx="2832827" cy="8207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b="1" kern="0" dirty="0">
                <a:solidFill>
                  <a:schemeClr val="bg1"/>
                </a:solidFill>
              </a:rPr>
              <a:t>c</a:t>
            </a:r>
            <a:r>
              <a:rPr lang="en-GB" sz="2000" b="1" kern="0" dirty="0" smtClean="0">
                <a:solidFill>
                  <a:schemeClr val="bg1"/>
                </a:solidFill>
              </a:rPr>
              <a:t>rystal extraction for </a:t>
            </a:r>
          </a:p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b="1" kern="0" dirty="0" smtClean="0">
                <a:solidFill>
                  <a:schemeClr val="bg1"/>
                </a:solidFill>
              </a:rPr>
              <a:t>fixed target physics?!</a:t>
            </a:r>
            <a:endParaRPr lang="en-GB" sz="2000" b="1" kern="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6972010" y="4541304"/>
            <a:ext cx="196873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W. Scandale</a:t>
            </a:r>
            <a:endParaRPr lang="en-GB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7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requirements for </a:t>
            </a:r>
            <a:r>
              <a:rPr lang="en-US" i="1" dirty="0" smtClean="0"/>
              <a:t>FCC-</a:t>
            </a:r>
            <a:r>
              <a:rPr lang="en-US" i="1" dirty="0" err="1" smtClean="0"/>
              <a:t>ee</a:t>
            </a:r>
            <a:endParaRPr lang="en-GB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1520" y="865454"/>
                <a:ext cx="9001000" cy="6155531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L="227013" indent="-22701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 highest possible luminosity for a wide physics program    	ranging from the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Z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 pole to the </a:t>
                </a: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i="1" ker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</a:rPr>
                  <a:t> production threshold</a:t>
                </a:r>
              </a:p>
              <a:p>
                <a:pPr marL="800100" lvl="1" indent="-342900" eaLnBrk="0" fontAlgn="base" hangingPunct="0">
                  <a:spcBef>
                    <a:spcPts val="6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D60093"/>
                    </a:solidFill>
                  </a:rPr>
                  <a:t>beam energy range from 45 </a:t>
                </a:r>
                <a:r>
                  <a:rPr lang="en-US" sz="2400" i="1" kern="0" dirty="0" err="1">
                    <a:solidFill>
                      <a:srgbClr val="D60093"/>
                    </a:solidFill>
                  </a:rPr>
                  <a:t>GeV</a:t>
                </a:r>
                <a:r>
                  <a:rPr lang="en-US" sz="2400" i="1" kern="0" dirty="0">
                    <a:solidFill>
                      <a:srgbClr val="D60093"/>
                    </a:solidFill>
                  </a:rPr>
                  <a:t> to 175 </a:t>
                </a:r>
                <a:r>
                  <a:rPr lang="en-US" sz="2400" i="1" kern="0" dirty="0" err="1">
                    <a:solidFill>
                      <a:srgbClr val="D60093"/>
                    </a:solidFill>
                  </a:rPr>
                  <a:t>GeV</a:t>
                </a:r>
                <a:endParaRPr lang="en-US" sz="2400" i="1" kern="0" dirty="0">
                  <a:solidFill>
                    <a:srgbClr val="000000"/>
                  </a:solidFill>
                </a:endParaRPr>
              </a:p>
              <a:p>
                <a:pPr marL="227013" indent="-227013" eaLnBrk="0" fontAlgn="base" hangingPunct="0">
                  <a:spcBef>
                    <a:spcPts val="18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 main physics programs / energies:</a:t>
                </a:r>
              </a:p>
              <a:p>
                <a:pPr marL="631825" lvl="1" indent="-271463" eaLnBrk="0" fontAlgn="base" hangingPunct="0">
                  <a:spcBef>
                    <a:spcPts val="12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CC0000"/>
                    </a:solidFill>
                  </a:rPr>
                  <a:t>Z (45.5 </a:t>
                </a:r>
                <a:r>
                  <a:rPr lang="en-US" sz="2400" i="1" kern="0" dirty="0" err="1">
                    <a:solidFill>
                      <a:srgbClr val="CC0000"/>
                    </a:solidFill>
                  </a:rPr>
                  <a:t>GeV</a:t>
                </a:r>
                <a:r>
                  <a:rPr lang="en-US" sz="2400" i="1" kern="0" dirty="0">
                    <a:solidFill>
                      <a:srgbClr val="CC0000"/>
                    </a:solidFill>
                  </a:rPr>
                  <a:t>): 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Z pole, ‘</a:t>
                </a:r>
                <a:r>
                  <a:rPr lang="en-US" sz="2400" i="1" kern="0" dirty="0" err="1">
                    <a:solidFill>
                      <a:srgbClr val="0000FF"/>
                    </a:solidFill>
                  </a:rPr>
                  <a:t>TeraZ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’ and high precision M</a:t>
                </a:r>
                <a:r>
                  <a:rPr lang="en-US" sz="2400" i="1" kern="0" baseline="-25000" dirty="0">
                    <a:solidFill>
                      <a:srgbClr val="0000FF"/>
                    </a:solidFill>
                  </a:rPr>
                  <a:t>Z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 &amp; </a:t>
                </a:r>
                <a:r>
                  <a:rPr lang="en-US" sz="2400" i="1" kern="0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2400" i="1" kern="0" baseline="-25000" dirty="0">
                    <a:solidFill>
                      <a:srgbClr val="0000FF"/>
                    </a:solidFill>
                  </a:rPr>
                  <a:t>Z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, </a:t>
                </a:r>
              </a:p>
              <a:p>
                <a:pPr marL="631825" lvl="1" indent="-271463" eaLnBrk="0" fontAlgn="base" hangingPunct="0">
                  <a:spcBef>
                    <a:spcPts val="12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CC0000"/>
                    </a:solidFill>
                  </a:rPr>
                  <a:t>W (80 </a:t>
                </a:r>
                <a:r>
                  <a:rPr lang="en-US" sz="2400" i="1" kern="0" dirty="0" err="1">
                    <a:solidFill>
                      <a:srgbClr val="CC0000"/>
                    </a:solidFill>
                  </a:rPr>
                  <a:t>GeV</a:t>
                </a:r>
                <a:r>
                  <a:rPr lang="en-US" sz="2400" i="1" kern="0" dirty="0">
                    <a:solidFill>
                      <a:srgbClr val="CC0000"/>
                    </a:solidFill>
                  </a:rPr>
                  <a:t>): 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W pair production threshold, </a:t>
                </a:r>
              </a:p>
              <a:p>
                <a:pPr marL="631825" lvl="1" indent="-271463" eaLnBrk="0" fontAlgn="base" hangingPunct="0">
                  <a:spcBef>
                    <a:spcPts val="12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CC0000"/>
                    </a:solidFill>
                  </a:rPr>
                  <a:t>H (120 </a:t>
                </a:r>
                <a:r>
                  <a:rPr lang="en-US" sz="2400" i="1" kern="0" dirty="0" err="1">
                    <a:solidFill>
                      <a:srgbClr val="CC0000"/>
                    </a:solidFill>
                  </a:rPr>
                  <a:t>GeV</a:t>
                </a:r>
                <a:r>
                  <a:rPr lang="en-US" sz="2400" i="1" kern="0" dirty="0">
                    <a:solidFill>
                      <a:srgbClr val="CC0000"/>
                    </a:solidFill>
                  </a:rPr>
                  <a:t>): 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ZH production (maximum rate of H’s), </a:t>
                </a:r>
              </a:p>
              <a:p>
                <a:pPr marL="631825" lvl="1" indent="-271463" eaLnBrk="0" fontAlgn="base" hangingPunct="0">
                  <a:spcBef>
                    <a:spcPts val="12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400" i="1" kern="0" dirty="0">
                    <a:solidFill>
                      <a:srgbClr val="CC0000"/>
                    </a:solidFill>
                  </a:rPr>
                  <a:t>t (175 </a:t>
                </a:r>
                <a:r>
                  <a:rPr lang="en-US" sz="2400" i="1" kern="0" dirty="0" err="1">
                    <a:solidFill>
                      <a:srgbClr val="CC0000"/>
                    </a:solidFill>
                  </a:rPr>
                  <a:t>GeV</a:t>
                </a:r>
                <a:r>
                  <a:rPr lang="en-US" sz="2400" i="1" kern="0" dirty="0">
                    <a:solidFill>
                      <a:srgbClr val="CC0000"/>
                    </a:solidFill>
                  </a:rPr>
                  <a:t>): </a:t>
                </a: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FF"/>
                        </a:solidFill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i="1" kern="0" dirty="0">
                    <a:solidFill>
                      <a:srgbClr val="0000FF"/>
                    </a:solidFill>
                  </a:rPr>
                  <a:t>threshold</a:t>
                </a:r>
              </a:p>
              <a:p>
                <a:pPr marL="227013" indent="-227013" eaLnBrk="0" fontAlgn="base" hangingPunct="0">
                  <a:spcBef>
                    <a:spcPts val="18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 s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ome polarization up to ≥80 </a:t>
                </a:r>
                <a:r>
                  <a:rPr lang="en-US" sz="2400" kern="0" dirty="0" err="1">
                    <a:solidFill>
                      <a:srgbClr val="000000"/>
                    </a:solidFill>
                  </a:rPr>
                  <a:t>GeV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for beam energy calibration</a:t>
                </a:r>
              </a:p>
              <a:p>
                <a:pPr marL="227013" indent="-227013" eaLnBrk="0" fontAlgn="base" hangingPunct="0">
                  <a:spcBef>
                    <a:spcPts val="18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optimized for operation at 120 </a:t>
                </a:r>
                <a:r>
                  <a:rPr lang="en-US" sz="2400" kern="0" dirty="0" err="1">
                    <a:solidFill>
                      <a:srgbClr val="000000"/>
                    </a:solidFill>
                  </a:rPr>
                  <a:t>GeV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?!</a:t>
                </a:r>
                <a:endParaRPr lang="en-US" sz="2400" kern="0" dirty="0">
                  <a:solidFill>
                    <a:srgbClr val="000000"/>
                  </a:solidFill>
                </a:endParaRPr>
              </a:p>
              <a:p>
                <a:pPr marL="360362" lvl="1" eaLnBrk="0" fontAlgn="base" hangingPunct="0">
                  <a:spcBef>
                    <a:spcPts val="12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endParaRPr lang="en-US" sz="2400" i="1" kern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865454"/>
                <a:ext cx="9001000" cy="6155531"/>
              </a:xfrm>
              <a:prstGeom prst="rect">
                <a:avLst/>
              </a:prstGeom>
              <a:blipFill rotWithShape="1">
                <a:blip r:embed="rId3"/>
                <a:stretch>
                  <a:fillRect l="-474" t="-6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2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Key Parameters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729671"/>
              </p:ext>
            </p:extLst>
          </p:nvPr>
        </p:nvGraphicFramePr>
        <p:xfrm>
          <a:off x="935038" y="2053908"/>
          <a:ext cx="7233497" cy="3535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08555"/>
                <a:gridCol w="2412471"/>
                <a:gridCol w="2412471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Parameter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FCC-</a:t>
                      </a:r>
                      <a:r>
                        <a:rPr lang="en-GB" dirty="0" err="1" smtClean="0"/>
                        <a:t>ee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/>
                        <a:t>LEP2</a:t>
                      </a:r>
                      <a:endParaRPr lang="en-GB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Energy/beam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45 – 175 </a:t>
                      </a:r>
                      <a:r>
                        <a:rPr lang="en-GB" dirty="0" err="1" smtClean="0"/>
                        <a:t>GeV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105 </a:t>
                      </a:r>
                      <a:r>
                        <a:rPr lang="en-GB" dirty="0" err="1" smtClean="0"/>
                        <a:t>GeV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Bunches/beam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98 – 16700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Beam</a:t>
                      </a:r>
                      <a:r>
                        <a:rPr lang="en-GB" baseline="0" dirty="0" smtClean="0"/>
                        <a:t> current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6.6 – 1450 mA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 mA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Luminosity/IP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1.8-28</a:t>
                      </a:r>
                      <a:r>
                        <a:rPr lang="en-GB" dirty="0" smtClean="0"/>
                        <a:t> </a:t>
                      </a:r>
                      <a:r>
                        <a:rPr lang="en-GB" sz="1600" dirty="0" smtClean="0"/>
                        <a:t>x 10</a:t>
                      </a:r>
                      <a:r>
                        <a:rPr lang="en-GB" sz="1600" baseline="30000" dirty="0" smtClean="0"/>
                        <a:t>34</a:t>
                      </a:r>
                      <a:r>
                        <a:rPr lang="en-GB" sz="1600" dirty="0" smtClean="0"/>
                        <a:t> cm</a:t>
                      </a:r>
                      <a:r>
                        <a:rPr lang="en-GB" sz="1600" baseline="30000" dirty="0" smtClean="0"/>
                        <a:t>-2</a:t>
                      </a:r>
                      <a:r>
                        <a:rPr lang="en-GB" sz="1600" dirty="0" smtClean="0"/>
                        <a:t>s</a:t>
                      </a:r>
                      <a:r>
                        <a:rPr lang="en-GB" sz="1600" baseline="30000" dirty="0" smtClean="0"/>
                        <a:t>-1</a:t>
                      </a:r>
                      <a:endParaRPr lang="en-GB" sz="1600" baseline="30000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0.0012 </a:t>
                      </a:r>
                      <a:r>
                        <a:rPr lang="en-GB" sz="1600" dirty="0" smtClean="0"/>
                        <a:t>x 10</a:t>
                      </a:r>
                      <a:r>
                        <a:rPr lang="en-GB" sz="1600" baseline="30000" dirty="0" smtClean="0"/>
                        <a:t>34</a:t>
                      </a:r>
                      <a:r>
                        <a:rPr lang="en-GB" sz="1600" dirty="0" smtClean="0"/>
                        <a:t> cm</a:t>
                      </a:r>
                      <a:r>
                        <a:rPr lang="en-GB" sz="1600" baseline="30000" dirty="0" smtClean="0"/>
                        <a:t>-2</a:t>
                      </a:r>
                      <a:r>
                        <a:rPr lang="en-GB" sz="1600" dirty="0" smtClean="0"/>
                        <a:t>s</a:t>
                      </a:r>
                      <a:r>
                        <a:rPr lang="en-GB" sz="1600" baseline="30000" dirty="0" smtClean="0"/>
                        <a:t>-1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Energy loss/turn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0.03-7.55 </a:t>
                      </a:r>
                      <a:r>
                        <a:rPr lang="en-GB" dirty="0" err="1" smtClean="0"/>
                        <a:t>GeV</a:t>
                      </a:r>
                      <a:endParaRPr lang="en-GB" dirty="0">
                        <a:solidFill>
                          <a:srgbClr val="C639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3.34 </a:t>
                      </a:r>
                      <a:r>
                        <a:rPr lang="en-GB" dirty="0" err="1" smtClean="0"/>
                        <a:t>GeV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Synchr</a:t>
                      </a:r>
                      <a:r>
                        <a:rPr lang="en-GB" dirty="0" smtClean="0"/>
                        <a:t>. power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100 MW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22 MW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RF Voltage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2.5 – </a:t>
                      </a:r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11 GV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3.5 GV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35038" y="5589588"/>
            <a:ext cx="431938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300" dirty="0">
                <a:solidFill>
                  <a:srgbClr val="F0F0F0"/>
                </a:solidFill>
                <a:ea typeface="ＭＳ Ｐゴシック" charset="0"/>
              </a:rPr>
              <a:t>Preliminary, subject to evolution</a:t>
            </a:r>
            <a:endParaRPr lang="en-GB" sz="2300" dirty="0">
              <a:solidFill>
                <a:srgbClr val="F0F0F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636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layout &amp; optics at 120 &amp; 175 </a:t>
            </a:r>
            <a:r>
              <a:rPr lang="en-GB" dirty="0" err="1" smtClean="0"/>
              <a:t>GeV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979659" y="1144407"/>
            <a:ext cx="6802673" cy="1687272"/>
            <a:chOff x="1080035" y="4077842"/>
            <a:chExt cx="6802673" cy="168727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155002" y="4989895"/>
              <a:ext cx="6677533" cy="18661"/>
            </a:xfrm>
            <a:prstGeom prst="line">
              <a:avLst/>
            </a:prstGeom>
            <a:noFill/>
            <a:ln w="28575" cap="flat" cmpd="sng" algn="ctr">
              <a:solidFill>
                <a:srgbClr val="7A7A7A"/>
              </a:solidFill>
              <a:prstDash val="solid"/>
            </a:ln>
            <a:effectLst/>
          </p:spPr>
        </p:cxnSp>
        <p:sp>
          <p:nvSpPr>
            <p:cNvPr id="7" name="Rectangle 6"/>
            <p:cNvSpPr/>
            <p:nvPr/>
          </p:nvSpPr>
          <p:spPr>
            <a:xfrm>
              <a:off x="1155002" y="4647749"/>
              <a:ext cx="286053" cy="342145"/>
            </a:xfrm>
            <a:prstGeom prst="rect">
              <a:avLst/>
            </a:prstGeom>
            <a:solidFill>
              <a:srgbClr val="FFFFFF">
                <a:lumMod val="50000"/>
              </a:srgbClr>
            </a:solidFill>
            <a:ln w="1270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546483" y="4666411"/>
              <a:ext cx="286053" cy="342145"/>
            </a:xfrm>
            <a:prstGeom prst="rect">
              <a:avLst/>
            </a:prstGeom>
            <a:solidFill>
              <a:srgbClr val="FFFFFF">
                <a:lumMod val="50000"/>
              </a:srgbClr>
            </a:solidFill>
            <a:ln w="1270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0875" y="5008556"/>
              <a:ext cx="187722" cy="223949"/>
            </a:xfrm>
            <a:prstGeom prst="rect">
              <a:avLst/>
            </a:prstGeom>
            <a:solidFill>
              <a:srgbClr val="F5C201"/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7709" y="4765945"/>
              <a:ext cx="187722" cy="223949"/>
            </a:xfrm>
            <a:prstGeom prst="rect">
              <a:avLst/>
            </a:prstGeom>
            <a:solidFill>
              <a:srgbClr val="F5C201"/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5C20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23993" y="5002334"/>
              <a:ext cx="572105" cy="342145"/>
            </a:xfrm>
            <a:prstGeom prst="rect">
              <a:avLst/>
            </a:prstGeom>
            <a:solidFill>
              <a:srgbClr val="FFFFFF">
                <a:lumMod val="50000"/>
              </a:srgbClr>
            </a:solidFill>
            <a:ln w="1270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46963" y="4509890"/>
              <a:ext cx="260837" cy="246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68667" y="4509890"/>
              <a:ext cx="345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20395" y="4509890"/>
              <a:ext cx="351236" cy="246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Q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02364" y="5426560"/>
              <a:ext cx="49243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srgbClr val="000000"/>
                  </a:solidFill>
                </a:rPr>
                <a:t>B = bending magnet, Q = </a:t>
              </a:r>
              <a:r>
                <a:rPr lang="en-US" sz="1600" kern="0" dirty="0" err="1">
                  <a:solidFill>
                    <a:srgbClr val="000000"/>
                  </a:solidFill>
                </a:rPr>
                <a:t>quadrupole</a:t>
              </a:r>
              <a:r>
                <a:rPr lang="en-US" sz="1600" kern="0" dirty="0">
                  <a:solidFill>
                    <a:srgbClr val="000000"/>
                  </a:solidFill>
                </a:rPr>
                <a:t>, S = </a:t>
              </a:r>
              <a:r>
                <a:rPr lang="en-US" sz="1600" kern="0" dirty="0" err="1">
                  <a:solidFill>
                    <a:srgbClr val="000000"/>
                  </a:solidFill>
                </a:rPr>
                <a:t>sextupole</a:t>
              </a:r>
              <a:endParaRPr lang="en-US" sz="1600" kern="0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31472" y="4278707"/>
              <a:ext cx="351236" cy="246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Q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92521" y="4877920"/>
              <a:ext cx="929670" cy="223950"/>
            </a:xfrm>
            <a:prstGeom prst="rect">
              <a:avLst/>
            </a:prstGeom>
            <a:solidFill>
              <a:srgbClr val="D1282E"/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419479" y="4873710"/>
              <a:ext cx="929670" cy="223950"/>
            </a:xfrm>
            <a:prstGeom prst="rect">
              <a:avLst/>
            </a:prstGeom>
            <a:solidFill>
              <a:srgbClr val="D1282E"/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33453" y="4877920"/>
              <a:ext cx="929670" cy="223950"/>
            </a:xfrm>
            <a:prstGeom prst="rect">
              <a:avLst/>
            </a:prstGeom>
            <a:solidFill>
              <a:srgbClr val="D1282E"/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83138" y="4877920"/>
              <a:ext cx="929670" cy="223950"/>
            </a:xfrm>
            <a:prstGeom prst="rect">
              <a:avLst/>
            </a:prstGeom>
            <a:solidFill>
              <a:srgbClr val="D1282E"/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D1282E"/>
                </a:solidFill>
              </a:endParaRPr>
            </a:p>
            <a:p>
              <a:pPr algn="ctr">
                <a:defRPr/>
              </a:pPr>
              <a:endParaRPr lang="en-US" kern="0" dirty="0">
                <a:solidFill>
                  <a:srgbClr val="D1282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88547" y="4509890"/>
              <a:ext cx="345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B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748554" y="4866723"/>
              <a:ext cx="0" cy="246345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3" name="Rectangle 22"/>
            <p:cNvSpPr/>
            <p:nvPr/>
          </p:nvSpPr>
          <p:spPr>
            <a:xfrm>
              <a:off x="1789897" y="4877920"/>
              <a:ext cx="78514" cy="223950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121221" y="4866722"/>
              <a:ext cx="0" cy="246345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5" name="Rectangle 24"/>
            <p:cNvSpPr/>
            <p:nvPr/>
          </p:nvSpPr>
          <p:spPr>
            <a:xfrm>
              <a:off x="5162564" y="4877919"/>
              <a:ext cx="78514" cy="223950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16957" y="4077842"/>
              <a:ext cx="841014" cy="324979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BPM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37364" y="4077842"/>
              <a:ext cx="13786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Corrector</a:t>
              </a:r>
            </a:p>
          </p:txBody>
        </p:sp>
        <p:sp>
          <p:nvSpPr>
            <p:cNvPr id="28" name="Down Arrow 27"/>
            <p:cNvSpPr/>
            <p:nvPr/>
          </p:nvSpPr>
          <p:spPr>
            <a:xfrm flipH="1">
              <a:off x="1685878" y="4398032"/>
              <a:ext cx="142584" cy="175395"/>
            </a:xfrm>
            <a:prstGeom prst="downArrow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32163" y="4509890"/>
              <a:ext cx="345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84291" y="4509890"/>
              <a:ext cx="345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23759" y="4437882"/>
              <a:ext cx="260837" cy="246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80035" y="4293866"/>
              <a:ext cx="351236" cy="246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Q</a:t>
              </a:r>
            </a:p>
          </p:txBody>
        </p:sp>
        <p:sp>
          <p:nvSpPr>
            <p:cNvPr id="33" name="Down Arrow 32"/>
            <p:cNvSpPr/>
            <p:nvPr/>
          </p:nvSpPr>
          <p:spPr>
            <a:xfrm flipH="1">
              <a:off x="1895664" y="4404695"/>
              <a:ext cx="153964" cy="175395"/>
            </a:xfrm>
            <a:prstGeom prst="downArrow">
              <a:avLst>
                <a:gd name="adj1" fmla="val 45646"/>
                <a:gd name="adj2" fmla="val 50000"/>
              </a:avLst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01633" y="1029074"/>
            <a:ext cx="1324402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a</a:t>
            </a:r>
            <a:r>
              <a:rPr lang="en-GB" sz="2800" kern="0" dirty="0">
                <a:solidFill>
                  <a:srgbClr val="000000"/>
                </a:solidFill>
              </a:rPr>
              <a:t>rc cell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76785" y="796529"/>
            <a:ext cx="3327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kern="0" cap="all" spc="-60" dirty="0">
                <a:solidFill>
                  <a:srgbClr val="D1282E"/>
                </a:solidFill>
                <a:latin typeface="Arial Black"/>
              </a:rPr>
              <a:t>Lattice V12b-s</a:t>
            </a:r>
            <a:endParaRPr lang="en-GB" sz="140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88412" y="2515271"/>
            <a:ext cx="2028921" cy="2033532"/>
            <a:chOff x="6183207" y="1672686"/>
            <a:chExt cx="2028921" cy="2033532"/>
          </a:xfrm>
        </p:grpSpPr>
        <p:sp>
          <p:nvSpPr>
            <p:cNvPr id="37" name="Donut 36"/>
            <p:cNvSpPr/>
            <p:nvPr/>
          </p:nvSpPr>
          <p:spPr>
            <a:xfrm>
              <a:off x="6248113" y="1734093"/>
              <a:ext cx="1899108" cy="1908355"/>
            </a:xfrm>
            <a:prstGeom prst="donut">
              <a:avLst>
                <a:gd name="adj" fmla="val 1455"/>
              </a:avLst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132762" y="1672686"/>
              <a:ext cx="129813" cy="127539"/>
            </a:xfrm>
            <a:prstGeom prst="rect">
              <a:avLst/>
            </a:prstGeom>
            <a:solidFill>
              <a:srgbClr val="D1282E"/>
            </a:solidFill>
            <a:ln w="28575" cap="flat" cmpd="sng" algn="ctr">
              <a:solidFill>
                <a:srgbClr val="8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183207" y="2624974"/>
              <a:ext cx="129813" cy="127539"/>
            </a:xfrm>
            <a:prstGeom prst="rect">
              <a:avLst/>
            </a:prstGeom>
            <a:solidFill>
              <a:srgbClr val="D1282E"/>
            </a:solidFill>
            <a:ln w="28575" cap="flat" cmpd="sng" algn="ctr">
              <a:solidFill>
                <a:srgbClr val="8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082315" y="2624974"/>
              <a:ext cx="129813" cy="127539"/>
            </a:xfrm>
            <a:prstGeom prst="rect">
              <a:avLst/>
            </a:prstGeom>
            <a:solidFill>
              <a:srgbClr val="D1282E"/>
            </a:solidFill>
            <a:ln w="28575" cap="flat" cmpd="sng" algn="ctr">
              <a:solidFill>
                <a:srgbClr val="8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132762" y="3578679"/>
              <a:ext cx="129813" cy="127539"/>
            </a:xfrm>
            <a:prstGeom prst="rect">
              <a:avLst/>
            </a:prstGeom>
            <a:solidFill>
              <a:srgbClr val="D1282E"/>
            </a:solidFill>
            <a:ln w="28575" cap="flat" cmpd="sng" algn="ctr">
              <a:solidFill>
                <a:srgbClr val="8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 rot="1962902">
              <a:off x="6613364" y="3468268"/>
              <a:ext cx="129813" cy="127539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1855990">
              <a:off x="7640382" y="1781422"/>
              <a:ext cx="129813" cy="127539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rot="3623008">
              <a:off x="6281424" y="3115280"/>
              <a:ext cx="127539" cy="129813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rot="3623008">
              <a:off x="7985334" y="2128443"/>
              <a:ext cx="127539" cy="129813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rot="19838961">
              <a:off x="6613577" y="1782061"/>
              <a:ext cx="129813" cy="127539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rot="19642893">
              <a:off x="7641033" y="3469305"/>
              <a:ext cx="129813" cy="127539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 rot="18011093">
              <a:off x="6281186" y="2128676"/>
              <a:ext cx="127539" cy="129813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 rot="18011093">
              <a:off x="7985571" y="3115513"/>
              <a:ext cx="127539" cy="129813"/>
            </a:xfrm>
            <a:prstGeom prst="rect">
              <a:avLst/>
            </a:prstGeom>
            <a:solidFill>
              <a:srgbClr val="7A7A7A">
                <a:satMod val="110000"/>
              </a:srgbClr>
            </a:solidFill>
            <a:ln w="12700" cap="flat" cmpd="sng" algn="ctr">
              <a:solidFill>
                <a:srgbClr val="7A7A7A">
                  <a:shade val="95000"/>
                  <a:satMod val="105000"/>
                </a:srgbClr>
              </a:solidFill>
              <a:prstDash val="solid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07277" y="4548803"/>
            <a:ext cx="32709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74838" algn="l"/>
              </a:tabLst>
              <a:defRPr/>
            </a:pPr>
            <a:r>
              <a:rPr lang="en-US" b="1" kern="0" dirty="0">
                <a:solidFill>
                  <a:srgbClr val="000000"/>
                </a:solidFill>
              </a:rPr>
              <a:t>Circumference:	100 km</a:t>
            </a:r>
          </a:p>
          <a:p>
            <a:pPr>
              <a:tabLst>
                <a:tab pos="1874838" algn="l"/>
              </a:tabLst>
              <a:defRPr/>
            </a:pPr>
            <a:r>
              <a:rPr lang="en-US" b="1" kern="0" dirty="0">
                <a:solidFill>
                  <a:srgbClr val="000000"/>
                </a:solidFill>
              </a:rPr>
              <a:t>Arc length:	2 × 3.4 km</a:t>
            </a:r>
          </a:p>
          <a:p>
            <a:pPr>
              <a:tabLst>
                <a:tab pos="1874838" algn="l"/>
              </a:tabLst>
              <a:defRPr/>
            </a:pPr>
            <a:r>
              <a:rPr lang="en-US" b="1" kern="0" dirty="0">
                <a:solidFill>
                  <a:srgbClr val="000000"/>
                </a:solidFill>
              </a:rPr>
              <a:t>Straight section:	1.5 km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10350" y="1822483"/>
            <a:ext cx="1144865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layout</a:t>
            </a:r>
          </a:p>
        </p:txBody>
      </p:sp>
      <p:sp>
        <p:nvSpPr>
          <p:cNvPr id="52" name="TextBox 51"/>
          <p:cNvSpPr txBox="1"/>
          <p:nvPr/>
        </p:nvSpPr>
        <p:spPr>
          <a:xfrm flipH="1">
            <a:off x="-28830" y="6396335"/>
            <a:ext cx="280063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B. Harer, B. Holzer</a:t>
            </a:r>
            <a:endParaRPr lang="en-GB" sz="2400" dirty="0">
              <a:solidFill>
                <a:srgbClr val="0000CC"/>
              </a:solidFill>
            </a:endParaRPr>
          </a:p>
        </p:txBody>
      </p:sp>
      <p:pic>
        <p:nvPicPr>
          <p:cNvPr id="53" name="Picture 52" descr="madx.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2" r="8519" b="17316"/>
          <a:stretch/>
        </p:blipFill>
        <p:spPr>
          <a:xfrm rot="5400000">
            <a:off x="3293288" y="3819236"/>
            <a:ext cx="2841177" cy="296049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01" y="5191212"/>
            <a:ext cx="2295422" cy="1606796"/>
          </a:xfrm>
          <a:prstGeom prst="rect">
            <a:avLst/>
          </a:prstGeom>
        </p:spPr>
      </p:pic>
      <p:grpSp>
        <p:nvGrpSpPr>
          <p:cNvPr id="56" name="Group 4"/>
          <p:cNvGrpSpPr>
            <a:grpSpLocks noChangeAspect="1"/>
          </p:cNvGrpSpPr>
          <p:nvPr/>
        </p:nvGrpSpPr>
        <p:grpSpPr bwMode="auto">
          <a:xfrm>
            <a:off x="6514972" y="3540140"/>
            <a:ext cx="2306637" cy="1601787"/>
            <a:chOff x="2299" y="3707"/>
            <a:chExt cx="1453" cy="1009"/>
          </a:xfrm>
        </p:grpSpPr>
        <p:sp>
          <p:nvSpPr>
            <p:cNvPr id="5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00" y="3707"/>
              <a:ext cx="1441" cy="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8" name="Freeform 5"/>
            <p:cNvSpPr>
              <a:spLocks noEditPoints="1"/>
            </p:cNvSpPr>
            <p:nvPr/>
          </p:nvSpPr>
          <p:spPr bwMode="auto">
            <a:xfrm>
              <a:off x="2426" y="4635"/>
              <a:ext cx="1270" cy="0"/>
            </a:xfrm>
            <a:custGeom>
              <a:avLst/>
              <a:gdLst>
                <a:gd name="T0" fmla="*/ 56 w 4222"/>
                <a:gd name="T1" fmla="*/ 56 w 4222"/>
                <a:gd name="T2" fmla="*/ 98 w 4222"/>
                <a:gd name="T3" fmla="*/ 4222 w 4222"/>
                <a:gd name="T4" fmla="*/ 4222 w 4222"/>
                <a:gd name="T5" fmla="*/ 4180 w 4222"/>
                <a:gd name="T6" fmla="*/ 0 w 4222"/>
                <a:gd name="T7" fmla="*/ 0 w 42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222">
                  <a:moveTo>
                    <a:pt x="56" y="0"/>
                  </a:moveTo>
                  <a:lnTo>
                    <a:pt x="56" y="0"/>
                  </a:lnTo>
                  <a:lnTo>
                    <a:pt x="98" y="0"/>
                  </a:lnTo>
                  <a:moveTo>
                    <a:pt x="4222" y="0"/>
                  </a:moveTo>
                  <a:lnTo>
                    <a:pt x="4222" y="0"/>
                  </a:lnTo>
                  <a:lnTo>
                    <a:pt x="4180" y="0"/>
                  </a:lnTo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2391" y="4607"/>
              <a:ext cx="6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0" name="Freeform 7"/>
            <p:cNvSpPr>
              <a:spLocks noEditPoints="1"/>
            </p:cNvSpPr>
            <p:nvPr/>
          </p:nvSpPr>
          <p:spPr bwMode="auto">
            <a:xfrm>
              <a:off x="2426" y="4456"/>
              <a:ext cx="1270" cy="0"/>
            </a:xfrm>
            <a:custGeom>
              <a:avLst/>
              <a:gdLst>
                <a:gd name="T0" fmla="*/ 56 w 4222"/>
                <a:gd name="T1" fmla="*/ 56 w 4222"/>
                <a:gd name="T2" fmla="*/ 98 w 4222"/>
                <a:gd name="T3" fmla="*/ 4222 w 4222"/>
                <a:gd name="T4" fmla="*/ 4222 w 4222"/>
                <a:gd name="T5" fmla="*/ 4180 w 4222"/>
                <a:gd name="T6" fmla="*/ 0 w 4222"/>
                <a:gd name="T7" fmla="*/ 0 w 42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222">
                  <a:moveTo>
                    <a:pt x="56" y="0"/>
                  </a:moveTo>
                  <a:lnTo>
                    <a:pt x="56" y="0"/>
                  </a:lnTo>
                  <a:lnTo>
                    <a:pt x="98" y="0"/>
                  </a:lnTo>
                  <a:moveTo>
                    <a:pt x="4222" y="0"/>
                  </a:moveTo>
                  <a:lnTo>
                    <a:pt x="4222" y="0"/>
                  </a:lnTo>
                  <a:lnTo>
                    <a:pt x="4180" y="0"/>
                  </a:lnTo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1" name="Rectangle 8"/>
            <p:cNvSpPr>
              <a:spLocks noChangeArrowheads="1"/>
            </p:cNvSpPr>
            <p:nvPr/>
          </p:nvSpPr>
          <p:spPr bwMode="auto">
            <a:xfrm>
              <a:off x="2368" y="4428"/>
              <a:ext cx="8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20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2" name="Freeform 9"/>
            <p:cNvSpPr>
              <a:spLocks noEditPoints="1"/>
            </p:cNvSpPr>
            <p:nvPr/>
          </p:nvSpPr>
          <p:spPr bwMode="auto">
            <a:xfrm>
              <a:off x="2426" y="4277"/>
              <a:ext cx="1270" cy="0"/>
            </a:xfrm>
            <a:custGeom>
              <a:avLst/>
              <a:gdLst>
                <a:gd name="T0" fmla="*/ 56 w 4222"/>
                <a:gd name="T1" fmla="*/ 56 w 4222"/>
                <a:gd name="T2" fmla="*/ 98 w 4222"/>
                <a:gd name="T3" fmla="*/ 4222 w 4222"/>
                <a:gd name="T4" fmla="*/ 4222 w 4222"/>
                <a:gd name="T5" fmla="*/ 4180 w 4222"/>
                <a:gd name="T6" fmla="*/ 0 w 4222"/>
                <a:gd name="T7" fmla="*/ 0 w 42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222">
                  <a:moveTo>
                    <a:pt x="56" y="0"/>
                  </a:moveTo>
                  <a:lnTo>
                    <a:pt x="56" y="0"/>
                  </a:lnTo>
                  <a:lnTo>
                    <a:pt x="98" y="0"/>
                  </a:lnTo>
                  <a:moveTo>
                    <a:pt x="4222" y="0"/>
                  </a:moveTo>
                  <a:lnTo>
                    <a:pt x="4222" y="0"/>
                  </a:lnTo>
                  <a:lnTo>
                    <a:pt x="4180" y="0"/>
                  </a:lnTo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3" name="Rectangle 10"/>
            <p:cNvSpPr>
              <a:spLocks noChangeArrowheads="1"/>
            </p:cNvSpPr>
            <p:nvPr/>
          </p:nvSpPr>
          <p:spPr bwMode="auto">
            <a:xfrm>
              <a:off x="2368" y="4249"/>
              <a:ext cx="8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40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4" name="Freeform 11"/>
            <p:cNvSpPr>
              <a:spLocks noEditPoints="1"/>
            </p:cNvSpPr>
            <p:nvPr/>
          </p:nvSpPr>
          <p:spPr bwMode="auto">
            <a:xfrm>
              <a:off x="2426" y="4098"/>
              <a:ext cx="1270" cy="0"/>
            </a:xfrm>
            <a:custGeom>
              <a:avLst/>
              <a:gdLst>
                <a:gd name="T0" fmla="*/ 56 w 4222"/>
                <a:gd name="T1" fmla="*/ 56 w 4222"/>
                <a:gd name="T2" fmla="*/ 98 w 4222"/>
                <a:gd name="T3" fmla="*/ 4222 w 4222"/>
                <a:gd name="T4" fmla="*/ 4222 w 4222"/>
                <a:gd name="T5" fmla="*/ 4180 w 4222"/>
                <a:gd name="T6" fmla="*/ 0 w 4222"/>
                <a:gd name="T7" fmla="*/ 0 w 42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222">
                  <a:moveTo>
                    <a:pt x="56" y="0"/>
                  </a:moveTo>
                  <a:lnTo>
                    <a:pt x="56" y="0"/>
                  </a:lnTo>
                  <a:lnTo>
                    <a:pt x="98" y="0"/>
                  </a:lnTo>
                  <a:moveTo>
                    <a:pt x="4222" y="0"/>
                  </a:moveTo>
                  <a:lnTo>
                    <a:pt x="4222" y="0"/>
                  </a:lnTo>
                  <a:lnTo>
                    <a:pt x="4180" y="0"/>
                  </a:lnTo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5" name="Rectangle 12"/>
            <p:cNvSpPr>
              <a:spLocks noChangeArrowheads="1"/>
            </p:cNvSpPr>
            <p:nvPr/>
          </p:nvSpPr>
          <p:spPr bwMode="auto">
            <a:xfrm>
              <a:off x="2368" y="4070"/>
              <a:ext cx="8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60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6" name="Freeform 13"/>
            <p:cNvSpPr>
              <a:spLocks noEditPoints="1"/>
            </p:cNvSpPr>
            <p:nvPr/>
          </p:nvSpPr>
          <p:spPr bwMode="auto">
            <a:xfrm>
              <a:off x="2426" y="3919"/>
              <a:ext cx="1270" cy="0"/>
            </a:xfrm>
            <a:custGeom>
              <a:avLst/>
              <a:gdLst>
                <a:gd name="T0" fmla="*/ 56 w 4222"/>
                <a:gd name="T1" fmla="*/ 56 w 4222"/>
                <a:gd name="T2" fmla="*/ 98 w 4222"/>
                <a:gd name="T3" fmla="*/ 4222 w 4222"/>
                <a:gd name="T4" fmla="*/ 4222 w 4222"/>
                <a:gd name="T5" fmla="*/ 4180 w 4222"/>
                <a:gd name="T6" fmla="*/ 0 w 4222"/>
                <a:gd name="T7" fmla="*/ 0 w 42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222">
                  <a:moveTo>
                    <a:pt x="56" y="0"/>
                  </a:moveTo>
                  <a:lnTo>
                    <a:pt x="56" y="0"/>
                  </a:lnTo>
                  <a:lnTo>
                    <a:pt x="98" y="0"/>
                  </a:lnTo>
                  <a:moveTo>
                    <a:pt x="4222" y="0"/>
                  </a:moveTo>
                  <a:lnTo>
                    <a:pt x="4222" y="0"/>
                  </a:lnTo>
                  <a:lnTo>
                    <a:pt x="4180" y="0"/>
                  </a:lnTo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7" name="Rectangle 14"/>
            <p:cNvSpPr>
              <a:spLocks noChangeArrowheads="1"/>
            </p:cNvSpPr>
            <p:nvPr/>
          </p:nvSpPr>
          <p:spPr bwMode="auto">
            <a:xfrm>
              <a:off x="2368" y="3891"/>
              <a:ext cx="8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80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8" name="Freeform 15"/>
            <p:cNvSpPr>
              <a:spLocks noEditPoints="1"/>
            </p:cNvSpPr>
            <p:nvPr/>
          </p:nvSpPr>
          <p:spPr bwMode="auto">
            <a:xfrm>
              <a:off x="2426" y="3740"/>
              <a:ext cx="1270" cy="0"/>
            </a:xfrm>
            <a:custGeom>
              <a:avLst/>
              <a:gdLst>
                <a:gd name="T0" fmla="*/ 56 w 4222"/>
                <a:gd name="T1" fmla="*/ 56 w 4222"/>
                <a:gd name="T2" fmla="*/ 98 w 4222"/>
                <a:gd name="T3" fmla="*/ 4222 w 4222"/>
                <a:gd name="T4" fmla="*/ 4222 w 4222"/>
                <a:gd name="T5" fmla="*/ 4180 w 4222"/>
                <a:gd name="T6" fmla="*/ 0 w 4222"/>
                <a:gd name="T7" fmla="*/ 0 w 42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222">
                  <a:moveTo>
                    <a:pt x="56" y="0"/>
                  </a:moveTo>
                  <a:lnTo>
                    <a:pt x="56" y="0"/>
                  </a:lnTo>
                  <a:lnTo>
                    <a:pt x="98" y="0"/>
                  </a:lnTo>
                  <a:moveTo>
                    <a:pt x="4222" y="0"/>
                  </a:moveTo>
                  <a:lnTo>
                    <a:pt x="4222" y="0"/>
                  </a:lnTo>
                  <a:lnTo>
                    <a:pt x="4180" y="0"/>
                  </a:lnTo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9" name="Rectangle 16"/>
            <p:cNvSpPr>
              <a:spLocks noChangeArrowheads="1"/>
            </p:cNvSpPr>
            <p:nvPr/>
          </p:nvSpPr>
          <p:spPr bwMode="auto">
            <a:xfrm>
              <a:off x="2345" y="3713"/>
              <a:ext cx="11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100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0" name="Freeform 17"/>
            <p:cNvSpPr>
              <a:spLocks noEditPoints="1"/>
            </p:cNvSpPr>
            <p:nvPr/>
          </p:nvSpPr>
          <p:spPr bwMode="auto">
            <a:xfrm>
              <a:off x="2443" y="3740"/>
              <a:ext cx="0" cy="923"/>
            </a:xfrm>
            <a:custGeom>
              <a:avLst/>
              <a:gdLst>
                <a:gd name="T0" fmla="*/ 2968 h 3061"/>
                <a:gd name="T1" fmla="*/ 2968 h 3061"/>
                <a:gd name="T2" fmla="*/ 2926 h 3061"/>
                <a:gd name="T3" fmla="*/ 0 h 3061"/>
                <a:gd name="T4" fmla="*/ 0 h 3061"/>
                <a:gd name="T5" fmla="*/ 42 h 3061"/>
                <a:gd name="T6" fmla="*/ 3061 h 3061"/>
                <a:gd name="T7" fmla="*/ 3061 h 30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061">
                  <a:moveTo>
                    <a:pt x="0" y="2968"/>
                  </a:moveTo>
                  <a:lnTo>
                    <a:pt x="0" y="2968"/>
                  </a:lnTo>
                  <a:lnTo>
                    <a:pt x="0" y="2926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42"/>
                  </a:lnTo>
                  <a:moveTo>
                    <a:pt x="0" y="3061"/>
                  </a:moveTo>
                  <a:lnTo>
                    <a:pt x="0" y="3061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1" name="Rectangle 18"/>
            <p:cNvSpPr>
              <a:spLocks noChangeArrowheads="1"/>
            </p:cNvSpPr>
            <p:nvPr/>
          </p:nvSpPr>
          <p:spPr bwMode="auto">
            <a:xfrm>
              <a:off x="2425" y="4635"/>
              <a:ext cx="6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2" name="Freeform 19"/>
            <p:cNvSpPr>
              <a:spLocks noEditPoints="1"/>
            </p:cNvSpPr>
            <p:nvPr/>
          </p:nvSpPr>
          <p:spPr bwMode="auto">
            <a:xfrm>
              <a:off x="2652" y="3740"/>
              <a:ext cx="0" cy="923"/>
            </a:xfrm>
            <a:custGeom>
              <a:avLst/>
              <a:gdLst>
                <a:gd name="T0" fmla="*/ 2968 h 3061"/>
                <a:gd name="T1" fmla="*/ 2968 h 3061"/>
                <a:gd name="T2" fmla="*/ 2926 h 3061"/>
                <a:gd name="T3" fmla="*/ 0 h 3061"/>
                <a:gd name="T4" fmla="*/ 0 h 3061"/>
                <a:gd name="T5" fmla="*/ 42 h 3061"/>
                <a:gd name="T6" fmla="*/ 3061 h 3061"/>
                <a:gd name="T7" fmla="*/ 3061 h 30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061">
                  <a:moveTo>
                    <a:pt x="0" y="2968"/>
                  </a:moveTo>
                  <a:lnTo>
                    <a:pt x="0" y="2968"/>
                  </a:lnTo>
                  <a:lnTo>
                    <a:pt x="0" y="2926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42"/>
                  </a:lnTo>
                  <a:moveTo>
                    <a:pt x="0" y="3061"/>
                  </a:moveTo>
                  <a:lnTo>
                    <a:pt x="0" y="3061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3" name="Rectangle 20"/>
            <p:cNvSpPr>
              <a:spLocks noChangeArrowheads="1"/>
            </p:cNvSpPr>
            <p:nvPr/>
          </p:nvSpPr>
          <p:spPr bwMode="auto">
            <a:xfrm>
              <a:off x="2634" y="4635"/>
              <a:ext cx="6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2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4" name="Freeform 21"/>
            <p:cNvSpPr>
              <a:spLocks noEditPoints="1"/>
            </p:cNvSpPr>
            <p:nvPr/>
          </p:nvSpPr>
          <p:spPr bwMode="auto">
            <a:xfrm>
              <a:off x="2861" y="3740"/>
              <a:ext cx="0" cy="923"/>
            </a:xfrm>
            <a:custGeom>
              <a:avLst/>
              <a:gdLst>
                <a:gd name="T0" fmla="*/ 2968 h 3061"/>
                <a:gd name="T1" fmla="*/ 2968 h 3061"/>
                <a:gd name="T2" fmla="*/ 2926 h 3061"/>
                <a:gd name="T3" fmla="*/ 0 h 3061"/>
                <a:gd name="T4" fmla="*/ 0 h 3061"/>
                <a:gd name="T5" fmla="*/ 42 h 3061"/>
                <a:gd name="T6" fmla="*/ 3061 h 3061"/>
                <a:gd name="T7" fmla="*/ 3061 h 30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061">
                  <a:moveTo>
                    <a:pt x="0" y="2968"/>
                  </a:moveTo>
                  <a:lnTo>
                    <a:pt x="0" y="2968"/>
                  </a:lnTo>
                  <a:lnTo>
                    <a:pt x="0" y="2926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42"/>
                  </a:lnTo>
                  <a:moveTo>
                    <a:pt x="0" y="3061"/>
                  </a:moveTo>
                  <a:lnTo>
                    <a:pt x="0" y="3061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5" name="Rectangle 22"/>
            <p:cNvSpPr>
              <a:spLocks noChangeArrowheads="1"/>
            </p:cNvSpPr>
            <p:nvPr/>
          </p:nvSpPr>
          <p:spPr bwMode="auto">
            <a:xfrm>
              <a:off x="2843" y="4635"/>
              <a:ext cx="6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4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" name="Freeform 23"/>
            <p:cNvSpPr>
              <a:spLocks noEditPoints="1"/>
            </p:cNvSpPr>
            <p:nvPr/>
          </p:nvSpPr>
          <p:spPr bwMode="auto">
            <a:xfrm>
              <a:off x="3070" y="3740"/>
              <a:ext cx="0" cy="923"/>
            </a:xfrm>
            <a:custGeom>
              <a:avLst/>
              <a:gdLst>
                <a:gd name="T0" fmla="*/ 2968 h 3061"/>
                <a:gd name="T1" fmla="*/ 2968 h 3061"/>
                <a:gd name="T2" fmla="*/ 2926 h 3061"/>
                <a:gd name="T3" fmla="*/ 0 h 3061"/>
                <a:gd name="T4" fmla="*/ 0 h 3061"/>
                <a:gd name="T5" fmla="*/ 42 h 3061"/>
                <a:gd name="T6" fmla="*/ 3061 h 3061"/>
                <a:gd name="T7" fmla="*/ 3061 h 30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061">
                  <a:moveTo>
                    <a:pt x="0" y="2968"/>
                  </a:moveTo>
                  <a:lnTo>
                    <a:pt x="0" y="2968"/>
                  </a:lnTo>
                  <a:lnTo>
                    <a:pt x="0" y="2926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42"/>
                  </a:lnTo>
                  <a:moveTo>
                    <a:pt x="0" y="3061"/>
                  </a:moveTo>
                  <a:lnTo>
                    <a:pt x="0" y="3061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7" name="Rectangle 24"/>
            <p:cNvSpPr>
              <a:spLocks noChangeArrowheads="1"/>
            </p:cNvSpPr>
            <p:nvPr/>
          </p:nvSpPr>
          <p:spPr bwMode="auto">
            <a:xfrm>
              <a:off x="3052" y="4635"/>
              <a:ext cx="6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6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8" name="Freeform 25"/>
            <p:cNvSpPr>
              <a:spLocks noEditPoints="1"/>
            </p:cNvSpPr>
            <p:nvPr/>
          </p:nvSpPr>
          <p:spPr bwMode="auto">
            <a:xfrm>
              <a:off x="3278" y="3740"/>
              <a:ext cx="0" cy="923"/>
            </a:xfrm>
            <a:custGeom>
              <a:avLst/>
              <a:gdLst>
                <a:gd name="T0" fmla="*/ 2968 h 3061"/>
                <a:gd name="T1" fmla="*/ 2968 h 3061"/>
                <a:gd name="T2" fmla="*/ 2926 h 3061"/>
                <a:gd name="T3" fmla="*/ 0 h 3061"/>
                <a:gd name="T4" fmla="*/ 0 h 3061"/>
                <a:gd name="T5" fmla="*/ 42 h 3061"/>
                <a:gd name="T6" fmla="*/ 3061 h 3061"/>
                <a:gd name="T7" fmla="*/ 3061 h 30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061">
                  <a:moveTo>
                    <a:pt x="0" y="2968"/>
                  </a:moveTo>
                  <a:lnTo>
                    <a:pt x="0" y="2968"/>
                  </a:lnTo>
                  <a:lnTo>
                    <a:pt x="0" y="2926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42"/>
                  </a:lnTo>
                  <a:moveTo>
                    <a:pt x="0" y="3061"/>
                  </a:moveTo>
                  <a:lnTo>
                    <a:pt x="0" y="3061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9" name="Rectangle 26"/>
            <p:cNvSpPr>
              <a:spLocks noChangeArrowheads="1"/>
            </p:cNvSpPr>
            <p:nvPr/>
          </p:nvSpPr>
          <p:spPr bwMode="auto">
            <a:xfrm>
              <a:off x="3261" y="4635"/>
              <a:ext cx="6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8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0" name="Freeform 27"/>
            <p:cNvSpPr>
              <a:spLocks noEditPoints="1"/>
            </p:cNvSpPr>
            <p:nvPr/>
          </p:nvSpPr>
          <p:spPr bwMode="auto">
            <a:xfrm>
              <a:off x="3488" y="3740"/>
              <a:ext cx="0" cy="923"/>
            </a:xfrm>
            <a:custGeom>
              <a:avLst/>
              <a:gdLst>
                <a:gd name="T0" fmla="*/ 2968 h 3061"/>
                <a:gd name="T1" fmla="*/ 2968 h 3061"/>
                <a:gd name="T2" fmla="*/ 2926 h 3061"/>
                <a:gd name="T3" fmla="*/ 0 h 3061"/>
                <a:gd name="T4" fmla="*/ 0 h 3061"/>
                <a:gd name="T5" fmla="*/ 42 h 3061"/>
                <a:gd name="T6" fmla="*/ 3061 h 3061"/>
                <a:gd name="T7" fmla="*/ 3061 h 30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061">
                  <a:moveTo>
                    <a:pt x="0" y="2968"/>
                  </a:moveTo>
                  <a:lnTo>
                    <a:pt x="0" y="2968"/>
                  </a:lnTo>
                  <a:lnTo>
                    <a:pt x="0" y="2926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42"/>
                  </a:lnTo>
                  <a:moveTo>
                    <a:pt x="0" y="3061"/>
                  </a:moveTo>
                  <a:lnTo>
                    <a:pt x="0" y="3061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1" name="Rectangle 28"/>
            <p:cNvSpPr>
              <a:spLocks noChangeArrowheads="1"/>
            </p:cNvSpPr>
            <p:nvPr/>
          </p:nvSpPr>
          <p:spPr bwMode="auto">
            <a:xfrm>
              <a:off x="3458" y="4635"/>
              <a:ext cx="8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10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2" name="Freeform 29"/>
            <p:cNvSpPr>
              <a:spLocks noEditPoints="1"/>
            </p:cNvSpPr>
            <p:nvPr/>
          </p:nvSpPr>
          <p:spPr bwMode="auto">
            <a:xfrm>
              <a:off x="3696" y="3740"/>
              <a:ext cx="0" cy="923"/>
            </a:xfrm>
            <a:custGeom>
              <a:avLst/>
              <a:gdLst>
                <a:gd name="T0" fmla="*/ 2968 h 3061"/>
                <a:gd name="T1" fmla="*/ 2968 h 3061"/>
                <a:gd name="T2" fmla="*/ 2926 h 3061"/>
                <a:gd name="T3" fmla="*/ 0 h 3061"/>
                <a:gd name="T4" fmla="*/ 0 h 3061"/>
                <a:gd name="T5" fmla="*/ 42 h 3061"/>
                <a:gd name="T6" fmla="*/ 3061 h 3061"/>
                <a:gd name="T7" fmla="*/ 3061 h 30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061">
                  <a:moveTo>
                    <a:pt x="0" y="2968"/>
                  </a:moveTo>
                  <a:lnTo>
                    <a:pt x="0" y="2968"/>
                  </a:lnTo>
                  <a:lnTo>
                    <a:pt x="0" y="2926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42"/>
                  </a:lnTo>
                  <a:moveTo>
                    <a:pt x="0" y="3061"/>
                  </a:moveTo>
                  <a:lnTo>
                    <a:pt x="0" y="3061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3" name="Rectangle 30"/>
            <p:cNvSpPr>
              <a:spLocks noChangeArrowheads="1"/>
            </p:cNvSpPr>
            <p:nvPr/>
          </p:nvSpPr>
          <p:spPr bwMode="auto">
            <a:xfrm>
              <a:off x="3667" y="4635"/>
              <a:ext cx="8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12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4" name="Freeform 31"/>
            <p:cNvSpPr>
              <a:spLocks/>
            </p:cNvSpPr>
            <p:nvPr/>
          </p:nvSpPr>
          <p:spPr bwMode="auto">
            <a:xfrm>
              <a:off x="2443" y="3740"/>
              <a:ext cx="1253" cy="895"/>
            </a:xfrm>
            <a:custGeom>
              <a:avLst/>
              <a:gdLst>
                <a:gd name="T0" fmla="*/ 0 w 4166"/>
                <a:gd name="T1" fmla="*/ 2968 h 2968"/>
                <a:gd name="T2" fmla="*/ 0 w 4166"/>
                <a:gd name="T3" fmla="*/ 2968 h 2968"/>
                <a:gd name="T4" fmla="*/ 4166 w 4166"/>
                <a:gd name="T5" fmla="*/ 2968 h 2968"/>
                <a:gd name="T6" fmla="*/ 4166 w 4166"/>
                <a:gd name="T7" fmla="*/ 0 h 2968"/>
                <a:gd name="T8" fmla="*/ 0 w 4166"/>
                <a:gd name="T9" fmla="*/ 0 h 2968"/>
                <a:gd name="T10" fmla="*/ 0 w 4166"/>
                <a:gd name="T11" fmla="*/ 2968 h 2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66" h="2968">
                  <a:moveTo>
                    <a:pt x="0" y="2968"/>
                  </a:moveTo>
                  <a:lnTo>
                    <a:pt x="0" y="2968"/>
                  </a:lnTo>
                  <a:lnTo>
                    <a:pt x="4166" y="2968"/>
                  </a:lnTo>
                  <a:lnTo>
                    <a:pt x="4166" y="0"/>
                  </a:lnTo>
                  <a:lnTo>
                    <a:pt x="0" y="0"/>
                  </a:lnTo>
                  <a:lnTo>
                    <a:pt x="0" y="2968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5" name="Line 32"/>
            <p:cNvSpPr>
              <a:spLocks noChangeShapeType="1"/>
            </p:cNvSpPr>
            <p:nvPr/>
          </p:nvSpPr>
          <p:spPr bwMode="auto">
            <a:xfrm>
              <a:off x="2328" y="4188"/>
              <a:ext cx="0" cy="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6" name="Rectangle 33"/>
            <p:cNvSpPr>
              <a:spLocks noChangeArrowheads="1"/>
            </p:cNvSpPr>
            <p:nvPr/>
          </p:nvSpPr>
          <p:spPr bwMode="auto">
            <a:xfrm rot="16200000">
              <a:off x="2304" y="4223"/>
              <a:ext cx="4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b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7" name="Rectangle 34"/>
            <p:cNvSpPr>
              <a:spLocks noChangeArrowheads="1"/>
            </p:cNvSpPr>
            <p:nvPr/>
          </p:nvSpPr>
          <p:spPr bwMode="auto">
            <a:xfrm rot="16200000">
              <a:off x="2304" y="4200"/>
              <a:ext cx="4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e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8" name="Rectangle 35"/>
            <p:cNvSpPr>
              <a:spLocks noChangeArrowheads="1"/>
            </p:cNvSpPr>
            <p:nvPr/>
          </p:nvSpPr>
          <p:spPr bwMode="auto">
            <a:xfrm rot="16200000">
              <a:off x="2309" y="4184"/>
              <a:ext cx="36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t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9" name="Rectangle 36"/>
            <p:cNvSpPr>
              <a:spLocks noChangeArrowheads="1"/>
            </p:cNvSpPr>
            <p:nvPr/>
          </p:nvSpPr>
          <p:spPr bwMode="auto">
            <a:xfrm rot="16200000">
              <a:off x="2304" y="4165"/>
              <a:ext cx="4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x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0" name="Rectangle 37"/>
            <p:cNvSpPr>
              <a:spLocks noChangeArrowheads="1"/>
            </p:cNvSpPr>
            <p:nvPr/>
          </p:nvSpPr>
          <p:spPr bwMode="auto">
            <a:xfrm rot="16200000">
              <a:off x="2309" y="4148"/>
              <a:ext cx="3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1" name="Rectangle 38"/>
            <p:cNvSpPr>
              <a:spLocks noChangeArrowheads="1"/>
            </p:cNvSpPr>
            <p:nvPr/>
          </p:nvSpPr>
          <p:spPr bwMode="auto">
            <a:xfrm rot="16200000">
              <a:off x="2311" y="4137"/>
              <a:ext cx="32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i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2" name="Rectangle 39"/>
            <p:cNvSpPr>
              <a:spLocks noChangeArrowheads="1"/>
            </p:cNvSpPr>
            <p:nvPr/>
          </p:nvSpPr>
          <p:spPr bwMode="auto">
            <a:xfrm rot="16200000">
              <a:off x="2304" y="4121"/>
              <a:ext cx="4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n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3" name="Rectangle 40"/>
            <p:cNvSpPr>
              <a:spLocks noChangeArrowheads="1"/>
            </p:cNvSpPr>
            <p:nvPr/>
          </p:nvSpPr>
          <p:spPr bwMode="auto">
            <a:xfrm rot="16200000">
              <a:off x="2309" y="4103"/>
              <a:ext cx="3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4" name="Rectangle 41"/>
            <p:cNvSpPr>
              <a:spLocks noChangeArrowheads="1"/>
            </p:cNvSpPr>
            <p:nvPr/>
          </p:nvSpPr>
          <p:spPr bwMode="auto">
            <a:xfrm rot="16200000">
              <a:off x="2297" y="4078"/>
              <a:ext cx="60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m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5" name="Line 42"/>
            <p:cNvSpPr>
              <a:spLocks noChangeShapeType="1"/>
            </p:cNvSpPr>
            <p:nvPr/>
          </p:nvSpPr>
          <p:spPr bwMode="auto">
            <a:xfrm>
              <a:off x="3070" y="4705"/>
              <a:ext cx="0" cy="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96" name="Rectangle 43"/>
            <p:cNvSpPr>
              <a:spLocks noChangeArrowheads="1"/>
            </p:cNvSpPr>
            <p:nvPr/>
          </p:nvSpPr>
          <p:spPr bwMode="auto">
            <a:xfrm>
              <a:off x="3003" y="4677"/>
              <a:ext cx="169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500" smtClean="0">
                  <a:solidFill>
                    <a:srgbClr val="000000"/>
                  </a:solidFill>
                  <a:latin typeface="Verdana" pitchFamily="34" charset="0"/>
                </a:rPr>
                <a:t>s in km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7" name="Line 44"/>
            <p:cNvSpPr>
              <a:spLocks noChangeShapeType="1"/>
            </p:cNvSpPr>
            <p:nvPr/>
          </p:nvSpPr>
          <p:spPr bwMode="auto">
            <a:xfrm>
              <a:off x="3136" y="4714"/>
              <a:ext cx="0" cy="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98" name="Freeform 45"/>
            <p:cNvSpPr>
              <a:spLocks/>
            </p:cNvSpPr>
            <p:nvPr/>
          </p:nvSpPr>
          <p:spPr bwMode="auto">
            <a:xfrm>
              <a:off x="2443" y="3943"/>
              <a:ext cx="1253" cy="557"/>
            </a:xfrm>
            <a:custGeom>
              <a:avLst/>
              <a:gdLst>
                <a:gd name="T0" fmla="*/ 68 w 4166"/>
                <a:gd name="T1" fmla="*/ 687 h 1847"/>
                <a:gd name="T2" fmla="*/ 142 w 4166"/>
                <a:gd name="T3" fmla="*/ 702 h 1847"/>
                <a:gd name="T4" fmla="*/ 218 w 4166"/>
                <a:gd name="T5" fmla="*/ 1801 h 1847"/>
                <a:gd name="T6" fmla="*/ 296 w 4166"/>
                <a:gd name="T7" fmla="*/ 24 h 1847"/>
                <a:gd name="T8" fmla="*/ 382 w 4166"/>
                <a:gd name="T9" fmla="*/ 96 h 1847"/>
                <a:gd name="T10" fmla="*/ 480 w 4166"/>
                <a:gd name="T11" fmla="*/ 1559 h 1847"/>
                <a:gd name="T12" fmla="*/ 554 w 4166"/>
                <a:gd name="T13" fmla="*/ 705 h 1847"/>
                <a:gd name="T14" fmla="*/ 616 w 4166"/>
                <a:gd name="T15" fmla="*/ 1811 h 1847"/>
                <a:gd name="T16" fmla="*/ 680 w 4166"/>
                <a:gd name="T17" fmla="*/ 778 h 1847"/>
                <a:gd name="T18" fmla="*/ 746 w 4166"/>
                <a:gd name="T19" fmla="*/ 93 h 1847"/>
                <a:gd name="T20" fmla="*/ 812 w 4166"/>
                <a:gd name="T21" fmla="*/ 1192 h 1847"/>
                <a:gd name="T22" fmla="*/ 872 w 4166"/>
                <a:gd name="T23" fmla="*/ 1248 h 1847"/>
                <a:gd name="T24" fmla="*/ 932 w 4166"/>
                <a:gd name="T25" fmla="*/ 1549 h 1847"/>
                <a:gd name="T26" fmla="*/ 992 w 4166"/>
                <a:gd name="T27" fmla="*/ 778 h 1847"/>
                <a:gd name="T28" fmla="*/ 1050 w 4166"/>
                <a:gd name="T29" fmla="*/ 1811 h 1847"/>
                <a:gd name="T30" fmla="*/ 1111 w 4166"/>
                <a:gd name="T31" fmla="*/ 93 h 1847"/>
                <a:gd name="T32" fmla="*/ 1172 w 4166"/>
                <a:gd name="T33" fmla="*/ 1772 h 1847"/>
                <a:gd name="T34" fmla="*/ 1239 w 4166"/>
                <a:gd name="T35" fmla="*/ 1587 h 1847"/>
                <a:gd name="T36" fmla="*/ 1302 w 4166"/>
                <a:gd name="T37" fmla="*/ 24 h 1847"/>
                <a:gd name="T38" fmla="*/ 1371 w 4166"/>
                <a:gd name="T39" fmla="*/ 93 h 1847"/>
                <a:gd name="T40" fmla="*/ 1428 w 4166"/>
                <a:gd name="T41" fmla="*/ 1248 h 1847"/>
                <a:gd name="T42" fmla="*/ 1489 w 4166"/>
                <a:gd name="T43" fmla="*/ 1192 h 1847"/>
                <a:gd name="T44" fmla="*/ 1546 w 4166"/>
                <a:gd name="T45" fmla="*/ 108 h 1847"/>
                <a:gd name="T46" fmla="*/ 1604 w 4166"/>
                <a:gd name="T47" fmla="*/ 1587 h 1847"/>
                <a:gd name="T48" fmla="*/ 1667 w 4166"/>
                <a:gd name="T49" fmla="*/ 102 h 1847"/>
                <a:gd name="T50" fmla="*/ 1728 w 4166"/>
                <a:gd name="T51" fmla="*/ 1772 h 1847"/>
                <a:gd name="T52" fmla="*/ 1794 w 4166"/>
                <a:gd name="T53" fmla="*/ 1587 h 1847"/>
                <a:gd name="T54" fmla="*/ 1858 w 4166"/>
                <a:gd name="T55" fmla="*/ 192 h 1847"/>
                <a:gd name="T56" fmla="*/ 1919 w 4166"/>
                <a:gd name="T57" fmla="*/ 1772 h 1847"/>
                <a:gd name="T58" fmla="*/ 1980 w 4166"/>
                <a:gd name="T59" fmla="*/ 192 h 1847"/>
                <a:gd name="T60" fmla="*/ 2040 w 4166"/>
                <a:gd name="T61" fmla="*/ 1791 h 1847"/>
                <a:gd name="T62" fmla="*/ 2098 w 4166"/>
                <a:gd name="T63" fmla="*/ 705 h 1847"/>
                <a:gd name="T64" fmla="*/ 2159 w 4166"/>
                <a:gd name="T65" fmla="*/ 1587 h 1847"/>
                <a:gd name="T66" fmla="*/ 2222 w 4166"/>
                <a:gd name="T67" fmla="*/ 68 h 1847"/>
                <a:gd name="T68" fmla="*/ 2287 w 4166"/>
                <a:gd name="T69" fmla="*/ 1192 h 1847"/>
                <a:gd name="T70" fmla="*/ 2352 w 4166"/>
                <a:gd name="T71" fmla="*/ 1811 h 1847"/>
                <a:gd name="T72" fmla="*/ 2417 w 4166"/>
                <a:gd name="T73" fmla="*/ 1248 h 1847"/>
                <a:gd name="T74" fmla="*/ 2474 w 4166"/>
                <a:gd name="T75" fmla="*/ 1772 h 1847"/>
                <a:gd name="T76" fmla="*/ 2535 w 4166"/>
                <a:gd name="T77" fmla="*/ 192 h 1847"/>
                <a:gd name="T78" fmla="*/ 2595 w 4166"/>
                <a:gd name="T79" fmla="*/ 1811 h 1847"/>
                <a:gd name="T80" fmla="*/ 2652 w 4166"/>
                <a:gd name="T81" fmla="*/ 1192 h 1847"/>
                <a:gd name="T82" fmla="*/ 2716 w 4166"/>
                <a:gd name="T83" fmla="*/ 1811 h 1847"/>
                <a:gd name="T84" fmla="*/ 2780 w 4166"/>
                <a:gd name="T85" fmla="*/ 778 h 1847"/>
                <a:gd name="T86" fmla="*/ 2846 w 4166"/>
                <a:gd name="T87" fmla="*/ 93 h 1847"/>
                <a:gd name="T88" fmla="*/ 2916 w 4166"/>
                <a:gd name="T89" fmla="*/ 71 h 1847"/>
                <a:gd name="T90" fmla="*/ 3009 w 4166"/>
                <a:gd name="T91" fmla="*/ 1596 h 1847"/>
                <a:gd name="T92" fmla="*/ 3108 w 4166"/>
                <a:gd name="T93" fmla="*/ 96 h 1847"/>
                <a:gd name="T94" fmla="*/ 3185 w 4166"/>
                <a:gd name="T95" fmla="*/ 1811 h 1847"/>
                <a:gd name="T96" fmla="*/ 3259 w 4166"/>
                <a:gd name="T97" fmla="*/ 1220 h 1847"/>
                <a:gd name="T98" fmla="*/ 3333 w 4166"/>
                <a:gd name="T99" fmla="*/ 96 h 1847"/>
                <a:gd name="T100" fmla="*/ 3411 w 4166"/>
                <a:gd name="T101" fmla="*/ 1796 h 1847"/>
                <a:gd name="T102" fmla="*/ 3472 w 4166"/>
                <a:gd name="T103" fmla="*/ 169 h 1847"/>
                <a:gd name="T104" fmla="*/ 3532 w 4166"/>
                <a:gd name="T105" fmla="*/ 1791 h 1847"/>
                <a:gd name="T106" fmla="*/ 3593 w 4166"/>
                <a:gd name="T107" fmla="*/ 108 h 1847"/>
                <a:gd name="T108" fmla="*/ 3650 w 4166"/>
                <a:gd name="T109" fmla="*/ 1248 h 1847"/>
                <a:gd name="T110" fmla="*/ 3708 w 4166"/>
                <a:gd name="T111" fmla="*/ 1549 h 1847"/>
                <a:gd name="T112" fmla="*/ 3775 w 4166"/>
                <a:gd name="T113" fmla="*/ 1795 h 1847"/>
                <a:gd name="T114" fmla="*/ 3836 w 4166"/>
                <a:gd name="T115" fmla="*/ 192 h 1847"/>
                <a:gd name="T116" fmla="*/ 3903 w 4166"/>
                <a:gd name="T117" fmla="*/ 705 h 1847"/>
                <a:gd name="T118" fmla="*/ 3967 w 4166"/>
                <a:gd name="T119" fmla="*/ 1772 h 1847"/>
                <a:gd name="T120" fmla="*/ 4028 w 4166"/>
                <a:gd name="T121" fmla="*/ 157 h 1847"/>
                <a:gd name="T122" fmla="*/ 4088 w 4166"/>
                <a:gd name="T123" fmla="*/ 1784 h 1847"/>
                <a:gd name="T124" fmla="*/ 4148 w 4166"/>
                <a:gd name="T125" fmla="*/ 93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66" h="1847">
                  <a:moveTo>
                    <a:pt x="0" y="43"/>
                  </a:moveTo>
                  <a:lnTo>
                    <a:pt x="0" y="43"/>
                  </a:lnTo>
                  <a:lnTo>
                    <a:pt x="0" y="112"/>
                  </a:lnTo>
                  <a:lnTo>
                    <a:pt x="1" y="124"/>
                  </a:lnTo>
                  <a:lnTo>
                    <a:pt x="2" y="713"/>
                  </a:lnTo>
                  <a:lnTo>
                    <a:pt x="7" y="1585"/>
                  </a:lnTo>
                  <a:lnTo>
                    <a:pt x="9" y="1796"/>
                  </a:lnTo>
                  <a:lnTo>
                    <a:pt x="9" y="1785"/>
                  </a:lnTo>
                  <a:lnTo>
                    <a:pt x="10" y="1781"/>
                  </a:lnTo>
                  <a:lnTo>
                    <a:pt x="10" y="1779"/>
                  </a:lnTo>
                  <a:lnTo>
                    <a:pt x="11" y="1575"/>
                  </a:lnTo>
                  <a:lnTo>
                    <a:pt x="14" y="1213"/>
                  </a:lnTo>
                  <a:lnTo>
                    <a:pt x="16" y="690"/>
                  </a:lnTo>
                  <a:lnTo>
                    <a:pt x="18" y="41"/>
                  </a:lnTo>
                  <a:lnTo>
                    <a:pt x="18" y="87"/>
                  </a:lnTo>
                  <a:lnTo>
                    <a:pt x="18" y="105"/>
                  </a:lnTo>
                  <a:lnTo>
                    <a:pt x="18" y="118"/>
                  </a:lnTo>
                  <a:lnTo>
                    <a:pt x="20" y="739"/>
                  </a:lnTo>
                  <a:lnTo>
                    <a:pt x="24" y="1641"/>
                  </a:lnTo>
                  <a:lnTo>
                    <a:pt x="26" y="1847"/>
                  </a:lnTo>
                  <a:lnTo>
                    <a:pt x="26" y="1837"/>
                  </a:lnTo>
                  <a:lnTo>
                    <a:pt x="27" y="1833"/>
                  </a:lnTo>
                  <a:lnTo>
                    <a:pt x="27" y="1831"/>
                  </a:lnTo>
                  <a:lnTo>
                    <a:pt x="28" y="1625"/>
                  </a:lnTo>
                  <a:lnTo>
                    <a:pt x="31" y="1248"/>
                  </a:lnTo>
                  <a:lnTo>
                    <a:pt x="33" y="69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35" y="40"/>
                  </a:lnTo>
                  <a:lnTo>
                    <a:pt x="36" y="59"/>
                  </a:lnTo>
                  <a:lnTo>
                    <a:pt x="36" y="71"/>
                  </a:lnTo>
                  <a:lnTo>
                    <a:pt x="37" y="672"/>
                  </a:lnTo>
                  <a:lnTo>
                    <a:pt x="42" y="1567"/>
                  </a:lnTo>
                  <a:lnTo>
                    <a:pt x="44" y="1789"/>
                  </a:lnTo>
                  <a:lnTo>
                    <a:pt x="44" y="1778"/>
                  </a:lnTo>
                  <a:lnTo>
                    <a:pt x="44" y="1775"/>
                  </a:lnTo>
                  <a:lnTo>
                    <a:pt x="44" y="1772"/>
                  </a:lnTo>
                  <a:lnTo>
                    <a:pt x="46" y="1564"/>
                  </a:lnTo>
                  <a:lnTo>
                    <a:pt x="48" y="1199"/>
                  </a:lnTo>
                  <a:lnTo>
                    <a:pt x="50" y="673"/>
                  </a:lnTo>
                  <a:lnTo>
                    <a:pt x="52" y="23"/>
                  </a:lnTo>
                  <a:lnTo>
                    <a:pt x="52" y="24"/>
                  </a:lnTo>
                  <a:lnTo>
                    <a:pt x="53" y="65"/>
                  </a:lnTo>
                  <a:lnTo>
                    <a:pt x="53" y="96"/>
                  </a:lnTo>
                  <a:lnTo>
                    <a:pt x="54" y="702"/>
                  </a:lnTo>
                  <a:lnTo>
                    <a:pt x="59" y="1596"/>
                  </a:lnTo>
                  <a:lnTo>
                    <a:pt x="61" y="1811"/>
                  </a:lnTo>
                  <a:lnTo>
                    <a:pt x="62" y="1801"/>
                  </a:lnTo>
                  <a:lnTo>
                    <a:pt x="62" y="1794"/>
                  </a:lnTo>
                  <a:lnTo>
                    <a:pt x="64" y="1589"/>
                  </a:lnTo>
                  <a:lnTo>
                    <a:pt x="66" y="1220"/>
                  </a:lnTo>
                  <a:lnTo>
                    <a:pt x="68" y="687"/>
                  </a:lnTo>
                  <a:lnTo>
                    <a:pt x="70" y="24"/>
                  </a:lnTo>
                  <a:lnTo>
                    <a:pt x="70" y="65"/>
                  </a:lnTo>
                  <a:lnTo>
                    <a:pt x="70" y="96"/>
                  </a:lnTo>
                  <a:lnTo>
                    <a:pt x="72" y="702"/>
                  </a:lnTo>
                  <a:lnTo>
                    <a:pt x="74" y="1220"/>
                  </a:lnTo>
                  <a:lnTo>
                    <a:pt x="76" y="1596"/>
                  </a:lnTo>
                  <a:lnTo>
                    <a:pt x="78" y="1811"/>
                  </a:lnTo>
                  <a:lnTo>
                    <a:pt x="79" y="1801"/>
                  </a:lnTo>
                  <a:lnTo>
                    <a:pt x="79" y="1794"/>
                  </a:lnTo>
                  <a:lnTo>
                    <a:pt x="81" y="1589"/>
                  </a:lnTo>
                  <a:lnTo>
                    <a:pt x="83" y="1220"/>
                  </a:lnTo>
                  <a:lnTo>
                    <a:pt x="85" y="687"/>
                  </a:lnTo>
                  <a:lnTo>
                    <a:pt x="87" y="24"/>
                  </a:lnTo>
                  <a:lnTo>
                    <a:pt x="88" y="65"/>
                  </a:lnTo>
                  <a:lnTo>
                    <a:pt x="88" y="96"/>
                  </a:lnTo>
                  <a:lnTo>
                    <a:pt x="90" y="702"/>
                  </a:lnTo>
                  <a:lnTo>
                    <a:pt x="92" y="1220"/>
                  </a:lnTo>
                  <a:lnTo>
                    <a:pt x="94" y="1596"/>
                  </a:lnTo>
                  <a:lnTo>
                    <a:pt x="96" y="1811"/>
                  </a:lnTo>
                  <a:lnTo>
                    <a:pt x="96" y="1801"/>
                  </a:lnTo>
                  <a:lnTo>
                    <a:pt x="96" y="1794"/>
                  </a:lnTo>
                  <a:lnTo>
                    <a:pt x="98" y="1589"/>
                  </a:lnTo>
                  <a:lnTo>
                    <a:pt x="100" y="1220"/>
                  </a:lnTo>
                  <a:lnTo>
                    <a:pt x="102" y="687"/>
                  </a:lnTo>
                  <a:lnTo>
                    <a:pt x="104" y="24"/>
                  </a:lnTo>
                  <a:lnTo>
                    <a:pt x="105" y="65"/>
                  </a:lnTo>
                  <a:lnTo>
                    <a:pt x="105" y="96"/>
                  </a:lnTo>
                  <a:lnTo>
                    <a:pt x="107" y="702"/>
                  </a:lnTo>
                  <a:lnTo>
                    <a:pt x="109" y="1220"/>
                  </a:lnTo>
                  <a:lnTo>
                    <a:pt x="111" y="1596"/>
                  </a:lnTo>
                  <a:lnTo>
                    <a:pt x="113" y="1811"/>
                  </a:lnTo>
                  <a:lnTo>
                    <a:pt x="114" y="1801"/>
                  </a:lnTo>
                  <a:lnTo>
                    <a:pt x="114" y="1794"/>
                  </a:lnTo>
                  <a:lnTo>
                    <a:pt x="116" y="1589"/>
                  </a:lnTo>
                  <a:lnTo>
                    <a:pt x="118" y="1220"/>
                  </a:lnTo>
                  <a:lnTo>
                    <a:pt x="120" y="687"/>
                  </a:lnTo>
                  <a:lnTo>
                    <a:pt x="122" y="24"/>
                  </a:lnTo>
                  <a:lnTo>
                    <a:pt x="122" y="65"/>
                  </a:lnTo>
                  <a:lnTo>
                    <a:pt x="122" y="96"/>
                  </a:lnTo>
                  <a:lnTo>
                    <a:pt x="124" y="702"/>
                  </a:lnTo>
                  <a:lnTo>
                    <a:pt x="126" y="1220"/>
                  </a:lnTo>
                  <a:lnTo>
                    <a:pt x="128" y="1596"/>
                  </a:lnTo>
                  <a:lnTo>
                    <a:pt x="130" y="1811"/>
                  </a:lnTo>
                  <a:lnTo>
                    <a:pt x="131" y="1801"/>
                  </a:lnTo>
                  <a:lnTo>
                    <a:pt x="131" y="1794"/>
                  </a:lnTo>
                  <a:lnTo>
                    <a:pt x="133" y="1589"/>
                  </a:lnTo>
                  <a:lnTo>
                    <a:pt x="135" y="1220"/>
                  </a:lnTo>
                  <a:lnTo>
                    <a:pt x="137" y="687"/>
                  </a:lnTo>
                  <a:lnTo>
                    <a:pt x="139" y="24"/>
                  </a:lnTo>
                  <a:lnTo>
                    <a:pt x="140" y="65"/>
                  </a:lnTo>
                  <a:lnTo>
                    <a:pt x="140" y="96"/>
                  </a:lnTo>
                  <a:lnTo>
                    <a:pt x="142" y="702"/>
                  </a:lnTo>
                  <a:lnTo>
                    <a:pt x="144" y="1220"/>
                  </a:lnTo>
                  <a:lnTo>
                    <a:pt x="146" y="1596"/>
                  </a:lnTo>
                  <a:lnTo>
                    <a:pt x="148" y="1811"/>
                  </a:lnTo>
                  <a:lnTo>
                    <a:pt x="148" y="1801"/>
                  </a:lnTo>
                  <a:lnTo>
                    <a:pt x="148" y="1794"/>
                  </a:lnTo>
                  <a:lnTo>
                    <a:pt x="150" y="1589"/>
                  </a:lnTo>
                  <a:lnTo>
                    <a:pt x="152" y="1220"/>
                  </a:lnTo>
                  <a:lnTo>
                    <a:pt x="154" y="687"/>
                  </a:lnTo>
                  <a:lnTo>
                    <a:pt x="156" y="24"/>
                  </a:lnTo>
                  <a:lnTo>
                    <a:pt x="157" y="65"/>
                  </a:lnTo>
                  <a:lnTo>
                    <a:pt x="157" y="96"/>
                  </a:lnTo>
                  <a:lnTo>
                    <a:pt x="159" y="702"/>
                  </a:lnTo>
                  <a:lnTo>
                    <a:pt x="161" y="1220"/>
                  </a:lnTo>
                  <a:lnTo>
                    <a:pt x="163" y="1596"/>
                  </a:lnTo>
                  <a:lnTo>
                    <a:pt x="165" y="1811"/>
                  </a:lnTo>
                  <a:lnTo>
                    <a:pt x="166" y="1801"/>
                  </a:lnTo>
                  <a:lnTo>
                    <a:pt x="166" y="1794"/>
                  </a:lnTo>
                  <a:lnTo>
                    <a:pt x="168" y="1589"/>
                  </a:lnTo>
                  <a:lnTo>
                    <a:pt x="170" y="1220"/>
                  </a:lnTo>
                  <a:lnTo>
                    <a:pt x="172" y="687"/>
                  </a:lnTo>
                  <a:lnTo>
                    <a:pt x="174" y="24"/>
                  </a:lnTo>
                  <a:lnTo>
                    <a:pt x="174" y="24"/>
                  </a:lnTo>
                  <a:lnTo>
                    <a:pt x="174" y="96"/>
                  </a:lnTo>
                  <a:lnTo>
                    <a:pt x="176" y="702"/>
                  </a:lnTo>
                  <a:lnTo>
                    <a:pt x="178" y="1220"/>
                  </a:lnTo>
                  <a:lnTo>
                    <a:pt x="180" y="1596"/>
                  </a:lnTo>
                  <a:lnTo>
                    <a:pt x="182" y="1811"/>
                  </a:lnTo>
                  <a:lnTo>
                    <a:pt x="183" y="1801"/>
                  </a:lnTo>
                  <a:lnTo>
                    <a:pt x="183" y="1794"/>
                  </a:lnTo>
                  <a:lnTo>
                    <a:pt x="185" y="1589"/>
                  </a:lnTo>
                  <a:lnTo>
                    <a:pt x="187" y="1220"/>
                  </a:lnTo>
                  <a:lnTo>
                    <a:pt x="189" y="687"/>
                  </a:lnTo>
                  <a:lnTo>
                    <a:pt x="191" y="24"/>
                  </a:lnTo>
                  <a:lnTo>
                    <a:pt x="192" y="24"/>
                  </a:lnTo>
                  <a:lnTo>
                    <a:pt x="192" y="96"/>
                  </a:lnTo>
                  <a:lnTo>
                    <a:pt x="194" y="702"/>
                  </a:lnTo>
                  <a:lnTo>
                    <a:pt x="196" y="1220"/>
                  </a:lnTo>
                  <a:lnTo>
                    <a:pt x="198" y="1596"/>
                  </a:lnTo>
                  <a:lnTo>
                    <a:pt x="200" y="1811"/>
                  </a:lnTo>
                  <a:lnTo>
                    <a:pt x="200" y="1801"/>
                  </a:lnTo>
                  <a:lnTo>
                    <a:pt x="200" y="1794"/>
                  </a:lnTo>
                  <a:lnTo>
                    <a:pt x="202" y="1589"/>
                  </a:lnTo>
                  <a:lnTo>
                    <a:pt x="204" y="1220"/>
                  </a:lnTo>
                  <a:lnTo>
                    <a:pt x="206" y="687"/>
                  </a:lnTo>
                  <a:lnTo>
                    <a:pt x="208" y="24"/>
                  </a:lnTo>
                  <a:lnTo>
                    <a:pt x="209" y="24"/>
                  </a:lnTo>
                  <a:lnTo>
                    <a:pt x="209" y="96"/>
                  </a:lnTo>
                  <a:lnTo>
                    <a:pt x="211" y="702"/>
                  </a:lnTo>
                  <a:lnTo>
                    <a:pt x="213" y="1220"/>
                  </a:lnTo>
                  <a:lnTo>
                    <a:pt x="215" y="1596"/>
                  </a:lnTo>
                  <a:lnTo>
                    <a:pt x="217" y="1811"/>
                  </a:lnTo>
                  <a:lnTo>
                    <a:pt x="218" y="1801"/>
                  </a:lnTo>
                  <a:lnTo>
                    <a:pt x="218" y="1794"/>
                  </a:lnTo>
                  <a:lnTo>
                    <a:pt x="220" y="1589"/>
                  </a:lnTo>
                  <a:lnTo>
                    <a:pt x="222" y="1220"/>
                  </a:lnTo>
                  <a:lnTo>
                    <a:pt x="224" y="687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26" y="96"/>
                  </a:lnTo>
                  <a:lnTo>
                    <a:pt x="228" y="702"/>
                  </a:lnTo>
                  <a:lnTo>
                    <a:pt x="230" y="1220"/>
                  </a:lnTo>
                  <a:lnTo>
                    <a:pt x="232" y="1596"/>
                  </a:lnTo>
                  <a:lnTo>
                    <a:pt x="234" y="1811"/>
                  </a:lnTo>
                  <a:lnTo>
                    <a:pt x="235" y="1801"/>
                  </a:lnTo>
                  <a:lnTo>
                    <a:pt x="235" y="1794"/>
                  </a:lnTo>
                  <a:lnTo>
                    <a:pt x="237" y="1589"/>
                  </a:lnTo>
                  <a:lnTo>
                    <a:pt x="239" y="1220"/>
                  </a:lnTo>
                  <a:lnTo>
                    <a:pt x="241" y="687"/>
                  </a:lnTo>
                  <a:lnTo>
                    <a:pt x="243" y="24"/>
                  </a:lnTo>
                  <a:lnTo>
                    <a:pt x="244" y="24"/>
                  </a:lnTo>
                  <a:lnTo>
                    <a:pt x="244" y="96"/>
                  </a:lnTo>
                  <a:lnTo>
                    <a:pt x="246" y="702"/>
                  </a:lnTo>
                  <a:lnTo>
                    <a:pt x="248" y="1220"/>
                  </a:lnTo>
                  <a:lnTo>
                    <a:pt x="250" y="1596"/>
                  </a:lnTo>
                  <a:lnTo>
                    <a:pt x="252" y="1811"/>
                  </a:lnTo>
                  <a:lnTo>
                    <a:pt x="252" y="1801"/>
                  </a:lnTo>
                  <a:lnTo>
                    <a:pt x="252" y="1794"/>
                  </a:lnTo>
                  <a:lnTo>
                    <a:pt x="254" y="1589"/>
                  </a:lnTo>
                  <a:lnTo>
                    <a:pt x="256" y="1220"/>
                  </a:lnTo>
                  <a:lnTo>
                    <a:pt x="258" y="687"/>
                  </a:lnTo>
                  <a:lnTo>
                    <a:pt x="260" y="24"/>
                  </a:lnTo>
                  <a:lnTo>
                    <a:pt x="261" y="24"/>
                  </a:lnTo>
                  <a:lnTo>
                    <a:pt x="261" y="96"/>
                  </a:lnTo>
                  <a:lnTo>
                    <a:pt x="263" y="702"/>
                  </a:lnTo>
                  <a:lnTo>
                    <a:pt x="265" y="1220"/>
                  </a:lnTo>
                  <a:lnTo>
                    <a:pt x="267" y="1596"/>
                  </a:lnTo>
                  <a:lnTo>
                    <a:pt x="270" y="1811"/>
                  </a:lnTo>
                  <a:lnTo>
                    <a:pt x="270" y="1794"/>
                  </a:lnTo>
                  <a:lnTo>
                    <a:pt x="272" y="1589"/>
                  </a:lnTo>
                  <a:lnTo>
                    <a:pt x="274" y="1220"/>
                  </a:lnTo>
                  <a:lnTo>
                    <a:pt x="276" y="687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96"/>
                  </a:lnTo>
                  <a:lnTo>
                    <a:pt x="280" y="702"/>
                  </a:lnTo>
                  <a:lnTo>
                    <a:pt x="282" y="1220"/>
                  </a:lnTo>
                  <a:lnTo>
                    <a:pt x="284" y="1596"/>
                  </a:lnTo>
                  <a:lnTo>
                    <a:pt x="287" y="1811"/>
                  </a:lnTo>
                  <a:lnTo>
                    <a:pt x="287" y="1794"/>
                  </a:lnTo>
                  <a:lnTo>
                    <a:pt x="289" y="1589"/>
                  </a:lnTo>
                  <a:lnTo>
                    <a:pt x="291" y="1220"/>
                  </a:lnTo>
                  <a:lnTo>
                    <a:pt x="293" y="687"/>
                  </a:lnTo>
                  <a:lnTo>
                    <a:pt x="295" y="24"/>
                  </a:lnTo>
                  <a:lnTo>
                    <a:pt x="296" y="24"/>
                  </a:lnTo>
                  <a:lnTo>
                    <a:pt x="296" y="96"/>
                  </a:lnTo>
                  <a:lnTo>
                    <a:pt x="298" y="702"/>
                  </a:lnTo>
                  <a:lnTo>
                    <a:pt x="300" y="1220"/>
                  </a:lnTo>
                  <a:lnTo>
                    <a:pt x="302" y="1596"/>
                  </a:lnTo>
                  <a:lnTo>
                    <a:pt x="304" y="1811"/>
                  </a:lnTo>
                  <a:lnTo>
                    <a:pt x="304" y="1794"/>
                  </a:lnTo>
                  <a:lnTo>
                    <a:pt x="306" y="1589"/>
                  </a:lnTo>
                  <a:lnTo>
                    <a:pt x="308" y="1220"/>
                  </a:lnTo>
                  <a:lnTo>
                    <a:pt x="310" y="687"/>
                  </a:lnTo>
                  <a:lnTo>
                    <a:pt x="312" y="24"/>
                  </a:lnTo>
                  <a:lnTo>
                    <a:pt x="313" y="24"/>
                  </a:lnTo>
                  <a:lnTo>
                    <a:pt x="313" y="96"/>
                  </a:lnTo>
                  <a:lnTo>
                    <a:pt x="315" y="702"/>
                  </a:lnTo>
                  <a:lnTo>
                    <a:pt x="317" y="1220"/>
                  </a:lnTo>
                  <a:lnTo>
                    <a:pt x="319" y="1596"/>
                  </a:lnTo>
                  <a:lnTo>
                    <a:pt x="322" y="1811"/>
                  </a:lnTo>
                  <a:lnTo>
                    <a:pt x="322" y="1794"/>
                  </a:lnTo>
                  <a:lnTo>
                    <a:pt x="324" y="1589"/>
                  </a:lnTo>
                  <a:lnTo>
                    <a:pt x="326" y="1220"/>
                  </a:lnTo>
                  <a:lnTo>
                    <a:pt x="328" y="687"/>
                  </a:lnTo>
                  <a:lnTo>
                    <a:pt x="330" y="24"/>
                  </a:lnTo>
                  <a:lnTo>
                    <a:pt x="330" y="24"/>
                  </a:lnTo>
                  <a:lnTo>
                    <a:pt x="330" y="96"/>
                  </a:lnTo>
                  <a:lnTo>
                    <a:pt x="332" y="702"/>
                  </a:lnTo>
                  <a:lnTo>
                    <a:pt x="334" y="1220"/>
                  </a:lnTo>
                  <a:lnTo>
                    <a:pt x="336" y="1596"/>
                  </a:lnTo>
                  <a:lnTo>
                    <a:pt x="339" y="1811"/>
                  </a:lnTo>
                  <a:lnTo>
                    <a:pt x="339" y="1794"/>
                  </a:lnTo>
                  <a:lnTo>
                    <a:pt x="341" y="1589"/>
                  </a:lnTo>
                  <a:lnTo>
                    <a:pt x="343" y="1220"/>
                  </a:lnTo>
                  <a:lnTo>
                    <a:pt x="345" y="687"/>
                  </a:lnTo>
                  <a:lnTo>
                    <a:pt x="347" y="24"/>
                  </a:lnTo>
                  <a:lnTo>
                    <a:pt x="348" y="24"/>
                  </a:lnTo>
                  <a:lnTo>
                    <a:pt x="348" y="96"/>
                  </a:lnTo>
                  <a:lnTo>
                    <a:pt x="350" y="702"/>
                  </a:lnTo>
                  <a:lnTo>
                    <a:pt x="352" y="1220"/>
                  </a:lnTo>
                  <a:lnTo>
                    <a:pt x="354" y="1596"/>
                  </a:lnTo>
                  <a:lnTo>
                    <a:pt x="356" y="1811"/>
                  </a:lnTo>
                  <a:lnTo>
                    <a:pt x="356" y="1794"/>
                  </a:lnTo>
                  <a:lnTo>
                    <a:pt x="358" y="1589"/>
                  </a:lnTo>
                  <a:lnTo>
                    <a:pt x="360" y="1220"/>
                  </a:lnTo>
                  <a:lnTo>
                    <a:pt x="365" y="24"/>
                  </a:lnTo>
                  <a:lnTo>
                    <a:pt x="365" y="96"/>
                  </a:lnTo>
                  <a:lnTo>
                    <a:pt x="367" y="702"/>
                  </a:lnTo>
                  <a:lnTo>
                    <a:pt x="369" y="1220"/>
                  </a:lnTo>
                  <a:lnTo>
                    <a:pt x="371" y="1596"/>
                  </a:lnTo>
                  <a:lnTo>
                    <a:pt x="374" y="1811"/>
                  </a:lnTo>
                  <a:lnTo>
                    <a:pt x="374" y="1794"/>
                  </a:lnTo>
                  <a:lnTo>
                    <a:pt x="376" y="1589"/>
                  </a:lnTo>
                  <a:lnTo>
                    <a:pt x="378" y="1220"/>
                  </a:lnTo>
                  <a:lnTo>
                    <a:pt x="382" y="24"/>
                  </a:lnTo>
                  <a:lnTo>
                    <a:pt x="382" y="96"/>
                  </a:lnTo>
                  <a:lnTo>
                    <a:pt x="384" y="702"/>
                  </a:lnTo>
                  <a:lnTo>
                    <a:pt x="386" y="1220"/>
                  </a:lnTo>
                  <a:lnTo>
                    <a:pt x="388" y="1596"/>
                  </a:lnTo>
                  <a:lnTo>
                    <a:pt x="391" y="1811"/>
                  </a:lnTo>
                  <a:lnTo>
                    <a:pt x="391" y="1794"/>
                  </a:lnTo>
                  <a:lnTo>
                    <a:pt x="393" y="1589"/>
                  </a:lnTo>
                  <a:lnTo>
                    <a:pt x="395" y="1220"/>
                  </a:lnTo>
                  <a:lnTo>
                    <a:pt x="400" y="24"/>
                  </a:lnTo>
                  <a:lnTo>
                    <a:pt x="400" y="96"/>
                  </a:lnTo>
                  <a:lnTo>
                    <a:pt x="402" y="702"/>
                  </a:lnTo>
                  <a:lnTo>
                    <a:pt x="404" y="1220"/>
                  </a:lnTo>
                  <a:lnTo>
                    <a:pt x="406" y="1596"/>
                  </a:lnTo>
                  <a:lnTo>
                    <a:pt x="408" y="1811"/>
                  </a:lnTo>
                  <a:lnTo>
                    <a:pt x="408" y="1794"/>
                  </a:lnTo>
                  <a:lnTo>
                    <a:pt x="410" y="1589"/>
                  </a:lnTo>
                  <a:lnTo>
                    <a:pt x="412" y="1220"/>
                  </a:lnTo>
                  <a:lnTo>
                    <a:pt x="417" y="24"/>
                  </a:lnTo>
                  <a:lnTo>
                    <a:pt x="417" y="96"/>
                  </a:lnTo>
                  <a:lnTo>
                    <a:pt x="419" y="702"/>
                  </a:lnTo>
                  <a:lnTo>
                    <a:pt x="421" y="1220"/>
                  </a:lnTo>
                  <a:lnTo>
                    <a:pt x="423" y="1596"/>
                  </a:lnTo>
                  <a:lnTo>
                    <a:pt x="426" y="1811"/>
                  </a:lnTo>
                  <a:lnTo>
                    <a:pt x="426" y="1794"/>
                  </a:lnTo>
                  <a:lnTo>
                    <a:pt x="428" y="1589"/>
                  </a:lnTo>
                  <a:lnTo>
                    <a:pt x="432" y="687"/>
                  </a:lnTo>
                  <a:lnTo>
                    <a:pt x="434" y="24"/>
                  </a:lnTo>
                  <a:lnTo>
                    <a:pt x="434" y="96"/>
                  </a:lnTo>
                  <a:lnTo>
                    <a:pt x="436" y="702"/>
                  </a:lnTo>
                  <a:lnTo>
                    <a:pt x="438" y="1220"/>
                  </a:lnTo>
                  <a:lnTo>
                    <a:pt x="441" y="1596"/>
                  </a:lnTo>
                  <a:lnTo>
                    <a:pt x="443" y="1811"/>
                  </a:lnTo>
                  <a:lnTo>
                    <a:pt x="443" y="1794"/>
                  </a:lnTo>
                  <a:lnTo>
                    <a:pt x="445" y="1589"/>
                  </a:lnTo>
                  <a:lnTo>
                    <a:pt x="450" y="687"/>
                  </a:lnTo>
                  <a:lnTo>
                    <a:pt x="452" y="24"/>
                  </a:lnTo>
                  <a:lnTo>
                    <a:pt x="452" y="96"/>
                  </a:lnTo>
                  <a:lnTo>
                    <a:pt x="454" y="702"/>
                  </a:lnTo>
                  <a:lnTo>
                    <a:pt x="456" y="1220"/>
                  </a:lnTo>
                  <a:lnTo>
                    <a:pt x="458" y="1596"/>
                  </a:lnTo>
                  <a:lnTo>
                    <a:pt x="460" y="1811"/>
                  </a:lnTo>
                  <a:lnTo>
                    <a:pt x="460" y="1794"/>
                  </a:lnTo>
                  <a:lnTo>
                    <a:pt x="462" y="1589"/>
                  </a:lnTo>
                  <a:lnTo>
                    <a:pt x="467" y="687"/>
                  </a:lnTo>
                  <a:lnTo>
                    <a:pt x="469" y="24"/>
                  </a:lnTo>
                  <a:lnTo>
                    <a:pt x="469" y="23"/>
                  </a:lnTo>
                  <a:lnTo>
                    <a:pt x="469" y="93"/>
                  </a:lnTo>
                  <a:lnTo>
                    <a:pt x="471" y="688"/>
                  </a:lnTo>
                  <a:lnTo>
                    <a:pt x="473" y="1199"/>
                  </a:lnTo>
                  <a:lnTo>
                    <a:pt x="476" y="1571"/>
                  </a:lnTo>
                  <a:lnTo>
                    <a:pt x="478" y="1789"/>
                  </a:lnTo>
                  <a:lnTo>
                    <a:pt x="478" y="1771"/>
                  </a:lnTo>
                  <a:lnTo>
                    <a:pt x="480" y="1559"/>
                  </a:lnTo>
                  <a:lnTo>
                    <a:pt x="484" y="657"/>
                  </a:lnTo>
                  <a:lnTo>
                    <a:pt x="486" y="0"/>
                  </a:lnTo>
                  <a:lnTo>
                    <a:pt x="486" y="78"/>
                  </a:lnTo>
                  <a:lnTo>
                    <a:pt x="488" y="711"/>
                  </a:lnTo>
                  <a:lnTo>
                    <a:pt x="490" y="1248"/>
                  </a:lnTo>
                  <a:lnTo>
                    <a:pt x="493" y="1633"/>
                  </a:lnTo>
                  <a:lnTo>
                    <a:pt x="495" y="1847"/>
                  </a:lnTo>
                  <a:lnTo>
                    <a:pt x="495" y="1832"/>
                  </a:lnTo>
                  <a:lnTo>
                    <a:pt x="497" y="1633"/>
                  </a:lnTo>
                  <a:lnTo>
                    <a:pt x="499" y="1265"/>
                  </a:lnTo>
                  <a:lnTo>
                    <a:pt x="502" y="724"/>
                  </a:lnTo>
                  <a:lnTo>
                    <a:pt x="504" y="44"/>
                  </a:lnTo>
                  <a:lnTo>
                    <a:pt x="504" y="41"/>
                  </a:lnTo>
                  <a:lnTo>
                    <a:pt x="504" y="99"/>
                  </a:lnTo>
                  <a:lnTo>
                    <a:pt x="504" y="111"/>
                  </a:lnTo>
                  <a:lnTo>
                    <a:pt x="506" y="705"/>
                  </a:lnTo>
                  <a:lnTo>
                    <a:pt x="508" y="1213"/>
                  </a:lnTo>
                  <a:lnTo>
                    <a:pt x="510" y="1582"/>
                  </a:lnTo>
                  <a:lnTo>
                    <a:pt x="512" y="1796"/>
                  </a:lnTo>
                  <a:lnTo>
                    <a:pt x="512" y="1782"/>
                  </a:lnTo>
                  <a:lnTo>
                    <a:pt x="513" y="1779"/>
                  </a:lnTo>
                  <a:lnTo>
                    <a:pt x="514" y="1577"/>
                  </a:lnTo>
                  <a:lnTo>
                    <a:pt x="519" y="699"/>
                  </a:lnTo>
                  <a:lnTo>
                    <a:pt x="521" y="54"/>
                  </a:lnTo>
                  <a:lnTo>
                    <a:pt x="521" y="43"/>
                  </a:lnTo>
                  <a:lnTo>
                    <a:pt x="521" y="54"/>
                  </a:lnTo>
                  <a:lnTo>
                    <a:pt x="522" y="129"/>
                  </a:lnTo>
                  <a:lnTo>
                    <a:pt x="522" y="217"/>
                  </a:lnTo>
                  <a:lnTo>
                    <a:pt x="524" y="787"/>
                  </a:lnTo>
                  <a:lnTo>
                    <a:pt x="526" y="1245"/>
                  </a:lnTo>
                  <a:lnTo>
                    <a:pt x="529" y="1780"/>
                  </a:lnTo>
                  <a:lnTo>
                    <a:pt x="530" y="1796"/>
                  </a:lnTo>
                  <a:lnTo>
                    <a:pt x="530" y="1778"/>
                  </a:lnTo>
                  <a:lnTo>
                    <a:pt x="530" y="1758"/>
                  </a:lnTo>
                  <a:lnTo>
                    <a:pt x="532" y="1541"/>
                  </a:lnTo>
                  <a:lnTo>
                    <a:pt x="534" y="1193"/>
                  </a:lnTo>
                  <a:lnTo>
                    <a:pt x="536" y="721"/>
                  </a:lnTo>
                  <a:lnTo>
                    <a:pt x="538" y="128"/>
                  </a:lnTo>
                  <a:lnTo>
                    <a:pt x="538" y="61"/>
                  </a:lnTo>
                  <a:lnTo>
                    <a:pt x="538" y="62"/>
                  </a:lnTo>
                  <a:lnTo>
                    <a:pt x="539" y="139"/>
                  </a:lnTo>
                  <a:lnTo>
                    <a:pt x="539" y="227"/>
                  </a:lnTo>
                  <a:lnTo>
                    <a:pt x="541" y="803"/>
                  </a:lnTo>
                  <a:lnTo>
                    <a:pt x="543" y="1263"/>
                  </a:lnTo>
                  <a:lnTo>
                    <a:pt x="545" y="1595"/>
                  </a:lnTo>
                  <a:lnTo>
                    <a:pt x="547" y="1796"/>
                  </a:lnTo>
                  <a:lnTo>
                    <a:pt x="547" y="1811"/>
                  </a:lnTo>
                  <a:lnTo>
                    <a:pt x="548" y="1793"/>
                  </a:lnTo>
                  <a:lnTo>
                    <a:pt x="548" y="1772"/>
                  </a:lnTo>
                  <a:lnTo>
                    <a:pt x="550" y="1549"/>
                  </a:lnTo>
                  <a:lnTo>
                    <a:pt x="552" y="1192"/>
                  </a:lnTo>
                  <a:lnTo>
                    <a:pt x="554" y="705"/>
                  </a:lnTo>
                  <a:lnTo>
                    <a:pt x="556" y="93"/>
                  </a:lnTo>
                  <a:lnTo>
                    <a:pt x="556" y="24"/>
                  </a:lnTo>
                  <a:lnTo>
                    <a:pt x="556" y="68"/>
                  </a:lnTo>
                  <a:lnTo>
                    <a:pt x="556" y="108"/>
                  </a:lnTo>
                  <a:lnTo>
                    <a:pt x="556" y="192"/>
                  </a:lnTo>
                  <a:lnTo>
                    <a:pt x="558" y="778"/>
                  </a:lnTo>
                  <a:lnTo>
                    <a:pt x="560" y="1248"/>
                  </a:lnTo>
                  <a:lnTo>
                    <a:pt x="562" y="1587"/>
                  </a:lnTo>
                  <a:lnTo>
                    <a:pt x="564" y="1795"/>
                  </a:lnTo>
                  <a:lnTo>
                    <a:pt x="564" y="1811"/>
                  </a:lnTo>
                  <a:lnTo>
                    <a:pt x="565" y="1800"/>
                  </a:lnTo>
                  <a:lnTo>
                    <a:pt x="565" y="1772"/>
                  </a:lnTo>
                  <a:lnTo>
                    <a:pt x="567" y="1549"/>
                  </a:lnTo>
                  <a:lnTo>
                    <a:pt x="569" y="1192"/>
                  </a:lnTo>
                  <a:lnTo>
                    <a:pt x="571" y="705"/>
                  </a:lnTo>
                  <a:lnTo>
                    <a:pt x="573" y="93"/>
                  </a:lnTo>
                  <a:lnTo>
                    <a:pt x="573" y="24"/>
                  </a:lnTo>
                  <a:lnTo>
                    <a:pt x="574" y="68"/>
                  </a:lnTo>
                  <a:lnTo>
                    <a:pt x="574" y="192"/>
                  </a:lnTo>
                  <a:lnTo>
                    <a:pt x="576" y="778"/>
                  </a:lnTo>
                  <a:lnTo>
                    <a:pt x="578" y="1248"/>
                  </a:lnTo>
                  <a:lnTo>
                    <a:pt x="580" y="1587"/>
                  </a:lnTo>
                  <a:lnTo>
                    <a:pt x="582" y="1795"/>
                  </a:lnTo>
                  <a:lnTo>
                    <a:pt x="582" y="1811"/>
                  </a:lnTo>
                  <a:lnTo>
                    <a:pt x="582" y="1800"/>
                  </a:lnTo>
                  <a:lnTo>
                    <a:pt x="582" y="1772"/>
                  </a:lnTo>
                  <a:lnTo>
                    <a:pt x="584" y="1549"/>
                  </a:lnTo>
                  <a:lnTo>
                    <a:pt x="586" y="1192"/>
                  </a:lnTo>
                  <a:lnTo>
                    <a:pt x="588" y="705"/>
                  </a:lnTo>
                  <a:lnTo>
                    <a:pt x="590" y="93"/>
                  </a:lnTo>
                  <a:lnTo>
                    <a:pt x="590" y="24"/>
                  </a:lnTo>
                  <a:lnTo>
                    <a:pt x="591" y="68"/>
                  </a:lnTo>
                  <a:lnTo>
                    <a:pt x="591" y="192"/>
                  </a:lnTo>
                  <a:lnTo>
                    <a:pt x="593" y="778"/>
                  </a:lnTo>
                  <a:lnTo>
                    <a:pt x="595" y="1248"/>
                  </a:lnTo>
                  <a:lnTo>
                    <a:pt x="597" y="1587"/>
                  </a:lnTo>
                  <a:lnTo>
                    <a:pt x="599" y="1795"/>
                  </a:lnTo>
                  <a:lnTo>
                    <a:pt x="599" y="1811"/>
                  </a:lnTo>
                  <a:lnTo>
                    <a:pt x="600" y="1800"/>
                  </a:lnTo>
                  <a:lnTo>
                    <a:pt x="600" y="1772"/>
                  </a:lnTo>
                  <a:lnTo>
                    <a:pt x="602" y="1549"/>
                  </a:lnTo>
                  <a:lnTo>
                    <a:pt x="604" y="1192"/>
                  </a:lnTo>
                  <a:lnTo>
                    <a:pt x="606" y="705"/>
                  </a:lnTo>
                  <a:lnTo>
                    <a:pt x="608" y="93"/>
                  </a:lnTo>
                  <a:lnTo>
                    <a:pt x="608" y="24"/>
                  </a:lnTo>
                  <a:lnTo>
                    <a:pt x="608" y="68"/>
                  </a:lnTo>
                  <a:lnTo>
                    <a:pt x="608" y="192"/>
                  </a:lnTo>
                  <a:lnTo>
                    <a:pt x="610" y="778"/>
                  </a:lnTo>
                  <a:lnTo>
                    <a:pt x="612" y="1248"/>
                  </a:lnTo>
                  <a:lnTo>
                    <a:pt x="614" y="1587"/>
                  </a:lnTo>
                  <a:lnTo>
                    <a:pt x="616" y="1795"/>
                  </a:lnTo>
                  <a:lnTo>
                    <a:pt x="616" y="1811"/>
                  </a:lnTo>
                  <a:lnTo>
                    <a:pt x="617" y="1800"/>
                  </a:lnTo>
                  <a:lnTo>
                    <a:pt x="617" y="1772"/>
                  </a:lnTo>
                  <a:lnTo>
                    <a:pt x="619" y="1549"/>
                  </a:lnTo>
                  <a:lnTo>
                    <a:pt x="621" y="1192"/>
                  </a:lnTo>
                  <a:lnTo>
                    <a:pt x="623" y="705"/>
                  </a:lnTo>
                  <a:lnTo>
                    <a:pt x="625" y="93"/>
                  </a:lnTo>
                  <a:lnTo>
                    <a:pt x="625" y="24"/>
                  </a:lnTo>
                  <a:lnTo>
                    <a:pt x="626" y="68"/>
                  </a:lnTo>
                  <a:lnTo>
                    <a:pt x="626" y="192"/>
                  </a:lnTo>
                  <a:lnTo>
                    <a:pt x="628" y="778"/>
                  </a:lnTo>
                  <a:lnTo>
                    <a:pt x="630" y="1248"/>
                  </a:lnTo>
                  <a:lnTo>
                    <a:pt x="632" y="1587"/>
                  </a:lnTo>
                  <a:lnTo>
                    <a:pt x="634" y="1795"/>
                  </a:lnTo>
                  <a:lnTo>
                    <a:pt x="634" y="1811"/>
                  </a:lnTo>
                  <a:lnTo>
                    <a:pt x="634" y="1800"/>
                  </a:lnTo>
                  <a:lnTo>
                    <a:pt x="634" y="1772"/>
                  </a:lnTo>
                  <a:lnTo>
                    <a:pt x="636" y="1549"/>
                  </a:lnTo>
                  <a:lnTo>
                    <a:pt x="638" y="1192"/>
                  </a:lnTo>
                  <a:lnTo>
                    <a:pt x="640" y="705"/>
                  </a:lnTo>
                  <a:lnTo>
                    <a:pt x="642" y="93"/>
                  </a:lnTo>
                  <a:lnTo>
                    <a:pt x="642" y="24"/>
                  </a:lnTo>
                  <a:lnTo>
                    <a:pt x="643" y="68"/>
                  </a:lnTo>
                  <a:lnTo>
                    <a:pt x="643" y="192"/>
                  </a:lnTo>
                  <a:lnTo>
                    <a:pt x="645" y="778"/>
                  </a:lnTo>
                  <a:lnTo>
                    <a:pt x="647" y="1248"/>
                  </a:lnTo>
                  <a:lnTo>
                    <a:pt x="649" y="1587"/>
                  </a:lnTo>
                  <a:lnTo>
                    <a:pt x="651" y="1795"/>
                  </a:lnTo>
                  <a:lnTo>
                    <a:pt x="651" y="1811"/>
                  </a:lnTo>
                  <a:lnTo>
                    <a:pt x="652" y="1800"/>
                  </a:lnTo>
                  <a:lnTo>
                    <a:pt x="652" y="1772"/>
                  </a:lnTo>
                  <a:lnTo>
                    <a:pt x="654" y="1549"/>
                  </a:lnTo>
                  <a:lnTo>
                    <a:pt x="656" y="1192"/>
                  </a:lnTo>
                  <a:lnTo>
                    <a:pt x="658" y="705"/>
                  </a:lnTo>
                  <a:lnTo>
                    <a:pt x="660" y="93"/>
                  </a:lnTo>
                  <a:lnTo>
                    <a:pt x="660" y="24"/>
                  </a:lnTo>
                  <a:lnTo>
                    <a:pt x="660" y="68"/>
                  </a:lnTo>
                  <a:lnTo>
                    <a:pt x="660" y="192"/>
                  </a:lnTo>
                  <a:lnTo>
                    <a:pt x="662" y="778"/>
                  </a:lnTo>
                  <a:lnTo>
                    <a:pt x="664" y="1248"/>
                  </a:lnTo>
                  <a:lnTo>
                    <a:pt x="666" y="1587"/>
                  </a:lnTo>
                  <a:lnTo>
                    <a:pt x="668" y="1795"/>
                  </a:lnTo>
                  <a:lnTo>
                    <a:pt x="668" y="1811"/>
                  </a:lnTo>
                  <a:lnTo>
                    <a:pt x="669" y="1800"/>
                  </a:lnTo>
                  <a:lnTo>
                    <a:pt x="669" y="1772"/>
                  </a:lnTo>
                  <a:lnTo>
                    <a:pt x="671" y="1549"/>
                  </a:lnTo>
                  <a:lnTo>
                    <a:pt x="673" y="1192"/>
                  </a:lnTo>
                  <a:lnTo>
                    <a:pt x="675" y="705"/>
                  </a:lnTo>
                  <a:lnTo>
                    <a:pt x="677" y="93"/>
                  </a:lnTo>
                  <a:lnTo>
                    <a:pt x="677" y="24"/>
                  </a:lnTo>
                  <a:lnTo>
                    <a:pt x="678" y="68"/>
                  </a:lnTo>
                  <a:lnTo>
                    <a:pt x="678" y="192"/>
                  </a:lnTo>
                  <a:lnTo>
                    <a:pt x="680" y="778"/>
                  </a:lnTo>
                  <a:lnTo>
                    <a:pt x="682" y="1248"/>
                  </a:lnTo>
                  <a:lnTo>
                    <a:pt x="684" y="1587"/>
                  </a:lnTo>
                  <a:lnTo>
                    <a:pt x="686" y="1795"/>
                  </a:lnTo>
                  <a:lnTo>
                    <a:pt x="686" y="1811"/>
                  </a:lnTo>
                  <a:lnTo>
                    <a:pt x="686" y="1800"/>
                  </a:lnTo>
                  <a:lnTo>
                    <a:pt x="686" y="1772"/>
                  </a:lnTo>
                  <a:lnTo>
                    <a:pt x="688" y="1549"/>
                  </a:lnTo>
                  <a:lnTo>
                    <a:pt x="690" y="1192"/>
                  </a:lnTo>
                  <a:lnTo>
                    <a:pt x="692" y="705"/>
                  </a:lnTo>
                  <a:lnTo>
                    <a:pt x="694" y="93"/>
                  </a:lnTo>
                  <a:lnTo>
                    <a:pt x="694" y="24"/>
                  </a:lnTo>
                  <a:lnTo>
                    <a:pt x="695" y="24"/>
                  </a:lnTo>
                  <a:lnTo>
                    <a:pt x="695" y="192"/>
                  </a:lnTo>
                  <a:lnTo>
                    <a:pt x="697" y="778"/>
                  </a:lnTo>
                  <a:lnTo>
                    <a:pt x="699" y="1248"/>
                  </a:lnTo>
                  <a:lnTo>
                    <a:pt x="701" y="1587"/>
                  </a:lnTo>
                  <a:lnTo>
                    <a:pt x="703" y="1795"/>
                  </a:lnTo>
                  <a:lnTo>
                    <a:pt x="703" y="1811"/>
                  </a:lnTo>
                  <a:lnTo>
                    <a:pt x="704" y="1800"/>
                  </a:lnTo>
                  <a:lnTo>
                    <a:pt x="704" y="1772"/>
                  </a:lnTo>
                  <a:lnTo>
                    <a:pt x="706" y="1549"/>
                  </a:lnTo>
                  <a:lnTo>
                    <a:pt x="708" y="1192"/>
                  </a:lnTo>
                  <a:lnTo>
                    <a:pt x="710" y="705"/>
                  </a:lnTo>
                  <a:lnTo>
                    <a:pt x="712" y="93"/>
                  </a:lnTo>
                  <a:lnTo>
                    <a:pt x="712" y="24"/>
                  </a:lnTo>
                  <a:lnTo>
                    <a:pt x="712" y="24"/>
                  </a:lnTo>
                  <a:lnTo>
                    <a:pt x="712" y="192"/>
                  </a:lnTo>
                  <a:lnTo>
                    <a:pt x="714" y="778"/>
                  </a:lnTo>
                  <a:lnTo>
                    <a:pt x="716" y="1248"/>
                  </a:lnTo>
                  <a:lnTo>
                    <a:pt x="718" y="1587"/>
                  </a:lnTo>
                  <a:lnTo>
                    <a:pt x="720" y="1795"/>
                  </a:lnTo>
                  <a:lnTo>
                    <a:pt x="720" y="1811"/>
                  </a:lnTo>
                  <a:lnTo>
                    <a:pt x="721" y="1800"/>
                  </a:lnTo>
                  <a:lnTo>
                    <a:pt x="721" y="1772"/>
                  </a:lnTo>
                  <a:lnTo>
                    <a:pt x="723" y="1549"/>
                  </a:lnTo>
                  <a:lnTo>
                    <a:pt x="725" y="1192"/>
                  </a:lnTo>
                  <a:lnTo>
                    <a:pt x="727" y="705"/>
                  </a:lnTo>
                  <a:lnTo>
                    <a:pt x="729" y="93"/>
                  </a:lnTo>
                  <a:lnTo>
                    <a:pt x="729" y="24"/>
                  </a:lnTo>
                  <a:lnTo>
                    <a:pt x="730" y="24"/>
                  </a:lnTo>
                  <a:lnTo>
                    <a:pt x="730" y="192"/>
                  </a:lnTo>
                  <a:lnTo>
                    <a:pt x="732" y="778"/>
                  </a:lnTo>
                  <a:lnTo>
                    <a:pt x="734" y="1248"/>
                  </a:lnTo>
                  <a:lnTo>
                    <a:pt x="736" y="1587"/>
                  </a:lnTo>
                  <a:lnTo>
                    <a:pt x="738" y="1795"/>
                  </a:lnTo>
                  <a:lnTo>
                    <a:pt x="738" y="1811"/>
                  </a:lnTo>
                  <a:lnTo>
                    <a:pt x="738" y="1800"/>
                  </a:lnTo>
                  <a:lnTo>
                    <a:pt x="738" y="1772"/>
                  </a:lnTo>
                  <a:lnTo>
                    <a:pt x="740" y="1549"/>
                  </a:lnTo>
                  <a:lnTo>
                    <a:pt x="742" y="1192"/>
                  </a:lnTo>
                  <a:lnTo>
                    <a:pt x="744" y="705"/>
                  </a:lnTo>
                  <a:lnTo>
                    <a:pt x="746" y="93"/>
                  </a:lnTo>
                  <a:lnTo>
                    <a:pt x="746" y="24"/>
                  </a:lnTo>
                  <a:lnTo>
                    <a:pt x="747" y="24"/>
                  </a:lnTo>
                  <a:lnTo>
                    <a:pt x="747" y="192"/>
                  </a:lnTo>
                  <a:lnTo>
                    <a:pt x="749" y="778"/>
                  </a:lnTo>
                  <a:lnTo>
                    <a:pt x="751" y="1248"/>
                  </a:lnTo>
                  <a:lnTo>
                    <a:pt x="753" y="1587"/>
                  </a:lnTo>
                  <a:lnTo>
                    <a:pt x="755" y="1795"/>
                  </a:lnTo>
                  <a:lnTo>
                    <a:pt x="755" y="1811"/>
                  </a:lnTo>
                  <a:lnTo>
                    <a:pt x="756" y="1800"/>
                  </a:lnTo>
                  <a:lnTo>
                    <a:pt x="756" y="1772"/>
                  </a:lnTo>
                  <a:lnTo>
                    <a:pt x="758" y="1549"/>
                  </a:lnTo>
                  <a:lnTo>
                    <a:pt x="760" y="1192"/>
                  </a:lnTo>
                  <a:lnTo>
                    <a:pt x="762" y="705"/>
                  </a:lnTo>
                  <a:lnTo>
                    <a:pt x="764" y="93"/>
                  </a:lnTo>
                  <a:lnTo>
                    <a:pt x="764" y="24"/>
                  </a:lnTo>
                  <a:lnTo>
                    <a:pt x="764" y="24"/>
                  </a:lnTo>
                  <a:lnTo>
                    <a:pt x="764" y="192"/>
                  </a:lnTo>
                  <a:lnTo>
                    <a:pt x="766" y="778"/>
                  </a:lnTo>
                  <a:lnTo>
                    <a:pt x="768" y="1248"/>
                  </a:lnTo>
                  <a:lnTo>
                    <a:pt x="770" y="1587"/>
                  </a:lnTo>
                  <a:lnTo>
                    <a:pt x="772" y="1795"/>
                  </a:lnTo>
                  <a:lnTo>
                    <a:pt x="772" y="1811"/>
                  </a:lnTo>
                  <a:lnTo>
                    <a:pt x="773" y="1800"/>
                  </a:lnTo>
                  <a:lnTo>
                    <a:pt x="773" y="1772"/>
                  </a:lnTo>
                  <a:lnTo>
                    <a:pt x="775" y="1549"/>
                  </a:lnTo>
                  <a:lnTo>
                    <a:pt x="777" y="1192"/>
                  </a:lnTo>
                  <a:lnTo>
                    <a:pt x="779" y="705"/>
                  </a:lnTo>
                  <a:lnTo>
                    <a:pt x="781" y="93"/>
                  </a:lnTo>
                  <a:lnTo>
                    <a:pt x="781" y="24"/>
                  </a:lnTo>
                  <a:lnTo>
                    <a:pt x="782" y="24"/>
                  </a:lnTo>
                  <a:lnTo>
                    <a:pt x="782" y="192"/>
                  </a:lnTo>
                  <a:lnTo>
                    <a:pt x="784" y="778"/>
                  </a:lnTo>
                  <a:lnTo>
                    <a:pt x="786" y="1248"/>
                  </a:lnTo>
                  <a:lnTo>
                    <a:pt x="788" y="1587"/>
                  </a:lnTo>
                  <a:lnTo>
                    <a:pt x="790" y="1795"/>
                  </a:lnTo>
                  <a:lnTo>
                    <a:pt x="790" y="1811"/>
                  </a:lnTo>
                  <a:lnTo>
                    <a:pt x="790" y="1772"/>
                  </a:lnTo>
                  <a:lnTo>
                    <a:pt x="792" y="1549"/>
                  </a:lnTo>
                  <a:lnTo>
                    <a:pt x="794" y="1192"/>
                  </a:lnTo>
                  <a:lnTo>
                    <a:pt x="796" y="705"/>
                  </a:lnTo>
                  <a:lnTo>
                    <a:pt x="798" y="93"/>
                  </a:lnTo>
                  <a:lnTo>
                    <a:pt x="798" y="24"/>
                  </a:lnTo>
                  <a:lnTo>
                    <a:pt x="799" y="24"/>
                  </a:lnTo>
                  <a:lnTo>
                    <a:pt x="799" y="192"/>
                  </a:lnTo>
                  <a:lnTo>
                    <a:pt x="801" y="778"/>
                  </a:lnTo>
                  <a:lnTo>
                    <a:pt x="803" y="1248"/>
                  </a:lnTo>
                  <a:lnTo>
                    <a:pt x="805" y="1587"/>
                  </a:lnTo>
                  <a:lnTo>
                    <a:pt x="807" y="1795"/>
                  </a:lnTo>
                  <a:lnTo>
                    <a:pt x="808" y="1811"/>
                  </a:lnTo>
                  <a:lnTo>
                    <a:pt x="808" y="1778"/>
                  </a:lnTo>
                  <a:lnTo>
                    <a:pt x="808" y="1772"/>
                  </a:lnTo>
                  <a:lnTo>
                    <a:pt x="812" y="1192"/>
                  </a:lnTo>
                  <a:lnTo>
                    <a:pt x="814" y="705"/>
                  </a:lnTo>
                  <a:lnTo>
                    <a:pt x="816" y="93"/>
                  </a:lnTo>
                  <a:lnTo>
                    <a:pt x="816" y="24"/>
                  </a:lnTo>
                  <a:lnTo>
                    <a:pt x="816" y="24"/>
                  </a:lnTo>
                  <a:lnTo>
                    <a:pt x="816" y="169"/>
                  </a:lnTo>
                  <a:lnTo>
                    <a:pt x="817" y="192"/>
                  </a:lnTo>
                  <a:lnTo>
                    <a:pt x="818" y="778"/>
                  </a:lnTo>
                  <a:lnTo>
                    <a:pt x="820" y="1248"/>
                  </a:lnTo>
                  <a:lnTo>
                    <a:pt x="822" y="1587"/>
                  </a:lnTo>
                  <a:lnTo>
                    <a:pt x="824" y="1795"/>
                  </a:lnTo>
                  <a:lnTo>
                    <a:pt x="825" y="1811"/>
                  </a:lnTo>
                  <a:lnTo>
                    <a:pt x="825" y="1778"/>
                  </a:lnTo>
                  <a:lnTo>
                    <a:pt x="826" y="1772"/>
                  </a:lnTo>
                  <a:lnTo>
                    <a:pt x="829" y="1192"/>
                  </a:lnTo>
                  <a:lnTo>
                    <a:pt x="831" y="705"/>
                  </a:lnTo>
                  <a:lnTo>
                    <a:pt x="833" y="93"/>
                  </a:lnTo>
                  <a:lnTo>
                    <a:pt x="833" y="24"/>
                  </a:lnTo>
                  <a:lnTo>
                    <a:pt x="834" y="24"/>
                  </a:lnTo>
                  <a:lnTo>
                    <a:pt x="834" y="169"/>
                  </a:lnTo>
                  <a:lnTo>
                    <a:pt x="834" y="192"/>
                  </a:lnTo>
                  <a:lnTo>
                    <a:pt x="836" y="778"/>
                  </a:lnTo>
                  <a:lnTo>
                    <a:pt x="838" y="1248"/>
                  </a:lnTo>
                  <a:lnTo>
                    <a:pt x="840" y="1587"/>
                  </a:lnTo>
                  <a:lnTo>
                    <a:pt x="842" y="1795"/>
                  </a:lnTo>
                  <a:lnTo>
                    <a:pt x="842" y="1811"/>
                  </a:lnTo>
                  <a:lnTo>
                    <a:pt x="842" y="1778"/>
                  </a:lnTo>
                  <a:lnTo>
                    <a:pt x="843" y="1772"/>
                  </a:lnTo>
                  <a:lnTo>
                    <a:pt x="846" y="1192"/>
                  </a:lnTo>
                  <a:lnTo>
                    <a:pt x="848" y="705"/>
                  </a:lnTo>
                  <a:lnTo>
                    <a:pt x="850" y="93"/>
                  </a:lnTo>
                  <a:lnTo>
                    <a:pt x="850" y="24"/>
                  </a:lnTo>
                  <a:lnTo>
                    <a:pt x="851" y="24"/>
                  </a:lnTo>
                  <a:lnTo>
                    <a:pt x="851" y="169"/>
                  </a:lnTo>
                  <a:lnTo>
                    <a:pt x="852" y="192"/>
                  </a:lnTo>
                  <a:lnTo>
                    <a:pt x="853" y="778"/>
                  </a:lnTo>
                  <a:lnTo>
                    <a:pt x="855" y="1248"/>
                  </a:lnTo>
                  <a:lnTo>
                    <a:pt x="857" y="1587"/>
                  </a:lnTo>
                  <a:lnTo>
                    <a:pt x="859" y="1795"/>
                  </a:lnTo>
                  <a:lnTo>
                    <a:pt x="860" y="1811"/>
                  </a:lnTo>
                  <a:lnTo>
                    <a:pt x="860" y="1781"/>
                  </a:lnTo>
                  <a:lnTo>
                    <a:pt x="860" y="1778"/>
                  </a:lnTo>
                  <a:lnTo>
                    <a:pt x="860" y="1772"/>
                  </a:lnTo>
                  <a:lnTo>
                    <a:pt x="864" y="1192"/>
                  </a:lnTo>
                  <a:lnTo>
                    <a:pt x="866" y="705"/>
                  </a:lnTo>
                  <a:lnTo>
                    <a:pt x="868" y="93"/>
                  </a:lnTo>
                  <a:lnTo>
                    <a:pt x="868" y="24"/>
                  </a:lnTo>
                  <a:lnTo>
                    <a:pt x="868" y="24"/>
                  </a:lnTo>
                  <a:lnTo>
                    <a:pt x="868" y="157"/>
                  </a:lnTo>
                  <a:lnTo>
                    <a:pt x="869" y="169"/>
                  </a:lnTo>
                  <a:lnTo>
                    <a:pt x="869" y="192"/>
                  </a:lnTo>
                  <a:lnTo>
                    <a:pt x="870" y="778"/>
                  </a:lnTo>
                  <a:lnTo>
                    <a:pt x="872" y="1248"/>
                  </a:lnTo>
                  <a:lnTo>
                    <a:pt x="874" y="1587"/>
                  </a:lnTo>
                  <a:lnTo>
                    <a:pt x="876" y="1795"/>
                  </a:lnTo>
                  <a:lnTo>
                    <a:pt x="877" y="1811"/>
                  </a:lnTo>
                  <a:lnTo>
                    <a:pt x="877" y="1781"/>
                  </a:lnTo>
                  <a:lnTo>
                    <a:pt x="878" y="1778"/>
                  </a:lnTo>
                  <a:lnTo>
                    <a:pt x="878" y="1772"/>
                  </a:lnTo>
                  <a:lnTo>
                    <a:pt x="881" y="1192"/>
                  </a:lnTo>
                  <a:lnTo>
                    <a:pt x="883" y="705"/>
                  </a:lnTo>
                  <a:lnTo>
                    <a:pt x="885" y="93"/>
                  </a:lnTo>
                  <a:lnTo>
                    <a:pt x="886" y="24"/>
                  </a:lnTo>
                  <a:lnTo>
                    <a:pt x="886" y="141"/>
                  </a:lnTo>
                  <a:lnTo>
                    <a:pt x="886" y="157"/>
                  </a:lnTo>
                  <a:lnTo>
                    <a:pt x="886" y="192"/>
                  </a:lnTo>
                  <a:lnTo>
                    <a:pt x="888" y="778"/>
                  </a:lnTo>
                  <a:lnTo>
                    <a:pt x="890" y="1248"/>
                  </a:lnTo>
                  <a:lnTo>
                    <a:pt x="892" y="1587"/>
                  </a:lnTo>
                  <a:lnTo>
                    <a:pt x="894" y="1795"/>
                  </a:lnTo>
                  <a:lnTo>
                    <a:pt x="894" y="1811"/>
                  </a:lnTo>
                  <a:lnTo>
                    <a:pt x="894" y="1784"/>
                  </a:lnTo>
                  <a:lnTo>
                    <a:pt x="895" y="1781"/>
                  </a:lnTo>
                  <a:lnTo>
                    <a:pt x="895" y="1772"/>
                  </a:lnTo>
                  <a:lnTo>
                    <a:pt x="897" y="1549"/>
                  </a:lnTo>
                  <a:lnTo>
                    <a:pt x="900" y="705"/>
                  </a:lnTo>
                  <a:lnTo>
                    <a:pt x="902" y="93"/>
                  </a:lnTo>
                  <a:lnTo>
                    <a:pt x="903" y="24"/>
                  </a:lnTo>
                  <a:lnTo>
                    <a:pt x="903" y="141"/>
                  </a:lnTo>
                  <a:lnTo>
                    <a:pt x="904" y="157"/>
                  </a:lnTo>
                  <a:lnTo>
                    <a:pt x="904" y="192"/>
                  </a:lnTo>
                  <a:lnTo>
                    <a:pt x="906" y="778"/>
                  </a:lnTo>
                  <a:lnTo>
                    <a:pt x="907" y="1248"/>
                  </a:lnTo>
                  <a:lnTo>
                    <a:pt x="909" y="1587"/>
                  </a:lnTo>
                  <a:lnTo>
                    <a:pt x="911" y="1795"/>
                  </a:lnTo>
                  <a:lnTo>
                    <a:pt x="912" y="1811"/>
                  </a:lnTo>
                  <a:lnTo>
                    <a:pt x="912" y="1784"/>
                  </a:lnTo>
                  <a:lnTo>
                    <a:pt x="912" y="1781"/>
                  </a:lnTo>
                  <a:lnTo>
                    <a:pt x="912" y="1772"/>
                  </a:lnTo>
                  <a:lnTo>
                    <a:pt x="914" y="1549"/>
                  </a:lnTo>
                  <a:lnTo>
                    <a:pt x="918" y="705"/>
                  </a:lnTo>
                  <a:lnTo>
                    <a:pt x="920" y="93"/>
                  </a:lnTo>
                  <a:lnTo>
                    <a:pt x="920" y="24"/>
                  </a:lnTo>
                  <a:lnTo>
                    <a:pt x="920" y="108"/>
                  </a:lnTo>
                  <a:lnTo>
                    <a:pt x="921" y="141"/>
                  </a:lnTo>
                  <a:lnTo>
                    <a:pt x="921" y="192"/>
                  </a:lnTo>
                  <a:lnTo>
                    <a:pt x="923" y="778"/>
                  </a:lnTo>
                  <a:lnTo>
                    <a:pt x="924" y="1248"/>
                  </a:lnTo>
                  <a:lnTo>
                    <a:pt x="926" y="1587"/>
                  </a:lnTo>
                  <a:lnTo>
                    <a:pt x="928" y="1795"/>
                  </a:lnTo>
                  <a:lnTo>
                    <a:pt x="929" y="1811"/>
                  </a:lnTo>
                  <a:lnTo>
                    <a:pt x="929" y="1791"/>
                  </a:lnTo>
                  <a:lnTo>
                    <a:pt x="930" y="1784"/>
                  </a:lnTo>
                  <a:lnTo>
                    <a:pt x="930" y="1772"/>
                  </a:lnTo>
                  <a:lnTo>
                    <a:pt x="932" y="1549"/>
                  </a:lnTo>
                  <a:lnTo>
                    <a:pt x="935" y="705"/>
                  </a:lnTo>
                  <a:lnTo>
                    <a:pt x="937" y="93"/>
                  </a:lnTo>
                  <a:lnTo>
                    <a:pt x="938" y="24"/>
                  </a:lnTo>
                  <a:lnTo>
                    <a:pt x="938" y="108"/>
                  </a:lnTo>
                  <a:lnTo>
                    <a:pt x="938" y="141"/>
                  </a:lnTo>
                  <a:lnTo>
                    <a:pt x="938" y="192"/>
                  </a:lnTo>
                  <a:lnTo>
                    <a:pt x="940" y="778"/>
                  </a:lnTo>
                  <a:lnTo>
                    <a:pt x="944" y="1587"/>
                  </a:lnTo>
                  <a:lnTo>
                    <a:pt x="946" y="1795"/>
                  </a:lnTo>
                  <a:lnTo>
                    <a:pt x="946" y="1811"/>
                  </a:lnTo>
                  <a:lnTo>
                    <a:pt x="946" y="1791"/>
                  </a:lnTo>
                  <a:lnTo>
                    <a:pt x="947" y="1784"/>
                  </a:lnTo>
                  <a:lnTo>
                    <a:pt x="947" y="1772"/>
                  </a:lnTo>
                  <a:lnTo>
                    <a:pt x="949" y="1549"/>
                  </a:lnTo>
                  <a:lnTo>
                    <a:pt x="951" y="1192"/>
                  </a:lnTo>
                  <a:lnTo>
                    <a:pt x="952" y="705"/>
                  </a:lnTo>
                  <a:lnTo>
                    <a:pt x="954" y="93"/>
                  </a:lnTo>
                  <a:lnTo>
                    <a:pt x="955" y="24"/>
                  </a:lnTo>
                  <a:lnTo>
                    <a:pt x="955" y="108"/>
                  </a:lnTo>
                  <a:lnTo>
                    <a:pt x="956" y="141"/>
                  </a:lnTo>
                  <a:lnTo>
                    <a:pt x="956" y="192"/>
                  </a:lnTo>
                  <a:lnTo>
                    <a:pt x="958" y="778"/>
                  </a:lnTo>
                  <a:lnTo>
                    <a:pt x="961" y="1587"/>
                  </a:lnTo>
                  <a:lnTo>
                    <a:pt x="963" y="1795"/>
                  </a:lnTo>
                  <a:lnTo>
                    <a:pt x="964" y="1811"/>
                  </a:lnTo>
                  <a:lnTo>
                    <a:pt x="964" y="1791"/>
                  </a:lnTo>
                  <a:lnTo>
                    <a:pt x="964" y="1784"/>
                  </a:lnTo>
                  <a:lnTo>
                    <a:pt x="964" y="1772"/>
                  </a:lnTo>
                  <a:lnTo>
                    <a:pt x="966" y="1549"/>
                  </a:lnTo>
                  <a:lnTo>
                    <a:pt x="968" y="1192"/>
                  </a:lnTo>
                  <a:lnTo>
                    <a:pt x="970" y="705"/>
                  </a:lnTo>
                  <a:lnTo>
                    <a:pt x="972" y="93"/>
                  </a:lnTo>
                  <a:lnTo>
                    <a:pt x="972" y="24"/>
                  </a:lnTo>
                  <a:lnTo>
                    <a:pt x="972" y="108"/>
                  </a:lnTo>
                  <a:lnTo>
                    <a:pt x="973" y="141"/>
                  </a:lnTo>
                  <a:lnTo>
                    <a:pt x="973" y="192"/>
                  </a:lnTo>
                  <a:lnTo>
                    <a:pt x="975" y="778"/>
                  </a:lnTo>
                  <a:lnTo>
                    <a:pt x="978" y="1587"/>
                  </a:lnTo>
                  <a:lnTo>
                    <a:pt x="980" y="1795"/>
                  </a:lnTo>
                  <a:lnTo>
                    <a:pt x="981" y="1811"/>
                  </a:lnTo>
                  <a:lnTo>
                    <a:pt x="981" y="1791"/>
                  </a:lnTo>
                  <a:lnTo>
                    <a:pt x="982" y="1784"/>
                  </a:lnTo>
                  <a:lnTo>
                    <a:pt x="982" y="1772"/>
                  </a:lnTo>
                  <a:lnTo>
                    <a:pt x="984" y="1549"/>
                  </a:lnTo>
                  <a:lnTo>
                    <a:pt x="986" y="1192"/>
                  </a:lnTo>
                  <a:lnTo>
                    <a:pt x="987" y="705"/>
                  </a:lnTo>
                  <a:lnTo>
                    <a:pt x="989" y="93"/>
                  </a:lnTo>
                  <a:lnTo>
                    <a:pt x="990" y="24"/>
                  </a:lnTo>
                  <a:lnTo>
                    <a:pt x="990" y="108"/>
                  </a:lnTo>
                  <a:lnTo>
                    <a:pt x="990" y="141"/>
                  </a:lnTo>
                  <a:lnTo>
                    <a:pt x="990" y="192"/>
                  </a:lnTo>
                  <a:lnTo>
                    <a:pt x="992" y="778"/>
                  </a:lnTo>
                  <a:lnTo>
                    <a:pt x="994" y="1248"/>
                  </a:lnTo>
                  <a:lnTo>
                    <a:pt x="996" y="1587"/>
                  </a:lnTo>
                  <a:lnTo>
                    <a:pt x="998" y="1795"/>
                  </a:lnTo>
                  <a:lnTo>
                    <a:pt x="998" y="1811"/>
                  </a:lnTo>
                  <a:lnTo>
                    <a:pt x="998" y="1800"/>
                  </a:lnTo>
                  <a:lnTo>
                    <a:pt x="999" y="1791"/>
                  </a:lnTo>
                  <a:lnTo>
                    <a:pt x="999" y="1772"/>
                  </a:lnTo>
                  <a:lnTo>
                    <a:pt x="1001" y="1549"/>
                  </a:lnTo>
                  <a:lnTo>
                    <a:pt x="1003" y="1192"/>
                  </a:lnTo>
                  <a:lnTo>
                    <a:pt x="1005" y="705"/>
                  </a:lnTo>
                  <a:lnTo>
                    <a:pt x="1006" y="93"/>
                  </a:lnTo>
                  <a:lnTo>
                    <a:pt x="1007" y="24"/>
                  </a:lnTo>
                  <a:lnTo>
                    <a:pt x="1007" y="68"/>
                  </a:lnTo>
                  <a:lnTo>
                    <a:pt x="1008" y="108"/>
                  </a:lnTo>
                  <a:lnTo>
                    <a:pt x="1008" y="192"/>
                  </a:lnTo>
                  <a:lnTo>
                    <a:pt x="1010" y="778"/>
                  </a:lnTo>
                  <a:lnTo>
                    <a:pt x="1012" y="1248"/>
                  </a:lnTo>
                  <a:lnTo>
                    <a:pt x="1014" y="1587"/>
                  </a:lnTo>
                  <a:lnTo>
                    <a:pt x="1015" y="1795"/>
                  </a:lnTo>
                  <a:lnTo>
                    <a:pt x="1016" y="1811"/>
                  </a:lnTo>
                  <a:lnTo>
                    <a:pt x="1016" y="1800"/>
                  </a:lnTo>
                  <a:lnTo>
                    <a:pt x="1016" y="1791"/>
                  </a:lnTo>
                  <a:lnTo>
                    <a:pt x="1016" y="1772"/>
                  </a:lnTo>
                  <a:lnTo>
                    <a:pt x="1018" y="1549"/>
                  </a:lnTo>
                  <a:lnTo>
                    <a:pt x="1020" y="1192"/>
                  </a:lnTo>
                  <a:lnTo>
                    <a:pt x="1022" y="705"/>
                  </a:lnTo>
                  <a:lnTo>
                    <a:pt x="1024" y="93"/>
                  </a:lnTo>
                  <a:lnTo>
                    <a:pt x="1024" y="24"/>
                  </a:lnTo>
                  <a:lnTo>
                    <a:pt x="1024" y="68"/>
                  </a:lnTo>
                  <a:lnTo>
                    <a:pt x="1025" y="108"/>
                  </a:lnTo>
                  <a:lnTo>
                    <a:pt x="1025" y="192"/>
                  </a:lnTo>
                  <a:lnTo>
                    <a:pt x="1027" y="778"/>
                  </a:lnTo>
                  <a:lnTo>
                    <a:pt x="1029" y="1248"/>
                  </a:lnTo>
                  <a:lnTo>
                    <a:pt x="1031" y="1587"/>
                  </a:lnTo>
                  <a:lnTo>
                    <a:pt x="1032" y="1795"/>
                  </a:lnTo>
                  <a:lnTo>
                    <a:pt x="1033" y="1811"/>
                  </a:lnTo>
                  <a:lnTo>
                    <a:pt x="1033" y="1800"/>
                  </a:lnTo>
                  <a:lnTo>
                    <a:pt x="1034" y="1791"/>
                  </a:lnTo>
                  <a:lnTo>
                    <a:pt x="1034" y="1772"/>
                  </a:lnTo>
                  <a:lnTo>
                    <a:pt x="1036" y="1549"/>
                  </a:lnTo>
                  <a:lnTo>
                    <a:pt x="1038" y="1192"/>
                  </a:lnTo>
                  <a:lnTo>
                    <a:pt x="1040" y="705"/>
                  </a:lnTo>
                  <a:lnTo>
                    <a:pt x="1041" y="93"/>
                  </a:lnTo>
                  <a:lnTo>
                    <a:pt x="1042" y="24"/>
                  </a:lnTo>
                  <a:lnTo>
                    <a:pt x="1042" y="68"/>
                  </a:lnTo>
                  <a:lnTo>
                    <a:pt x="1042" y="108"/>
                  </a:lnTo>
                  <a:lnTo>
                    <a:pt x="1042" y="192"/>
                  </a:lnTo>
                  <a:lnTo>
                    <a:pt x="1044" y="778"/>
                  </a:lnTo>
                  <a:lnTo>
                    <a:pt x="1046" y="1248"/>
                  </a:lnTo>
                  <a:lnTo>
                    <a:pt x="1048" y="1587"/>
                  </a:lnTo>
                  <a:lnTo>
                    <a:pt x="1050" y="1795"/>
                  </a:lnTo>
                  <a:lnTo>
                    <a:pt x="1050" y="1811"/>
                  </a:lnTo>
                  <a:lnTo>
                    <a:pt x="1050" y="1800"/>
                  </a:lnTo>
                  <a:lnTo>
                    <a:pt x="1051" y="1791"/>
                  </a:lnTo>
                  <a:lnTo>
                    <a:pt x="1051" y="1772"/>
                  </a:lnTo>
                  <a:lnTo>
                    <a:pt x="1053" y="1549"/>
                  </a:lnTo>
                  <a:lnTo>
                    <a:pt x="1055" y="1192"/>
                  </a:lnTo>
                  <a:lnTo>
                    <a:pt x="1057" y="705"/>
                  </a:lnTo>
                  <a:lnTo>
                    <a:pt x="1058" y="93"/>
                  </a:lnTo>
                  <a:lnTo>
                    <a:pt x="1059" y="24"/>
                  </a:lnTo>
                  <a:lnTo>
                    <a:pt x="1059" y="68"/>
                  </a:lnTo>
                  <a:lnTo>
                    <a:pt x="1060" y="108"/>
                  </a:lnTo>
                  <a:lnTo>
                    <a:pt x="1060" y="192"/>
                  </a:lnTo>
                  <a:lnTo>
                    <a:pt x="1062" y="778"/>
                  </a:lnTo>
                  <a:lnTo>
                    <a:pt x="1064" y="1248"/>
                  </a:lnTo>
                  <a:lnTo>
                    <a:pt x="1066" y="1587"/>
                  </a:lnTo>
                  <a:lnTo>
                    <a:pt x="1068" y="1795"/>
                  </a:lnTo>
                  <a:lnTo>
                    <a:pt x="1068" y="1811"/>
                  </a:lnTo>
                  <a:lnTo>
                    <a:pt x="1068" y="1800"/>
                  </a:lnTo>
                  <a:lnTo>
                    <a:pt x="1068" y="1791"/>
                  </a:lnTo>
                  <a:lnTo>
                    <a:pt x="1068" y="1772"/>
                  </a:lnTo>
                  <a:lnTo>
                    <a:pt x="1070" y="1549"/>
                  </a:lnTo>
                  <a:lnTo>
                    <a:pt x="1072" y="1192"/>
                  </a:lnTo>
                  <a:lnTo>
                    <a:pt x="1074" y="705"/>
                  </a:lnTo>
                  <a:lnTo>
                    <a:pt x="1076" y="93"/>
                  </a:lnTo>
                  <a:lnTo>
                    <a:pt x="1076" y="24"/>
                  </a:lnTo>
                  <a:lnTo>
                    <a:pt x="1076" y="68"/>
                  </a:lnTo>
                  <a:lnTo>
                    <a:pt x="1077" y="108"/>
                  </a:lnTo>
                  <a:lnTo>
                    <a:pt x="1077" y="192"/>
                  </a:lnTo>
                  <a:lnTo>
                    <a:pt x="1079" y="778"/>
                  </a:lnTo>
                  <a:lnTo>
                    <a:pt x="1081" y="1248"/>
                  </a:lnTo>
                  <a:lnTo>
                    <a:pt x="1083" y="1587"/>
                  </a:lnTo>
                  <a:lnTo>
                    <a:pt x="1085" y="1795"/>
                  </a:lnTo>
                  <a:lnTo>
                    <a:pt x="1085" y="1811"/>
                  </a:lnTo>
                  <a:lnTo>
                    <a:pt x="1086" y="1800"/>
                  </a:lnTo>
                  <a:lnTo>
                    <a:pt x="1086" y="1772"/>
                  </a:lnTo>
                  <a:lnTo>
                    <a:pt x="1088" y="1549"/>
                  </a:lnTo>
                  <a:lnTo>
                    <a:pt x="1090" y="1192"/>
                  </a:lnTo>
                  <a:lnTo>
                    <a:pt x="1092" y="705"/>
                  </a:lnTo>
                  <a:lnTo>
                    <a:pt x="1094" y="93"/>
                  </a:lnTo>
                  <a:lnTo>
                    <a:pt x="1094" y="24"/>
                  </a:lnTo>
                  <a:lnTo>
                    <a:pt x="1094" y="68"/>
                  </a:lnTo>
                  <a:lnTo>
                    <a:pt x="1094" y="192"/>
                  </a:lnTo>
                  <a:lnTo>
                    <a:pt x="1096" y="778"/>
                  </a:lnTo>
                  <a:lnTo>
                    <a:pt x="1098" y="1248"/>
                  </a:lnTo>
                  <a:lnTo>
                    <a:pt x="1100" y="1587"/>
                  </a:lnTo>
                  <a:lnTo>
                    <a:pt x="1102" y="1795"/>
                  </a:lnTo>
                  <a:lnTo>
                    <a:pt x="1102" y="1811"/>
                  </a:lnTo>
                  <a:lnTo>
                    <a:pt x="1103" y="1800"/>
                  </a:lnTo>
                  <a:lnTo>
                    <a:pt x="1103" y="1772"/>
                  </a:lnTo>
                  <a:lnTo>
                    <a:pt x="1105" y="1549"/>
                  </a:lnTo>
                  <a:lnTo>
                    <a:pt x="1107" y="1192"/>
                  </a:lnTo>
                  <a:lnTo>
                    <a:pt x="1109" y="705"/>
                  </a:lnTo>
                  <a:lnTo>
                    <a:pt x="1111" y="93"/>
                  </a:lnTo>
                  <a:lnTo>
                    <a:pt x="1111" y="24"/>
                  </a:lnTo>
                  <a:lnTo>
                    <a:pt x="1112" y="68"/>
                  </a:lnTo>
                  <a:lnTo>
                    <a:pt x="1112" y="192"/>
                  </a:lnTo>
                  <a:lnTo>
                    <a:pt x="1114" y="778"/>
                  </a:lnTo>
                  <a:lnTo>
                    <a:pt x="1116" y="1248"/>
                  </a:lnTo>
                  <a:lnTo>
                    <a:pt x="1118" y="1587"/>
                  </a:lnTo>
                  <a:lnTo>
                    <a:pt x="1120" y="1795"/>
                  </a:lnTo>
                  <a:lnTo>
                    <a:pt x="1120" y="1811"/>
                  </a:lnTo>
                  <a:lnTo>
                    <a:pt x="1120" y="1800"/>
                  </a:lnTo>
                  <a:lnTo>
                    <a:pt x="1120" y="1772"/>
                  </a:lnTo>
                  <a:lnTo>
                    <a:pt x="1122" y="1549"/>
                  </a:lnTo>
                  <a:lnTo>
                    <a:pt x="1124" y="1192"/>
                  </a:lnTo>
                  <a:lnTo>
                    <a:pt x="1126" y="705"/>
                  </a:lnTo>
                  <a:lnTo>
                    <a:pt x="1128" y="93"/>
                  </a:lnTo>
                  <a:lnTo>
                    <a:pt x="1128" y="24"/>
                  </a:lnTo>
                  <a:lnTo>
                    <a:pt x="1129" y="68"/>
                  </a:lnTo>
                  <a:lnTo>
                    <a:pt x="1129" y="192"/>
                  </a:lnTo>
                  <a:lnTo>
                    <a:pt x="1131" y="778"/>
                  </a:lnTo>
                  <a:lnTo>
                    <a:pt x="1133" y="1248"/>
                  </a:lnTo>
                  <a:lnTo>
                    <a:pt x="1135" y="1587"/>
                  </a:lnTo>
                  <a:lnTo>
                    <a:pt x="1137" y="1795"/>
                  </a:lnTo>
                  <a:lnTo>
                    <a:pt x="1137" y="1811"/>
                  </a:lnTo>
                  <a:lnTo>
                    <a:pt x="1138" y="1800"/>
                  </a:lnTo>
                  <a:lnTo>
                    <a:pt x="1138" y="1772"/>
                  </a:lnTo>
                  <a:lnTo>
                    <a:pt x="1140" y="1549"/>
                  </a:lnTo>
                  <a:lnTo>
                    <a:pt x="1142" y="1192"/>
                  </a:lnTo>
                  <a:lnTo>
                    <a:pt x="1144" y="705"/>
                  </a:lnTo>
                  <a:lnTo>
                    <a:pt x="1146" y="93"/>
                  </a:lnTo>
                  <a:lnTo>
                    <a:pt x="1146" y="24"/>
                  </a:lnTo>
                  <a:lnTo>
                    <a:pt x="1146" y="68"/>
                  </a:lnTo>
                  <a:lnTo>
                    <a:pt x="1146" y="192"/>
                  </a:lnTo>
                  <a:lnTo>
                    <a:pt x="1148" y="778"/>
                  </a:lnTo>
                  <a:lnTo>
                    <a:pt x="1150" y="1248"/>
                  </a:lnTo>
                  <a:lnTo>
                    <a:pt x="1152" y="1587"/>
                  </a:lnTo>
                  <a:lnTo>
                    <a:pt x="1154" y="1795"/>
                  </a:lnTo>
                  <a:lnTo>
                    <a:pt x="1154" y="1811"/>
                  </a:lnTo>
                  <a:lnTo>
                    <a:pt x="1155" y="1800"/>
                  </a:lnTo>
                  <a:lnTo>
                    <a:pt x="1155" y="1772"/>
                  </a:lnTo>
                  <a:lnTo>
                    <a:pt x="1157" y="1549"/>
                  </a:lnTo>
                  <a:lnTo>
                    <a:pt x="1159" y="1192"/>
                  </a:lnTo>
                  <a:lnTo>
                    <a:pt x="1161" y="705"/>
                  </a:lnTo>
                  <a:lnTo>
                    <a:pt x="1163" y="93"/>
                  </a:lnTo>
                  <a:lnTo>
                    <a:pt x="1163" y="24"/>
                  </a:lnTo>
                  <a:lnTo>
                    <a:pt x="1164" y="68"/>
                  </a:lnTo>
                  <a:lnTo>
                    <a:pt x="1164" y="192"/>
                  </a:lnTo>
                  <a:lnTo>
                    <a:pt x="1166" y="778"/>
                  </a:lnTo>
                  <a:lnTo>
                    <a:pt x="1168" y="1248"/>
                  </a:lnTo>
                  <a:lnTo>
                    <a:pt x="1170" y="1587"/>
                  </a:lnTo>
                  <a:lnTo>
                    <a:pt x="1172" y="1795"/>
                  </a:lnTo>
                  <a:lnTo>
                    <a:pt x="1172" y="1811"/>
                  </a:lnTo>
                  <a:lnTo>
                    <a:pt x="1172" y="1800"/>
                  </a:lnTo>
                  <a:lnTo>
                    <a:pt x="1172" y="1772"/>
                  </a:lnTo>
                  <a:lnTo>
                    <a:pt x="1174" y="1549"/>
                  </a:lnTo>
                  <a:lnTo>
                    <a:pt x="1176" y="1192"/>
                  </a:lnTo>
                  <a:lnTo>
                    <a:pt x="1178" y="705"/>
                  </a:lnTo>
                  <a:lnTo>
                    <a:pt x="1180" y="93"/>
                  </a:lnTo>
                  <a:lnTo>
                    <a:pt x="1180" y="24"/>
                  </a:lnTo>
                  <a:lnTo>
                    <a:pt x="1181" y="68"/>
                  </a:lnTo>
                  <a:lnTo>
                    <a:pt x="1181" y="192"/>
                  </a:lnTo>
                  <a:lnTo>
                    <a:pt x="1183" y="778"/>
                  </a:lnTo>
                  <a:lnTo>
                    <a:pt x="1185" y="1248"/>
                  </a:lnTo>
                  <a:lnTo>
                    <a:pt x="1187" y="1587"/>
                  </a:lnTo>
                  <a:lnTo>
                    <a:pt x="1189" y="1795"/>
                  </a:lnTo>
                  <a:lnTo>
                    <a:pt x="1189" y="1811"/>
                  </a:lnTo>
                  <a:lnTo>
                    <a:pt x="1190" y="1800"/>
                  </a:lnTo>
                  <a:lnTo>
                    <a:pt x="1190" y="1772"/>
                  </a:lnTo>
                  <a:lnTo>
                    <a:pt x="1192" y="1549"/>
                  </a:lnTo>
                  <a:lnTo>
                    <a:pt x="1194" y="1192"/>
                  </a:lnTo>
                  <a:lnTo>
                    <a:pt x="1196" y="705"/>
                  </a:lnTo>
                  <a:lnTo>
                    <a:pt x="1198" y="93"/>
                  </a:lnTo>
                  <a:lnTo>
                    <a:pt x="1198" y="24"/>
                  </a:lnTo>
                  <a:lnTo>
                    <a:pt x="1198" y="68"/>
                  </a:lnTo>
                  <a:lnTo>
                    <a:pt x="1198" y="192"/>
                  </a:lnTo>
                  <a:lnTo>
                    <a:pt x="1200" y="778"/>
                  </a:lnTo>
                  <a:lnTo>
                    <a:pt x="1202" y="1248"/>
                  </a:lnTo>
                  <a:lnTo>
                    <a:pt x="1204" y="1587"/>
                  </a:lnTo>
                  <a:lnTo>
                    <a:pt x="1206" y="1795"/>
                  </a:lnTo>
                  <a:lnTo>
                    <a:pt x="1206" y="1811"/>
                  </a:lnTo>
                  <a:lnTo>
                    <a:pt x="1207" y="1800"/>
                  </a:lnTo>
                  <a:lnTo>
                    <a:pt x="1207" y="1772"/>
                  </a:lnTo>
                  <a:lnTo>
                    <a:pt x="1209" y="1549"/>
                  </a:lnTo>
                  <a:lnTo>
                    <a:pt x="1211" y="1192"/>
                  </a:lnTo>
                  <a:lnTo>
                    <a:pt x="1213" y="705"/>
                  </a:lnTo>
                  <a:lnTo>
                    <a:pt x="1215" y="93"/>
                  </a:lnTo>
                  <a:lnTo>
                    <a:pt x="1215" y="24"/>
                  </a:lnTo>
                  <a:lnTo>
                    <a:pt x="1216" y="24"/>
                  </a:lnTo>
                  <a:lnTo>
                    <a:pt x="1216" y="192"/>
                  </a:lnTo>
                  <a:lnTo>
                    <a:pt x="1218" y="778"/>
                  </a:lnTo>
                  <a:lnTo>
                    <a:pt x="1220" y="1248"/>
                  </a:lnTo>
                  <a:lnTo>
                    <a:pt x="1222" y="1587"/>
                  </a:lnTo>
                  <a:lnTo>
                    <a:pt x="1224" y="1795"/>
                  </a:lnTo>
                  <a:lnTo>
                    <a:pt x="1224" y="1811"/>
                  </a:lnTo>
                  <a:lnTo>
                    <a:pt x="1224" y="1800"/>
                  </a:lnTo>
                  <a:lnTo>
                    <a:pt x="1224" y="1772"/>
                  </a:lnTo>
                  <a:lnTo>
                    <a:pt x="1226" y="1549"/>
                  </a:lnTo>
                  <a:lnTo>
                    <a:pt x="1228" y="1192"/>
                  </a:lnTo>
                  <a:lnTo>
                    <a:pt x="1230" y="705"/>
                  </a:lnTo>
                  <a:lnTo>
                    <a:pt x="1232" y="93"/>
                  </a:lnTo>
                  <a:lnTo>
                    <a:pt x="1232" y="24"/>
                  </a:lnTo>
                  <a:lnTo>
                    <a:pt x="1233" y="24"/>
                  </a:lnTo>
                  <a:lnTo>
                    <a:pt x="1233" y="192"/>
                  </a:lnTo>
                  <a:lnTo>
                    <a:pt x="1235" y="778"/>
                  </a:lnTo>
                  <a:lnTo>
                    <a:pt x="1237" y="1248"/>
                  </a:lnTo>
                  <a:lnTo>
                    <a:pt x="1239" y="1587"/>
                  </a:lnTo>
                  <a:lnTo>
                    <a:pt x="1241" y="1795"/>
                  </a:lnTo>
                  <a:lnTo>
                    <a:pt x="1241" y="1811"/>
                  </a:lnTo>
                  <a:lnTo>
                    <a:pt x="1242" y="1800"/>
                  </a:lnTo>
                  <a:lnTo>
                    <a:pt x="1242" y="1772"/>
                  </a:lnTo>
                  <a:lnTo>
                    <a:pt x="1244" y="1549"/>
                  </a:lnTo>
                  <a:lnTo>
                    <a:pt x="1246" y="1192"/>
                  </a:lnTo>
                  <a:lnTo>
                    <a:pt x="1248" y="705"/>
                  </a:lnTo>
                  <a:lnTo>
                    <a:pt x="1250" y="93"/>
                  </a:lnTo>
                  <a:lnTo>
                    <a:pt x="1250" y="24"/>
                  </a:lnTo>
                  <a:lnTo>
                    <a:pt x="1250" y="24"/>
                  </a:lnTo>
                  <a:lnTo>
                    <a:pt x="1250" y="192"/>
                  </a:lnTo>
                  <a:lnTo>
                    <a:pt x="1252" y="778"/>
                  </a:lnTo>
                  <a:lnTo>
                    <a:pt x="1254" y="1248"/>
                  </a:lnTo>
                  <a:lnTo>
                    <a:pt x="1256" y="1587"/>
                  </a:lnTo>
                  <a:lnTo>
                    <a:pt x="1258" y="1795"/>
                  </a:lnTo>
                  <a:lnTo>
                    <a:pt x="1258" y="1811"/>
                  </a:lnTo>
                  <a:lnTo>
                    <a:pt x="1259" y="1800"/>
                  </a:lnTo>
                  <a:lnTo>
                    <a:pt x="1259" y="1772"/>
                  </a:lnTo>
                  <a:lnTo>
                    <a:pt x="1261" y="1549"/>
                  </a:lnTo>
                  <a:lnTo>
                    <a:pt x="1263" y="1192"/>
                  </a:lnTo>
                  <a:lnTo>
                    <a:pt x="1265" y="705"/>
                  </a:lnTo>
                  <a:lnTo>
                    <a:pt x="1267" y="93"/>
                  </a:lnTo>
                  <a:lnTo>
                    <a:pt x="1267" y="24"/>
                  </a:lnTo>
                  <a:lnTo>
                    <a:pt x="1268" y="24"/>
                  </a:lnTo>
                  <a:lnTo>
                    <a:pt x="1268" y="192"/>
                  </a:lnTo>
                  <a:lnTo>
                    <a:pt x="1270" y="778"/>
                  </a:lnTo>
                  <a:lnTo>
                    <a:pt x="1272" y="1248"/>
                  </a:lnTo>
                  <a:lnTo>
                    <a:pt x="1274" y="1587"/>
                  </a:lnTo>
                  <a:lnTo>
                    <a:pt x="1276" y="1795"/>
                  </a:lnTo>
                  <a:lnTo>
                    <a:pt x="1276" y="1811"/>
                  </a:lnTo>
                  <a:lnTo>
                    <a:pt x="1276" y="1800"/>
                  </a:lnTo>
                  <a:lnTo>
                    <a:pt x="1276" y="1772"/>
                  </a:lnTo>
                  <a:lnTo>
                    <a:pt x="1278" y="1549"/>
                  </a:lnTo>
                  <a:lnTo>
                    <a:pt x="1280" y="1192"/>
                  </a:lnTo>
                  <a:lnTo>
                    <a:pt x="1282" y="705"/>
                  </a:lnTo>
                  <a:lnTo>
                    <a:pt x="1284" y="93"/>
                  </a:lnTo>
                  <a:lnTo>
                    <a:pt x="1284" y="24"/>
                  </a:lnTo>
                  <a:lnTo>
                    <a:pt x="1285" y="24"/>
                  </a:lnTo>
                  <a:lnTo>
                    <a:pt x="1285" y="192"/>
                  </a:lnTo>
                  <a:lnTo>
                    <a:pt x="1287" y="778"/>
                  </a:lnTo>
                  <a:lnTo>
                    <a:pt x="1289" y="1248"/>
                  </a:lnTo>
                  <a:lnTo>
                    <a:pt x="1291" y="1587"/>
                  </a:lnTo>
                  <a:lnTo>
                    <a:pt x="1293" y="1795"/>
                  </a:lnTo>
                  <a:lnTo>
                    <a:pt x="1293" y="1811"/>
                  </a:lnTo>
                  <a:lnTo>
                    <a:pt x="1294" y="1800"/>
                  </a:lnTo>
                  <a:lnTo>
                    <a:pt x="1294" y="1772"/>
                  </a:lnTo>
                  <a:lnTo>
                    <a:pt x="1296" y="1549"/>
                  </a:lnTo>
                  <a:lnTo>
                    <a:pt x="1298" y="1192"/>
                  </a:lnTo>
                  <a:lnTo>
                    <a:pt x="1300" y="705"/>
                  </a:lnTo>
                  <a:lnTo>
                    <a:pt x="1302" y="93"/>
                  </a:lnTo>
                  <a:lnTo>
                    <a:pt x="1302" y="24"/>
                  </a:lnTo>
                  <a:lnTo>
                    <a:pt x="1302" y="24"/>
                  </a:lnTo>
                  <a:lnTo>
                    <a:pt x="1302" y="192"/>
                  </a:lnTo>
                  <a:lnTo>
                    <a:pt x="1304" y="778"/>
                  </a:lnTo>
                  <a:lnTo>
                    <a:pt x="1306" y="1248"/>
                  </a:lnTo>
                  <a:lnTo>
                    <a:pt x="1308" y="1587"/>
                  </a:lnTo>
                  <a:lnTo>
                    <a:pt x="1310" y="1795"/>
                  </a:lnTo>
                  <a:lnTo>
                    <a:pt x="1311" y="1811"/>
                  </a:lnTo>
                  <a:lnTo>
                    <a:pt x="1311" y="1772"/>
                  </a:lnTo>
                  <a:lnTo>
                    <a:pt x="1313" y="1549"/>
                  </a:lnTo>
                  <a:lnTo>
                    <a:pt x="1315" y="1192"/>
                  </a:lnTo>
                  <a:lnTo>
                    <a:pt x="1317" y="705"/>
                  </a:lnTo>
                  <a:lnTo>
                    <a:pt x="1319" y="93"/>
                  </a:lnTo>
                  <a:lnTo>
                    <a:pt x="1319" y="24"/>
                  </a:lnTo>
                  <a:lnTo>
                    <a:pt x="1320" y="24"/>
                  </a:lnTo>
                  <a:lnTo>
                    <a:pt x="1320" y="192"/>
                  </a:lnTo>
                  <a:lnTo>
                    <a:pt x="1322" y="778"/>
                  </a:lnTo>
                  <a:lnTo>
                    <a:pt x="1324" y="1248"/>
                  </a:lnTo>
                  <a:lnTo>
                    <a:pt x="1326" y="1587"/>
                  </a:lnTo>
                  <a:lnTo>
                    <a:pt x="1328" y="1795"/>
                  </a:lnTo>
                  <a:lnTo>
                    <a:pt x="1328" y="1811"/>
                  </a:lnTo>
                  <a:lnTo>
                    <a:pt x="1328" y="1778"/>
                  </a:lnTo>
                  <a:lnTo>
                    <a:pt x="1329" y="1772"/>
                  </a:lnTo>
                  <a:lnTo>
                    <a:pt x="1332" y="1192"/>
                  </a:lnTo>
                  <a:lnTo>
                    <a:pt x="1334" y="705"/>
                  </a:lnTo>
                  <a:lnTo>
                    <a:pt x="1336" y="93"/>
                  </a:lnTo>
                  <a:lnTo>
                    <a:pt x="1336" y="24"/>
                  </a:lnTo>
                  <a:lnTo>
                    <a:pt x="1337" y="24"/>
                  </a:lnTo>
                  <a:lnTo>
                    <a:pt x="1337" y="169"/>
                  </a:lnTo>
                  <a:lnTo>
                    <a:pt x="1338" y="192"/>
                  </a:lnTo>
                  <a:lnTo>
                    <a:pt x="1339" y="778"/>
                  </a:lnTo>
                  <a:lnTo>
                    <a:pt x="1341" y="1248"/>
                  </a:lnTo>
                  <a:lnTo>
                    <a:pt x="1343" y="1587"/>
                  </a:lnTo>
                  <a:lnTo>
                    <a:pt x="1345" y="1795"/>
                  </a:lnTo>
                  <a:lnTo>
                    <a:pt x="1346" y="1811"/>
                  </a:lnTo>
                  <a:lnTo>
                    <a:pt x="1346" y="1778"/>
                  </a:lnTo>
                  <a:lnTo>
                    <a:pt x="1346" y="1772"/>
                  </a:lnTo>
                  <a:lnTo>
                    <a:pt x="1350" y="1192"/>
                  </a:lnTo>
                  <a:lnTo>
                    <a:pt x="1352" y="705"/>
                  </a:lnTo>
                  <a:lnTo>
                    <a:pt x="1354" y="93"/>
                  </a:lnTo>
                  <a:lnTo>
                    <a:pt x="1354" y="24"/>
                  </a:lnTo>
                  <a:lnTo>
                    <a:pt x="1354" y="24"/>
                  </a:lnTo>
                  <a:lnTo>
                    <a:pt x="1354" y="169"/>
                  </a:lnTo>
                  <a:lnTo>
                    <a:pt x="1355" y="192"/>
                  </a:lnTo>
                  <a:lnTo>
                    <a:pt x="1356" y="778"/>
                  </a:lnTo>
                  <a:lnTo>
                    <a:pt x="1358" y="1248"/>
                  </a:lnTo>
                  <a:lnTo>
                    <a:pt x="1360" y="1587"/>
                  </a:lnTo>
                  <a:lnTo>
                    <a:pt x="1362" y="1795"/>
                  </a:lnTo>
                  <a:lnTo>
                    <a:pt x="1363" y="1811"/>
                  </a:lnTo>
                  <a:lnTo>
                    <a:pt x="1363" y="1778"/>
                  </a:lnTo>
                  <a:lnTo>
                    <a:pt x="1364" y="1772"/>
                  </a:lnTo>
                  <a:lnTo>
                    <a:pt x="1367" y="1192"/>
                  </a:lnTo>
                  <a:lnTo>
                    <a:pt x="1369" y="705"/>
                  </a:lnTo>
                  <a:lnTo>
                    <a:pt x="1371" y="93"/>
                  </a:lnTo>
                  <a:lnTo>
                    <a:pt x="1371" y="24"/>
                  </a:lnTo>
                  <a:lnTo>
                    <a:pt x="1372" y="24"/>
                  </a:lnTo>
                  <a:lnTo>
                    <a:pt x="1372" y="169"/>
                  </a:lnTo>
                  <a:lnTo>
                    <a:pt x="1372" y="192"/>
                  </a:lnTo>
                  <a:lnTo>
                    <a:pt x="1374" y="778"/>
                  </a:lnTo>
                  <a:lnTo>
                    <a:pt x="1376" y="1248"/>
                  </a:lnTo>
                  <a:lnTo>
                    <a:pt x="1378" y="1587"/>
                  </a:lnTo>
                  <a:lnTo>
                    <a:pt x="1380" y="1795"/>
                  </a:lnTo>
                  <a:lnTo>
                    <a:pt x="1380" y="1811"/>
                  </a:lnTo>
                  <a:lnTo>
                    <a:pt x="1380" y="1781"/>
                  </a:lnTo>
                  <a:lnTo>
                    <a:pt x="1381" y="1778"/>
                  </a:lnTo>
                  <a:lnTo>
                    <a:pt x="1381" y="1772"/>
                  </a:lnTo>
                  <a:lnTo>
                    <a:pt x="1384" y="1192"/>
                  </a:lnTo>
                  <a:lnTo>
                    <a:pt x="1386" y="705"/>
                  </a:lnTo>
                  <a:lnTo>
                    <a:pt x="1388" y="93"/>
                  </a:lnTo>
                  <a:lnTo>
                    <a:pt x="1388" y="24"/>
                  </a:lnTo>
                  <a:lnTo>
                    <a:pt x="1389" y="24"/>
                  </a:lnTo>
                  <a:lnTo>
                    <a:pt x="1389" y="157"/>
                  </a:lnTo>
                  <a:lnTo>
                    <a:pt x="1390" y="169"/>
                  </a:lnTo>
                  <a:lnTo>
                    <a:pt x="1390" y="192"/>
                  </a:lnTo>
                  <a:lnTo>
                    <a:pt x="1391" y="778"/>
                  </a:lnTo>
                  <a:lnTo>
                    <a:pt x="1393" y="1248"/>
                  </a:lnTo>
                  <a:lnTo>
                    <a:pt x="1395" y="1587"/>
                  </a:lnTo>
                  <a:lnTo>
                    <a:pt x="1397" y="1795"/>
                  </a:lnTo>
                  <a:lnTo>
                    <a:pt x="1398" y="1811"/>
                  </a:lnTo>
                  <a:lnTo>
                    <a:pt x="1398" y="1781"/>
                  </a:lnTo>
                  <a:lnTo>
                    <a:pt x="1398" y="1778"/>
                  </a:lnTo>
                  <a:lnTo>
                    <a:pt x="1398" y="1772"/>
                  </a:lnTo>
                  <a:lnTo>
                    <a:pt x="1402" y="1192"/>
                  </a:lnTo>
                  <a:lnTo>
                    <a:pt x="1404" y="705"/>
                  </a:lnTo>
                  <a:lnTo>
                    <a:pt x="1406" y="93"/>
                  </a:lnTo>
                  <a:lnTo>
                    <a:pt x="1406" y="24"/>
                  </a:lnTo>
                  <a:lnTo>
                    <a:pt x="1406" y="141"/>
                  </a:lnTo>
                  <a:lnTo>
                    <a:pt x="1407" y="157"/>
                  </a:lnTo>
                  <a:lnTo>
                    <a:pt x="1407" y="192"/>
                  </a:lnTo>
                  <a:lnTo>
                    <a:pt x="1409" y="778"/>
                  </a:lnTo>
                  <a:lnTo>
                    <a:pt x="1410" y="1248"/>
                  </a:lnTo>
                  <a:lnTo>
                    <a:pt x="1412" y="1587"/>
                  </a:lnTo>
                  <a:lnTo>
                    <a:pt x="1414" y="1795"/>
                  </a:lnTo>
                  <a:lnTo>
                    <a:pt x="1415" y="1811"/>
                  </a:lnTo>
                  <a:lnTo>
                    <a:pt x="1415" y="1784"/>
                  </a:lnTo>
                  <a:lnTo>
                    <a:pt x="1416" y="1781"/>
                  </a:lnTo>
                  <a:lnTo>
                    <a:pt x="1416" y="1772"/>
                  </a:lnTo>
                  <a:lnTo>
                    <a:pt x="1418" y="1549"/>
                  </a:lnTo>
                  <a:lnTo>
                    <a:pt x="1421" y="705"/>
                  </a:lnTo>
                  <a:lnTo>
                    <a:pt x="1423" y="93"/>
                  </a:lnTo>
                  <a:lnTo>
                    <a:pt x="1424" y="24"/>
                  </a:lnTo>
                  <a:lnTo>
                    <a:pt x="1424" y="141"/>
                  </a:lnTo>
                  <a:lnTo>
                    <a:pt x="1424" y="157"/>
                  </a:lnTo>
                  <a:lnTo>
                    <a:pt x="1424" y="192"/>
                  </a:lnTo>
                  <a:lnTo>
                    <a:pt x="1426" y="778"/>
                  </a:lnTo>
                  <a:lnTo>
                    <a:pt x="1428" y="1248"/>
                  </a:lnTo>
                  <a:lnTo>
                    <a:pt x="1430" y="1587"/>
                  </a:lnTo>
                  <a:lnTo>
                    <a:pt x="1432" y="1795"/>
                  </a:lnTo>
                  <a:lnTo>
                    <a:pt x="1432" y="1811"/>
                  </a:lnTo>
                  <a:lnTo>
                    <a:pt x="1432" y="1784"/>
                  </a:lnTo>
                  <a:lnTo>
                    <a:pt x="1433" y="1781"/>
                  </a:lnTo>
                  <a:lnTo>
                    <a:pt x="1433" y="1772"/>
                  </a:lnTo>
                  <a:lnTo>
                    <a:pt x="1435" y="1549"/>
                  </a:lnTo>
                  <a:lnTo>
                    <a:pt x="1438" y="705"/>
                  </a:lnTo>
                  <a:lnTo>
                    <a:pt x="1440" y="93"/>
                  </a:lnTo>
                  <a:lnTo>
                    <a:pt x="1441" y="24"/>
                  </a:lnTo>
                  <a:lnTo>
                    <a:pt x="1441" y="108"/>
                  </a:lnTo>
                  <a:lnTo>
                    <a:pt x="1442" y="141"/>
                  </a:lnTo>
                  <a:lnTo>
                    <a:pt x="1442" y="192"/>
                  </a:lnTo>
                  <a:lnTo>
                    <a:pt x="1444" y="778"/>
                  </a:lnTo>
                  <a:lnTo>
                    <a:pt x="1445" y="1248"/>
                  </a:lnTo>
                  <a:lnTo>
                    <a:pt x="1447" y="1587"/>
                  </a:lnTo>
                  <a:lnTo>
                    <a:pt x="1449" y="1795"/>
                  </a:lnTo>
                  <a:lnTo>
                    <a:pt x="1450" y="1811"/>
                  </a:lnTo>
                  <a:lnTo>
                    <a:pt x="1450" y="1791"/>
                  </a:lnTo>
                  <a:lnTo>
                    <a:pt x="1450" y="1784"/>
                  </a:lnTo>
                  <a:lnTo>
                    <a:pt x="1450" y="1772"/>
                  </a:lnTo>
                  <a:lnTo>
                    <a:pt x="1452" y="1549"/>
                  </a:lnTo>
                  <a:lnTo>
                    <a:pt x="1456" y="705"/>
                  </a:lnTo>
                  <a:lnTo>
                    <a:pt x="1458" y="93"/>
                  </a:lnTo>
                  <a:lnTo>
                    <a:pt x="1458" y="24"/>
                  </a:lnTo>
                  <a:lnTo>
                    <a:pt x="1458" y="108"/>
                  </a:lnTo>
                  <a:lnTo>
                    <a:pt x="1459" y="141"/>
                  </a:lnTo>
                  <a:lnTo>
                    <a:pt x="1459" y="192"/>
                  </a:lnTo>
                  <a:lnTo>
                    <a:pt x="1461" y="778"/>
                  </a:lnTo>
                  <a:lnTo>
                    <a:pt x="1464" y="1587"/>
                  </a:lnTo>
                  <a:lnTo>
                    <a:pt x="1466" y="1795"/>
                  </a:lnTo>
                  <a:lnTo>
                    <a:pt x="1467" y="1811"/>
                  </a:lnTo>
                  <a:lnTo>
                    <a:pt x="1467" y="1791"/>
                  </a:lnTo>
                  <a:lnTo>
                    <a:pt x="1468" y="1784"/>
                  </a:lnTo>
                  <a:lnTo>
                    <a:pt x="1468" y="1772"/>
                  </a:lnTo>
                  <a:lnTo>
                    <a:pt x="1470" y="1549"/>
                  </a:lnTo>
                  <a:lnTo>
                    <a:pt x="1472" y="1192"/>
                  </a:lnTo>
                  <a:lnTo>
                    <a:pt x="1473" y="705"/>
                  </a:lnTo>
                  <a:lnTo>
                    <a:pt x="1475" y="93"/>
                  </a:lnTo>
                  <a:lnTo>
                    <a:pt x="1476" y="24"/>
                  </a:lnTo>
                  <a:lnTo>
                    <a:pt x="1476" y="108"/>
                  </a:lnTo>
                  <a:lnTo>
                    <a:pt x="1476" y="141"/>
                  </a:lnTo>
                  <a:lnTo>
                    <a:pt x="1476" y="192"/>
                  </a:lnTo>
                  <a:lnTo>
                    <a:pt x="1478" y="778"/>
                  </a:lnTo>
                  <a:lnTo>
                    <a:pt x="1482" y="1587"/>
                  </a:lnTo>
                  <a:lnTo>
                    <a:pt x="1484" y="1795"/>
                  </a:lnTo>
                  <a:lnTo>
                    <a:pt x="1484" y="1811"/>
                  </a:lnTo>
                  <a:lnTo>
                    <a:pt x="1484" y="1791"/>
                  </a:lnTo>
                  <a:lnTo>
                    <a:pt x="1485" y="1784"/>
                  </a:lnTo>
                  <a:lnTo>
                    <a:pt x="1485" y="1772"/>
                  </a:lnTo>
                  <a:lnTo>
                    <a:pt x="1487" y="1549"/>
                  </a:lnTo>
                  <a:lnTo>
                    <a:pt x="1489" y="1192"/>
                  </a:lnTo>
                  <a:lnTo>
                    <a:pt x="1490" y="705"/>
                  </a:lnTo>
                  <a:lnTo>
                    <a:pt x="1492" y="93"/>
                  </a:lnTo>
                  <a:lnTo>
                    <a:pt x="1493" y="24"/>
                  </a:lnTo>
                  <a:lnTo>
                    <a:pt x="1493" y="108"/>
                  </a:lnTo>
                  <a:lnTo>
                    <a:pt x="1494" y="141"/>
                  </a:lnTo>
                  <a:lnTo>
                    <a:pt x="1494" y="192"/>
                  </a:lnTo>
                  <a:lnTo>
                    <a:pt x="1496" y="778"/>
                  </a:lnTo>
                  <a:lnTo>
                    <a:pt x="1499" y="1587"/>
                  </a:lnTo>
                  <a:lnTo>
                    <a:pt x="1501" y="1795"/>
                  </a:lnTo>
                  <a:lnTo>
                    <a:pt x="1502" y="1811"/>
                  </a:lnTo>
                  <a:lnTo>
                    <a:pt x="1502" y="1791"/>
                  </a:lnTo>
                  <a:lnTo>
                    <a:pt x="1502" y="1784"/>
                  </a:lnTo>
                  <a:lnTo>
                    <a:pt x="1502" y="1772"/>
                  </a:lnTo>
                  <a:lnTo>
                    <a:pt x="1504" y="1549"/>
                  </a:lnTo>
                  <a:lnTo>
                    <a:pt x="1506" y="1192"/>
                  </a:lnTo>
                  <a:lnTo>
                    <a:pt x="1508" y="705"/>
                  </a:lnTo>
                  <a:lnTo>
                    <a:pt x="1510" y="93"/>
                  </a:lnTo>
                  <a:lnTo>
                    <a:pt x="1510" y="24"/>
                  </a:lnTo>
                  <a:lnTo>
                    <a:pt x="1510" y="108"/>
                  </a:lnTo>
                  <a:lnTo>
                    <a:pt x="1511" y="141"/>
                  </a:lnTo>
                  <a:lnTo>
                    <a:pt x="1511" y="192"/>
                  </a:lnTo>
                  <a:lnTo>
                    <a:pt x="1513" y="778"/>
                  </a:lnTo>
                  <a:lnTo>
                    <a:pt x="1515" y="1248"/>
                  </a:lnTo>
                  <a:lnTo>
                    <a:pt x="1517" y="1587"/>
                  </a:lnTo>
                  <a:lnTo>
                    <a:pt x="1518" y="1795"/>
                  </a:lnTo>
                  <a:lnTo>
                    <a:pt x="1519" y="1811"/>
                  </a:lnTo>
                  <a:lnTo>
                    <a:pt x="1519" y="1800"/>
                  </a:lnTo>
                  <a:lnTo>
                    <a:pt x="1520" y="1791"/>
                  </a:lnTo>
                  <a:lnTo>
                    <a:pt x="1520" y="1772"/>
                  </a:lnTo>
                  <a:lnTo>
                    <a:pt x="1522" y="1549"/>
                  </a:lnTo>
                  <a:lnTo>
                    <a:pt x="1524" y="1192"/>
                  </a:lnTo>
                  <a:lnTo>
                    <a:pt x="1526" y="705"/>
                  </a:lnTo>
                  <a:lnTo>
                    <a:pt x="1527" y="93"/>
                  </a:lnTo>
                  <a:lnTo>
                    <a:pt x="1528" y="24"/>
                  </a:lnTo>
                  <a:lnTo>
                    <a:pt x="1528" y="68"/>
                  </a:lnTo>
                  <a:lnTo>
                    <a:pt x="1528" y="108"/>
                  </a:lnTo>
                  <a:lnTo>
                    <a:pt x="1528" y="192"/>
                  </a:lnTo>
                  <a:lnTo>
                    <a:pt x="1530" y="778"/>
                  </a:lnTo>
                  <a:lnTo>
                    <a:pt x="1532" y="1248"/>
                  </a:lnTo>
                  <a:lnTo>
                    <a:pt x="1534" y="1587"/>
                  </a:lnTo>
                  <a:lnTo>
                    <a:pt x="1536" y="1795"/>
                  </a:lnTo>
                  <a:lnTo>
                    <a:pt x="1536" y="1811"/>
                  </a:lnTo>
                  <a:lnTo>
                    <a:pt x="1536" y="1800"/>
                  </a:lnTo>
                  <a:lnTo>
                    <a:pt x="1537" y="1791"/>
                  </a:lnTo>
                  <a:lnTo>
                    <a:pt x="1537" y="1772"/>
                  </a:lnTo>
                  <a:lnTo>
                    <a:pt x="1539" y="1549"/>
                  </a:lnTo>
                  <a:lnTo>
                    <a:pt x="1541" y="1192"/>
                  </a:lnTo>
                  <a:lnTo>
                    <a:pt x="1543" y="705"/>
                  </a:lnTo>
                  <a:lnTo>
                    <a:pt x="1544" y="93"/>
                  </a:lnTo>
                  <a:lnTo>
                    <a:pt x="1545" y="24"/>
                  </a:lnTo>
                  <a:lnTo>
                    <a:pt x="1545" y="68"/>
                  </a:lnTo>
                  <a:lnTo>
                    <a:pt x="1546" y="108"/>
                  </a:lnTo>
                  <a:lnTo>
                    <a:pt x="1546" y="192"/>
                  </a:lnTo>
                  <a:lnTo>
                    <a:pt x="1548" y="778"/>
                  </a:lnTo>
                  <a:lnTo>
                    <a:pt x="1550" y="1248"/>
                  </a:lnTo>
                  <a:lnTo>
                    <a:pt x="1552" y="1587"/>
                  </a:lnTo>
                  <a:lnTo>
                    <a:pt x="1553" y="1795"/>
                  </a:lnTo>
                  <a:lnTo>
                    <a:pt x="1554" y="1811"/>
                  </a:lnTo>
                  <a:lnTo>
                    <a:pt x="1554" y="1800"/>
                  </a:lnTo>
                  <a:lnTo>
                    <a:pt x="1554" y="1791"/>
                  </a:lnTo>
                  <a:lnTo>
                    <a:pt x="1554" y="1772"/>
                  </a:lnTo>
                  <a:lnTo>
                    <a:pt x="1556" y="1549"/>
                  </a:lnTo>
                  <a:lnTo>
                    <a:pt x="1558" y="1192"/>
                  </a:lnTo>
                  <a:lnTo>
                    <a:pt x="1560" y="705"/>
                  </a:lnTo>
                  <a:lnTo>
                    <a:pt x="1562" y="93"/>
                  </a:lnTo>
                  <a:lnTo>
                    <a:pt x="1562" y="24"/>
                  </a:lnTo>
                  <a:lnTo>
                    <a:pt x="1562" y="68"/>
                  </a:lnTo>
                  <a:lnTo>
                    <a:pt x="1563" y="108"/>
                  </a:lnTo>
                  <a:lnTo>
                    <a:pt x="1563" y="192"/>
                  </a:lnTo>
                  <a:lnTo>
                    <a:pt x="1565" y="778"/>
                  </a:lnTo>
                  <a:lnTo>
                    <a:pt x="1567" y="1248"/>
                  </a:lnTo>
                  <a:lnTo>
                    <a:pt x="1569" y="1587"/>
                  </a:lnTo>
                  <a:lnTo>
                    <a:pt x="1570" y="1795"/>
                  </a:lnTo>
                  <a:lnTo>
                    <a:pt x="1571" y="1811"/>
                  </a:lnTo>
                  <a:lnTo>
                    <a:pt x="1571" y="1800"/>
                  </a:lnTo>
                  <a:lnTo>
                    <a:pt x="1572" y="1791"/>
                  </a:lnTo>
                  <a:lnTo>
                    <a:pt x="1572" y="1772"/>
                  </a:lnTo>
                  <a:lnTo>
                    <a:pt x="1574" y="1549"/>
                  </a:lnTo>
                  <a:lnTo>
                    <a:pt x="1576" y="1192"/>
                  </a:lnTo>
                  <a:lnTo>
                    <a:pt x="1578" y="705"/>
                  </a:lnTo>
                  <a:lnTo>
                    <a:pt x="1579" y="93"/>
                  </a:lnTo>
                  <a:lnTo>
                    <a:pt x="1580" y="24"/>
                  </a:lnTo>
                  <a:lnTo>
                    <a:pt x="1580" y="68"/>
                  </a:lnTo>
                  <a:lnTo>
                    <a:pt x="1580" y="108"/>
                  </a:lnTo>
                  <a:lnTo>
                    <a:pt x="1580" y="192"/>
                  </a:lnTo>
                  <a:lnTo>
                    <a:pt x="1582" y="778"/>
                  </a:lnTo>
                  <a:lnTo>
                    <a:pt x="1584" y="1248"/>
                  </a:lnTo>
                  <a:lnTo>
                    <a:pt x="1586" y="1587"/>
                  </a:lnTo>
                  <a:lnTo>
                    <a:pt x="1588" y="1795"/>
                  </a:lnTo>
                  <a:lnTo>
                    <a:pt x="1588" y="1811"/>
                  </a:lnTo>
                  <a:lnTo>
                    <a:pt x="1588" y="1800"/>
                  </a:lnTo>
                  <a:lnTo>
                    <a:pt x="1589" y="1791"/>
                  </a:lnTo>
                  <a:lnTo>
                    <a:pt x="1589" y="1772"/>
                  </a:lnTo>
                  <a:lnTo>
                    <a:pt x="1591" y="1549"/>
                  </a:lnTo>
                  <a:lnTo>
                    <a:pt x="1593" y="1192"/>
                  </a:lnTo>
                  <a:lnTo>
                    <a:pt x="1595" y="705"/>
                  </a:lnTo>
                  <a:lnTo>
                    <a:pt x="1597" y="93"/>
                  </a:lnTo>
                  <a:lnTo>
                    <a:pt x="1597" y="24"/>
                  </a:lnTo>
                  <a:lnTo>
                    <a:pt x="1597" y="68"/>
                  </a:lnTo>
                  <a:lnTo>
                    <a:pt x="1598" y="108"/>
                  </a:lnTo>
                  <a:lnTo>
                    <a:pt x="1598" y="192"/>
                  </a:lnTo>
                  <a:lnTo>
                    <a:pt x="1600" y="778"/>
                  </a:lnTo>
                  <a:lnTo>
                    <a:pt x="1602" y="1248"/>
                  </a:lnTo>
                  <a:lnTo>
                    <a:pt x="1604" y="1587"/>
                  </a:lnTo>
                  <a:lnTo>
                    <a:pt x="1606" y="1795"/>
                  </a:lnTo>
                  <a:lnTo>
                    <a:pt x="1606" y="1811"/>
                  </a:lnTo>
                  <a:lnTo>
                    <a:pt x="1606" y="1800"/>
                  </a:lnTo>
                  <a:lnTo>
                    <a:pt x="1606" y="1772"/>
                  </a:lnTo>
                  <a:lnTo>
                    <a:pt x="1608" y="1549"/>
                  </a:lnTo>
                  <a:lnTo>
                    <a:pt x="1610" y="1192"/>
                  </a:lnTo>
                  <a:lnTo>
                    <a:pt x="1612" y="705"/>
                  </a:lnTo>
                  <a:lnTo>
                    <a:pt x="1614" y="93"/>
                  </a:lnTo>
                  <a:lnTo>
                    <a:pt x="1614" y="24"/>
                  </a:lnTo>
                  <a:lnTo>
                    <a:pt x="1615" y="68"/>
                  </a:lnTo>
                  <a:lnTo>
                    <a:pt x="1615" y="192"/>
                  </a:lnTo>
                  <a:lnTo>
                    <a:pt x="1617" y="778"/>
                  </a:lnTo>
                  <a:lnTo>
                    <a:pt x="1619" y="1248"/>
                  </a:lnTo>
                  <a:lnTo>
                    <a:pt x="1621" y="1587"/>
                  </a:lnTo>
                  <a:lnTo>
                    <a:pt x="1623" y="1795"/>
                  </a:lnTo>
                  <a:lnTo>
                    <a:pt x="1623" y="1811"/>
                  </a:lnTo>
                  <a:lnTo>
                    <a:pt x="1624" y="1800"/>
                  </a:lnTo>
                  <a:lnTo>
                    <a:pt x="1624" y="1772"/>
                  </a:lnTo>
                  <a:lnTo>
                    <a:pt x="1626" y="1549"/>
                  </a:lnTo>
                  <a:lnTo>
                    <a:pt x="1628" y="1192"/>
                  </a:lnTo>
                  <a:lnTo>
                    <a:pt x="1630" y="705"/>
                  </a:lnTo>
                  <a:lnTo>
                    <a:pt x="1632" y="93"/>
                  </a:lnTo>
                  <a:lnTo>
                    <a:pt x="1632" y="24"/>
                  </a:lnTo>
                  <a:lnTo>
                    <a:pt x="1632" y="68"/>
                  </a:lnTo>
                  <a:lnTo>
                    <a:pt x="1632" y="192"/>
                  </a:lnTo>
                  <a:lnTo>
                    <a:pt x="1634" y="778"/>
                  </a:lnTo>
                  <a:lnTo>
                    <a:pt x="1636" y="1248"/>
                  </a:lnTo>
                  <a:lnTo>
                    <a:pt x="1638" y="1587"/>
                  </a:lnTo>
                  <a:lnTo>
                    <a:pt x="1640" y="1795"/>
                  </a:lnTo>
                  <a:lnTo>
                    <a:pt x="1640" y="1811"/>
                  </a:lnTo>
                  <a:lnTo>
                    <a:pt x="1641" y="1800"/>
                  </a:lnTo>
                  <a:lnTo>
                    <a:pt x="1641" y="1772"/>
                  </a:lnTo>
                  <a:lnTo>
                    <a:pt x="1643" y="1549"/>
                  </a:lnTo>
                  <a:lnTo>
                    <a:pt x="1645" y="1192"/>
                  </a:lnTo>
                  <a:lnTo>
                    <a:pt x="1647" y="705"/>
                  </a:lnTo>
                  <a:lnTo>
                    <a:pt x="1649" y="93"/>
                  </a:lnTo>
                  <a:lnTo>
                    <a:pt x="1649" y="24"/>
                  </a:lnTo>
                  <a:lnTo>
                    <a:pt x="1650" y="68"/>
                  </a:lnTo>
                  <a:lnTo>
                    <a:pt x="1650" y="192"/>
                  </a:lnTo>
                  <a:lnTo>
                    <a:pt x="1652" y="778"/>
                  </a:lnTo>
                  <a:lnTo>
                    <a:pt x="1654" y="1248"/>
                  </a:lnTo>
                  <a:lnTo>
                    <a:pt x="1656" y="1587"/>
                  </a:lnTo>
                  <a:lnTo>
                    <a:pt x="1658" y="1795"/>
                  </a:lnTo>
                  <a:lnTo>
                    <a:pt x="1658" y="1811"/>
                  </a:lnTo>
                  <a:lnTo>
                    <a:pt x="1658" y="1800"/>
                  </a:lnTo>
                  <a:lnTo>
                    <a:pt x="1658" y="1772"/>
                  </a:lnTo>
                  <a:lnTo>
                    <a:pt x="1660" y="1549"/>
                  </a:lnTo>
                  <a:lnTo>
                    <a:pt x="1662" y="1192"/>
                  </a:lnTo>
                  <a:lnTo>
                    <a:pt x="1664" y="705"/>
                  </a:lnTo>
                  <a:lnTo>
                    <a:pt x="1666" y="93"/>
                  </a:lnTo>
                  <a:lnTo>
                    <a:pt x="1666" y="24"/>
                  </a:lnTo>
                  <a:lnTo>
                    <a:pt x="1667" y="102"/>
                  </a:lnTo>
                  <a:lnTo>
                    <a:pt x="1667" y="192"/>
                  </a:lnTo>
                  <a:lnTo>
                    <a:pt x="1669" y="778"/>
                  </a:lnTo>
                  <a:lnTo>
                    <a:pt x="1671" y="1248"/>
                  </a:lnTo>
                  <a:lnTo>
                    <a:pt x="1673" y="1587"/>
                  </a:lnTo>
                  <a:lnTo>
                    <a:pt x="1675" y="1795"/>
                  </a:lnTo>
                  <a:lnTo>
                    <a:pt x="1675" y="1811"/>
                  </a:lnTo>
                  <a:lnTo>
                    <a:pt x="1676" y="1794"/>
                  </a:lnTo>
                  <a:lnTo>
                    <a:pt x="1676" y="1774"/>
                  </a:lnTo>
                  <a:lnTo>
                    <a:pt x="1678" y="1557"/>
                  </a:lnTo>
                  <a:lnTo>
                    <a:pt x="1680" y="1209"/>
                  </a:lnTo>
                  <a:lnTo>
                    <a:pt x="1682" y="731"/>
                  </a:lnTo>
                  <a:lnTo>
                    <a:pt x="1684" y="129"/>
                  </a:lnTo>
                  <a:lnTo>
                    <a:pt x="1684" y="61"/>
                  </a:lnTo>
                  <a:lnTo>
                    <a:pt x="1684" y="137"/>
                  </a:lnTo>
                  <a:lnTo>
                    <a:pt x="1684" y="224"/>
                  </a:lnTo>
                  <a:lnTo>
                    <a:pt x="1686" y="792"/>
                  </a:lnTo>
                  <a:lnTo>
                    <a:pt x="1688" y="1247"/>
                  </a:lnTo>
                  <a:lnTo>
                    <a:pt x="1690" y="1577"/>
                  </a:lnTo>
                  <a:lnTo>
                    <a:pt x="1692" y="1780"/>
                  </a:lnTo>
                  <a:lnTo>
                    <a:pt x="1692" y="1796"/>
                  </a:lnTo>
                  <a:lnTo>
                    <a:pt x="1693" y="1778"/>
                  </a:lnTo>
                  <a:lnTo>
                    <a:pt x="1693" y="1757"/>
                  </a:lnTo>
                  <a:lnTo>
                    <a:pt x="1695" y="1539"/>
                  </a:lnTo>
                  <a:lnTo>
                    <a:pt x="1697" y="1191"/>
                  </a:lnTo>
                  <a:lnTo>
                    <a:pt x="1699" y="716"/>
                  </a:lnTo>
                  <a:lnTo>
                    <a:pt x="1701" y="121"/>
                  </a:lnTo>
                  <a:lnTo>
                    <a:pt x="1701" y="43"/>
                  </a:lnTo>
                  <a:lnTo>
                    <a:pt x="1701" y="54"/>
                  </a:lnTo>
                  <a:lnTo>
                    <a:pt x="1702" y="129"/>
                  </a:lnTo>
                  <a:lnTo>
                    <a:pt x="1702" y="217"/>
                  </a:lnTo>
                  <a:lnTo>
                    <a:pt x="1704" y="787"/>
                  </a:lnTo>
                  <a:lnTo>
                    <a:pt x="1706" y="1245"/>
                  </a:lnTo>
                  <a:lnTo>
                    <a:pt x="1708" y="1576"/>
                  </a:lnTo>
                  <a:lnTo>
                    <a:pt x="1710" y="1780"/>
                  </a:lnTo>
                  <a:lnTo>
                    <a:pt x="1710" y="1796"/>
                  </a:lnTo>
                  <a:lnTo>
                    <a:pt x="1710" y="1778"/>
                  </a:lnTo>
                  <a:lnTo>
                    <a:pt x="1710" y="1758"/>
                  </a:lnTo>
                  <a:lnTo>
                    <a:pt x="1712" y="1541"/>
                  </a:lnTo>
                  <a:lnTo>
                    <a:pt x="1714" y="1193"/>
                  </a:lnTo>
                  <a:lnTo>
                    <a:pt x="1716" y="721"/>
                  </a:lnTo>
                  <a:lnTo>
                    <a:pt x="1718" y="128"/>
                  </a:lnTo>
                  <a:lnTo>
                    <a:pt x="1718" y="61"/>
                  </a:lnTo>
                  <a:lnTo>
                    <a:pt x="1718" y="62"/>
                  </a:lnTo>
                  <a:lnTo>
                    <a:pt x="1719" y="139"/>
                  </a:lnTo>
                  <a:lnTo>
                    <a:pt x="1719" y="227"/>
                  </a:lnTo>
                  <a:lnTo>
                    <a:pt x="1721" y="803"/>
                  </a:lnTo>
                  <a:lnTo>
                    <a:pt x="1723" y="1263"/>
                  </a:lnTo>
                  <a:lnTo>
                    <a:pt x="1725" y="1595"/>
                  </a:lnTo>
                  <a:lnTo>
                    <a:pt x="1727" y="1796"/>
                  </a:lnTo>
                  <a:lnTo>
                    <a:pt x="1727" y="1811"/>
                  </a:lnTo>
                  <a:lnTo>
                    <a:pt x="1728" y="1793"/>
                  </a:lnTo>
                  <a:lnTo>
                    <a:pt x="1728" y="1772"/>
                  </a:lnTo>
                  <a:lnTo>
                    <a:pt x="1730" y="1549"/>
                  </a:lnTo>
                  <a:lnTo>
                    <a:pt x="1732" y="1192"/>
                  </a:lnTo>
                  <a:lnTo>
                    <a:pt x="1734" y="705"/>
                  </a:lnTo>
                  <a:lnTo>
                    <a:pt x="1736" y="93"/>
                  </a:lnTo>
                  <a:lnTo>
                    <a:pt x="1736" y="24"/>
                  </a:lnTo>
                  <a:lnTo>
                    <a:pt x="1736" y="24"/>
                  </a:lnTo>
                  <a:lnTo>
                    <a:pt x="1736" y="192"/>
                  </a:lnTo>
                  <a:lnTo>
                    <a:pt x="1738" y="778"/>
                  </a:lnTo>
                  <a:lnTo>
                    <a:pt x="1740" y="1248"/>
                  </a:lnTo>
                  <a:lnTo>
                    <a:pt x="1742" y="1587"/>
                  </a:lnTo>
                  <a:lnTo>
                    <a:pt x="1744" y="1795"/>
                  </a:lnTo>
                  <a:lnTo>
                    <a:pt x="1744" y="1811"/>
                  </a:lnTo>
                  <a:lnTo>
                    <a:pt x="1745" y="1800"/>
                  </a:lnTo>
                  <a:lnTo>
                    <a:pt x="1745" y="1772"/>
                  </a:lnTo>
                  <a:lnTo>
                    <a:pt x="1747" y="1549"/>
                  </a:lnTo>
                  <a:lnTo>
                    <a:pt x="1749" y="1192"/>
                  </a:lnTo>
                  <a:lnTo>
                    <a:pt x="1751" y="705"/>
                  </a:lnTo>
                  <a:lnTo>
                    <a:pt x="1753" y="93"/>
                  </a:lnTo>
                  <a:lnTo>
                    <a:pt x="1753" y="24"/>
                  </a:lnTo>
                  <a:lnTo>
                    <a:pt x="1754" y="24"/>
                  </a:lnTo>
                  <a:lnTo>
                    <a:pt x="1754" y="192"/>
                  </a:lnTo>
                  <a:lnTo>
                    <a:pt x="1756" y="778"/>
                  </a:lnTo>
                  <a:lnTo>
                    <a:pt x="1758" y="1248"/>
                  </a:lnTo>
                  <a:lnTo>
                    <a:pt x="1760" y="1587"/>
                  </a:lnTo>
                  <a:lnTo>
                    <a:pt x="1762" y="1795"/>
                  </a:lnTo>
                  <a:lnTo>
                    <a:pt x="1762" y="1811"/>
                  </a:lnTo>
                  <a:lnTo>
                    <a:pt x="1762" y="1800"/>
                  </a:lnTo>
                  <a:lnTo>
                    <a:pt x="1762" y="1772"/>
                  </a:lnTo>
                  <a:lnTo>
                    <a:pt x="1764" y="1549"/>
                  </a:lnTo>
                  <a:lnTo>
                    <a:pt x="1766" y="1192"/>
                  </a:lnTo>
                  <a:lnTo>
                    <a:pt x="1768" y="705"/>
                  </a:lnTo>
                  <a:lnTo>
                    <a:pt x="1770" y="93"/>
                  </a:lnTo>
                  <a:lnTo>
                    <a:pt x="1770" y="24"/>
                  </a:lnTo>
                  <a:lnTo>
                    <a:pt x="1771" y="24"/>
                  </a:lnTo>
                  <a:lnTo>
                    <a:pt x="1771" y="192"/>
                  </a:lnTo>
                  <a:lnTo>
                    <a:pt x="1773" y="778"/>
                  </a:lnTo>
                  <a:lnTo>
                    <a:pt x="1775" y="1248"/>
                  </a:lnTo>
                  <a:lnTo>
                    <a:pt x="1777" y="1587"/>
                  </a:lnTo>
                  <a:lnTo>
                    <a:pt x="1779" y="1795"/>
                  </a:lnTo>
                  <a:lnTo>
                    <a:pt x="1779" y="1811"/>
                  </a:lnTo>
                  <a:lnTo>
                    <a:pt x="1780" y="1800"/>
                  </a:lnTo>
                  <a:lnTo>
                    <a:pt x="1780" y="1772"/>
                  </a:lnTo>
                  <a:lnTo>
                    <a:pt x="1782" y="1549"/>
                  </a:lnTo>
                  <a:lnTo>
                    <a:pt x="1784" y="1192"/>
                  </a:lnTo>
                  <a:lnTo>
                    <a:pt x="1786" y="705"/>
                  </a:lnTo>
                  <a:lnTo>
                    <a:pt x="1788" y="93"/>
                  </a:lnTo>
                  <a:lnTo>
                    <a:pt x="1788" y="24"/>
                  </a:lnTo>
                  <a:lnTo>
                    <a:pt x="1788" y="24"/>
                  </a:lnTo>
                  <a:lnTo>
                    <a:pt x="1788" y="192"/>
                  </a:lnTo>
                  <a:lnTo>
                    <a:pt x="1790" y="778"/>
                  </a:lnTo>
                  <a:lnTo>
                    <a:pt x="1792" y="1248"/>
                  </a:lnTo>
                  <a:lnTo>
                    <a:pt x="1794" y="1587"/>
                  </a:lnTo>
                  <a:lnTo>
                    <a:pt x="1796" y="1795"/>
                  </a:lnTo>
                  <a:lnTo>
                    <a:pt x="1796" y="1811"/>
                  </a:lnTo>
                  <a:lnTo>
                    <a:pt x="1797" y="1800"/>
                  </a:lnTo>
                  <a:lnTo>
                    <a:pt x="1797" y="1772"/>
                  </a:lnTo>
                  <a:lnTo>
                    <a:pt x="1799" y="1549"/>
                  </a:lnTo>
                  <a:lnTo>
                    <a:pt x="1801" y="1192"/>
                  </a:lnTo>
                  <a:lnTo>
                    <a:pt x="1803" y="705"/>
                  </a:lnTo>
                  <a:lnTo>
                    <a:pt x="1805" y="93"/>
                  </a:lnTo>
                  <a:lnTo>
                    <a:pt x="1805" y="24"/>
                  </a:lnTo>
                  <a:lnTo>
                    <a:pt x="1806" y="24"/>
                  </a:lnTo>
                  <a:lnTo>
                    <a:pt x="1806" y="192"/>
                  </a:lnTo>
                  <a:lnTo>
                    <a:pt x="1808" y="778"/>
                  </a:lnTo>
                  <a:lnTo>
                    <a:pt x="1810" y="1248"/>
                  </a:lnTo>
                  <a:lnTo>
                    <a:pt x="1812" y="1587"/>
                  </a:lnTo>
                  <a:lnTo>
                    <a:pt x="1814" y="1795"/>
                  </a:lnTo>
                  <a:lnTo>
                    <a:pt x="1814" y="1811"/>
                  </a:lnTo>
                  <a:lnTo>
                    <a:pt x="1814" y="1800"/>
                  </a:lnTo>
                  <a:lnTo>
                    <a:pt x="1814" y="1772"/>
                  </a:lnTo>
                  <a:lnTo>
                    <a:pt x="1816" y="1549"/>
                  </a:lnTo>
                  <a:lnTo>
                    <a:pt x="1818" y="1192"/>
                  </a:lnTo>
                  <a:lnTo>
                    <a:pt x="1820" y="705"/>
                  </a:lnTo>
                  <a:lnTo>
                    <a:pt x="1822" y="93"/>
                  </a:lnTo>
                  <a:lnTo>
                    <a:pt x="1822" y="24"/>
                  </a:lnTo>
                  <a:lnTo>
                    <a:pt x="1823" y="24"/>
                  </a:lnTo>
                  <a:lnTo>
                    <a:pt x="1823" y="192"/>
                  </a:lnTo>
                  <a:lnTo>
                    <a:pt x="1825" y="778"/>
                  </a:lnTo>
                  <a:lnTo>
                    <a:pt x="1827" y="1248"/>
                  </a:lnTo>
                  <a:lnTo>
                    <a:pt x="1829" y="1587"/>
                  </a:lnTo>
                  <a:lnTo>
                    <a:pt x="1831" y="1795"/>
                  </a:lnTo>
                  <a:lnTo>
                    <a:pt x="1832" y="1811"/>
                  </a:lnTo>
                  <a:lnTo>
                    <a:pt x="1832" y="1772"/>
                  </a:lnTo>
                  <a:lnTo>
                    <a:pt x="1834" y="1549"/>
                  </a:lnTo>
                  <a:lnTo>
                    <a:pt x="1836" y="1192"/>
                  </a:lnTo>
                  <a:lnTo>
                    <a:pt x="1838" y="705"/>
                  </a:lnTo>
                  <a:lnTo>
                    <a:pt x="1840" y="93"/>
                  </a:lnTo>
                  <a:lnTo>
                    <a:pt x="1840" y="24"/>
                  </a:lnTo>
                  <a:lnTo>
                    <a:pt x="1840" y="24"/>
                  </a:lnTo>
                  <a:lnTo>
                    <a:pt x="1840" y="192"/>
                  </a:lnTo>
                  <a:lnTo>
                    <a:pt x="1842" y="778"/>
                  </a:lnTo>
                  <a:lnTo>
                    <a:pt x="1844" y="1248"/>
                  </a:lnTo>
                  <a:lnTo>
                    <a:pt x="1846" y="1587"/>
                  </a:lnTo>
                  <a:lnTo>
                    <a:pt x="1848" y="1795"/>
                  </a:lnTo>
                  <a:lnTo>
                    <a:pt x="1849" y="1811"/>
                  </a:lnTo>
                  <a:lnTo>
                    <a:pt x="1849" y="1778"/>
                  </a:lnTo>
                  <a:lnTo>
                    <a:pt x="1850" y="1772"/>
                  </a:lnTo>
                  <a:lnTo>
                    <a:pt x="1853" y="1192"/>
                  </a:lnTo>
                  <a:lnTo>
                    <a:pt x="1855" y="705"/>
                  </a:lnTo>
                  <a:lnTo>
                    <a:pt x="1857" y="93"/>
                  </a:lnTo>
                  <a:lnTo>
                    <a:pt x="1857" y="24"/>
                  </a:lnTo>
                  <a:lnTo>
                    <a:pt x="1858" y="24"/>
                  </a:lnTo>
                  <a:lnTo>
                    <a:pt x="1858" y="169"/>
                  </a:lnTo>
                  <a:lnTo>
                    <a:pt x="1858" y="192"/>
                  </a:lnTo>
                  <a:lnTo>
                    <a:pt x="1860" y="778"/>
                  </a:lnTo>
                  <a:lnTo>
                    <a:pt x="1862" y="1248"/>
                  </a:lnTo>
                  <a:lnTo>
                    <a:pt x="1864" y="1587"/>
                  </a:lnTo>
                  <a:lnTo>
                    <a:pt x="1866" y="1795"/>
                  </a:lnTo>
                  <a:lnTo>
                    <a:pt x="1866" y="1811"/>
                  </a:lnTo>
                  <a:lnTo>
                    <a:pt x="1866" y="1778"/>
                  </a:lnTo>
                  <a:lnTo>
                    <a:pt x="1867" y="1772"/>
                  </a:lnTo>
                  <a:lnTo>
                    <a:pt x="1870" y="1192"/>
                  </a:lnTo>
                  <a:lnTo>
                    <a:pt x="1872" y="705"/>
                  </a:lnTo>
                  <a:lnTo>
                    <a:pt x="1874" y="93"/>
                  </a:lnTo>
                  <a:lnTo>
                    <a:pt x="1874" y="24"/>
                  </a:lnTo>
                  <a:lnTo>
                    <a:pt x="1875" y="24"/>
                  </a:lnTo>
                  <a:lnTo>
                    <a:pt x="1875" y="169"/>
                  </a:lnTo>
                  <a:lnTo>
                    <a:pt x="1876" y="192"/>
                  </a:lnTo>
                  <a:lnTo>
                    <a:pt x="1877" y="778"/>
                  </a:lnTo>
                  <a:lnTo>
                    <a:pt x="1879" y="1248"/>
                  </a:lnTo>
                  <a:lnTo>
                    <a:pt x="1881" y="1587"/>
                  </a:lnTo>
                  <a:lnTo>
                    <a:pt x="1883" y="1795"/>
                  </a:lnTo>
                  <a:lnTo>
                    <a:pt x="1884" y="1811"/>
                  </a:lnTo>
                  <a:lnTo>
                    <a:pt x="1884" y="1778"/>
                  </a:lnTo>
                  <a:lnTo>
                    <a:pt x="1884" y="1772"/>
                  </a:lnTo>
                  <a:lnTo>
                    <a:pt x="1888" y="1192"/>
                  </a:lnTo>
                  <a:lnTo>
                    <a:pt x="1890" y="705"/>
                  </a:lnTo>
                  <a:lnTo>
                    <a:pt x="1892" y="93"/>
                  </a:lnTo>
                  <a:lnTo>
                    <a:pt x="1892" y="24"/>
                  </a:lnTo>
                  <a:lnTo>
                    <a:pt x="1892" y="24"/>
                  </a:lnTo>
                  <a:lnTo>
                    <a:pt x="1892" y="169"/>
                  </a:lnTo>
                  <a:lnTo>
                    <a:pt x="1893" y="192"/>
                  </a:lnTo>
                  <a:lnTo>
                    <a:pt x="1894" y="778"/>
                  </a:lnTo>
                  <a:lnTo>
                    <a:pt x="1896" y="1248"/>
                  </a:lnTo>
                  <a:lnTo>
                    <a:pt x="1898" y="1587"/>
                  </a:lnTo>
                  <a:lnTo>
                    <a:pt x="1900" y="1795"/>
                  </a:lnTo>
                  <a:lnTo>
                    <a:pt x="1901" y="1811"/>
                  </a:lnTo>
                  <a:lnTo>
                    <a:pt x="1901" y="1781"/>
                  </a:lnTo>
                  <a:lnTo>
                    <a:pt x="1902" y="1778"/>
                  </a:lnTo>
                  <a:lnTo>
                    <a:pt x="1902" y="1772"/>
                  </a:lnTo>
                  <a:lnTo>
                    <a:pt x="1905" y="1192"/>
                  </a:lnTo>
                  <a:lnTo>
                    <a:pt x="1907" y="705"/>
                  </a:lnTo>
                  <a:lnTo>
                    <a:pt x="1909" y="93"/>
                  </a:lnTo>
                  <a:lnTo>
                    <a:pt x="1909" y="24"/>
                  </a:lnTo>
                  <a:lnTo>
                    <a:pt x="1910" y="24"/>
                  </a:lnTo>
                  <a:lnTo>
                    <a:pt x="1910" y="157"/>
                  </a:lnTo>
                  <a:lnTo>
                    <a:pt x="1910" y="169"/>
                  </a:lnTo>
                  <a:lnTo>
                    <a:pt x="1910" y="192"/>
                  </a:lnTo>
                  <a:lnTo>
                    <a:pt x="1912" y="778"/>
                  </a:lnTo>
                  <a:lnTo>
                    <a:pt x="1914" y="1248"/>
                  </a:lnTo>
                  <a:lnTo>
                    <a:pt x="1916" y="1587"/>
                  </a:lnTo>
                  <a:lnTo>
                    <a:pt x="1918" y="1795"/>
                  </a:lnTo>
                  <a:lnTo>
                    <a:pt x="1918" y="1811"/>
                  </a:lnTo>
                  <a:lnTo>
                    <a:pt x="1918" y="1781"/>
                  </a:lnTo>
                  <a:lnTo>
                    <a:pt x="1919" y="1778"/>
                  </a:lnTo>
                  <a:lnTo>
                    <a:pt x="1919" y="1772"/>
                  </a:lnTo>
                  <a:lnTo>
                    <a:pt x="1922" y="1192"/>
                  </a:lnTo>
                  <a:lnTo>
                    <a:pt x="1924" y="705"/>
                  </a:lnTo>
                  <a:lnTo>
                    <a:pt x="1926" y="93"/>
                  </a:lnTo>
                  <a:lnTo>
                    <a:pt x="1927" y="24"/>
                  </a:lnTo>
                  <a:lnTo>
                    <a:pt x="1927" y="141"/>
                  </a:lnTo>
                  <a:lnTo>
                    <a:pt x="1928" y="157"/>
                  </a:lnTo>
                  <a:lnTo>
                    <a:pt x="1928" y="192"/>
                  </a:lnTo>
                  <a:lnTo>
                    <a:pt x="1930" y="778"/>
                  </a:lnTo>
                  <a:lnTo>
                    <a:pt x="1931" y="1248"/>
                  </a:lnTo>
                  <a:lnTo>
                    <a:pt x="1933" y="1587"/>
                  </a:lnTo>
                  <a:lnTo>
                    <a:pt x="1935" y="1795"/>
                  </a:lnTo>
                  <a:lnTo>
                    <a:pt x="1936" y="1811"/>
                  </a:lnTo>
                  <a:lnTo>
                    <a:pt x="1936" y="1784"/>
                  </a:lnTo>
                  <a:lnTo>
                    <a:pt x="1936" y="1781"/>
                  </a:lnTo>
                  <a:lnTo>
                    <a:pt x="1936" y="1772"/>
                  </a:lnTo>
                  <a:lnTo>
                    <a:pt x="1938" y="1549"/>
                  </a:lnTo>
                  <a:lnTo>
                    <a:pt x="1942" y="705"/>
                  </a:lnTo>
                  <a:lnTo>
                    <a:pt x="1944" y="93"/>
                  </a:lnTo>
                  <a:lnTo>
                    <a:pt x="1944" y="24"/>
                  </a:lnTo>
                  <a:lnTo>
                    <a:pt x="1944" y="141"/>
                  </a:lnTo>
                  <a:lnTo>
                    <a:pt x="1945" y="157"/>
                  </a:lnTo>
                  <a:lnTo>
                    <a:pt x="1945" y="192"/>
                  </a:lnTo>
                  <a:lnTo>
                    <a:pt x="1947" y="778"/>
                  </a:lnTo>
                  <a:lnTo>
                    <a:pt x="1948" y="1248"/>
                  </a:lnTo>
                  <a:lnTo>
                    <a:pt x="1950" y="1587"/>
                  </a:lnTo>
                  <a:lnTo>
                    <a:pt x="1952" y="1795"/>
                  </a:lnTo>
                  <a:lnTo>
                    <a:pt x="1953" y="1811"/>
                  </a:lnTo>
                  <a:lnTo>
                    <a:pt x="1953" y="1784"/>
                  </a:lnTo>
                  <a:lnTo>
                    <a:pt x="1954" y="1781"/>
                  </a:lnTo>
                  <a:lnTo>
                    <a:pt x="1954" y="1772"/>
                  </a:lnTo>
                  <a:lnTo>
                    <a:pt x="1956" y="1549"/>
                  </a:lnTo>
                  <a:lnTo>
                    <a:pt x="1959" y="705"/>
                  </a:lnTo>
                  <a:lnTo>
                    <a:pt x="1961" y="93"/>
                  </a:lnTo>
                  <a:lnTo>
                    <a:pt x="1962" y="24"/>
                  </a:lnTo>
                  <a:lnTo>
                    <a:pt x="1962" y="108"/>
                  </a:lnTo>
                  <a:lnTo>
                    <a:pt x="1962" y="141"/>
                  </a:lnTo>
                  <a:lnTo>
                    <a:pt x="1962" y="192"/>
                  </a:lnTo>
                  <a:lnTo>
                    <a:pt x="1964" y="778"/>
                  </a:lnTo>
                  <a:lnTo>
                    <a:pt x="1966" y="1248"/>
                  </a:lnTo>
                  <a:lnTo>
                    <a:pt x="1968" y="1587"/>
                  </a:lnTo>
                  <a:lnTo>
                    <a:pt x="1970" y="1795"/>
                  </a:lnTo>
                  <a:lnTo>
                    <a:pt x="1970" y="1811"/>
                  </a:lnTo>
                  <a:lnTo>
                    <a:pt x="1970" y="1791"/>
                  </a:lnTo>
                  <a:lnTo>
                    <a:pt x="1971" y="1784"/>
                  </a:lnTo>
                  <a:lnTo>
                    <a:pt x="1971" y="1772"/>
                  </a:lnTo>
                  <a:lnTo>
                    <a:pt x="1973" y="1549"/>
                  </a:lnTo>
                  <a:lnTo>
                    <a:pt x="1976" y="705"/>
                  </a:lnTo>
                  <a:lnTo>
                    <a:pt x="1978" y="93"/>
                  </a:lnTo>
                  <a:lnTo>
                    <a:pt x="1979" y="24"/>
                  </a:lnTo>
                  <a:lnTo>
                    <a:pt x="1979" y="108"/>
                  </a:lnTo>
                  <a:lnTo>
                    <a:pt x="1980" y="141"/>
                  </a:lnTo>
                  <a:lnTo>
                    <a:pt x="1980" y="192"/>
                  </a:lnTo>
                  <a:lnTo>
                    <a:pt x="1982" y="778"/>
                  </a:lnTo>
                  <a:lnTo>
                    <a:pt x="1985" y="1587"/>
                  </a:lnTo>
                  <a:lnTo>
                    <a:pt x="1987" y="1795"/>
                  </a:lnTo>
                  <a:lnTo>
                    <a:pt x="1988" y="1811"/>
                  </a:lnTo>
                  <a:lnTo>
                    <a:pt x="1988" y="1791"/>
                  </a:lnTo>
                  <a:lnTo>
                    <a:pt x="1988" y="1784"/>
                  </a:lnTo>
                  <a:lnTo>
                    <a:pt x="1988" y="1772"/>
                  </a:lnTo>
                  <a:lnTo>
                    <a:pt x="1990" y="1549"/>
                  </a:lnTo>
                  <a:lnTo>
                    <a:pt x="1992" y="1192"/>
                  </a:lnTo>
                  <a:lnTo>
                    <a:pt x="1994" y="705"/>
                  </a:lnTo>
                  <a:lnTo>
                    <a:pt x="1996" y="93"/>
                  </a:lnTo>
                  <a:lnTo>
                    <a:pt x="1996" y="24"/>
                  </a:lnTo>
                  <a:lnTo>
                    <a:pt x="1996" y="108"/>
                  </a:lnTo>
                  <a:lnTo>
                    <a:pt x="1997" y="141"/>
                  </a:lnTo>
                  <a:lnTo>
                    <a:pt x="1997" y="192"/>
                  </a:lnTo>
                  <a:lnTo>
                    <a:pt x="1999" y="778"/>
                  </a:lnTo>
                  <a:lnTo>
                    <a:pt x="2002" y="1587"/>
                  </a:lnTo>
                  <a:lnTo>
                    <a:pt x="2004" y="1795"/>
                  </a:lnTo>
                  <a:lnTo>
                    <a:pt x="2005" y="1811"/>
                  </a:lnTo>
                  <a:lnTo>
                    <a:pt x="2005" y="1791"/>
                  </a:lnTo>
                  <a:lnTo>
                    <a:pt x="2006" y="1784"/>
                  </a:lnTo>
                  <a:lnTo>
                    <a:pt x="2006" y="1772"/>
                  </a:lnTo>
                  <a:lnTo>
                    <a:pt x="2008" y="1549"/>
                  </a:lnTo>
                  <a:lnTo>
                    <a:pt x="2010" y="1192"/>
                  </a:lnTo>
                  <a:lnTo>
                    <a:pt x="2011" y="705"/>
                  </a:lnTo>
                  <a:lnTo>
                    <a:pt x="2013" y="93"/>
                  </a:lnTo>
                  <a:lnTo>
                    <a:pt x="2014" y="24"/>
                  </a:lnTo>
                  <a:lnTo>
                    <a:pt x="2014" y="108"/>
                  </a:lnTo>
                  <a:lnTo>
                    <a:pt x="2014" y="141"/>
                  </a:lnTo>
                  <a:lnTo>
                    <a:pt x="2014" y="192"/>
                  </a:lnTo>
                  <a:lnTo>
                    <a:pt x="2016" y="778"/>
                  </a:lnTo>
                  <a:lnTo>
                    <a:pt x="2020" y="1587"/>
                  </a:lnTo>
                  <a:lnTo>
                    <a:pt x="2022" y="1795"/>
                  </a:lnTo>
                  <a:lnTo>
                    <a:pt x="2022" y="1811"/>
                  </a:lnTo>
                  <a:lnTo>
                    <a:pt x="2022" y="1791"/>
                  </a:lnTo>
                  <a:lnTo>
                    <a:pt x="2023" y="1784"/>
                  </a:lnTo>
                  <a:lnTo>
                    <a:pt x="2023" y="1772"/>
                  </a:lnTo>
                  <a:lnTo>
                    <a:pt x="2025" y="1549"/>
                  </a:lnTo>
                  <a:lnTo>
                    <a:pt x="2027" y="1192"/>
                  </a:lnTo>
                  <a:lnTo>
                    <a:pt x="2028" y="705"/>
                  </a:lnTo>
                  <a:lnTo>
                    <a:pt x="2030" y="93"/>
                  </a:lnTo>
                  <a:lnTo>
                    <a:pt x="2031" y="24"/>
                  </a:lnTo>
                  <a:lnTo>
                    <a:pt x="2031" y="108"/>
                  </a:lnTo>
                  <a:lnTo>
                    <a:pt x="2032" y="141"/>
                  </a:lnTo>
                  <a:lnTo>
                    <a:pt x="2032" y="192"/>
                  </a:lnTo>
                  <a:lnTo>
                    <a:pt x="2034" y="778"/>
                  </a:lnTo>
                  <a:lnTo>
                    <a:pt x="2036" y="1248"/>
                  </a:lnTo>
                  <a:lnTo>
                    <a:pt x="2038" y="1587"/>
                  </a:lnTo>
                  <a:lnTo>
                    <a:pt x="2039" y="1795"/>
                  </a:lnTo>
                  <a:lnTo>
                    <a:pt x="2040" y="1811"/>
                  </a:lnTo>
                  <a:lnTo>
                    <a:pt x="2040" y="1800"/>
                  </a:lnTo>
                  <a:lnTo>
                    <a:pt x="2040" y="1791"/>
                  </a:lnTo>
                  <a:lnTo>
                    <a:pt x="2040" y="1772"/>
                  </a:lnTo>
                  <a:lnTo>
                    <a:pt x="2042" y="1549"/>
                  </a:lnTo>
                  <a:lnTo>
                    <a:pt x="2044" y="1192"/>
                  </a:lnTo>
                  <a:lnTo>
                    <a:pt x="2046" y="705"/>
                  </a:lnTo>
                  <a:lnTo>
                    <a:pt x="2048" y="93"/>
                  </a:lnTo>
                  <a:lnTo>
                    <a:pt x="2048" y="24"/>
                  </a:lnTo>
                  <a:lnTo>
                    <a:pt x="2048" y="68"/>
                  </a:lnTo>
                  <a:lnTo>
                    <a:pt x="2049" y="108"/>
                  </a:lnTo>
                  <a:lnTo>
                    <a:pt x="2049" y="192"/>
                  </a:lnTo>
                  <a:lnTo>
                    <a:pt x="2051" y="778"/>
                  </a:lnTo>
                  <a:lnTo>
                    <a:pt x="2053" y="1248"/>
                  </a:lnTo>
                  <a:lnTo>
                    <a:pt x="2055" y="1587"/>
                  </a:lnTo>
                  <a:lnTo>
                    <a:pt x="2056" y="1795"/>
                  </a:lnTo>
                  <a:lnTo>
                    <a:pt x="2057" y="1811"/>
                  </a:lnTo>
                  <a:lnTo>
                    <a:pt x="2057" y="1800"/>
                  </a:lnTo>
                  <a:lnTo>
                    <a:pt x="2058" y="1791"/>
                  </a:lnTo>
                  <a:lnTo>
                    <a:pt x="2058" y="1772"/>
                  </a:lnTo>
                  <a:lnTo>
                    <a:pt x="2060" y="1549"/>
                  </a:lnTo>
                  <a:lnTo>
                    <a:pt x="2062" y="1192"/>
                  </a:lnTo>
                  <a:lnTo>
                    <a:pt x="2064" y="705"/>
                  </a:lnTo>
                  <a:lnTo>
                    <a:pt x="2065" y="93"/>
                  </a:lnTo>
                  <a:lnTo>
                    <a:pt x="2066" y="24"/>
                  </a:lnTo>
                  <a:lnTo>
                    <a:pt x="2066" y="68"/>
                  </a:lnTo>
                  <a:lnTo>
                    <a:pt x="2066" y="108"/>
                  </a:lnTo>
                  <a:lnTo>
                    <a:pt x="2066" y="192"/>
                  </a:lnTo>
                  <a:lnTo>
                    <a:pt x="2068" y="778"/>
                  </a:lnTo>
                  <a:lnTo>
                    <a:pt x="2070" y="1248"/>
                  </a:lnTo>
                  <a:lnTo>
                    <a:pt x="2072" y="1587"/>
                  </a:lnTo>
                  <a:lnTo>
                    <a:pt x="2074" y="1795"/>
                  </a:lnTo>
                  <a:lnTo>
                    <a:pt x="2074" y="1811"/>
                  </a:lnTo>
                  <a:lnTo>
                    <a:pt x="2074" y="1800"/>
                  </a:lnTo>
                  <a:lnTo>
                    <a:pt x="2075" y="1791"/>
                  </a:lnTo>
                  <a:lnTo>
                    <a:pt x="2075" y="1772"/>
                  </a:lnTo>
                  <a:lnTo>
                    <a:pt x="2077" y="1549"/>
                  </a:lnTo>
                  <a:lnTo>
                    <a:pt x="2079" y="1192"/>
                  </a:lnTo>
                  <a:lnTo>
                    <a:pt x="2081" y="705"/>
                  </a:lnTo>
                  <a:lnTo>
                    <a:pt x="2082" y="93"/>
                  </a:lnTo>
                  <a:lnTo>
                    <a:pt x="2083" y="24"/>
                  </a:lnTo>
                  <a:lnTo>
                    <a:pt x="2083" y="68"/>
                  </a:lnTo>
                  <a:lnTo>
                    <a:pt x="2084" y="108"/>
                  </a:lnTo>
                  <a:lnTo>
                    <a:pt x="2084" y="192"/>
                  </a:lnTo>
                  <a:lnTo>
                    <a:pt x="2086" y="778"/>
                  </a:lnTo>
                  <a:lnTo>
                    <a:pt x="2088" y="1248"/>
                  </a:lnTo>
                  <a:lnTo>
                    <a:pt x="2090" y="1587"/>
                  </a:lnTo>
                  <a:lnTo>
                    <a:pt x="2091" y="1795"/>
                  </a:lnTo>
                  <a:lnTo>
                    <a:pt x="2092" y="1811"/>
                  </a:lnTo>
                  <a:lnTo>
                    <a:pt x="2092" y="1800"/>
                  </a:lnTo>
                  <a:lnTo>
                    <a:pt x="2092" y="1791"/>
                  </a:lnTo>
                  <a:lnTo>
                    <a:pt x="2092" y="1772"/>
                  </a:lnTo>
                  <a:lnTo>
                    <a:pt x="2094" y="1549"/>
                  </a:lnTo>
                  <a:lnTo>
                    <a:pt x="2096" y="1192"/>
                  </a:lnTo>
                  <a:lnTo>
                    <a:pt x="2098" y="705"/>
                  </a:lnTo>
                  <a:lnTo>
                    <a:pt x="2100" y="93"/>
                  </a:lnTo>
                  <a:lnTo>
                    <a:pt x="2100" y="24"/>
                  </a:lnTo>
                  <a:lnTo>
                    <a:pt x="2100" y="68"/>
                  </a:lnTo>
                  <a:lnTo>
                    <a:pt x="2101" y="108"/>
                  </a:lnTo>
                  <a:lnTo>
                    <a:pt x="2101" y="192"/>
                  </a:lnTo>
                  <a:lnTo>
                    <a:pt x="2103" y="778"/>
                  </a:lnTo>
                  <a:lnTo>
                    <a:pt x="2105" y="1248"/>
                  </a:lnTo>
                  <a:lnTo>
                    <a:pt x="2107" y="1587"/>
                  </a:lnTo>
                  <a:lnTo>
                    <a:pt x="2109" y="1795"/>
                  </a:lnTo>
                  <a:lnTo>
                    <a:pt x="2109" y="1811"/>
                  </a:lnTo>
                  <a:lnTo>
                    <a:pt x="2109" y="1800"/>
                  </a:lnTo>
                  <a:lnTo>
                    <a:pt x="2110" y="1791"/>
                  </a:lnTo>
                  <a:lnTo>
                    <a:pt x="2110" y="1772"/>
                  </a:lnTo>
                  <a:lnTo>
                    <a:pt x="2112" y="1549"/>
                  </a:lnTo>
                  <a:lnTo>
                    <a:pt x="2114" y="1192"/>
                  </a:lnTo>
                  <a:lnTo>
                    <a:pt x="2116" y="705"/>
                  </a:lnTo>
                  <a:lnTo>
                    <a:pt x="2118" y="93"/>
                  </a:lnTo>
                  <a:lnTo>
                    <a:pt x="2118" y="24"/>
                  </a:lnTo>
                  <a:lnTo>
                    <a:pt x="2118" y="68"/>
                  </a:lnTo>
                  <a:lnTo>
                    <a:pt x="2118" y="108"/>
                  </a:lnTo>
                  <a:lnTo>
                    <a:pt x="2118" y="192"/>
                  </a:lnTo>
                  <a:lnTo>
                    <a:pt x="2120" y="778"/>
                  </a:lnTo>
                  <a:lnTo>
                    <a:pt x="2122" y="1248"/>
                  </a:lnTo>
                  <a:lnTo>
                    <a:pt x="2124" y="1587"/>
                  </a:lnTo>
                  <a:lnTo>
                    <a:pt x="2126" y="1795"/>
                  </a:lnTo>
                  <a:lnTo>
                    <a:pt x="2126" y="1811"/>
                  </a:lnTo>
                  <a:lnTo>
                    <a:pt x="2127" y="1800"/>
                  </a:lnTo>
                  <a:lnTo>
                    <a:pt x="2127" y="1772"/>
                  </a:lnTo>
                  <a:lnTo>
                    <a:pt x="2129" y="1549"/>
                  </a:lnTo>
                  <a:lnTo>
                    <a:pt x="2131" y="1192"/>
                  </a:lnTo>
                  <a:lnTo>
                    <a:pt x="2133" y="705"/>
                  </a:lnTo>
                  <a:lnTo>
                    <a:pt x="2135" y="93"/>
                  </a:lnTo>
                  <a:lnTo>
                    <a:pt x="2135" y="24"/>
                  </a:lnTo>
                  <a:lnTo>
                    <a:pt x="2136" y="68"/>
                  </a:lnTo>
                  <a:lnTo>
                    <a:pt x="2136" y="192"/>
                  </a:lnTo>
                  <a:lnTo>
                    <a:pt x="2138" y="778"/>
                  </a:lnTo>
                  <a:lnTo>
                    <a:pt x="2140" y="1248"/>
                  </a:lnTo>
                  <a:lnTo>
                    <a:pt x="2142" y="1587"/>
                  </a:lnTo>
                  <a:lnTo>
                    <a:pt x="2144" y="1795"/>
                  </a:lnTo>
                  <a:lnTo>
                    <a:pt x="2144" y="1811"/>
                  </a:lnTo>
                  <a:lnTo>
                    <a:pt x="2144" y="1800"/>
                  </a:lnTo>
                  <a:lnTo>
                    <a:pt x="2144" y="1772"/>
                  </a:lnTo>
                  <a:lnTo>
                    <a:pt x="2146" y="1549"/>
                  </a:lnTo>
                  <a:lnTo>
                    <a:pt x="2148" y="1192"/>
                  </a:lnTo>
                  <a:lnTo>
                    <a:pt x="2150" y="705"/>
                  </a:lnTo>
                  <a:lnTo>
                    <a:pt x="2152" y="93"/>
                  </a:lnTo>
                  <a:lnTo>
                    <a:pt x="2152" y="24"/>
                  </a:lnTo>
                  <a:lnTo>
                    <a:pt x="2153" y="68"/>
                  </a:lnTo>
                  <a:lnTo>
                    <a:pt x="2153" y="192"/>
                  </a:lnTo>
                  <a:lnTo>
                    <a:pt x="2155" y="778"/>
                  </a:lnTo>
                  <a:lnTo>
                    <a:pt x="2157" y="1248"/>
                  </a:lnTo>
                  <a:lnTo>
                    <a:pt x="2159" y="1587"/>
                  </a:lnTo>
                  <a:lnTo>
                    <a:pt x="2161" y="1795"/>
                  </a:lnTo>
                  <a:lnTo>
                    <a:pt x="2161" y="1811"/>
                  </a:lnTo>
                  <a:lnTo>
                    <a:pt x="2162" y="1800"/>
                  </a:lnTo>
                  <a:lnTo>
                    <a:pt x="2162" y="1772"/>
                  </a:lnTo>
                  <a:lnTo>
                    <a:pt x="2164" y="1549"/>
                  </a:lnTo>
                  <a:lnTo>
                    <a:pt x="2166" y="1192"/>
                  </a:lnTo>
                  <a:lnTo>
                    <a:pt x="2168" y="705"/>
                  </a:lnTo>
                  <a:lnTo>
                    <a:pt x="2170" y="93"/>
                  </a:lnTo>
                  <a:lnTo>
                    <a:pt x="2170" y="24"/>
                  </a:lnTo>
                  <a:lnTo>
                    <a:pt x="2170" y="68"/>
                  </a:lnTo>
                  <a:lnTo>
                    <a:pt x="2170" y="192"/>
                  </a:lnTo>
                  <a:lnTo>
                    <a:pt x="2172" y="778"/>
                  </a:lnTo>
                  <a:lnTo>
                    <a:pt x="2174" y="1248"/>
                  </a:lnTo>
                  <a:lnTo>
                    <a:pt x="2176" y="1587"/>
                  </a:lnTo>
                  <a:lnTo>
                    <a:pt x="2178" y="1795"/>
                  </a:lnTo>
                  <a:lnTo>
                    <a:pt x="2178" y="1811"/>
                  </a:lnTo>
                  <a:lnTo>
                    <a:pt x="2179" y="1800"/>
                  </a:lnTo>
                  <a:lnTo>
                    <a:pt x="2179" y="1772"/>
                  </a:lnTo>
                  <a:lnTo>
                    <a:pt x="2181" y="1549"/>
                  </a:lnTo>
                  <a:lnTo>
                    <a:pt x="2183" y="1192"/>
                  </a:lnTo>
                  <a:lnTo>
                    <a:pt x="2185" y="705"/>
                  </a:lnTo>
                  <a:lnTo>
                    <a:pt x="2187" y="93"/>
                  </a:lnTo>
                  <a:lnTo>
                    <a:pt x="2187" y="24"/>
                  </a:lnTo>
                  <a:lnTo>
                    <a:pt x="2188" y="68"/>
                  </a:lnTo>
                  <a:lnTo>
                    <a:pt x="2188" y="192"/>
                  </a:lnTo>
                  <a:lnTo>
                    <a:pt x="2190" y="778"/>
                  </a:lnTo>
                  <a:lnTo>
                    <a:pt x="2192" y="1248"/>
                  </a:lnTo>
                  <a:lnTo>
                    <a:pt x="2194" y="1587"/>
                  </a:lnTo>
                  <a:lnTo>
                    <a:pt x="2196" y="1795"/>
                  </a:lnTo>
                  <a:lnTo>
                    <a:pt x="2196" y="1811"/>
                  </a:lnTo>
                  <a:lnTo>
                    <a:pt x="2196" y="1800"/>
                  </a:lnTo>
                  <a:lnTo>
                    <a:pt x="2196" y="1772"/>
                  </a:lnTo>
                  <a:lnTo>
                    <a:pt x="2198" y="1549"/>
                  </a:lnTo>
                  <a:lnTo>
                    <a:pt x="2200" y="1192"/>
                  </a:lnTo>
                  <a:lnTo>
                    <a:pt x="2202" y="705"/>
                  </a:lnTo>
                  <a:lnTo>
                    <a:pt x="2204" y="93"/>
                  </a:lnTo>
                  <a:lnTo>
                    <a:pt x="2204" y="24"/>
                  </a:lnTo>
                  <a:lnTo>
                    <a:pt x="2205" y="68"/>
                  </a:lnTo>
                  <a:lnTo>
                    <a:pt x="2205" y="192"/>
                  </a:lnTo>
                  <a:lnTo>
                    <a:pt x="2207" y="778"/>
                  </a:lnTo>
                  <a:lnTo>
                    <a:pt x="2209" y="1248"/>
                  </a:lnTo>
                  <a:lnTo>
                    <a:pt x="2211" y="1587"/>
                  </a:lnTo>
                  <a:lnTo>
                    <a:pt x="2213" y="1795"/>
                  </a:lnTo>
                  <a:lnTo>
                    <a:pt x="2213" y="1811"/>
                  </a:lnTo>
                  <a:lnTo>
                    <a:pt x="2214" y="1800"/>
                  </a:lnTo>
                  <a:lnTo>
                    <a:pt x="2214" y="1772"/>
                  </a:lnTo>
                  <a:lnTo>
                    <a:pt x="2216" y="1549"/>
                  </a:lnTo>
                  <a:lnTo>
                    <a:pt x="2218" y="1192"/>
                  </a:lnTo>
                  <a:lnTo>
                    <a:pt x="2220" y="705"/>
                  </a:lnTo>
                  <a:lnTo>
                    <a:pt x="2222" y="93"/>
                  </a:lnTo>
                  <a:lnTo>
                    <a:pt x="2222" y="24"/>
                  </a:lnTo>
                  <a:lnTo>
                    <a:pt x="2222" y="68"/>
                  </a:lnTo>
                  <a:lnTo>
                    <a:pt x="2222" y="192"/>
                  </a:lnTo>
                  <a:lnTo>
                    <a:pt x="2224" y="778"/>
                  </a:lnTo>
                  <a:lnTo>
                    <a:pt x="2226" y="1248"/>
                  </a:lnTo>
                  <a:lnTo>
                    <a:pt x="2228" y="1587"/>
                  </a:lnTo>
                  <a:lnTo>
                    <a:pt x="2230" y="1795"/>
                  </a:lnTo>
                  <a:lnTo>
                    <a:pt x="2230" y="1811"/>
                  </a:lnTo>
                  <a:lnTo>
                    <a:pt x="2231" y="1800"/>
                  </a:lnTo>
                  <a:lnTo>
                    <a:pt x="2231" y="1772"/>
                  </a:lnTo>
                  <a:lnTo>
                    <a:pt x="2233" y="1549"/>
                  </a:lnTo>
                  <a:lnTo>
                    <a:pt x="2235" y="1192"/>
                  </a:lnTo>
                  <a:lnTo>
                    <a:pt x="2237" y="705"/>
                  </a:lnTo>
                  <a:lnTo>
                    <a:pt x="2239" y="93"/>
                  </a:lnTo>
                  <a:lnTo>
                    <a:pt x="2239" y="24"/>
                  </a:lnTo>
                  <a:lnTo>
                    <a:pt x="2240" y="68"/>
                  </a:lnTo>
                  <a:lnTo>
                    <a:pt x="2240" y="192"/>
                  </a:lnTo>
                  <a:lnTo>
                    <a:pt x="2242" y="778"/>
                  </a:lnTo>
                  <a:lnTo>
                    <a:pt x="2244" y="1248"/>
                  </a:lnTo>
                  <a:lnTo>
                    <a:pt x="2246" y="1587"/>
                  </a:lnTo>
                  <a:lnTo>
                    <a:pt x="2248" y="1795"/>
                  </a:lnTo>
                  <a:lnTo>
                    <a:pt x="2248" y="1811"/>
                  </a:lnTo>
                  <a:lnTo>
                    <a:pt x="2248" y="1800"/>
                  </a:lnTo>
                  <a:lnTo>
                    <a:pt x="2248" y="1772"/>
                  </a:lnTo>
                  <a:lnTo>
                    <a:pt x="2250" y="1549"/>
                  </a:lnTo>
                  <a:lnTo>
                    <a:pt x="2252" y="1192"/>
                  </a:lnTo>
                  <a:lnTo>
                    <a:pt x="2254" y="705"/>
                  </a:lnTo>
                  <a:lnTo>
                    <a:pt x="2256" y="93"/>
                  </a:lnTo>
                  <a:lnTo>
                    <a:pt x="2256" y="24"/>
                  </a:lnTo>
                  <a:lnTo>
                    <a:pt x="2257" y="24"/>
                  </a:lnTo>
                  <a:lnTo>
                    <a:pt x="2257" y="192"/>
                  </a:lnTo>
                  <a:lnTo>
                    <a:pt x="2259" y="778"/>
                  </a:lnTo>
                  <a:lnTo>
                    <a:pt x="2261" y="1248"/>
                  </a:lnTo>
                  <a:lnTo>
                    <a:pt x="2263" y="1587"/>
                  </a:lnTo>
                  <a:lnTo>
                    <a:pt x="2265" y="1795"/>
                  </a:lnTo>
                  <a:lnTo>
                    <a:pt x="2265" y="1811"/>
                  </a:lnTo>
                  <a:lnTo>
                    <a:pt x="2266" y="1800"/>
                  </a:lnTo>
                  <a:lnTo>
                    <a:pt x="2266" y="1772"/>
                  </a:lnTo>
                  <a:lnTo>
                    <a:pt x="2268" y="1549"/>
                  </a:lnTo>
                  <a:lnTo>
                    <a:pt x="2270" y="1192"/>
                  </a:lnTo>
                  <a:lnTo>
                    <a:pt x="2272" y="705"/>
                  </a:lnTo>
                  <a:lnTo>
                    <a:pt x="2274" y="93"/>
                  </a:lnTo>
                  <a:lnTo>
                    <a:pt x="2274" y="24"/>
                  </a:lnTo>
                  <a:lnTo>
                    <a:pt x="2274" y="24"/>
                  </a:lnTo>
                  <a:lnTo>
                    <a:pt x="2274" y="192"/>
                  </a:lnTo>
                  <a:lnTo>
                    <a:pt x="2276" y="778"/>
                  </a:lnTo>
                  <a:lnTo>
                    <a:pt x="2278" y="1248"/>
                  </a:lnTo>
                  <a:lnTo>
                    <a:pt x="2280" y="1587"/>
                  </a:lnTo>
                  <a:lnTo>
                    <a:pt x="2282" y="1795"/>
                  </a:lnTo>
                  <a:lnTo>
                    <a:pt x="2282" y="1811"/>
                  </a:lnTo>
                  <a:lnTo>
                    <a:pt x="2283" y="1800"/>
                  </a:lnTo>
                  <a:lnTo>
                    <a:pt x="2283" y="1772"/>
                  </a:lnTo>
                  <a:lnTo>
                    <a:pt x="2285" y="1549"/>
                  </a:lnTo>
                  <a:lnTo>
                    <a:pt x="2287" y="1192"/>
                  </a:lnTo>
                  <a:lnTo>
                    <a:pt x="2289" y="705"/>
                  </a:lnTo>
                  <a:lnTo>
                    <a:pt x="2291" y="93"/>
                  </a:lnTo>
                  <a:lnTo>
                    <a:pt x="2291" y="24"/>
                  </a:lnTo>
                  <a:lnTo>
                    <a:pt x="2292" y="24"/>
                  </a:lnTo>
                  <a:lnTo>
                    <a:pt x="2292" y="192"/>
                  </a:lnTo>
                  <a:lnTo>
                    <a:pt x="2294" y="778"/>
                  </a:lnTo>
                  <a:lnTo>
                    <a:pt x="2296" y="1248"/>
                  </a:lnTo>
                  <a:lnTo>
                    <a:pt x="2298" y="1587"/>
                  </a:lnTo>
                  <a:lnTo>
                    <a:pt x="2300" y="1795"/>
                  </a:lnTo>
                  <a:lnTo>
                    <a:pt x="2300" y="1811"/>
                  </a:lnTo>
                  <a:lnTo>
                    <a:pt x="2300" y="1800"/>
                  </a:lnTo>
                  <a:lnTo>
                    <a:pt x="2300" y="1772"/>
                  </a:lnTo>
                  <a:lnTo>
                    <a:pt x="2302" y="1549"/>
                  </a:lnTo>
                  <a:lnTo>
                    <a:pt x="2304" y="1192"/>
                  </a:lnTo>
                  <a:lnTo>
                    <a:pt x="2306" y="705"/>
                  </a:lnTo>
                  <a:lnTo>
                    <a:pt x="2308" y="93"/>
                  </a:lnTo>
                  <a:lnTo>
                    <a:pt x="2308" y="24"/>
                  </a:lnTo>
                  <a:lnTo>
                    <a:pt x="2309" y="24"/>
                  </a:lnTo>
                  <a:lnTo>
                    <a:pt x="2309" y="192"/>
                  </a:lnTo>
                  <a:lnTo>
                    <a:pt x="2311" y="778"/>
                  </a:lnTo>
                  <a:lnTo>
                    <a:pt x="2313" y="1248"/>
                  </a:lnTo>
                  <a:lnTo>
                    <a:pt x="2315" y="1587"/>
                  </a:lnTo>
                  <a:lnTo>
                    <a:pt x="2317" y="1795"/>
                  </a:lnTo>
                  <a:lnTo>
                    <a:pt x="2317" y="1811"/>
                  </a:lnTo>
                  <a:lnTo>
                    <a:pt x="2318" y="1800"/>
                  </a:lnTo>
                  <a:lnTo>
                    <a:pt x="2318" y="1772"/>
                  </a:lnTo>
                  <a:lnTo>
                    <a:pt x="2320" y="1549"/>
                  </a:lnTo>
                  <a:lnTo>
                    <a:pt x="2322" y="1192"/>
                  </a:lnTo>
                  <a:lnTo>
                    <a:pt x="2324" y="705"/>
                  </a:lnTo>
                  <a:lnTo>
                    <a:pt x="2326" y="93"/>
                  </a:lnTo>
                  <a:lnTo>
                    <a:pt x="2326" y="24"/>
                  </a:lnTo>
                  <a:lnTo>
                    <a:pt x="2326" y="24"/>
                  </a:lnTo>
                  <a:lnTo>
                    <a:pt x="2326" y="192"/>
                  </a:lnTo>
                  <a:lnTo>
                    <a:pt x="2328" y="778"/>
                  </a:lnTo>
                  <a:lnTo>
                    <a:pt x="2330" y="1248"/>
                  </a:lnTo>
                  <a:lnTo>
                    <a:pt x="2332" y="1587"/>
                  </a:lnTo>
                  <a:lnTo>
                    <a:pt x="2334" y="1795"/>
                  </a:lnTo>
                  <a:lnTo>
                    <a:pt x="2334" y="1811"/>
                  </a:lnTo>
                  <a:lnTo>
                    <a:pt x="2335" y="1800"/>
                  </a:lnTo>
                  <a:lnTo>
                    <a:pt x="2335" y="1772"/>
                  </a:lnTo>
                  <a:lnTo>
                    <a:pt x="2337" y="1549"/>
                  </a:lnTo>
                  <a:lnTo>
                    <a:pt x="2339" y="1192"/>
                  </a:lnTo>
                  <a:lnTo>
                    <a:pt x="2341" y="705"/>
                  </a:lnTo>
                  <a:lnTo>
                    <a:pt x="2343" y="93"/>
                  </a:lnTo>
                  <a:lnTo>
                    <a:pt x="2343" y="24"/>
                  </a:lnTo>
                  <a:lnTo>
                    <a:pt x="2344" y="24"/>
                  </a:lnTo>
                  <a:lnTo>
                    <a:pt x="2344" y="192"/>
                  </a:lnTo>
                  <a:lnTo>
                    <a:pt x="2346" y="778"/>
                  </a:lnTo>
                  <a:lnTo>
                    <a:pt x="2348" y="1248"/>
                  </a:lnTo>
                  <a:lnTo>
                    <a:pt x="2350" y="1587"/>
                  </a:lnTo>
                  <a:lnTo>
                    <a:pt x="2352" y="1795"/>
                  </a:lnTo>
                  <a:lnTo>
                    <a:pt x="2352" y="1811"/>
                  </a:lnTo>
                  <a:lnTo>
                    <a:pt x="2352" y="1772"/>
                  </a:lnTo>
                  <a:lnTo>
                    <a:pt x="2354" y="1549"/>
                  </a:lnTo>
                  <a:lnTo>
                    <a:pt x="2356" y="1192"/>
                  </a:lnTo>
                  <a:lnTo>
                    <a:pt x="2358" y="705"/>
                  </a:lnTo>
                  <a:lnTo>
                    <a:pt x="2360" y="93"/>
                  </a:lnTo>
                  <a:lnTo>
                    <a:pt x="2360" y="24"/>
                  </a:lnTo>
                  <a:lnTo>
                    <a:pt x="2361" y="24"/>
                  </a:lnTo>
                  <a:lnTo>
                    <a:pt x="2361" y="192"/>
                  </a:lnTo>
                  <a:lnTo>
                    <a:pt x="2363" y="778"/>
                  </a:lnTo>
                  <a:lnTo>
                    <a:pt x="2365" y="1248"/>
                  </a:lnTo>
                  <a:lnTo>
                    <a:pt x="2367" y="1587"/>
                  </a:lnTo>
                  <a:lnTo>
                    <a:pt x="2369" y="1795"/>
                  </a:lnTo>
                  <a:lnTo>
                    <a:pt x="2370" y="1811"/>
                  </a:lnTo>
                  <a:lnTo>
                    <a:pt x="2370" y="1778"/>
                  </a:lnTo>
                  <a:lnTo>
                    <a:pt x="2370" y="1772"/>
                  </a:lnTo>
                  <a:lnTo>
                    <a:pt x="2374" y="1192"/>
                  </a:lnTo>
                  <a:lnTo>
                    <a:pt x="2376" y="705"/>
                  </a:lnTo>
                  <a:lnTo>
                    <a:pt x="2378" y="93"/>
                  </a:lnTo>
                  <a:lnTo>
                    <a:pt x="2378" y="24"/>
                  </a:lnTo>
                  <a:lnTo>
                    <a:pt x="2378" y="24"/>
                  </a:lnTo>
                  <a:lnTo>
                    <a:pt x="2378" y="169"/>
                  </a:lnTo>
                  <a:lnTo>
                    <a:pt x="2379" y="192"/>
                  </a:lnTo>
                  <a:lnTo>
                    <a:pt x="2380" y="778"/>
                  </a:lnTo>
                  <a:lnTo>
                    <a:pt x="2382" y="1248"/>
                  </a:lnTo>
                  <a:lnTo>
                    <a:pt x="2384" y="1587"/>
                  </a:lnTo>
                  <a:lnTo>
                    <a:pt x="2386" y="1795"/>
                  </a:lnTo>
                  <a:lnTo>
                    <a:pt x="2387" y="1811"/>
                  </a:lnTo>
                  <a:lnTo>
                    <a:pt x="2387" y="1778"/>
                  </a:lnTo>
                  <a:lnTo>
                    <a:pt x="2388" y="1772"/>
                  </a:lnTo>
                  <a:lnTo>
                    <a:pt x="2391" y="1192"/>
                  </a:lnTo>
                  <a:lnTo>
                    <a:pt x="2393" y="705"/>
                  </a:lnTo>
                  <a:lnTo>
                    <a:pt x="2395" y="93"/>
                  </a:lnTo>
                  <a:lnTo>
                    <a:pt x="2395" y="24"/>
                  </a:lnTo>
                  <a:lnTo>
                    <a:pt x="2396" y="24"/>
                  </a:lnTo>
                  <a:lnTo>
                    <a:pt x="2396" y="169"/>
                  </a:lnTo>
                  <a:lnTo>
                    <a:pt x="2396" y="192"/>
                  </a:lnTo>
                  <a:lnTo>
                    <a:pt x="2398" y="778"/>
                  </a:lnTo>
                  <a:lnTo>
                    <a:pt x="2400" y="1248"/>
                  </a:lnTo>
                  <a:lnTo>
                    <a:pt x="2402" y="1587"/>
                  </a:lnTo>
                  <a:lnTo>
                    <a:pt x="2404" y="1795"/>
                  </a:lnTo>
                  <a:lnTo>
                    <a:pt x="2404" y="1811"/>
                  </a:lnTo>
                  <a:lnTo>
                    <a:pt x="2404" y="1778"/>
                  </a:lnTo>
                  <a:lnTo>
                    <a:pt x="2405" y="1772"/>
                  </a:lnTo>
                  <a:lnTo>
                    <a:pt x="2408" y="1192"/>
                  </a:lnTo>
                  <a:lnTo>
                    <a:pt x="2410" y="705"/>
                  </a:lnTo>
                  <a:lnTo>
                    <a:pt x="2412" y="93"/>
                  </a:lnTo>
                  <a:lnTo>
                    <a:pt x="2412" y="24"/>
                  </a:lnTo>
                  <a:lnTo>
                    <a:pt x="2413" y="24"/>
                  </a:lnTo>
                  <a:lnTo>
                    <a:pt x="2413" y="169"/>
                  </a:lnTo>
                  <a:lnTo>
                    <a:pt x="2414" y="192"/>
                  </a:lnTo>
                  <a:lnTo>
                    <a:pt x="2415" y="778"/>
                  </a:lnTo>
                  <a:lnTo>
                    <a:pt x="2417" y="1248"/>
                  </a:lnTo>
                  <a:lnTo>
                    <a:pt x="2419" y="1587"/>
                  </a:lnTo>
                  <a:lnTo>
                    <a:pt x="2421" y="1795"/>
                  </a:lnTo>
                  <a:lnTo>
                    <a:pt x="2422" y="1811"/>
                  </a:lnTo>
                  <a:lnTo>
                    <a:pt x="2422" y="1781"/>
                  </a:lnTo>
                  <a:lnTo>
                    <a:pt x="2422" y="1778"/>
                  </a:lnTo>
                  <a:lnTo>
                    <a:pt x="2422" y="1772"/>
                  </a:lnTo>
                  <a:lnTo>
                    <a:pt x="2426" y="1192"/>
                  </a:lnTo>
                  <a:lnTo>
                    <a:pt x="2428" y="705"/>
                  </a:lnTo>
                  <a:lnTo>
                    <a:pt x="2430" y="93"/>
                  </a:lnTo>
                  <a:lnTo>
                    <a:pt x="2430" y="24"/>
                  </a:lnTo>
                  <a:lnTo>
                    <a:pt x="2430" y="24"/>
                  </a:lnTo>
                  <a:lnTo>
                    <a:pt x="2430" y="157"/>
                  </a:lnTo>
                  <a:lnTo>
                    <a:pt x="2431" y="169"/>
                  </a:lnTo>
                  <a:lnTo>
                    <a:pt x="2431" y="192"/>
                  </a:lnTo>
                  <a:lnTo>
                    <a:pt x="2432" y="778"/>
                  </a:lnTo>
                  <a:lnTo>
                    <a:pt x="2434" y="1248"/>
                  </a:lnTo>
                  <a:lnTo>
                    <a:pt x="2436" y="1587"/>
                  </a:lnTo>
                  <a:lnTo>
                    <a:pt x="2438" y="1795"/>
                  </a:lnTo>
                  <a:lnTo>
                    <a:pt x="2439" y="1811"/>
                  </a:lnTo>
                  <a:lnTo>
                    <a:pt x="2439" y="1781"/>
                  </a:lnTo>
                  <a:lnTo>
                    <a:pt x="2440" y="1778"/>
                  </a:lnTo>
                  <a:lnTo>
                    <a:pt x="2440" y="1772"/>
                  </a:lnTo>
                  <a:lnTo>
                    <a:pt x="2443" y="1192"/>
                  </a:lnTo>
                  <a:lnTo>
                    <a:pt x="2445" y="705"/>
                  </a:lnTo>
                  <a:lnTo>
                    <a:pt x="2447" y="93"/>
                  </a:lnTo>
                  <a:lnTo>
                    <a:pt x="2448" y="24"/>
                  </a:lnTo>
                  <a:lnTo>
                    <a:pt x="2448" y="141"/>
                  </a:lnTo>
                  <a:lnTo>
                    <a:pt x="2448" y="157"/>
                  </a:lnTo>
                  <a:lnTo>
                    <a:pt x="2448" y="192"/>
                  </a:lnTo>
                  <a:lnTo>
                    <a:pt x="2450" y="778"/>
                  </a:lnTo>
                  <a:lnTo>
                    <a:pt x="2452" y="1248"/>
                  </a:lnTo>
                  <a:lnTo>
                    <a:pt x="2454" y="1587"/>
                  </a:lnTo>
                  <a:lnTo>
                    <a:pt x="2456" y="1795"/>
                  </a:lnTo>
                  <a:lnTo>
                    <a:pt x="2456" y="1811"/>
                  </a:lnTo>
                  <a:lnTo>
                    <a:pt x="2456" y="1784"/>
                  </a:lnTo>
                  <a:lnTo>
                    <a:pt x="2457" y="1781"/>
                  </a:lnTo>
                  <a:lnTo>
                    <a:pt x="2457" y="1772"/>
                  </a:lnTo>
                  <a:lnTo>
                    <a:pt x="2459" y="1549"/>
                  </a:lnTo>
                  <a:lnTo>
                    <a:pt x="2462" y="705"/>
                  </a:lnTo>
                  <a:lnTo>
                    <a:pt x="2464" y="93"/>
                  </a:lnTo>
                  <a:lnTo>
                    <a:pt x="2465" y="24"/>
                  </a:lnTo>
                  <a:lnTo>
                    <a:pt x="2465" y="141"/>
                  </a:lnTo>
                  <a:lnTo>
                    <a:pt x="2466" y="157"/>
                  </a:lnTo>
                  <a:lnTo>
                    <a:pt x="2466" y="192"/>
                  </a:lnTo>
                  <a:lnTo>
                    <a:pt x="2468" y="778"/>
                  </a:lnTo>
                  <a:lnTo>
                    <a:pt x="2469" y="1248"/>
                  </a:lnTo>
                  <a:lnTo>
                    <a:pt x="2471" y="1587"/>
                  </a:lnTo>
                  <a:lnTo>
                    <a:pt x="2473" y="1795"/>
                  </a:lnTo>
                  <a:lnTo>
                    <a:pt x="2474" y="1811"/>
                  </a:lnTo>
                  <a:lnTo>
                    <a:pt x="2474" y="1784"/>
                  </a:lnTo>
                  <a:lnTo>
                    <a:pt x="2474" y="1781"/>
                  </a:lnTo>
                  <a:lnTo>
                    <a:pt x="2474" y="1772"/>
                  </a:lnTo>
                  <a:lnTo>
                    <a:pt x="2476" y="1549"/>
                  </a:lnTo>
                  <a:lnTo>
                    <a:pt x="2480" y="705"/>
                  </a:lnTo>
                  <a:lnTo>
                    <a:pt x="2482" y="93"/>
                  </a:lnTo>
                  <a:lnTo>
                    <a:pt x="2482" y="24"/>
                  </a:lnTo>
                  <a:lnTo>
                    <a:pt x="2482" y="108"/>
                  </a:lnTo>
                  <a:lnTo>
                    <a:pt x="2483" y="141"/>
                  </a:lnTo>
                  <a:lnTo>
                    <a:pt x="2483" y="192"/>
                  </a:lnTo>
                  <a:lnTo>
                    <a:pt x="2485" y="778"/>
                  </a:lnTo>
                  <a:lnTo>
                    <a:pt x="2486" y="1248"/>
                  </a:lnTo>
                  <a:lnTo>
                    <a:pt x="2488" y="1587"/>
                  </a:lnTo>
                  <a:lnTo>
                    <a:pt x="2490" y="1795"/>
                  </a:lnTo>
                  <a:lnTo>
                    <a:pt x="2491" y="1811"/>
                  </a:lnTo>
                  <a:lnTo>
                    <a:pt x="2491" y="1791"/>
                  </a:lnTo>
                  <a:lnTo>
                    <a:pt x="2492" y="1784"/>
                  </a:lnTo>
                  <a:lnTo>
                    <a:pt x="2492" y="1772"/>
                  </a:lnTo>
                  <a:lnTo>
                    <a:pt x="2494" y="1549"/>
                  </a:lnTo>
                  <a:lnTo>
                    <a:pt x="2497" y="705"/>
                  </a:lnTo>
                  <a:lnTo>
                    <a:pt x="2499" y="93"/>
                  </a:lnTo>
                  <a:lnTo>
                    <a:pt x="2500" y="24"/>
                  </a:lnTo>
                  <a:lnTo>
                    <a:pt x="2500" y="108"/>
                  </a:lnTo>
                  <a:lnTo>
                    <a:pt x="2500" y="141"/>
                  </a:lnTo>
                  <a:lnTo>
                    <a:pt x="2500" y="192"/>
                  </a:lnTo>
                  <a:lnTo>
                    <a:pt x="2502" y="778"/>
                  </a:lnTo>
                  <a:lnTo>
                    <a:pt x="2506" y="1587"/>
                  </a:lnTo>
                  <a:lnTo>
                    <a:pt x="2508" y="1795"/>
                  </a:lnTo>
                  <a:lnTo>
                    <a:pt x="2508" y="1811"/>
                  </a:lnTo>
                  <a:lnTo>
                    <a:pt x="2508" y="1791"/>
                  </a:lnTo>
                  <a:lnTo>
                    <a:pt x="2509" y="1784"/>
                  </a:lnTo>
                  <a:lnTo>
                    <a:pt x="2509" y="1772"/>
                  </a:lnTo>
                  <a:lnTo>
                    <a:pt x="2511" y="1549"/>
                  </a:lnTo>
                  <a:lnTo>
                    <a:pt x="2513" y="1192"/>
                  </a:lnTo>
                  <a:lnTo>
                    <a:pt x="2514" y="705"/>
                  </a:lnTo>
                  <a:lnTo>
                    <a:pt x="2516" y="93"/>
                  </a:lnTo>
                  <a:lnTo>
                    <a:pt x="2517" y="24"/>
                  </a:lnTo>
                  <a:lnTo>
                    <a:pt x="2517" y="108"/>
                  </a:lnTo>
                  <a:lnTo>
                    <a:pt x="2518" y="141"/>
                  </a:lnTo>
                  <a:lnTo>
                    <a:pt x="2518" y="192"/>
                  </a:lnTo>
                  <a:lnTo>
                    <a:pt x="2520" y="778"/>
                  </a:lnTo>
                  <a:lnTo>
                    <a:pt x="2523" y="1587"/>
                  </a:lnTo>
                  <a:lnTo>
                    <a:pt x="2525" y="1795"/>
                  </a:lnTo>
                  <a:lnTo>
                    <a:pt x="2526" y="1811"/>
                  </a:lnTo>
                  <a:lnTo>
                    <a:pt x="2526" y="1791"/>
                  </a:lnTo>
                  <a:lnTo>
                    <a:pt x="2526" y="1784"/>
                  </a:lnTo>
                  <a:lnTo>
                    <a:pt x="2526" y="1772"/>
                  </a:lnTo>
                  <a:lnTo>
                    <a:pt x="2528" y="1549"/>
                  </a:lnTo>
                  <a:lnTo>
                    <a:pt x="2530" y="1192"/>
                  </a:lnTo>
                  <a:lnTo>
                    <a:pt x="2532" y="705"/>
                  </a:lnTo>
                  <a:lnTo>
                    <a:pt x="2534" y="93"/>
                  </a:lnTo>
                  <a:lnTo>
                    <a:pt x="2534" y="24"/>
                  </a:lnTo>
                  <a:lnTo>
                    <a:pt x="2534" y="108"/>
                  </a:lnTo>
                  <a:lnTo>
                    <a:pt x="2535" y="141"/>
                  </a:lnTo>
                  <a:lnTo>
                    <a:pt x="2535" y="192"/>
                  </a:lnTo>
                  <a:lnTo>
                    <a:pt x="2537" y="778"/>
                  </a:lnTo>
                  <a:lnTo>
                    <a:pt x="2540" y="1587"/>
                  </a:lnTo>
                  <a:lnTo>
                    <a:pt x="2542" y="1795"/>
                  </a:lnTo>
                  <a:lnTo>
                    <a:pt x="2543" y="1811"/>
                  </a:lnTo>
                  <a:lnTo>
                    <a:pt x="2543" y="1791"/>
                  </a:lnTo>
                  <a:lnTo>
                    <a:pt x="2544" y="1784"/>
                  </a:lnTo>
                  <a:lnTo>
                    <a:pt x="2544" y="1772"/>
                  </a:lnTo>
                  <a:lnTo>
                    <a:pt x="2546" y="1549"/>
                  </a:lnTo>
                  <a:lnTo>
                    <a:pt x="2548" y="1192"/>
                  </a:lnTo>
                  <a:lnTo>
                    <a:pt x="2549" y="705"/>
                  </a:lnTo>
                  <a:lnTo>
                    <a:pt x="2551" y="93"/>
                  </a:lnTo>
                  <a:lnTo>
                    <a:pt x="2552" y="24"/>
                  </a:lnTo>
                  <a:lnTo>
                    <a:pt x="2552" y="108"/>
                  </a:lnTo>
                  <a:lnTo>
                    <a:pt x="2552" y="141"/>
                  </a:lnTo>
                  <a:lnTo>
                    <a:pt x="2552" y="192"/>
                  </a:lnTo>
                  <a:lnTo>
                    <a:pt x="2554" y="778"/>
                  </a:lnTo>
                  <a:lnTo>
                    <a:pt x="2556" y="1248"/>
                  </a:lnTo>
                  <a:lnTo>
                    <a:pt x="2558" y="1587"/>
                  </a:lnTo>
                  <a:lnTo>
                    <a:pt x="2560" y="1795"/>
                  </a:lnTo>
                  <a:lnTo>
                    <a:pt x="2560" y="1811"/>
                  </a:lnTo>
                  <a:lnTo>
                    <a:pt x="2560" y="1800"/>
                  </a:lnTo>
                  <a:lnTo>
                    <a:pt x="2561" y="1791"/>
                  </a:lnTo>
                  <a:lnTo>
                    <a:pt x="2561" y="1772"/>
                  </a:lnTo>
                  <a:lnTo>
                    <a:pt x="2563" y="1549"/>
                  </a:lnTo>
                  <a:lnTo>
                    <a:pt x="2565" y="1192"/>
                  </a:lnTo>
                  <a:lnTo>
                    <a:pt x="2567" y="705"/>
                  </a:lnTo>
                  <a:lnTo>
                    <a:pt x="2568" y="93"/>
                  </a:lnTo>
                  <a:lnTo>
                    <a:pt x="2569" y="24"/>
                  </a:lnTo>
                  <a:lnTo>
                    <a:pt x="2569" y="68"/>
                  </a:lnTo>
                  <a:lnTo>
                    <a:pt x="2570" y="108"/>
                  </a:lnTo>
                  <a:lnTo>
                    <a:pt x="2570" y="192"/>
                  </a:lnTo>
                  <a:lnTo>
                    <a:pt x="2572" y="778"/>
                  </a:lnTo>
                  <a:lnTo>
                    <a:pt x="2574" y="1248"/>
                  </a:lnTo>
                  <a:lnTo>
                    <a:pt x="2576" y="1587"/>
                  </a:lnTo>
                  <a:lnTo>
                    <a:pt x="2577" y="1795"/>
                  </a:lnTo>
                  <a:lnTo>
                    <a:pt x="2578" y="1811"/>
                  </a:lnTo>
                  <a:lnTo>
                    <a:pt x="2578" y="1800"/>
                  </a:lnTo>
                  <a:lnTo>
                    <a:pt x="2578" y="1791"/>
                  </a:lnTo>
                  <a:lnTo>
                    <a:pt x="2578" y="1772"/>
                  </a:lnTo>
                  <a:lnTo>
                    <a:pt x="2580" y="1549"/>
                  </a:lnTo>
                  <a:lnTo>
                    <a:pt x="2582" y="1192"/>
                  </a:lnTo>
                  <a:lnTo>
                    <a:pt x="2584" y="705"/>
                  </a:lnTo>
                  <a:lnTo>
                    <a:pt x="2586" y="93"/>
                  </a:lnTo>
                  <a:lnTo>
                    <a:pt x="2586" y="24"/>
                  </a:lnTo>
                  <a:lnTo>
                    <a:pt x="2586" y="68"/>
                  </a:lnTo>
                  <a:lnTo>
                    <a:pt x="2587" y="108"/>
                  </a:lnTo>
                  <a:lnTo>
                    <a:pt x="2587" y="192"/>
                  </a:lnTo>
                  <a:lnTo>
                    <a:pt x="2589" y="778"/>
                  </a:lnTo>
                  <a:lnTo>
                    <a:pt x="2591" y="1248"/>
                  </a:lnTo>
                  <a:lnTo>
                    <a:pt x="2593" y="1587"/>
                  </a:lnTo>
                  <a:lnTo>
                    <a:pt x="2594" y="1795"/>
                  </a:lnTo>
                  <a:lnTo>
                    <a:pt x="2595" y="1811"/>
                  </a:lnTo>
                  <a:lnTo>
                    <a:pt x="2595" y="1800"/>
                  </a:lnTo>
                  <a:lnTo>
                    <a:pt x="2596" y="1791"/>
                  </a:lnTo>
                  <a:lnTo>
                    <a:pt x="2596" y="1772"/>
                  </a:lnTo>
                  <a:lnTo>
                    <a:pt x="2598" y="1549"/>
                  </a:lnTo>
                  <a:lnTo>
                    <a:pt x="2600" y="1192"/>
                  </a:lnTo>
                  <a:lnTo>
                    <a:pt x="2602" y="705"/>
                  </a:lnTo>
                  <a:lnTo>
                    <a:pt x="2603" y="93"/>
                  </a:lnTo>
                  <a:lnTo>
                    <a:pt x="2604" y="24"/>
                  </a:lnTo>
                  <a:lnTo>
                    <a:pt x="2604" y="68"/>
                  </a:lnTo>
                  <a:lnTo>
                    <a:pt x="2604" y="108"/>
                  </a:lnTo>
                  <a:lnTo>
                    <a:pt x="2604" y="192"/>
                  </a:lnTo>
                  <a:lnTo>
                    <a:pt x="2606" y="778"/>
                  </a:lnTo>
                  <a:lnTo>
                    <a:pt x="2608" y="1248"/>
                  </a:lnTo>
                  <a:lnTo>
                    <a:pt x="2610" y="1587"/>
                  </a:lnTo>
                  <a:lnTo>
                    <a:pt x="2612" y="1795"/>
                  </a:lnTo>
                  <a:lnTo>
                    <a:pt x="2612" y="1811"/>
                  </a:lnTo>
                  <a:lnTo>
                    <a:pt x="2612" y="1800"/>
                  </a:lnTo>
                  <a:lnTo>
                    <a:pt x="2613" y="1791"/>
                  </a:lnTo>
                  <a:lnTo>
                    <a:pt x="2613" y="1772"/>
                  </a:lnTo>
                  <a:lnTo>
                    <a:pt x="2615" y="1549"/>
                  </a:lnTo>
                  <a:lnTo>
                    <a:pt x="2617" y="1192"/>
                  </a:lnTo>
                  <a:lnTo>
                    <a:pt x="2619" y="705"/>
                  </a:lnTo>
                  <a:lnTo>
                    <a:pt x="2620" y="93"/>
                  </a:lnTo>
                  <a:lnTo>
                    <a:pt x="2621" y="24"/>
                  </a:lnTo>
                  <a:lnTo>
                    <a:pt x="2621" y="68"/>
                  </a:lnTo>
                  <a:lnTo>
                    <a:pt x="2622" y="108"/>
                  </a:lnTo>
                  <a:lnTo>
                    <a:pt x="2622" y="192"/>
                  </a:lnTo>
                  <a:lnTo>
                    <a:pt x="2624" y="778"/>
                  </a:lnTo>
                  <a:lnTo>
                    <a:pt x="2626" y="1248"/>
                  </a:lnTo>
                  <a:lnTo>
                    <a:pt x="2628" y="1587"/>
                  </a:lnTo>
                  <a:lnTo>
                    <a:pt x="2630" y="1795"/>
                  </a:lnTo>
                  <a:lnTo>
                    <a:pt x="2630" y="1811"/>
                  </a:lnTo>
                  <a:lnTo>
                    <a:pt x="2630" y="1800"/>
                  </a:lnTo>
                  <a:lnTo>
                    <a:pt x="2630" y="1791"/>
                  </a:lnTo>
                  <a:lnTo>
                    <a:pt x="2630" y="1772"/>
                  </a:lnTo>
                  <a:lnTo>
                    <a:pt x="2632" y="1549"/>
                  </a:lnTo>
                  <a:lnTo>
                    <a:pt x="2634" y="1192"/>
                  </a:lnTo>
                  <a:lnTo>
                    <a:pt x="2636" y="705"/>
                  </a:lnTo>
                  <a:lnTo>
                    <a:pt x="2638" y="93"/>
                  </a:lnTo>
                  <a:lnTo>
                    <a:pt x="2638" y="24"/>
                  </a:lnTo>
                  <a:lnTo>
                    <a:pt x="2638" y="68"/>
                  </a:lnTo>
                  <a:lnTo>
                    <a:pt x="2639" y="108"/>
                  </a:lnTo>
                  <a:lnTo>
                    <a:pt x="2639" y="192"/>
                  </a:lnTo>
                  <a:lnTo>
                    <a:pt x="2641" y="778"/>
                  </a:lnTo>
                  <a:lnTo>
                    <a:pt x="2643" y="1248"/>
                  </a:lnTo>
                  <a:lnTo>
                    <a:pt x="2645" y="1587"/>
                  </a:lnTo>
                  <a:lnTo>
                    <a:pt x="2647" y="1795"/>
                  </a:lnTo>
                  <a:lnTo>
                    <a:pt x="2647" y="1811"/>
                  </a:lnTo>
                  <a:lnTo>
                    <a:pt x="2648" y="1800"/>
                  </a:lnTo>
                  <a:lnTo>
                    <a:pt x="2648" y="1772"/>
                  </a:lnTo>
                  <a:lnTo>
                    <a:pt x="2650" y="1549"/>
                  </a:lnTo>
                  <a:lnTo>
                    <a:pt x="2652" y="1192"/>
                  </a:lnTo>
                  <a:lnTo>
                    <a:pt x="2654" y="705"/>
                  </a:lnTo>
                  <a:lnTo>
                    <a:pt x="2656" y="93"/>
                  </a:lnTo>
                  <a:lnTo>
                    <a:pt x="2656" y="24"/>
                  </a:lnTo>
                  <a:lnTo>
                    <a:pt x="2656" y="68"/>
                  </a:lnTo>
                  <a:lnTo>
                    <a:pt x="2656" y="192"/>
                  </a:lnTo>
                  <a:lnTo>
                    <a:pt x="2658" y="778"/>
                  </a:lnTo>
                  <a:lnTo>
                    <a:pt x="2660" y="1248"/>
                  </a:lnTo>
                  <a:lnTo>
                    <a:pt x="2662" y="1587"/>
                  </a:lnTo>
                  <a:lnTo>
                    <a:pt x="2664" y="1795"/>
                  </a:lnTo>
                  <a:lnTo>
                    <a:pt x="2664" y="1811"/>
                  </a:lnTo>
                  <a:lnTo>
                    <a:pt x="2665" y="1800"/>
                  </a:lnTo>
                  <a:lnTo>
                    <a:pt x="2665" y="1772"/>
                  </a:lnTo>
                  <a:lnTo>
                    <a:pt x="2667" y="1549"/>
                  </a:lnTo>
                  <a:lnTo>
                    <a:pt x="2669" y="1192"/>
                  </a:lnTo>
                  <a:lnTo>
                    <a:pt x="2671" y="705"/>
                  </a:lnTo>
                  <a:lnTo>
                    <a:pt x="2673" y="93"/>
                  </a:lnTo>
                  <a:lnTo>
                    <a:pt x="2673" y="24"/>
                  </a:lnTo>
                  <a:lnTo>
                    <a:pt x="2674" y="68"/>
                  </a:lnTo>
                  <a:lnTo>
                    <a:pt x="2674" y="192"/>
                  </a:lnTo>
                  <a:lnTo>
                    <a:pt x="2676" y="778"/>
                  </a:lnTo>
                  <a:lnTo>
                    <a:pt x="2678" y="1248"/>
                  </a:lnTo>
                  <a:lnTo>
                    <a:pt x="2680" y="1587"/>
                  </a:lnTo>
                  <a:lnTo>
                    <a:pt x="2682" y="1795"/>
                  </a:lnTo>
                  <a:lnTo>
                    <a:pt x="2682" y="1811"/>
                  </a:lnTo>
                  <a:lnTo>
                    <a:pt x="2682" y="1800"/>
                  </a:lnTo>
                  <a:lnTo>
                    <a:pt x="2682" y="1772"/>
                  </a:lnTo>
                  <a:lnTo>
                    <a:pt x="2684" y="1549"/>
                  </a:lnTo>
                  <a:lnTo>
                    <a:pt x="2686" y="1192"/>
                  </a:lnTo>
                  <a:lnTo>
                    <a:pt x="2688" y="705"/>
                  </a:lnTo>
                  <a:lnTo>
                    <a:pt x="2690" y="93"/>
                  </a:lnTo>
                  <a:lnTo>
                    <a:pt x="2690" y="24"/>
                  </a:lnTo>
                  <a:lnTo>
                    <a:pt x="2691" y="68"/>
                  </a:lnTo>
                  <a:lnTo>
                    <a:pt x="2691" y="192"/>
                  </a:lnTo>
                  <a:lnTo>
                    <a:pt x="2693" y="778"/>
                  </a:lnTo>
                  <a:lnTo>
                    <a:pt x="2695" y="1248"/>
                  </a:lnTo>
                  <a:lnTo>
                    <a:pt x="2697" y="1587"/>
                  </a:lnTo>
                  <a:lnTo>
                    <a:pt x="2699" y="1795"/>
                  </a:lnTo>
                  <a:lnTo>
                    <a:pt x="2699" y="1811"/>
                  </a:lnTo>
                  <a:lnTo>
                    <a:pt x="2700" y="1800"/>
                  </a:lnTo>
                  <a:lnTo>
                    <a:pt x="2700" y="1772"/>
                  </a:lnTo>
                  <a:lnTo>
                    <a:pt x="2702" y="1549"/>
                  </a:lnTo>
                  <a:lnTo>
                    <a:pt x="2704" y="1192"/>
                  </a:lnTo>
                  <a:lnTo>
                    <a:pt x="2706" y="705"/>
                  </a:lnTo>
                  <a:lnTo>
                    <a:pt x="2708" y="93"/>
                  </a:lnTo>
                  <a:lnTo>
                    <a:pt x="2708" y="24"/>
                  </a:lnTo>
                  <a:lnTo>
                    <a:pt x="2708" y="68"/>
                  </a:lnTo>
                  <a:lnTo>
                    <a:pt x="2708" y="192"/>
                  </a:lnTo>
                  <a:lnTo>
                    <a:pt x="2710" y="778"/>
                  </a:lnTo>
                  <a:lnTo>
                    <a:pt x="2712" y="1248"/>
                  </a:lnTo>
                  <a:lnTo>
                    <a:pt x="2714" y="1587"/>
                  </a:lnTo>
                  <a:lnTo>
                    <a:pt x="2716" y="1795"/>
                  </a:lnTo>
                  <a:lnTo>
                    <a:pt x="2716" y="1811"/>
                  </a:lnTo>
                  <a:lnTo>
                    <a:pt x="2717" y="1800"/>
                  </a:lnTo>
                  <a:lnTo>
                    <a:pt x="2717" y="1772"/>
                  </a:lnTo>
                  <a:lnTo>
                    <a:pt x="2719" y="1549"/>
                  </a:lnTo>
                  <a:lnTo>
                    <a:pt x="2721" y="1192"/>
                  </a:lnTo>
                  <a:lnTo>
                    <a:pt x="2723" y="705"/>
                  </a:lnTo>
                  <a:lnTo>
                    <a:pt x="2725" y="93"/>
                  </a:lnTo>
                  <a:lnTo>
                    <a:pt x="2725" y="24"/>
                  </a:lnTo>
                  <a:lnTo>
                    <a:pt x="2726" y="68"/>
                  </a:lnTo>
                  <a:lnTo>
                    <a:pt x="2726" y="192"/>
                  </a:lnTo>
                  <a:lnTo>
                    <a:pt x="2728" y="778"/>
                  </a:lnTo>
                  <a:lnTo>
                    <a:pt x="2730" y="1248"/>
                  </a:lnTo>
                  <a:lnTo>
                    <a:pt x="2732" y="1587"/>
                  </a:lnTo>
                  <a:lnTo>
                    <a:pt x="2734" y="1795"/>
                  </a:lnTo>
                  <a:lnTo>
                    <a:pt x="2734" y="1811"/>
                  </a:lnTo>
                  <a:lnTo>
                    <a:pt x="2734" y="1800"/>
                  </a:lnTo>
                  <a:lnTo>
                    <a:pt x="2734" y="1772"/>
                  </a:lnTo>
                  <a:lnTo>
                    <a:pt x="2736" y="1549"/>
                  </a:lnTo>
                  <a:lnTo>
                    <a:pt x="2738" y="1192"/>
                  </a:lnTo>
                  <a:lnTo>
                    <a:pt x="2740" y="705"/>
                  </a:lnTo>
                  <a:lnTo>
                    <a:pt x="2742" y="93"/>
                  </a:lnTo>
                  <a:lnTo>
                    <a:pt x="2742" y="24"/>
                  </a:lnTo>
                  <a:lnTo>
                    <a:pt x="2743" y="68"/>
                  </a:lnTo>
                  <a:lnTo>
                    <a:pt x="2743" y="192"/>
                  </a:lnTo>
                  <a:lnTo>
                    <a:pt x="2745" y="778"/>
                  </a:lnTo>
                  <a:lnTo>
                    <a:pt x="2747" y="1248"/>
                  </a:lnTo>
                  <a:lnTo>
                    <a:pt x="2749" y="1587"/>
                  </a:lnTo>
                  <a:lnTo>
                    <a:pt x="2751" y="1795"/>
                  </a:lnTo>
                  <a:lnTo>
                    <a:pt x="2751" y="1811"/>
                  </a:lnTo>
                  <a:lnTo>
                    <a:pt x="2752" y="1800"/>
                  </a:lnTo>
                  <a:lnTo>
                    <a:pt x="2752" y="1772"/>
                  </a:lnTo>
                  <a:lnTo>
                    <a:pt x="2754" y="1549"/>
                  </a:lnTo>
                  <a:lnTo>
                    <a:pt x="2756" y="1192"/>
                  </a:lnTo>
                  <a:lnTo>
                    <a:pt x="2758" y="705"/>
                  </a:lnTo>
                  <a:lnTo>
                    <a:pt x="2760" y="93"/>
                  </a:lnTo>
                  <a:lnTo>
                    <a:pt x="2760" y="24"/>
                  </a:lnTo>
                  <a:lnTo>
                    <a:pt x="2760" y="68"/>
                  </a:lnTo>
                  <a:lnTo>
                    <a:pt x="2760" y="192"/>
                  </a:lnTo>
                  <a:lnTo>
                    <a:pt x="2762" y="778"/>
                  </a:lnTo>
                  <a:lnTo>
                    <a:pt x="2764" y="1248"/>
                  </a:lnTo>
                  <a:lnTo>
                    <a:pt x="2766" y="1587"/>
                  </a:lnTo>
                  <a:lnTo>
                    <a:pt x="2768" y="1795"/>
                  </a:lnTo>
                  <a:lnTo>
                    <a:pt x="2768" y="1811"/>
                  </a:lnTo>
                  <a:lnTo>
                    <a:pt x="2769" y="1800"/>
                  </a:lnTo>
                  <a:lnTo>
                    <a:pt x="2769" y="1772"/>
                  </a:lnTo>
                  <a:lnTo>
                    <a:pt x="2771" y="1549"/>
                  </a:lnTo>
                  <a:lnTo>
                    <a:pt x="2773" y="1192"/>
                  </a:lnTo>
                  <a:lnTo>
                    <a:pt x="2775" y="705"/>
                  </a:lnTo>
                  <a:lnTo>
                    <a:pt x="2777" y="93"/>
                  </a:lnTo>
                  <a:lnTo>
                    <a:pt x="2777" y="24"/>
                  </a:lnTo>
                  <a:lnTo>
                    <a:pt x="2778" y="24"/>
                  </a:lnTo>
                  <a:lnTo>
                    <a:pt x="2778" y="192"/>
                  </a:lnTo>
                  <a:lnTo>
                    <a:pt x="2780" y="778"/>
                  </a:lnTo>
                  <a:lnTo>
                    <a:pt x="2782" y="1248"/>
                  </a:lnTo>
                  <a:lnTo>
                    <a:pt x="2784" y="1587"/>
                  </a:lnTo>
                  <a:lnTo>
                    <a:pt x="2786" y="1795"/>
                  </a:lnTo>
                  <a:lnTo>
                    <a:pt x="2786" y="1811"/>
                  </a:lnTo>
                  <a:lnTo>
                    <a:pt x="2786" y="1800"/>
                  </a:lnTo>
                  <a:lnTo>
                    <a:pt x="2786" y="1772"/>
                  </a:lnTo>
                  <a:lnTo>
                    <a:pt x="2788" y="1549"/>
                  </a:lnTo>
                  <a:lnTo>
                    <a:pt x="2790" y="1192"/>
                  </a:lnTo>
                  <a:lnTo>
                    <a:pt x="2792" y="705"/>
                  </a:lnTo>
                  <a:lnTo>
                    <a:pt x="2794" y="93"/>
                  </a:lnTo>
                  <a:lnTo>
                    <a:pt x="2794" y="24"/>
                  </a:lnTo>
                  <a:lnTo>
                    <a:pt x="2795" y="24"/>
                  </a:lnTo>
                  <a:lnTo>
                    <a:pt x="2795" y="192"/>
                  </a:lnTo>
                  <a:lnTo>
                    <a:pt x="2797" y="778"/>
                  </a:lnTo>
                  <a:lnTo>
                    <a:pt x="2799" y="1248"/>
                  </a:lnTo>
                  <a:lnTo>
                    <a:pt x="2801" y="1587"/>
                  </a:lnTo>
                  <a:lnTo>
                    <a:pt x="2803" y="1795"/>
                  </a:lnTo>
                  <a:lnTo>
                    <a:pt x="2803" y="1811"/>
                  </a:lnTo>
                  <a:lnTo>
                    <a:pt x="2804" y="1800"/>
                  </a:lnTo>
                  <a:lnTo>
                    <a:pt x="2804" y="1772"/>
                  </a:lnTo>
                  <a:lnTo>
                    <a:pt x="2806" y="1549"/>
                  </a:lnTo>
                  <a:lnTo>
                    <a:pt x="2808" y="1192"/>
                  </a:lnTo>
                  <a:lnTo>
                    <a:pt x="2810" y="705"/>
                  </a:lnTo>
                  <a:lnTo>
                    <a:pt x="2812" y="93"/>
                  </a:lnTo>
                  <a:lnTo>
                    <a:pt x="2812" y="24"/>
                  </a:lnTo>
                  <a:lnTo>
                    <a:pt x="2812" y="24"/>
                  </a:lnTo>
                  <a:lnTo>
                    <a:pt x="2812" y="192"/>
                  </a:lnTo>
                  <a:lnTo>
                    <a:pt x="2814" y="778"/>
                  </a:lnTo>
                  <a:lnTo>
                    <a:pt x="2816" y="1248"/>
                  </a:lnTo>
                  <a:lnTo>
                    <a:pt x="2818" y="1587"/>
                  </a:lnTo>
                  <a:lnTo>
                    <a:pt x="2820" y="1795"/>
                  </a:lnTo>
                  <a:lnTo>
                    <a:pt x="2820" y="1811"/>
                  </a:lnTo>
                  <a:lnTo>
                    <a:pt x="2821" y="1800"/>
                  </a:lnTo>
                  <a:lnTo>
                    <a:pt x="2821" y="1772"/>
                  </a:lnTo>
                  <a:lnTo>
                    <a:pt x="2823" y="1549"/>
                  </a:lnTo>
                  <a:lnTo>
                    <a:pt x="2825" y="1192"/>
                  </a:lnTo>
                  <a:lnTo>
                    <a:pt x="2827" y="705"/>
                  </a:lnTo>
                  <a:lnTo>
                    <a:pt x="2829" y="93"/>
                  </a:lnTo>
                  <a:lnTo>
                    <a:pt x="2829" y="24"/>
                  </a:lnTo>
                  <a:lnTo>
                    <a:pt x="2830" y="24"/>
                  </a:lnTo>
                  <a:lnTo>
                    <a:pt x="2830" y="192"/>
                  </a:lnTo>
                  <a:lnTo>
                    <a:pt x="2832" y="778"/>
                  </a:lnTo>
                  <a:lnTo>
                    <a:pt x="2834" y="1248"/>
                  </a:lnTo>
                  <a:lnTo>
                    <a:pt x="2836" y="1587"/>
                  </a:lnTo>
                  <a:lnTo>
                    <a:pt x="2838" y="1795"/>
                  </a:lnTo>
                  <a:lnTo>
                    <a:pt x="2838" y="1811"/>
                  </a:lnTo>
                  <a:lnTo>
                    <a:pt x="2838" y="1800"/>
                  </a:lnTo>
                  <a:lnTo>
                    <a:pt x="2838" y="1772"/>
                  </a:lnTo>
                  <a:lnTo>
                    <a:pt x="2840" y="1549"/>
                  </a:lnTo>
                  <a:lnTo>
                    <a:pt x="2842" y="1192"/>
                  </a:lnTo>
                  <a:lnTo>
                    <a:pt x="2844" y="705"/>
                  </a:lnTo>
                  <a:lnTo>
                    <a:pt x="2846" y="93"/>
                  </a:lnTo>
                  <a:lnTo>
                    <a:pt x="2846" y="24"/>
                  </a:lnTo>
                  <a:lnTo>
                    <a:pt x="2847" y="24"/>
                  </a:lnTo>
                  <a:lnTo>
                    <a:pt x="2847" y="192"/>
                  </a:lnTo>
                  <a:lnTo>
                    <a:pt x="2849" y="778"/>
                  </a:lnTo>
                  <a:lnTo>
                    <a:pt x="2851" y="1248"/>
                  </a:lnTo>
                  <a:lnTo>
                    <a:pt x="2853" y="1587"/>
                  </a:lnTo>
                  <a:lnTo>
                    <a:pt x="2855" y="1795"/>
                  </a:lnTo>
                  <a:lnTo>
                    <a:pt x="2855" y="1811"/>
                  </a:lnTo>
                  <a:lnTo>
                    <a:pt x="2856" y="1794"/>
                  </a:lnTo>
                  <a:lnTo>
                    <a:pt x="2856" y="1774"/>
                  </a:lnTo>
                  <a:lnTo>
                    <a:pt x="2858" y="1557"/>
                  </a:lnTo>
                  <a:lnTo>
                    <a:pt x="2860" y="1209"/>
                  </a:lnTo>
                  <a:lnTo>
                    <a:pt x="2862" y="731"/>
                  </a:lnTo>
                  <a:lnTo>
                    <a:pt x="2864" y="129"/>
                  </a:lnTo>
                  <a:lnTo>
                    <a:pt x="2864" y="62"/>
                  </a:lnTo>
                  <a:lnTo>
                    <a:pt x="2864" y="61"/>
                  </a:lnTo>
                  <a:lnTo>
                    <a:pt x="2864" y="224"/>
                  </a:lnTo>
                  <a:lnTo>
                    <a:pt x="2866" y="792"/>
                  </a:lnTo>
                  <a:lnTo>
                    <a:pt x="2868" y="1247"/>
                  </a:lnTo>
                  <a:lnTo>
                    <a:pt x="2870" y="1577"/>
                  </a:lnTo>
                  <a:lnTo>
                    <a:pt x="2872" y="1780"/>
                  </a:lnTo>
                  <a:lnTo>
                    <a:pt x="2873" y="1796"/>
                  </a:lnTo>
                  <a:lnTo>
                    <a:pt x="2873" y="1757"/>
                  </a:lnTo>
                  <a:lnTo>
                    <a:pt x="2875" y="1539"/>
                  </a:lnTo>
                  <a:lnTo>
                    <a:pt x="2877" y="1191"/>
                  </a:lnTo>
                  <a:lnTo>
                    <a:pt x="2879" y="716"/>
                  </a:lnTo>
                  <a:lnTo>
                    <a:pt x="2881" y="121"/>
                  </a:lnTo>
                  <a:lnTo>
                    <a:pt x="2881" y="54"/>
                  </a:lnTo>
                  <a:lnTo>
                    <a:pt x="2882" y="43"/>
                  </a:lnTo>
                  <a:lnTo>
                    <a:pt x="2882" y="124"/>
                  </a:lnTo>
                  <a:lnTo>
                    <a:pt x="2884" y="713"/>
                  </a:lnTo>
                  <a:lnTo>
                    <a:pt x="2886" y="1218"/>
                  </a:lnTo>
                  <a:lnTo>
                    <a:pt x="2888" y="1585"/>
                  </a:lnTo>
                  <a:lnTo>
                    <a:pt x="2890" y="1796"/>
                  </a:lnTo>
                  <a:lnTo>
                    <a:pt x="2890" y="1779"/>
                  </a:lnTo>
                  <a:lnTo>
                    <a:pt x="2892" y="1575"/>
                  </a:lnTo>
                  <a:lnTo>
                    <a:pt x="2894" y="1213"/>
                  </a:lnTo>
                  <a:lnTo>
                    <a:pt x="2896" y="690"/>
                  </a:lnTo>
                  <a:lnTo>
                    <a:pt x="2898" y="41"/>
                  </a:lnTo>
                  <a:lnTo>
                    <a:pt x="2899" y="44"/>
                  </a:lnTo>
                  <a:lnTo>
                    <a:pt x="2899" y="118"/>
                  </a:lnTo>
                  <a:lnTo>
                    <a:pt x="2901" y="739"/>
                  </a:lnTo>
                  <a:lnTo>
                    <a:pt x="2903" y="1265"/>
                  </a:lnTo>
                  <a:lnTo>
                    <a:pt x="2905" y="1641"/>
                  </a:lnTo>
                  <a:lnTo>
                    <a:pt x="2908" y="1847"/>
                  </a:lnTo>
                  <a:lnTo>
                    <a:pt x="2908" y="1831"/>
                  </a:lnTo>
                  <a:lnTo>
                    <a:pt x="2910" y="1625"/>
                  </a:lnTo>
                  <a:lnTo>
                    <a:pt x="2912" y="1248"/>
                  </a:lnTo>
                  <a:lnTo>
                    <a:pt x="2914" y="695"/>
                  </a:lnTo>
                  <a:lnTo>
                    <a:pt x="2916" y="3"/>
                  </a:lnTo>
                  <a:lnTo>
                    <a:pt x="2916" y="0"/>
                  </a:lnTo>
                  <a:lnTo>
                    <a:pt x="2916" y="71"/>
                  </a:lnTo>
                  <a:lnTo>
                    <a:pt x="2918" y="672"/>
                  </a:lnTo>
                  <a:lnTo>
                    <a:pt x="2920" y="1189"/>
                  </a:lnTo>
                  <a:lnTo>
                    <a:pt x="2922" y="1567"/>
                  </a:lnTo>
                  <a:lnTo>
                    <a:pt x="2925" y="1789"/>
                  </a:lnTo>
                  <a:lnTo>
                    <a:pt x="2925" y="1772"/>
                  </a:lnTo>
                  <a:lnTo>
                    <a:pt x="2927" y="1564"/>
                  </a:lnTo>
                  <a:lnTo>
                    <a:pt x="2929" y="1199"/>
                  </a:lnTo>
                  <a:lnTo>
                    <a:pt x="2931" y="673"/>
                  </a:lnTo>
                  <a:lnTo>
                    <a:pt x="2933" y="23"/>
                  </a:lnTo>
                  <a:lnTo>
                    <a:pt x="2934" y="24"/>
                  </a:lnTo>
                  <a:lnTo>
                    <a:pt x="2934" y="96"/>
                  </a:lnTo>
                  <a:lnTo>
                    <a:pt x="2936" y="702"/>
                  </a:lnTo>
                  <a:lnTo>
                    <a:pt x="2938" y="1220"/>
                  </a:lnTo>
                  <a:lnTo>
                    <a:pt x="2940" y="1596"/>
                  </a:lnTo>
                  <a:lnTo>
                    <a:pt x="2942" y="1811"/>
                  </a:lnTo>
                  <a:lnTo>
                    <a:pt x="2942" y="1794"/>
                  </a:lnTo>
                  <a:lnTo>
                    <a:pt x="2944" y="1589"/>
                  </a:lnTo>
                  <a:lnTo>
                    <a:pt x="2946" y="1220"/>
                  </a:lnTo>
                  <a:lnTo>
                    <a:pt x="2948" y="687"/>
                  </a:lnTo>
                  <a:lnTo>
                    <a:pt x="2950" y="24"/>
                  </a:lnTo>
                  <a:lnTo>
                    <a:pt x="2951" y="24"/>
                  </a:lnTo>
                  <a:lnTo>
                    <a:pt x="2951" y="96"/>
                  </a:lnTo>
                  <a:lnTo>
                    <a:pt x="2953" y="702"/>
                  </a:lnTo>
                  <a:lnTo>
                    <a:pt x="2955" y="1220"/>
                  </a:lnTo>
                  <a:lnTo>
                    <a:pt x="2957" y="1596"/>
                  </a:lnTo>
                  <a:lnTo>
                    <a:pt x="2960" y="1811"/>
                  </a:lnTo>
                  <a:lnTo>
                    <a:pt x="2960" y="1794"/>
                  </a:lnTo>
                  <a:lnTo>
                    <a:pt x="2962" y="1589"/>
                  </a:lnTo>
                  <a:lnTo>
                    <a:pt x="2964" y="1220"/>
                  </a:lnTo>
                  <a:lnTo>
                    <a:pt x="2968" y="24"/>
                  </a:lnTo>
                  <a:lnTo>
                    <a:pt x="2968" y="96"/>
                  </a:lnTo>
                  <a:lnTo>
                    <a:pt x="2970" y="702"/>
                  </a:lnTo>
                  <a:lnTo>
                    <a:pt x="2972" y="1220"/>
                  </a:lnTo>
                  <a:lnTo>
                    <a:pt x="2974" y="1596"/>
                  </a:lnTo>
                  <a:lnTo>
                    <a:pt x="2977" y="1811"/>
                  </a:lnTo>
                  <a:lnTo>
                    <a:pt x="2977" y="1794"/>
                  </a:lnTo>
                  <a:lnTo>
                    <a:pt x="2979" y="1589"/>
                  </a:lnTo>
                  <a:lnTo>
                    <a:pt x="2981" y="1220"/>
                  </a:lnTo>
                  <a:lnTo>
                    <a:pt x="2986" y="24"/>
                  </a:lnTo>
                  <a:lnTo>
                    <a:pt x="2986" y="96"/>
                  </a:lnTo>
                  <a:lnTo>
                    <a:pt x="2988" y="702"/>
                  </a:lnTo>
                  <a:lnTo>
                    <a:pt x="2990" y="1220"/>
                  </a:lnTo>
                  <a:lnTo>
                    <a:pt x="2992" y="1596"/>
                  </a:lnTo>
                  <a:lnTo>
                    <a:pt x="2994" y="1811"/>
                  </a:lnTo>
                  <a:lnTo>
                    <a:pt x="2994" y="1794"/>
                  </a:lnTo>
                  <a:lnTo>
                    <a:pt x="2996" y="1589"/>
                  </a:lnTo>
                  <a:lnTo>
                    <a:pt x="2998" y="1220"/>
                  </a:lnTo>
                  <a:lnTo>
                    <a:pt x="3003" y="24"/>
                  </a:lnTo>
                  <a:lnTo>
                    <a:pt x="3003" y="96"/>
                  </a:lnTo>
                  <a:lnTo>
                    <a:pt x="3005" y="702"/>
                  </a:lnTo>
                  <a:lnTo>
                    <a:pt x="3007" y="1220"/>
                  </a:lnTo>
                  <a:lnTo>
                    <a:pt x="3009" y="1596"/>
                  </a:lnTo>
                  <a:lnTo>
                    <a:pt x="3012" y="1811"/>
                  </a:lnTo>
                  <a:lnTo>
                    <a:pt x="3012" y="1794"/>
                  </a:lnTo>
                  <a:lnTo>
                    <a:pt x="3014" y="1589"/>
                  </a:lnTo>
                  <a:lnTo>
                    <a:pt x="3016" y="1220"/>
                  </a:lnTo>
                  <a:lnTo>
                    <a:pt x="3020" y="24"/>
                  </a:lnTo>
                  <a:lnTo>
                    <a:pt x="3020" y="96"/>
                  </a:lnTo>
                  <a:lnTo>
                    <a:pt x="3022" y="702"/>
                  </a:lnTo>
                  <a:lnTo>
                    <a:pt x="3024" y="1220"/>
                  </a:lnTo>
                  <a:lnTo>
                    <a:pt x="3026" y="1596"/>
                  </a:lnTo>
                  <a:lnTo>
                    <a:pt x="3029" y="1811"/>
                  </a:lnTo>
                  <a:lnTo>
                    <a:pt x="3029" y="1794"/>
                  </a:lnTo>
                  <a:lnTo>
                    <a:pt x="3031" y="1589"/>
                  </a:lnTo>
                  <a:lnTo>
                    <a:pt x="3036" y="687"/>
                  </a:lnTo>
                  <a:lnTo>
                    <a:pt x="3038" y="24"/>
                  </a:lnTo>
                  <a:lnTo>
                    <a:pt x="3038" y="96"/>
                  </a:lnTo>
                  <a:lnTo>
                    <a:pt x="3040" y="702"/>
                  </a:lnTo>
                  <a:lnTo>
                    <a:pt x="3042" y="1220"/>
                  </a:lnTo>
                  <a:lnTo>
                    <a:pt x="3044" y="1596"/>
                  </a:lnTo>
                  <a:lnTo>
                    <a:pt x="3046" y="1811"/>
                  </a:lnTo>
                  <a:lnTo>
                    <a:pt x="3046" y="1794"/>
                  </a:lnTo>
                  <a:lnTo>
                    <a:pt x="3048" y="1589"/>
                  </a:lnTo>
                  <a:lnTo>
                    <a:pt x="3053" y="687"/>
                  </a:lnTo>
                  <a:lnTo>
                    <a:pt x="3055" y="24"/>
                  </a:lnTo>
                  <a:lnTo>
                    <a:pt x="3055" y="96"/>
                  </a:lnTo>
                  <a:lnTo>
                    <a:pt x="3057" y="702"/>
                  </a:lnTo>
                  <a:lnTo>
                    <a:pt x="3059" y="1220"/>
                  </a:lnTo>
                  <a:lnTo>
                    <a:pt x="3062" y="1596"/>
                  </a:lnTo>
                  <a:lnTo>
                    <a:pt x="3064" y="1811"/>
                  </a:lnTo>
                  <a:lnTo>
                    <a:pt x="3064" y="1794"/>
                  </a:lnTo>
                  <a:lnTo>
                    <a:pt x="3066" y="1589"/>
                  </a:lnTo>
                  <a:lnTo>
                    <a:pt x="3070" y="687"/>
                  </a:lnTo>
                  <a:lnTo>
                    <a:pt x="3072" y="24"/>
                  </a:lnTo>
                  <a:lnTo>
                    <a:pt x="3072" y="96"/>
                  </a:lnTo>
                  <a:lnTo>
                    <a:pt x="3074" y="702"/>
                  </a:lnTo>
                  <a:lnTo>
                    <a:pt x="3076" y="1220"/>
                  </a:lnTo>
                  <a:lnTo>
                    <a:pt x="3079" y="1596"/>
                  </a:lnTo>
                  <a:lnTo>
                    <a:pt x="3081" y="1811"/>
                  </a:lnTo>
                  <a:lnTo>
                    <a:pt x="3081" y="1794"/>
                  </a:lnTo>
                  <a:lnTo>
                    <a:pt x="3083" y="1589"/>
                  </a:lnTo>
                  <a:lnTo>
                    <a:pt x="3088" y="687"/>
                  </a:lnTo>
                  <a:lnTo>
                    <a:pt x="3090" y="24"/>
                  </a:lnTo>
                  <a:lnTo>
                    <a:pt x="3090" y="96"/>
                  </a:lnTo>
                  <a:lnTo>
                    <a:pt x="3092" y="702"/>
                  </a:lnTo>
                  <a:lnTo>
                    <a:pt x="3094" y="1220"/>
                  </a:lnTo>
                  <a:lnTo>
                    <a:pt x="3096" y="1596"/>
                  </a:lnTo>
                  <a:lnTo>
                    <a:pt x="3098" y="1811"/>
                  </a:lnTo>
                  <a:lnTo>
                    <a:pt x="3098" y="1794"/>
                  </a:lnTo>
                  <a:lnTo>
                    <a:pt x="3100" y="1589"/>
                  </a:lnTo>
                  <a:lnTo>
                    <a:pt x="3105" y="687"/>
                  </a:lnTo>
                  <a:lnTo>
                    <a:pt x="3107" y="24"/>
                  </a:lnTo>
                  <a:lnTo>
                    <a:pt x="3107" y="83"/>
                  </a:lnTo>
                  <a:lnTo>
                    <a:pt x="3108" y="96"/>
                  </a:lnTo>
                  <a:lnTo>
                    <a:pt x="3109" y="702"/>
                  </a:lnTo>
                  <a:lnTo>
                    <a:pt x="3111" y="1220"/>
                  </a:lnTo>
                  <a:lnTo>
                    <a:pt x="3114" y="1596"/>
                  </a:lnTo>
                  <a:lnTo>
                    <a:pt x="3116" y="1811"/>
                  </a:lnTo>
                  <a:lnTo>
                    <a:pt x="3116" y="1797"/>
                  </a:lnTo>
                  <a:lnTo>
                    <a:pt x="3116" y="1794"/>
                  </a:lnTo>
                  <a:lnTo>
                    <a:pt x="3118" y="1589"/>
                  </a:lnTo>
                  <a:lnTo>
                    <a:pt x="3122" y="687"/>
                  </a:lnTo>
                  <a:lnTo>
                    <a:pt x="3124" y="24"/>
                  </a:lnTo>
                  <a:lnTo>
                    <a:pt x="3124" y="83"/>
                  </a:lnTo>
                  <a:lnTo>
                    <a:pt x="3125" y="96"/>
                  </a:lnTo>
                  <a:lnTo>
                    <a:pt x="3126" y="702"/>
                  </a:lnTo>
                  <a:lnTo>
                    <a:pt x="3131" y="1596"/>
                  </a:lnTo>
                  <a:lnTo>
                    <a:pt x="3133" y="1811"/>
                  </a:lnTo>
                  <a:lnTo>
                    <a:pt x="3133" y="1801"/>
                  </a:lnTo>
                  <a:lnTo>
                    <a:pt x="3134" y="1797"/>
                  </a:lnTo>
                  <a:lnTo>
                    <a:pt x="3134" y="1794"/>
                  </a:lnTo>
                  <a:lnTo>
                    <a:pt x="3135" y="1589"/>
                  </a:lnTo>
                  <a:lnTo>
                    <a:pt x="3138" y="1220"/>
                  </a:lnTo>
                  <a:lnTo>
                    <a:pt x="3140" y="687"/>
                  </a:lnTo>
                  <a:lnTo>
                    <a:pt x="3142" y="24"/>
                  </a:lnTo>
                  <a:lnTo>
                    <a:pt x="3142" y="65"/>
                  </a:lnTo>
                  <a:lnTo>
                    <a:pt x="3142" y="83"/>
                  </a:lnTo>
                  <a:lnTo>
                    <a:pt x="3142" y="96"/>
                  </a:lnTo>
                  <a:lnTo>
                    <a:pt x="3144" y="702"/>
                  </a:lnTo>
                  <a:lnTo>
                    <a:pt x="3148" y="1596"/>
                  </a:lnTo>
                  <a:lnTo>
                    <a:pt x="3150" y="1811"/>
                  </a:lnTo>
                  <a:lnTo>
                    <a:pt x="3150" y="1801"/>
                  </a:lnTo>
                  <a:lnTo>
                    <a:pt x="3151" y="1797"/>
                  </a:lnTo>
                  <a:lnTo>
                    <a:pt x="3151" y="1794"/>
                  </a:lnTo>
                  <a:lnTo>
                    <a:pt x="3152" y="1589"/>
                  </a:lnTo>
                  <a:lnTo>
                    <a:pt x="3155" y="1220"/>
                  </a:lnTo>
                  <a:lnTo>
                    <a:pt x="3157" y="687"/>
                  </a:lnTo>
                  <a:lnTo>
                    <a:pt x="3159" y="24"/>
                  </a:lnTo>
                  <a:lnTo>
                    <a:pt x="3159" y="65"/>
                  </a:lnTo>
                  <a:lnTo>
                    <a:pt x="3160" y="83"/>
                  </a:lnTo>
                  <a:lnTo>
                    <a:pt x="3160" y="96"/>
                  </a:lnTo>
                  <a:lnTo>
                    <a:pt x="3161" y="702"/>
                  </a:lnTo>
                  <a:lnTo>
                    <a:pt x="3166" y="1596"/>
                  </a:lnTo>
                  <a:lnTo>
                    <a:pt x="3168" y="1811"/>
                  </a:lnTo>
                  <a:lnTo>
                    <a:pt x="3168" y="1801"/>
                  </a:lnTo>
                  <a:lnTo>
                    <a:pt x="3168" y="1797"/>
                  </a:lnTo>
                  <a:lnTo>
                    <a:pt x="3168" y="1794"/>
                  </a:lnTo>
                  <a:lnTo>
                    <a:pt x="3170" y="1589"/>
                  </a:lnTo>
                  <a:lnTo>
                    <a:pt x="3172" y="1220"/>
                  </a:lnTo>
                  <a:lnTo>
                    <a:pt x="3174" y="687"/>
                  </a:lnTo>
                  <a:lnTo>
                    <a:pt x="3176" y="24"/>
                  </a:lnTo>
                  <a:lnTo>
                    <a:pt x="3177" y="65"/>
                  </a:lnTo>
                  <a:lnTo>
                    <a:pt x="3177" y="96"/>
                  </a:lnTo>
                  <a:lnTo>
                    <a:pt x="3178" y="702"/>
                  </a:lnTo>
                  <a:lnTo>
                    <a:pt x="3183" y="1596"/>
                  </a:lnTo>
                  <a:lnTo>
                    <a:pt x="3185" y="1811"/>
                  </a:lnTo>
                  <a:lnTo>
                    <a:pt x="3186" y="1801"/>
                  </a:lnTo>
                  <a:lnTo>
                    <a:pt x="3186" y="1794"/>
                  </a:lnTo>
                  <a:lnTo>
                    <a:pt x="3188" y="1589"/>
                  </a:lnTo>
                  <a:lnTo>
                    <a:pt x="3190" y="1220"/>
                  </a:lnTo>
                  <a:lnTo>
                    <a:pt x="3192" y="687"/>
                  </a:lnTo>
                  <a:lnTo>
                    <a:pt x="3194" y="24"/>
                  </a:lnTo>
                  <a:lnTo>
                    <a:pt x="3194" y="65"/>
                  </a:lnTo>
                  <a:lnTo>
                    <a:pt x="3194" y="96"/>
                  </a:lnTo>
                  <a:lnTo>
                    <a:pt x="3196" y="702"/>
                  </a:lnTo>
                  <a:lnTo>
                    <a:pt x="3198" y="1220"/>
                  </a:lnTo>
                  <a:lnTo>
                    <a:pt x="3200" y="1596"/>
                  </a:lnTo>
                  <a:lnTo>
                    <a:pt x="3202" y="1811"/>
                  </a:lnTo>
                  <a:lnTo>
                    <a:pt x="3203" y="1801"/>
                  </a:lnTo>
                  <a:lnTo>
                    <a:pt x="3203" y="1794"/>
                  </a:lnTo>
                  <a:lnTo>
                    <a:pt x="3205" y="1589"/>
                  </a:lnTo>
                  <a:lnTo>
                    <a:pt x="3207" y="1220"/>
                  </a:lnTo>
                  <a:lnTo>
                    <a:pt x="3209" y="687"/>
                  </a:lnTo>
                  <a:lnTo>
                    <a:pt x="3211" y="24"/>
                  </a:lnTo>
                  <a:lnTo>
                    <a:pt x="3212" y="65"/>
                  </a:lnTo>
                  <a:lnTo>
                    <a:pt x="3212" y="96"/>
                  </a:lnTo>
                  <a:lnTo>
                    <a:pt x="3214" y="702"/>
                  </a:lnTo>
                  <a:lnTo>
                    <a:pt x="3216" y="1220"/>
                  </a:lnTo>
                  <a:lnTo>
                    <a:pt x="3218" y="1596"/>
                  </a:lnTo>
                  <a:lnTo>
                    <a:pt x="3220" y="1811"/>
                  </a:lnTo>
                  <a:lnTo>
                    <a:pt x="3220" y="1801"/>
                  </a:lnTo>
                  <a:lnTo>
                    <a:pt x="3220" y="1794"/>
                  </a:lnTo>
                  <a:lnTo>
                    <a:pt x="3222" y="1589"/>
                  </a:lnTo>
                  <a:lnTo>
                    <a:pt x="3224" y="1220"/>
                  </a:lnTo>
                  <a:lnTo>
                    <a:pt x="3226" y="687"/>
                  </a:lnTo>
                  <a:lnTo>
                    <a:pt x="3228" y="24"/>
                  </a:lnTo>
                  <a:lnTo>
                    <a:pt x="3229" y="65"/>
                  </a:lnTo>
                  <a:lnTo>
                    <a:pt x="3229" y="96"/>
                  </a:lnTo>
                  <a:lnTo>
                    <a:pt x="3231" y="702"/>
                  </a:lnTo>
                  <a:lnTo>
                    <a:pt x="3233" y="1220"/>
                  </a:lnTo>
                  <a:lnTo>
                    <a:pt x="3235" y="1596"/>
                  </a:lnTo>
                  <a:lnTo>
                    <a:pt x="3237" y="1811"/>
                  </a:lnTo>
                  <a:lnTo>
                    <a:pt x="3238" y="1801"/>
                  </a:lnTo>
                  <a:lnTo>
                    <a:pt x="3238" y="1794"/>
                  </a:lnTo>
                  <a:lnTo>
                    <a:pt x="3240" y="1589"/>
                  </a:lnTo>
                  <a:lnTo>
                    <a:pt x="3242" y="1220"/>
                  </a:lnTo>
                  <a:lnTo>
                    <a:pt x="3244" y="687"/>
                  </a:lnTo>
                  <a:lnTo>
                    <a:pt x="3246" y="24"/>
                  </a:lnTo>
                  <a:lnTo>
                    <a:pt x="3246" y="65"/>
                  </a:lnTo>
                  <a:lnTo>
                    <a:pt x="3246" y="96"/>
                  </a:lnTo>
                  <a:lnTo>
                    <a:pt x="3248" y="702"/>
                  </a:lnTo>
                  <a:lnTo>
                    <a:pt x="3250" y="1220"/>
                  </a:lnTo>
                  <a:lnTo>
                    <a:pt x="3252" y="1596"/>
                  </a:lnTo>
                  <a:lnTo>
                    <a:pt x="3254" y="1811"/>
                  </a:lnTo>
                  <a:lnTo>
                    <a:pt x="3255" y="1801"/>
                  </a:lnTo>
                  <a:lnTo>
                    <a:pt x="3255" y="1794"/>
                  </a:lnTo>
                  <a:lnTo>
                    <a:pt x="3257" y="1589"/>
                  </a:lnTo>
                  <a:lnTo>
                    <a:pt x="3259" y="1220"/>
                  </a:lnTo>
                  <a:lnTo>
                    <a:pt x="3261" y="687"/>
                  </a:lnTo>
                  <a:lnTo>
                    <a:pt x="3263" y="24"/>
                  </a:lnTo>
                  <a:lnTo>
                    <a:pt x="3264" y="65"/>
                  </a:lnTo>
                  <a:lnTo>
                    <a:pt x="3264" y="96"/>
                  </a:lnTo>
                  <a:lnTo>
                    <a:pt x="3266" y="702"/>
                  </a:lnTo>
                  <a:lnTo>
                    <a:pt x="3268" y="1220"/>
                  </a:lnTo>
                  <a:lnTo>
                    <a:pt x="3270" y="1596"/>
                  </a:lnTo>
                  <a:lnTo>
                    <a:pt x="3272" y="1811"/>
                  </a:lnTo>
                  <a:lnTo>
                    <a:pt x="3272" y="1801"/>
                  </a:lnTo>
                  <a:lnTo>
                    <a:pt x="3272" y="1794"/>
                  </a:lnTo>
                  <a:lnTo>
                    <a:pt x="3274" y="1589"/>
                  </a:lnTo>
                  <a:lnTo>
                    <a:pt x="3276" y="1220"/>
                  </a:lnTo>
                  <a:lnTo>
                    <a:pt x="3278" y="687"/>
                  </a:lnTo>
                  <a:lnTo>
                    <a:pt x="3280" y="24"/>
                  </a:lnTo>
                  <a:lnTo>
                    <a:pt x="3281" y="65"/>
                  </a:lnTo>
                  <a:lnTo>
                    <a:pt x="3281" y="96"/>
                  </a:lnTo>
                  <a:lnTo>
                    <a:pt x="3283" y="702"/>
                  </a:lnTo>
                  <a:lnTo>
                    <a:pt x="3285" y="1220"/>
                  </a:lnTo>
                  <a:lnTo>
                    <a:pt x="3287" y="1596"/>
                  </a:lnTo>
                  <a:lnTo>
                    <a:pt x="3289" y="1811"/>
                  </a:lnTo>
                  <a:lnTo>
                    <a:pt x="3290" y="1801"/>
                  </a:lnTo>
                  <a:lnTo>
                    <a:pt x="3290" y="1794"/>
                  </a:lnTo>
                  <a:lnTo>
                    <a:pt x="3292" y="1589"/>
                  </a:lnTo>
                  <a:lnTo>
                    <a:pt x="3294" y="1220"/>
                  </a:lnTo>
                  <a:lnTo>
                    <a:pt x="3296" y="687"/>
                  </a:lnTo>
                  <a:lnTo>
                    <a:pt x="3298" y="24"/>
                  </a:lnTo>
                  <a:lnTo>
                    <a:pt x="3298" y="24"/>
                  </a:lnTo>
                  <a:lnTo>
                    <a:pt x="3298" y="96"/>
                  </a:lnTo>
                  <a:lnTo>
                    <a:pt x="3300" y="702"/>
                  </a:lnTo>
                  <a:lnTo>
                    <a:pt x="3302" y="1220"/>
                  </a:lnTo>
                  <a:lnTo>
                    <a:pt x="3304" y="1596"/>
                  </a:lnTo>
                  <a:lnTo>
                    <a:pt x="3306" y="1811"/>
                  </a:lnTo>
                  <a:lnTo>
                    <a:pt x="3307" y="1801"/>
                  </a:lnTo>
                  <a:lnTo>
                    <a:pt x="3307" y="1794"/>
                  </a:lnTo>
                  <a:lnTo>
                    <a:pt x="3309" y="1589"/>
                  </a:lnTo>
                  <a:lnTo>
                    <a:pt x="3311" y="1220"/>
                  </a:lnTo>
                  <a:lnTo>
                    <a:pt x="3313" y="687"/>
                  </a:lnTo>
                  <a:lnTo>
                    <a:pt x="3315" y="24"/>
                  </a:lnTo>
                  <a:lnTo>
                    <a:pt x="3316" y="24"/>
                  </a:lnTo>
                  <a:lnTo>
                    <a:pt x="3316" y="96"/>
                  </a:lnTo>
                  <a:lnTo>
                    <a:pt x="3318" y="702"/>
                  </a:lnTo>
                  <a:lnTo>
                    <a:pt x="3320" y="1220"/>
                  </a:lnTo>
                  <a:lnTo>
                    <a:pt x="3322" y="1596"/>
                  </a:lnTo>
                  <a:lnTo>
                    <a:pt x="3324" y="1811"/>
                  </a:lnTo>
                  <a:lnTo>
                    <a:pt x="3324" y="1801"/>
                  </a:lnTo>
                  <a:lnTo>
                    <a:pt x="3324" y="1794"/>
                  </a:lnTo>
                  <a:lnTo>
                    <a:pt x="3326" y="1589"/>
                  </a:lnTo>
                  <a:lnTo>
                    <a:pt x="3328" y="1220"/>
                  </a:lnTo>
                  <a:lnTo>
                    <a:pt x="3330" y="687"/>
                  </a:lnTo>
                  <a:lnTo>
                    <a:pt x="3332" y="24"/>
                  </a:lnTo>
                  <a:lnTo>
                    <a:pt x="3333" y="24"/>
                  </a:lnTo>
                  <a:lnTo>
                    <a:pt x="3333" y="96"/>
                  </a:lnTo>
                  <a:lnTo>
                    <a:pt x="3335" y="702"/>
                  </a:lnTo>
                  <a:lnTo>
                    <a:pt x="3337" y="1220"/>
                  </a:lnTo>
                  <a:lnTo>
                    <a:pt x="3339" y="1596"/>
                  </a:lnTo>
                  <a:lnTo>
                    <a:pt x="3341" y="1811"/>
                  </a:lnTo>
                  <a:lnTo>
                    <a:pt x="3342" y="1801"/>
                  </a:lnTo>
                  <a:lnTo>
                    <a:pt x="3342" y="1794"/>
                  </a:lnTo>
                  <a:lnTo>
                    <a:pt x="3344" y="1589"/>
                  </a:lnTo>
                  <a:lnTo>
                    <a:pt x="3346" y="1220"/>
                  </a:lnTo>
                  <a:lnTo>
                    <a:pt x="3348" y="687"/>
                  </a:lnTo>
                  <a:lnTo>
                    <a:pt x="3350" y="24"/>
                  </a:lnTo>
                  <a:lnTo>
                    <a:pt x="3350" y="23"/>
                  </a:lnTo>
                  <a:lnTo>
                    <a:pt x="3350" y="93"/>
                  </a:lnTo>
                  <a:lnTo>
                    <a:pt x="3352" y="688"/>
                  </a:lnTo>
                  <a:lnTo>
                    <a:pt x="3354" y="1199"/>
                  </a:lnTo>
                  <a:lnTo>
                    <a:pt x="3356" y="1571"/>
                  </a:lnTo>
                  <a:lnTo>
                    <a:pt x="3358" y="1789"/>
                  </a:lnTo>
                  <a:lnTo>
                    <a:pt x="3359" y="1778"/>
                  </a:lnTo>
                  <a:lnTo>
                    <a:pt x="3359" y="1771"/>
                  </a:lnTo>
                  <a:lnTo>
                    <a:pt x="3361" y="1559"/>
                  </a:lnTo>
                  <a:lnTo>
                    <a:pt x="3363" y="1189"/>
                  </a:lnTo>
                  <a:lnTo>
                    <a:pt x="3365" y="657"/>
                  </a:lnTo>
                  <a:lnTo>
                    <a:pt x="3367" y="0"/>
                  </a:lnTo>
                  <a:lnTo>
                    <a:pt x="3368" y="3"/>
                  </a:lnTo>
                  <a:lnTo>
                    <a:pt x="3368" y="78"/>
                  </a:lnTo>
                  <a:lnTo>
                    <a:pt x="3370" y="711"/>
                  </a:lnTo>
                  <a:lnTo>
                    <a:pt x="3372" y="1248"/>
                  </a:lnTo>
                  <a:lnTo>
                    <a:pt x="3374" y="1633"/>
                  </a:lnTo>
                  <a:lnTo>
                    <a:pt x="3376" y="1847"/>
                  </a:lnTo>
                  <a:lnTo>
                    <a:pt x="3376" y="1837"/>
                  </a:lnTo>
                  <a:lnTo>
                    <a:pt x="3376" y="1832"/>
                  </a:lnTo>
                  <a:lnTo>
                    <a:pt x="3378" y="1633"/>
                  </a:lnTo>
                  <a:lnTo>
                    <a:pt x="3380" y="1265"/>
                  </a:lnTo>
                  <a:lnTo>
                    <a:pt x="3382" y="724"/>
                  </a:lnTo>
                  <a:lnTo>
                    <a:pt x="3384" y="44"/>
                  </a:lnTo>
                  <a:lnTo>
                    <a:pt x="3385" y="41"/>
                  </a:lnTo>
                  <a:lnTo>
                    <a:pt x="3385" y="111"/>
                  </a:lnTo>
                  <a:lnTo>
                    <a:pt x="3387" y="705"/>
                  </a:lnTo>
                  <a:lnTo>
                    <a:pt x="3389" y="1213"/>
                  </a:lnTo>
                  <a:lnTo>
                    <a:pt x="3391" y="1582"/>
                  </a:lnTo>
                  <a:lnTo>
                    <a:pt x="3394" y="1796"/>
                  </a:lnTo>
                  <a:lnTo>
                    <a:pt x="3394" y="1779"/>
                  </a:lnTo>
                  <a:lnTo>
                    <a:pt x="3396" y="1577"/>
                  </a:lnTo>
                  <a:lnTo>
                    <a:pt x="3398" y="1218"/>
                  </a:lnTo>
                  <a:lnTo>
                    <a:pt x="3400" y="699"/>
                  </a:lnTo>
                  <a:lnTo>
                    <a:pt x="3402" y="54"/>
                  </a:lnTo>
                  <a:lnTo>
                    <a:pt x="3402" y="43"/>
                  </a:lnTo>
                  <a:lnTo>
                    <a:pt x="3402" y="217"/>
                  </a:lnTo>
                  <a:lnTo>
                    <a:pt x="3404" y="787"/>
                  </a:lnTo>
                  <a:lnTo>
                    <a:pt x="3406" y="1245"/>
                  </a:lnTo>
                  <a:lnTo>
                    <a:pt x="3408" y="1576"/>
                  </a:lnTo>
                  <a:lnTo>
                    <a:pt x="3410" y="1780"/>
                  </a:lnTo>
                  <a:lnTo>
                    <a:pt x="3411" y="1796"/>
                  </a:lnTo>
                  <a:lnTo>
                    <a:pt x="3411" y="1763"/>
                  </a:lnTo>
                  <a:lnTo>
                    <a:pt x="3412" y="1758"/>
                  </a:lnTo>
                  <a:lnTo>
                    <a:pt x="3415" y="1193"/>
                  </a:lnTo>
                  <a:lnTo>
                    <a:pt x="3417" y="721"/>
                  </a:lnTo>
                  <a:lnTo>
                    <a:pt x="3419" y="128"/>
                  </a:lnTo>
                  <a:lnTo>
                    <a:pt x="3419" y="61"/>
                  </a:lnTo>
                  <a:lnTo>
                    <a:pt x="3420" y="62"/>
                  </a:lnTo>
                  <a:lnTo>
                    <a:pt x="3420" y="204"/>
                  </a:lnTo>
                  <a:lnTo>
                    <a:pt x="3420" y="227"/>
                  </a:lnTo>
                  <a:lnTo>
                    <a:pt x="3422" y="803"/>
                  </a:lnTo>
                  <a:lnTo>
                    <a:pt x="3424" y="1263"/>
                  </a:lnTo>
                  <a:lnTo>
                    <a:pt x="3426" y="1595"/>
                  </a:lnTo>
                  <a:lnTo>
                    <a:pt x="3428" y="1796"/>
                  </a:lnTo>
                  <a:lnTo>
                    <a:pt x="3428" y="1811"/>
                  </a:lnTo>
                  <a:lnTo>
                    <a:pt x="3428" y="1778"/>
                  </a:lnTo>
                  <a:lnTo>
                    <a:pt x="3429" y="1772"/>
                  </a:lnTo>
                  <a:lnTo>
                    <a:pt x="3432" y="1192"/>
                  </a:lnTo>
                  <a:lnTo>
                    <a:pt x="3434" y="705"/>
                  </a:lnTo>
                  <a:lnTo>
                    <a:pt x="3436" y="93"/>
                  </a:lnTo>
                  <a:lnTo>
                    <a:pt x="3436" y="24"/>
                  </a:lnTo>
                  <a:lnTo>
                    <a:pt x="3437" y="24"/>
                  </a:lnTo>
                  <a:lnTo>
                    <a:pt x="3437" y="169"/>
                  </a:lnTo>
                  <a:lnTo>
                    <a:pt x="3438" y="192"/>
                  </a:lnTo>
                  <a:lnTo>
                    <a:pt x="3439" y="778"/>
                  </a:lnTo>
                  <a:lnTo>
                    <a:pt x="3441" y="1248"/>
                  </a:lnTo>
                  <a:lnTo>
                    <a:pt x="3443" y="1587"/>
                  </a:lnTo>
                  <a:lnTo>
                    <a:pt x="3445" y="1795"/>
                  </a:lnTo>
                  <a:lnTo>
                    <a:pt x="3446" y="1811"/>
                  </a:lnTo>
                  <a:lnTo>
                    <a:pt x="3446" y="1778"/>
                  </a:lnTo>
                  <a:lnTo>
                    <a:pt x="3446" y="1772"/>
                  </a:lnTo>
                  <a:lnTo>
                    <a:pt x="3450" y="1192"/>
                  </a:lnTo>
                  <a:lnTo>
                    <a:pt x="3452" y="705"/>
                  </a:lnTo>
                  <a:lnTo>
                    <a:pt x="3454" y="93"/>
                  </a:lnTo>
                  <a:lnTo>
                    <a:pt x="3454" y="24"/>
                  </a:lnTo>
                  <a:lnTo>
                    <a:pt x="3454" y="24"/>
                  </a:lnTo>
                  <a:lnTo>
                    <a:pt x="3454" y="169"/>
                  </a:lnTo>
                  <a:lnTo>
                    <a:pt x="3455" y="192"/>
                  </a:lnTo>
                  <a:lnTo>
                    <a:pt x="3456" y="778"/>
                  </a:lnTo>
                  <a:lnTo>
                    <a:pt x="3458" y="1248"/>
                  </a:lnTo>
                  <a:lnTo>
                    <a:pt x="3460" y="1587"/>
                  </a:lnTo>
                  <a:lnTo>
                    <a:pt x="3462" y="1795"/>
                  </a:lnTo>
                  <a:lnTo>
                    <a:pt x="3463" y="1811"/>
                  </a:lnTo>
                  <a:lnTo>
                    <a:pt x="3463" y="1781"/>
                  </a:lnTo>
                  <a:lnTo>
                    <a:pt x="3464" y="1778"/>
                  </a:lnTo>
                  <a:lnTo>
                    <a:pt x="3464" y="1772"/>
                  </a:lnTo>
                  <a:lnTo>
                    <a:pt x="3467" y="1192"/>
                  </a:lnTo>
                  <a:lnTo>
                    <a:pt x="3469" y="705"/>
                  </a:lnTo>
                  <a:lnTo>
                    <a:pt x="3471" y="93"/>
                  </a:lnTo>
                  <a:lnTo>
                    <a:pt x="3471" y="24"/>
                  </a:lnTo>
                  <a:lnTo>
                    <a:pt x="3472" y="24"/>
                  </a:lnTo>
                  <a:lnTo>
                    <a:pt x="3472" y="157"/>
                  </a:lnTo>
                  <a:lnTo>
                    <a:pt x="3472" y="169"/>
                  </a:lnTo>
                  <a:lnTo>
                    <a:pt x="3472" y="192"/>
                  </a:lnTo>
                  <a:lnTo>
                    <a:pt x="3474" y="778"/>
                  </a:lnTo>
                  <a:lnTo>
                    <a:pt x="3476" y="1248"/>
                  </a:lnTo>
                  <a:lnTo>
                    <a:pt x="3478" y="1587"/>
                  </a:lnTo>
                  <a:lnTo>
                    <a:pt x="3480" y="1795"/>
                  </a:lnTo>
                  <a:lnTo>
                    <a:pt x="3480" y="1811"/>
                  </a:lnTo>
                  <a:lnTo>
                    <a:pt x="3480" y="1781"/>
                  </a:lnTo>
                  <a:lnTo>
                    <a:pt x="3481" y="1778"/>
                  </a:lnTo>
                  <a:lnTo>
                    <a:pt x="3481" y="1772"/>
                  </a:lnTo>
                  <a:lnTo>
                    <a:pt x="3484" y="1192"/>
                  </a:lnTo>
                  <a:lnTo>
                    <a:pt x="3486" y="705"/>
                  </a:lnTo>
                  <a:lnTo>
                    <a:pt x="3488" y="93"/>
                  </a:lnTo>
                  <a:lnTo>
                    <a:pt x="3489" y="24"/>
                  </a:lnTo>
                  <a:lnTo>
                    <a:pt x="3489" y="141"/>
                  </a:lnTo>
                  <a:lnTo>
                    <a:pt x="3490" y="157"/>
                  </a:lnTo>
                  <a:lnTo>
                    <a:pt x="3490" y="192"/>
                  </a:lnTo>
                  <a:lnTo>
                    <a:pt x="3492" y="778"/>
                  </a:lnTo>
                  <a:lnTo>
                    <a:pt x="3493" y="1248"/>
                  </a:lnTo>
                  <a:lnTo>
                    <a:pt x="3495" y="1587"/>
                  </a:lnTo>
                  <a:lnTo>
                    <a:pt x="3497" y="1795"/>
                  </a:lnTo>
                  <a:lnTo>
                    <a:pt x="3498" y="1811"/>
                  </a:lnTo>
                  <a:lnTo>
                    <a:pt x="3498" y="1784"/>
                  </a:lnTo>
                  <a:lnTo>
                    <a:pt x="3498" y="1781"/>
                  </a:lnTo>
                  <a:lnTo>
                    <a:pt x="3498" y="1772"/>
                  </a:lnTo>
                  <a:lnTo>
                    <a:pt x="3500" y="1549"/>
                  </a:lnTo>
                  <a:lnTo>
                    <a:pt x="3504" y="705"/>
                  </a:lnTo>
                  <a:lnTo>
                    <a:pt x="3506" y="93"/>
                  </a:lnTo>
                  <a:lnTo>
                    <a:pt x="3506" y="24"/>
                  </a:lnTo>
                  <a:lnTo>
                    <a:pt x="3506" y="141"/>
                  </a:lnTo>
                  <a:lnTo>
                    <a:pt x="3507" y="157"/>
                  </a:lnTo>
                  <a:lnTo>
                    <a:pt x="3507" y="192"/>
                  </a:lnTo>
                  <a:lnTo>
                    <a:pt x="3509" y="778"/>
                  </a:lnTo>
                  <a:lnTo>
                    <a:pt x="3510" y="1248"/>
                  </a:lnTo>
                  <a:lnTo>
                    <a:pt x="3512" y="1587"/>
                  </a:lnTo>
                  <a:lnTo>
                    <a:pt x="3514" y="1795"/>
                  </a:lnTo>
                  <a:lnTo>
                    <a:pt x="3515" y="1811"/>
                  </a:lnTo>
                  <a:lnTo>
                    <a:pt x="3515" y="1784"/>
                  </a:lnTo>
                  <a:lnTo>
                    <a:pt x="3516" y="1781"/>
                  </a:lnTo>
                  <a:lnTo>
                    <a:pt x="3516" y="1772"/>
                  </a:lnTo>
                  <a:lnTo>
                    <a:pt x="3518" y="1549"/>
                  </a:lnTo>
                  <a:lnTo>
                    <a:pt x="3521" y="705"/>
                  </a:lnTo>
                  <a:lnTo>
                    <a:pt x="3523" y="93"/>
                  </a:lnTo>
                  <a:lnTo>
                    <a:pt x="3524" y="24"/>
                  </a:lnTo>
                  <a:lnTo>
                    <a:pt x="3524" y="108"/>
                  </a:lnTo>
                  <a:lnTo>
                    <a:pt x="3524" y="141"/>
                  </a:lnTo>
                  <a:lnTo>
                    <a:pt x="3524" y="192"/>
                  </a:lnTo>
                  <a:lnTo>
                    <a:pt x="3526" y="778"/>
                  </a:lnTo>
                  <a:lnTo>
                    <a:pt x="3528" y="1248"/>
                  </a:lnTo>
                  <a:lnTo>
                    <a:pt x="3530" y="1587"/>
                  </a:lnTo>
                  <a:lnTo>
                    <a:pt x="3532" y="1795"/>
                  </a:lnTo>
                  <a:lnTo>
                    <a:pt x="3532" y="1811"/>
                  </a:lnTo>
                  <a:lnTo>
                    <a:pt x="3532" y="1791"/>
                  </a:lnTo>
                  <a:lnTo>
                    <a:pt x="3533" y="1784"/>
                  </a:lnTo>
                  <a:lnTo>
                    <a:pt x="3533" y="1772"/>
                  </a:lnTo>
                  <a:lnTo>
                    <a:pt x="3535" y="1549"/>
                  </a:lnTo>
                  <a:lnTo>
                    <a:pt x="3538" y="705"/>
                  </a:lnTo>
                  <a:lnTo>
                    <a:pt x="3540" y="93"/>
                  </a:lnTo>
                  <a:lnTo>
                    <a:pt x="3541" y="24"/>
                  </a:lnTo>
                  <a:lnTo>
                    <a:pt x="3541" y="108"/>
                  </a:lnTo>
                  <a:lnTo>
                    <a:pt x="3542" y="141"/>
                  </a:lnTo>
                  <a:lnTo>
                    <a:pt x="3542" y="192"/>
                  </a:lnTo>
                  <a:lnTo>
                    <a:pt x="3544" y="778"/>
                  </a:lnTo>
                  <a:lnTo>
                    <a:pt x="3547" y="1587"/>
                  </a:lnTo>
                  <a:lnTo>
                    <a:pt x="3549" y="1795"/>
                  </a:lnTo>
                  <a:lnTo>
                    <a:pt x="3550" y="1811"/>
                  </a:lnTo>
                  <a:lnTo>
                    <a:pt x="3550" y="1791"/>
                  </a:lnTo>
                  <a:lnTo>
                    <a:pt x="3550" y="1784"/>
                  </a:lnTo>
                  <a:lnTo>
                    <a:pt x="3550" y="1772"/>
                  </a:lnTo>
                  <a:lnTo>
                    <a:pt x="3552" y="1549"/>
                  </a:lnTo>
                  <a:lnTo>
                    <a:pt x="3554" y="1192"/>
                  </a:lnTo>
                  <a:lnTo>
                    <a:pt x="3556" y="705"/>
                  </a:lnTo>
                  <a:lnTo>
                    <a:pt x="3558" y="93"/>
                  </a:lnTo>
                  <a:lnTo>
                    <a:pt x="3558" y="24"/>
                  </a:lnTo>
                  <a:lnTo>
                    <a:pt x="3558" y="108"/>
                  </a:lnTo>
                  <a:lnTo>
                    <a:pt x="3559" y="141"/>
                  </a:lnTo>
                  <a:lnTo>
                    <a:pt x="3559" y="192"/>
                  </a:lnTo>
                  <a:lnTo>
                    <a:pt x="3561" y="778"/>
                  </a:lnTo>
                  <a:lnTo>
                    <a:pt x="3564" y="1587"/>
                  </a:lnTo>
                  <a:lnTo>
                    <a:pt x="3566" y="1795"/>
                  </a:lnTo>
                  <a:lnTo>
                    <a:pt x="3567" y="1811"/>
                  </a:lnTo>
                  <a:lnTo>
                    <a:pt x="3567" y="1791"/>
                  </a:lnTo>
                  <a:lnTo>
                    <a:pt x="3568" y="1784"/>
                  </a:lnTo>
                  <a:lnTo>
                    <a:pt x="3568" y="1772"/>
                  </a:lnTo>
                  <a:lnTo>
                    <a:pt x="3570" y="1549"/>
                  </a:lnTo>
                  <a:lnTo>
                    <a:pt x="3572" y="1192"/>
                  </a:lnTo>
                  <a:lnTo>
                    <a:pt x="3573" y="705"/>
                  </a:lnTo>
                  <a:lnTo>
                    <a:pt x="3575" y="93"/>
                  </a:lnTo>
                  <a:lnTo>
                    <a:pt x="3576" y="24"/>
                  </a:lnTo>
                  <a:lnTo>
                    <a:pt x="3576" y="108"/>
                  </a:lnTo>
                  <a:lnTo>
                    <a:pt x="3576" y="141"/>
                  </a:lnTo>
                  <a:lnTo>
                    <a:pt x="3576" y="192"/>
                  </a:lnTo>
                  <a:lnTo>
                    <a:pt x="3578" y="778"/>
                  </a:lnTo>
                  <a:lnTo>
                    <a:pt x="3582" y="1587"/>
                  </a:lnTo>
                  <a:lnTo>
                    <a:pt x="3584" y="1795"/>
                  </a:lnTo>
                  <a:lnTo>
                    <a:pt x="3584" y="1811"/>
                  </a:lnTo>
                  <a:lnTo>
                    <a:pt x="3584" y="1791"/>
                  </a:lnTo>
                  <a:lnTo>
                    <a:pt x="3585" y="1784"/>
                  </a:lnTo>
                  <a:lnTo>
                    <a:pt x="3585" y="1772"/>
                  </a:lnTo>
                  <a:lnTo>
                    <a:pt x="3587" y="1549"/>
                  </a:lnTo>
                  <a:lnTo>
                    <a:pt x="3589" y="1192"/>
                  </a:lnTo>
                  <a:lnTo>
                    <a:pt x="3590" y="705"/>
                  </a:lnTo>
                  <a:lnTo>
                    <a:pt x="3592" y="93"/>
                  </a:lnTo>
                  <a:lnTo>
                    <a:pt x="3593" y="24"/>
                  </a:lnTo>
                  <a:lnTo>
                    <a:pt x="3593" y="108"/>
                  </a:lnTo>
                  <a:lnTo>
                    <a:pt x="3594" y="141"/>
                  </a:lnTo>
                  <a:lnTo>
                    <a:pt x="3594" y="192"/>
                  </a:lnTo>
                  <a:lnTo>
                    <a:pt x="3596" y="778"/>
                  </a:lnTo>
                  <a:lnTo>
                    <a:pt x="3598" y="1248"/>
                  </a:lnTo>
                  <a:lnTo>
                    <a:pt x="3600" y="1587"/>
                  </a:lnTo>
                  <a:lnTo>
                    <a:pt x="3601" y="1795"/>
                  </a:lnTo>
                  <a:lnTo>
                    <a:pt x="3602" y="1811"/>
                  </a:lnTo>
                  <a:lnTo>
                    <a:pt x="3602" y="1800"/>
                  </a:lnTo>
                  <a:lnTo>
                    <a:pt x="3602" y="1791"/>
                  </a:lnTo>
                  <a:lnTo>
                    <a:pt x="3602" y="1772"/>
                  </a:lnTo>
                  <a:lnTo>
                    <a:pt x="3604" y="1549"/>
                  </a:lnTo>
                  <a:lnTo>
                    <a:pt x="3606" y="1192"/>
                  </a:lnTo>
                  <a:lnTo>
                    <a:pt x="3608" y="705"/>
                  </a:lnTo>
                  <a:lnTo>
                    <a:pt x="3610" y="93"/>
                  </a:lnTo>
                  <a:lnTo>
                    <a:pt x="3610" y="24"/>
                  </a:lnTo>
                  <a:lnTo>
                    <a:pt x="3610" y="68"/>
                  </a:lnTo>
                  <a:lnTo>
                    <a:pt x="3611" y="108"/>
                  </a:lnTo>
                  <a:lnTo>
                    <a:pt x="3611" y="192"/>
                  </a:lnTo>
                  <a:lnTo>
                    <a:pt x="3613" y="778"/>
                  </a:lnTo>
                  <a:lnTo>
                    <a:pt x="3615" y="1248"/>
                  </a:lnTo>
                  <a:lnTo>
                    <a:pt x="3617" y="1587"/>
                  </a:lnTo>
                  <a:lnTo>
                    <a:pt x="3618" y="1795"/>
                  </a:lnTo>
                  <a:lnTo>
                    <a:pt x="3619" y="1811"/>
                  </a:lnTo>
                  <a:lnTo>
                    <a:pt x="3619" y="1800"/>
                  </a:lnTo>
                  <a:lnTo>
                    <a:pt x="3620" y="1791"/>
                  </a:lnTo>
                  <a:lnTo>
                    <a:pt x="3620" y="1772"/>
                  </a:lnTo>
                  <a:lnTo>
                    <a:pt x="3622" y="1549"/>
                  </a:lnTo>
                  <a:lnTo>
                    <a:pt x="3624" y="1192"/>
                  </a:lnTo>
                  <a:lnTo>
                    <a:pt x="3626" y="705"/>
                  </a:lnTo>
                  <a:lnTo>
                    <a:pt x="3627" y="93"/>
                  </a:lnTo>
                  <a:lnTo>
                    <a:pt x="3628" y="24"/>
                  </a:lnTo>
                  <a:lnTo>
                    <a:pt x="3628" y="68"/>
                  </a:lnTo>
                  <a:lnTo>
                    <a:pt x="3628" y="108"/>
                  </a:lnTo>
                  <a:lnTo>
                    <a:pt x="3628" y="192"/>
                  </a:lnTo>
                  <a:lnTo>
                    <a:pt x="3630" y="778"/>
                  </a:lnTo>
                  <a:lnTo>
                    <a:pt x="3632" y="1248"/>
                  </a:lnTo>
                  <a:lnTo>
                    <a:pt x="3634" y="1587"/>
                  </a:lnTo>
                  <a:lnTo>
                    <a:pt x="3636" y="1795"/>
                  </a:lnTo>
                  <a:lnTo>
                    <a:pt x="3636" y="1811"/>
                  </a:lnTo>
                  <a:lnTo>
                    <a:pt x="3636" y="1800"/>
                  </a:lnTo>
                  <a:lnTo>
                    <a:pt x="3637" y="1791"/>
                  </a:lnTo>
                  <a:lnTo>
                    <a:pt x="3637" y="1772"/>
                  </a:lnTo>
                  <a:lnTo>
                    <a:pt x="3639" y="1549"/>
                  </a:lnTo>
                  <a:lnTo>
                    <a:pt x="3641" y="1192"/>
                  </a:lnTo>
                  <a:lnTo>
                    <a:pt x="3643" y="705"/>
                  </a:lnTo>
                  <a:lnTo>
                    <a:pt x="3644" y="93"/>
                  </a:lnTo>
                  <a:lnTo>
                    <a:pt x="3645" y="24"/>
                  </a:lnTo>
                  <a:lnTo>
                    <a:pt x="3645" y="68"/>
                  </a:lnTo>
                  <a:lnTo>
                    <a:pt x="3646" y="108"/>
                  </a:lnTo>
                  <a:lnTo>
                    <a:pt x="3646" y="192"/>
                  </a:lnTo>
                  <a:lnTo>
                    <a:pt x="3648" y="778"/>
                  </a:lnTo>
                  <a:lnTo>
                    <a:pt x="3650" y="1248"/>
                  </a:lnTo>
                  <a:lnTo>
                    <a:pt x="3652" y="1587"/>
                  </a:lnTo>
                  <a:lnTo>
                    <a:pt x="3653" y="1795"/>
                  </a:lnTo>
                  <a:lnTo>
                    <a:pt x="3654" y="1811"/>
                  </a:lnTo>
                  <a:lnTo>
                    <a:pt x="3654" y="1800"/>
                  </a:lnTo>
                  <a:lnTo>
                    <a:pt x="3654" y="1791"/>
                  </a:lnTo>
                  <a:lnTo>
                    <a:pt x="3654" y="1772"/>
                  </a:lnTo>
                  <a:lnTo>
                    <a:pt x="3656" y="1549"/>
                  </a:lnTo>
                  <a:lnTo>
                    <a:pt x="3658" y="1192"/>
                  </a:lnTo>
                  <a:lnTo>
                    <a:pt x="3660" y="705"/>
                  </a:lnTo>
                  <a:lnTo>
                    <a:pt x="3662" y="93"/>
                  </a:lnTo>
                  <a:lnTo>
                    <a:pt x="3662" y="24"/>
                  </a:lnTo>
                  <a:lnTo>
                    <a:pt x="3662" y="68"/>
                  </a:lnTo>
                  <a:lnTo>
                    <a:pt x="3663" y="108"/>
                  </a:lnTo>
                  <a:lnTo>
                    <a:pt x="3663" y="192"/>
                  </a:lnTo>
                  <a:lnTo>
                    <a:pt x="3665" y="778"/>
                  </a:lnTo>
                  <a:lnTo>
                    <a:pt x="3667" y="1248"/>
                  </a:lnTo>
                  <a:lnTo>
                    <a:pt x="3669" y="1587"/>
                  </a:lnTo>
                  <a:lnTo>
                    <a:pt x="3671" y="1795"/>
                  </a:lnTo>
                  <a:lnTo>
                    <a:pt x="3671" y="1811"/>
                  </a:lnTo>
                  <a:lnTo>
                    <a:pt x="3671" y="1800"/>
                  </a:lnTo>
                  <a:lnTo>
                    <a:pt x="3672" y="1791"/>
                  </a:lnTo>
                  <a:lnTo>
                    <a:pt x="3672" y="1772"/>
                  </a:lnTo>
                  <a:lnTo>
                    <a:pt x="3674" y="1549"/>
                  </a:lnTo>
                  <a:lnTo>
                    <a:pt x="3676" y="1192"/>
                  </a:lnTo>
                  <a:lnTo>
                    <a:pt x="3678" y="705"/>
                  </a:lnTo>
                  <a:lnTo>
                    <a:pt x="3680" y="93"/>
                  </a:lnTo>
                  <a:lnTo>
                    <a:pt x="3680" y="24"/>
                  </a:lnTo>
                  <a:lnTo>
                    <a:pt x="3680" y="68"/>
                  </a:lnTo>
                  <a:lnTo>
                    <a:pt x="3680" y="108"/>
                  </a:lnTo>
                  <a:lnTo>
                    <a:pt x="3680" y="192"/>
                  </a:lnTo>
                  <a:lnTo>
                    <a:pt x="3682" y="778"/>
                  </a:lnTo>
                  <a:lnTo>
                    <a:pt x="3684" y="1248"/>
                  </a:lnTo>
                  <a:lnTo>
                    <a:pt x="3686" y="1587"/>
                  </a:lnTo>
                  <a:lnTo>
                    <a:pt x="3688" y="1795"/>
                  </a:lnTo>
                  <a:lnTo>
                    <a:pt x="3688" y="1811"/>
                  </a:lnTo>
                  <a:lnTo>
                    <a:pt x="3689" y="1800"/>
                  </a:lnTo>
                  <a:lnTo>
                    <a:pt x="3689" y="1772"/>
                  </a:lnTo>
                  <a:lnTo>
                    <a:pt x="3691" y="1549"/>
                  </a:lnTo>
                  <a:lnTo>
                    <a:pt x="3693" y="1192"/>
                  </a:lnTo>
                  <a:lnTo>
                    <a:pt x="3695" y="705"/>
                  </a:lnTo>
                  <a:lnTo>
                    <a:pt x="3697" y="93"/>
                  </a:lnTo>
                  <a:lnTo>
                    <a:pt x="3697" y="24"/>
                  </a:lnTo>
                  <a:lnTo>
                    <a:pt x="3698" y="68"/>
                  </a:lnTo>
                  <a:lnTo>
                    <a:pt x="3698" y="192"/>
                  </a:lnTo>
                  <a:lnTo>
                    <a:pt x="3700" y="778"/>
                  </a:lnTo>
                  <a:lnTo>
                    <a:pt x="3702" y="1248"/>
                  </a:lnTo>
                  <a:lnTo>
                    <a:pt x="3704" y="1587"/>
                  </a:lnTo>
                  <a:lnTo>
                    <a:pt x="3706" y="1795"/>
                  </a:lnTo>
                  <a:lnTo>
                    <a:pt x="3706" y="1811"/>
                  </a:lnTo>
                  <a:lnTo>
                    <a:pt x="3706" y="1800"/>
                  </a:lnTo>
                  <a:lnTo>
                    <a:pt x="3706" y="1772"/>
                  </a:lnTo>
                  <a:lnTo>
                    <a:pt x="3708" y="1549"/>
                  </a:lnTo>
                  <a:lnTo>
                    <a:pt x="3710" y="1192"/>
                  </a:lnTo>
                  <a:lnTo>
                    <a:pt x="3712" y="705"/>
                  </a:lnTo>
                  <a:lnTo>
                    <a:pt x="3714" y="93"/>
                  </a:lnTo>
                  <a:lnTo>
                    <a:pt x="3714" y="24"/>
                  </a:lnTo>
                  <a:lnTo>
                    <a:pt x="3715" y="68"/>
                  </a:lnTo>
                  <a:lnTo>
                    <a:pt x="3715" y="192"/>
                  </a:lnTo>
                  <a:lnTo>
                    <a:pt x="3717" y="778"/>
                  </a:lnTo>
                  <a:lnTo>
                    <a:pt x="3719" y="1248"/>
                  </a:lnTo>
                  <a:lnTo>
                    <a:pt x="3721" y="1587"/>
                  </a:lnTo>
                  <a:lnTo>
                    <a:pt x="3723" y="1795"/>
                  </a:lnTo>
                  <a:lnTo>
                    <a:pt x="3723" y="1811"/>
                  </a:lnTo>
                  <a:lnTo>
                    <a:pt x="3724" y="1800"/>
                  </a:lnTo>
                  <a:lnTo>
                    <a:pt x="3724" y="1772"/>
                  </a:lnTo>
                  <a:lnTo>
                    <a:pt x="3726" y="1549"/>
                  </a:lnTo>
                  <a:lnTo>
                    <a:pt x="3728" y="1192"/>
                  </a:lnTo>
                  <a:lnTo>
                    <a:pt x="3730" y="705"/>
                  </a:lnTo>
                  <a:lnTo>
                    <a:pt x="3732" y="93"/>
                  </a:lnTo>
                  <a:lnTo>
                    <a:pt x="3732" y="24"/>
                  </a:lnTo>
                  <a:lnTo>
                    <a:pt x="3732" y="68"/>
                  </a:lnTo>
                  <a:lnTo>
                    <a:pt x="3732" y="192"/>
                  </a:lnTo>
                  <a:lnTo>
                    <a:pt x="3734" y="778"/>
                  </a:lnTo>
                  <a:lnTo>
                    <a:pt x="3736" y="1248"/>
                  </a:lnTo>
                  <a:lnTo>
                    <a:pt x="3738" y="1587"/>
                  </a:lnTo>
                  <a:lnTo>
                    <a:pt x="3740" y="1795"/>
                  </a:lnTo>
                  <a:lnTo>
                    <a:pt x="3740" y="1811"/>
                  </a:lnTo>
                  <a:lnTo>
                    <a:pt x="3741" y="1800"/>
                  </a:lnTo>
                  <a:lnTo>
                    <a:pt x="3741" y="1772"/>
                  </a:lnTo>
                  <a:lnTo>
                    <a:pt x="3743" y="1549"/>
                  </a:lnTo>
                  <a:lnTo>
                    <a:pt x="3745" y="1192"/>
                  </a:lnTo>
                  <a:lnTo>
                    <a:pt x="3747" y="705"/>
                  </a:lnTo>
                  <a:lnTo>
                    <a:pt x="3749" y="93"/>
                  </a:lnTo>
                  <a:lnTo>
                    <a:pt x="3749" y="24"/>
                  </a:lnTo>
                  <a:lnTo>
                    <a:pt x="3750" y="68"/>
                  </a:lnTo>
                  <a:lnTo>
                    <a:pt x="3750" y="192"/>
                  </a:lnTo>
                  <a:lnTo>
                    <a:pt x="3752" y="778"/>
                  </a:lnTo>
                  <a:lnTo>
                    <a:pt x="3754" y="1248"/>
                  </a:lnTo>
                  <a:lnTo>
                    <a:pt x="3756" y="1587"/>
                  </a:lnTo>
                  <a:lnTo>
                    <a:pt x="3758" y="1795"/>
                  </a:lnTo>
                  <a:lnTo>
                    <a:pt x="3758" y="1811"/>
                  </a:lnTo>
                  <a:lnTo>
                    <a:pt x="3758" y="1800"/>
                  </a:lnTo>
                  <a:lnTo>
                    <a:pt x="3758" y="1772"/>
                  </a:lnTo>
                  <a:lnTo>
                    <a:pt x="3760" y="1549"/>
                  </a:lnTo>
                  <a:lnTo>
                    <a:pt x="3762" y="1192"/>
                  </a:lnTo>
                  <a:lnTo>
                    <a:pt x="3764" y="705"/>
                  </a:lnTo>
                  <a:lnTo>
                    <a:pt x="3766" y="93"/>
                  </a:lnTo>
                  <a:lnTo>
                    <a:pt x="3766" y="24"/>
                  </a:lnTo>
                  <a:lnTo>
                    <a:pt x="3767" y="68"/>
                  </a:lnTo>
                  <a:lnTo>
                    <a:pt x="3767" y="192"/>
                  </a:lnTo>
                  <a:lnTo>
                    <a:pt x="3769" y="778"/>
                  </a:lnTo>
                  <a:lnTo>
                    <a:pt x="3771" y="1248"/>
                  </a:lnTo>
                  <a:lnTo>
                    <a:pt x="3773" y="1587"/>
                  </a:lnTo>
                  <a:lnTo>
                    <a:pt x="3775" y="1795"/>
                  </a:lnTo>
                  <a:lnTo>
                    <a:pt x="3775" y="1811"/>
                  </a:lnTo>
                  <a:lnTo>
                    <a:pt x="3776" y="1800"/>
                  </a:lnTo>
                  <a:lnTo>
                    <a:pt x="3776" y="1772"/>
                  </a:lnTo>
                  <a:lnTo>
                    <a:pt x="3778" y="1549"/>
                  </a:lnTo>
                  <a:lnTo>
                    <a:pt x="3780" y="1192"/>
                  </a:lnTo>
                  <a:lnTo>
                    <a:pt x="3782" y="705"/>
                  </a:lnTo>
                  <a:lnTo>
                    <a:pt x="3784" y="93"/>
                  </a:lnTo>
                  <a:lnTo>
                    <a:pt x="3784" y="24"/>
                  </a:lnTo>
                  <a:lnTo>
                    <a:pt x="3784" y="68"/>
                  </a:lnTo>
                  <a:lnTo>
                    <a:pt x="3784" y="192"/>
                  </a:lnTo>
                  <a:lnTo>
                    <a:pt x="3786" y="778"/>
                  </a:lnTo>
                  <a:lnTo>
                    <a:pt x="3788" y="1248"/>
                  </a:lnTo>
                  <a:lnTo>
                    <a:pt x="3790" y="1587"/>
                  </a:lnTo>
                  <a:lnTo>
                    <a:pt x="3792" y="1795"/>
                  </a:lnTo>
                  <a:lnTo>
                    <a:pt x="3792" y="1811"/>
                  </a:lnTo>
                  <a:lnTo>
                    <a:pt x="3793" y="1800"/>
                  </a:lnTo>
                  <a:lnTo>
                    <a:pt x="3793" y="1772"/>
                  </a:lnTo>
                  <a:lnTo>
                    <a:pt x="3795" y="1549"/>
                  </a:lnTo>
                  <a:lnTo>
                    <a:pt x="3797" y="1192"/>
                  </a:lnTo>
                  <a:lnTo>
                    <a:pt x="3799" y="705"/>
                  </a:lnTo>
                  <a:lnTo>
                    <a:pt x="3801" y="93"/>
                  </a:lnTo>
                  <a:lnTo>
                    <a:pt x="3801" y="24"/>
                  </a:lnTo>
                  <a:lnTo>
                    <a:pt x="3802" y="68"/>
                  </a:lnTo>
                  <a:lnTo>
                    <a:pt x="3802" y="192"/>
                  </a:lnTo>
                  <a:lnTo>
                    <a:pt x="3804" y="778"/>
                  </a:lnTo>
                  <a:lnTo>
                    <a:pt x="3806" y="1248"/>
                  </a:lnTo>
                  <a:lnTo>
                    <a:pt x="3808" y="1587"/>
                  </a:lnTo>
                  <a:lnTo>
                    <a:pt x="3810" y="1795"/>
                  </a:lnTo>
                  <a:lnTo>
                    <a:pt x="3810" y="1811"/>
                  </a:lnTo>
                  <a:lnTo>
                    <a:pt x="3810" y="1800"/>
                  </a:lnTo>
                  <a:lnTo>
                    <a:pt x="3810" y="1772"/>
                  </a:lnTo>
                  <a:lnTo>
                    <a:pt x="3812" y="1549"/>
                  </a:lnTo>
                  <a:lnTo>
                    <a:pt x="3814" y="1192"/>
                  </a:lnTo>
                  <a:lnTo>
                    <a:pt x="3816" y="705"/>
                  </a:lnTo>
                  <a:lnTo>
                    <a:pt x="3818" y="93"/>
                  </a:lnTo>
                  <a:lnTo>
                    <a:pt x="3818" y="24"/>
                  </a:lnTo>
                  <a:lnTo>
                    <a:pt x="3819" y="24"/>
                  </a:lnTo>
                  <a:lnTo>
                    <a:pt x="3819" y="192"/>
                  </a:lnTo>
                  <a:lnTo>
                    <a:pt x="3821" y="778"/>
                  </a:lnTo>
                  <a:lnTo>
                    <a:pt x="3823" y="1248"/>
                  </a:lnTo>
                  <a:lnTo>
                    <a:pt x="3825" y="1587"/>
                  </a:lnTo>
                  <a:lnTo>
                    <a:pt x="3827" y="1795"/>
                  </a:lnTo>
                  <a:lnTo>
                    <a:pt x="3827" y="1811"/>
                  </a:lnTo>
                  <a:lnTo>
                    <a:pt x="3828" y="1800"/>
                  </a:lnTo>
                  <a:lnTo>
                    <a:pt x="3828" y="1772"/>
                  </a:lnTo>
                  <a:lnTo>
                    <a:pt x="3830" y="1549"/>
                  </a:lnTo>
                  <a:lnTo>
                    <a:pt x="3832" y="1192"/>
                  </a:lnTo>
                  <a:lnTo>
                    <a:pt x="3834" y="705"/>
                  </a:lnTo>
                  <a:lnTo>
                    <a:pt x="3836" y="93"/>
                  </a:lnTo>
                  <a:lnTo>
                    <a:pt x="3836" y="24"/>
                  </a:lnTo>
                  <a:lnTo>
                    <a:pt x="3836" y="24"/>
                  </a:lnTo>
                  <a:lnTo>
                    <a:pt x="3836" y="192"/>
                  </a:lnTo>
                  <a:lnTo>
                    <a:pt x="3838" y="778"/>
                  </a:lnTo>
                  <a:lnTo>
                    <a:pt x="3840" y="1248"/>
                  </a:lnTo>
                  <a:lnTo>
                    <a:pt x="3842" y="1587"/>
                  </a:lnTo>
                  <a:lnTo>
                    <a:pt x="3844" y="1795"/>
                  </a:lnTo>
                  <a:lnTo>
                    <a:pt x="3844" y="1811"/>
                  </a:lnTo>
                  <a:lnTo>
                    <a:pt x="3845" y="1800"/>
                  </a:lnTo>
                  <a:lnTo>
                    <a:pt x="3845" y="1772"/>
                  </a:lnTo>
                  <a:lnTo>
                    <a:pt x="3847" y="1549"/>
                  </a:lnTo>
                  <a:lnTo>
                    <a:pt x="3849" y="1192"/>
                  </a:lnTo>
                  <a:lnTo>
                    <a:pt x="3851" y="705"/>
                  </a:lnTo>
                  <a:lnTo>
                    <a:pt x="3853" y="93"/>
                  </a:lnTo>
                  <a:lnTo>
                    <a:pt x="3853" y="24"/>
                  </a:lnTo>
                  <a:lnTo>
                    <a:pt x="3854" y="24"/>
                  </a:lnTo>
                  <a:lnTo>
                    <a:pt x="3854" y="192"/>
                  </a:lnTo>
                  <a:lnTo>
                    <a:pt x="3856" y="778"/>
                  </a:lnTo>
                  <a:lnTo>
                    <a:pt x="3858" y="1248"/>
                  </a:lnTo>
                  <a:lnTo>
                    <a:pt x="3860" y="1587"/>
                  </a:lnTo>
                  <a:lnTo>
                    <a:pt x="3862" y="1795"/>
                  </a:lnTo>
                  <a:lnTo>
                    <a:pt x="3862" y="1811"/>
                  </a:lnTo>
                  <a:lnTo>
                    <a:pt x="3862" y="1800"/>
                  </a:lnTo>
                  <a:lnTo>
                    <a:pt x="3862" y="1772"/>
                  </a:lnTo>
                  <a:lnTo>
                    <a:pt x="3864" y="1549"/>
                  </a:lnTo>
                  <a:lnTo>
                    <a:pt x="3866" y="1192"/>
                  </a:lnTo>
                  <a:lnTo>
                    <a:pt x="3868" y="705"/>
                  </a:lnTo>
                  <a:lnTo>
                    <a:pt x="3870" y="93"/>
                  </a:lnTo>
                  <a:lnTo>
                    <a:pt x="3870" y="24"/>
                  </a:lnTo>
                  <a:lnTo>
                    <a:pt x="3871" y="24"/>
                  </a:lnTo>
                  <a:lnTo>
                    <a:pt x="3871" y="192"/>
                  </a:lnTo>
                  <a:lnTo>
                    <a:pt x="3873" y="778"/>
                  </a:lnTo>
                  <a:lnTo>
                    <a:pt x="3875" y="1248"/>
                  </a:lnTo>
                  <a:lnTo>
                    <a:pt x="3877" y="1587"/>
                  </a:lnTo>
                  <a:lnTo>
                    <a:pt x="3879" y="1795"/>
                  </a:lnTo>
                  <a:lnTo>
                    <a:pt x="3879" y="1811"/>
                  </a:lnTo>
                  <a:lnTo>
                    <a:pt x="3880" y="1800"/>
                  </a:lnTo>
                  <a:lnTo>
                    <a:pt x="3880" y="1772"/>
                  </a:lnTo>
                  <a:lnTo>
                    <a:pt x="3882" y="1549"/>
                  </a:lnTo>
                  <a:lnTo>
                    <a:pt x="3884" y="1192"/>
                  </a:lnTo>
                  <a:lnTo>
                    <a:pt x="3886" y="705"/>
                  </a:lnTo>
                  <a:lnTo>
                    <a:pt x="3888" y="93"/>
                  </a:lnTo>
                  <a:lnTo>
                    <a:pt x="3888" y="24"/>
                  </a:lnTo>
                  <a:lnTo>
                    <a:pt x="3888" y="24"/>
                  </a:lnTo>
                  <a:lnTo>
                    <a:pt x="3888" y="192"/>
                  </a:lnTo>
                  <a:lnTo>
                    <a:pt x="3890" y="778"/>
                  </a:lnTo>
                  <a:lnTo>
                    <a:pt x="3892" y="1248"/>
                  </a:lnTo>
                  <a:lnTo>
                    <a:pt x="3894" y="1587"/>
                  </a:lnTo>
                  <a:lnTo>
                    <a:pt x="3896" y="1795"/>
                  </a:lnTo>
                  <a:lnTo>
                    <a:pt x="3896" y="1811"/>
                  </a:lnTo>
                  <a:lnTo>
                    <a:pt x="3897" y="1800"/>
                  </a:lnTo>
                  <a:lnTo>
                    <a:pt x="3897" y="1772"/>
                  </a:lnTo>
                  <a:lnTo>
                    <a:pt x="3899" y="1549"/>
                  </a:lnTo>
                  <a:lnTo>
                    <a:pt x="3901" y="1192"/>
                  </a:lnTo>
                  <a:lnTo>
                    <a:pt x="3903" y="705"/>
                  </a:lnTo>
                  <a:lnTo>
                    <a:pt x="3905" y="93"/>
                  </a:lnTo>
                  <a:lnTo>
                    <a:pt x="3905" y="24"/>
                  </a:lnTo>
                  <a:lnTo>
                    <a:pt x="3906" y="24"/>
                  </a:lnTo>
                  <a:lnTo>
                    <a:pt x="3906" y="192"/>
                  </a:lnTo>
                  <a:lnTo>
                    <a:pt x="3908" y="778"/>
                  </a:lnTo>
                  <a:lnTo>
                    <a:pt x="3910" y="1248"/>
                  </a:lnTo>
                  <a:lnTo>
                    <a:pt x="3912" y="1587"/>
                  </a:lnTo>
                  <a:lnTo>
                    <a:pt x="3914" y="1795"/>
                  </a:lnTo>
                  <a:lnTo>
                    <a:pt x="3914" y="1811"/>
                  </a:lnTo>
                  <a:lnTo>
                    <a:pt x="3914" y="1772"/>
                  </a:lnTo>
                  <a:lnTo>
                    <a:pt x="3916" y="1549"/>
                  </a:lnTo>
                  <a:lnTo>
                    <a:pt x="3918" y="1192"/>
                  </a:lnTo>
                  <a:lnTo>
                    <a:pt x="3920" y="705"/>
                  </a:lnTo>
                  <a:lnTo>
                    <a:pt x="3922" y="93"/>
                  </a:lnTo>
                  <a:lnTo>
                    <a:pt x="3922" y="24"/>
                  </a:lnTo>
                  <a:lnTo>
                    <a:pt x="3923" y="24"/>
                  </a:lnTo>
                  <a:lnTo>
                    <a:pt x="3923" y="192"/>
                  </a:lnTo>
                  <a:lnTo>
                    <a:pt x="3925" y="778"/>
                  </a:lnTo>
                  <a:lnTo>
                    <a:pt x="3927" y="1248"/>
                  </a:lnTo>
                  <a:lnTo>
                    <a:pt x="3929" y="1587"/>
                  </a:lnTo>
                  <a:lnTo>
                    <a:pt x="3931" y="1795"/>
                  </a:lnTo>
                  <a:lnTo>
                    <a:pt x="3932" y="1811"/>
                  </a:lnTo>
                  <a:lnTo>
                    <a:pt x="3932" y="1778"/>
                  </a:lnTo>
                  <a:lnTo>
                    <a:pt x="3932" y="1772"/>
                  </a:lnTo>
                  <a:lnTo>
                    <a:pt x="3936" y="1192"/>
                  </a:lnTo>
                  <a:lnTo>
                    <a:pt x="3938" y="705"/>
                  </a:lnTo>
                  <a:lnTo>
                    <a:pt x="3940" y="93"/>
                  </a:lnTo>
                  <a:lnTo>
                    <a:pt x="3940" y="24"/>
                  </a:lnTo>
                  <a:lnTo>
                    <a:pt x="3940" y="24"/>
                  </a:lnTo>
                  <a:lnTo>
                    <a:pt x="3940" y="169"/>
                  </a:lnTo>
                  <a:lnTo>
                    <a:pt x="3941" y="192"/>
                  </a:lnTo>
                  <a:lnTo>
                    <a:pt x="3942" y="778"/>
                  </a:lnTo>
                  <a:lnTo>
                    <a:pt x="3944" y="1248"/>
                  </a:lnTo>
                  <a:lnTo>
                    <a:pt x="3946" y="1587"/>
                  </a:lnTo>
                  <a:lnTo>
                    <a:pt x="3948" y="1795"/>
                  </a:lnTo>
                  <a:lnTo>
                    <a:pt x="3949" y="1811"/>
                  </a:lnTo>
                  <a:lnTo>
                    <a:pt x="3949" y="1778"/>
                  </a:lnTo>
                  <a:lnTo>
                    <a:pt x="3950" y="1772"/>
                  </a:lnTo>
                  <a:lnTo>
                    <a:pt x="3953" y="1192"/>
                  </a:lnTo>
                  <a:lnTo>
                    <a:pt x="3955" y="705"/>
                  </a:lnTo>
                  <a:lnTo>
                    <a:pt x="3957" y="93"/>
                  </a:lnTo>
                  <a:lnTo>
                    <a:pt x="3957" y="24"/>
                  </a:lnTo>
                  <a:lnTo>
                    <a:pt x="3958" y="24"/>
                  </a:lnTo>
                  <a:lnTo>
                    <a:pt x="3958" y="169"/>
                  </a:lnTo>
                  <a:lnTo>
                    <a:pt x="3958" y="192"/>
                  </a:lnTo>
                  <a:lnTo>
                    <a:pt x="3960" y="778"/>
                  </a:lnTo>
                  <a:lnTo>
                    <a:pt x="3962" y="1248"/>
                  </a:lnTo>
                  <a:lnTo>
                    <a:pt x="3964" y="1587"/>
                  </a:lnTo>
                  <a:lnTo>
                    <a:pt x="3966" y="1795"/>
                  </a:lnTo>
                  <a:lnTo>
                    <a:pt x="3966" y="1811"/>
                  </a:lnTo>
                  <a:lnTo>
                    <a:pt x="3966" y="1778"/>
                  </a:lnTo>
                  <a:lnTo>
                    <a:pt x="3967" y="1772"/>
                  </a:lnTo>
                  <a:lnTo>
                    <a:pt x="3970" y="1192"/>
                  </a:lnTo>
                  <a:lnTo>
                    <a:pt x="3972" y="705"/>
                  </a:lnTo>
                  <a:lnTo>
                    <a:pt x="3974" y="93"/>
                  </a:lnTo>
                  <a:lnTo>
                    <a:pt x="3974" y="24"/>
                  </a:lnTo>
                  <a:lnTo>
                    <a:pt x="3975" y="24"/>
                  </a:lnTo>
                  <a:lnTo>
                    <a:pt x="3975" y="169"/>
                  </a:lnTo>
                  <a:lnTo>
                    <a:pt x="3976" y="192"/>
                  </a:lnTo>
                  <a:lnTo>
                    <a:pt x="3977" y="778"/>
                  </a:lnTo>
                  <a:lnTo>
                    <a:pt x="3979" y="1248"/>
                  </a:lnTo>
                  <a:lnTo>
                    <a:pt x="3981" y="1587"/>
                  </a:lnTo>
                  <a:lnTo>
                    <a:pt x="3983" y="1795"/>
                  </a:lnTo>
                  <a:lnTo>
                    <a:pt x="3984" y="1811"/>
                  </a:lnTo>
                  <a:lnTo>
                    <a:pt x="3984" y="1781"/>
                  </a:lnTo>
                  <a:lnTo>
                    <a:pt x="3984" y="1778"/>
                  </a:lnTo>
                  <a:lnTo>
                    <a:pt x="3984" y="1772"/>
                  </a:lnTo>
                  <a:lnTo>
                    <a:pt x="3988" y="1192"/>
                  </a:lnTo>
                  <a:lnTo>
                    <a:pt x="3990" y="705"/>
                  </a:lnTo>
                  <a:lnTo>
                    <a:pt x="3992" y="93"/>
                  </a:lnTo>
                  <a:lnTo>
                    <a:pt x="3992" y="24"/>
                  </a:lnTo>
                  <a:lnTo>
                    <a:pt x="3992" y="24"/>
                  </a:lnTo>
                  <a:lnTo>
                    <a:pt x="3992" y="157"/>
                  </a:lnTo>
                  <a:lnTo>
                    <a:pt x="3993" y="169"/>
                  </a:lnTo>
                  <a:lnTo>
                    <a:pt x="3993" y="192"/>
                  </a:lnTo>
                  <a:lnTo>
                    <a:pt x="3994" y="778"/>
                  </a:lnTo>
                  <a:lnTo>
                    <a:pt x="3996" y="1248"/>
                  </a:lnTo>
                  <a:lnTo>
                    <a:pt x="3998" y="1587"/>
                  </a:lnTo>
                  <a:lnTo>
                    <a:pt x="4000" y="1795"/>
                  </a:lnTo>
                  <a:lnTo>
                    <a:pt x="4001" y="1811"/>
                  </a:lnTo>
                  <a:lnTo>
                    <a:pt x="4001" y="1781"/>
                  </a:lnTo>
                  <a:lnTo>
                    <a:pt x="4002" y="1778"/>
                  </a:lnTo>
                  <a:lnTo>
                    <a:pt x="4002" y="1772"/>
                  </a:lnTo>
                  <a:lnTo>
                    <a:pt x="4005" y="1192"/>
                  </a:lnTo>
                  <a:lnTo>
                    <a:pt x="4007" y="705"/>
                  </a:lnTo>
                  <a:lnTo>
                    <a:pt x="4009" y="93"/>
                  </a:lnTo>
                  <a:lnTo>
                    <a:pt x="4010" y="24"/>
                  </a:lnTo>
                  <a:lnTo>
                    <a:pt x="4010" y="141"/>
                  </a:lnTo>
                  <a:lnTo>
                    <a:pt x="4010" y="157"/>
                  </a:lnTo>
                  <a:lnTo>
                    <a:pt x="4010" y="192"/>
                  </a:lnTo>
                  <a:lnTo>
                    <a:pt x="4012" y="778"/>
                  </a:lnTo>
                  <a:lnTo>
                    <a:pt x="4014" y="1248"/>
                  </a:lnTo>
                  <a:lnTo>
                    <a:pt x="4016" y="1587"/>
                  </a:lnTo>
                  <a:lnTo>
                    <a:pt x="4018" y="1795"/>
                  </a:lnTo>
                  <a:lnTo>
                    <a:pt x="4018" y="1811"/>
                  </a:lnTo>
                  <a:lnTo>
                    <a:pt x="4018" y="1784"/>
                  </a:lnTo>
                  <a:lnTo>
                    <a:pt x="4019" y="1781"/>
                  </a:lnTo>
                  <a:lnTo>
                    <a:pt x="4019" y="1772"/>
                  </a:lnTo>
                  <a:lnTo>
                    <a:pt x="4021" y="1549"/>
                  </a:lnTo>
                  <a:lnTo>
                    <a:pt x="4024" y="705"/>
                  </a:lnTo>
                  <a:lnTo>
                    <a:pt x="4026" y="93"/>
                  </a:lnTo>
                  <a:lnTo>
                    <a:pt x="4027" y="24"/>
                  </a:lnTo>
                  <a:lnTo>
                    <a:pt x="4027" y="141"/>
                  </a:lnTo>
                  <a:lnTo>
                    <a:pt x="4028" y="157"/>
                  </a:lnTo>
                  <a:lnTo>
                    <a:pt x="4028" y="192"/>
                  </a:lnTo>
                  <a:lnTo>
                    <a:pt x="4030" y="778"/>
                  </a:lnTo>
                  <a:lnTo>
                    <a:pt x="4031" y="1248"/>
                  </a:lnTo>
                  <a:lnTo>
                    <a:pt x="4033" y="1587"/>
                  </a:lnTo>
                  <a:lnTo>
                    <a:pt x="4035" y="1795"/>
                  </a:lnTo>
                  <a:lnTo>
                    <a:pt x="4036" y="1811"/>
                  </a:lnTo>
                  <a:lnTo>
                    <a:pt x="4036" y="1784"/>
                  </a:lnTo>
                  <a:lnTo>
                    <a:pt x="4036" y="1781"/>
                  </a:lnTo>
                  <a:lnTo>
                    <a:pt x="4036" y="1772"/>
                  </a:lnTo>
                  <a:lnTo>
                    <a:pt x="4038" y="1549"/>
                  </a:lnTo>
                  <a:lnTo>
                    <a:pt x="4042" y="705"/>
                  </a:lnTo>
                  <a:lnTo>
                    <a:pt x="4044" y="93"/>
                  </a:lnTo>
                  <a:lnTo>
                    <a:pt x="4044" y="24"/>
                  </a:lnTo>
                  <a:lnTo>
                    <a:pt x="4044" y="108"/>
                  </a:lnTo>
                  <a:lnTo>
                    <a:pt x="4045" y="141"/>
                  </a:lnTo>
                  <a:lnTo>
                    <a:pt x="4045" y="192"/>
                  </a:lnTo>
                  <a:lnTo>
                    <a:pt x="4047" y="778"/>
                  </a:lnTo>
                  <a:lnTo>
                    <a:pt x="4048" y="1248"/>
                  </a:lnTo>
                  <a:lnTo>
                    <a:pt x="4050" y="1587"/>
                  </a:lnTo>
                  <a:lnTo>
                    <a:pt x="4052" y="1795"/>
                  </a:lnTo>
                  <a:lnTo>
                    <a:pt x="4053" y="1811"/>
                  </a:lnTo>
                  <a:lnTo>
                    <a:pt x="4053" y="1791"/>
                  </a:lnTo>
                  <a:lnTo>
                    <a:pt x="4054" y="1784"/>
                  </a:lnTo>
                  <a:lnTo>
                    <a:pt x="4054" y="1772"/>
                  </a:lnTo>
                  <a:lnTo>
                    <a:pt x="4056" y="1549"/>
                  </a:lnTo>
                  <a:lnTo>
                    <a:pt x="4059" y="705"/>
                  </a:lnTo>
                  <a:lnTo>
                    <a:pt x="4061" y="93"/>
                  </a:lnTo>
                  <a:lnTo>
                    <a:pt x="4062" y="24"/>
                  </a:lnTo>
                  <a:lnTo>
                    <a:pt x="4062" y="108"/>
                  </a:lnTo>
                  <a:lnTo>
                    <a:pt x="4062" y="141"/>
                  </a:lnTo>
                  <a:lnTo>
                    <a:pt x="4062" y="192"/>
                  </a:lnTo>
                  <a:lnTo>
                    <a:pt x="4064" y="778"/>
                  </a:lnTo>
                  <a:lnTo>
                    <a:pt x="4068" y="1587"/>
                  </a:lnTo>
                  <a:lnTo>
                    <a:pt x="4070" y="1795"/>
                  </a:lnTo>
                  <a:lnTo>
                    <a:pt x="4070" y="1811"/>
                  </a:lnTo>
                  <a:lnTo>
                    <a:pt x="4070" y="1791"/>
                  </a:lnTo>
                  <a:lnTo>
                    <a:pt x="4071" y="1784"/>
                  </a:lnTo>
                  <a:lnTo>
                    <a:pt x="4071" y="1772"/>
                  </a:lnTo>
                  <a:lnTo>
                    <a:pt x="4073" y="1549"/>
                  </a:lnTo>
                  <a:lnTo>
                    <a:pt x="4075" y="1192"/>
                  </a:lnTo>
                  <a:lnTo>
                    <a:pt x="4076" y="705"/>
                  </a:lnTo>
                  <a:lnTo>
                    <a:pt x="4078" y="93"/>
                  </a:lnTo>
                  <a:lnTo>
                    <a:pt x="4079" y="24"/>
                  </a:lnTo>
                  <a:lnTo>
                    <a:pt x="4079" y="108"/>
                  </a:lnTo>
                  <a:lnTo>
                    <a:pt x="4080" y="141"/>
                  </a:lnTo>
                  <a:lnTo>
                    <a:pt x="4080" y="192"/>
                  </a:lnTo>
                  <a:lnTo>
                    <a:pt x="4082" y="778"/>
                  </a:lnTo>
                  <a:lnTo>
                    <a:pt x="4085" y="1587"/>
                  </a:lnTo>
                  <a:lnTo>
                    <a:pt x="4087" y="1795"/>
                  </a:lnTo>
                  <a:lnTo>
                    <a:pt x="4088" y="1811"/>
                  </a:lnTo>
                  <a:lnTo>
                    <a:pt x="4088" y="1791"/>
                  </a:lnTo>
                  <a:lnTo>
                    <a:pt x="4088" y="1784"/>
                  </a:lnTo>
                  <a:lnTo>
                    <a:pt x="4088" y="1772"/>
                  </a:lnTo>
                  <a:lnTo>
                    <a:pt x="4090" y="1549"/>
                  </a:lnTo>
                  <a:lnTo>
                    <a:pt x="4092" y="1192"/>
                  </a:lnTo>
                  <a:lnTo>
                    <a:pt x="4094" y="705"/>
                  </a:lnTo>
                  <a:lnTo>
                    <a:pt x="4096" y="93"/>
                  </a:lnTo>
                  <a:lnTo>
                    <a:pt x="4096" y="24"/>
                  </a:lnTo>
                  <a:lnTo>
                    <a:pt x="4096" y="108"/>
                  </a:lnTo>
                  <a:lnTo>
                    <a:pt x="4097" y="141"/>
                  </a:lnTo>
                  <a:lnTo>
                    <a:pt x="4097" y="192"/>
                  </a:lnTo>
                  <a:lnTo>
                    <a:pt x="4099" y="778"/>
                  </a:lnTo>
                  <a:lnTo>
                    <a:pt x="4102" y="1587"/>
                  </a:lnTo>
                  <a:lnTo>
                    <a:pt x="4104" y="1795"/>
                  </a:lnTo>
                  <a:lnTo>
                    <a:pt x="4105" y="1811"/>
                  </a:lnTo>
                  <a:lnTo>
                    <a:pt x="4105" y="1791"/>
                  </a:lnTo>
                  <a:lnTo>
                    <a:pt x="4106" y="1784"/>
                  </a:lnTo>
                  <a:lnTo>
                    <a:pt x="4106" y="1772"/>
                  </a:lnTo>
                  <a:lnTo>
                    <a:pt x="4108" y="1549"/>
                  </a:lnTo>
                  <a:lnTo>
                    <a:pt x="4110" y="1192"/>
                  </a:lnTo>
                  <a:lnTo>
                    <a:pt x="4111" y="705"/>
                  </a:lnTo>
                  <a:lnTo>
                    <a:pt x="4113" y="93"/>
                  </a:lnTo>
                  <a:lnTo>
                    <a:pt x="4114" y="24"/>
                  </a:lnTo>
                  <a:lnTo>
                    <a:pt x="4114" y="108"/>
                  </a:lnTo>
                  <a:lnTo>
                    <a:pt x="4114" y="141"/>
                  </a:lnTo>
                  <a:lnTo>
                    <a:pt x="4114" y="192"/>
                  </a:lnTo>
                  <a:lnTo>
                    <a:pt x="4116" y="778"/>
                  </a:lnTo>
                  <a:lnTo>
                    <a:pt x="4118" y="1248"/>
                  </a:lnTo>
                  <a:lnTo>
                    <a:pt x="4120" y="1587"/>
                  </a:lnTo>
                  <a:lnTo>
                    <a:pt x="4122" y="1795"/>
                  </a:lnTo>
                  <a:lnTo>
                    <a:pt x="4122" y="1811"/>
                  </a:lnTo>
                  <a:lnTo>
                    <a:pt x="4122" y="1800"/>
                  </a:lnTo>
                  <a:lnTo>
                    <a:pt x="4123" y="1791"/>
                  </a:lnTo>
                  <a:lnTo>
                    <a:pt x="4123" y="1772"/>
                  </a:lnTo>
                  <a:lnTo>
                    <a:pt x="4125" y="1549"/>
                  </a:lnTo>
                  <a:lnTo>
                    <a:pt x="4127" y="1192"/>
                  </a:lnTo>
                  <a:lnTo>
                    <a:pt x="4129" y="705"/>
                  </a:lnTo>
                  <a:lnTo>
                    <a:pt x="4130" y="93"/>
                  </a:lnTo>
                  <a:lnTo>
                    <a:pt x="4131" y="24"/>
                  </a:lnTo>
                  <a:lnTo>
                    <a:pt x="4131" y="68"/>
                  </a:lnTo>
                  <a:lnTo>
                    <a:pt x="4132" y="108"/>
                  </a:lnTo>
                  <a:lnTo>
                    <a:pt x="4132" y="192"/>
                  </a:lnTo>
                  <a:lnTo>
                    <a:pt x="4134" y="778"/>
                  </a:lnTo>
                  <a:lnTo>
                    <a:pt x="4136" y="1248"/>
                  </a:lnTo>
                  <a:lnTo>
                    <a:pt x="4138" y="1587"/>
                  </a:lnTo>
                  <a:lnTo>
                    <a:pt x="4139" y="1795"/>
                  </a:lnTo>
                  <a:lnTo>
                    <a:pt x="4140" y="1811"/>
                  </a:lnTo>
                  <a:lnTo>
                    <a:pt x="4140" y="1800"/>
                  </a:lnTo>
                  <a:lnTo>
                    <a:pt x="4140" y="1791"/>
                  </a:lnTo>
                  <a:lnTo>
                    <a:pt x="4140" y="1772"/>
                  </a:lnTo>
                  <a:lnTo>
                    <a:pt x="4142" y="1549"/>
                  </a:lnTo>
                  <a:lnTo>
                    <a:pt x="4144" y="1192"/>
                  </a:lnTo>
                  <a:lnTo>
                    <a:pt x="4146" y="705"/>
                  </a:lnTo>
                  <a:lnTo>
                    <a:pt x="4148" y="93"/>
                  </a:lnTo>
                  <a:lnTo>
                    <a:pt x="4148" y="24"/>
                  </a:lnTo>
                  <a:lnTo>
                    <a:pt x="4148" y="68"/>
                  </a:lnTo>
                  <a:lnTo>
                    <a:pt x="4149" y="108"/>
                  </a:lnTo>
                  <a:lnTo>
                    <a:pt x="4149" y="192"/>
                  </a:lnTo>
                  <a:lnTo>
                    <a:pt x="4151" y="778"/>
                  </a:lnTo>
                  <a:lnTo>
                    <a:pt x="4153" y="1248"/>
                  </a:lnTo>
                  <a:lnTo>
                    <a:pt x="4155" y="1587"/>
                  </a:lnTo>
                  <a:lnTo>
                    <a:pt x="4156" y="1795"/>
                  </a:lnTo>
                  <a:lnTo>
                    <a:pt x="4157" y="1811"/>
                  </a:lnTo>
                  <a:lnTo>
                    <a:pt x="4157" y="1800"/>
                  </a:lnTo>
                  <a:lnTo>
                    <a:pt x="4158" y="1791"/>
                  </a:lnTo>
                  <a:lnTo>
                    <a:pt x="4158" y="1772"/>
                  </a:lnTo>
                  <a:lnTo>
                    <a:pt x="4160" y="1549"/>
                  </a:lnTo>
                  <a:lnTo>
                    <a:pt x="4162" y="1192"/>
                  </a:lnTo>
                  <a:lnTo>
                    <a:pt x="4164" y="705"/>
                  </a:lnTo>
                  <a:lnTo>
                    <a:pt x="4165" y="93"/>
                  </a:lnTo>
                  <a:lnTo>
                    <a:pt x="4166" y="24"/>
                  </a:lnTo>
                </a:path>
              </a:pathLst>
            </a:custGeom>
            <a:noFill/>
            <a:ln w="15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99" name="Freeform 46"/>
            <p:cNvSpPr>
              <a:spLocks/>
            </p:cNvSpPr>
            <p:nvPr/>
          </p:nvSpPr>
          <p:spPr bwMode="auto">
            <a:xfrm>
              <a:off x="2443" y="3740"/>
              <a:ext cx="1253" cy="895"/>
            </a:xfrm>
            <a:custGeom>
              <a:avLst/>
              <a:gdLst>
                <a:gd name="T0" fmla="*/ 0 w 4166"/>
                <a:gd name="T1" fmla="*/ 2968 h 2968"/>
                <a:gd name="T2" fmla="*/ 0 w 4166"/>
                <a:gd name="T3" fmla="*/ 2968 h 2968"/>
                <a:gd name="T4" fmla="*/ 4166 w 4166"/>
                <a:gd name="T5" fmla="*/ 2968 h 2968"/>
                <a:gd name="T6" fmla="*/ 4166 w 4166"/>
                <a:gd name="T7" fmla="*/ 0 h 2968"/>
                <a:gd name="T8" fmla="*/ 0 w 4166"/>
                <a:gd name="T9" fmla="*/ 0 h 2968"/>
                <a:gd name="T10" fmla="*/ 0 w 4166"/>
                <a:gd name="T11" fmla="*/ 2968 h 2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66" h="2968">
                  <a:moveTo>
                    <a:pt x="0" y="2968"/>
                  </a:moveTo>
                  <a:lnTo>
                    <a:pt x="0" y="2968"/>
                  </a:lnTo>
                  <a:lnTo>
                    <a:pt x="4166" y="2968"/>
                  </a:lnTo>
                  <a:lnTo>
                    <a:pt x="4166" y="0"/>
                  </a:lnTo>
                  <a:lnTo>
                    <a:pt x="0" y="0"/>
                  </a:lnTo>
                  <a:lnTo>
                    <a:pt x="0" y="2968"/>
                  </a:lnTo>
                  <a:close/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3495436" y="3263815"/>
            <a:ext cx="2122697" cy="1077218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FODO cell optics</a:t>
            </a:r>
          </a:p>
          <a:p>
            <a:pPr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c</a:t>
            </a:r>
            <a:r>
              <a:rPr lang="en-GB" sz="2000" kern="0" dirty="0">
                <a:solidFill>
                  <a:srgbClr val="000000"/>
                </a:solidFill>
              </a:rPr>
              <a:t>ell length 50 m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GB" sz="2000" kern="0" dirty="0">
              <a:solidFill>
                <a:srgbClr val="00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767410" y="3207806"/>
            <a:ext cx="1752403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f</a:t>
            </a:r>
            <a:r>
              <a:rPr lang="en-GB" sz="2000" kern="0" dirty="0">
                <a:solidFill>
                  <a:srgbClr val="000000"/>
                </a:solidFill>
              </a:rPr>
              <a:t>ull ring optics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GB" sz="2000" kern="0" dirty="0">
              <a:solidFill>
                <a:srgbClr val="000000"/>
              </a:solidFill>
            </a:endParaRPr>
          </a:p>
        </p:txBody>
      </p:sp>
      <p:sp>
        <p:nvSpPr>
          <p:cNvPr id="102" name="Oval 101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6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optics 175 &amp; 120 </a:t>
            </a:r>
            <a:r>
              <a:rPr lang="en-GB" dirty="0" smtClean="0">
                <a:latin typeface="Calibri"/>
              </a:rPr>
              <a:t>→</a:t>
            </a:r>
            <a:r>
              <a:rPr lang="en-GB" dirty="0" smtClean="0"/>
              <a:t> 80 &amp; 45.5 </a:t>
            </a:r>
            <a:r>
              <a:rPr lang="en-GB" dirty="0" err="1" smtClean="0"/>
              <a:t>GeV</a:t>
            </a:r>
            <a:endParaRPr lang="en-GB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7976"/>
            <a:ext cx="465108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33" y="1267976"/>
            <a:ext cx="4598151" cy="295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29" y="4730002"/>
            <a:ext cx="4409655" cy="154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3737"/>
            <a:ext cx="4571206" cy="154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329892"/>
            <a:ext cx="3233578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example: 100 m cell length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232319" y="4333627"/>
            <a:ext cx="3233578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</a:rPr>
              <a:t>example: </a:t>
            </a:r>
            <a:r>
              <a:rPr lang="en-GB" sz="2000" kern="0" dirty="0">
                <a:solidFill>
                  <a:srgbClr val="000000"/>
                </a:solidFill>
              </a:rPr>
              <a:t>3</a:t>
            </a:r>
            <a:r>
              <a:rPr lang="en-GB" sz="2000" kern="0" dirty="0">
                <a:solidFill>
                  <a:srgbClr val="000000"/>
                </a:solidFill>
              </a:rPr>
              <a:t>00 m cell length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3803" y="806311"/>
            <a:ext cx="122822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b="1" kern="0" dirty="0">
                <a:solidFill>
                  <a:srgbClr val="C00000"/>
                </a:solidFill>
              </a:rPr>
              <a:t>80 </a:t>
            </a:r>
            <a:r>
              <a:rPr lang="en-GB" sz="2400" b="1" kern="0" dirty="0" err="1">
                <a:solidFill>
                  <a:srgbClr val="C00000"/>
                </a:solidFill>
              </a:rPr>
              <a:t>GeV</a:t>
            </a:r>
            <a:endParaRPr lang="en-GB" sz="2400" b="1" kern="0" dirty="0">
              <a:solidFill>
                <a:srgbClr val="C000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518774" y="806311"/>
            <a:ext cx="1484702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b="1" kern="0" dirty="0">
                <a:solidFill>
                  <a:srgbClr val="C00000"/>
                </a:solidFill>
              </a:rPr>
              <a:t>45.5 </a:t>
            </a:r>
            <a:r>
              <a:rPr lang="en-GB" sz="2400" b="1" kern="0" dirty="0" err="1">
                <a:solidFill>
                  <a:srgbClr val="C00000"/>
                </a:solidFill>
              </a:rPr>
              <a:t>GeV</a:t>
            </a:r>
            <a:endParaRPr lang="en-GB" sz="2400" b="1" kern="0" dirty="0">
              <a:solidFill>
                <a:srgbClr val="C0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 flipH="1">
            <a:off x="-28830" y="6396335"/>
            <a:ext cx="280063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B. Harer, B. Holzer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050314" y="6361530"/>
            <a:ext cx="5097870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kern="0" dirty="0">
                <a:solidFill>
                  <a:srgbClr val="000000"/>
                </a:solidFill>
              </a:rPr>
              <a:t>a</a:t>
            </a:r>
            <a:r>
              <a:rPr lang="en-GB" sz="2800" kern="0" dirty="0">
                <a:solidFill>
                  <a:srgbClr val="000000"/>
                </a:solidFill>
              </a:rPr>
              <a:t>ll </a:t>
            </a:r>
            <a:r>
              <a:rPr lang="en-GB" sz="2800" kern="0" dirty="0" err="1">
                <a:solidFill>
                  <a:srgbClr val="000000"/>
                </a:solidFill>
              </a:rPr>
              <a:t>emittances</a:t>
            </a:r>
            <a:r>
              <a:rPr lang="en-GB" sz="2800" kern="0" dirty="0">
                <a:solidFill>
                  <a:srgbClr val="000000"/>
                </a:solidFill>
              </a:rPr>
              <a:t> </a:t>
            </a:r>
            <a:r>
              <a:rPr lang="en-GB" sz="2800" kern="0" dirty="0">
                <a:solidFill>
                  <a:srgbClr val="000000"/>
                </a:solidFill>
                <a:latin typeface="Symbol" panose="05050102010706020507" pitchFamily="18" charset="2"/>
              </a:rPr>
              <a:t>e</a:t>
            </a:r>
            <a:r>
              <a:rPr lang="en-GB" sz="2800" kern="0" baseline="-25000" dirty="0">
                <a:solidFill>
                  <a:srgbClr val="000000"/>
                </a:solidFill>
              </a:rPr>
              <a:t>x</a:t>
            </a:r>
            <a:r>
              <a:rPr lang="en-GB" sz="2800" kern="0" dirty="0">
                <a:solidFill>
                  <a:srgbClr val="000000"/>
                </a:solidFill>
              </a:rPr>
              <a:t> ≤ 0.5 baseline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3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 RF System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9814" y="764704"/>
                <a:ext cx="9252519" cy="5849807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RF system requirements are characterized by two regimes.</a:t>
                </a: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400" i="1" kern="0" dirty="0">
                    <a:solidFill>
                      <a:srgbClr val="D60093"/>
                    </a:solidFill>
                  </a:rPr>
                  <a:t>High gradients 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for H and </a:t>
                </a: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FF"/>
                        </a:solidFill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2400" i="1" kern="0" dirty="0">
                    <a:solidFill>
                      <a:srgbClr val="0000FF"/>
                    </a:solidFill>
                  </a:rPr>
                  <a:t> – up to ~11 GV.</a:t>
                </a: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400" i="1" kern="0" dirty="0">
                    <a:solidFill>
                      <a:srgbClr val="D60093"/>
                    </a:solidFill>
                  </a:rPr>
                  <a:t>High beam loading </a:t>
                </a:r>
                <a:r>
                  <a:rPr lang="en-US" sz="2400" i="1" kern="0" dirty="0">
                    <a:solidFill>
                      <a:srgbClr val="0000FF"/>
                    </a:solidFill>
                  </a:rPr>
                  <a:t>with currents of ~1.5 A at the Z pole.</a:t>
                </a: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RF system must be distributed over the ring to minimize energy excursions (~4.5% energy loss @ 175 </a:t>
                </a:r>
                <a:r>
                  <a:rPr lang="en-US" sz="2400" kern="0" dirty="0" err="1">
                    <a:solidFill>
                      <a:srgbClr val="000000"/>
                    </a:solidFill>
                  </a:rPr>
                  <a:t>GeV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).</a:t>
                </a: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000" i="1" kern="0" dirty="0">
                    <a:solidFill>
                      <a:srgbClr val="0000FF"/>
                    </a:solidFill>
                  </a:rPr>
                  <a:t>Optics errors driven by energy offsets, effect on </a:t>
                </a:r>
                <a:r>
                  <a:rPr lang="en-US" sz="2000" i="1" kern="0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h</a:t>
                </a:r>
                <a:r>
                  <a:rPr lang="en-US" sz="2000" i="1" kern="0" dirty="0">
                    <a:solidFill>
                      <a:srgbClr val="0000FF"/>
                    </a:solidFill>
                  </a:rPr>
                  <a:t>.</a:t>
                </a: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Aiming for SC RF cavities with gradients of ~20 MV/m.</a:t>
                </a: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RF frequency of 400 or 800 MHz (current baseline)</a:t>
                </a:r>
                <a:r>
                  <a:rPr lang="en-US" sz="2400" kern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.</a:t>
                </a: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000" i="1" kern="0" dirty="0" err="1">
                    <a:solidFill>
                      <a:srgbClr val="0000FF"/>
                    </a:solidFill>
                    <a:sym typeface="Wingdings" panose="05000000000000000000" pitchFamily="2" charset="2"/>
                  </a:rPr>
                  <a:t>Nano</a:t>
                </a:r>
                <a:r>
                  <a:rPr lang="en-US" sz="2000" i="1" kern="0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-beam / crab waist favors  lower frequency, e.g. 400 </a:t>
                </a:r>
                <a:r>
                  <a:rPr lang="en-US" sz="2000" i="1" kern="0" dirty="0" err="1">
                    <a:solidFill>
                      <a:srgbClr val="0000FF"/>
                    </a:solidFill>
                    <a:sym typeface="Wingdings" panose="05000000000000000000" pitchFamily="2" charset="2"/>
                  </a:rPr>
                  <a:t>MHz.</a:t>
                </a:r>
                <a:endParaRPr lang="en-US" sz="2000" i="1" kern="0" dirty="0">
                  <a:solidFill>
                    <a:srgbClr val="0000FF"/>
                  </a:solidFill>
                </a:endParaRP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Conversion efficiency (wall plug to RF power) is critical. Aiming for 75% or higher </a:t>
                </a:r>
                <a:r>
                  <a:rPr lang="en-US" sz="2400" kern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 R&amp;D !</a:t>
                </a:r>
              </a:p>
              <a:p>
                <a:pPr marL="627063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000" i="1" kern="0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An important item for FCC-</a:t>
                </a:r>
                <a:r>
                  <a:rPr lang="en-US" sz="2000" i="1" kern="0" dirty="0" err="1">
                    <a:solidFill>
                      <a:srgbClr val="0000FF"/>
                    </a:solidFill>
                    <a:sym typeface="Wingdings" panose="05000000000000000000" pitchFamily="2" charset="2"/>
                  </a:rPr>
                  <a:t>ee</a:t>
                </a:r>
                <a:r>
                  <a:rPr lang="en-US" sz="2000" i="1" kern="0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 power budget.~65% achieved for LEP2.</a:t>
                </a:r>
                <a:endParaRPr lang="en-US" sz="2000" i="1" kern="0" dirty="0">
                  <a:solidFill>
                    <a:srgbClr val="0000FF"/>
                  </a:solidFill>
                </a:endParaRP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endParaRPr lang="en-GB" sz="2000" i="1" kern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4" y="764704"/>
                <a:ext cx="9252519" cy="5849807"/>
              </a:xfrm>
              <a:prstGeom prst="rect">
                <a:avLst/>
              </a:prstGeom>
              <a:blipFill rotWithShape="1">
                <a:blip r:embed="rId2"/>
                <a:stretch>
                  <a:fillRect l="-1054" t="-729" r="-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0" y="6360589"/>
            <a:ext cx="750756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</a:rPr>
              <a:t>J. </a:t>
            </a:r>
            <a:r>
              <a:rPr lang="en-GB" sz="2800" dirty="0" err="1">
                <a:solidFill>
                  <a:srgbClr val="000000"/>
                </a:solidFill>
              </a:rPr>
              <a:t>Wenninger</a:t>
            </a:r>
            <a:r>
              <a:rPr lang="en-GB" sz="2800" dirty="0">
                <a:solidFill>
                  <a:srgbClr val="000000"/>
                </a:solidFill>
              </a:rPr>
              <a:t>, A. Butterworth, E. Jensen, et al.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9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/>
              <a:t>              luminosity</a:t>
            </a:r>
            <a:endParaRPr lang="en-GB" sz="36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421062"/>
              </p:ext>
            </p:extLst>
          </p:nvPr>
        </p:nvGraphicFramePr>
        <p:xfrm>
          <a:off x="1883650" y="2084825"/>
          <a:ext cx="3149210" cy="1339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Equation" r:id="rId3" imgW="1104840" imgH="469800" progId="Equation.3">
                  <p:embed/>
                </p:oleObj>
              </mc:Choice>
              <mc:Fallback>
                <p:oleObj name="Equation" r:id="rId3" imgW="110484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3650" y="2084825"/>
                        <a:ext cx="3149210" cy="1339318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807116"/>
              </p:ext>
            </p:extLst>
          </p:nvPr>
        </p:nvGraphicFramePr>
        <p:xfrm>
          <a:off x="1835696" y="4974021"/>
          <a:ext cx="2098675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3" name="Equation" r:id="rId5" imgW="736560" imgH="469800" progId="Equation.3">
                  <p:embed/>
                </p:oleObj>
              </mc:Choice>
              <mc:Fallback>
                <p:oleObj name="Equation" r:id="rId5" imgW="7365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4974021"/>
                        <a:ext cx="2098675" cy="133985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6607465" y="1226817"/>
            <a:ext cx="2170139" cy="1198826"/>
            <a:chOff x="6646377" y="1585575"/>
            <a:chExt cx="2170139" cy="1198826"/>
          </a:xfrm>
        </p:grpSpPr>
        <p:grpSp>
          <p:nvGrpSpPr>
            <p:cNvPr id="9" name="Group 8"/>
            <p:cNvGrpSpPr/>
            <p:nvPr/>
          </p:nvGrpSpPr>
          <p:grpSpPr>
            <a:xfrm>
              <a:off x="6646377" y="1585575"/>
              <a:ext cx="863351" cy="1198826"/>
              <a:chOff x="6573952" y="1970906"/>
              <a:chExt cx="863351" cy="1198826"/>
            </a:xfrm>
          </p:grpSpPr>
          <p:sp>
            <p:nvSpPr>
              <p:cNvPr id="25" name="Oval 24"/>
              <p:cNvSpPr/>
              <p:nvPr/>
            </p:nvSpPr>
            <p:spPr bwMode="auto">
              <a:xfrm>
                <a:off x="6573952" y="2468875"/>
                <a:ext cx="863351" cy="172822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6645870" y="1970906"/>
                <a:ext cx="702194" cy="451293"/>
              </a:xfrm>
              <a:custGeom>
                <a:avLst/>
                <a:gdLst>
                  <a:gd name="connsiteX0" fmla="*/ 0 w 906648"/>
                  <a:gd name="connsiteY0" fmla="*/ 547305 h 1094610"/>
                  <a:gd name="connsiteX1" fmla="*/ 453324 w 906648"/>
                  <a:gd name="connsiteY1" fmla="*/ 0 h 1094610"/>
                  <a:gd name="connsiteX2" fmla="*/ 906648 w 906648"/>
                  <a:gd name="connsiteY2" fmla="*/ 547305 h 1094610"/>
                  <a:gd name="connsiteX3" fmla="*/ 453324 w 906648"/>
                  <a:gd name="connsiteY3" fmla="*/ 1094610 h 1094610"/>
                  <a:gd name="connsiteX4" fmla="*/ 0 w 906648"/>
                  <a:gd name="connsiteY4" fmla="*/ 547305 h 1094610"/>
                  <a:gd name="connsiteX0" fmla="*/ 906648 w 906648"/>
                  <a:gd name="connsiteY0" fmla="*/ 475270 h 1022575"/>
                  <a:gd name="connsiteX1" fmla="*/ 453324 w 906648"/>
                  <a:gd name="connsiteY1" fmla="*/ 1022575 h 1022575"/>
                  <a:gd name="connsiteX2" fmla="*/ 0 w 906648"/>
                  <a:gd name="connsiteY2" fmla="*/ 475270 h 1022575"/>
                  <a:gd name="connsiteX3" fmla="*/ 544764 w 906648"/>
                  <a:gd name="connsiteY3" fmla="*/ 19405 h 1022575"/>
                  <a:gd name="connsiteX0" fmla="*/ 906648 w 906648"/>
                  <a:gd name="connsiteY0" fmla="*/ 0 h 547305"/>
                  <a:gd name="connsiteX1" fmla="*/ 453324 w 906648"/>
                  <a:gd name="connsiteY1" fmla="*/ 547305 h 547305"/>
                  <a:gd name="connsiteX2" fmla="*/ 0 w 906648"/>
                  <a:gd name="connsiteY2" fmla="*/ 0 h 54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6648" h="547305">
                    <a:moveTo>
                      <a:pt x="906648" y="0"/>
                    </a:moveTo>
                    <a:cubicBezTo>
                      <a:pt x="906648" y="302268"/>
                      <a:pt x="703688" y="547305"/>
                      <a:pt x="453324" y="547305"/>
                    </a:cubicBezTo>
                    <a:cubicBezTo>
                      <a:pt x="202960" y="547305"/>
                      <a:pt x="0" y="302268"/>
                      <a:pt x="0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" name="Oval 25"/>
              <p:cNvSpPr/>
              <p:nvPr/>
            </p:nvSpPr>
            <p:spPr bwMode="auto">
              <a:xfrm rot="10800000">
                <a:off x="6634966" y="2718439"/>
                <a:ext cx="702194" cy="451293"/>
              </a:xfrm>
              <a:custGeom>
                <a:avLst/>
                <a:gdLst>
                  <a:gd name="connsiteX0" fmla="*/ 0 w 906648"/>
                  <a:gd name="connsiteY0" fmla="*/ 547305 h 1094610"/>
                  <a:gd name="connsiteX1" fmla="*/ 453324 w 906648"/>
                  <a:gd name="connsiteY1" fmla="*/ 0 h 1094610"/>
                  <a:gd name="connsiteX2" fmla="*/ 906648 w 906648"/>
                  <a:gd name="connsiteY2" fmla="*/ 547305 h 1094610"/>
                  <a:gd name="connsiteX3" fmla="*/ 453324 w 906648"/>
                  <a:gd name="connsiteY3" fmla="*/ 1094610 h 1094610"/>
                  <a:gd name="connsiteX4" fmla="*/ 0 w 906648"/>
                  <a:gd name="connsiteY4" fmla="*/ 547305 h 1094610"/>
                  <a:gd name="connsiteX0" fmla="*/ 906648 w 906648"/>
                  <a:gd name="connsiteY0" fmla="*/ 475270 h 1022575"/>
                  <a:gd name="connsiteX1" fmla="*/ 453324 w 906648"/>
                  <a:gd name="connsiteY1" fmla="*/ 1022575 h 1022575"/>
                  <a:gd name="connsiteX2" fmla="*/ 0 w 906648"/>
                  <a:gd name="connsiteY2" fmla="*/ 475270 h 1022575"/>
                  <a:gd name="connsiteX3" fmla="*/ 544764 w 906648"/>
                  <a:gd name="connsiteY3" fmla="*/ 19405 h 1022575"/>
                  <a:gd name="connsiteX0" fmla="*/ 906648 w 906648"/>
                  <a:gd name="connsiteY0" fmla="*/ 0 h 547305"/>
                  <a:gd name="connsiteX1" fmla="*/ 453324 w 906648"/>
                  <a:gd name="connsiteY1" fmla="*/ 547305 h 547305"/>
                  <a:gd name="connsiteX2" fmla="*/ 0 w 906648"/>
                  <a:gd name="connsiteY2" fmla="*/ 0 h 54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6648" h="547305">
                    <a:moveTo>
                      <a:pt x="906648" y="0"/>
                    </a:moveTo>
                    <a:cubicBezTo>
                      <a:pt x="906648" y="302268"/>
                      <a:pt x="703688" y="547305"/>
                      <a:pt x="453324" y="547305"/>
                    </a:cubicBezTo>
                    <a:cubicBezTo>
                      <a:pt x="202960" y="547305"/>
                      <a:pt x="0" y="302268"/>
                      <a:pt x="0" y="0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833219" y="1636758"/>
              <a:ext cx="795411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>
                  <a:solidFill>
                    <a:srgbClr val="000000"/>
                  </a:solidFill>
                </a:rPr>
                <a:t>H </a:t>
              </a:r>
              <a:r>
                <a:rPr lang="en-US" sz="2000" kern="0" dirty="0">
                  <a:solidFill>
                    <a:srgbClr val="000000"/>
                  </a:solidFill>
                  <a:sym typeface="Symbol"/>
                </a:rPr>
                <a:t> 1</a:t>
              </a:r>
              <a:endParaRPr lang="en-GB" sz="2000" kern="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41194" y="2087089"/>
              <a:ext cx="1175322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i="1" kern="0" dirty="0">
                  <a:solidFill>
                    <a:srgbClr val="000000"/>
                  </a:solidFill>
                </a:rPr>
                <a:t>Hour-glass</a:t>
              </a:r>
              <a:endParaRPr lang="en-GB" sz="1600" i="1" kern="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607465" y="2882630"/>
            <a:ext cx="2112199" cy="1314470"/>
            <a:chOff x="6799566" y="2882630"/>
            <a:chExt cx="2112199" cy="1314470"/>
          </a:xfrm>
        </p:grpSpPr>
        <p:grpSp>
          <p:nvGrpSpPr>
            <p:cNvPr id="24" name="Group 23"/>
            <p:cNvGrpSpPr/>
            <p:nvPr/>
          </p:nvGrpSpPr>
          <p:grpSpPr>
            <a:xfrm>
              <a:off x="6799566" y="3419050"/>
              <a:ext cx="1902040" cy="778050"/>
              <a:chOff x="2692712" y="5037615"/>
              <a:chExt cx="2230491" cy="942450"/>
            </a:xfrm>
          </p:grpSpPr>
          <p:sp>
            <p:nvSpPr>
              <p:cNvPr id="7" name="Oval 6"/>
              <p:cNvSpPr/>
              <p:nvPr/>
            </p:nvSpPr>
            <p:spPr bwMode="auto">
              <a:xfrm rot="1517219" flipV="1">
                <a:off x="3040199" y="5447662"/>
                <a:ext cx="1248163" cy="141632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 bwMode="auto">
              <a:xfrm rot="20133054" flipV="1">
                <a:off x="3086435" y="5468412"/>
                <a:ext cx="1155693" cy="148154"/>
              </a:xfrm>
              <a:prstGeom prst="ellipse">
                <a:avLst/>
              </a:prstGeom>
              <a:solidFill>
                <a:srgbClr val="FF5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 bwMode="auto">
              <a:xfrm flipV="1">
                <a:off x="2698321" y="5054444"/>
                <a:ext cx="1997095" cy="92562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7030A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2692712" y="5037615"/>
                <a:ext cx="1940996" cy="94244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7030A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" name="Arc 21"/>
              <p:cNvSpPr/>
              <p:nvPr/>
            </p:nvSpPr>
            <p:spPr bwMode="auto">
              <a:xfrm rot="2442530">
                <a:off x="3704037" y="5188647"/>
                <a:ext cx="737395" cy="739265"/>
              </a:xfrm>
              <a:prstGeom prst="arc">
                <a:avLst/>
              </a:prstGeom>
              <a:noFill/>
              <a:ln w="285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467629" y="5342434"/>
                <a:ext cx="455574" cy="338554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1600" i="1" kern="0" dirty="0">
                    <a:solidFill>
                      <a:srgbClr val="7030A0"/>
                    </a:solidFill>
                  </a:rPr>
                  <a:t>2</a:t>
                </a:r>
                <a:r>
                  <a:rPr lang="en-US" sz="1600" i="1" kern="0" dirty="0">
                    <a:solidFill>
                      <a:srgbClr val="7030A0"/>
                    </a:solidFill>
                    <a:latin typeface="Symbol" panose="05050102010706020507" pitchFamily="18" charset="2"/>
                  </a:rPr>
                  <a:t>F</a:t>
                </a:r>
                <a:endParaRPr lang="en-GB" sz="1600" i="1" kern="0" dirty="0">
                  <a:solidFill>
                    <a:srgbClr val="7030A0"/>
                  </a:solidFill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916248" y="2990485"/>
              <a:ext cx="766557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kern="0" dirty="0">
                  <a:solidFill>
                    <a:srgbClr val="000000"/>
                  </a:solidFill>
                </a:rPr>
                <a:t>F</a:t>
              </a:r>
              <a:r>
                <a:rPr lang="en-US" sz="2000" kern="0" dirty="0">
                  <a:solidFill>
                    <a:srgbClr val="000000"/>
                  </a:solidFill>
                </a:rPr>
                <a:t> </a:t>
              </a:r>
              <a:r>
                <a:rPr lang="en-US" sz="2000" kern="0" dirty="0">
                  <a:solidFill>
                    <a:srgbClr val="000000"/>
                  </a:solidFill>
                  <a:sym typeface="Symbol"/>
                </a:rPr>
                <a:t> 1</a:t>
              </a:r>
              <a:endParaRPr lang="en-GB" sz="2000" kern="0" dirty="0">
                <a:solidFill>
                  <a:srgbClr val="00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866122" y="2882630"/>
              <a:ext cx="1045643" cy="58477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i="1" kern="0" dirty="0">
                  <a:solidFill>
                    <a:srgbClr val="000000"/>
                  </a:solidFill>
                </a:rPr>
                <a:t>Crossing angle</a:t>
              </a:r>
              <a:endParaRPr lang="en-GB" sz="1600" i="1" kern="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472036"/>
              </p:ext>
            </p:extLst>
          </p:nvPr>
        </p:nvGraphicFramePr>
        <p:xfrm>
          <a:off x="2095625" y="3989388"/>
          <a:ext cx="268922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4" name="Equation" r:id="rId7" imgW="1447560" imgH="482400" progId="Equation.3">
                  <p:embed/>
                </p:oleObj>
              </mc:Choice>
              <mc:Fallback>
                <p:oleObj name="Equation" r:id="rId7" imgW="14475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625" y="3989388"/>
                        <a:ext cx="2689225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ight Arrow 14"/>
          <p:cNvSpPr/>
          <p:nvPr/>
        </p:nvSpPr>
        <p:spPr bwMode="auto">
          <a:xfrm rot="19960514">
            <a:off x="5119561" y="2248357"/>
            <a:ext cx="1222853" cy="11934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1326415">
            <a:off x="4650401" y="3311066"/>
            <a:ext cx="1674580" cy="13147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339671"/>
              </p:ext>
            </p:extLst>
          </p:nvPr>
        </p:nvGraphicFramePr>
        <p:xfrm>
          <a:off x="2035175" y="881063"/>
          <a:ext cx="31083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5" name="Equation" r:id="rId9" imgW="1752480" imgH="393480" progId="Equation.3">
                  <p:embed/>
                </p:oleObj>
              </mc:Choice>
              <mc:Fallback>
                <p:oleObj name="Equation" r:id="rId9" imgW="1752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5175" y="881063"/>
                        <a:ext cx="3108325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Down Arrow 17"/>
          <p:cNvSpPr/>
          <p:nvPr/>
        </p:nvSpPr>
        <p:spPr bwMode="auto">
          <a:xfrm rot="10800000">
            <a:off x="3192154" y="1478054"/>
            <a:ext cx="345646" cy="49629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4025" y="4065289"/>
            <a:ext cx="161301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Beam-beam parameter</a:t>
            </a:r>
            <a:endParaRPr lang="en-GB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own Arrow 31"/>
          <p:cNvSpPr/>
          <p:nvPr/>
        </p:nvSpPr>
        <p:spPr bwMode="auto">
          <a:xfrm>
            <a:off x="3192154" y="3467405"/>
            <a:ext cx="345646" cy="49629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" name="Curved Right Arrow 19"/>
          <p:cNvSpPr/>
          <p:nvPr/>
        </p:nvSpPr>
        <p:spPr bwMode="auto">
          <a:xfrm>
            <a:off x="654690" y="2758674"/>
            <a:ext cx="921720" cy="3053185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824332"/>
              </p:ext>
            </p:extLst>
          </p:nvPr>
        </p:nvGraphicFramePr>
        <p:xfrm>
          <a:off x="6991515" y="4497302"/>
          <a:ext cx="1933575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6" name="Equation" r:id="rId11" imgW="1434960" imgH="1587240" progId="Equation.3">
                  <p:embed/>
                </p:oleObj>
              </mc:Choice>
              <mc:Fallback>
                <p:oleObj name="Equation" r:id="rId11" imgW="1434960" imgH="1587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1515" y="4497302"/>
                        <a:ext cx="1933575" cy="211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5160392" y="0"/>
            <a:ext cx="2096726" cy="731230"/>
            <a:chOff x="2344510" y="2518150"/>
            <a:chExt cx="5530320" cy="998530"/>
          </a:xfrm>
        </p:grpSpPr>
        <p:cxnSp>
          <p:nvCxnSpPr>
            <p:cNvPr id="35" name="Straight Connector 34"/>
            <p:cNvCxnSpPr/>
            <p:nvPr/>
          </p:nvCxnSpPr>
          <p:spPr bwMode="auto">
            <a:xfrm>
              <a:off x="2882180" y="3006546"/>
              <a:ext cx="499265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6" name="Group 35"/>
            <p:cNvGrpSpPr/>
            <p:nvPr/>
          </p:nvGrpSpPr>
          <p:grpSpPr>
            <a:xfrm>
              <a:off x="2344510" y="2814519"/>
              <a:ext cx="2496325" cy="384052"/>
              <a:chOff x="616285" y="2814519"/>
              <a:chExt cx="2496325" cy="384052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1230765" y="2814519"/>
                <a:ext cx="1881845" cy="384052"/>
                <a:chOff x="1230765" y="2814519"/>
                <a:chExt cx="1881845" cy="384052"/>
              </a:xfrm>
            </p:grpSpPr>
            <p:sp>
              <p:nvSpPr>
                <p:cNvPr id="51" name="Flowchart: Direct Access Storage 50"/>
                <p:cNvSpPr/>
                <p:nvPr/>
              </p:nvSpPr>
              <p:spPr bwMode="auto">
                <a:xfrm rot="10800000">
                  <a:off x="1230765" y="2814521"/>
                  <a:ext cx="1881845" cy="384050"/>
                </a:xfrm>
                <a:prstGeom prst="flowChartMagneticDrum">
                  <a:avLst/>
                </a:prstGeom>
                <a:solidFill>
                  <a:srgbClr val="0000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52" name="Flowchart: Connector 51"/>
                <p:cNvSpPr/>
                <p:nvPr/>
              </p:nvSpPr>
              <p:spPr bwMode="auto">
                <a:xfrm>
                  <a:off x="1233289" y="2814519"/>
                  <a:ext cx="688766" cy="384051"/>
                </a:xfrm>
                <a:prstGeom prst="flowChartConnector">
                  <a:avLst/>
                </a:prstGeom>
                <a:pattFill prst="ltDnDiag">
                  <a:fgClr>
                    <a:srgbClr val="0000FF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</p:grpSp>
          <p:cxnSp>
            <p:nvCxnSpPr>
              <p:cNvPr id="50" name="Straight Connector 49"/>
              <p:cNvCxnSpPr/>
              <p:nvPr/>
            </p:nvCxnSpPr>
            <p:spPr bwMode="auto">
              <a:xfrm>
                <a:off x="616285" y="3006546"/>
                <a:ext cx="96138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7" name="Group 36"/>
            <p:cNvGrpSpPr/>
            <p:nvPr/>
          </p:nvGrpSpPr>
          <p:grpSpPr>
            <a:xfrm>
              <a:off x="5224885" y="2814520"/>
              <a:ext cx="2336799" cy="384052"/>
              <a:chOff x="5224885" y="2814520"/>
              <a:chExt cx="2336799" cy="384052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5677315" y="2814520"/>
                <a:ext cx="1884369" cy="384052"/>
                <a:chOff x="3801376" y="2814520"/>
                <a:chExt cx="1884369" cy="384052"/>
              </a:xfrm>
            </p:grpSpPr>
            <p:sp>
              <p:nvSpPr>
                <p:cNvPr id="47" name="Flowchart: Direct Access Storage 46"/>
                <p:cNvSpPr/>
                <p:nvPr/>
              </p:nvSpPr>
              <p:spPr bwMode="auto">
                <a:xfrm rot="10800000">
                  <a:off x="3803900" y="2814520"/>
                  <a:ext cx="1881845" cy="384050"/>
                </a:xfrm>
                <a:prstGeom prst="flowChartMagneticDrum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8" name="Flowchart: Connector 47"/>
                <p:cNvSpPr/>
                <p:nvPr/>
              </p:nvSpPr>
              <p:spPr bwMode="auto">
                <a:xfrm>
                  <a:off x="3801376" y="2814521"/>
                  <a:ext cx="688766" cy="384051"/>
                </a:xfrm>
                <a:prstGeom prst="flowChartConnector">
                  <a:avLst/>
                </a:prstGeom>
                <a:pattFill prst="ltDnDiag">
                  <a:fgClr>
                    <a:srgbClr val="FF0000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</p:grpSp>
          <p:cxnSp>
            <p:nvCxnSpPr>
              <p:cNvPr id="46" name="Straight Connector 45"/>
              <p:cNvCxnSpPr/>
              <p:nvPr/>
            </p:nvCxnSpPr>
            <p:spPr bwMode="auto">
              <a:xfrm>
                <a:off x="5224885" y="3006544"/>
                <a:ext cx="796813" cy="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8" name="Explosion 2 37"/>
            <p:cNvSpPr/>
            <p:nvPr/>
          </p:nvSpPr>
          <p:spPr bwMode="auto">
            <a:xfrm>
              <a:off x="5061062" y="2518150"/>
              <a:ext cx="503914" cy="998530"/>
            </a:xfrm>
            <a:prstGeom prst="irregularSeal2">
              <a:avLst/>
            </a:prstGeom>
            <a:solidFill>
              <a:srgbClr val="FFFF99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>
              <a:off x="3447276" y="3317917"/>
              <a:ext cx="114694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>
              <a:off x="6239172" y="3317917"/>
              <a:ext cx="1033891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E98C2-E612-405D-9D9D-D2D7EB854B0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624" y="6337644"/>
            <a:ext cx="229736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CC"/>
                </a:solidFill>
              </a:rPr>
              <a:t>J. </a:t>
            </a:r>
            <a:r>
              <a:rPr lang="en-GB" sz="2800" dirty="0" err="1">
                <a:solidFill>
                  <a:srgbClr val="0000CC"/>
                </a:solidFill>
              </a:rPr>
              <a:t>Wenninger</a:t>
            </a:r>
            <a:endParaRPr lang="en-GB" sz="2800" dirty="0">
              <a:solidFill>
                <a:srgbClr val="0000CC"/>
              </a:solidFill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7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 animBg="1"/>
      <p:bldP spid="18" grpId="0" animBg="1"/>
      <p:bldP spid="19" grpId="0"/>
      <p:bldP spid="32" grpId="0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eam-beam parameter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96534" y="855865"/>
            <a:ext cx="6510196" cy="143629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65125" indent="-365125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kern="0" dirty="0">
                <a:solidFill>
                  <a:srgbClr val="000000"/>
                </a:solidFill>
              </a:rPr>
              <a:t>beam-beam parameter </a:t>
            </a:r>
            <a:r>
              <a:rPr lang="en-US" sz="2000" kern="0" dirty="0">
                <a:solidFill>
                  <a:srgbClr val="000000"/>
                </a:solidFill>
                <a:latin typeface="Symbol" panose="05050102010706020507" pitchFamily="18" charset="2"/>
              </a:rPr>
              <a:t>x</a:t>
            </a:r>
            <a:r>
              <a:rPr lang="en-US" sz="2000" kern="0" dirty="0">
                <a:solidFill>
                  <a:srgbClr val="000000"/>
                </a:solidFill>
              </a:rPr>
              <a:t> measures strength of  field sensed by the particles in a collision</a:t>
            </a:r>
            <a:endParaRPr lang="en-US" sz="2000" kern="0" dirty="0">
              <a:solidFill>
                <a:srgbClr val="000000"/>
              </a:solidFill>
            </a:endParaRPr>
          </a:p>
          <a:p>
            <a:pPr marL="365125" indent="-365125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000" kern="0" dirty="0">
                <a:solidFill>
                  <a:srgbClr val="000000"/>
                </a:solidFill>
              </a:rPr>
              <a:t>beam-beam parameter limits are empirically scaled from LEP data (also 4 IPs)</a:t>
            </a:r>
            <a:endParaRPr lang="en-GB" sz="2000" kern="0" dirty="0">
              <a:solidFill>
                <a:srgbClr val="00000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754926"/>
              </p:ext>
            </p:extLst>
          </p:nvPr>
        </p:nvGraphicFramePr>
        <p:xfrm>
          <a:off x="1473252" y="2660900"/>
          <a:ext cx="2384381" cy="1554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4" name="Equation" r:id="rId3" imgW="1447560" imgH="939600" progId="Equation.3">
                  <p:embed/>
                </p:oleObj>
              </mc:Choice>
              <mc:Fallback>
                <p:oleObj name="Equation" r:id="rId3" imgW="1447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3252" y="2660900"/>
                        <a:ext cx="2384381" cy="15546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2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025" y="2699305"/>
            <a:ext cx="4641170" cy="314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041654" y="855865"/>
            <a:ext cx="2102346" cy="1834775"/>
            <a:chOff x="7217182" y="846189"/>
            <a:chExt cx="2102346" cy="1834775"/>
          </a:xfrm>
        </p:grpSpPr>
        <p:pic>
          <p:nvPicPr>
            <p:cNvPr id="10304" name="Picture 6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182" y="846189"/>
              <a:ext cx="2102346" cy="183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7682805" y="1854395"/>
              <a:ext cx="537670" cy="4992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54753"/>
              </p:ext>
            </p:extLst>
          </p:nvPr>
        </p:nvGraphicFramePr>
        <p:xfrm>
          <a:off x="2344510" y="4312315"/>
          <a:ext cx="1888669" cy="1084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" name="Equation" r:id="rId7" imgW="774360" imgH="444240" progId="Equation.3">
                  <p:embed/>
                </p:oleObj>
              </mc:Choice>
              <mc:Fallback>
                <p:oleObj name="Equation" r:id="rId7" imgW="7743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510" y="4312315"/>
                        <a:ext cx="1888669" cy="1084286"/>
                      </a:xfrm>
                      <a:prstGeom prst="rect">
                        <a:avLst/>
                      </a:prstGeom>
                      <a:solidFill>
                        <a:srgbClr val="DAEDEF"/>
                      </a:solidFill>
                      <a:ln>
                        <a:solidFill>
                          <a:srgbClr val="BBE0E3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/>
          <p:nvPr/>
        </p:nvSpPr>
        <p:spPr bwMode="auto">
          <a:xfrm>
            <a:off x="1074157" y="4532043"/>
            <a:ext cx="905716" cy="39403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3419" y="3851455"/>
            <a:ext cx="2518235" cy="46166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200" b="1" i="1" kern="0" dirty="0">
                <a:solidFill>
                  <a:srgbClr val="000000"/>
                </a:solidFill>
              </a:rPr>
              <a:t>In reasonable agreement  with first simulations for FCC </a:t>
            </a:r>
            <a:r>
              <a:rPr lang="en-US" sz="1200" b="1" i="1" kern="0" dirty="0" err="1">
                <a:solidFill>
                  <a:srgbClr val="000000"/>
                </a:solidFill>
              </a:rPr>
              <a:t>ee</a:t>
            </a:r>
            <a:endParaRPr lang="en-GB" sz="1200" b="1" i="1" kern="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451" y="5705411"/>
            <a:ext cx="4919828" cy="707886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>
                <a:solidFill>
                  <a:srgbClr val="000000"/>
                </a:solidFill>
              </a:rPr>
              <a:t>The beam-beam limit may be raised significantly with Crab-Waist schemes !</a:t>
            </a:r>
            <a:endParaRPr lang="en-GB" sz="2000" kern="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413297"/>
            <a:ext cx="804494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CC"/>
                </a:solidFill>
                <a:latin typeface="Calibri"/>
              </a:rPr>
              <a:t>J. </a:t>
            </a:r>
            <a:r>
              <a:rPr lang="en-GB" sz="2400" dirty="0" err="1">
                <a:solidFill>
                  <a:srgbClr val="0000CC"/>
                </a:solidFill>
                <a:latin typeface="Calibri"/>
              </a:rPr>
              <a:t>Wenninger</a:t>
            </a:r>
            <a:r>
              <a:rPr lang="en-GB" sz="2400" dirty="0">
                <a:solidFill>
                  <a:srgbClr val="0000CC"/>
                </a:solidFill>
                <a:latin typeface="Calibri"/>
              </a:rPr>
              <a:t>, R. </a:t>
            </a:r>
            <a:r>
              <a:rPr lang="en-GB" sz="2400" dirty="0" err="1">
                <a:solidFill>
                  <a:srgbClr val="0000CC"/>
                </a:solidFill>
                <a:latin typeface="Calibri"/>
              </a:rPr>
              <a:t>Assmann</a:t>
            </a:r>
            <a:r>
              <a:rPr lang="en-GB" sz="2400" dirty="0">
                <a:solidFill>
                  <a:srgbClr val="0000CC"/>
                </a:solidFill>
                <a:latin typeface="Calibri"/>
              </a:rPr>
              <a:t>, S. White, K. Ohmi, D. </a:t>
            </a:r>
            <a:r>
              <a:rPr lang="en-GB" sz="2400" dirty="0" err="1">
                <a:solidFill>
                  <a:srgbClr val="0000CC"/>
                </a:solidFill>
                <a:latin typeface="Calibri"/>
              </a:rPr>
              <a:t>Shatilov</a:t>
            </a:r>
            <a:r>
              <a:rPr lang="en-GB" sz="2400" dirty="0">
                <a:solidFill>
                  <a:srgbClr val="0000CC"/>
                </a:solidFill>
                <a:latin typeface="Calibri"/>
              </a:rPr>
              <a:t>, et al.</a:t>
            </a:r>
            <a:endParaRPr lang="en-GB" sz="240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4279" y="2514639"/>
            <a:ext cx="3221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R. </a:t>
            </a:r>
            <a:r>
              <a:rPr lang="en-GB" sz="1400" dirty="0" err="1">
                <a:solidFill>
                  <a:prstClr val="black"/>
                </a:solidFill>
              </a:rPr>
              <a:t>Assmann</a:t>
            </a:r>
            <a:r>
              <a:rPr lang="en-GB" sz="1400" dirty="0">
                <a:solidFill>
                  <a:prstClr val="black"/>
                </a:solidFill>
              </a:rPr>
              <a:t> &amp; K. </a:t>
            </a:r>
            <a:r>
              <a:rPr lang="en-GB" sz="1400" dirty="0" err="1">
                <a:solidFill>
                  <a:prstClr val="black"/>
                </a:solidFill>
              </a:rPr>
              <a:t>Cornelis</a:t>
            </a:r>
            <a:r>
              <a:rPr lang="en-GB" sz="1400" dirty="0">
                <a:solidFill>
                  <a:prstClr val="black"/>
                </a:solidFill>
              </a:rPr>
              <a:t>, EPAC2000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3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646" y="737076"/>
            <a:ext cx="5688632" cy="2431435"/>
          </a:xfrm>
          <a:prstGeom prst="rect">
            <a:avLst/>
          </a:prstGeom>
          <a:solidFill>
            <a:srgbClr val="00009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FFFF"/>
                </a:solidFill>
                <a:ea typeface="ＭＳ Ｐゴシック" charset="0"/>
              </a:rPr>
              <a:t>With the discovery of a Higgs boson in 2012,  we have </a:t>
            </a:r>
            <a:r>
              <a:rPr lang="en-US" sz="3200" b="1" kern="0" dirty="0">
                <a:solidFill>
                  <a:srgbClr val="FFFF00"/>
                </a:solidFill>
                <a:ea typeface="ＭＳ Ｐゴシック" charset="0"/>
              </a:rPr>
              <a:t>completed the Standard Model </a:t>
            </a:r>
            <a:r>
              <a:rPr lang="en-US" sz="2800" kern="0" dirty="0">
                <a:solidFill>
                  <a:srgbClr val="FFFFFF"/>
                </a:solidFill>
                <a:ea typeface="ＭＳ Ｐゴシック" charset="0"/>
                <a:sym typeface="Wingdings"/>
              </a:rPr>
              <a:t>(almost 80 years of theoretical and experimental efforts !)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6" y="3168511"/>
            <a:ext cx="9144000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ea typeface="ＭＳ Ｐゴシック" charset="0"/>
              </a:rPr>
              <a:t>However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ea typeface="ＭＳ Ｐゴシック" charset="0"/>
              </a:rPr>
              <a:t>SM is not a complete theory </a:t>
            </a:r>
            <a:endParaRPr lang="en-US" sz="2400" b="1" dirty="0">
              <a:solidFill>
                <a:srgbClr val="FF0000"/>
              </a:solidFill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ea typeface="ＭＳ Ｐゴシック" charset="0"/>
              </a:rPr>
              <a:t>Several </a:t>
            </a:r>
            <a:r>
              <a:rPr lang="en-US" sz="2400" b="1" dirty="0">
                <a:solidFill>
                  <a:prstClr val="black"/>
                </a:solidFill>
                <a:ea typeface="ＭＳ Ｐゴシック" charset="0"/>
              </a:rPr>
              <a:t>outstanding questions </a:t>
            </a:r>
            <a:r>
              <a:rPr lang="en-US" sz="2400" b="1" dirty="0" smtClean="0">
                <a:solidFill>
                  <a:prstClr val="black"/>
                </a:solidFill>
                <a:ea typeface="ＭＳ Ｐゴシック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ea typeface="ＭＳ Ｐゴシック" charset="0"/>
              </a:rPr>
              <a:t>(e.g. </a:t>
            </a:r>
            <a:r>
              <a:rPr lang="en-US" sz="2000" dirty="0">
                <a:solidFill>
                  <a:prstClr val="black"/>
                </a:solidFill>
                <a:ea typeface="ＭＳ Ｐゴシック" charset="0"/>
              </a:rPr>
              <a:t>composition of dark matter, cause of universe’s accelerated expansion [dark energy /  </a:t>
            </a:r>
            <a:r>
              <a:rPr lang="en-US" sz="2000" dirty="0">
                <a:solidFill>
                  <a:prstClr val="black"/>
                </a:solidFill>
                <a:ea typeface="ＭＳ Ｐゴシック" charset="0"/>
              </a:rPr>
              <a:t>i</a:t>
            </a:r>
            <a:r>
              <a:rPr lang="en-US" sz="2000" dirty="0">
                <a:solidFill>
                  <a:prstClr val="black"/>
                </a:solidFill>
                <a:ea typeface="ＭＳ Ｐゴシック" charset="0"/>
              </a:rPr>
              <a:t>nflation], origin of matter-antimatter asymmetry, neutrino masses, why 3 families?, lightness of Higgs boson, weakness of gravity, … )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</a:rPr>
              <a:t> which cannot be explained within the SM.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5561" y="5072896"/>
            <a:ext cx="6565067" cy="584775"/>
          </a:xfrm>
          <a:prstGeom prst="rect">
            <a:avLst/>
          </a:prstGeom>
          <a:solidFill>
            <a:srgbClr val="3300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ea typeface="ＭＳ Ｐゴシック" charset="0"/>
              </a:rPr>
              <a:t>These questions require NEW PHYSICS</a:t>
            </a:r>
          </a:p>
        </p:txBody>
      </p:sp>
      <p:pic>
        <p:nvPicPr>
          <p:cNvPr id="5" name="Picture 4" descr="QUarks_leptons etc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278" y="737076"/>
            <a:ext cx="2603305" cy="243143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27" y="-86331"/>
            <a:ext cx="9143999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cs typeface="Calibri" pitchFamily="34" charset="0"/>
              </a:rPr>
              <a:t>Prospects </a:t>
            </a:r>
            <a:r>
              <a:rPr lang="en-US" sz="4400" b="1" dirty="0">
                <a:solidFill>
                  <a:srgbClr val="FFFF00"/>
                </a:solidFill>
                <a:cs typeface="Calibri" pitchFamily="34" charset="0"/>
              </a:rPr>
              <a:t>for Particle Physics</a:t>
            </a:r>
            <a:endParaRPr lang="en-GB" sz="3600" b="1" i="1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6" y="5657671"/>
            <a:ext cx="9144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Present knowledge is insufficient to determine energy scale</a:t>
            </a:r>
            <a:r>
              <a:rPr lang="en-GB" sz="2400" dirty="0">
                <a:solidFill>
                  <a:prstClr val="black"/>
                </a:solidFill>
              </a:rPr>
              <a:t> of new physics ; </a:t>
            </a:r>
            <a:r>
              <a:rPr lang="en-GB" sz="2400" b="1" dirty="0">
                <a:solidFill>
                  <a:srgbClr val="FF0000"/>
                </a:solidFill>
              </a:rPr>
              <a:t>LHC will provide new information </a:t>
            </a:r>
            <a:r>
              <a:rPr lang="en-GB" sz="2400" dirty="0">
                <a:solidFill>
                  <a:prstClr val="black"/>
                </a:solidFill>
              </a:rPr>
              <a:t>from </a:t>
            </a:r>
            <a:r>
              <a:rPr lang="en-GB" sz="2400" i="1" dirty="0">
                <a:solidFill>
                  <a:prstClr val="black"/>
                </a:solidFill>
              </a:rPr>
              <a:t>pp </a:t>
            </a:r>
            <a:r>
              <a:rPr lang="en-GB" sz="2400" dirty="0">
                <a:solidFill>
                  <a:prstClr val="black"/>
                </a:solidFill>
              </a:rPr>
              <a:t>collisions at higher cm energy (13 </a:t>
            </a:r>
            <a:r>
              <a:rPr lang="en-GB" sz="2400" dirty="0" err="1">
                <a:solidFill>
                  <a:prstClr val="black"/>
                </a:solidFill>
              </a:rPr>
              <a:t>TeV</a:t>
            </a:r>
            <a:r>
              <a:rPr lang="en-GB" sz="2400" dirty="0">
                <a:solidFill>
                  <a:prstClr val="black"/>
                </a:solidFill>
              </a:rPr>
              <a:t>) </a:t>
            </a:r>
            <a:r>
              <a:rPr lang="en-GB" sz="2400" b="1" dirty="0">
                <a:solidFill>
                  <a:srgbClr val="FF0000"/>
                </a:solidFill>
              </a:rPr>
              <a:t>by 2017-18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9552" y="4677540"/>
            <a:ext cx="165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F. Gianotti et al.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</a:t>
            </a:r>
            <a:r>
              <a:rPr lang="en-US" dirty="0" err="1" smtClean="0"/>
              <a:t>eamstrahlung</a:t>
            </a:r>
            <a:endParaRPr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994534"/>
              </p:ext>
            </p:extLst>
          </p:nvPr>
        </p:nvGraphicFramePr>
        <p:xfrm>
          <a:off x="885120" y="2237784"/>
          <a:ext cx="3201988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8" name="Equation" r:id="rId3" imgW="1511280" imgH="469800" progId="Equation.3">
                  <p:embed/>
                </p:oleObj>
              </mc:Choice>
              <mc:Fallback>
                <p:oleObj name="Equation" r:id="rId3" imgW="151128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5120" y="2237784"/>
                        <a:ext cx="3201988" cy="99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302855"/>
              </p:ext>
            </p:extLst>
          </p:nvPr>
        </p:nvGraphicFramePr>
        <p:xfrm>
          <a:off x="4529138" y="2263775"/>
          <a:ext cx="149701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9" name="Equation" r:id="rId5" imgW="761760" imgH="431640" progId="Equation.3">
                  <p:embed/>
                </p:oleObj>
              </mc:Choice>
              <mc:Fallback>
                <p:oleObj name="Equation" r:id="rId5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2263775"/>
                        <a:ext cx="149701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9513" y="902001"/>
            <a:ext cx="899968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65125" indent="-365125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kern="0" dirty="0">
                <a:solidFill>
                  <a:srgbClr val="000000"/>
                </a:solidFill>
              </a:rPr>
              <a:t>h</a:t>
            </a:r>
            <a:r>
              <a:rPr lang="en-US" sz="2400" kern="0" dirty="0">
                <a:solidFill>
                  <a:srgbClr val="000000"/>
                </a:solidFill>
              </a:rPr>
              <a:t>ard photon emission at the IPs, ‘</a:t>
            </a:r>
            <a:r>
              <a:rPr lang="en-US" sz="2400" i="1" kern="0" dirty="0" err="1">
                <a:solidFill>
                  <a:srgbClr val="D60093"/>
                </a:solidFill>
              </a:rPr>
              <a:t>Beamstrahlung</a:t>
            </a:r>
            <a:r>
              <a:rPr lang="en-US" sz="2400" kern="0" dirty="0">
                <a:solidFill>
                  <a:srgbClr val="000000"/>
                </a:solidFill>
              </a:rPr>
              <a:t>’, can become lifetime / performance limit for large bunch populations (</a:t>
            </a:r>
            <a:r>
              <a:rPr lang="en-US" sz="24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kern="0" dirty="0">
                <a:solidFill>
                  <a:srgbClr val="000000"/>
                </a:solidFill>
              </a:rPr>
              <a:t>), small hor. </a:t>
            </a:r>
            <a:r>
              <a:rPr lang="en-US" sz="2400" kern="0" dirty="0">
                <a:solidFill>
                  <a:srgbClr val="000000"/>
                </a:solidFill>
              </a:rPr>
              <a:t>b</a:t>
            </a:r>
            <a:r>
              <a:rPr lang="en-US" sz="2400" kern="0" dirty="0">
                <a:solidFill>
                  <a:srgbClr val="000000"/>
                </a:solidFill>
              </a:rPr>
              <a:t>eam size (</a:t>
            </a:r>
            <a:r>
              <a:rPr lang="en-US" sz="2400" i="1" kern="0" dirty="0" err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en-US" sz="2400" i="1" kern="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kern="0" dirty="0">
                <a:solidFill>
                  <a:srgbClr val="000000"/>
                </a:solidFill>
              </a:rPr>
              <a:t>) </a:t>
            </a:r>
            <a:r>
              <a:rPr lang="en-US" sz="2400" kern="0" dirty="0">
                <a:solidFill>
                  <a:srgbClr val="000000"/>
                </a:solidFill>
              </a:rPr>
              <a:t>&amp;</a:t>
            </a:r>
            <a:r>
              <a:rPr lang="en-US" sz="2400" kern="0" dirty="0">
                <a:solidFill>
                  <a:srgbClr val="000000"/>
                </a:solidFill>
              </a:rPr>
              <a:t> short bunches </a:t>
            </a:r>
            <a:r>
              <a:rPr lang="en-US" sz="2400" kern="0" dirty="0">
                <a:solidFill>
                  <a:srgbClr val="000000"/>
                </a:solidFill>
              </a:rPr>
              <a:t>(</a:t>
            </a:r>
            <a:r>
              <a:rPr lang="en-US" sz="2400" i="1" kern="0" dirty="0" err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en-US" sz="2400" i="1" kern="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kern="0" dirty="0">
                <a:solidFill>
                  <a:srgbClr val="000000"/>
                </a:solidFill>
              </a:rPr>
              <a:t>)  </a:t>
            </a:r>
            <a:endParaRPr lang="en-GB" sz="2400" kern="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2274" y="3105606"/>
            <a:ext cx="2265895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i="1" kern="0" dirty="0">
                <a:solidFill>
                  <a:srgbClr val="000000"/>
                </a:solidFill>
                <a:latin typeface="Symbol" panose="05050102010706020507" pitchFamily="18" charset="2"/>
              </a:rPr>
              <a:t>r</a:t>
            </a:r>
            <a:r>
              <a:rPr lang="en-US" sz="1400" i="1" kern="0" dirty="0">
                <a:solidFill>
                  <a:srgbClr val="000000"/>
                </a:solidFill>
              </a:rPr>
              <a:t> : mean bending radius at the IP (in the field of the opposing bunch)</a:t>
            </a:r>
            <a:endParaRPr lang="en-GB" sz="1400" i="1" kern="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396" y="4262008"/>
            <a:ext cx="7949835" cy="24765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65125" indent="-365125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US" sz="2400" kern="0" dirty="0">
                <a:solidFill>
                  <a:srgbClr val="000000"/>
                </a:solidFill>
              </a:rPr>
              <a:t>t</a:t>
            </a:r>
            <a:r>
              <a:rPr lang="en-US" sz="2400" kern="0" dirty="0">
                <a:solidFill>
                  <a:srgbClr val="000000"/>
                </a:solidFill>
              </a:rPr>
              <a:t>o ensure an acceptable lifetime, </a:t>
            </a:r>
            <a:r>
              <a:rPr lang="en-US" sz="2400" kern="0" dirty="0" err="1">
                <a:solidFill>
                  <a:srgbClr val="000000"/>
                </a:solidFill>
                <a:latin typeface="Symbol" panose="05050102010706020507" pitchFamily="18" charset="2"/>
              </a:rPr>
              <a:t>r</a:t>
            </a:r>
            <a:r>
              <a:rPr lang="en-US" sz="2400" kern="0" dirty="0" err="1">
                <a:solidFill>
                  <a:srgbClr val="000000"/>
                </a:solidFill>
                <a:sym typeface="Symbol"/>
              </a:rPr>
              <a:t></a:t>
            </a:r>
            <a:r>
              <a:rPr lang="en-US" sz="2400" kern="0" dirty="0" err="1">
                <a:solidFill>
                  <a:srgbClr val="000000"/>
                </a:solidFill>
                <a:latin typeface="Symbol" panose="05050102010706020507" pitchFamily="18" charset="2"/>
              </a:rPr>
              <a:t>h</a:t>
            </a:r>
            <a:r>
              <a:rPr lang="en-US" sz="2400" kern="0" dirty="0">
                <a:solidFill>
                  <a:srgbClr val="000000"/>
                </a:solidFill>
              </a:rPr>
              <a:t> must be sufficiently large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i="1" kern="0" dirty="0">
                <a:solidFill>
                  <a:srgbClr val="0000FF"/>
                </a:solidFill>
              </a:rPr>
              <a:t>f</a:t>
            </a:r>
            <a:r>
              <a:rPr lang="en-US" sz="2000" i="1" kern="0" dirty="0">
                <a:solidFill>
                  <a:srgbClr val="0000FF"/>
                </a:solidFill>
              </a:rPr>
              <a:t>lat beams (large </a:t>
            </a:r>
            <a:r>
              <a:rPr lang="en-US" sz="2000" i="1" kern="0" dirty="0" err="1">
                <a:solidFill>
                  <a:srgbClr val="0000FF"/>
                </a:solidFill>
                <a:latin typeface="Symbol" panose="05050102010706020507" pitchFamily="18" charset="2"/>
              </a:rPr>
              <a:t>s</a:t>
            </a:r>
            <a:r>
              <a:rPr lang="en-US" sz="2000" i="1" kern="0" baseline="-25000" dirty="0" err="1">
                <a:solidFill>
                  <a:srgbClr val="0000FF"/>
                </a:solidFill>
              </a:rPr>
              <a:t>x</a:t>
            </a:r>
            <a:r>
              <a:rPr lang="en-US" sz="2000" i="1" kern="0" dirty="0">
                <a:solidFill>
                  <a:srgbClr val="0000FF"/>
                </a:solidFill>
              </a:rPr>
              <a:t>) !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i="1" kern="0" dirty="0">
                <a:solidFill>
                  <a:srgbClr val="0000FF"/>
                </a:solidFill>
              </a:rPr>
              <a:t>b</a:t>
            </a:r>
            <a:r>
              <a:rPr lang="en-US" sz="2000" i="1" kern="0" dirty="0">
                <a:solidFill>
                  <a:srgbClr val="0000FF"/>
                </a:solidFill>
              </a:rPr>
              <a:t>unch length !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i="1" kern="0" dirty="0">
                <a:solidFill>
                  <a:srgbClr val="0000FF"/>
                </a:solidFill>
              </a:rPr>
              <a:t>l</a:t>
            </a:r>
            <a:r>
              <a:rPr lang="en-US" sz="2000" i="1" kern="0" dirty="0">
                <a:solidFill>
                  <a:srgbClr val="0000FF"/>
                </a:solidFill>
              </a:rPr>
              <a:t>arge momentum acceptance of the lattice: </a:t>
            </a:r>
            <a:r>
              <a:rPr lang="en-US" sz="2000" b="1" i="1" kern="0" dirty="0">
                <a:solidFill>
                  <a:srgbClr val="0000FF"/>
                </a:solidFill>
              </a:rPr>
              <a:t>1.5 – 2% required</a:t>
            </a:r>
            <a:r>
              <a:rPr lang="en-US" sz="2000" i="1" kern="0" dirty="0">
                <a:solidFill>
                  <a:srgbClr val="0000FF"/>
                </a:solidFill>
              </a:rPr>
              <a:t>.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kern="0" dirty="0">
                <a:solidFill>
                  <a:srgbClr val="000000"/>
                </a:solidFill>
              </a:rPr>
              <a:t>LEP: &lt; 1% acceptance, </a:t>
            </a:r>
            <a:r>
              <a:rPr lang="en-US" kern="0" dirty="0" err="1">
                <a:solidFill>
                  <a:srgbClr val="000000"/>
                </a:solidFill>
              </a:rPr>
              <a:t>S</a:t>
            </a:r>
            <a:r>
              <a:rPr lang="en-US" kern="0" dirty="0" err="1">
                <a:solidFill>
                  <a:srgbClr val="000000"/>
                </a:solidFill>
              </a:rPr>
              <a:t>uperKEKB</a:t>
            </a:r>
            <a:r>
              <a:rPr lang="en-US" kern="0" dirty="0">
                <a:solidFill>
                  <a:srgbClr val="000000"/>
                </a:solidFill>
              </a:rPr>
              <a:t> ~ 1-1.5%.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592" y="3270393"/>
            <a:ext cx="4464496" cy="40011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>
                <a:solidFill>
                  <a:srgbClr val="0000FF"/>
                </a:solidFill>
                <a:latin typeface="Symbol" panose="05050102010706020507" pitchFamily="18" charset="2"/>
              </a:rPr>
              <a:t>h</a:t>
            </a:r>
            <a:r>
              <a:rPr lang="en-US" sz="2000" kern="0" dirty="0">
                <a:solidFill>
                  <a:srgbClr val="0000FF"/>
                </a:solidFill>
              </a:rPr>
              <a:t> : ring energy acceptance</a:t>
            </a:r>
            <a:endParaRPr lang="en-GB" sz="2000" kern="0" dirty="0">
              <a:solidFill>
                <a:srgbClr val="0000FF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558927" y="2040298"/>
            <a:ext cx="2189085" cy="1367955"/>
            <a:chOff x="6569060" y="1726006"/>
            <a:chExt cx="2189085" cy="1367955"/>
          </a:xfrm>
        </p:grpSpPr>
        <p:grpSp>
          <p:nvGrpSpPr>
            <p:cNvPr id="34" name="Group 33"/>
            <p:cNvGrpSpPr/>
            <p:nvPr/>
          </p:nvGrpSpPr>
          <p:grpSpPr>
            <a:xfrm>
              <a:off x="6782712" y="1726006"/>
              <a:ext cx="1975433" cy="1110810"/>
              <a:chOff x="6751434" y="1726006"/>
              <a:chExt cx="1975433" cy="1110810"/>
            </a:xfrm>
          </p:grpSpPr>
          <p:sp>
            <p:nvSpPr>
              <p:cNvPr id="12" name="Oval 11"/>
              <p:cNvSpPr/>
              <p:nvPr/>
            </p:nvSpPr>
            <p:spPr bwMode="auto">
              <a:xfrm>
                <a:off x="7375565" y="2103367"/>
                <a:ext cx="691290" cy="33333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pic>
            <p:nvPicPr>
              <p:cNvPr id="5098" name="Picture 100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902919">
                <a:off x="7781300" y="1959728"/>
                <a:ext cx="634557" cy="246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8" name="Straight Arrow Connector 17"/>
              <p:cNvCxnSpPr/>
              <p:nvPr/>
            </p:nvCxnSpPr>
            <p:spPr bwMode="auto">
              <a:xfrm>
                <a:off x="6751434" y="2179561"/>
                <a:ext cx="624131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 bwMode="auto">
              <a:xfrm>
                <a:off x="8098578" y="2360312"/>
                <a:ext cx="544351" cy="33899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9" name="TextBox 28"/>
              <p:cNvSpPr txBox="1"/>
              <p:nvPr/>
            </p:nvSpPr>
            <p:spPr>
              <a:xfrm>
                <a:off x="8436403" y="1726006"/>
                <a:ext cx="290464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000" kern="0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g</a:t>
                </a:r>
                <a:endParaRPr lang="en-GB" sz="2000" kern="0" dirty="0">
                  <a:solidFill>
                    <a:srgbClr val="0000FF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899832" y="1812444"/>
                <a:ext cx="327334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000" kern="0" dirty="0">
                    <a:solidFill>
                      <a:srgbClr val="000000"/>
                    </a:solidFill>
                  </a:rPr>
                  <a:t>e</a:t>
                </a:r>
                <a:endParaRPr lang="en-GB" sz="2000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207086" y="2436706"/>
                <a:ext cx="327334" cy="400110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000" kern="0" dirty="0">
                    <a:solidFill>
                      <a:srgbClr val="000000"/>
                    </a:solidFill>
                  </a:rPr>
                  <a:t>e</a:t>
                </a:r>
                <a:endParaRPr lang="en-GB" sz="2000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ight Arrow 31"/>
              <p:cNvSpPr/>
              <p:nvPr/>
            </p:nvSpPr>
            <p:spPr bwMode="auto">
              <a:xfrm rot="10800000">
                <a:off x="6881521" y="2238445"/>
                <a:ext cx="494044" cy="84864"/>
              </a:xfrm>
              <a:prstGeom prst="rightArrow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" name="Arc 25"/>
            <p:cNvSpPr/>
            <p:nvPr/>
          </p:nvSpPr>
          <p:spPr bwMode="auto">
            <a:xfrm>
              <a:off x="6569060" y="2179561"/>
              <a:ext cx="1720905" cy="914400"/>
            </a:xfrm>
            <a:prstGeom prst="arc">
              <a:avLst>
                <a:gd name="adj1" fmla="val 16200000"/>
                <a:gd name="adj2" fmla="val 20272309"/>
              </a:avLst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9475" y="3741749"/>
            <a:ext cx="814186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1400" i="1" dirty="0">
                <a:solidFill>
                  <a:srgbClr val="000000"/>
                </a:solidFill>
              </a:rPr>
              <a:t>lifetime expression by V. Telnov, modified </a:t>
            </a:r>
            <a:r>
              <a:rPr lang="en-GB" sz="1400" i="1" dirty="0">
                <a:solidFill>
                  <a:srgbClr val="000000"/>
                </a:solidFill>
              </a:rPr>
              <a:t>v</a:t>
            </a:r>
            <a:r>
              <a:rPr lang="en-GB" sz="1400" i="1" dirty="0">
                <a:solidFill>
                  <a:srgbClr val="000000"/>
                </a:solidFill>
              </a:rPr>
              <a:t>ersion by A. Bogomyagkov et al</a:t>
            </a:r>
            <a:endParaRPr lang="en-GB" sz="1400" i="1" kern="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69060" y="6396335"/>
            <a:ext cx="261013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CC"/>
                </a:solidFill>
                <a:latin typeface="Calibri"/>
              </a:rPr>
              <a:t>J. </a:t>
            </a:r>
            <a:r>
              <a:rPr lang="en-GB" sz="2400" dirty="0" err="1">
                <a:solidFill>
                  <a:srgbClr val="0000CC"/>
                </a:solidFill>
                <a:latin typeface="Calibri"/>
              </a:rPr>
              <a:t>Wenninger</a:t>
            </a:r>
            <a:r>
              <a:rPr lang="en-GB" sz="2400" dirty="0">
                <a:solidFill>
                  <a:srgbClr val="0000CC"/>
                </a:solidFill>
                <a:latin typeface="Calibri"/>
              </a:rPr>
              <a:t>, et al</a:t>
            </a:r>
            <a:endParaRPr lang="en-GB" sz="240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7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5508759"/>
              </p:ext>
            </p:extLst>
          </p:nvPr>
        </p:nvGraphicFramePr>
        <p:xfrm>
          <a:off x="285956" y="692696"/>
          <a:ext cx="864096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</a:t>
            </a:r>
            <a:r>
              <a:rPr lang="en-GB" sz="3600" dirty="0" smtClean="0"/>
              <a:t>eam-beam limits: 2 regimes</a:t>
            </a:r>
            <a:endParaRPr lang="en-GB" sz="3600" dirty="0"/>
          </a:p>
        </p:txBody>
      </p:sp>
      <p:sp>
        <p:nvSpPr>
          <p:cNvPr id="4" name="TextBox 1"/>
          <p:cNvSpPr txBox="1"/>
          <p:nvPr/>
        </p:nvSpPr>
        <p:spPr>
          <a:xfrm>
            <a:off x="6190612" y="3717032"/>
            <a:ext cx="914400" cy="15121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b="1" dirty="0" err="1">
                <a:solidFill>
                  <a:srgbClr val="000066"/>
                </a:solidFill>
                <a:latin typeface="Calibri" panose="020F0502020204030204" pitchFamily="34" charset="0"/>
              </a:rPr>
              <a:t>b</a:t>
            </a:r>
            <a:r>
              <a:rPr lang="en-GB" sz="2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eamstrahlung</a:t>
            </a:r>
            <a:r>
              <a:rPr lang="en-GB" sz="2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</a:p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lifetime w</a:t>
            </a:r>
            <a:r>
              <a:rPr lang="en-GB" sz="2000" b="1" dirty="0" smtClean="0">
                <a:solidFill>
                  <a:srgbClr val="000066"/>
                </a:solidFill>
              </a:rPr>
              <a:t>. </a:t>
            </a:r>
            <a:r>
              <a:rPr lang="en-GB" sz="2000" b="1" dirty="0" smtClean="0">
                <a:solidFill>
                  <a:srgbClr val="000066"/>
                </a:solidFill>
                <a:latin typeface="Symbol" panose="05050102010706020507" pitchFamily="18" charset="2"/>
              </a:rPr>
              <a:t>h</a:t>
            </a:r>
            <a:r>
              <a:rPr lang="en-GB" sz="2000" b="1" dirty="0" smtClean="0">
                <a:solidFill>
                  <a:srgbClr val="000066"/>
                </a:solidFill>
              </a:rPr>
              <a:t>=1.5%</a:t>
            </a:r>
            <a:endParaRPr lang="en-GB" sz="2000" b="1" kern="0" dirty="0" smtClean="0">
              <a:solidFill>
                <a:srgbClr val="000066"/>
              </a:solidFill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4674270" y="908720"/>
            <a:ext cx="914400" cy="15121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b</a:t>
            </a:r>
            <a:r>
              <a:rPr lang="en-GB" sz="2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eamstrahlung</a:t>
            </a:r>
            <a:r>
              <a:rPr lang="en-GB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lifetime </a:t>
            </a:r>
            <a:r>
              <a:rPr lang="en-GB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(300 s) w</a:t>
            </a:r>
            <a:r>
              <a:rPr lang="en-GB" sz="2000" b="1" dirty="0" smtClean="0">
                <a:solidFill>
                  <a:srgbClr val="FF0000"/>
                </a:solidFill>
              </a:rPr>
              <a:t>. </a:t>
            </a:r>
            <a:r>
              <a:rPr lang="en-GB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GB" sz="2000" b="1" dirty="0" smtClean="0">
                <a:solidFill>
                  <a:srgbClr val="FF0000"/>
                </a:solidFill>
              </a:rPr>
              <a:t>=2.0%</a:t>
            </a:r>
            <a:endParaRPr lang="en-GB" sz="2000" b="1" kern="0" dirty="0" smtClean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800" y="5727357"/>
            <a:ext cx="208903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00" kern="0" dirty="0" err="1">
                <a:solidFill>
                  <a:prstClr val="black"/>
                </a:solidFill>
                <a:latin typeface="Symbol" panose="05050102010706020507" pitchFamily="18" charset="2"/>
              </a:rPr>
              <a:t>e</a:t>
            </a:r>
            <a:r>
              <a:rPr lang="en-GB" sz="3200" kern="0" baseline="-25000" dirty="0" err="1">
                <a:solidFill>
                  <a:prstClr val="black"/>
                </a:solidFill>
                <a:latin typeface="Calibri"/>
              </a:rPr>
              <a:t>y</a:t>
            </a:r>
            <a:r>
              <a:rPr lang="en-GB" sz="3200" kern="0" dirty="0">
                <a:solidFill>
                  <a:prstClr val="black"/>
                </a:solidFill>
                <a:latin typeface="Calibri"/>
              </a:rPr>
              <a:t> = 2 pm, </a:t>
            </a:r>
          </a:p>
          <a:p>
            <a:pPr>
              <a:defRPr/>
            </a:pPr>
            <a:r>
              <a:rPr lang="en-GB" sz="3200" kern="0" dirty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GB" sz="3200" kern="0" baseline="-250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GB" sz="3200" kern="0" dirty="0">
                <a:solidFill>
                  <a:prstClr val="black"/>
                </a:solidFill>
                <a:latin typeface="Calibri"/>
              </a:rPr>
              <a:t>* = 1 mm</a:t>
            </a:r>
            <a:endParaRPr lang="en-GB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0329" y="6027003"/>
            <a:ext cx="586814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CC"/>
                </a:solidFill>
                <a:latin typeface="Calibri"/>
              </a:rPr>
              <a:t>M. Koratzinos, A. Bogomyagkov, E. Levichev, D. </a:t>
            </a:r>
            <a:r>
              <a:rPr lang="en-GB" sz="2400" dirty="0" err="1">
                <a:solidFill>
                  <a:srgbClr val="0000CC"/>
                </a:solidFill>
                <a:latin typeface="Calibri"/>
              </a:rPr>
              <a:t>Shatilov</a:t>
            </a:r>
            <a:r>
              <a:rPr lang="en-GB" sz="2400" dirty="0">
                <a:solidFill>
                  <a:srgbClr val="0000CC"/>
                </a:solidFill>
                <a:latin typeface="Calibri"/>
              </a:rPr>
              <a:t>, K. Yokoya, V. Telnov, K. Oide, …</a:t>
            </a:r>
            <a:endParaRPr lang="en-GB" sz="240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79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3" y="756591"/>
            <a:ext cx="8967563" cy="6223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" y="-6773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i="1" kern="0" dirty="0" err="1">
                <a:solidFill>
                  <a:srgbClr val="FFFF00"/>
                </a:solidFill>
                <a:cs typeface="Calibri" pitchFamily="34" charset="0"/>
              </a:rPr>
              <a:t>e</a:t>
            </a:r>
            <a:r>
              <a:rPr lang="en-GB" sz="4000" b="1" kern="0" baseline="30000" dirty="0" err="1">
                <a:solidFill>
                  <a:srgbClr val="FFFF00"/>
                </a:solidFill>
                <a:cs typeface="Calibri" pitchFamily="34" charset="0"/>
              </a:rPr>
              <a:t>+</a:t>
            </a:r>
            <a:r>
              <a:rPr lang="en-GB" sz="4000" b="1" i="1" kern="0" dirty="0" err="1">
                <a:solidFill>
                  <a:srgbClr val="FFFF00"/>
                </a:solidFill>
                <a:cs typeface="Calibri" pitchFamily="34" charset="0"/>
              </a:rPr>
              <a:t>e</a:t>
            </a:r>
            <a:r>
              <a:rPr lang="en-GB" sz="4000" b="1" kern="0" baseline="30000" dirty="0">
                <a:solidFill>
                  <a:srgbClr val="FFFF00"/>
                </a:solidFill>
                <a:cs typeface="Calibri" pitchFamily="34" charset="0"/>
              </a:rPr>
              <a:t>- </a:t>
            </a: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luminosity vs energy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5696" y="4149080"/>
            <a:ext cx="144016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5698" y="4157464"/>
            <a:ext cx="144016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1" y="2708920"/>
            <a:ext cx="3435556" cy="7694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dditional ILC upgrades</a:t>
            </a:r>
          </a:p>
          <a:p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(Harrison, Ross, Walker, 2013)</a:t>
            </a:r>
            <a:endParaRPr lang="en-GB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79712" y="3124418"/>
            <a:ext cx="1368152" cy="1024662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38943" y="1713928"/>
            <a:ext cx="5497659" cy="7694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FCC-</a:t>
            </a:r>
            <a:r>
              <a:rPr lang="en-GB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r>
              <a:rPr lang="en-GB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crab waist / improved optics</a:t>
            </a:r>
          </a:p>
          <a:p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(Bogomyagkov, Levichev, </a:t>
            </a:r>
            <a:r>
              <a:rPr lang="en-GB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Piminov</a:t>
            </a: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Shatilov</a:t>
            </a: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2014)</a:t>
            </a:r>
            <a:endParaRPr lang="en-GB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448036" y="1634744"/>
            <a:ext cx="1215752" cy="204512"/>
          </a:xfrm>
          <a:prstGeom prst="straightConnector1">
            <a:avLst/>
          </a:prstGeom>
          <a:ln w="349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amond 11"/>
          <p:cNvSpPr/>
          <p:nvPr/>
        </p:nvSpPr>
        <p:spPr>
          <a:xfrm>
            <a:off x="1196901" y="1532488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Diamond 12"/>
          <p:cNvSpPr/>
          <p:nvPr/>
        </p:nvSpPr>
        <p:spPr>
          <a:xfrm>
            <a:off x="1370301" y="2271463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655698" y="1991656"/>
            <a:ext cx="1160490" cy="279807"/>
          </a:xfrm>
          <a:prstGeom prst="straightConnector1">
            <a:avLst/>
          </a:prstGeom>
          <a:ln w="349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amond 15"/>
          <p:cNvSpPr/>
          <p:nvPr/>
        </p:nvSpPr>
        <p:spPr>
          <a:xfrm>
            <a:off x="1535887" y="3022162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Diamond 16"/>
          <p:cNvSpPr/>
          <p:nvPr/>
        </p:nvSpPr>
        <p:spPr>
          <a:xfrm>
            <a:off x="1741494" y="3664011"/>
            <a:ext cx="188404" cy="204512"/>
          </a:xfrm>
          <a:prstGeom prst="diamon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799714" y="2144056"/>
            <a:ext cx="1016474" cy="878106"/>
          </a:xfrm>
          <a:prstGeom prst="straightConnector1">
            <a:avLst/>
          </a:prstGeom>
          <a:ln w="34925">
            <a:solidFill>
              <a:srgbClr val="0000CC">
                <a:alpha val="5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979712" y="2373719"/>
            <a:ext cx="859231" cy="1263030"/>
          </a:xfrm>
          <a:prstGeom prst="straightConnector1">
            <a:avLst/>
          </a:prstGeom>
          <a:ln w="349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2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203" y="4505325"/>
            <a:ext cx="58293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FCC-</a:t>
            </a:r>
            <a:r>
              <a:rPr lang="en-US" i="1" dirty="0" err="1" smtClean="0"/>
              <a:t>ee</a:t>
            </a:r>
            <a:r>
              <a:rPr lang="en-US" dirty="0" smtClean="0"/>
              <a:t> injection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32152" y="817460"/>
            <a:ext cx="8315014" cy="25135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kern="0" dirty="0">
                <a:solidFill>
                  <a:srgbClr val="000000"/>
                </a:solidFill>
              </a:rPr>
              <a:t>b</a:t>
            </a:r>
            <a:r>
              <a:rPr lang="en-US" sz="2400" kern="0" dirty="0">
                <a:solidFill>
                  <a:srgbClr val="000000"/>
                </a:solidFill>
              </a:rPr>
              <a:t>eside the collider ring(s), a booster of the same size (same tunnel) must provide beams for top-up injection</a:t>
            </a: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rgbClr val="0000FF"/>
                </a:solidFill>
              </a:rPr>
              <a:t>s</a:t>
            </a:r>
            <a:r>
              <a:rPr lang="en-US" sz="2000" kern="0" dirty="0">
                <a:solidFill>
                  <a:srgbClr val="0000FF"/>
                </a:solidFill>
              </a:rPr>
              <a:t>ame size of RF system, but low power (~ MW)</a:t>
            </a: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rgbClr val="0000FF"/>
                </a:solidFill>
              </a:rPr>
              <a:t>t</a:t>
            </a:r>
            <a:r>
              <a:rPr lang="en-US" sz="2000" kern="0" dirty="0">
                <a:solidFill>
                  <a:srgbClr val="0000FF"/>
                </a:solidFill>
              </a:rPr>
              <a:t>op up frequency ~0.1 Hz</a:t>
            </a: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rgbClr val="0000FF"/>
                </a:solidFill>
              </a:rPr>
              <a:t>b</a:t>
            </a:r>
            <a:r>
              <a:rPr lang="en-US" sz="2000" kern="0" dirty="0">
                <a:solidFill>
                  <a:srgbClr val="0000FF"/>
                </a:solidFill>
              </a:rPr>
              <a:t>ooster injection energy ~20 </a:t>
            </a:r>
            <a:r>
              <a:rPr lang="en-US" sz="2000" kern="0" dirty="0" err="1">
                <a:solidFill>
                  <a:srgbClr val="0000FF"/>
                </a:solidFill>
              </a:rPr>
              <a:t>GeV</a:t>
            </a:r>
            <a:endParaRPr lang="en-US" sz="2000" kern="0" dirty="0">
              <a:solidFill>
                <a:srgbClr val="0000FF"/>
              </a:solidFill>
            </a:endParaRPr>
          </a:p>
          <a:p>
            <a:pPr marL="541338" lvl="1" indent="-2714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rgbClr val="0000FF"/>
                </a:solidFill>
              </a:rPr>
              <a:t>b</a:t>
            </a:r>
            <a:r>
              <a:rPr lang="en-US" sz="2000" kern="0" dirty="0">
                <a:solidFill>
                  <a:srgbClr val="0000FF"/>
                </a:solidFill>
              </a:rPr>
              <a:t>ypass around the experiments</a:t>
            </a:r>
            <a:endParaRPr lang="en-GB" sz="2000" kern="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425" y="3477089"/>
            <a:ext cx="8315014" cy="8822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400" kern="0" dirty="0">
                <a:solidFill>
                  <a:srgbClr val="000000"/>
                </a:solidFill>
              </a:rPr>
              <a:t>i</a:t>
            </a:r>
            <a:r>
              <a:rPr lang="en-US" sz="2400" kern="0" dirty="0">
                <a:solidFill>
                  <a:srgbClr val="000000"/>
                </a:solidFill>
              </a:rPr>
              <a:t>njector complex for e</a:t>
            </a:r>
            <a:r>
              <a:rPr lang="en-US" sz="2400" kern="0" baseline="30000" dirty="0">
                <a:solidFill>
                  <a:srgbClr val="000000"/>
                </a:solidFill>
              </a:rPr>
              <a:t>+</a:t>
            </a:r>
            <a:r>
              <a:rPr lang="en-US" sz="2400" kern="0" dirty="0">
                <a:solidFill>
                  <a:srgbClr val="000000"/>
                </a:solidFill>
              </a:rPr>
              <a:t> and e</a:t>
            </a:r>
            <a:r>
              <a:rPr lang="en-US" sz="2400" kern="0" baseline="30000" dirty="0">
                <a:solidFill>
                  <a:srgbClr val="000000"/>
                </a:solidFill>
              </a:rPr>
              <a:t>-</a:t>
            </a:r>
            <a:r>
              <a:rPr lang="en-US" sz="2400" kern="0" dirty="0">
                <a:solidFill>
                  <a:srgbClr val="000000"/>
                </a:solidFill>
              </a:rPr>
              <a:t> beams of 10-20 </a:t>
            </a:r>
            <a:r>
              <a:rPr lang="en-US" sz="2400" kern="0" dirty="0" err="1">
                <a:solidFill>
                  <a:srgbClr val="000000"/>
                </a:solidFill>
              </a:rPr>
              <a:t>GeV</a:t>
            </a:r>
            <a:endParaRPr lang="en-US" sz="2400" kern="0" dirty="0">
              <a:solidFill>
                <a:srgbClr val="000000"/>
              </a:solidFill>
            </a:endParaRPr>
          </a:p>
          <a:p>
            <a:pPr marL="531813" lvl="1" indent="-258763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000" kern="0" dirty="0">
                <a:solidFill>
                  <a:srgbClr val="0000FF"/>
                </a:solidFill>
              </a:rPr>
              <a:t>Super-KEKB injector ~ almost suitable 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0556" y="6410969"/>
            <a:ext cx="158889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400" kern="0" dirty="0">
                <a:solidFill>
                  <a:srgbClr val="000000"/>
                </a:solidFill>
              </a:rPr>
              <a:t>A. </a:t>
            </a:r>
            <a:r>
              <a:rPr lang="en-GB" sz="2400" kern="0" dirty="0" err="1">
                <a:solidFill>
                  <a:srgbClr val="000000"/>
                </a:solidFill>
              </a:rPr>
              <a:t>Blondel</a:t>
            </a:r>
            <a:endParaRPr lang="en-GB" sz="24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8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5265" y="761505"/>
            <a:ext cx="7344816" cy="549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4131" y="761505"/>
            <a:ext cx="3231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beam commissioning will start in </a:t>
            </a:r>
            <a:r>
              <a:rPr lang="en-US" sz="2400" b="1" dirty="0">
                <a:solidFill>
                  <a:prstClr val="black"/>
                </a:solidFill>
              </a:rPr>
              <a:t>2015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848747"/>
            <a:ext cx="5005673" cy="3046988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</a:t>
            </a:r>
            <a:r>
              <a:rPr lang="en-US" sz="2400" b="1" dirty="0">
                <a:solidFill>
                  <a:srgbClr val="FF0000"/>
                </a:solidFill>
              </a:rPr>
              <a:t>op up injection at high current</a:t>
            </a:r>
          </a:p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* 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400" dirty="0">
                <a:solidFill>
                  <a:srgbClr val="FF0000"/>
                </a:solidFill>
              </a:rPr>
              <a:t>300 </a:t>
            </a:r>
            <a:r>
              <a:rPr lang="en-US" sz="2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m </a:t>
            </a:r>
            <a:r>
              <a:rPr lang="en-US" sz="2400" dirty="0">
                <a:solidFill>
                  <a:srgbClr val="FF0000"/>
                </a:solidFill>
              </a:rPr>
              <a:t>(FCC-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 </a:t>
            </a:r>
            <a:r>
              <a:rPr lang="en-US" sz="2400" dirty="0">
                <a:solidFill>
                  <a:srgbClr val="FF0000"/>
                </a:solidFill>
              </a:rPr>
              <a:t>1 mm)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lifetime </a:t>
            </a:r>
            <a:r>
              <a:rPr lang="en-US" sz="2400" dirty="0">
                <a:solidFill>
                  <a:srgbClr val="FF0000"/>
                </a:solidFill>
              </a:rPr>
              <a:t>5 min </a:t>
            </a:r>
            <a:r>
              <a:rPr lang="en-US" sz="2400" dirty="0">
                <a:solidFill>
                  <a:srgbClr val="FF0000"/>
                </a:solidFill>
              </a:rPr>
              <a:t>(FCC-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≥20 min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 err="1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</a:rPr>
              <a:t>x </a:t>
            </a:r>
            <a:r>
              <a:rPr lang="en-US" sz="2400" i="1" dirty="0">
                <a:solidFill>
                  <a:srgbClr val="FF0000"/>
                </a:solidFill>
              </a:rPr>
              <a:t>=</a:t>
            </a:r>
            <a:r>
              <a:rPr lang="en-US" sz="2400" dirty="0">
                <a:solidFill>
                  <a:srgbClr val="FF0000"/>
                </a:solidFill>
              </a:rPr>
              <a:t>0.25% </a:t>
            </a:r>
            <a:r>
              <a:rPr lang="en-US" sz="2400" dirty="0">
                <a:solidFill>
                  <a:srgbClr val="FF0000"/>
                </a:solidFill>
              </a:rPr>
              <a:t>(similar to 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  <a:p>
            <a:pPr defTabSz="354013"/>
            <a:r>
              <a:rPr lang="en-US" sz="2400" b="1" dirty="0">
                <a:solidFill>
                  <a:srgbClr val="FF0000"/>
                </a:solidFill>
              </a:rPr>
              <a:t>off momentum acceptance </a:t>
            </a: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dirty="0">
                <a:solidFill>
                  <a:srgbClr val="FF0000"/>
                </a:solidFill>
              </a:rPr>
              <a:t>(±</a:t>
            </a:r>
            <a:r>
              <a:rPr lang="en-US" sz="2400" dirty="0">
                <a:solidFill>
                  <a:srgbClr val="FF0000"/>
                </a:solidFill>
              </a:rPr>
              <a:t>1.5%, </a:t>
            </a:r>
            <a:r>
              <a:rPr lang="en-US" sz="2400" dirty="0">
                <a:solidFill>
                  <a:srgbClr val="FF0000"/>
                </a:solidFill>
              </a:rPr>
              <a:t>similar to 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  <a:p>
            <a:pPr defTabSz="354013"/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baseline="30000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 production rate </a:t>
            </a:r>
            <a:r>
              <a:rPr lang="en-US" sz="2400" dirty="0">
                <a:solidFill>
                  <a:srgbClr val="FF0000"/>
                </a:solidFill>
              </a:rPr>
              <a:t>(2.5x10</a:t>
            </a:r>
            <a:r>
              <a:rPr lang="en-US" sz="2400" baseline="30000" dirty="0">
                <a:solidFill>
                  <a:srgbClr val="FF0000"/>
                </a:solidFill>
              </a:rPr>
              <a:t>12</a:t>
            </a:r>
            <a:r>
              <a:rPr lang="en-US" sz="2400" dirty="0">
                <a:solidFill>
                  <a:srgbClr val="FF0000"/>
                </a:solidFill>
              </a:rPr>
              <a:t>/s, </a:t>
            </a:r>
            <a:r>
              <a:rPr lang="en-US" sz="2400" dirty="0">
                <a:solidFill>
                  <a:srgbClr val="FF0000"/>
                </a:solidFill>
              </a:rPr>
              <a:t>	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en-US" sz="2400" dirty="0">
                <a:solidFill>
                  <a:srgbClr val="FF0000"/>
                </a:solidFill>
              </a:rPr>
              <a:t>&lt;</a:t>
            </a:r>
            <a:r>
              <a:rPr lang="en-US" sz="2400" dirty="0">
                <a:solidFill>
                  <a:srgbClr val="FF0000"/>
                </a:solidFill>
              </a:rPr>
              <a:t>1.5x10</a:t>
            </a:r>
            <a:r>
              <a:rPr lang="en-US" sz="2400" baseline="30000" dirty="0">
                <a:solidFill>
                  <a:srgbClr val="FF0000"/>
                </a:solidFill>
              </a:rPr>
              <a:t>12</a:t>
            </a:r>
            <a:r>
              <a:rPr lang="en-US" sz="2400" dirty="0">
                <a:solidFill>
                  <a:srgbClr val="FF0000"/>
                </a:solidFill>
              </a:rPr>
              <a:t>/s (</a:t>
            </a:r>
            <a:r>
              <a:rPr lang="en-US" sz="2400" i="1" dirty="0">
                <a:solidFill>
                  <a:srgbClr val="FF0000"/>
                </a:solidFill>
              </a:rPr>
              <a:t>Z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cr.waist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9344" y="5561076"/>
            <a:ext cx="4164656" cy="1384995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800" i="1" dirty="0" err="1">
                <a:solidFill>
                  <a:srgbClr val="0000CC"/>
                </a:solidFill>
              </a:rPr>
              <a:t>S</a:t>
            </a:r>
            <a:r>
              <a:rPr lang="en-GB" sz="2800" i="1" dirty="0" err="1">
                <a:solidFill>
                  <a:srgbClr val="0000CC"/>
                </a:solidFill>
              </a:rPr>
              <a:t>uperKEKB</a:t>
            </a:r>
            <a:r>
              <a:rPr lang="en-GB" sz="2800" i="1" dirty="0">
                <a:solidFill>
                  <a:srgbClr val="0000CC"/>
                </a:solidFill>
              </a:rPr>
              <a:t> </a:t>
            </a:r>
            <a:r>
              <a:rPr lang="en-GB" sz="2800" dirty="0">
                <a:solidFill>
                  <a:srgbClr val="0000CC"/>
                </a:solidFill>
              </a:rPr>
              <a:t>goes beyond </a:t>
            </a:r>
            <a:r>
              <a:rPr lang="en-GB" sz="2800" i="1" dirty="0">
                <a:solidFill>
                  <a:srgbClr val="0000CC"/>
                </a:solidFill>
              </a:rPr>
              <a:t>FCC-</a:t>
            </a:r>
            <a:r>
              <a:rPr lang="en-GB" sz="2800" i="1" dirty="0" err="1">
                <a:solidFill>
                  <a:srgbClr val="0000CC"/>
                </a:solidFill>
              </a:rPr>
              <a:t>ee</a:t>
            </a:r>
            <a:r>
              <a:rPr lang="en-GB" sz="2800" dirty="0">
                <a:solidFill>
                  <a:srgbClr val="0000CC"/>
                </a:solidFill>
              </a:rPr>
              <a:t>, testing all concepts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 err="1">
                <a:latin typeface="Arial"/>
                <a:ea typeface="+mn-ea"/>
                <a:cs typeface="Calibri" pitchFamily="34" charset="0"/>
              </a:rPr>
              <a:t>SuperKEKB</a:t>
            </a:r>
            <a:r>
              <a:rPr lang="en-GB" sz="2800" dirty="0">
                <a:latin typeface="Arial"/>
                <a:ea typeface="+mn-ea"/>
                <a:cs typeface="Calibri" pitchFamily="34" charset="0"/>
              </a:rPr>
              <a:t> = </a:t>
            </a:r>
            <a:r>
              <a:rPr lang="en-GB" sz="2800" i="1" dirty="0">
                <a:latin typeface="Arial"/>
                <a:ea typeface="+mn-ea"/>
                <a:cs typeface="Calibri" pitchFamily="34" charset="0"/>
              </a:rPr>
              <a:t>FCC-</a:t>
            </a:r>
            <a:r>
              <a:rPr lang="en-GB" sz="2800" i="1" dirty="0" err="1">
                <a:latin typeface="Arial"/>
                <a:ea typeface="+mn-ea"/>
                <a:cs typeface="Calibri" pitchFamily="34" charset="0"/>
              </a:rPr>
              <a:t>ee</a:t>
            </a:r>
            <a:r>
              <a:rPr lang="en-GB" sz="2800" dirty="0">
                <a:latin typeface="Arial"/>
                <a:ea typeface="+mn-ea"/>
                <a:cs typeface="Calibri" pitchFamily="34" charset="0"/>
              </a:rPr>
              <a:t> </a:t>
            </a:r>
            <a:r>
              <a:rPr lang="en-GB" sz="2800" dirty="0" smtClean="0">
                <a:latin typeface="Arial"/>
                <a:ea typeface="+mn-ea"/>
                <a:cs typeface="Calibri" pitchFamily="34" charset="0"/>
              </a:rPr>
              <a:t>demonstrator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415327" y="3140968"/>
            <a:ext cx="196239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K. Oide et al.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8085156" y="338895"/>
            <a:ext cx="30326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 bwMode="auto">
          <a:xfrm>
            <a:off x="471968" y="895351"/>
            <a:ext cx="4040188" cy="639762"/>
          </a:xfrm>
          <a:prstGeom prst="rect">
            <a:avLst/>
          </a:prstGeom>
          <a:solidFill>
            <a:srgbClr val="000090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en-US" sz="3000" b="0" kern="0" smtClean="0">
                <a:solidFill>
                  <a:srgbClr val="FFFF00"/>
                </a:solidFill>
                <a:latin typeface="Times New Roman"/>
                <a:ea typeface="ＭＳ Ｐゴシック"/>
                <a:cs typeface="Times New Roman"/>
              </a:rPr>
              <a:t>Precision Measurements </a:t>
            </a:r>
            <a:endParaRPr lang="en-US" sz="3000" b="0" kern="0" dirty="0">
              <a:solidFill>
                <a:srgbClr val="FFFF00"/>
              </a:solidFill>
              <a:latin typeface="Times New Roman"/>
              <a:ea typeface="ＭＳ Ｐゴシック"/>
              <a:cs typeface="Times New Roman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471968" y="1535113"/>
            <a:ext cx="4040188" cy="2901999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Springboard for sensitivity to new physics</a:t>
            </a:r>
          </a:p>
          <a:p>
            <a:pPr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Theoretical issues:</a:t>
            </a:r>
          </a:p>
          <a:p>
            <a:pPr lvl="1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Higher-order QCD</a:t>
            </a:r>
          </a:p>
          <a:p>
            <a:pPr lvl="1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Higher-order EW</a:t>
            </a:r>
          </a:p>
          <a:p>
            <a:pPr lvl="1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Mixed QCD + EW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 bwMode="auto">
          <a:xfrm>
            <a:off x="4659793" y="895351"/>
            <a:ext cx="4041775" cy="639762"/>
          </a:xfrm>
          <a:prstGeom prst="rect">
            <a:avLst/>
          </a:prstGeom>
          <a:solidFill>
            <a:srgbClr val="000090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en-US" sz="3000" b="0" kern="0" smtClean="0">
                <a:solidFill>
                  <a:srgbClr val="FFFF00"/>
                </a:solidFill>
                <a:latin typeface="Times New Roman"/>
                <a:ea typeface="ＭＳ Ｐゴシック"/>
                <a:cs typeface="Times New Roman"/>
              </a:rPr>
              <a:t>Rare Decays</a:t>
            </a:r>
            <a:endParaRPr lang="en-US" sz="3000" b="0" kern="0" dirty="0">
              <a:solidFill>
                <a:srgbClr val="FFFF00"/>
              </a:solidFill>
              <a:latin typeface="Times New Roman"/>
              <a:ea typeface="ＭＳ Ｐゴシック"/>
              <a:cs typeface="Times New Roman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 bwMode="auto">
          <a:xfrm>
            <a:off x="4659793" y="1535113"/>
            <a:ext cx="4041775" cy="4062413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Direct searches for new physics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Many opportunities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Z: 10</a:t>
            </a:r>
            <a:r>
              <a:rPr lang="en-US" sz="2800" kern="0" baseline="3000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12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b, c, τ: 10</a:t>
            </a:r>
            <a:r>
              <a:rPr lang="en-US" sz="2800" kern="0" baseline="3000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11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W: 10</a:t>
            </a:r>
            <a:r>
              <a:rPr lang="en-US" sz="2800" kern="0" baseline="3000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8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H: 10</a:t>
            </a:r>
            <a:r>
              <a:rPr lang="en-US" sz="2800" kern="0" baseline="3000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6</a:t>
            </a:r>
          </a:p>
          <a:p>
            <a:pP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t: 10</a:t>
            </a:r>
            <a:r>
              <a:rPr lang="en-US" sz="2800" kern="0" baseline="30000" smtClean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6</a:t>
            </a:r>
          </a:p>
          <a:p>
            <a:pPr>
              <a:defRPr/>
            </a:pPr>
            <a:endParaRPr lang="en-US" sz="2800" kern="0" baseline="30000" dirty="0" smtClean="0">
              <a:solidFill>
                <a:srgbClr val="000000"/>
              </a:solidFill>
              <a:latin typeface="Times New Roman"/>
              <a:ea typeface="ＭＳ Ｐゴシック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466" y="-2042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The Twin Frontiers of </a:t>
            </a:r>
            <a:r>
              <a:rPr lang="en-GB" sz="4000" b="1" i="1" kern="0" dirty="0">
                <a:solidFill>
                  <a:srgbClr val="FFFF00"/>
                </a:solidFill>
                <a:cs typeface="Calibri" pitchFamily="34" charset="0"/>
              </a:rPr>
              <a:t>FCC-</a:t>
            </a:r>
            <a:r>
              <a:rPr lang="en-GB" sz="4000" b="1" i="1" kern="0" dirty="0" err="1">
                <a:solidFill>
                  <a:srgbClr val="FFFF00"/>
                </a:solidFill>
                <a:cs typeface="Calibri" pitchFamily="34" charset="0"/>
              </a:rPr>
              <a:t>ee</a:t>
            </a: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 Physics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17140" y="5764212"/>
            <a:ext cx="971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J. Ellis</a:t>
            </a:r>
          </a:p>
          <a:p>
            <a:r>
              <a:rPr lang="en-GB" dirty="0">
                <a:solidFill>
                  <a:prstClr val="black"/>
                </a:solidFill>
              </a:rPr>
              <a:t>P. </a:t>
            </a:r>
            <a:r>
              <a:rPr lang="en-GB" dirty="0" err="1">
                <a:solidFill>
                  <a:prstClr val="black"/>
                </a:solidFill>
              </a:rPr>
              <a:t>Janot</a:t>
            </a:r>
            <a:endParaRPr lang="en-GB" dirty="0">
              <a:solidFill>
                <a:prstClr val="black"/>
              </a:solidFill>
            </a:endParaRPr>
          </a:p>
          <a:p>
            <a:r>
              <a:rPr lang="en-GB" dirty="0">
                <a:solidFill>
                  <a:prstClr val="black"/>
                </a:solidFill>
              </a:rPr>
              <a:t>M. </a:t>
            </a:r>
            <a:r>
              <a:rPr lang="en-GB" dirty="0" err="1">
                <a:solidFill>
                  <a:prstClr val="black"/>
                </a:solidFill>
              </a:rPr>
              <a:t>Ruan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2944" y="5763055"/>
            <a:ext cx="4414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</a:rPr>
              <a:t>M. </a:t>
            </a:r>
            <a:r>
              <a:rPr lang="en-GB" sz="2000" dirty="0" err="1">
                <a:solidFill>
                  <a:prstClr val="black"/>
                </a:solidFill>
              </a:rPr>
              <a:t>Bicer</a:t>
            </a:r>
            <a:r>
              <a:rPr lang="en-GB" sz="2000" dirty="0">
                <a:solidFill>
                  <a:prstClr val="black"/>
                </a:solidFill>
              </a:rPr>
              <a:t> et al., “First Look at the Physics Case of TLEP,’’ JHEP 01, 164 (2014)</a:t>
            </a:r>
          </a:p>
          <a:p>
            <a:r>
              <a:rPr lang="en-GB" sz="2000" dirty="0">
                <a:solidFill>
                  <a:prstClr val="black"/>
                </a:solidFill>
              </a:rPr>
              <a:t>S. </a:t>
            </a:r>
            <a:r>
              <a:rPr lang="en-GB" sz="2000" dirty="0">
                <a:solidFill>
                  <a:prstClr val="black"/>
                </a:solidFill>
              </a:rPr>
              <a:t>Dawson et </a:t>
            </a:r>
            <a:r>
              <a:rPr lang="en-GB" sz="2000" dirty="0">
                <a:solidFill>
                  <a:prstClr val="black"/>
                </a:solidFill>
              </a:rPr>
              <a:t>al., </a:t>
            </a:r>
            <a:r>
              <a:rPr lang="en-GB" sz="2000" dirty="0">
                <a:solidFill>
                  <a:prstClr val="black"/>
                </a:solidFill>
              </a:rPr>
              <a:t>arXiv:1310.8361v2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4" y="4391006"/>
            <a:ext cx="3194440" cy="24669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4061" y="4602527"/>
            <a:ext cx="1585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Higgs coupling</a:t>
            </a:r>
          </a:p>
          <a:p>
            <a:r>
              <a:rPr lang="en-GB" dirty="0">
                <a:solidFill>
                  <a:prstClr val="black"/>
                </a:solidFill>
              </a:rPr>
              <a:t>measurements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4869" y="4491502"/>
            <a:ext cx="545342" cy="4385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GB" sz="500" b="1" dirty="0">
                <a:solidFill>
                  <a:prstClr val="black"/>
                </a:solidFill>
              </a:rPr>
              <a:t>HL-LHC</a:t>
            </a:r>
          </a:p>
          <a:p>
            <a:pPr>
              <a:spcBef>
                <a:spcPts val="100"/>
              </a:spcBef>
            </a:pPr>
            <a:r>
              <a:rPr lang="en-GB" sz="500" b="1" dirty="0">
                <a:solidFill>
                  <a:prstClr val="black"/>
                </a:solidFill>
              </a:rPr>
              <a:t>ILC500</a:t>
            </a:r>
          </a:p>
          <a:p>
            <a:pPr>
              <a:spcBef>
                <a:spcPts val="100"/>
              </a:spcBef>
            </a:pPr>
            <a:r>
              <a:rPr lang="en-GB" sz="500" b="1" dirty="0">
                <a:solidFill>
                  <a:prstClr val="black"/>
                </a:solidFill>
              </a:rPr>
              <a:t>FCC-</a:t>
            </a:r>
            <a:r>
              <a:rPr lang="en-GB" sz="500" b="1" dirty="0" err="1">
                <a:solidFill>
                  <a:prstClr val="black"/>
                </a:solidFill>
              </a:rPr>
              <a:t>ee</a:t>
            </a:r>
            <a:r>
              <a:rPr lang="en-GB" sz="500" b="1" dirty="0">
                <a:solidFill>
                  <a:prstClr val="black"/>
                </a:solidFill>
              </a:rPr>
              <a:t> 350</a:t>
            </a:r>
          </a:p>
          <a:p>
            <a:pPr>
              <a:spcBef>
                <a:spcPts val="100"/>
              </a:spcBef>
            </a:pPr>
            <a:r>
              <a:rPr lang="en-GB" sz="500" b="1" dirty="0" err="1">
                <a:solidFill>
                  <a:prstClr val="black"/>
                </a:solidFill>
              </a:rPr>
              <a:t>CepC</a:t>
            </a:r>
            <a:r>
              <a:rPr lang="en-GB" sz="500" b="1" dirty="0">
                <a:solidFill>
                  <a:prstClr val="black"/>
                </a:solidFill>
              </a:rPr>
              <a:t>, 4/ab     </a:t>
            </a:r>
          </a:p>
        </p:txBody>
      </p:sp>
    </p:spTree>
    <p:extLst>
      <p:ext uri="{BB962C8B-B14F-4D97-AF65-F5344CB8AC3E}">
        <p14:creationId xmlns:p14="http://schemas.microsoft.com/office/powerpoint/2010/main" val="71666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1"/>
          <p:cNvSpPr txBox="1">
            <a:spLocks noChangeArrowheads="1"/>
          </p:cNvSpPr>
          <p:nvPr/>
        </p:nvSpPr>
        <p:spPr>
          <a:xfrm>
            <a:off x="220506" y="1015525"/>
            <a:ext cx="9144000" cy="6248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</a:rPr>
              <a:t>aster electromagnetic shower generation</a:t>
            </a:r>
            <a:endParaRPr lang="en-US" sz="36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</a:rPr>
              <a:t>smaller electromagnetic calorimeters</a:t>
            </a:r>
          </a:p>
          <a:p>
            <a:pPr eaLnBrk="1" hangingPunct="1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</a:rPr>
              <a:t>eneration or measurement of beam polarization</a:t>
            </a:r>
          </a:p>
          <a:p>
            <a:pPr eaLnBrk="1" hangingPunct="1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</a:rPr>
              <a:t>nhanced positron sources</a:t>
            </a:r>
          </a:p>
          <a:p>
            <a:pPr eaLnBrk="1" hangingPunct="1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4000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sz="4000" baseline="30000" dirty="0">
                <a:solidFill>
                  <a:srgbClr val="000000"/>
                </a:solidFill>
                <a:latin typeface="Times New Roman" pitchFamily="18" charset="0"/>
              </a:rPr>
              <a:t>±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</a:rPr>
              <a:t> crystal 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</a:rPr>
              <a:t>collimation</a:t>
            </a:r>
          </a:p>
          <a:p>
            <a:pPr eaLnBrk="1" hangingPunct="1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</a:rPr>
              <a:t>…</a:t>
            </a:r>
            <a:endParaRPr lang="en-US" sz="4000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en-US" sz="40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en-US" sz="36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57"/>
            <a:ext cx="9143999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en-US" sz="4000" kern="0" dirty="0">
                <a:solidFill>
                  <a:srgbClr val="FFFF00"/>
                </a:solidFill>
              </a:rPr>
              <a:t>Crystal applications for </a:t>
            </a:r>
            <a:r>
              <a:rPr lang="en-US" altLang="en-US" sz="4000" kern="0" dirty="0" smtClean="0">
                <a:solidFill>
                  <a:srgbClr val="FFFF00"/>
                </a:solidFill>
              </a:rPr>
              <a:t>FCC-</a:t>
            </a:r>
            <a:r>
              <a:rPr lang="en-US" altLang="en-US" sz="4000" kern="0" dirty="0" err="1" smtClean="0">
                <a:solidFill>
                  <a:srgbClr val="FFFF00"/>
                </a:solidFill>
              </a:rPr>
              <a:t>ee</a:t>
            </a:r>
            <a:r>
              <a:rPr lang="en-US" altLang="en-US" sz="4000" kern="0" dirty="0" smtClean="0">
                <a:solidFill>
                  <a:srgbClr val="FFFF00"/>
                </a:solidFill>
              </a:rPr>
              <a:t>, ILC </a:t>
            </a:r>
            <a:r>
              <a:rPr lang="en-US" altLang="en-US" sz="4000" kern="0" dirty="0">
                <a:solidFill>
                  <a:srgbClr val="FFFF00"/>
                </a:solidFill>
              </a:rPr>
              <a:t>or CLIC</a:t>
            </a:r>
          </a:p>
        </p:txBody>
      </p:sp>
    </p:spTree>
    <p:extLst>
      <p:ext uri="{BB962C8B-B14F-4D97-AF65-F5344CB8AC3E}">
        <p14:creationId xmlns:p14="http://schemas.microsoft.com/office/powerpoint/2010/main" val="162029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9" y="724222"/>
            <a:ext cx="2339752" cy="288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FCC-he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: high-energy lepton-hadron collider</a:t>
            </a:r>
          </a:p>
        </p:txBody>
      </p:sp>
      <p:pic>
        <p:nvPicPr>
          <p:cNvPr id="3" name="Picture 3" descr="CERNcomplex-cropp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0" y="778490"/>
            <a:ext cx="84851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81000" y="1197590"/>
            <a:ext cx="7391400" cy="24384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1250" y="816590"/>
            <a:ext cx="1682127" cy="249299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C000"/>
                </a:solidFill>
                <a:latin typeface="Calibri" pitchFamily="34" charset="0"/>
              </a:rPr>
              <a:t>RR </a:t>
            </a:r>
            <a:r>
              <a:rPr lang="en-US" sz="2800" b="1" dirty="0" err="1">
                <a:solidFill>
                  <a:srgbClr val="FFC000"/>
                </a:solidFill>
                <a:latin typeface="Calibri" pitchFamily="34" charset="0"/>
              </a:rPr>
              <a:t>LHeC</a:t>
            </a:r>
            <a:r>
              <a:rPr lang="en-US" sz="2800" b="1" dirty="0">
                <a:solidFill>
                  <a:srgbClr val="FFC000"/>
                </a:solidFill>
                <a:latin typeface="Calibri" pitchFamily="34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C000"/>
                </a:solidFill>
                <a:latin typeface="Calibri" pitchFamily="34" charset="0"/>
              </a:rPr>
              <a:t>new </a:t>
            </a: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ring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in LHC tunnel,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with bypasses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around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experiments</a:t>
            </a:r>
            <a:endParaRPr lang="en-US" sz="2800" b="1" dirty="0">
              <a:solidFill>
                <a:srgbClr val="FFC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62600" y="3788390"/>
            <a:ext cx="1371600" cy="6096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6019800" y="3788390"/>
            <a:ext cx="1828800" cy="45720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190500" y="2683490"/>
            <a:ext cx="914400" cy="53340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3" idx="2"/>
          </p:cNvCxnSpPr>
          <p:nvPr/>
        </p:nvCxnSpPr>
        <p:spPr>
          <a:xfrm rot="16200000" flipH="1">
            <a:off x="1200150" y="2664440"/>
            <a:ext cx="876300" cy="53340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>
            <a:off x="381000" y="2340590"/>
            <a:ext cx="990600" cy="381000"/>
          </a:xfrm>
          <a:prstGeom prst="arc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rc 10"/>
          <p:cNvSpPr/>
          <p:nvPr/>
        </p:nvSpPr>
        <p:spPr>
          <a:xfrm flipH="1">
            <a:off x="381000" y="2340590"/>
            <a:ext cx="990600" cy="381000"/>
          </a:xfrm>
          <a:prstGeom prst="arc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rc 11"/>
          <p:cNvSpPr/>
          <p:nvPr/>
        </p:nvSpPr>
        <p:spPr>
          <a:xfrm flipH="1" flipV="1">
            <a:off x="914400" y="3178790"/>
            <a:ext cx="990600" cy="381000"/>
          </a:xfrm>
          <a:prstGeom prst="arc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rc 12"/>
          <p:cNvSpPr/>
          <p:nvPr/>
        </p:nvSpPr>
        <p:spPr>
          <a:xfrm flipV="1">
            <a:off x="914400" y="3178790"/>
            <a:ext cx="990600" cy="381000"/>
          </a:xfrm>
          <a:prstGeom prst="arc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3607415"/>
            <a:ext cx="150304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Calibri" pitchFamily="34" charset="0"/>
              </a:rPr>
              <a:t>LR </a:t>
            </a:r>
            <a:r>
              <a:rPr lang="en-US" sz="2800" b="1" dirty="0" err="1">
                <a:solidFill>
                  <a:srgbClr val="0000CC"/>
                </a:solidFill>
                <a:latin typeface="Calibri" pitchFamily="34" charset="0"/>
              </a:rPr>
              <a:t>LHeC</a:t>
            </a:r>
            <a:r>
              <a:rPr lang="en-US" sz="2800" b="1" dirty="0">
                <a:solidFill>
                  <a:srgbClr val="0000CC"/>
                </a:solidFill>
                <a:latin typeface="Calibri" pitchFamily="34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CC"/>
                </a:solidFill>
                <a:latin typeface="Calibri" pitchFamily="34" charset="0"/>
              </a:rPr>
              <a:t>recirculating</a:t>
            </a:r>
            <a:endParaRPr lang="en-US" sz="2000" b="1" dirty="0">
              <a:solidFill>
                <a:srgbClr val="0000CC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CC"/>
                </a:solidFill>
                <a:latin typeface="Calibri" pitchFamily="34" charset="0"/>
              </a:rPr>
              <a:t>linac</a:t>
            </a:r>
            <a:r>
              <a:rPr lang="en-US" sz="2000" b="1" dirty="0">
                <a:solidFill>
                  <a:srgbClr val="0000CC"/>
                </a:solidFill>
                <a:latin typeface="Calibri" pitchFamily="34" charset="0"/>
              </a:rPr>
              <a:t>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CC"/>
                </a:solidFill>
                <a:latin typeface="Calibri" pitchFamily="34" charset="0"/>
              </a:rPr>
              <a:t>energy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CC"/>
                </a:solidFill>
                <a:latin typeface="Calibri" pitchFamily="34" charset="0"/>
              </a:rPr>
              <a:t>recovery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00CC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89" y="5606829"/>
            <a:ext cx="9143999" cy="1200329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00CC"/>
                </a:solidFill>
              </a:rPr>
              <a:t>similar two options for</a:t>
            </a:r>
            <a:r>
              <a:rPr lang="en-GB" sz="3600" b="1" i="1" dirty="0">
                <a:solidFill>
                  <a:srgbClr val="0000CC"/>
                </a:solidFill>
              </a:rPr>
              <a:t> FCC</a:t>
            </a:r>
            <a:r>
              <a:rPr lang="en-GB" sz="3600" b="1" dirty="0">
                <a:solidFill>
                  <a:srgbClr val="0000CC"/>
                </a:solidFill>
              </a:rPr>
              <a:t>: </a:t>
            </a:r>
          </a:p>
          <a:p>
            <a:r>
              <a:rPr lang="en-GB" sz="3600" b="1" dirty="0">
                <a:solidFill>
                  <a:srgbClr val="0000CC"/>
                </a:solidFill>
              </a:rPr>
              <a:t>(1) </a:t>
            </a:r>
            <a:r>
              <a:rPr lang="en-GB" sz="3600" b="1" i="1" dirty="0">
                <a:solidFill>
                  <a:srgbClr val="0000CC"/>
                </a:solidFill>
              </a:rPr>
              <a:t>FCC-</a:t>
            </a:r>
            <a:r>
              <a:rPr lang="en-GB" sz="3600" b="1" i="1" dirty="0" err="1">
                <a:solidFill>
                  <a:srgbClr val="0000CC"/>
                </a:solidFill>
              </a:rPr>
              <a:t>ee</a:t>
            </a:r>
            <a:r>
              <a:rPr lang="en-GB" sz="3600" b="1" dirty="0">
                <a:solidFill>
                  <a:srgbClr val="0000CC"/>
                </a:solidFill>
              </a:rPr>
              <a:t> ring, (2) ERL – from </a:t>
            </a:r>
            <a:r>
              <a:rPr lang="en-GB" sz="3600" b="1" i="1" dirty="0" err="1">
                <a:solidFill>
                  <a:srgbClr val="0000CC"/>
                </a:solidFill>
              </a:rPr>
              <a:t>LHeC</a:t>
            </a:r>
            <a:r>
              <a:rPr lang="en-GB" sz="3600" b="1" dirty="0">
                <a:solidFill>
                  <a:srgbClr val="0000CC"/>
                </a:solidFill>
              </a:rPr>
              <a:t> or new</a:t>
            </a:r>
            <a:endParaRPr lang="en-GB" sz="3600" b="1" dirty="0">
              <a:solidFill>
                <a:srgbClr val="0000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39752" y="720000"/>
            <a:ext cx="410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LHeC</a:t>
            </a:r>
            <a:r>
              <a:rPr lang="en-US" sz="2400" b="1" dirty="0">
                <a:solidFill>
                  <a:srgbClr val="FF0000"/>
                </a:solidFill>
              </a:rPr>
              <a:t> CDR , published in  2012 </a:t>
            </a:r>
          </a:p>
        </p:txBody>
      </p:sp>
    </p:spTree>
    <p:extLst>
      <p:ext uri="{BB962C8B-B14F-4D97-AF65-F5344CB8AC3E}">
        <p14:creationId xmlns:p14="http://schemas.microsoft.com/office/powerpoint/2010/main" val="196038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 animBg="1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FCC Key </a:t>
            </a:r>
            <a:r>
              <a:rPr lang="en-US" dirty="0" smtClean="0"/>
              <a:t>Technologies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16 T</a:t>
            </a:r>
            <a:r>
              <a:rPr lang="en-US" dirty="0" smtClean="0"/>
              <a:t> superconducting magnets</a:t>
            </a:r>
          </a:p>
          <a:p>
            <a:r>
              <a:rPr lang="en-US" dirty="0" smtClean="0"/>
              <a:t>Superconducting </a:t>
            </a:r>
            <a:r>
              <a:rPr lang="en-US" dirty="0" smtClean="0">
                <a:solidFill>
                  <a:schemeClr val="bg2"/>
                </a:solidFill>
              </a:rPr>
              <a:t>RF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2"/>
                </a:solidFill>
              </a:rPr>
              <a:t>cavities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RF power </a:t>
            </a:r>
            <a:r>
              <a:rPr lang="en-US" dirty="0" smtClean="0"/>
              <a:t>sources</a:t>
            </a:r>
          </a:p>
          <a:p>
            <a:r>
              <a:rPr lang="en-US" dirty="0" smtClean="0"/>
              <a:t>Affordable &amp; reliable </a:t>
            </a:r>
            <a:r>
              <a:rPr lang="en-US" dirty="0" smtClean="0">
                <a:solidFill>
                  <a:schemeClr val="bg2"/>
                </a:solidFill>
              </a:rPr>
              <a:t>cryogenics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Reliability &amp; availability </a:t>
            </a:r>
            <a:r>
              <a:rPr lang="en-US" dirty="0" smtClean="0"/>
              <a:t>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6903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\\typhoon\MarketingII\NIWeek\NIWeek 2013\Day 2 2013\Guest Speaker Notes\MedAustron\Content from Johannes\CERN Images\LHCLakeGeneva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typhoon\MarketingII\NIWeek\NIWeek 2013\Day 2 2013\Guest Speaker Notes\MedAustron\Content from Johannes\CERN Images\LogoBadge-0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4631" y="104078"/>
            <a:ext cx="1314450" cy="1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c 3"/>
          <p:cNvSpPr/>
          <p:nvPr/>
        </p:nvSpPr>
        <p:spPr>
          <a:xfrm rot="503594">
            <a:off x="3763191" y="1235446"/>
            <a:ext cx="10782300" cy="2666549"/>
          </a:xfrm>
          <a:prstGeom prst="arc">
            <a:avLst>
              <a:gd name="adj1" fmla="val 4798134"/>
              <a:gd name="adj2" fmla="val 13038895"/>
            </a:avLst>
          </a:prstGeom>
          <a:ln w="38100">
            <a:solidFill>
              <a:srgbClr val="0070C0"/>
            </a:solidFill>
          </a:ln>
          <a:effectLst>
            <a:glow rad="101600">
              <a:schemeClr val="tx1">
                <a:lumMod val="50000"/>
                <a:lumOff val="50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300">
              <a:solidFill>
                <a:srgbClr val="092A5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05440"/>
            <a:ext cx="9029081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anose="020E0502030303020204" pitchFamily="34" charset="0"/>
                <a:ea typeface="ＭＳ Ｐゴシック" charset="0"/>
              </a:rPr>
              <a:t>Future Circular</a:t>
            </a:r>
          </a:p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anose="020E0502030303020204" pitchFamily="34" charset="0"/>
                <a:ea typeface="ＭＳ Ｐゴシック" charset="0"/>
              </a:rPr>
              <a:t>Collider Study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459" y="4579529"/>
            <a:ext cx="9029081" cy="2246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anose="020E0502030303020204" pitchFamily="34" charset="0"/>
                <a:ea typeface="ＭＳ Ｐゴシック" charset="0"/>
              </a:rPr>
              <a:t>Large scale technical infrastructures</a:t>
            </a:r>
          </a:p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anose="020E0502030303020204" pitchFamily="34" charset="0"/>
                <a:ea typeface="ＭＳ Ｐゴシック" charset="0"/>
              </a:rPr>
              <a:t>Conceptual design study 2014 – 2018</a:t>
            </a:r>
          </a:p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anose="020E0502030303020204" pitchFamily="34" charset="0"/>
                <a:ea typeface="ＭＳ Ｐゴシック" charset="0"/>
              </a:rPr>
              <a:t>Driven by international contributions</a:t>
            </a:r>
          </a:p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anose="020E0502030303020204" pitchFamily="34" charset="0"/>
                <a:ea typeface="ＭＳ Ｐゴシック" charset="0"/>
              </a:rPr>
              <a:t>Establish long-term liaisons with industry</a:t>
            </a:r>
          </a:p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 panose="020E0502030303020204" pitchFamily="34" charset="0"/>
                <a:ea typeface="ＭＳ Ｐゴシック" charset="0"/>
              </a:rPr>
              <a:t>Collaborate on technology evolution (&gt; 2025)</a:t>
            </a:r>
          </a:p>
        </p:txBody>
      </p:sp>
    </p:spTree>
    <p:extLst>
      <p:ext uri="{BB962C8B-B14F-4D97-AF65-F5344CB8AC3E}">
        <p14:creationId xmlns:p14="http://schemas.microsoft.com/office/powerpoint/2010/main" val="448044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2931317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4515493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5811637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6963765" y="1693838"/>
            <a:ext cx="0" cy="331933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11037" y="4430142"/>
            <a:ext cx="7632848" cy="0"/>
          </a:xfrm>
          <a:prstGeom prst="line">
            <a:avLst/>
          </a:prstGeom>
          <a:solidFill>
            <a:srgbClr val="DDDDDD"/>
          </a:solidFill>
          <a:ln w="3175" cap="flat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-23868" y="0"/>
            <a:ext cx="9143999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>
                <a:solidFill>
                  <a:srgbClr val="FFFF00"/>
                </a:solidFill>
                <a:cs typeface="Calibri" pitchFamily="34" charset="0"/>
              </a:rPr>
              <a:t>m</a:t>
            </a:r>
            <a:r>
              <a:rPr lang="en-US" sz="3600" b="1" kern="0" dirty="0">
                <a:solidFill>
                  <a:srgbClr val="FFFF00"/>
                </a:solidFill>
                <a:cs typeface="Calibri" pitchFamily="34" charset="0"/>
              </a:rPr>
              <a:t>ain questions in particle physics and main approaches to address them</a:t>
            </a:r>
            <a:endParaRPr lang="en-GB" sz="3600" b="1" i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256029"/>
              </p:ext>
            </p:extLst>
          </p:nvPr>
        </p:nvGraphicFramePr>
        <p:xfrm>
          <a:off x="-1" y="1484784"/>
          <a:ext cx="9120132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3770"/>
                <a:gridCol w="1080120"/>
                <a:gridCol w="1512168"/>
                <a:gridCol w="1656184"/>
                <a:gridCol w="1296144"/>
                <a:gridCol w="109174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question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high-energy colliders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high-precision experiments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neutrino experiments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dedicated searches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cosmic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dirty="0" smtClean="0"/>
                        <a:t>surveys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Higgs, EWSB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neutrinos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dark matter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flavour, CP violation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new particles and forces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universe acceleration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X</a:t>
                      </a:r>
                      <a:endParaRPr lang="en-GB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5780782"/>
            <a:ext cx="9144001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rgbClr val="0000CC"/>
                </a:solidFill>
              </a:rPr>
              <a:t>m</a:t>
            </a:r>
            <a:r>
              <a:rPr lang="en-GB" sz="3200" b="1" i="1" dirty="0">
                <a:solidFill>
                  <a:srgbClr val="0000CC"/>
                </a:solidFill>
              </a:rPr>
              <a:t>ost of these questions require </a:t>
            </a:r>
            <a:r>
              <a:rPr lang="en-GB" sz="3200" b="1" i="1" dirty="0">
                <a:solidFill>
                  <a:srgbClr val="0000CC"/>
                </a:solidFill>
              </a:rPr>
              <a:t>high-energy and/or </a:t>
            </a:r>
          </a:p>
          <a:p>
            <a:pPr algn="ctr"/>
            <a:r>
              <a:rPr lang="en-GB" sz="3200" b="1" i="1" dirty="0">
                <a:solidFill>
                  <a:srgbClr val="0000CC"/>
                </a:solidFill>
              </a:rPr>
              <a:t>high-intensity accelerators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20357" y="5211888"/>
            <a:ext cx="165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F. Gianotti et al.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42" y="0"/>
            <a:ext cx="9143999" cy="720000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presently signing FCC </a:t>
            </a:r>
            <a:r>
              <a:rPr lang="en-GB" sz="32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MoUs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with partners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" y="676722"/>
            <a:ext cx="5729057" cy="3222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30" y="3698414"/>
            <a:ext cx="5656227" cy="317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9318"/>
            <a:ext cx="3944909" cy="2958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76" y="711725"/>
            <a:ext cx="4373724" cy="32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9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51720" y="167778"/>
            <a:ext cx="7380312" cy="740942"/>
          </a:xfrm>
        </p:spPr>
        <p:txBody>
          <a:bodyPr/>
          <a:lstStyle/>
          <a:p>
            <a:r>
              <a:rPr lang="en-GB" sz="3600" b="1" dirty="0" smtClean="0"/>
              <a:t>FCC </a:t>
            </a:r>
            <a:r>
              <a:rPr lang="en-GB" sz="3600" b="1" dirty="0" err="1" smtClean="0"/>
              <a:t>MoU’s</a:t>
            </a:r>
            <a:r>
              <a:rPr lang="en-GB" sz="3600" b="1" dirty="0" smtClean="0"/>
              <a:t> </a:t>
            </a:r>
            <a:r>
              <a:rPr lang="en-GB" sz="3600" b="1" dirty="0" smtClean="0"/>
              <a:t> 3 Oct. </a:t>
            </a:r>
            <a:r>
              <a:rPr lang="en-GB" sz="3600" b="1" dirty="0" smtClean="0"/>
              <a:t>2014</a:t>
            </a:r>
            <a:endParaRPr lang="en-GB" sz="3600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37681" y="90872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ALBA/CELLS, Spain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BINP, Russia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(SUNY/BNL),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CBPF, Brazil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000" dirty="0" smtClean="0">
                <a:solidFill>
                  <a:schemeClr val="bg1"/>
                </a:solidFill>
                <a:latin typeface="Calibri"/>
              </a:rPr>
              <a:t>CERN, Switzerland (Int’l)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CIEMAT, Spain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CNRS, 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Cockcroft Institute, UK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CSIC/IFIC, Spain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DESY, Germany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EPFL, Switzerland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Gangneung-Wonju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Nat. U., Korea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Goethe U. Frankfurt,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GSI,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Hellenic Open U, Greece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IFJ PAN Krakow, Poland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499992" y="908720"/>
            <a:ext cx="4464496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INFN</a:t>
            </a:r>
            <a:r>
              <a:rPr lang="en-GB" sz="2000" dirty="0">
                <a:solidFill>
                  <a:schemeClr val="bg1"/>
                </a:solidFill>
                <a:latin typeface="Calibri"/>
              </a:rPr>
              <a:t>, </a:t>
            </a:r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Italy</a:t>
            </a:r>
          </a:p>
          <a:p>
            <a:pPr algn="l"/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INP </a:t>
            </a:r>
            <a:r>
              <a:rPr lang="en-GB" sz="2000" dirty="0">
                <a:solidFill>
                  <a:schemeClr val="bg1"/>
                </a:solidFill>
                <a:latin typeface="Calibri"/>
              </a:rPr>
              <a:t>Minsk, </a:t>
            </a:r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Belorussia</a:t>
            </a:r>
          </a:p>
          <a:p>
            <a:pPr algn="l"/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IPM, Iran</a:t>
            </a:r>
          </a:p>
          <a:p>
            <a:pPr algn="l"/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JAI/Oxford</a:t>
            </a:r>
            <a:r>
              <a:rPr lang="en-GB" sz="2000" dirty="0">
                <a:solidFill>
                  <a:schemeClr val="bg1"/>
                </a:solidFill>
                <a:latin typeface="Calibri"/>
              </a:rPr>
              <a:t>, UK</a:t>
            </a:r>
          </a:p>
          <a:p>
            <a:pPr algn="l"/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KEK</a:t>
            </a:r>
            <a:r>
              <a:rPr lang="en-GB" sz="2000" dirty="0">
                <a:solidFill>
                  <a:schemeClr val="bg1"/>
                </a:solidFill>
                <a:latin typeface="Calibri"/>
              </a:rPr>
              <a:t>, </a:t>
            </a:r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Japan</a:t>
            </a:r>
          </a:p>
          <a:p>
            <a:pPr algn="l"/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King’s College London, UK</a:t>
            </a:r>
          </a:p>
          <a:p>
            <a:pPr algn="l"/>
            <a:r>
              <a:rPr lang="en-GB" sz="2000" dirty="0" err="1" smtClean="0">
                <a:solidFill>
                  <a:schemeClr val="bg1"/>
                </a:solidFill>
                <a:latin typeface="Calibri"/>
              </a:rPr>
              <a:t>MEPhI</a:t>
            </a:r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, Russia</a:t>
            </a:r>
          </a:p>
          <a:p>
            <a:pPr algn="l"/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Northern Illinois U., USA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  <a:latin typeface="Calibri"/>
              </a:rPr>
              <a:t>NC PHEP Minsk, Belorussia </a:t>
            </a:r>
            <a:endParaRPr lang="en-GB" sz="2000" dirty="0" smtClean="0">
              <a:solidFill>
                <a:schemeClr val="bg1"/>
              </a:solidFill>
              <a:latin typeface="Calibri"/>
            </a:endParaRPr>
          </a:p>
          <a:p>
            <a:pPr algn="l"/>
            <a:r>
              <a:rPr lang="en-GB" sz="2000" dirty="0" err="1" smtClean="0">
                <a:solidFill>
                  <a:schemeClr val="bg1"/>
                </a:solidFill>
                <a:latin typeface="Calibri"/>
              </a:rPr>
              <a:t>Sapienza</a:t>
            </a:r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/Roma</a:t>
            </a:r>
            <a:r>
              <a:rPr lang="en-GB" sz="2000" dirty="0">
                <a:solidFill>
                  <a:schemeClr val="bg1"/>
                </a:solidFill>
                <a:latin typeface="Calibri"/>
              </a:rPr>
              <a:t>, </a:t>
            </a:r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Italy</a:t>
            </a:r>
          </a:p>
          <a:p>
            <a:pPr algn="l"/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UC Santa Barbara, USA</a:t>
            </a:r>
          </a:p>
          <a:p>
            <a:pPr algn="l"/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TU </a:t>
            </a:r>
            <a:r>
              <a:rPr lang="en-GB" sz="2000" dirty="0">
                <a:solidFill>
                  <a:schemeClr val="bg1"/>
                </a:solidFill>
                <a:latin typeface="Calibri"/>
              </a:rPr>
              <a:t>Darmstadt, Germany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  <a:latin typeface="Calibri"/>
              </a:rPr>
              <a:t>TU Tampere, Finland</a:t>
            </a:r>
          </a:p>
          <a:p>
            <a:pPr algn="l"/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U. Geneva, Switzerland</a:t>
            </a:r>
            <a:endParaRPr lang="en-GB" sz="2000" dirty="0">
              <a:solidFill>
                <a:schemeClr val="bg1"/>
              </a:solidFill>
              <a:latin typeface="Calibri"/>
            </a:endParaRPr>
          </a:p>
          <a:p>
            <a:pPr algn="l"/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U. Iowa, USA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  <a:latin typeface="Calibri"/>
              </a:rPr>
              <a:t>U Silesia, </a:t>
            </a:r>
            <a:r>
              <a:rPr lang="en-GB" sz="2000" dirty="0" smtClean="0">
                <a:solidFill>
                  <a:schemeClr val="bg1"/>
                </a:solidFill>
                <a:latin typeface="Calibri"/>
              </a:rPr>
              <a:t>Poland</a:t>
            </a:r>
          </a:p>
          <a:p>
            <a:pPr algn="l"/>
            <a:endParaRPr lang="en-GB" sz="20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1427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35813" y="1036837"/>
            <a:ext cx="3600000" cy="540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Study Coordination</a:t>
            </a:r>
            <a:endParaRPr lang="en-US" sz="2000" dirty="0">
              <a:solidFill>
                <a:srgbClr val="092A55"/>
              </a:solidFill>
              <a:latin typeface="Gill Sans MT Condensed" panose="020B0506020104020203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292516" y="1784274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Hadron Collider Physics and Experiments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92516" y="2289658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Lepton Collider Physics and Experiments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292516" y="3300426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Hadron Injectors</a:t>
            </a:r>
            <a:endParaRPr lang="en-US" dirty="0">
              <a:solidFill>
                <a:srgbClr val="092A55"/>
              </a:solidFill>
              <a:latin typeface="Gill Sans MT Condensed" panose="020B0506020104020203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292516" y="3805810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Hadron Collider</a:t>
            </a:r>
            <a:endParaRPr lang="en-US" dirty="0">
              <a:solidFill>
                <a:srgbClr val="092A55"/>
              </a:solidFill>
              <a:latin typeface="Gill Sans MT Condensed" panose="020B0506020104020203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290664" y="4816578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Lepton Collider</a:t>
            </a:r>
            <a:endParaRPr lang="en-US" dirty="0">
              <a:solidFill>
                <a:srgbClr val="092A55"/>
              </a:solidFill>
              <a:latin typeface="Gill Sans MT Condensed" panose="020B0506020104020203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2516" y="2795042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e-p Physics, Experiments, IP Integration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290664" y="5827346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Infrastructures and Operation</a:t>
            </a:r>
            <a:endParaRPr lang="en-US" dirty="0">
              <a:solidFill>
                <a:srgbClr val="092A55"/>
              </a:solidFill>
              <a:latin typeface="Gill Sans MT Condensed" panose="020B0506020104020203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292516" y="4311194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Lepton Injectors</a:t>
            </a:r>
            <a:endParaRPr lang="en-US" dirty="0">
              <a:solidFill>
                <a:srgbClr val="092A55"/>
              </a:solidFill>
              <a:latin typeface="Gill Sans MT Condensed" panose="020B0506020104020203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290664" y="5321962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Accelerator R &amp; D Technologies</a:t>
            </a:r>
            <a:endParaRPr lang="en-US" dirty="0">
              <a:solidFill>
                <a:srgbClr val="092A55"/>
              </a:solidFill>
              <a:latin typeface="Gill Sans MT Condensed" panose="020B0506020104020203" pitchFamily="34" charset="0"/>
            </a:endParaRPr>
          </a:p>
        </p:txBody>
      </p:sp>
      <p:cxnSp>
        <p:nvCxnSpPr>
          <p:cNvPr id="28" name="Elbow Connector 27"/>
          <p:cNvCxnSpPr>
            <a:stCxn id="25" idx="1"/>
          </p:cNvCxnSpPr>
          <p:nvPr/>
        </p:nvCxnSpPr>
        <p:spPr>
          <a:xfrm rot="10800000">
            <a:off x="2088408" y="1576838"/>
            <a:ext cx="202256" cy="4935893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078850" y="6007346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2078850" y="5521391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2078850" y="5009558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078850" y="4497725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078850" y="3977266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078850" y="3465433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078850" y="2970852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2078850" y="2467645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078850" y="1964438"/>
            <a:ext cx="211814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965088" y="1842427"/>
            <a:ext cx="2470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F. Gianotti, A. Ball, M. Mangano</a:t>
            </a:r>
            <a:endParaRPr lang="en-GB" sz="1200" b="1" dirty="0">
              <a:solidFill>
                <a:srgbClr val="FAF032"/>
              </a:solidFill>
              <a:ea typeface="ＭＳ Ｐゴシック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65088" y="2289658"/>
            <a:ext cx="2189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A. Blondel, J. Ellis, P. Janot</a:t>
            </a:r>
            <a:endParaRPr lang="en-GB" sz="1200" b="1" dirty="0">
              <a:solidFill>
                <a:srgbClr val="FAF032"/>
              </a:solidFill>
              <a:ea typeface="ＭＳ Ｐゴシック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65088" y="2795041"/>
            <a:ext cx="1661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M. Klein, O. Bruning</a:t>
            </a:r>
            <a:endParaRPr lang="en-GB" sz="1200" b="1" dirty="0">
              <a:solidFill>
                <a:srgbClr val="FAF032"/>
              </a:solidFill>
              <a:ea typeface="ＭＳ Ｐゴシック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65088" y="3326933"/>
            <a:ext cx="1024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B. Goddard</a:t>
            </a:r>
            <a:endParaRPr lang="en-GB" sz="1200" b="1" dirty="0">
              <a:solidFill>
                <a:srgbClr val="FAF032"/>
              </a:solidFill>
              <a:ea typeface="ＭＳ Ｐゴシック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65088" y="3832316"/>
            <a:ext cx="2880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D. Schulte, M. </a:t>
            </a:r>
            <a:r>
              <a:rPr lang="en-GB" sz="1200" b="1" dirty="0" err="1">
                <a:solidFill>
                  <a:srgbClr val="FAF032"/>
                </a:solidFill>
                <a:ea typeface="ＭＳ Ｐゴシック" charset="0"/>
              </a:rPr>
              <a:t>Syphers</a:t>
            </a: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, J.M. Jimenez</a:t>
            </a:r>
            <a:endParaRPr lang="en-GB" sz="1200" b="1" dirty="0">
              <a:solidFill>
                <a:srgbClr val="FAF032"/>
              </a:solidFill>
              <a:ea typeface="ＭＳ Ｐゴシック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65088" y="4311194"/>
            <a:ext cx="17978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Y</a:t>
            </a: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. </a:t>
            </a:r>
            <a:r>
              <a:rPr lang="en-GB" sz="1200" b="1" dirty="0" err="1">
                <a:solidFill>
                  <a:srgbClr val="FAF032"/>
                </a:solidFill>
                <a:ea typeface="ＭＳ Ｐゴシック" charset="0"/>
              </a:rPr>
              <a:t>Papaphilippou</a:t>
            </a: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 (tbc)</a:t>
            </a:r>
            <a:endParaRPr lang="en-GB" sz="1200" b="1" dirty="0">
              <a:solidFill>
                <a:srgbClr val="FAF032"/>
              </a:solidFill>
              <a:ea typeface="ＭＳ Ｐゴシック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65088" y="4821847"/>
            <a:ext cx="3187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J. Wenninger, U. Wienands, J.M. Jimenez</a:t>
            </a:r>
            <a:endParaRPr lang="en-GB" sz="1200" b="1" dirty="0">
              <a:solidFill>
                <a:srgbClr val="FAF032"/>
              </a:solidFill>
              <a:ea typeface="ＭＳ Ｐゴシック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65088" y="5348091"/>
            <a:ext cx="2264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M. Benedikt, F. Zimmermann</a:t>
            </a:r>
            <a:endParaRPr lang="en-GB" sz="1200" b="1" dirty="0">
              <a:solidFill>
                <a:srgbClr val="FAF032"/>
              </a:solidFill>
              <a:ea typeface="ＭＳ Ｐゴシック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965088" y="5874335"/>
            <a:ext cx="1611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P. Lebrun, P. Collier</a:t>
            </a:r>
            <a:endParaRPr lang="en-GB" sz="1200" b="1" dirty="0">
              <a:solidFill>
                <a:srgbClr val="FAF032"/>
              </a:solidFill>
              <a:ea typeface="ＭＳ Ｐゴシック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65088" y="6400579"/>
            <a:ext cx="2008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F. Sonnemann, P. Lebrun</a:t>
            </a:r>
            <a:endParaRPr lang="en-GB" sz="1200" b="1" dirty="0">
              <a:solidFill>
                <a:srgbClr val="FAF032"/>
              </a:solidFill>
              <a:ea typeface="ＭＳ Ｐゴシック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235116" y="6356515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rgbClr val="F0F0F0"/>
                </a:solidFill>
              </a:rPr>
              <a:t>M. Benedikt</a:t>
            </a:r>
            <a:endParaRPr lang="en-GB" dirty="0">
              <a:solidFill>
                <a:srgbClr val="F0F0F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2802702" y="6356350"/>
            <a:ext cx="3086100" cy="365125"/>
          </a:xfrm>
        </p:spPr>
        <p:txBody>
          <a:bodyPr/>
          <a:lstStyle/>
          <a:p>
            <a:r>
              <a:rPr lang="en-GB" smtClean="0">
                <a:solidFill>
                  <a:srgbClr val="F0F0F0"/>
                </a:solidFill>
              </a:rPr>
              <a:t>M. Benedikt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008899" y="116632"/>
            <a:ext cx="6837106" cy="740942"/>
          </a:xfrm>
        </p:spPr>
        <p:txBody>
          <a:bodyPr/>
          <a:lstStyle/>
          <a:p>
            <a:r>
              <a:rPr lang="en-GB" sz="3200" dirty="0" smtClean="0"/>
              <a:t>FCC Study Coordination Group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290664" y="6332730"/>
            <a:ext cx="3600000" cy="3600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92A55"/>
                </a:solidFill>
                <a:latin typeface="Gill Sans MT Condensed" panose="020B0506020104020203" pitchFamily="34" charset="0"/>
              </a:rPr>
              <a:t>Costing Planning</a:t>
            </a:r>
            <a:endParaRPr lang="en-US" dirty="0">
              <a:solidFill>
                <a:srgbClr val="092A55"/>
              </a:solidFill>
              <a:latin typeface="Gill Sans MT Condensed" panose="020B0506020104020203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95306" y="1164071"/>
            <a:ext cx="2264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AF032"/>
                </a:solidFill>
                <a:ea typeface="ＭＳ Ｐゴシック" charset="0"/>
              </a:rPr>
              <a:t>M. Benedikt, F. Zimmermann</a:t>
            </a:r>
            <a:endParaRPr lang="en-GB" sz="1200" b="1" dirty="0">
              <a:solidFill>
                <a:srgbClr val="FAF032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635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FCC Collaboration Board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GB" dirty="0" smtClean="0"/>
              <a:t>reparatory meeting 9-10 September 2014 at CERN (~80 participants, 1 / inst.)</a:t>
            </a:r>
          </a:p>
          <a:p>
            <a:r>
              <a:rPr lang="en-GB" dirty="0" smtClean="0"/>
              <a:t>Leonid “Lenny” </a:t>
            </a:r>
            <a:r>
              <a:rPr lang="en-GB" dirty="0" err="1" smtClean="0"/>
              <a:t>Rivkin</a:t>
            </a:r>
            <a:r>
              <a:rPr lang="en-GB" dirty="0" smtClean="0"/>
              <a:t> (EPFL &amp; PSI) unanimously elected as interim Collaboration Board Chair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06277"/>
            <a:ext cx="3563888" cy="267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806277"/>
            <a:ext cx="2081295" cy="277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331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3157" y="0"/>
            <a:ext cx="914400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FCC Horizon 2020 Design Study Proposal</a:t>
            </a:r>
          </a:p>
          <a:p>
            <a:pPr algn="ctr"/>
            <a:r>
              <a:rPr lang="en-GB" sz="900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GB" sz="3200" dirty="0">
                <a:solidFill>
                  <a:srgbClr val="FFFFFF"/>
                </a:solidFill>
              </a:rPr>
              <a:t>submitted to Brussels on </a:t>
            </a:r>
          </a:p>
          <a:p>
            <a:pPr algn="ctr"/>
            <a:r>
              <a:rPr lang="en-GB" sz="3200" dirty="0">
                <a:solidFill>
                  <a:srgbClr val="FFFFFF"/>
                </a:solidFill>
              </a:rPr>
              <a:t>2 September 2014</a:t>
            </a: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98239" y="5805264"/>
            <a:ext cx="8441208" cy="319177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DDDDDD"/>
              </a:buClr>
              <a:buFont typeface="Arial"/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key aspects of 100 </a:t>
            </a:r>
            <a:r>
              <a:rPr lang="en-GB" dirty="0" err="1" smtClean="0">
                <a:solidFill>
                  <a:srgbClr val="FFFFFF"/>
                </a:solidFill>
              </a:rPr>
              <a:t>TeV</a:t>
            </a:r>
            <a:r>
              <a:rPr lang="en-GB" dirty="0" smtClean="0">
                <a:solidFill>
                  <a:srgbClr val="FFFFFF"/>
                </a:solidFill>
              </a:rPr>
              <a:t> energy frontier hadron collider:</a:t>
            </a:r>
          </a:p>
          <a:p>
            <a:pPr marL="36576" indent="0">
              <a:buClr>
                <a:srgbClr val="DDDDDD"/>
              </a:buClr>
              <a:buFont typeface="Arial"/>
              <a:buNone/>
              <a:defRPr/>
            </a:pPr>
            <a:r>
              <a:rPr lang="en-GB" dirty="0">
                <a:solidFill>
                  <a:srgbClr val="FFFFFF"/>
                </a:solidFill>
              </a:rPr>
              <a:t>c</a:t>
            </a:r>
            <a:r>
              <a:rPr lang="en-GB" dirty="0" smtClean="0">
                <a:solidFill>
                  <a:srgbClr val="FFFFFF"/>
                </a:solidFill>
              </a:rPr>
              <a:t>onceptual design, feasibility, implementation scenario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69" y="1988840"/>
            <a:ext cx="6048672" cy="360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7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149573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96686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43798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90911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8024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8024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Physics and Experiments</a:t>
            </a: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90911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Accelerators</a:t>
            </a: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43798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Infrastructures</a:t>
            </a:r>
            <a:br>
              <a:rPr lang="en-GB" sz="1100" b="1" dirty="0">
                <a:solidFill>
                  <a:srgbClr val="092A55"/>
                </a:solidFill>
              </a:rPr>
            </a:br>
            <a:r>
              <a:rPr lang="en-GB" sz="1100" b="1" dirty="0">
                <a:solidFill>
                  <a:srgbClr val="092A55"/>
                </a:solidFill>
              </a:rPr>
              <a:t>and Operation</a:t>
            </a: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6686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Implementation</a:t>
            </a:r>
            <a:br>
              <a:rPr lang="en-GB" sz="1100" b="1" dirty="0">
                <a:solidFill>
                  <a:srgbClr val="092A55"/>
                </a:solidFill>
              </a:rPr>
            </a:br>
            <a:r>
              <a:rPr lang="en-GB" sz="1100" b="1" dirty="0">
                <a:solidFill>
                  <a:srgbClr val="092A55"/>
                </a:solidFill>
              </a:rPr>
              <a:t>and Planning</a:t>
            </a: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49573" y="1063500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Study and Quality</a:t>
            </a:r>
            <a:br>
              <a:rPr lang="en-GB" sz="1100" b="1" dirty="0">
                <a:solidFill>
                  <a:srgbClr val="092A55"/>
                </a:solidFill>
              </a:rPr>
            </a:br>
            <a:r>
              <a:rPr lang="en-GB" sz="1100" b="1" dirty="0">
                <a:solidFill>
                  <a:srgbClr val="092A55"/>
                </a:solidFill>
              </a:rPr>
              <a:t>Management</a:t>
            </a:r>
            <a:endParaRPr lang="en-GB" sz="1100" b="1" dirty="0">
              <a:solidFill>
                <a:srgbClr val="092A55"/>
              </a:solidFill>
            </a:endParaRPr>
          </a:p>
        </p:txBody>
      </p:sp>
      <p:cxnSp>
        <p:nvCxnSpPr>
          <p:cNvPr id="15" name="Elbow Connector 14"/>
          <p:cNvCxnSpPr>
            <a:stCxn id="43" idx="1"/>
            <a:endCxn id="9" idx="2"/>
          </p:cNvCxnSpPr>
          <p:nvPr/>
        </p:nvCxnSpPr>
        <p:spPr>
          <a:xfrm rot="10800000">
            <a:off x="340280" y="1686314"/>
            <a:ext cx="202256" cy="4574380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endCxn id="49" idx="1"/>
          </p:cNvCxnSpPr>
          <p:nvPr/>
        </p:nvCxnSpPr>
        <p:spPr>
          <a:xfrm rot="16200000" flipH="1">
            <a:off x="-92895" y="3872375"/>
            <a:ext cx="4574380" cy="202257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7" idx="2"/>
            <a:endCxn id="55" idx="1"/>
          </p:cNvCxnSpPr>
          <p:nvPr/>
        </p:nvCxnSpPr>
        <p:spPr>
          <a:xfrm rot="16200000" flipH="1">
            <a:off x="1659993" y="3872376"/>
            <a:ext cx="4574380" cy="202256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6" idx="2"/>
            <a:endCxn id="58" idx="1"/>
          </p:cNvCxnSpPr>
          <p:nvPr/>
        </p:nvCxnSpPr>
        <p:spPr>
          <a:xfrm rot="16200000" flipH="1">
            <a:off x="4630481" y="2654775"/>
            <a:ext cx="2139178" cy="202256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5" idx="2"/>
            <a:endCxn id="61" idx="1"/>
          </p:cNvCxnSpPr>
          <p:nvPr/>
        </p:nvCxnSpPr>
        <p:spPr>
          <a:xfrm rot="16200000" flipH="1">
            <a:off x="6383368" y="2654775"/>
            <a:ext cx="2139178" cy="202256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8" idx="1"/>
          </p:cNvCxnSpPr>
          <p:nvPr/>
        </p:nvCxnSpPr>
        <p:spPr>
          <a:xfrm flipH="1">
            <a:off x="340279" y="2185415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40279" y="2997149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40279" y="3820491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30722" y="4637226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40279" y="5460567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093166" y="2181641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093165" y="2993375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093166" y="3816717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086300" y="4637226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93166" y="5456793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846052" y="2177868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846052" y="2989602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46052" y="3812944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846052" y="5453020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598939" y="2174094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598938" y="2985828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51825" y="2170321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351825" y="2982055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542536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Collider Physics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42536" y="2684516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Collider Experiments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42536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Collider Physics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42536" y="4324593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Collider Experiments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42536" y="5136327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Lepton-Hadron Collider Physics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42536" y="5948061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Lepton-Hadron Collider Experiment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295424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Injectors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295424" y="2684516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Collider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295424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Injectors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295424" y="4324593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Collider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295424" y="5136327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Lepton-Hadron Collider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295424" y="5948061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Technology R&amp;D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048311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Civil Engineering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048311" y="2684516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Technical Infrastructures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048311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Operation and Energy Efficiency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048311" y="4324593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Integration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048311" y="5136327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Computing and</a:t>
            </a:r>
            <a:br>
              <a:rPr lang="en-GB" sz="1100" dirty="0">
                <a:solidFill>
                  <a:srgbClr val="092A55"/>
                </a:solidFill>
              </a:rPr>
            </a:br>
            <a:r>
              <a:rPr lang="en-GB" sz="1100" dirty="0">
                <a:solidFill>
                  <a:srgbClr val="092A55"/>
                </a:solidFill>
              </a:rPr>
              <a:t>Data Services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048311" y="5948061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Safety, RP and Environment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801198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Project Risk Assessment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801198" y="2684516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Implementation Scenarios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801198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Cost Models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554085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Study Administration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554085" y="2684516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Communications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554085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Conceptual</a:t>
            </a:r>
            <a:br>
              <a:rPr lang="en-GB" sz="1100" dirty="0">
                <a:solidFill>
                  <a:srgbClr val="092A55"/>
                </a:solidFill>
              </a:rPr>
            </a:br>
            <a:r>
              <a:rPr lang="en-GB" sz="1100" dirty="0">
                <a:solidFill>
                  <a:srgbClr val="092A55"/>
                </a:solidFill>
              </a:rPr>
              <a:t>Design Report</a:t>
            </a:r>
            <a:endParaRPr lang="en-GB" sz="1100" dirty="0">
              <a:solidFill>
                <a:srgbClr val="092A55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3846052" y="4637226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>
                <a:solidFill>
                  <a:srgbClr val="F0F0F0"/>
                </a:solidFill>
              </a:rPr>
              <a:t>M. Benedikt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65" name="Text Placeholder 6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Work Breakdown Structure</a:t>
            </a:r>
            <a:endParaRPr lang="en-GB" dirty="0"/>
          </a:p>
        </p:txBody>
      </p:sp>
      <p:sp>
        <p:nvSpPr>
          <p:cNvPr id="63" name="Date Placeholder 5"/>
          <p:cNvSpPr>
            <a:spLocks noGrp="1"/>
          </p:cNvSpPr>
          <p:nvPr>
            <p:ph type="dt" sz="half" idx="12"/>
          </p:nvPr>
        </p:nvSpPr>
        <p:spPr>
          <a:xfrm>
            <a:off x="7500893" y="6260694"/>
            <a:ext cx="2057400" cy="365125"/>
          </a:xfrm>
        </p:spPr>
        <p:txBody>
          <a:bodyPr/>
          <a:lstStyle/>
          <a:p>
            <a:r>
              <a:rPr lang="en-US" sz="1200" dirty="0" smtClean="0">
                <a:solidFill>
                  <a:srgbClr val="F0F0F0"/>
                </a:solidFill>
              </a:rPr>
              <a:t>M. Benedikt,</a:t>
            </a:r>
          </a:p>
          <a:p>
            <a:r>
              <a:rPr lang="en-US" sz="1200" dirty="0" smtClean="0">
                <a:solidFill>
                  <a:srgbClr val="F0F0F0"/>
                </a:solidFill>
              </a:rPr>
              <a:t>J. Gutleber</a:t>
            </a:r>
            <a:endParaRPr lang="en-GB" sz="1200" dirty="0">
              <a:solidFill>
                <a:srgbClr val="F0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065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149573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96686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43798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90911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8024" y="1061048"/>
            <a:ext cx="404512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8024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Physics and Experiments</a:t>
            </a: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90911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Accelerators</a:t>
            </a: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43798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Infrastructures</a:t>
            </a:r>
            <a:br>
              <a:rPr lang="en-GB" sz="1100" b="1" dirty="0">
                <a:solidFill>
                  <a:srgbClr val="092A55"/>
                </a:solidFill>
              </a:rPr>
            </a:br>
            <a:r>
              <a:rPr lang="en-GB" sz="1100" b="1" dirty="0">
                <a:solidFill>
                  <a:srgbClr val="092A55"/>
                </a:solidFill>
              </a:rPr>
              <a:t>and Operation</a:t>
            </a: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6686" y="1061048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Implementation</a:t>
            </a:r>
            <a:br>
              <a:rPr lang="en-GB" sz="1100" b="1" dirty="0">
                <a:solidFill>
                  <a:srgbClr val="092A55"/>
                </a:solidFill>
              </a:rPr>
            </a:br>
            <a:r>
              <a:rPr lang="en-GB" sz="1100" b="1" dirty="0">
                <a:solidFill>
                  <a:srgbClr val="092A55"/>
                </a:solidFill>
              </a:rPr>
              <a:t>and Planning</a:t>
            </a:r>
            <a:endParaRPr lang="en-GB" sz="1100" b="1" dirty="0">
              <a:solidFill>
                <a:srgbClr val="092A55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49573" y="1063500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solidFill>
                  <a:srgbClr val="092A55"/>
                </a:solidFill>
              </a:rPr>
              <a:t>Study and Quality</a:t>
            </a:r>
            <a:br>
              <a:rPr lang="en-GB" sz="1100" b="1" dirty="0">
                <a:solidFill>
                  <a:srgbClr val="092A55"/>
                </a:solidFill>
              </a:rPr>
            </a:br>
            <a:r>
              <a:rPr lang="en-GB" sz="1100" b="1" dirty="0">
                <a:solidFill>
                  <a:srgbClr val="092A55"/>
                </a:solidFill>
              </a:rPr>
              <a:t>Management</a:t>
            </a:r>
            <a:endParaRPr lang="en-GB" sz="1100" b="1" dirty="0">
              <a:solidFill>
                <a:srgbClr val="092A55"/>
              </a:solidFill>
            </a:endParaRPr>
          </a:p>
        </p:txBody>
      </p:sp>
      <p:cxnSp>
        <p:nvCxnSpPr>
          <p:cNvPr id="15" name="Elbow Connector 14"/>
          <p:cNvCxnSpPr>
            <a:stCxn id="43" idx="1"/>
            <a:endCxn id="9" idx="2"/>
          </p:cNvCxnSpPr>
          <p:nvPr/>
        </p:nvCxnSpPr>
        <p:spPr>
          <a:xfrm rot="10800000">
            <a:off x="340280" y="1686314"/>
            <a:ext cx="202256" cy="4574380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endCxn id="49" idx="1"/>
          </p:cNvCxnSpPr>
          <p:nvPr/>
        </p:nvCxnSpPr>
        <p:spPr>
          <a:xfrm rot="16200000" flipH="1">
            <a:off x="-92895" y="3872375"/>
            <a:ext cx="4574380" cy="202257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7" idx="2"/>
            <a:endCxn id="55" idx="1"/>
          </p:cNvCxnSpPr>
          <p:nvPr/>
        </p:nvCxnSpPr>
        <p:spPr>
          <a:xfrm rot="16200000" flipH="1">
            <a:off x="1659993" y="3872376"/>
            <a:ext cx="4574380" cy="202256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6" idx="2"/>
            <a:endCxn id="58" idx="1"/>
          </p:cNvCxnSpPr>
          <p:nvPr/>
        </p:nvCxnSpPr>
        <p:spPr>
          <a:xfrm rot="16200000" flipH="1">
            <a:off x="4630481" y="2654775"/>
            <a:ext cx="2139178" cy="202256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5" idx="2"/>
            <a:endCxn id="61" idx="1"/>
          </p:cNvCxnSpPr>
          <p:nvPr/>
        </p:nvCxnSpPr>
        <p:spPr>
          <a:xfrm rot="16200000" flipH="1">
            <a:off x="6383368" y="2654775"/>
            <a:ext cx="2139178" cy="202256"/>
          </a:xfrm>
          <a:prstGeom prst="bentConnector2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8" idx="1"/>
          </p:cNvCxnSpPr>
          <p:nvPr/>
        </p:nvCxnSpPr>
        <p:spPr>
          <a:xfrm flipH="1">
            <a:off x="340279" y="2185415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40279" y="2997149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40279" y="3820491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30722" y="4637226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40279" y="5460567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093166" y="2181641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093165" y="2993375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093166" y="3816717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086300" y="4637226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93166" y="5456793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846052" y="2177868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846052" y="2989602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46052" y="3812944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846052" y="5453020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598939" y="2174094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598938" y="2985828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51825" y="2170321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351825" y="2982055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542536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Collider Physics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42536" y="2684516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Collider Experiments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42536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Collider Physics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42536" y="4324593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Collider Experiments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42536" y="5136327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Lepton-Hadron Collider Physics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42536" y="5948061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Lepton-Hadron Collider Experiment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295424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Injectors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295424" y="2684516"/>
            <a:ext cx="1348375" cy="625266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Hadron Collider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295424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Injectors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295424" y="4324593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 Collider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295424" y="5136327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Lepton-Hadron Collider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295424" y="5948061"/>
            <a:ext cx="1348375" cy="625266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Technology R&amp;D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048311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Civil Engineering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048311" y="2684516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Technical Infrastructures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048311" y="3512859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Operation and Energy Efficiency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048311" y="4324593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Integration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048311" y="5136327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Computing and</a:t>
            </a:r>
            <a:br>
              <a:rPr lang="en-GB" sz="1100" dirty="0">
                <a:solidFill>
                  <a:srgbClr val="092A55"/>
                </a:solidFill>
              </a:rPr>
            </a:br>
            <a:r>
              <a:rPr lang="en-GB" sz="1100" dirty="0">
                <a:solidFill>
                  <a:srgbClr val="092A55"/>
                </a:solidFill>
              </a:rPr>
              <a:t>Data Services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048311" y="5948061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Safety, RP and Environment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801198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Project Risk Assessment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801198" y="2684516"/>
            <a:ext cx="1348375" cy="625266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Implementation Scenarios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801198" y="3512859"/>
            <a:ext cx="1348375" cy="625266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Cost Models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554085" y="1872782"/>
            <a:ext cx="1348375" cy="62526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Study Administration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554085" y="2684516"/>
            <a:ext cx="1348375" cy="625266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Communications</a:t>
            </a:r>
            <a:endParaRPr lang="en-GB" sz="1100" dirty="0">
              <a:solidFill>
                <a:srgbClr val="092A55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554085" y="3512859"/>
            <a:ext cx="1348375" cy="625266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92A55"/>
                </a:solidFill>
              </a:rPr>
              <a:t>Conceptual</a:t>
            </a:r>
            <a:br>
              <a:rPr lang="en-GB" sz="1100" dirty="0">
                <a:solidFill>
                  <a:srgbClr val="092A55"/>
                </a:solidFill>
              </a:rPr>
            </a:br>
            <a:r>
              <a:rPr lang="en-GB" sz="1100" dirty="0">
                <a:solidFill>
                  <a:srgbClr val="092A55"/>
                </a:solidFill>
              </a:rPr>
              <a:t>Design Report</a:t>
            </a:r>
            <a:endParaRPr lang="en-GB" sz="1100" dirty="0">
              <a:solidFill>
                <a:srgbClr val="092A55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3846052" y="4637226"/>
            <a:ext cx="202257" cy="0"/>
          </a:xfrm>
          <a:prstGeom prst="lin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bg1">
                  <a:lumMod val="9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>
                <a:solidFill>
                  <a:srgbClr val="F0F0F0"/>
                </a:solidFill>
              </a:rPr>
              <a:t>M. Benedikt</a:t>
            </a:r>
            <a:endParaRPr lang="en-GB">
              <a:solidFill>
                <a:srgbClr val="F0F0F0"/>
              </a:solidFill>
            </a:endParaRPr>
          </a:p>
        </p:txBody>
      </p:sp>
      <p:sp>
        <p:nvSpPr>
          <p:cNvPr id="65" name="Text Placeholder 64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7256206" cy="740942"/>
          </a:xfrm>
        </p:spPr>
        <p:txBody>
          <a:bodyPr/>
          <a:lstStyle/>
          <a:p>
            <a:r>
              <a:rPr lang="en-GB" dirty="0" smtClean="0"/>
              <a:t>WBS – H2020 EU DS proposal</a:t>
            </a:r>
            <a:endParaRPr lang="en-GB" dirty="0"/>
          </a:p>
        </p:txBody>
      </p:sp>
      <p:grpSp>
        <p:nvGrpSpPr>
          <p:cNvPr id="63" name="Group 62"/>
          <p:cNvGrpSpPr/>
          <p:nvPr/>
        </p:nvGrpSpPr>
        <p:grpSpPr>
          <a:xfrm>
            <a:off x="3461466" y="2544250"/>
            <a:ext cx="862172" cy="4018387"/>
            <a:chOff x="3023316" y="2182300"/>
            <a:chExt cx="862172" cy="401838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567" r="9366" b="-4928"/>
            <a:stretch/>
          </p:blipFill>
          <p:spPr>
            <a:xfrm rot="20518372">
              <a:off x="3023316" y="2182300"/>
              <a:ext cx="862172" cy="631494"/>
            </a:xfrm>
            <a:prstGeom prst="roundRect">
              <a:avLst>
                <a:gd name="adj" fmla="val 7929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567" r="9366" b="-4928"/>
            <a:stretch/>
          </p:blipFill>
          <p:spPr>
            <a:xfrm rot="20518372">
              <a:off x="3023316" y="5569193"/>
              <a:ext cx="862172" cy="631494"/>
            </a:xfrm>
            <a:prstGeom prst="roundRect">
              <a:avLst>
                <a:gd name="adj" fmla="val 7929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67" r="9366" b="-4928"/>
          <a:stretch/>
        </p:blipFill>
        <p:spPr>
          <a:xfrm rot="20518372">
            <a:off x="6890466" y="3068125"/>
            <a:ext cx="862172" cy="631494"/>
          </a:xfrm>
          <a:prstGeom prst="roundRect">
            <a:avLst>
              <a:gd name="adj" fmla="val 7929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Date Placeholder 5"/>
          <p:cNvSpPr>
            <a:spLocks noGrp="1"/>
          </p:cNvSpPr>
          <p:nvPr>
            <p:ph type="dt" sz="half" idx="12"/>
          </p:nvPr>
        </p:nvSpPr>
        <p:spPr>
          <a:xfrm>
            <a:off x="7500893" y="6260694"/>
            <a:ext cx="2057400" cy="365125"/>
          </a:xfrm>
        </p:spPr>
        <p:txBody>
          <a:bodyPr/>
          <a:lstStyle/>
          <a:p>
            <a:r>
              <a:rPr lang="en-US" sz="1200" dirty="0" smtClean="0">
                <a:solidFill>
                  <a:srgbClr val="F0F0F0"/>
                </a:solidFill>
              </a:rPr>
              <a:t>M. Benedikt,</a:t>
            </a:r>
          </a:p>
          <a:p>
            <a:r>
              <a:rPr lang="en-US" sz="1200" dirty="0" smtClean="0">
                <a:solidFill>
                  <a:srgbClr val="F0F0F0"/>
                </a:solidFill>
              </a:rPr>
              <a:t>J. Gutleber</a:t>
            </a:r>
            <a:endParaRPr lang="en-GB" sz="1200" dirty="0">
              <a:solidFill>
                <a:srgbClr val="F0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986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HEP Timescale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0567693"/>
              </p:ext>
            </p:extLst>
          </p:nvPr>
        </p:nvGraphicFramePr>
        <p:xfrm>
          <a:off x="510945" y="1164102"/>
          <a:ext cx="8047147" cy="683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" name="Rectangle 43"/>
          <p:cNvSpPr/>
          <p:nvPr/>
        </p:nvSpPr>
        <p:spPr>
          <a:xfrm>
            <a:off x="7930764" y="4342581"/>
            <a:ext cx="945205" cy="529137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0F0F0"/>
                </a:solidFill>
                <a:effectLst>
                  <a:outerShdw blurRad="25400" dist="25400" dir="2700000" algn="tl" rotWithShape="0">
                    <a:srgbClr val="0067A3">
                      <a:lumMod val="75000"/>
                      <a:alpha val="45000"/>
                    </a:srgbClr>
                  </a:outerShdw>
                </a:effectLst>
                <a:latin typeface="Univers LT Std 45 Light"/>
              </a:rPr>
              <a:t>Physics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2101" y="5170429"/>
            <a:ext cx="3538141" cy="599896"/>
            <a:chOff x="4772101" y="5170429"/>
            <a:chExt cx="3538141" cy="599896"/>
          </a:xfrm>
        </p:grpSpPr>
        <p:cxnSp>
          <p:nvCxnSpPr>
            <p:cNvPr id="48" name="Straight Arrow Connector 47"/>
            <p:cNvCxnSpPr/>
            <p:nvPr/>
          </p:nvCxnSpPr>
          <p:spPr>
            <a:xfrm>
              <a:off x="4772101" y="5170429"/>
              <a:ext cx="3132536" cy="0"/>
            </a:xfrm>
            <a:prstGeom prst="straightConnector1">
              <a:avLst/>
            </a:prstGeom>
            <a:ln>
              <a:solidFill>
                <a:srgbClr val="FFFFFE"/>
              </a:solidFill>
              <a:headEnd type="arrow" w="lg" len="med"/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5119859" y="5185549"/>
              <a:ext cx="319038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FFFE"/>
                  </a:solidFill>
                  <a:ea typeface="ＭＳ Ｐゴシック" charset="0"/>
                </a:rPr>
                <a:t>25 years</a:t>
              </a:r>
              <a:endParaRPr lang="en-US" sz="3200" dirty="0">
                <a:solidFill>
                  <a:srgbClr val="FFFFFE"/>
                </a:solidFill>
                <a:ea typeface="ＭＳ Ｐゴシック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24903" y="1844422"/>
            <a:ext cx="7227366" cy="4650763"/>
            <a:chOff x="1724903" y="1844422"/>
            <a:chExt cx="7227366" cy="465076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5760689" y="1845640"/>
              <a:ext cx="0" cy="4609838"/>
            </a:xfrm>
            <a:prstGeom prst="line">
              <a:avLst/>
            </a:prstGeom>
            <a:ln>
              <a:solidFill>
                <a:srgbClr val="FFFFFE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4914093" y="1844422"/>
              <a:ext cx="0" cy="4611056"/>
            </a:xfrm>
            <a:prstGeom prst="line">
              <a:avLst/>
            </a:prstGeom>
            <a:ln>
              <a:solidFill>
                <a:srgbClr val="FFFFFE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724903" y="6093857"/>
              <a:ext cx="3190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FFFE"/>
                  </a:solidFill>
                  <a:ea typeface="ＭＳ Ｐゴシック" charset="0"/>
                </a:rPr>
                <a:t>Today</a:t>
              </a:r>
              <a:endParaRPr lang="en-US" sz="2000" dirty="0">
                <a:solidFill>
                  <a:srgbClr val="FFFFFE"/>
                </a:solidFill>
                <a:ea typeface="ＭＳ Ｐゴシック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761886" y="6095075"/>
              <a:ext cx="3190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FFFE"/>
                  </a:solidFill>
                  <a:ea typeface="ＭＳ Ｐゴシック" charset="0"/>
                </a:rPr>
                <a:t>CDR &amp; Cost</a:t>
              </a:r>
              <a:endParaRPr lang="en-US" sz="2000" dirty="0">
                <a:solidFill>
                  <a:srgbClr val="FFFFFE"/>
                </a:solidFill>
                <a:ea typeface="ＭＳ Ｐゴシック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8975" y="2040959"/>
            <a:ext cx="3626495" cy="531573"/>
            <a:chOff x="498975" y="2040959"/>
            <a:chExt cx="3626495" cy="531573"/>
          </a:xfrm>
        </p:grpSpPr>
        <p:sp>
          <p:nvSpPr>
            <p:cNvPr id="13" name="Rectangle 12"/>
            <p:cNvSpPr/>
            <p:nvPr/>
          </p:nvSpPr>
          <p:spPr>
            <a:xfrm>
              <a:off x="498975" y="2040959"/>
              <a:ext cx="1294586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Construction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30758" y="2042177"/>
              <a:ext cx="898103" cy="529137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Physics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82144" y="2043395"/>
              <a:ext cx="575999" cy="529137"/>
            </a:xfrm>
            <a:prstGeom prst="rect">
              <a:avLst/>
            </a:prstGeom>
            <a:solidFill>
              <a:srgbClr val="00FF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Upgr</a:t>
              </a:r>
              <a:endParaRPr lang="en-US" sz="1400" dirty="0">
                <a:solidFill>
                  <a:srgbClr val="F0F0F0"/>
                </a:solidFill>
                <a:effectLst>
                  <a:outerShdw blurRad="25400" dist="25400" dir="2700000" algn="tl" rotWithShape="0">
                    <a:srgbClr val="0067A3">
                      <a:lumMod val="75000"/>
                      <a:alpha val="45000"/>
                    </a:srgbClr>
                  </a:outerShdw>
                </a:effectLst>
                <a:latin typeface="Univers LT Std 45 Ligh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66929" y="2082678"/>
              <a:ext cx="75854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LEP</a:t>
              </a:r>
              <a:endParaRPr lang="en-GB" sz="2300" b="1" dirty="0">
                <a:solidFill>
                  <a:srgbClr val="F0F0F0"/>
                </a:solidFill>
                <a:ea typeface="ＭＳ Ｐゴシック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81782" y="2798088"/>
            <a:ext cx="5443145" cy="530355"/>
            <a:chOff x="1181782" y="2798088"/>
            <a:chExt cx="5443145" cy="530355"/>
          </a:xfrm>
        </p:grpSpPr>
        <p:sp>
          <p:nvSpPr>
            <p:cNvPr id="24" name="Rectangle 23"/>
            <p:cNvSpPr/>
            <p:nvPr/>
          </p:nvSpPr>
          <p:spPr>
            <a:xfrm>
              <a:off x="3236945" y="2798088"/>
              <a:ext cx="1186586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Construction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62888" y="2799306"/>
              <a:ext cx="1358431" cy="529137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Physics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04131" y="2799306"/>
              <a:ext cx="786256" cy="529137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Proto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81782" y="2799306"/>
              <a:ext cx="1186586" cy="529137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Design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34326" y="2834395"/>
              <a:ext cx="79060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LHC</a:t>
              </a:r>
              <a:endParaRPr lang="en-GB" sz="2300" b="1" dirty="0">
                <a:solidFill>
                  <a:srgbClr val="F0F0F0"/>
                </a:solidFill>
                <a:ea typeface="ＭＳ Ｐゴシック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30456" y="3555217"/>
            <a:ext cx="5488395" cy="530355"/>
            <a:chOff x="3430456" y="3555217"/>
            <a:chExt cx="5488395" cy="530355"/>
          </a:xfrm>
        </p:grpSpPr>
        <p:sp>
          <p:nvSpPr>
            <p:cNvPr id="37" name="Rectangle 36"/>
            <p:cNvSpPr/>
            <p:nvPr/>
          </p:nvSpPr>
          <p:spPr>
            <a:xfrm>
              <a:off x="5059852" y="3555217"/>
              <a:ext cx="1073545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152627" y="3556435"/>
              <a:ext cx="1437640" cy="529137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Physics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30456" y="3556435"/>
              <a:ext cx="1599160" cy="529137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Design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37731" y="3583771"/>
              <a:ext cx="128112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HL-LHC</a:t>
              </a:r>
              <a:endParaRPr lang="en-GB" sz="2300" b="1" dirty="0">
                <a:solidFill>
                  <a:srgbClr val="F0F0F0"/>
                </a:solidFill>
                <a:ea typeface="ＭＳ Ｐゴシック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99377" y="4341363"/>
            <a:ext cx="5405260" cy="530355"/>
            <a:chOff x="2499377" y="4341363"/>
            <a:chExt cx="5405260" cy="530355"/>
          </a:xfrm>
        </p:grpSpPr>
        <p:sp>
          <p:nvSpPr>
            <p:cNvPr id="43" name="Rectangle 42"/>
            <p:cNvSpPr/>
            <p:nvPr/>
          </p:nvSpPr>
          <p:spPr>
            <a:xfrm>
              <a:off x="6663573" y="4341363"/>
              <a:ext cx="1241064" cy="529137"/>
            </a:xfrm>
            <a:prstGeom prst="rect">
              <a:avLst/>
            </a:prstGeom>
            <a:solidFill>
              <a:srgbClr val="66CCFF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Construction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876118" y="4342581"/>
              <a:ext cx="761681" cy="529137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Proto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798422" y="4342581"/>
              <a:ext cx="1041933" cy="529137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0F0F0"/>
                  </a:solidFill>
                  <a:effectLst>
                    <a:outerShdw blurRad="25400" dist="25400" dir="2700000" algn="tl" rotWithShape="0">
                      <a:srgbClr val="0067A3">
                        <a:lumMod val="75000"/>
                        <a:alpha val="45000"/>
                      </a:srgbClr>
                    </a:outerShdw>
                  </a:effectLst>
                  <a:latin typeface="Univers LT Std 45 Light"/>
                </a:rPr>
                <a:t>Design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9377" y="4387444"/>
              <a:ext cx="230011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84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F0F0F0"/>
                  </a:solidFill>
                  <a:ea typeface="ＭＳ Ｐゴシック" charset="0"/>
                </a:rPr>
                <a:t>Future Collider</a:t>
              </a:r>
              <a:endParaRPr lang="en-GB" sz="2300" b="1" dirty="0">
                <a:solidFill>
                  <a:srgbClr val="F0F0F0"/>
                </a:solidFill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3499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4796650" y="512672"/>
            <a:ext cx="405402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00"/>
                </a:solidFill>
                <a:ea typeface="ＭＳ Ｐゴシック" charset="0"/>
              </a:rPr>
              <a:t>First FCC Week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Conference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 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Washington DC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23-27 March 2015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00"/>
                </a:solidFill>
                <a:ea typeface="ＭＳ Ｐゴシック" charset="0"/>
                <a:hlinkClick r:id="rId2"/>
              </a:rPr>
              <a:t>http://cern.ch/fccw2015</a:t>
            </a:r>
            <a:endParaRPr lang="en-GB" sz="24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i="1" dirty="0">
                <a:solidFill>
                  <a:srgbClr val="FF0000"/>
                </a:solidFill>
              </a:rPr>
              <a:t>h</a:t>
            </a:r>
            <a:r>
              <a:rPr lang="en-US" sz="4800" b="1" i="1" dirty="0" smtClean="0">
                <a:solidFill>
                  <a:srgbClr val="FF0000"/>
                </a:solidFill>
              </a:rPr>
              <a:t>ow to go </a:t>
            </a:r>
            <a:r>
              <a:rPr lang="en-US" sz="4800" b="1" i="1" dirty="0" smtClean="0">
                <a:solidFill>
                  <a:srgbClr val="FF0000"/>
                </a:solidFill>
              </a:rPr>
              <a:t>further?</a:t>
            </a:r>
            <a:endParaRPr lang="en-GB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9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48396" y="284165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6813" y="284165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6693" y="428538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4565" y="284165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27948" y="428538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6133" y="571003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34141" y="571003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LS 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6165" y="571003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Run 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7009" y="864135"/>
            <a:ext cx="618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6575" algn="l"/>
                <a:tab pos="2963863" algn="l"/>
                <a:tab pos="3311525" algn="l"/>
              </a:tabLst>
            </a:pPr>
            <a:r>
              <a:rPr lang="en-GB" dirty="0">
                <a:solidFill>
                  <a:srgbClr val="0C377B"/>
                </a:solidFill>
              </a:rPr>
              <a:t>LS2 	starting in </a:t>
            </a:r>
            <a:r>
              <a:rPr lang="en-GB" dirty="0">
                <a:solidFill>
                  <a:srgbClr val="FF0000"/>
                </a:solidFill>
              </a:rPr>
              <a:t>2018 (July)	</a:t>
            </a:r>
            <a:r>
              <a:rPr lang="en-GB" dirty="0">
                <a:solidFill>
                  <a:srgbClr val="0C377B"/>
                </a:solidFill>
              </a:rPr>
              <a:t>=&gt; 	</a:t>
            </a:r>
            <a:r>
              <a:rPr lang="en-GB" dirty="0">
                <a:solidFill>
                  <a:srgbClr val="FF0000"/>
                </a:solidFill>
              </a:rPr>
              <a:t>18 </a:t>
            </a:r>
            <a:r>
              <a:rPr lang="en-GB" dirty="0">
                <a:solidFill>
                  <a:srgbClr val="0C377B"/>
                </a:solidFill>
              </a:rPr>
              <a:t>months + 3 months BC </a:t>
            </a:r>
          </a:p>
          <a:p>
            <a:pPr>
              <a:tabLst>
                <a:tab pos="536575" algn="l"/>
                <a:tab pos="2963863" algn="l"/>
                <a:tab pos="3311525" algn="l"/>
              </a:tabLst>
            </a:pPr>
            <a:r>
              <a:rPr lang="en-GB" dirty="0">
                <a:solidFill>
                  <a:srgbClr val="0C377B"/>
                </a:solidFill>
              </a:rPr>
              <a:t>LS3	LHC: starting in 2023 	=&gt;	</a:t>
            </a:r>
            <a:r>
              <a:rPr lang="en-GB" dirty="0">
                <a:solidFill>
                  <a:srgbClr val="FF0000"/>
                </a:solidFill>
              </a:rPr>
              <a:t>30</a:t>
            </a:r>
            <a:r>
              <a:rPr lang="en-GB" dirty="0">
                <a:solidFill>
                  <a:srgbClr val="0C377B"/>
                </a:solidFill>
              </a:rPr>
              <a:t> months + 3 months BC</a:t>
            </a:r>
          </a:p>
          <a:p>
            <a:pPr>
              <a:tabLst>
                <a:tab pos="536575" algn="l"/>
                <a:tab pos="2963863" algn="l"/>
                <a:tab pos="3311525" algn="l"/>
              </a:tabLst>
            </a:pPr>
            <a:r>
              <a:rPr lang="en-GB" dirty="0">
                <a:solidFill>
                  <a:srgbClr val="0C377B"/>
                </a:solidFill>
              </a:rPr>
              <a:t>	Injectors: in 2024	=&gt;	</a:t>
            </a:r>
            <a:r>
              <a:rPr lang="en-GB" dirty="0">
                <a:solidFill>
                  <a:srgbClr val="FF0000"/>
                </a:solidFill>
              </a:rPr>
              <a:t>13</a:t>
            </a:r>
            <a:r>
              <a:rPr lang="en-GB" dirty="0">
                <a:solidFill>
                  <a:srgbClr val="0C377B"/>
                </a:solidFill>
              </a:rPr>
              <a:t> months + 3 months BC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-18710"/>
            <a:ext cx="9144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</a:rPr>
              <a:t>LHC roadmap: schedule </a:t>
            </a:r>
            <a:r>
              <a:rPr lang="en-GB" sz="3600" b="1" dirty="0" smtClean="0">
                <a:solidFill>
                  <a:srgbClr val="FFFF00"/>
                </a:solidFill>
              </a:rPr>
              <a:t>until 2035</a:t>
            </a:r>
            <a:endParaRPr lang="en-GB" sz="3600" b="1" dirty="0">
              <a:solidFill>
                <a:srgbClr val="FF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681022" y="749377"/>
            <a:ext cx="2355474" cy="1152846"/>
            <a:chOff x="6988333" y="1114770"/>
            <a:chExt cx="2025247" cy="903687"/>
          </a:xfrm>
        </p:grpSpPr>
        <p:grpSp>
          <p:nvGrpSpPr>
            <p:cNvPr id="18" name="Group 17"/>
            <p:cNvGrpSpPr/>
            <p:nvPr/>
          </p:nvGrpSpPr>
          <p:grpSpPr>
            <a:xfrm>
              <a:off x="7067911" y="1141217"/>
              <a:ext cx="1866091" cy="850793"/>
              <a:chOff x="7236296" y="15245"/>
              <a:chExt cx="1866091" cy="85079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236296" y="68139"/>
                <a:ext cx="224295" cy="15094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236296" y="256825"/>
                <a:ext cx="224295" cy="15094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236296" y="461945"/>
                <a:ext cx="224295" cy="1509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236296" y="671934"/>
                <a:ext cx="224295" cy="15094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7460591" y="15245"/>
                <a:ext cx="1641796" cy="850793"/>
                <a:chOff x="7460591" y="68139"/>
                <a:chExt cx="1641796" cy="850793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7460591" y="440642"/>
                  <a:ext cx="164179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Beam commissioning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460591" y="641933"/>
                  <a:ext cx="115666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Technical stop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460591" y="246120"/>
                  <a:ext cx="8659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Shutdown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7460591" y="68139"/>
                  <a:ext cx="7136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srgbClr val="0C377B"/>
                      </a:solidFill>
                    </a:rPr>
                    <a:t>Physics</a:t>
                  </a:r>
                </a:p>
              </p:txBody>
            </p:sp>
          </p:grpSp>
        </p:grpSp>
        <p:sp>
          <p:nvSpPr>
            <p:cNvPr id="19" name="Rectangle 18"/>
            <p:cNvSpPr/>
            <p:nvPr/>
          </p:nvSpPr>
          <p:spPr>
            <a:xfrm>
              <a:off x="6988333" y="1114770"/>
              <a:ext cx="2025247" cy="903687"/>
            </a:xfrm>
            <a:prstGeom prst="rect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108520" y="1871163"/>
            <a:ext cx="8688471" cy="4464496"/>
            <a:chOff x="349395" y="2018457"/>
            <a:chExt cx="8262087" cy="4464496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95" y="2018457"/>
              <a:ext cx="8262087" cy="4464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740253" y="289379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714627" y="289379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88224" y="4227302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36096" y="278356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59479" y="422730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47664" y="56519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4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65672" y="56519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LS 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37696" y="5651956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Run 5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34457" y="1740358"/>
            <a:ext cx="3249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0C377B"/>
                </a:solidFill>
              </a:rPr>
              <a:t>(Extended) Year End Technical Stop: (E)YETS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0804" y="2616576"/>
            <a:ext cx="6030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EYETS</a:t>
            </a:r>
          </a:p>
        </p:txBody>
      </p:sp>
      <p:sp>
        <p:nvSpPr>
          <p:cNvPr id="3" name="Rectangle 2"/>
          <p:cNvSpPr/>
          <p:nvPr/>
        </p:nvSpPr>
        <p:spPr>
          <a:xfrm>
            <a:off x="6772717" y="3162247"/>
            <a:ext cx="332933" cy="250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75288" y="2622440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75913" y="2614604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377767" y="2633654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72766" y="4067863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0C377B"/>
                </a:solidFill>
              </a:rPr>
              <a:t>Y</a:t>
            </a:r>
            <a:r>
              <a:rPr lang="en-GB" sz="1000" b="1" dirty="0">
                <a:solidFill>
                  <a:srgbClr val="FFFFFF"/>
                </a:solidFill>
              </a:rPr>
              <a:t>ETS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156684" y="4314084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FFFFFF"/>
                </a:solidFill>
              </a:rPr>
              <a:t>YETS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8190" y="454413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C377B">
                    <a:lumMod val="60000"/>
                    <a:lumOff val="40000"/>
                  </a:srgbClr>
                </a:solidFill>
              </a:rPr>
              <a:t>300 fb</a:t>
            </a:r>
            <a:r>
              <a:rPr lang="fr-CH" b="1" baseline="30000" dirty="0">
                <a:solidFill>
                  <a:srgbClr val="0C377B">
                    <a:lumMod val="60000"/>
                    <a:lumOff val="40000"/>
                  </a:srgbClr>
                </a:solidFill>
              </a:rPr>
              <a:t>-1</a:t>
            </a:r>
            <a:endParaRPr lang="fr-FR" b="1" baseline="30000" dirty="0">
              <a:solidFill>
                <a:srgbClr val="0C377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67204" y="5951021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00066"/>
                </a:solidFill>
              </a:rPr>
              <a:t>3’000 fb</a:t>
            </a:r>
            <a:r>
              <a:rPr lang="fr-CH" b="1" baseline="30000" dirty="0">
                <a:solidFill>
                  <a:srgbClr val="000066"/>
                </a:solidFill>
              </a:rPr>
              <a:t>-1</a:t>
            </a:r>
            <a:endParaRPr lang="fr-FR" b="1" baseline="30000" dirty="0">
              <a:solidFill>
                <a:srgbClr val="000066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3162247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C377B">
                    <a:lumMod val="60000"/>
                    <a:lumOff val="40000"/>
                  </a:srgbClr>
                </a:solidFill>
              </a:rPr>
              <a:t>30 fb</a:t>
            </a:r>
            <a:r>
              <a:rPr lang="fr-CH" b="1" baseline="30000" dirty="0">
                <a:solidFill>
                  <a:srgbClr val="0C377B">
                    <a:lumMod val="60000"/>
                    <a:lumOff val="40000"/>
                  </a:srgbClr>
                </a:solidFill>
              </a:rPr>
              <a:t>-1</a:t>
            </a:r>
            <a:endParaRPr lang="fr-FR" b="1" baseline="30000" dirty="0">
              <a:solidFill>
                <a:srgbClr val="0C377B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910133" y="3284366"/>
            <a:ext cx="7660661" cy="3231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761077" y="4722886"/>
            <a:ext cx="3809717" cy="1"/>
          </a:xfrm>
          <a:prstGeom prst="straightConnector1">
            <a:avLst/>
          </a:prstGeom>
          <a:ln w="28575">
            <a:solidFill>
              <a:srgbClr val="000066"/>
            </a:solidFill>
            <a:headEnd type="oval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984287" y="6158688"/>
            <a:ext cx="6911571" cy="1"/>
          </a:xfrm>
          <a:prstGeom prst="straightConnector1">
            <a:avLst/>
          </a:prstGeom>
          <a:ln w="28575">
            <a:solidFill>
              <a:srgbClr val="000066"/>
            </a:solidFill>
            <a:headEnd type="oval" w="med" len="med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984287" y="4722885"/>
            <a:ext cx="971519" cy="1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oval" w="med" len="med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953844" y="3135831"/>
            <a:ext cx="10599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3399FF"/>
                </a:solidFill>
              </a:rPr>
              <a:t>PHASE 1</a:t>
            </a:r>
            <a:endParaRPr lang="fr-FR" sz="1600" b="1" dirty="0">
              <a:solidFill>
                <a:srgbClr val="3399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74056" y="4560305"/>
            <a:ext cx="10599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000066"/>
                </a:solidFill>
              </a:rPr>
              <a:t>PHASE 2</a:t>
            </a:r>
            <a:endParaRPr lang="fr-FR" sz="1600" b="1" dirty="0">
              <a:solidFill>
                <a:srgbClr val="00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431" y="6381375"/>
            <a:ext cx="101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GB" dirty="0" smtClean="0"/>
              <a:t>. Bordry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452527" y="6363531"/>
            <a:ext cx="222849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99"/>
                </a:solidFill>
              </a:rPr>
              <a:t>Phase 2: HL-LHC</a:t>
            </a:r>
            <a:endParaRPr lang="en-GB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2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296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circular crystal collider?</a:t>
            </a:r>
            <a:endParaRPr lang="en-GB" b="1" dirty="0">
              <a:solidFill>
                <a:srgbClr val="0070C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1126136">
            <a:off x="5889684" y="1731237"/>
            <a:ext cx="1431992" cy="370560"/>
            <a:chOff x="779493" y="2350637"/>
            <a:chExt cx="1431992" cy="370560"/>
          </a:xfrm>
        </p:grpSpPr>
        <p:sp>
          <p:nvSpPr>
            <p:cNvPr id="6" name="Rectangle 5"/>
            <p:cNvSpPr/>
            <p:nvPr/>
          </p:nvSpPr>
          <p:spPr>
            <a:xfrm rot="20206609">
              <a:off x="779493" y="2495715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1052568">
              <a:off x="1247740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222769">
              <a:off x="1785624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20107098">
            <a:off x="931893" y="2503037"/>
            <a:ext cx="1431992" cy="370560"/>
            <a:chOff x="779493" y="2350637"/>
            <a:chExt cx="1431992" cy="370560"/>
          </a:xfrm>
        </p:grpSpPr>
        <p:sp>
          <p:nvSpPr>
            <p:cNvPr id="13" name="Rectangle 12"/>
            <p:cNvSpPr/>
            <p:nvPr/>
          </p:nvSpPr>
          <p:spPr>
            <a:xfrm rot="20206609">
              <a:off x="779493" y="2495715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21052568">
              <a:off x="1247740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222769">
              <a:off x="1785624" y="2350637"/>
              <a:ext cx="425861" cy="2254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cxnSp>
        <p:nvCxnSpPr>
          <p:cNvPr id="17" name="Straight Connector 16"/>
          <p:cNvCxnSpPr>
            <a:endCxn id="10" idx="2"/>
          </p:cNvCxnSpPr>
          <p:nvPr/>
        </p:nvCxnSpPr>
        <p:spPr>
          <a:xfrm flipH="1" flipV="1">
            <a:off x="7062224" y="2113871"/>
            <a:ext cx="1758248" cy="1315129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0" idx="2"/>
            <a:endCxn id="9" idx="2"/>
          </p:cNvCxnSpPr>
          <p:nvPr/>
        </p:nvCxnSpPr>
        <p:spPr>
          <a:xfrm flipH="1" flipV="1">
            <a:off x="6577164" y="1947779"/>
            <a:ext cx="485060" cy="16609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2"/>
            <a:endCxn id="6" idx="2"/>
          </p:cNvCxnSpPr>
          <p:nvPr/>
        </p:nvCxnSpPr>
        <p:spPr>
          <a:xfrm flipH="1" flipV="1">
            <a:off x="6114782" y="1935736"/>
            <a:ext cx="462382" cy="12043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6" idx="2"/>
            <a:endCxn id="15" idx="2"/>
          </p:cNvCxnSpPr>
          <p:nvPr/>
        </p:nvCxnSpPr>
        <p:spPr>
          <a:xfrm flipH="1">
            <a:off x="2114452" y="1935736"/>
            <a:ext cx="4000330" cy="58024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5" idx="2"/>
            <a:endCxn id="14" idx="2"/>
          </p:cNvCxnSpPr>
          <p:nvPr/>
        </p:nvCxnSpPr>
        <p:spPr>
          <a:xfrm flipH="1">
            <a:off x="1648835" y="2515981"/>
            <a:ext cx="465617" cy="21464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4" idx="2"/>
            <a:endCxn id="13" idx="2"/>
          </p:cNvCxnSpPr>
          <p:nvPr/>
        </p:nvCxnSpPr>
        <p:spPr>
          <a:xfrm flipH="1">
            <a:off x="1305961" y="2730621"/>
            <a:ext cx="342874" cy="31045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3" idx="2"/>
          </p:cNvCxnSpPr>
          <p:nvPr/>
        </p:nvCxnSpPr>
        <p:spPr>
          <a:xfrm flipH="1">
            <a:off x="323528" y="3041071"/>
            <a:ext cx="982433" cy="1540057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23304" y="1299862"/>
            <a:ext cx="13168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cryogenic?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crystal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bending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stage</a:t>
            </a:r>
            <a:endParaRPr lang="en-GB" sz="2000" b="1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03637" y="868213"/>
            <a:ext cx="13168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cryogenic?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crystal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bending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stage</a:t>
            </a:r>
            <a:endParaRPr lang="en-GB" sz="2000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7936" y="4437112"/>
            <a:ext cx="212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proton beam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66807" y="2914014"/>
            <a:ext cx="277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tunnel mostly empty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7280" y="6090592"/>
            <a:ext cx="8130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energy ramp using induction acceleration?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5864" y="4567785"/>
            <a:ext cx="5142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0000CC"/>
                </a:solidFill>
              </a:rPr>
              <a:t>a dream or our future ?</a:t>
            </a:r>
            <a:endParaRPr lang="en-GB" sz="4000" b="1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08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86864" y="2730732"/>
            <a:ext cx="3796547" cy="162334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40692" y="2664978"/>
            <a:ext cx="1430352" cy="46495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80652" y="2514708"/>
            <a:ext cx="720080" cy="2160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66916" y="2426000"/>
            <a:ext cx="451664" cy="1086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5921" y="2043869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PSB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5727" y="2111920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 (0.6 km)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6808" y="2405210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SPS (6.9 km)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912" y="1257728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782" y="2820708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HL-LHC</a:t>
            </a:r>
            <a:endParaRPr lang="en-GB" sz="2000" b="1" dirty="0">
              <a:solidFill>
                <a:srgbClr val="7030A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4928" y="1277724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3840" y="1004826"/>
            <a:ext cx="323999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00CC"/>
                </a:solidFill>
              </a:rPr>
              <a:t>FCC-</a:t>
            </a:r>
            <a:r>
              <a:rPr lang="en-US" sz="2800" b="1" i="1" dirty="0" err="1">
                <a:solidFill>
                  <a:srgbClr val="0000CC"/>
                </a:solidFill>
              </a:rPr>
              <a:t>ee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0000CC"/>
                </a:solidFill>
              </a:rPr>
              <a:t>(80-100 km,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       </a:t>
            </a:r>
            <a:r>
              <a:rPr lang="en-US" sz="2800" b="1" i="1" dirty="0" err="1">
                <a:solidFill>
                  <a:srgbClr val="0000CC"/>
                </a:solidFill>
              </a:rPr>
              <a:t>e</a:t>
            </a:r>
            <a:r>
              <a:rPr lang="en-US" sz="2800" b="1" baseline="30000" dirty="0" err="1">
                <a:solidFill>
                  <a:srgbClr val="0000CC"/>
                </a:solidFill>
              </a:rPr>
              <a:t>+</a:t>
            </a:r>
            <a:r>
              <a:rPr lang="en-US" sz="2800" b="1" i="1" dirty="0" err="1">
                <a:solidFill>
                  <a:srgbClr val="0000CC"/>
                </a:solidFill>
              </a:rPr>
              <a:t>e</a:t>
            </a:r>
            <a:r>
              <a:rPr lang="en-US" sz="2800" b="1" baseline="30000" dirty="0">
                <a:solidFill>
                  <a:srgbClr val="0000CC"/>
                </a:solidFill>
              </a:rPr>
              <a:t>-</a:t>
            </a:r>
            <a:r>
              <a:rPr lang="en-US" sz="2800" b="1" dirty="0">
                <a:solidFill>
                  <a:srgbClr val="0000CC"/>
                </a:solidFill>
              </a:rPr>
              <a:t>, up </a:t>
            </a:r>
            <a:r>
              <a:rPr lang="en-US" sz="2800" b="1" dirty="0">
                <a:solidFill>
                  <a:srgbClr val="0000CC"/>
                </a:solidFill>
              </a:rPr>
              <a:t>to 350 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       or 500 </a:t>
            </a:r>
            <a:r>
              <a:rPr lang="en-US" sz="2800" b="1" dirty="0">
                <a:solidFill>
                  <a:srgbClr val="0000CC"/>
                </a:solidFill>
              </a:rPr>
              <a:t>GeV </a:t>
            </a:r>
            <a:r>
              <a:rPr lang="en-US" sz="2800" b="1" dirty="0" err="1">
                <a:solidFill>
                  <a:srgbClr val="0000CC"/>
                </a:solidFill>
              </a:rPr>
              <a:t>c.m</a:t>
            </a:r>
            <a:r>
              <a:rPr lang="en-US" sz="2800" b="1" dirty="0">
                <a:solidFill>
                  <a:srgbClr val="0000CC"/>
                </a:solidFill>
              </a:rPr>
              <a:t>.)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      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68918" y="2457777"/>
            <a:ext cx="21525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50"/>
                </a:solidFill>
              </a:rPr>
              <a:t>FCC-</a:t>
            </a:r>
            <a:r>
              <a:rPr lang="en-US" sz="2800" b="1" i="1" dirty="0" err="1">
                <a:solidFill>
                  <a:srgbClr val="00B050"/>
                </a:solidFill>
              </a:rPr>
              <a:t>hh</a:t>
            </a:r>
            <a:endParaRPr lang="en-US" sz="2800" b="1" i="1" dirty="0">
              <a:solidFill>
                <a:srgbClr val="00B050"/>
              </a:solidFill>
            </a:endParaRPr>
          </a:p>
          <a:p>
            <a:r>
              <a:rPr lang="en-US" sz="2800" b="1" dirty="0">
                <a:solidFill>
                  <a:srgbClr val="00B050"/>
                </a:solidFill>
              </a:rPr>
              <a:t>(</a:t>
            </a:r>
            <a:r>
              <a:rPr lang="en-US" sz="2800" b="1" i="1" dirty="0">
                <a:solidFill>
                  <a:srgbClr val="00B050"/>
                </a:solidFill>
              </a:rPr>
              <a:t>pp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>
                <a:solidFill>
                  <a:srgbClr val="00B050"/>
                </a:solidFill>
              </a:rPr>
              <a:t>up to 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100 </a:t>
            </a:r>
            <a:r>
              <a:rPr lang="en-US" sz="2800" b="1" dirty="0" err="1">
                <a:solidFill>
                  <a:srgbClr val="00B050"/>
                </a:solidFill>
              </a:rPr>
              <a:t>TeV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c.m</a:t>
            </a:r>
            <a:r>
              <a:rPr lang="en-US" sz="2800" b="1" dirty="0">
                <a:solidFill>
                  <a:srgbClr val="00B050"/>
                </a:solidFill>
              </a:rPr>
              <a:t>. 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&amp; </a:t>
            </a:r>
            <a:r>
              <a:rPr lang="en-US" sz="2800" b="1" i="1" dirty="0">
                <a:solidFill>
                  <a:srgbClr val="00B050"/>
                </a:solidFill>
              </a:rPr>
              <a:t>AA</a:t>
            </a:r>
            <a:r>
              <a:rPr lang="en-US" sz="2800" b="1" dirty="0">
                <a:solidFill>
                  <a:srgbClr val="00B050"/>
                </a:solidFill>
              </a:rPr>
              <a:t>)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98870" y="1328810"/>
            <a:ext cx="6416556" cy="3248744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61962" y="5323857"/>
            <a:ext cx="7431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FCC-he: </a:t>
            </a:r>
            <a:r>
              <a:rPr lang="en-US" sz="2800" b="1" i="1" dirty="0">
                <a:solidFill>
                  <a:srgbClr val="FF0000"/>
                </a:solidFill>
              </a:rPr>
              <a:t>e</a:t>
            </a:r>
            <a:r>
              <a:rPr lang="en-US" sz="2800" b="1" i="1" baseline="30000" dirty="0">
                <a:solidFill>
                  <a:srgbClr val="FF0000"/>
                </a:solidFill>
                <a:cs typeface="Calibri"/>
              </a:rPr>
              <a:t>±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(60-250 </a:t>
            </a:r>
            <a:r>
              <a:rPr lang="en-US" sz="2800" b="1" dirty="0">
                <a:solidFill>
                  <a:srgbClr val="FF0000"/>
                </a:solidFill>
              </a:rPr>
              <a:t>GeV) – </a:t>
            </a:r>
            <a:r>
              <a:rPr lang="en-US" sz="2800" b="1" i="1" dirty="0">
                <a:solidFill>
                  <a:srgbClr val="FF0000"/>
                </a:solidFill>
              </a:rPr>
              <a:t>p</a:t>
            </a:r>
            <a:r>
              <a:rPr lang="en-US" sz="2800" b="1" dirty="0">
                <a:solidFill>
                  <a:srgbClr val="FF0000"/>
                </a:solidFill>
              </a:rPr>
              <a:t>(50 </a:t>
            </a:r>
            <a:r>
              <a:rPr lang="en-US" sz="2800" b="1" dirty="0" err="1">
                <a:solidFill>
                  <a:srgbClr val="FF0000"/>
                </a:solidFill>
              </a:rPr>
              <a:t>TeV</a:t>
            </a:r>
            <a:r>
              <a:rPr lang="en-US" sz="2800" b="1" dirty="0">
                <a:solidFill>
                  <a:srgbClr val="FF0000"/>
                </a:solidFill>
              </a:rPr>
              <a:t>)/A </a:t>
            </a:r>
            <a:r>
              <a:rPr lang="en-US" sz="2800" b="1" dirty="0">
                <a:solidFill>
                  <a:srgbClr val="FF0000"/>
                </a:solidFill>
              </a:rPr>
              <a:t>collisions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4290" y="5847077"/>
            <a:ext cx="9231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cs typeface="Calibri"/>
              </a:rPr>
              <a:t>≥</a:t>
            </a:r>
            <a:r>
              <a:rPr lang="en-US" sz="3200" b="1" dirty="0">
                <a:solidFill>
                  <a:srgbClr val="0000CC"/>
                </a:solidFill>
              </a:rPr>
              <a:t>50 years </a:t>
            </a:r>
            <a:r>
              <a:rPr lang="en-US" sz="3200" b="1" i="1" dirty="0" err="1">
                <a:solidFill>
                  <a:srgbClr val="0000CC"/>
                </a:solidFill>
              </a:rPr>
              <a:t>e</a:t>
            </a:r>
            <a:r>
              <a:rPr lang="en-US" sz="3200" b="1" i="1" baseline="30000" dirty="0" err="1">
                <a:solidFill>
                  <a:srgbClr val="0000CC"/>
                </a:solidFill>
              </a:rPr>
              <a:t>+</a:t>
            </a:r>
            <a:r>
              <a:rPr lang="en-US" sz="3200" b="1" i="1" dirty="0" err="1">
                <a:solidFill>
                  <a:srgbClr val="0000CC"/>
                </a:solidFill>
              </a:rPr>
              <a:t>e</a:t>
            </a:r>
            <a:r>
              <a:rPr lang="en-US" sz="3200" b="1" i="1" baseline="30000" dirty="0">
                <a:solidFill>
                  <a:srgbClr val="0000CC"/>
                </a:solidFill>
              </a:rPr>
              <a:t>-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>
                <a:solidFill>
                  <a:srgbClr val="0000CC"/>
                </a:solidFill>
              </a:rPr>
              <a:t>pp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</a:rPr>
              <a:t>e</a:t>
            </a:r>
            <a:r>
              <a:rPr lang="en-US" sz="3200" b="1" i="1" baseline="30000" dirty="0" err="1">
                <a:solidFill>
                  <a:srgbClr val="0000CC"/>
                </a:solidFill>
              </a:rPr>
              <a:t>±</a:t>
            </a:r>
            <a:r>
              <a:rPr lang="en-US" sz="3200" b="1" i="1" dirty="0" err="1">
                <a:solidFill>
                  <a:srgbClr val="0000CC"/>
                </a:solidFill>
              </a:rPr>
              <a:t>p</a:t>
            </a:r>
            <a:r>
              <a:rPr lang="en-US" sz="3200" b="1" i="1" dirty="0">
                <a:solidFill>
                  <a:srgbClr val="0000CC"/>
                </a:solidFill>
              </a:rPr>
              <a:t>/A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>
                <a:solidFill>
                  <a:srgbClr val="0000CC"/>
                </a:solidFill>
              </a:rPr>
              <a:t>physics at highest energies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519">
            <a:off x="2062036" y="3382304"/>
            <a:ext cx="1241515" cy="100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81604" y="3401546"/>
            <a:ext cx="225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FF0000"/>
                </a:solidFill>
              </a:rPr>
              <a:t>LHeC</a:t>
            </a:r>
            <a:r>
              <a:rPr lang="en-US" b="1" i="1" dirty="0">
                <a:solidFill>
                  <a:srgbClr val="FF0000"/>
                </a:solidFill>
              </a:rPr>
              <a:t> &amp; </a:t>
            </a:r>
            <a:r>
              <a:rPr lang="en-US" b="1" i="1" dirty="0" err="1">
                <a:solidFill>
                  <a:srgbClr val="FF0000"/>
                </a:solidFill>
              </a:rPr>
              <a:t>SAPPHiRE</a:t>
            </a:r>
            <a:r>
              <a:rPr lang="en-US" b="1" i="1" dirty="0">
                <a:solidFill>
                  <a:srgbClr val="FF0000"/>
                </a:solidFill>
              </a:rPr>
              <a:t> (</a:t>
            </a:r>
            <a:r>
              <a:rPr lang="en-US" b="1" i="1" dirty="0" err="1">
                <a:solidFill>
                  <a:srgbClr val="FF0000"/>
                </a:solidFill>
                <a:latin typeface="Symbol" panose="05050102010706020507" pitchFamily="18" charset="2"/>
              </a:rPr>
              <a:t>gg</a:t>
            </a:r>
            <a:r>
              <a:rPr lang="en-US" b="1" i="1" dirty="0">
                <a:solidFill>
                  <a:srgbClr val="FF0000"/>
                </a:solidFill>
              </a:rPr>
              <a:t>)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209908" y="2774542"/>
            <a:ext cx="3796547" cy="1623340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782" y="2237784"/>
            <a:ext cx="165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LHC (26.7 km)</a:t>
            </a:r>
            <a:endParaRPr lang="en-GB" sz="2000" b="1" dirty="0">
              <a:solidFill>
                <a:prstClr val="black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519">
            <a:off x="2079582" y="3370845"/>
            <a:ext cx="1354370" cy="117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897826" y="4554638"/>
            <a:ext cx="25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FF0000"/>
                </a:solidFill>
              </a:rPr>
              <a:t>LHeC</a:t>
            </a:r>
            <a:r>
              <a:rPr lang="en-US" b="1" i="1" dirty="0">
                <a:solidFill>
                  <a:srgbClr val="FF0000"/>
                </a:solidFill>
              </a:rPr>
              <a:t> as FCC-</a:t>
            </a:r>
            <a:r>
              <a:rPr lang="en-US" b="1" i="1" dirty="0" err="1">
                <a:solidFill>
                  <a:srgbClr val="FF0000"/>
                </a:solidFill>
              </a:rPr>
              <a:t>ee</a:t>
            </a:r>
            <a:r>
              <a:rPr lang="en-US" b="1" i="1" dirty="0">
                <a:solidFill>
                  <a:srgbClr val="FF0000"/>
                </a:solidFill>
              </a:rPr>
              <a:t> injector?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97826" y="4940930"/>
            <a:ext cx="3853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LHeC</a:t>
            </a:r>
            <a:r>
              <a:rPr lang="en-US" sz="2400" b="1" i="1" dirty="0">
                <a:solidFill>
                  <a:srgbClr val="FF0000"/>
                </a:solidFill>
              </a:rPr>
              <a:t>-based FCC-he collider?!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40226" y="4381773"/>
            <a:ext cx="29472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FCC-he</a:t>
            </a:r>
            <a:r>
              <a:rPr lang="en-US" sz="2800" b="1" dirty="0">
                <a:solidFill>
                  <a:srgbClr val="FF0000"/>
                </a:solidFill>
              </a:rPr>
              <a:t> as ring-ring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en-US" sz="2800" b="1" dirty="0">
                <a:solidFill>
                  <a:srgbClr val="FF0000"/>
                </a:solidFill>
              </a:rPr>
              <a:t>ollider ?!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14928" y="1281959"/>
            <a:ext cx="6416556" cy="3248744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7413" y="4310357"/>
            <a:ext cx="170759" cy="172396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-17274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</a:t>
            </a:r>
            <a:r>
              <a:rPr lang="en-GB" sz="32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ossible evolution of FCC complex</a:t>
            </a:r>
            <a:endParaRPr lang="en-GB" sz="3200" b="1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8044" y="6374580"/>
            <a:ext cx="7792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C3300"/>
                </a:solidFill>
                <a:latin typeface="Arial"/>
              </a:rPr>
              <a:t>f</a:t>
            </a:r>
            <a:r>
              <a:rPr lang="en-US" sz="2800" b="1" dirty="0">
                <a:solidFill>
                  <a:srgbClr val="CC3300"/>
                </a:solidFill>
                <a:latin typeface="Arial"/>
              </a:rPr>
              <a:t>ollowed by &gt;1 </a:t>
            </a:r>
            <a:r>
              <a:rPr lang="en-US" sz="2800" b="1" dirty="0" err="1">
                <a:solidFill>
                  <a:srgbClr val="CC3300"/>
                </a:solidFill>
                <a:latin typeface="Arial"/>
              </a:rPr>
              <a:t>PeV</a:t>
            </a:r>
            <a:r>
              <a:rPr lang="en-US" sz="2800" b="1" dirty="0">
                <a:solidFill>
                  <a:srgbClr val="CC3300"/>
                </a:solidFill>
                <a:latin typeface="Arial"/>
              </a:rPr>
              <a:t> circular crystal </a:t>
            </a:r>
            <a:r>
              <a:rPr lang="en-US" sz="2800" b="1" dirty="0">
                <a:solidFill>
                  <a:srgbClr val="CC3300"/>
                </a:solidFill>
                <a:latin typeface="Arial"/>
              </a:rPr>
              <a:t>c</a:t>
            </a:r>
            <a:r>
              <a:rPr lang="en-US" sz="2800" b="1" dirty="0">
                <a:solidFill>
                  <a:srgbClr val="CC3300"/>
                </a:solidFill>
                <a:latin typeface="Arial"/>
              </a:rPr>
              <a:t>ollider </a:t>
            </a:r>
            <a:r>
              <a:rPr lang="en-US" sz="2800" b="1" dirty="0">
                <a:solidFill>
                  <a:srgbClr val="CC3300"/>
                </a:solidFill>
                <a:latin typeface="Arial"/>
              </a:rPr>
              <a:t>(</a:t>
            </a:r>
            <a:r>
              <a:rPr lang="en-US" sz="2800" b="1" dirty="0">
                <a:solidFill>
                  <a:srgbClr val="CC3300"/>
                </a:solidFill>
                <a:latin typeface="Arial"/>
              </a:rPr>
              <a:t>CCC)?!?</a:t>
            </a:r>
            <a:endParaRPr lang="en-GB" sz="2800" b="1" dirty="0">
              <a:solidFill>
                <a:srgbClr val="CC3300"/>
              </a:solidFill>
              <a:latin typeface="Arial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29796" y="1396391"/>
            <a:ext cx="6416556" cy="3248744"/>
          </a:xfrm>
          <a:prstGeom prst="ellipse">
            <a:avLst/>
          </a:prstGeom>
          <a:noFill/>
          <a:ln w="508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1460" y="4284058"/>
            <a:ext cx="14718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C3300"/>
                </a:solidFill>
                <a:latin typeface="Arial"/>
              </a:rPr>
              <a:t>CCC, </a:t>
            </a:r>
            <a:endParaRPr lang="en-US" sz="2800" b="1" dirty="0" smtClean="0">
              <a:solidFill>
                <a:srgbClr val="CC3300"/>
              </a:solidFill>
              <a:latin typeface="Arial"/>
            </a:endParaRPr>
          </a:p>
          <a:p>
            <a:r>
              <a:rPr lang="en-US" sz="2800" b="1" dirty="0" smtClean="0">
                <a:solidFill>
                  <a:srgbClr val="CC3300"/>
                </a:solidFill>
                <a:latin typeface="Arial"/>
              </a:rPr>
              <a:t>&gt; </a:t>
            </a:r>
            <a:r>
              <a:rPr lang="en-US" sz="2800" b="1" dirty="0">
                <a:solidFill>
                  <a:srgbClr val="CC3300"/>
                </a:solidFill>
                <a:latin typeface="Arial"/>
              </a:rPr>
              <a:t>1 </a:t>
            </a:r>
            <a:r>
              <a:rPr lang="en-US" sz="2800" b="1" dirty="0" err="1">
                <a:solidFill>
                  <a:srgbClr val="CC3300"/>
                </a:solidFill>
                <a:latin typeface="Arial"/>
              </a:rPr>
              <a:t>P</a:t>
            </a:r>
            <a:r>
              <a:rPr lang="en-US" sz="2800" b="1" dirty="0" err="1">
                <a:solidFill>
                  <a:srgbClr val="CC3300"/>
                </a:solidFill>
                <a:latin typeface="Arial"/>
              </a:rPr>
              <a:t>eV</a:t>
            </a:r>
            <a:endParaRPr lang="en-US" sz="2800" b="1" dirty="0">
              <a:solidFill>
                <a:srgbClr val="CC33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422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2" grpId="0" animBg="1"/>
      <p:bldP spid="11" grpId="0"/>
      <p:bldP spid="13" grpId="0" animBg="1"/>
      <p:bldP spid="15" grpId="0"/>
      <p:bldP spid="16" grpId="0" animBg="1"/>
      <p:bldP spid="24" grpId="0"/>
      <p:bldP spid="25" grpId="0"/>
      <p:bldP spid="21" grpId="0"/>
      <p:bldP spid="22" grpId="0" animBg="1"/>
      <p:bldP spid="23" grpId="0"/>
      <p:bldP spid="29" grpId="0"/>
      <p:bldP spid="30" grpId="0"/>
      <p:bldP spid="31" grpId="0"/>
      <p:bldP spid="32" grpId="0" animBg="1"/>
      <p:bldP spid="34" grpId="0"/>
      <p:bldP spid="35" grpId="0" animBg="1"/>
      <p:bldP spid="3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i="1" dirty="0" smtClean="0">
                <a:solidFill>
                  <a:srgbClr val="FF0000"/>
                </a:solidFill>
              </a:rPr>
              <a:t>and on the l</a:t>
            </a:r>
            <a:r>
              <a:rPr lang="en-US" sz="4800" b="1" i="1" dirty="0" smtClean="0">
                <a:solidFill>
                  <a:srgbClr val="FF0000"/>
                </a:solidFill>
              </a:rPr>
              <a:t>inear route …</a:t>
            </a:r>
            <a:endParaRPr lang="en-GB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1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67544" y="-230126"/>
            <a:ext cx="8229600" cy="1287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78884"/>
            <a:ext cx="9655207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dielectric materials </a:t>
            </a:r>
            <a:r>
              <a:rPr lang="en-US" sz="3200" dirty="0">
                <a:solidFill>
                  <a:prstClr val="black"/>
                </a:solidFill>
              </a:rPr>
              <a:t>(quartz, diamond, garnets</a:t>
            </a:r>
            <a:r>
              <a:rPr lang="en-US" sz="3200" dirty="0" smtClean="0">
                <a:solidFill>
                  <a:prstClr val="black"/>
                </a:solidFill>
              </a:rPr>
              <a:t>,.)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  <a:cs typeface="Calibri"/>
              </a:rPr>
              <a:t>	higher breakdown limits than metals; </a:t>
            </a:r>
          </a:p>
          <a:p>
            <a:r>
              <a:rPr lang="en-US" sz="3200" dirty="0">
                <a:solidFill>
                  <a:prstClr val="black"/>
                </a:solidFill>
                <a:cs typeface="Calibri"/>
              </a:rPr>
              <a:t>	</a:t>
            </a:r>
            <a:r>
              <a:rPr lang="en-US" sz="3200" dirty="0">
                <a:solidFill>
                  <a:prstClr val="black"/>
                </a:solidFill>
              </a:rPr>
              <a:t>dielectric </a:t>
            </a:r>
            <a:r>
              <a:rPr lang="en-US" sz="3200" dirty="0">
                <a:solidFill>
                  <a:prstClr val="black"/>
                </a:solidFill>
              </a:rPr>
              <a:t>structures driven in THz, </a:t>
            </a:r>
          </a:p>
          <a:p>
            <a:r>
              <a:rPr lang="en-US" sz="3200" dirty="0">
                <a:solidFill>
                  <a:prstClr val="black"/>
                </a:solidFill>
              </a:rPr>
              <a:t>	optical or near-IR regime </a:t>
            </a:r>
            <a:r>
              <a:rPr lang="en-US" sz="3200" dirty="0">
                <a:solidFill>
                  <a:srgbClr val="0000CC"/>
                </a:solidFill>
              </a:rPr>
              <a:t>	</a:t>
            </a:r>
            <a:endParaRPr lang="en-US" sz="3200" dirty="0">
              <a:solidFill>
                <a:srgbClr val="0000CC"/>
              </a:solidFill>
              <a:cs typeface="Calibri"/>
            </a:endParaRPr>
          </a:p>
          <a:p>
            <a:r>
              <a:rPr lang="en-US" sz="3200" i="1" dirty="0">
                <a:solidFill>
                  <a:srgbClr val="0000CC"/>
                </a:solidFill>
              </a:rPr>
              <a:t>G</a:t>
            </a:r>
            <a:r>
              <a:rPr lang="en-US" sz="3200" dirty="0">
                <a:solidFill>
                  <a:srgbClr val="0000CC"/>
                </a:solidFill>
              </a:rPr>
              <a:t>=1-3 GV/m</a:t>
            </a:r>
          </a:p>
          <a:p>
            <a:r>
              <a:rPr lang="en-US" sz="3200" dirty="0">
                <a:solidFill>
                  <a:srgbClr val="FF0000"/>
                </a:solidFill>
                <a:cs typeface="Calibri"/>
              </a:rPr>
              <a:t>driven by </a:t>
            </a:r>
            <a:r>
              <a:rPr lang="en-US" sz="3200" i="1" dirty="0">
                <a:solidFill>
                  <a:srgbClr val="FF0000"/>
                </a:solidFill>
                <a:cs typeface="Calibri"/>
              </a:rPr>
              <a:t>e</a:t>
            </a:r>
            <a:r>
              <a:rPr lang="en-US" sz="3200" i="1" baseline="30000" dirty="0">
                <a:solidFill>
                  <a:srgbClr val="FF0000"/>
                </a:solidFill>
                <a:cs typeface="Calibri"/>
              </a:rPr>
              <a:t>-</a:t>
            </a:r>
            <a:r>
              <a:rPr lang="en-US" sz="3200" dirty="0">
                <a:solidFill>
                  <a:srgbClr val="FF0000"/>
                </a:solidFill>
                <a:cs typeface="Calibri"/>
              </a:rPr>
              <a:t> beam or by laser (external fiber laser or </a:t>
            </a:r>
          </a:p>
          <a:p>
            <a:r>
              <a:rPr lang="en-US" sz="3200" dirty="0">
                <a:solidFill>
                  <a:srgbClr val="FF0000"/>
                </a:solidFill>
                <a:cs typeface="Calibri"/>
              </a:rPr>
              <a:t>integrated semiconductor laser) </a:t>
            </a:r>
          </a:p>
          <a:p>
            <a:r>
              <a:rPr lang="en-US" dirty="0">
                <a:solidFill>
                  <a:srgbClr val="FF0000"/>
                </a:solidFill>
                <a:cs typeface="Calibri"/>
              </a:rPr>
              <a:t> </a:t>
            </a:r>
            <a:endParaRPr lang="en-US" sz="1100" dirty="0">
              <a:solidFill>
                <a:srgbClr val="FF0000"/>
              </a:solidFill>
              <a:cs typeface="Calibri"/>
            </a:endParaRPr>
          </a:p>
          <a:p>
            <a:r>
              <a:rPr lang="en-US" sz="3200" b="1" dirty="0">
                <a:solidFill>
                  <a:srgbClr val="0000CC"/>
                </a:solidFill>
                <a:cs typeface="Calibri"/>
              </a:rPr>
              <a:t>p</a:t>
            </a:r>
            <a:r>
              <a:rPr lang="en-US" sz="3200" b="1" dirty="0">
                <a:solidFill>
                  <a:srgbClr val="0000CC"/>
                </a:solidFill>
                <a:cs typeface="Calibri"/>
              </a:rPr>
              <a:t>lasma acceleration</a:t>
            </a:r>
          </a:p>
          <a:p>
            <a:r>
              <a:rPr lang="en-US" sz="3200" dirty="0">
                <a:solidFill>
                  <a:srgbClr val="0000CC"/>
                </a:solidFill>
                <a:cs typeface="Calibri"/>
              </a:rPr>
              <a:t>G≈ 100 GV/m (</a:t>
            </a:r>
            <a:r>
              <a:rPr lang="en-US" sz="3200" i="1" dirty="0">
                <a:solidFill>
                  <a:srgbClr val="0000CC"/>
                </a:solidFill>
                <a:cs typeface="Calibri"/>
              </a:rPr>
              <a:t>n</a:t>
            </a:r>
            <a:r>
              <a:rPr lang="en-US" sz="3200" baseline="-25000" dirty="0">
                <a:solidFill>
                  <a:srgbClr val="0000CC"/>
                </a:solidFill>
                <a:cs typeface="Calibri"/>
              </a:rPr>
              <a:t>0</a:t>
            </a:r>
            <a:r>
              <a:rPr lang="en-US" sz="3200" dirty="0">
                <a:solidFill>
                  <a:srgbClr val="0000CC"/>
                </a:solidFill>
                <a:cs typeface="Calibri"/>
              </a:rPr>
              <a:t> [10</a:t>
            </a:r>
            <a:r>
              <a:rPr lang="en-US" sz="3200" baseline="30000" dirty="0">
                <a:solidFill>
                  <a:srgbClr val="0000CC"/>
                </a:solidFill>
                <a:cs typeface="Calibri"/>
              </a:rPr>
              <a:t>18</a:t>
            </a:r>
            <a:r>
              <a:rPr lang="en-US" sz="3200" dirty="0">
                <a:solidFill>
                  <a:srgbClr val="0000CC"/>
                </a:solidFill>
                <a:cs typeface="Calibri"/>
              </a:rPr>
              <a:t> cm</a:t>
            </a:r>
            <a:r>
              <a:rPr lang="en-US" sz="3200" baseline="30000" dirty="0">
                <a:solidFill>
                  <a:srgbClr val="0000CC"/>
                </a:solidFill>
                <a:cs typeface="Calibri"/>
              </a:rPr>
              <a:t>-3</a:t>
            </a:r>
            <a:r>
              <a:rPr lang="en-US" sz="3200" dirty="0">
                <a:solidFill>
                  <a:srgbClr val="0000CC"/>
                </a:solidFill>
                <a:cs typeface="Calibri"/>
              </a:rPr>
              <a:t>])</a:t>
            </a:r>
            <a:r>
              <a:rPr lang="en-US" sz="3200" baseline="30000" dirty="0">
                <a:solidFill>
                  <a:srgbClr val="0000CC"/>
                </a:solidFill>
                <a:cs typeface="Calibri"/>
              </a:rPr>
              <a:t>1/2 </a:t>
            </a:r>
            <a:r>
              <a:rPr lang="en-US" sz="3200" dirty="0">
                <a:solidFill>
                  <a:srgbClr val="0000CC"/>
                </a:solidFill>
                <a:cs typeface="Calibri"/>
              </a:rPr>
              <a:t>; </a:t>
            </a:r>
            <a:r>
              <a:rPr lang="en-US" sz="3200" i="1" dirty="0" smtClean="0">
                <a:solidFill>
                  <a:srgbClr val="0000CC"/>
                </a:solidFill>
                <a:cs typeface="Calibri"/>
              </a:rPr>
              <a:t>n</a:t>
            </a:r>
            <a:r>
              <a:rPr lang="en-US" sz="3200" baseline="-25000" dirty="0" smtClean="0">
                <a:solidFill>
                  <a:srgbClr val="0000CC"/>
                </a:solidFill>
                <a:cs typeface="Calibri"/>
              </a:rPr>
              <a:t>0</a:t>
            </a:r>
            <a:r>
              <a:rPr lang="en-US" sz="3200" dirty="0" smtClean="0">
                <a:solidFill>
                  <a:srgbClr val="0000CC"/>
                </a:solidFill>
                <a:cs typeface="Calibri"/>
              </a:rPr>
              <a:t>≈</a:t>
            </a:r>
            <a:r>
              <a:rPr lang="en-US" sz="3200" dirty="0">
                <a:solidFill>
                  <a:srgbClr val="0000CC"/>
                </a:solidFill>
                <a:cs typeface="Calibri"/>
              </a:rPr>
              <a:t>10</a:t>
            </a:r>
            <a:r>
              <a:rPr lang="en-US" sz="3200" baseline="30000" dirty="0">
                <a:solidFill>
                  <a:srgbClr val="0000CC"/>
                </a:solidFill>
                <a:cs typeface="Calibri"/>
              </a:rPr>
              <a:t>17</a:t>
            </a:r>
            <a:r>
              <a:rPr lang="en-US" sz="3200" dirty="0">
                <a:solidFill>
                  <a:srgbClr val="0000CC"/>
                </a:solidFill>
                <a:cs typeface="Calibri"/>
              </a:rPr>
              <a:t>-10</a:t>
            </a:r>
            <a:r>
              <a:rPr lang="en-US" sz="3200" baseline="30000" dirty="0">
                <a:solidFill>
                  <a:srgbClr val="0000CC"/>
                </a:solidFill>
                <a:cs typeface="Calibri"/>
              </a:rPr>
              <a:t>18</a:t>
            </a:r>
            <a:r>
              <a:rPr lang="en-US" sz="3200" dirty="0">
                <a:solidFill>
                  <a:srgbClr val="0000CC"/>
                </a:solidFill>
                <a:cs typeface="Calibri"/>
              </a:rPr>
              <a:t> cm</a:t>
            </a:r>
            <a:r>
              <a:rPr lang="en-US" sz="3200" baseline="30000" dirty="0">
                <a:solidFill>
                  <a:srgbClr val="0000CC"/>
                </a:solidFill>
                <a:cs typeface="Calibri"/>
              </a:rPr>
              <a:t>-3</a:t>
            </a:r>
          </a:p>
          <a:p>
            <a:r>
              <a:rPr lang="en-US" sz="3200" dirty="0">
                <a:solidFill>
                  <a:srgbClr val="FF0000"/>
                </a:solidFill>
                <a:cs typeface="Calibri"/>
              </a:rPr>
              <a:t>driven by laser, </a:t>
            </a:r>
            <a:r>
              <a:rPr lang="en-US" sz="3200" i="1" dirty="0">
                <a:solidFill>
                  <a:srgbClr val="FF0000"/>
                </a:solidFill>
                <a:cs typeface="Calibri"/>
              </a:rPr>
              <a:t>e</a:t>
            </a:r>
            <a:r>
              <a:rPr lang="en-US" sz="3200" baseline="30000" dirty="0">
                <a:solidFill>
                  <a:srgbClr val="FF0000"/>
                </a:solidFill>
                <a:cs typeface="Calibri"/>
              </a:rPr>
              <a:t>-</a:t>
            </a:r>
            <a:r>
              <a:rPr lang="en-US" sz="3200" dirty="0">
                <a:solidFill>
                  <a:srgbClr val="FF0000"/>
                </a:solidFill>
                <a:cs typeface="Calibri"/>
              </a:rPr>
              <a:t> beam, or </a:t>
            </a:r>
            <a:r>
              <a:rPr lang="en-US" sz="3200" i="1" dirty="0">
                <a:solidFill>
                  <a:srgbClr val="FF0000"/>
                </a:solidFill>
                <a:cs typeface="Calibri"/>
              </a:rPr>
              <a:t>p</a:t>
            </a:r>
            <a:r>
              <a:rPr lang="en-US" sz="3200" dirty="0">
                <a:solidFill>
                  <a:srgbClr val="FF0000"/>
                </a:solidFill>
                <a:cs typeface="Calibri"/>
              </a:rPr>
              <a:t> beam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13439" y="6488668"/>
            <a:ext cx="4060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	</a:t>
            </a:r>
            <a:r>
              <a:rPr lang="en-GB" dirty="0" err="1">
                <a:solidFill>
                  <a:prstClr val="black"/>
                </a:solidFill>
              </a:rPr>
              <a:t>Kostyukov</a:t>
            </a:r>
            <a:r>
              <a:rPr lang="en-GB" dirty="0">
                <a:solidFill>
                  <a:prstClr val="black"/>
                </a:solidFill>
              </a:rPr>
              <a:t>, </a:t>
            </a:r>
            <a:r>
              <a:rPr lang="en-GB" dirty="0" err="1">
                <a:solidFill>
                  <a:prstClr val="black"/>
                </a:solidFill>
              </a:rPr>
              <a:t>Nerush</a:t>
            </a:r>
            <a:r>
              <a:rPr lang="en-GB" dirty="0">
                <a:solidFill>
                  <a:prstClr val="black"/>
                </a:solidFill>
              </a:rPr>
              <a:t>, </a:t>
            </a:r>
            <a:r>
              <a:rPr lang="en-GB" dirty="0" err="1">
                <a:solidFill>
                  <a:prstClr val="black"/>
                </a:solidFill>
              </a:rPr>
              <a:t>Litvak</a:t>
            </a:r>
            <a:r>
              <a:rPr lang="en-GB" dirty="0">
                <a:solidFill>
                  <a:prstClr val="black"/>
                </a:solidFill>
              </a:rPr>
              <a:t>, 2012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3548" y="5947475"/>
            <a:ext cx="8003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u</a:t>
            </a:r>
            <a:r>
              <a:rPr lang="en-US" sz="2800" b="1" dirty="0">
                <a:solidFill>
                  <a:srgbClr val="0000CC"/>
                </a:solidFill>
              </a:rPr>
              <a:t>nlimited acceleration is predicted to be possible ?!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-40923"/>
            <a:ext cx="9144000" cy="80010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dielectric &amp; plasma </a:t>
            </a:r>
            <a:r>
              <a:rPr lang="en-GB" sz="3600" dirty="0" smtClean="0">
                <a:solidFill>
                  <a:schemeClr val="bg1"/>
                </a:solidFill>
              </a:rPr>
              <a:t>accelerators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78765" y="983759"/>
            <a:ext cx="8229600" cy="1287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8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61308"/>
            <a:ext cx="9461648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0000CC"/>
                </a:solidFill>
                <a:cs typeface="Calibri"/>
              </a:rPr>
              <a:t>a</a:t>
            </a:r>
            <a:r>
              <a:rPr lang="en-US" sz="2800" b="1" dirty="0">
                <a:solidFill>
                  <a:srgbClr val="0000CC"/>
                </a:solidFill>
                <a:cs typeface="Calibri"/>
              </a:rPr>
              <a:t>cceleration in crystal channels 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CC"/>
                </a:solidFill>
                <a:cs typeface="Calibri"/>
              </a:rPr>
              <a:t>G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≈ 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10 TV/m 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(</a:t>
            </a:r>
            <a:r>
              <a:rPr lang="en-US" sz="2800" i="1" dirty="0">
                <a:solidFill>
                  <a:srgbClr val="0000CC"/>
                </a:solidFill>
                <a:cs typeface="Calibri"/>
              </a:rPr>
              <a:t>n</a:t>
            </a:r>
            <a:r>
              <a:rPr lang="en-US" sz="2800" baseline="-25000" dirty="0">
                <a:solidFill>
                  <a:srgbClr val="0000CC"/>
                </a:solidFill>
                <a:cs typeface="Calibri"/>
              </a:rPr>
              <a:t>0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 [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10</a:t>
            </a:r>
            <a:r>
              <a:rPr lang="en-US" sz="2800" baseline="30000" dirty="0">
                <a:solidFill>
                  <a:srgbClr val="0000CC"/>
                </a:solidFill>
                <a:cs typeface="Calibri"/>
              </a:rPr>
              <a:t>22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 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cm</a:t>
            </a:r>
            <a:r>
              <a:rPr lang="en-US" sz="2800" baseline="30000" dirty="0">
                <a:solidFill>
                  <a:srgbClr val="0000CC"/>
                </a:solidFill>
                <a:cs typeface="Calibri"/>
              </a:rPr>
              <a:t>-3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])</a:t>
            </a:r>
            <a:r>
              <a:rPr lang="en-US" sz="2800" baseline="30000" dirty="0">
                <a:solidFill>
                  <a:srgbClr val="0000CC"/>
                </a:solidFill>
                <a:cs typeface="Calibri"/>
              </a:rPr>
              <a:t>1/2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 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; </a:t>
            </a:r>
            <a:r>
              <a:rPr lang="en-US" sz="2800" i="1" dirty="0">
                <a:solidFill>
                  <a:srgbClr val="0000CC"/>
                </a:solidFill>
                <a:cs typeface="Calibri"/>
              </a:rPr>
              <a:t>n</a:t>
            </a:r>
            <a:r>
              <a:rPr lang="en-US" sz="2800" baseline="-25000" dirty="0">
                <a:solidFill>
                  <a:srgbClr val="0000CC"/>
                </a:solidFill>
                <a:cs typeface="Calibri"/>
              </a:rPr>
              <a:t>0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 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≈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10</a:t>
            </a:r>
            <a:r>
              <a:rPr lang="en-US" sz="2800" baseline="30000" dirty="0">
                <a:solidFill>
                  <a:srgbClr val="0000CC"/>
                </a:solidFill>
                <a:cs typeface="Calibri"/>
              </a:rPr>
              <a:t>22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-10</a:t>
            </a:r>
            <a:r>
              <a:rPr lang="en-US" sz="2800" baseline="30000" dirty="0">
                <a:solidFill>
                  <a:srgbClr val="0000CC"/>
                </a:solidFill>
                <a:cs typeface="Calibri"/>
              </a:rPr>
              <a:t>23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 cm</a:t>
            </a:r>
            <a:r>
              <a:rPr lang="en-US" sz="2800" baseline="30000" dirty="0">
                <a:solidFill>
                  <a:srgbClr val="0000CC"/>
                </a:solidFill>
                <a:cs typeface="Calibri"/>
              </a:rPr>
              <a:t>-3</a:t>
            </a:r>
            <a:endParaRPr lang="en-US" sz="2800" baseline="30000" dirty="0">
              <a:solidFill>
                <a:srgbClr val="0000CC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FF0000"/>
                </a:solidFill>
                <a:cs typeface="Calibri"/>
              </a:rPr>
              <a:t>driven </a:t>
            </a:r>
            <a:r>
              <a:rPr lang="en-US" sz="2800" dirty="0">
                <a:solidFill>
                  <a:srgbClr val="FF0000"/>
                </a:solidFill>
                <a:cs typeface="Calibri"/>
              </a:rPr>
              <a:t>by x-ray laser</a:t>
            </a:r>
          </a:p>
          <a:p>
            <a:pPr>
              <a:spcBef>
                <a:spcPts val="600"/>
              </a:spcBef>
            </a:pPr>
            <a:r>
              <a:rPr lang="en-US" sz="3200" b="1" u="sng" dirty="0">
                <a:solidFill>
                  <a:srgbClr val="0000CC"/>
                </a:solidFill>
              </a:rPr>
              <a:t>m</a:t>
            </a:r>
            <a:r>
              <a:rPr lang="en-US" sz="3200" b="1" u="sng" dirty="0">
                <a:solidFill>
                  <a:srgbClr val="0000CC"/>
                </a:solidFill>
              </a:rPr>
              <a:t>ax. energy </a:t>
            </a:r>
            <a:r>
              <a:rPr lang="en-US" sz="3200" b="1" dirty="0">
                <a:solidFill>
                  <a:srgbClr val="0000CC"/>
                </a:solidFill>
              </a:rPr>
              <a:t>set by radiation emission due to </a:t>
            </a:r>
            <a:r>
              <a:rPr lang="en-US" sz="3200" b="1" dirty="0" err="1">
                <a:solidFill>
                  <a:srgbClr val="0000CC"/>
                </a:solidFill>
              </a:rPr>
              <a:t>betatron</a:t>
            </a:r>
            <a:r>
              <a:rPr lang="en-US" sz="3200" b="1" dirty="0">
                <a:solidFill>
                  <a:srgbClr val="0000CC"/>
                </a:solidFill>
              </a:rPr>
              <a:t> oscillations between crystal planes</a:t>
            </a:r>
            <a:endParaRPr lang="en-US" sz="2800" dirty="0">
              <a:solidFill>
                <a:srgbClr val="FF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3200" b="1" i="1" dirty="0" err="1">
                <a:solidFill>
                  <a:srgbClr val="FF0000"/>
                </a:solidFill>
              </a:rPr>
              <a:t>E</a:t>
            </a:r>
            <a:r>
              <a:rPr lang="en-US" sz="3200" b="1" baseline="-25000" dirty="0" err="1">
                <a:solidFill>
                  <a:srgbClr val="FF0000"/>
                </a:solidFill>
              </a:rPr>
              <a:t>max</a:t>
            </a:r>
            <a:r>
              <a:rPr lang="en-US" sz="3200" b="1" baseline="-250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≈300 GeV for </a:t>
            </a:r>
            <a:r>
              <a:rPr lang="en-US" sz="3200" i="1" dirty="0">
                <a:solidFill>
                  <a:srgbClr val="FF0000"/>
                </a:solidFill>
              </a:rPr>
              <a:t>e</a:t>
            </a:r>
            <a:r>
              <a:rPr lang="en-US" sz="3200" baseline="30000" dirty="0">
                <a:solidFill>
                  <a:srgbClr val="FF0000"/>
                </a:solidFill>
              </a:rPr>
              <a:t>+</a:t>
            </a:r>
            <a:r>
              <a:rPr lang="en-US" sz="3200" dirty="0">
                <a:solidFill>
                  <a:srgbClr val="FF0000"/>
                </a:solidFill>
              </a:rPr>
              <a:t>, 10</a:t>
            </a:r>
            <a:r>
              <a:rPr lang="en-US" sz="3200" baseline="30000" dirty="0">
                <a:solidFill>
                  <a:srgbClr val="FF0000"/>
                </a:solidFill>
              </a:rPr>
              <a:t>4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TeV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3200" i="1" dirty="0">
                <a:solidFill>
                  <a:srgbClr val="FF0000"/>
                </a:solidFill>
              </a:rPr>
              <a:t>, </a:t>
            </a:r>
            <a:r>
              <a:rPr lang="en-US" sz="3200" dirty="0">
                <a:solidFill>
                  <a:srgbClr val="FF0000"/>
                </a:solidFill>
              </a:rPr>
              <a:t>10</a:t>
            </a:r>
            <a:r>
              <a:rPr lang="en-US" sz="3200" baseline="30000" dirty="0">
                <a:solidFill>
                  <a:srgbClr val="FF0000"/>
                </a:solidFill>
              </a:rPr>
              <a:t>6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TeV</a:t>
            </a:r>
            <a:r>
              <a:rPr lang="en-US" sz="3200" dirty="0">
                <a:solidFill>
                  <a:srgbClr val="FF0000"/>
                </a:solidFill>
              </a:rPr>
              <a:t> for </a:t>
            </a:r>
            <a:r>
              <a:rPr lang="en-US" sz="3200" i="1" dirty="0">
                <a:solidFill>
                  <a:srgbClr val="FF0000"/>
                </a:solidFill>
              </a:rPr>
              <a:t>p </a:t>
            </a:r>
            <a:r>
              <a:rPr lang="en-US" sz="3200" dirty="0">
                <a:solidFill>
                  <a:srgbClr val="FF0000"/>
                </a:solidFill>
              </a:rPr>
              <a:t>?!              </a:t>
            </a:r>
            <a:r>
              <a:rPr lang="en-US" dirty="0">
                <a:solidFill>
                  <a:prstClr val="black"/>
                </a:solidFill>
              </a:rPr>
              <a:t>			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          Chen &amp; Noble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1997; </a:t>
            </a:r>
            <a:r>
              <a:rPr lang="en-US" dirty="0" err="1">
                <a:solidFill>
                  <a:prstClr val="black"/>
                </a:solidFill>
              </a:rPr>
              <a:t>Dodin</a:t>
            </a:r>
            <a:r>
              <a:rPr lang="en-US" dirty="0">
                <a:solidFill>
                  <a:prstClr val="black"/>
                </a:solidFill>
              </a:rPr>
              <a:t> &amp; </a:t>
            </a:r>
            <a:r>
              <a:rPr lang="en-US" dirty="0" err="1">
                <a:solidFill>
                  <a:prstClr val="black"/>
                </a:solidFill>
              </a:rPr>
              <a:t>Fisch</a:t>
            </a:r>
            <a:r>
              <a:rPr lang="en-US" dirty="0">
                <a:solidFill>
                  <a:prstClr val="black"/>
                </a:solidFill>
              </a:rPr>
              <a:t> 2008; </a:t>
            </a:r>
            <a:r>
              <a:rPr lang="en-US" dirty="0" err="1">
                <a:solidFill>
                  <a:prstClr val="black"/>
                </a:solidFill>
              </a:rPr>
              <a:t>Shiltsev</a:t>
            </a:r>
            <a:r>
              <a:rPr lang="en-US" dirty="0">
                <a:solidFill>
                  <a:prstClr val="black"/>
                </a:solidFill>
              </a:rPr>
              <a:t> ‘12</a:t>
            </a:r>
          </a:p>
          <a:p>
            <a:pPr>
              <a:spcBef>
                <a:spcPts val="600"/>
              </a:spcBef>
            </a:pPr>
            <a:r>
              <a:rPr lang="en-US" i="1" dirty="0">
                <a:solidFill>
                  <a:srgbClr val="FF0000"/>
                </a:solidFill>
                <a:cs typeface="Calibri"/>
              </a:rPr>
              <a:t>			      </a:t>
            </a:r>
            <a:r>
              <a:rPr lang="en-US" dirty="0">
                <a:solidFill>
                  <a:prstClr val="black"/>
                </a:solidFill>
                <a:cs typeface="Calibri"/>
              </a:rPr>
              <a:t>[</a:t>
            </a:r>
            <a:r>
              <a:rPr lang="en-US" i="1" dirty="0">
                <a:solidFill>
                  <a:prstClr val="black"/>
                </a:solidFill>
                <a:cs typeface="Calibri"/>
              </a:rPr>
              <a:t>is there no</a:t>
            </a:r>
            <a:r>
              <a:rPr lang="en-US" dirty="0">
                <a:solidFill>
                  <a:prstClr val="black"/>
                </a:solidFill>
                <a:cs typeface="Calibri"/>
              </a:rPr>
              <a:t> </a:t>
            </a:r>
            <a:r>
              <a:rPr lang="en-US" i="1" dirty="0">
                <a:solidFill>
                  <a:prstClr val="black"/>
                </a:solidFill>
                <a:cs typeface="Calibri"/>
              </a:rPr>
              <a:t>equivalent limit for lower-density plasmas?</a:t>
            </a:r>
            <a:r>
              <a:rPr lang="en-US" dirty="0">
                <a:solidFill>
                  <a:prstClr val="black"/>
                </a:solidFill>
                <a:cs typeface="Calibri"/>
              </a:rPr>
              <a:t>]</a:t>
            </a:r>
            <a:endParaRPr lang="en-US" dirty="0">
              <a:solidFill>
                <a:prstClr val="black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endParaRPr lang="en-US" sz="900" i="1" dirty="0">
              <a:solidFill>
                <a:srgbClr val="FF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CC"/>
                </a:solidFill>
                <a:cs typeface="Calibri"/>
              </a:rPr>
              <a:t>10 TV/m – disposable crystal accelerator</a:t>
            </a:r>
          </a:p>
          <a:p>
            <a:pPr>
              <a:spcBef>
                <a:spcPts val="600"/>
              </a:spcBef>
            </a:pPr>
            <a:r>
              <a:rPr lang="en-US" sz="1100" dirty="0">
                <a:solidFill>
                  <a:srgbClr val="0000CC"/>
                </a:solidFill>
                <a:cs typeface="Calibri"/>
              </a:rPr>
              <a:t>  </a:t>
            </a:r>
            <a:endParaRPr lang="en-US" sz="1100" dirty="0">
              <a:solidFill>
                <a:srgbClr val="0000CC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CC"/>
                </a:solidFill>
                <a:cs typeface="Calibri"/>
              </a:rPr>
              <a:t>o</a:t>
            </a:r>
            <a:r>
              <a:rPr lang="en-US" sz="2800" dirty="0">
                <a:solidFill>
                  <a:srgbClr val="0000CC"/>
                </a:solidFill>
                <a:cs typeface="Calibri"/>
              </a:rPr>
              <a:t>r 0.1 TV/m – reusable crystal accelerator</a:t>
            </a:r>
          </a:p>
          <a:p>
            <a:pPr>
              <a:spcBef>
                <a:spcPts val="600"/>
              </a:spcBef>
            </a:pPr>
            <a:r>
              <a:rPr lang="en-US" sz="1100" dirty="0">
                <a:solidFill>
                  <a:srgbClr val="FF0000"/>
                </a:solidFill>
                <a:cs typeface="Calibri"/>
              </a:rPr>
              <a:t>  </a:t>
            </a:r>
            <a:endParaRPr lang="en-US" sz="1100" dirty="0">
              <a:solidFill>
                <a:srgbClr val="FF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FF0000"/>
                </a:solidFill>
                <a:cs typeface="Calibri"/>
              </a:rPr>
              <a:t>side injection of x-ray pulses using long fibers</a:t>
            </a:r>
            <a:endParaRPr lang="en-US" sz="2800" dirty="0">
              <a:solidFill>
                <a:srgbClr val="FF0000"/>
              </a:solidFill>
              <a:cs typeface="Calibri"/>
            </a:endParaRPr>
          </a:p>
          <a:p>
            <a:endParaRPr lang="en-US" sz="2800" dirty="0">
              <a:solidFill>
                <a:srgbClr val="0000CC"/>
              </a:solidFill>
              <a:cs typeface="Calibri"/>
            </a:endParaRPr>
          </a:p>
          <a:p>
            <a:endParaRPr lang="en-US" sz="1100" dirty="0">
              <a:solidFill>
                <a:srgbClr val="0000CC"/>
              </a:solidFill>
              <a:cs typeface="Calibri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" y="3178994"/>
            <a:ext cx="3961187" cy="93610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7051" y="1772816"/>
            <a:ext cx="3690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B050"/>
                </a:solidFill>
              </a:rPr>
              <a:t>n</a:t>
            </a:r>
            <a:r>
              <a:rPr lang="en-US" sz="2000" b="1" i="1" dirty="0">
                <a:solidFill>
                  <a:srgbClr val="00B050"/>
                </a:solidFill>
              </a:rPr>
              <a:t>ow/soon  available!</a:t>
            </a:r>
          </a:p>
          <a:p>
            <a:r>
              <a:rPr lang="en-US" sz="2000" b="1" i="1" dirty="0">
                <a:solidFill>
                  <a:srgbClr val="00B050"/>
                </a:solidFill>
              </a:rPr>
              <a:t> LCLS, Spring-8, XFEL, </a:t>
            </a:r>
            <a:r>
              <a:rPr lang="en-US" sz="2000" b="1" i="1" dirty="0" err="1">
                <a:solidFill>
                  <a:srgbClr val="00B050"/>
                </a:solidFill>
              </a:rPr>
              <a:t>SwissFEL</a:t>
            </a:r>
            <a:r>
              <a:rPr lang="en-US" sz="2000" b="1" i="1" dirty="0">
                <a:solidFill>
                  <a:srgbClr val="00B050"/>
                </a:solidFill>
              </a:rPr>
              <a:t> … </a:t>
            </a:r>
            <a:endParaRPr lang="en-GB" sz="2000" b="1" i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1175" y="-8133"/>
            <a:ext cx="50465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crystal accelerators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8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4892" y="2060848"/>
            <a:ext cx="8229600" cy="1287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prstClr val="black"/>
                </a:solidFill>
              </a:rPr>
              <a:t>l</a:t>
            </a:r>
            <a:r>
              <a:rPr lang="en-US" sz="4800" dirty="0" smtClean="0">
                <a:solidFill>
                  <a:prstClr val="black"/>
                </a:solidFill>
              </a:rPr>
              <a:t>inear X-ray crystal </a:t>
            </a:r>
            <a:r>
              <a:rPr lang="en-US" sz="4800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sz="4800" dirty="0" smtClean="0">
                <a:solidFill>
                  <a:prstClr val="black"/>
                </a:solidFill>
              </a:rPr>
              <a:t> collider</a:t>
            </a:r>
            <a:endParaRPr lang="en-GB" sz="4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3" y="3028310"/>
            <a:ext cx="8870796" cy="25922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67684" y="5446144"/>
            <a:ext cx="2381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/>
              </a:rPr>
              <a:t>Vladimir </a:t>
            </a:r>
            <a:r>
              <a:rPr lang="en-US" dirty="0" err="1">
                <a:solidFill>
                  <a:prstClr val="black"/>
                </a:solidFill>
                <a:latin typeface="Times New Roman"/>
              </a:rPr>
              <a:t>Shiltsev</a:t>
            </a:r>
            <a:r>
              <a:rPr lang="en-US" dirty="0">
                <a:solidFill>
                  <a:prstClr val="black"/>
                </a:solidFill>
                <a:latin typeface="Times New Roman"/>
              </a:rPr>
              <a:t>, 2012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88640"/>
            <a:ext cx="77493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e</a:t>
            </a:r>
            <a:r>
              <a:rPr lang="en-US" sz="4000" baseline="30000" dirty="0">
                <a:solidFill>
                  <a:srgbClr val="FF0000"/>
                </a:solidFill>
              </a:rPr>
              <a:t>±</a:t>
            </a:r>
            <a:r>
              <a:rPr lang="en-US" sz="4000" dirty="0">
                <a:solidFill>
                  <a:srgbClr val="FF0000"/>
                </a:solidFill>
              </a:rPr>
              <a:t> may soon run out of steam in the </a:t>
            </a:r>
          </a:p>
          <a:p>
            <a:r>
              <a:rPr lang="en-US" sz="4000" dirty="0">
                <a:solidFill>
                  <a:srgbClr val="FF0000"/>
                </a:solidFill>
              </a:rPr>
              <a:t>high-gradient world!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537628"/>
            <a:ext cx="6842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6600"/>
                </a:solidFill>
              </a:rPr>
              <a:t>→ need to change particle type</a:t>
            </a:r>
            <a:endParaRPr lang="en-GB" sz="4000" dirty="0">
              <a:solidFill>
                <a:srgbClr val="006600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 rot="18785404">
            <a:off x="3030782" y="6204932"/>
            <a:ext cx="2897818" cy="2923756"/>
          </a:xfrm>
          <a:prstGeom prst="arc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60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626" y="5360707"/>
            <a:ext cx="24581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i</a:t>
            </a:r>
            <a:r>
              <a:rPr lang="en-US" sz="2400" b="1" dirty="0">
                <a:solidFill>
                  <a:srgbClr val="0000CC"/>
                </a:solidFill>
              </a:rPr>
              <a:t>ssues:</a:t>
            </a:r>
          </a:p>
          <a:p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m</a:t>
            </a:r>
            <a:r>
              <a:rPr lang="en-US" sz="2400" dirty="0">
                <a:solidFill>
                  <a:srgbClr val="0000CC"/>
                </a:solidFill>
              </a:rPr>
              <a:t> production rate</a:t>
            </a:r>
          </a:p>
          <a:p>
            <a:r>
              <a:rPr lang="en-US" sz="2400" dirty="0">
                <a:solidFill>
                  <a:srgbClr val="0000CC"/>
                </a:solidFill>
              </a:rPr>
              <a:t>n</a:t>
            </a:r>
            <a:r>
              <a:rPr lang="en-US" sz="2400" dirty="0">
                <a:solidFill>
                  <a:srgbClr val="0000CC"/>
                </a:solidFill>
              </a:rPr>
              <a:t>eutrino radiation</a:t>
            </a:r>
            <a:endParaRPr lang="en-GB" sz="2400" dirty="0">
              <a:solidFill>
                <a:srgbClr val="0000CC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491880" y="6188256"/>
            <a:ext cx="850314" cy="372780"/>
          </a:xfrm>
          <a:prstGeom prst="straightConnector1">
            <a:avLst/>
          </a:prstGeom>
          <a:ln w="476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387245" y="6198538"/>
            <a:ext cx="976843" cy="279885"/>
          </a:xfrm>
          <a:prstGeom prst="straightConnector1">
            <a:avLst/>
          </a:prstGeom>
          <a:ln w="476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37629" y="6478423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earth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30870" y="604919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linac</a:t>
            </a:r>
            <a:r>
              <a:rPr lang="en-US" b="1" dirty="0">
                <a:solidFill>
                  <a:srgbClr val="FF0000"/>
                </a:solidFill>
              </a:rPr>
              <a:t> 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4088" y="6109091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linac</a:t>
            </a:r>
            <a:r>
              <a:rPr lang="en-US" b="1" dirty="0">
                <a:solidFill>
                  <a:srgbClr val="FF0000"/>
                </a:solidFill>
              </a:rPr>
              <a:t> 2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342194" y="5807529"/>
            <a:ext cx="850314" cy="372780"/>
          </a:xfrm>
          <a:prstGeom prst="straightConnector1">
            <a:avLst/>
          </a:prstGeom>
          <a:ln w="47625">
            <a:solidFill>
              <a:srgbClr val="FF00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347864" y="5815476"/>
            <a:ext cx="1039380" cy="383062"/>
          </a:xfrm>
          <a:prstGeom prst="straightConnector1">
            <a:avLst/>
          </a:prstGeom>
          <a:ln w="47625">
            <a:solidFill>
              <a:srgbClr val="FF00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92508" y="5651627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b="1" dirty="0">
                <a:solidFill>
                  <a:srgbClr val="FF0000"/>
                </a:solidFill>
              </a:rPr>
              <a:t>  beam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69228" y="5461356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b="1" dirty="0">
                <a:solidFill>
                  <a:srgbClr val="FF0000"/>
                </a:solidFill>
              </a:rPr>
              <a:t>  beam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3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 animBg="1"/>
      <p:bldP spid="9" grpId="0"/>
      <p:bldP spid="17" grpId="0"/>
      <p:bldP spid="18" grpId="0"/>
      <p:bldP spid="19" grpId="0"/>
      <p:bldP spid="25" grpId="0"/>
      <p:bldP spid="2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highest-energy particles</a:t>
            </a:r>
            <a:endParaRPr lang="en-GB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369761" y="1412776"/>
            <a:ext cx="85324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4 July 2012 CERN, Geneva, Switzerland</a:t>
            </a:r>
          </a:p>
          <a:p>
            <a:r>
              <a:rPr lang="en-US" sz="3600" dirty="0">
                <a:solidFill>
                  <a:prstClr val="black"/>
                </a:solidFill>
              </a:rPr>
              <a:t>	Higgs boson – </a:t>
            </a:r>
            <a:r>
              <a:rPr lang="en-US" sz="3600" dirty="0">
                <a:solidFill>
                  <a:srgbClr val="0000CC"/>
                </a:solidFill>
              </a:rPr>
              <a:t>“God particle”? </a:t>
            </a:r>
            <a:r>
              <a:rPr lang="en-US" sz="3600" dirty="0">
                <a:solidFill>
                  <a:prstClr val="black"/>
                </a:solidFill>
              </a:rPr>
              <a:t>– mass 		</a:t>
            </a:r>
            <a:r>
              <a:rPr lang="en-US" sz="3600" dirty="0">
                <a:solidFill>
                  <a:prstClr val="black"/>
                </a:solidFill>
              </a:rPr>
              <a:t>1.25x10</a:t>
            </a:r>
            <a:r>
              <a:rPr lang="en-US" sz="3600" baseline="30000" dirty="0">
                <a:solidFill>
                  <a:prstClr val="black"/>
                </a:solidFill>
              </a:rPr>
              <a:t>11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eV</a:t>
            </a:r>
            <a:r>
              <a:rPr lang="en-US" sz="3600" dirty="0">
                <a:solidFill>
                  <a:prstClr val="black"/>
                </a:solidFill>
              </a:rPr>
              <a:t>,  neither matter nor force!</a:t>
            </a:r>
          </a:p>
          <a:p>
            <a:endParaRPr lang="en-US" sz="3600" baseline="30000" dirty="0">
              <a:solidFill>
                <a:prstClr val="black"/>
              </a:solidFill>
            </a:endParaRPr>
          </a:p>
          <a:p>
            <a:r>
              <a:rPr lang="en-US" sz="3600" dirty="0">
                <a:solidFill>
                  <a:prstClr val="black"/>
                </a:solidFill>
              </a:rPr>
              <a:t>15 October 1991 </a:t>
            </a:r>
            <a:r>
              <a:rPr lang="en-US" sz="3600" dirty="0" err="1">
                <a:solidFill>
                  <a:prstClr val="black"/>
                </a:solidFill>
              </a:rPr>
              <a:t>Dugway</a:t>
            </a:r>
            <a:r>
              <a:rPr lang="en-US" sz="3600" dirty="0">
                <a:solidFill>
                  <a:prstClr val="black"/>
                </a:solidFill>
              </a:rPr>
              <a:t> Proving Ground, 	Utah, U.S.A.</a:t>
            </a:r>
          </a:p>
          <a:p>
            <a:r>
              <a:rPr lang="en-US" sz="3600" dirty="0">
                <a:solidFill>
                  <a:prstClr val="black"/>
                </a:solidFill>
              </a:rPr>
              <a:t>	</a:t>
            </a:r>
            <a:r>
              <a:rPr lang="en-US" sz="3600" dirty="0">
                <a:solidFill>
                  <a:srgbClr val="0000CC"/>
                </a:solidFill>
              </a:rPr>
              <a:t>“Oh-my-God-particle”!</a:t>
            </a:r>
          </a:p>
          <a:p>
            <a:r>
              <a:rPr lang="en-US" sz="3600" dirty="0">
                <a:solidFill>
                  <a:prstClr val="black"/>
                </a:solidFill>
              </a:rPr>
              <a:t>	(kinetic) energy  3x10</a:t>
            </a:r>
            <a:r>
              <a:rPr lang="en-US" sz="3600" baseline="30000" dirty="0">
                <a:solidFill>
                  <a:prstClr val="black"/>
                </a:solidFill>
              </a:rPr>
              <a:t>20 </a:t>
            </a:r>
            <a:r>
              <a:rPr lang="en-US" sz="3600" dirty="0" err="1">
                <a:solidFill>
                  <a:prstClr val="black"/>
                </a:solidFill>
              </a:rPr>
              <a:t>eV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</a:p>
          <a:p>
            <a:r>
              <a:rPr lang="en-US" sz="3600" dirty="0">
                <a:solidFill>
                  <a:prstClr val="black"/>
                </a:solidFill>
              </a:rPr>
              <a:t>	(=3x10</a:t>
            </a:r>
            <a:r>
              <a:rPr lang="en-US" sz="3600" baseline="30000" dirty="0">
                <a:solidFill>
                  <a:prstClr val="black"/>
                </a:solidFill>
              </a:rPr>
              <a:t>11</a:t>
            </a:r>
            <a:r>
              <a:rPr lang="en-US" sz="3600" dirty="0">
                <a:solidFill>
                  <a:prstClr val="black"/>
                </a:solidFill>
              </a:rPr>
              <a:t> GeV = 300 </a:t>
            </a:r>
            <a:r>
              <a:rPr lang="en-US" sz="3600" dirty="0" err="1">
                <a:solidFill>
                  <a:prstClr val="black"/>
                </a:solidFill>
              </a:rPr>
              <a:t>EeV</a:t>
            </a:r>
            <a:r>
              <a:rPr lang="en-US" sz="3600" dirty="0">
                <a:solidFill>
                  <a:prstClr val="black"/>
                </a:solidFill>
              </a:rPr>
              <a:t>)!</a:t>
            </a:r>
          </a:p>
          <a:p>
            <a:endParaRPr lang="en-GB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86" y="385467"/>
            <a:ext cx="8229600" cy="1143000"/>
          </a:xfrm>
        </p:spPr>
        <p:txBody>
          <a:bodyPr/>
          <a:lstStyle/>
          <a:p>
            <a:r>
              <a:rPr lang="en-US" dirty="0" smtClean="0"/>
              <a:t>cosmic-ray energy spectrum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9" y="1522972"/>
            <a:ext cx="7193895" cy="4896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12361" y="1700808"/>
            <a:ext cx="133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P. </a:t>
            </a:r>
            <a:r>
              <a:rPr lang="en-US" sz="1600" dirty="0" err="1">
                <a:solidFill>
                  <a:prstClr val="black"/>
                </a:solidFill>
              </a:rPr>
              <a:t>Blasi</a:t>
            </a:r>
            <a:r>
              <a:rPr lang="en-US" sz="1600" dirty="0">
                <a:solidFill>
                  <a:prstClr val="black"/>
                </a:solidFill>
              </a:rPr>
              <a:t>, UHECR2012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931339" y="5623762"/>
            <a:ext cx="576064" cy="457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31339" y="727218"/>
            <a:ext cx="0" cy="4896544"/>
          </a:xfrm>
          <a:prstGeom prst="straightConnector1">
            <a:avLst/>
          </a:prstGeom>
          <a:ln w="730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3729" y="77865"/>
            <a:ext cx="4891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10</a:t>
            </a:r>
            <a:r>
              <a:rPr lang="en-US" sz="4400" b="1" baseline="30000" dirty="0">
                <a:solidFill>
                  <a:srgbClr val="FF0000"/>
                </a:solidFill>
              </a:rPr>
              <a:t>45 </a:t>
            </a:r>
            <a:r>
              <a:rPr lang="en-US" sz="4400" b="1" dirty="0">
                <a:solidFill>
                  <a:srgbClr val="FF0000"/>
                </a:solidFill>
              </a:rPr>
              <a:t>m</a:t>
            </a:r>
            <a:r>
              <a:rPr lang="en-US" sz="4400" b="1" baseline="30000" dirty="0">
                <a:solidFill>
                  <a:srgbClr val="FF0000"/>
                </a:solidFill>
              </a:rPr>
              <a:t>-2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baseline="30000" dirty="0">
                <a:solidFill>
                  <a:srgbClr val="FF0000"/>
                </a:solidFill>
              </a:rPr>
              <a:t>-1</a:t>
            </a:r>
            <a:r>
              <a:rPr lang="en-US" sz="4400" b="1" dirty="0">
                <a:solidFill>
                  <a:srgbClr val="FF0000"/>
                </a:solidFill>
              </a:rPr>
              <a:t>sr</a:t>
            </a:r>
            <a:r>
              <a:rPr lang="en-US" sz="4400" b="1" baseline="30000" dirty="0">
                <a:solidFill>
                  <a:srgbClr val="FF0000"/>
                </a:solidFill>
              </a:rPr>
              <a:t>-1</a:t>
            </a:r>
            <a:r>
              <a:rPr lang="en-US" sz="4400" b="1" dirty="0">
                <a:solidFill>
                  <a:srgbClr val="FF0000"/>
                </a:solidFill>
              </a:rPr>
              <a:t>GeV</a:t>
            </a:r>
            <a:r>
              <a:rPr lang="en-US" sz="4400" b="1" baseline="30000" dirty="0">
                <a:solidFill>
                  <a:srgbClr val="FF0000"/>
                </a:solidFill>
              </a:rPr>
              <a:t>1.5</a:t>
            </a:r>
            <a:r>
              <a:rPr lang="en-US" sz="4400" b="1" dirty="0">
                <a:solidFill>
                  <a:srgbClr val="FF0000"/>
                </a:solidFill>
              </a:rPr>
              <a:t>!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714" y="5834740"/>
            <a:ext cx="2954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LHC </a:t>
            </a:r>
            <a:r>
              <a:rPr lang="en-US" sz="3600" b="1" i="1" dirty="0">
                <a:solidFill>
                  <a:srgbClr val="FF0000"/>
                </a:solidFill>
              </a:rPr>
              <a:t>p </a:t>
            </a:r>
            <a:r>
              <a:rPr lang="en-US" sz="3600" b="1" dirty="0">
                <a:solidFill>
                  <a:srgbClr val="FF0000"/>
                </a:solidFill>
              </a:rPr>
              <a:t>energy</a:t>
            </a:r>
            <a:endParaRPr lang="en-GB" sz="36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19371" y="6525344"/>
            <a:ext cx="6592989" cy="0"/>
          </a:xfrm>
          <a:prstGeom prst="straightConnector1">
            <a:avLst/>
          </a:prstGeom>
          <a:ln w="73025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78877" y="6065573"/>
            <a:ext cx="2266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          x10</a:t>
            </a:r>
            <a:r>
              <a:rPr lang="en-US" sz="4000" b="1" baseline="30000" dirty="0">
                <a:solidFill>
                  <a:srgbClr val="0000CC"/>
                </a:solidFill>
              </a:rPr>
              <a:t>8</a:t>
            </a:r>
            <a:endParaRPr lang="en-GB" sz="4000" b="1" baseline="30000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4208" y="3175490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GZK limit</a:t>
            </a:r>
            <a:endParaRPr lang="en-GB" b="1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6804248" y="3544822"/>
            <a:ext cx="1" cy="207894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16200000">
            <a:off x="158345" y="3376085"/>
            <a:ext cx="421028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white"/>
                </a:solidFill>
              </a:rPr>
              <a:t>FCC-</a:t>
            </a:r>
            <a:r>
              <a:rPr lang="en-US" sz="3600" dirty="0" err="1" smtClean="0">
                <a:solidFill>
                  <a:prstClr val="white"/>
                </a:solidFill>
              </a:rPr>
              <a:t>hh</a:t>
            </a:r>
            <a:endParaRPr lang="en-GB" sz="36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1358857" y="3091358"/>
            <a:ext cx="4133458" cy="996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</a:rPr>
              <a:t>c</a:t>
            </a:r>
            <a:r>
              <a:rPr lang="en-US" sz="3600" dirty="0">
                <a:solidFill>
                  <a:prstClr val="white"/>
                </a:solidFill>
              </a:rPr>
              <a:t>ircular crystal collider</a:t>
            </a:r>
            <a:endParaRPr lang="en-GB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9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2" grpId="0"/>
      <p:bldP spid="13" grpId="0"/>
      <p:bldP spid="6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86" y="385467"/>
            <a:ext cx="8229600" cy="1143000"/>
          </a:xfrm>
        </p:spPr>
        <p:txBody>
          <a:bodyPr/>
          <a:lstStyle/>
          <a:p>
            <a:r>
              <a:rPr lang="en-US" dirty="0" smtClean="0"/>
              <a:t>cosmic-ray energy spectrum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9" y="1522972"/>
            <a:ext cx="7193895" cy="4896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12361" y="1700808"/>
            <a:ext cx="133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P. </a:t>
            </a:r>
            <a:r>
              <a:rPr lang="en-US" sz="1600" dirty="0" err="1">
                <a:solidFill>
                  <a:prstClr val="black"/>
                </a:solidFill>
              </a:rPr>
              <a:t>Blasi</a:t>
            </a:r>
            <a:r>
              <a:rPr lang="en-US" sz="1600" dirty="0">
                <a:solidFill>
                  <a:prstClr val="black"/>
                </a:solidFill>
              </a:rPr>
              <a:t>, UHECR2012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931339" y="5623762"/>
            <a:ext cx="576064" cy="4572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31339" y="727218"/>
            <a:ext cx="0" cy="4896544"/>
          </a:xfrm>
          <a:prstGeom prst="straightConnector1">
            <a:avLst/>
          </a:prstGeom>
          <a:ln w="730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3729" y="77865"/>
            <a:ext cx="4891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10</a:t>
            </a:r>
            <a:r>
              <a:rPr lang="en-US" sz="4400" b="1" baseline="30000" dirty="0">
                <a:solidFill>
                  <a:srgbClr val="FF0000"/>
                </a:solidFill>
              </a:rPr>
              <a:t>45 </a:t>
            </a:r>
            <a:r>
              <a:rPr lang="en-US" sz="4400" b="1" dirty="0">
                <a:solidFill>
                  <a:srgbClr val="FF0000"/>
                </a:solidFill>
              </a:rPr>
              <a:t>m</a:t>
            </a:r>
            <a:r>
              <a:rPr lang="en-US" sz="4400" b="1" baseline="30000" dirty="0">
                <a:solidFill>
                  <a:srgbClr val="FF0000"/>
                </a:solidFill>
              </a:rPr>
              <a:t>-2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baseline="30000" dirty="0">
                <a:solidFill>
                  <a:srgbClr val="FF0000"/>
                </a:solidFill>
              </a:rPr>
              <a:t>-1</a:t>
            </a:r>
            <a:r>
              <a:rPr lang="en-US" sz="4400" b="1" dirty="0">
                <a:solidFill>
                  <a:srgbClr val="FF0000"/>
                </a:solidFill>
              </a:rPr>
              <a:t>sr</a:t>
            </a:r>
            <a:r>
              <a:rPr lang="en-US" sz="4400" b="1" baseline="30000" dirty="0">
                <a:solidFill>
                  <a:srgbClr val="FF0000"/>
                </a:solidFill>
              </a:rPr>
              <a:t>-1</a:t>
            </a:r>
            <a:r>
              <a:rPr lang="en-US" sz="4400" b="1" dirty="0">
                <a:solidFill>
                  <a:srgbClr val="FF0000"/>
                </a:solidFill>
              </a:rPr>
              <a:t>GeV</a:t>
            </a:r>
            <a:r>
              <a:rPr lang="en-US" sz="4400" b="1" baseline="30000" dirty="0">
                <a:solidFill>
                  <a:srgbClr val="FF0000"/>
                </a:solidFill>
              </a:rPr>
              <a:t>1.5</a:t>
            </a:r>
            <a:r>
              <a:rPr lang="en-US" sz="4400" b="1" dirty="0">
                <a:solidFill>
                  <a:srgbClr val="FF0000"/>
                </a:solidFill>
              </a:rPr>
              <a:t>!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714" y="5834740"/>
            <a:ext cx="2954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LHC </a:t>
            </a:r>
            <a:r>
              <a:rPr lang="en-US" sz="3600" b="1" i="1" dirty="0">
                <a:solidFill>
                  <a:srgbClr val="FF0000"/>
                </a:solidFill>
              </a:rPr>
              <a:t>p </a:t>
            </a:r>
            <a:r>
              <a:rPr lang="en-US" sz="3600" b="1" dirty="0">
                <a:solidFill>
                  <a:srgbClr val="FF0000"/>
                </a:solidFill>
              </a:rPr>
              <a:t>energy</a:t>
            </a:r>
            <a:endParaRPr lang="en-GB" sz="36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19371" y="6525344"/>
            <a:ext cx="6592989" cy="0"/>
          </a:xfrm>
          <a:prstGeom prst="straightConnector1">
            <a:avLst/>
          </a:prstGeom>
          <a:ln w="73025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78877" y="6065573"/>
            <a:ext cx="2266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          x10</a:t>
            </a:r>
            <a:r>
              <a:rPr lang="en-US" sz="4000" b="1" baseline="30000" dirty="0">
                <a:solidFill>
                  <a:srgbClr val="0000CC"/>
                </a:solidFill>
              </a:rPr>
              <a:t>8</a:t>
            </a:r>
            <a:endParaRPr lang="en-GB" sz="4000" b="1" baseline="30000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4208" y="3175490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GZK limit</a:t>
            </a:r>
            <a:endParaRPr lang="en-GB" b="1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6804248" y="3544822"/>
            <a:ext cx="1" cy="207894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16200000">
            <a:off x="-345712" y="3376085"/>
            <a:ext cx="421028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</a:rPr>
              <a:t>dielectric &amp; plasmas</a:t>
            </a:r>
            <a:endParaRPr lang="en-GB" sz="36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1654825" y="2795388"/>
            <a:ext cx="4133458" cy="1588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</a:rPr>
              <a:t>c</a:t>
            </a:r>
            <a:r>
              <a:rPr lang="en-US" sz="3600" dirty="0">
                <a:solidFill>
                  <a:prstClr val="white"/>
                </a:solidFill>
              </a:rPr>
              <a:t>rystal accelerator driven by X-ray laser</a:t>
            </a:r>
            <a:endParaRPr lang="en-GB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7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dirty="0"/>
              <a:t>u</a:t>
            </a:r>
            <a:r>
              <a:rPr lang="en-US" sz="5400" dirty="0" smtClean="0"/>
              <a:t>ltimate limit</a:t>
            </a:r>
            <a:br>
              <a:rPr lang="en-US" sz="5400" dirty="0" smtClean="0"/>
            </a:br>
            <a:r>
              <a:rPr lang="en-US" sz="5400" dirty="0" smtClean="0"/>
              <a:t>of electromagnetic acceleration</a:t>
            </a:r>
            <a:endParaRPr lang="en-GB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628800"/>
            <a:ext cx="8202054" cy="5899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err="1">
                <a:solidFill>
                  <a:srgbClr val="0000CC"/>
                </a:solidFill>
              </a:rPr>
              <a:t>E</a:t>
            </a:r>
            <a:r>
              <a:rPr lang="en-US" sz="4000" baseline="-25000" dirty="0" err="1">
                <a:solidFill>
                  <a:srgbClr val="0000CC"/>
                </a:solidFill>
              </a:rPr>
              <a:t>cr</a:t>
            </a:r>
            <a:r>
              <a:rPr lang="en-US" sz="4000" dirty="0">
                <a:solidFill>
                  <a:srgbClr val="0000CC"/>
                </a:solidFill>
              </a:rPr>
              <a:t> ≈10</a:t>
            </a:r>
            <a:r>
              <a:rPr lang="en-US" sz="4000" baseline="30000" dirty="0">
                <a:solidFill>
                  <a:srgbClr val="0000CC"/>
                </a:solidFill>
              </a:rPr>
              <a:t>18</a:t>
            </a:r>
            <a:r>
              <a:rPr lang="en-US" sz="4000" dirty="0">
                <a:solidFill>
                  <a:srgbClr val="0000CC"/>
                </a:solidFill>
              </a:rPr>
              <a:t> V/m  </a:t>
            </a:r>
            <a:r>
              <a:rPr lang="en-US" sz="4000" dirty="0">
                <a:solidFill>
                  <a:prstClr val="black"/>
                </a:solidFill>
              </a:rPr>
              <a:t>critical field for </a:t>
            </a:r>
            <a:r>
              <a:rPr lang="en-US" sz="4000" dirty="0" err="1">
                <a:solidFill>
                  <a:prstClr val="black"/>
                </a:solidFill>
              </a:rPr>
              <a:t>e</a:t>
            </a:r>
            <a:r>
              <a:rPr lang="en-US" sz="4000" baseline="30000" dirty="0" err="1">
                <a:solidFill>
                  <a:prstClr val="black"/>
                </a:solidFill>
              </a:rPr>
              <a:t>+</a:t>
            </a:r>
            <a:r>
              <a:rPr lang="en-US" sz="4000" dirty="0" err="1">
                <a:solidFill>
                  <a:prstClr val="black"/>
                </a:solidFill>
              </a:rPr>
              <a:t>e</a:t>
            </a:r>
            <a:r>
              <a:rPr lang="en-US" sz="4000" baseline="30000" dirty="0">
                <a:solidFill>
                  <a:prstClr val="black"/>
                </a:solidFill>
              </a:rPr>
              <a:t>-</a:t>
            </a:r>
          </a:p>
          <a:p>
            <a:r>
              <a:rPr lang="en-US" sz="4000" dirty="0">
                <a:solidFill>
                  <a:prstClr val="black"/>
                </a:solidFill>
              </a:rPr>
              <a:t>pair creation -</a:t>
            </a:r>
            <a:r>
              <a:rPr lang="en-US" sz="4000" dirty="0">
                <a:solidFill>
                  <a:srgbClr val="0000CC"/>
                </a:solidFill>
              </a:rPr>
              <a:t>  ħ/(</a:t>
            </a:r>
            <a:r>
              <a:rPr lang="en-US" sz="4000" i="1" dirty="0" err="1">
                <a:solidFill>
                  <a:srgbClr val="0000CC"/>
                </a:solidFill>
              </a:rPr>
              <a:t>m</a:t>
            </a:r>
            <a:r>
              <a:rPr lang="en-US" sz="4000" i="1" baseline="-25000" dirty="0" err="1">
                <a:solidFill>
                  <a:srgbClr val="0000CC"/>
                </a:solidFill>
              </a:rPr>
              <a:t>e</a:t>
            </a:r>
            <a:r>
              <a:rPr lang="en-US" sz="4000" i="1" dirty="0" err="1">
                <a:solidFill>
                  <a:srgbClr val="0000CC"/>
                </a:solidFill>
              </a:rPr>
              <a:t>c</a:t>
            </a:r>
            <a:r>
              <a:rPr lang="en-US" sz="4000" dirty="0">
                <a:solidFill>
                  <a:srgbClr val="0000CC"/>
                </a:solidFill>
              </a:rPr>
              <a:t>) e </a:t>
            </a:r>
            <a:r>
              <a:rPr lang="en-US" sz="4000" i="1" dirty="0" err="1">
                <a:solidFill>
                  <a:srgbClr val="0000CC"/>
                </a:solidFill>
              </a:rPr>
              <a:t>E</a:t>
            </a:r>
            <a:r>
              <a:rPr lang="en-US" sz="4000" baseline="-25000" dirty="0" err="1">
                <a:solidFill>
                  <a:srgbClr val="0000CC"/>
                </a:solidFill>
              </a:rPr>
              <a:t>cr</a:t>
            </a:r>
            <a:r>
              <a:rPr lang="en-US" sz="4000" dirty="0">
                <a:solidFill>
                  <a:srgbClr val="0000CC"/>
                </a:solidFill>
              </a:rPr>
              <a:t> ~ </a:t>
            </a:r>
            <a:r>
              <a:rPr lang="en-US" sz="4000" i="1" dirty="0">
                <a:solidFill>
                  <a:srgbClr val="0000CC"/>
                </a:solidFill>
              </a:rPr>
              <a:t>m</a:t>
            </a:r>
            <a:r>
              <a:rPr lang="en-US" sz="4000" i="1" baseline="-25000" dirty="0">
                <a:solidFill>
                  <a:srgbClr val="0000CC"/>
                </a:solidFill>
              </a:rPr>
              <a:t>e</a:t>
            </a:r>
            <a:r>
              <a:rPr lang="en-US" sz="4000" i="1" dirty="0">
                <a:solidFill>
                  <a:srgbClr val="0000CC"/>
                </a:solidFill>
              </a:rPr>
              <a:t>c</a:t>
            </a:r>
            <a:r>
              <a:rPr lang="en-US" sz="4000" baseline="30000" dirty="0">
                <a:solidFill>
                  <a:srgbClr val="0000CC"/>
                </a:solidFill>
              </a:rPr>
              <a:t>2 </a:t>
            </a:r>
            <a:endParaRPr lang="en-US" sz="4000" dirty="0">
              <a:solidFill>
                <a:srgbClr val="0000CC"/>
              </a:solidFill>
            </a:endParaRPr>
          </a:p>
          <a:p>
            <a:r>
              <a:rPr lang="en-US" sz="1200" dirty="0">
                <a:solidFill>
                  <a:srgbClr val="0000CC"/>
                </a:solidFill>
              </a:rPr>
              <a:t> </a:t>
            </a:r>
            <a:r>
              <a:rPr lang="en-US" sz="1200" dirty="0">
                <a:solidFill>
                  <a:srgbClr val="0000CC"/>
                </a:solidFill>
              </a:rPr>
              <a:t>   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4000" dirty="0">
                <a:solidFill>
                  <a:srgbClr val="FF0000"/>
                </a:solidFill>
              </a:rPr>
              <a:t>reaching Planck scale of 10</a:t>
            </a:r>
            <a:r>
              <a:rPr lang="en-US" sz="4000" baseline="30000" dirty="0">
                <a:solidFill>
                  <a:srgbClr val="FF0000"/>
                </a:solidFill>
              </a:rPr>
              <a:t>28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eV</a:t>
            </a:r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>
                <a:solidFill>
                  <a:srgbClr val="FF0000"/>
                </a:solidFill>
              </a:rPr>
              <a:t>w</a:t>
            </a:r>
            <a:r>
              <a:rPr lang="en-US" sz="4000" dirty="0">
                <a:solidFill>
                  <a:srgbClr val="FF0000"/>
                </a:solidFill>
              </a:rPr>
              <a:t>ould need 10</a:t>
            </a:r>
            <a:r>
              <a:rPr lang="en-US" sz="4000" baseline="30000" dirty="0">
                <a:solidFill>
                  <a:srgbClr val="FF0000"/>
                </a:solidFill>
              </a:rPr>
              <a:t>10</a:t>
            </a:r>
            <a:r>
              <a:rPr lang="en-US" sz="4000" dirty="0">
                <a:solidFill>
                  <a:srgbClr val="FF0000"/>
                </a:solidFill>
              </a:rPr>
              <a:t> m long accelerator</a:t>
            </a:r>
          </a:p>
          <a:p>
            <a:r>
              <a:rPr lang="en-US" sz="4000" dirty="0">
                <a:solidFill>
                  <a:srgbClr val="FF0000"/>
                </a:solidFill>
              </a:rPr>
              <a:t>[</a:t>
            </a:r>
            <a:r>
              <a:rPr lang="en-US" sz="4000" dirty="0">
                <a:solidFill>
                  <a:srgbClr val="FF0000"/>
                </a:solidFill>
              </a:rPr>
              <a:t>10</a:t>
            </a:r>
            <a:r>
              <a:rPr lang="en-US" sz="4000" baseline="30000" dirty="0">
                <a:solidFill>
                  <a:srgbClr val="FF0000"/>
                </a:solidFill>
              </a:rPr>
              <a:t>10</a:t>
            </a:r>
            <a:r>
              <a:rPr lang="en-US" sz="4000" dirty="0">
                <a:solidFill>
                  <a:srgbClr val="FF0000"/>
                </a:solidFill>
              </a:rPr>
              <a:t> m= 1/10th of distance earth-sun]</a:t>
            </a:r>
          </a:p>
          <a:p>
            <a:r>
              <a:rPr lang="en-US" sz="4000" dirty="0">
                <a:solidFill>
                  <a:prstClr val="black"/>
                </a:solidFill>
              </a:rPr>
              <a:t>“</a:t>
            </a:r>
            <a:r>
              <a:rPr lang="en-US" sz="4000" i="1" dirty="0">
                <a:solidFill>
                  <a:prstClr val="black"/>
                </a:solidFill>
              </a:rPr>
              <a:t>not an inconceivable task for an </a:t>
            </a:r>
          </a:p>
          <a:p>
            <a:r>
              <a:rPr lang="en-US" sz="4000" i="1" dirty="0">
                <a:solidFill>
                  <a:prstClr val="black"/>
                </a:solidFill>
              </a:rPr>
              <a:t>a</a:t>
            </a:r>
            <a:r>
              <a:rPr lang="en-US" sz="4000" i="1" dirty="0">
                <a:solidFill>
                  <a:prstClr val="black"/>
                </a:solidFill>
              </a:rPr>
              <a:t>dvanced technological society</a:t>
            </a:r>
            <a:r>
              <a:rPr lang="en-US" sz="4000" dirty="0">
                <a:solidFill>
                  <a:prstClr val="black"/>
                </a:solidFill>
              </a:rPr>
              <a:t>”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P. Chen, R, Noble, SLAC-PUB-7402, April 1998</a:t>
            </a:r>
          </a:p>
          <a:p>
            <a:endParaRPr lang="en-US" sz="4000" baseline="30000" dirty="0">
              <a:solidFill>
                <a:prstClr val="black"/>
              </a:solidFill>
            </a:endParaRPr>
          </a:p>
          <a:p>
            <a:endParaRPr lang="en-GB" sz="4000" baseline="30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7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143000"/>
            <a:ext cx="86868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3000 fb</a:t>
            </a:r>
            <a:r>
              <a:rPr lang="en-US" baseline="30000" dirty="0" smtClean="0"/>
              <a:t>-1</a:t>
            </a:r>
            <a:r>
              <a:rPr lang="en-US" dirty="0" smtClean="0"/>
              <a:t> delivered in the order of 10 years</a:t>
            </a:r>
          </a:p>
          <a:p>
            <a:r>
              <a:rPr lang="en-US" dirty="0"/>
              <a:t>High “virtual” luminosity with </a:t>
            </a:r>
            <a:r>
              <a:rPr lang="en-US" dirty="0" smtClean="0"/>
              <a:t>levelling anticipated</a:t>
            </a:r>
          </a:p>
          <a:p>
            <a:r>
              <a:rPr lang="en-US" dirty="0" smtClean="0"/>
              <a:t>Challenging </a:t>
            </a:r>
            <a:r>
              <a:rPr lang="en-US" dirty="0"/>
              <a:t>demands on the injector </a:t>
            </a:r>
            <a:r>
              <a:rPr lang="en-US" dirty="0" smtClean="0"/>
              <a:t>complex</a:t>
            </a:r>
          </a:p>
          <a:p>
            <a:pPr lvl="1"/>
            <a:r>
              <a:rPr lang="en-US" dirty="0" smtClean="0"/>
              <a:t>major </a:t>
            </a:r>
            <a:r>
              <a:rPr lang="en-US" dirty="0"/>
              <a:t>upgrades </a:t>
            </a:r>
            <a:r>
              <a:rPr lang="en-US" dirty="0" smtClean="0"/>
              <a:t>foreseen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76600"/>
            <a:ext cx="4648200" cy="31989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81600" y="3276600"/>
            <a:ext cx="3962400" cy="353943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prstClr val="white"/>
                </a:solidFill>
              </a:rPr>
              <a:t>5 x 10</a:t>
            </a:r>
            <a:r>
              <a:rPr lang="fr-CH" sz="2800" b="1" baseline="30000" dirty="0">
                <a:solidFill>
                  <a:prstClr val="white"/>
                </a:solidFill>
              </a:rPr>
              <a:t>34</a:t>
            </a:r>
            <a:r>
              <a:rPr lang="fr-CH" sz="2800" b="1" dirty="0">
                <a:solidFill>
                  <a:prstClr val="white"/>
                </a:solidFill>
              </a:rPr>
              <a:t> cm</a:t>
            </a:r>
            <a:r>
              <a:rPr lang="fr-CH" sz="2800" b="1" baseline="30000" dirty="0">
                <a:solidFill>
                  <a:prstClr val="white"/>
                </a:solidFill>
              </a:rPr>
              <a:t>-2</a:t>
            </a:r>
            <a:r>
              <a:rPr lang="fr-CH" sz="2800" b="1" dirty="0">
                <a:solidFill>
                  <a:prstClr val="white"/>
                </a:solidFill>
              </a:rPr>
              <a:t>s</a:t>
            </a:r>
            <a:r>
              <a:rPr lang="fr-CH" sz="2800" b="1" baseline="30000" dirty="0">
                <a:solidFill>
                  <a:prstClr val="white"/>
                </a:solidFill>
              </a:rPr>
              <a:t>-1</a:t>
            </a:r>
            <a:r>
              <a:rPr lang="fr-CH" sz="2800" b="1" dirty="0">
                <a:solidFill>
                  <a:prstClr val="white"/>
                </a:solidFill>
              </a:rPr>
              <a:t> </a:t>
            </a:r>
          </a:p>
          <a:p>
            <a:r>
              <a:rPr lang="fr-CH" sz="2800" b="1" dirty="0" err="1">
                <a:solidFill>
                  <a:prstClr val="white"/>
                </a:solidFill>
              </a:rPr>
              <a:t>levelled</a:t>
            </a:r>
            <a:r>
              <a:rPr lang="fr-CH" sz="2800" b="1" dirty="0">
                <a:solidFill>
                  <a:prstClr val="white"/>
                </a:solidFill>
              </a:rPr>
              <a:t> </a:t>
            </a:r>
            <a:r>
              <a:rPr lang="fr-CH" sz="2800" b="1" dirty="0" err="1">
                <a:solidFill>
                  <a:prstClr val="white"/>
                </a:solidFill>
              </a:rPr>
              <a:t>luminosity</a:t>
            </a:r>
            <a:endParaRPr lang="fr-CH" sz="2800" b="1" dirty="0">
              <a:solidFill>
                <a:prstClr val="white"/>
              </a:solidFill>
            </a:endParaRPr>
          </a:p>
          <a:p>
            <a:endParaRPr lang="fr-CH" sz="2800" b="1" dirty="0">
              <a:solidFill>
                <a:prstClr val="white"/>
              </a:solidFill>
            </a:endParaRPr>
          </a:p>
          <a:p>
            <a:r>
              <a:rPr lang="fr-CH" sz="2800" b="1" dirty="0">
                <a:solidFill>
                  <a:prstClr val="white"/>
                </a:solidFill>
              </a:rPr>
              <a:t>Pile-up ~140</a:t>
            </a:r>
          </a:p>
          <a:p>
            <a:r>
              <a:rPr lang="fr-CH" sz="2800" b="1" dirty="0">
                <a:solidFill>
                  <a:prstClr val="white"/>
                </a:solidFill>
              </a:rPr>
              <a:t/>
            </a:r>
            <a:br>
              <a:rPr lang="fr-CH" sz="2800" b="1" dirty="0">
                <a:solidFill>
                  <a:prstClr val="white"/>
                </a:solidFill>
              </a:rPr>
            </a:br>
            <a:r>
              <a:rPr lang="fr-CH" sz="2800" b="1" dirty="0">
                <a:solidFill>
                  <a:prstClr val="white"/>
                </a:solidFill>
              </a:rPr>
              <a:t>3 fb</a:t>
            </a:r>
            <a:r>
              <a:rPr lang="fr-CH" sz="2800" b="1" baseline="30000" dirty="0">
                <a:solidFill>
                  <a:prstClr val="white"/>
                </a:solidFill>
              </a:rPr>
              <a:t>-1</a:t>
            </a:r>
            <a:r>
              <a:rPr lang="fr-CH" sz="2800" b="1" dirty="0">
                <a:solidFill>
                  <a:prstClr val="white"/>
                </a:solidFill>
              </a:rPr>
              <a:t> per day</a:t>
            </a:r>
          </a:p>
          <a:p>
            <a:endParaRPr lang="fr-CH" sz="2800" b="1" dirty="0">
              <a:solidFill>
                <a:prstClr val="white"/>
              </a:solidFill>
            </a:endParaRPr>
          </a:p>
          <a:p>
            <a:r>
              <a:rPr lang="fr-CH" sz="2800" b="1" dirty="0">
                <a:solidFill>
                  <a:prstClr val="white"/>
                </a:solidFill>
              </a:rPr>
              <a:t>~250 fb</a:t>
            </a:r>
            <a:r>
              <a:rPr lang="fr-CH" sz="2800" b="1" baseline="30000" dirty="0">
                <a:solidFill>
                  <a:prstClr val="white"/>
                </a:solidFill>
              </a:rPr>
              <a:t>-1</a:t>
            </a:r>
            <a:r>
              <a:rPr lang="fr-CH" sz="2800" b="1" dirty="0">
                <a:solidFill>
                  <a:prstClr val="white"/>
                </a:solidFill>
              </a:rPr>
              <a:t> /year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40337" y="769441"/>
            <a:ext cx="12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M. Lamont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4119" y="0"/>
            <a:ext cx="18357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</a:rPr>
              <a:t>HL-LHC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0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73110" y="692696"/>
            <a:ext cx="8897244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6600"/>
                </a:solidFill>
                <a:latin typeface="Calibri"/>
              </a:rPr>
              <a:t>bright future for accelerator-based HEP!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006600"/>
                </a:solidFill>
                <a:latin typeface="Calibri"/>
              </a:rPr>
              <a:t>HL-LHC prepares FCC technology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006600"/>
                </a:solidFill>
                <a:latin typeface="Calibri"/>
              </a:rPr>
              <a:t>Channeling conferences look beyond</a:t>
            </a:r>
            <a:endParaRPr lang="en-US" sz="3600" dirty="0">
              <a:solidFill>
                <a:srgbClr val="006600"/>
              </a:solidFill>
              <a:latin typeface="Calibri"/>
            </a:endParaRPr>
          </a:p>
          <a:p>
            <a:r>
              <a:rPr lang="en-US" sz="3600" b="1" dirty="0">
                <a:solidFill>
                  <a:srgbClr val="0000CC"/>
                </a:solidFill>
                <a:latin typeface="Calibri"/>
              </a:rPr>
              <a:t>s</a:t>
            </a:r>
            <a:r>
              <a:rPr lang="en-US" sz="3600" b="1" dirty="0">
                <a:solidFill>
                  <a:srgbClr val="0000CC"/>
                </a:solidFill>
                <a:latin typeface="Calibri"/>
              </a:rPr>
              <a:t>everal different routes to 10-TeV/100-TeV &amp; </a:t>
            </a:r>
          </a:p>
          <a:p>
            <a:r>
              <a:rPr lang="en-US" sz="3600" b="1" dirty="0">
                <a:solidFill>
                  <a:srgbClr val="0000CC"/>
                </a:solidFill>
                <a:latin typeface="Calibri"/>
              </a:rPr>
              <a:t>	</a:t>
            </a:r>
            <a:r>
              <a:rPr lang="en-US" sz="3600" b="1" dirty="0">
                <a:solidFill>
                  <a:srgbClr val="0000CC"/>
                </a:solidFill>
                <a:latin typeface="Calibri"/>
              </a:rPr>
              <a:t>1 </a:t>
            </a:r>
            <a:r>
              <a:rPr lang="en-US" sz="3600" b="1" dirty="0" err="1">
                <a:solidFill>
                  <a:srgbClr val="0000CC"/>
                </a:solidFill>
                <a:latin typeface="Calibri"/>
              </a:rPr>
              <a:t>PeV</a:t>
            </a:r>
            <a:r>
              <a:rPr lang="en-US" sz="3600" b="1" dirty="0">
                <a:solidFill>
                  <a:srgbClr val="0000CC"/>
                </a:solidFill>
                <a:latin typeface="Calibri"/>
              </a:rPr>
              <a:t> collisions</a:t>
            </a:r>
          </a:p>
          <a:p>
            <a:r>
              <a:rPr lang="en-US" sz="3600" dirty="0">
                <a:solidFill>
                  <a:srgbClr val="0000CC"/>
                </a:solidFill>
                <a:latin typeface="Calibri"/>
              </a:rPr>
              <a:t>e.g. linear path: ILC→CLIC →DWAC→ XRCMC </a:t>
            </a:r>
          </a:p>
          <a:p>
            <a:r>
              <a:rPr lang="en-US" sz="3600" dirty="0">
                <a:solidFill>
                  <a:prstClr val="black"/>
                </a:solidFill>
                <a:latin typeface="Calibri"/>
              </a:rPr>
              <a:t>        </a:t>
            </a:r>
            <a:r>
              <a:rPr lang="en-US" sz="3600" dirty="0">
                <a:solidFill>
                  <a:srgbClr val="0000CC"/>
                </a:solidFill>
                <a:latin typeface="Calibri"/>
              </a:rPr>
              <a:t>circular </a:t>
            </a:r>
            <a:r>
              <a:rPr lang="en-US" sz="3600" dirty="0" smtClean="0">
                <a:solidFill>
                  <a:srgbClr val="0000CC"/>
                </a:solidFill>
                <a:latin typeface="Calibri"/>
              </a:rPr>
              <a:t>path: </a:t>
            </a:r>
            <a:r>
              <a:rPr lang="en-US" sz="3600" dirty="0" err="1" smtClean="0">
                <a:solidFill>
                  <a:srgbClr val="0000CC"/>
                </a:solidFill>
                <a:latin typeface="Calibri"/>
              </a:rPr>
              <a:t>FCC-ee→FCC-hh→</a:t>
            </a:r>
            <a:r>
              <a:rPr lang="en-US" sz="3600" dirty="0" err="1">
                <a:solidFill>
                  <a:srgbClr val="0000CC"/>
                </a:solidFill>
                <a:latin typeface="Calibri"/>
              </a:rPr>
              <a:t>CCC</a:t>
            </a:r>
            <a:endParaRPr lang="en-US" sz="3600" dirty="0">
              <a:solidFill>
                <a:srgbClr val="0000CC"/>
              </a:solidFill>
              <a:latin typeface="Calibri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crystals 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</a:rPr>
              <a:t>are key 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for 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</a:rPr>
              <a:t>both:</a:t>
            </a:r>
            <a:endParaRPr lang="en-US" sz="3600" b="1" dirty="0">
              <a:solidFill>
                <a:srgbClr val="FF0000"/>
              </a:solidFill>
              <a:latin typeface="Calibri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	</a:t>
            </a:r>
            <a:r>
              <a:rPr lang="en-US" sz="3600" dirty="0">
                <a:solidFill>
                  <a:srgbClr val="FF0000"/>
                </a:solidFill>
                <a:latin typeface="Calibri"/>
              </a:rPr>
              <a:t>bending and/or acceleration</a:t>
            </a:r>
          </a:p>
          <a:p>
            <a:r>
              <a:rPr lang="en-US" sz="3600" b="1" dirty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ventually outer-space solar-system </a:t>
            </a:r>
          </a:p>
          <a:p>
            <a:r>
              <a:rPr lang="en-US" sz="3600" b="1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accelerator needed to reach Planck mass</a:t>
            </a:r>
          </a:p>
          <a:p>
            <a:endParaRPr lang="en-GB" sz="3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991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565" y="1800029"/>
            <a:ext cx="85689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i="1" dirty="0">
                <a:solidFill>
                  <a:prstClr val="white"/>
                </a:solidFill>
              </a:rPr>
              <a:t>“A circle is a round straight line with a hole in the middle.”</a:t>
            </a:r>
          </a:p>
          <a:p>
            <a:endParaRPr lang="en-GB" sz="3600" dirty="0">
              <a:solidFill>
                <a:prstClr val="white"/>
              </a:solidFill>
            </a:endParaRPr>
          </a:p>
          <a:p>
            <a:pPr lvl="1"/>
            <a:endParaRPr lang="en-GB" sz="3600" dirty="0">
              <a:solidFill>
                <a:prstClr val="white"/>
              </a:solidFill>
            </a:endParaRPr>
          </a:p>
          <a:p>
            <a:pPr lvl="1"/>
            <a:r>
              <a:rPr lang="en-GB" sz="3600" dirty="0">
                <a:solidFill>
                  <a:prstClr val="white"/>
                </a:solidFill>
              </a:rPr>
              <a:t>		Mark Twain, </a:t>
            </a:r>
          </a:p>
          <a:p>
            <a:pPr lvl="1"/>
            <a:r>
              <a:rPr lang="en-GB" sz="3600" dirty="0">
                <a:solidFill>
                  <a:prstClr val="white"/>
                </a:solidFill>
              </a:rPr>
              <a:t>		in "English as She Is Taught", </a:t>
            </a:r>
          </a:p>
          <a:p>
            <a:pPr lvl="1"/>
            <a:r>
              <a:rPr lang="en-GB" sz="3600" dirty="0">
                <a:solidFill>
                  <a:prstClr val="white"/>
                </a:solidFill>
              </a:rPr>
              <a:t>		Century Magazine, May 1887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6" y="3969854"/>
            <a:ext cx="1440161" cy="1440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056" y="404664"/>
            <a:ext cx="80573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</a:rPr>
              <a:t>i</a:t>
            </a:r>
            <a:r>
              <a:rPr lang="en-US" sz="4400" dirty="0">
                <a:solidFill>
                  <a:prstClr val="white"/>
                </a:solidFill>
              </a:rPr>
              <a:t>s future circular or linear or both?</a:t>
            </a:r>
            <a:endParaRPr lang="en-GB" sz="4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5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4796650" y="512672"/>
            <a:ext cx="405402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00"/>
                </a:solidFill>
                <a:ea typeface="ＭＳ Ｐゴシック" charset="0"/>
              </a:rPr>
              <a:t>First FCC Week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Conference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 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Washington DC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23-27 March 2015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00"/>
                </a:solidFill>
                <a:ea typeface="ＭＳ Ｐゴシック" charset="0"/>
                <a:hlinkClick r:id="rId2"/>
              </a:rPr>
              <a:t>http://cern.ch/fccw2015</a:t>
            </a:r>
            <a:endParaRPr lang="en-GB" sz="24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en-GB" dirty="0"/>
              <a:t>s</a:t>
            </a:r>
            <a:r>
              <a:rPr lang="en-GB" dirty="0" smtClean="0"/>
              <a:t>pare slides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4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780928"/>
            <a:ext cx="820891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0C377B"/>
                </a:solidFill>
              </a:rPr>
              <a:t>with </a:t>
            </a:r>
            <a:r>
              <a:rPr lang="en-GB" sz="2400" i="1" dirty="0">
                <a:solidFill>
                  <a:srgbClr val="0C377B"/>
                </a:solidFill>
              </a:rPr>
              <a:t>emphasis on </a:t>
            </a:r>
            <a:r>
              <a:rPr lang="en-GB" sz="2400" b="1" i="1" dirty="0">
                <a:solidFill>
                  <a:srgbClr val="0C377B"/>
                </a:solidFill>
              </a:rPr>
              <a:t>proton-proton and </a:t>
            </a:r>
            <a:r>
              <a:rPr lang="en-GB" sz="2400" b="1" i="1" dirty="0">
                <a:solidFill>
                  <a:srgbClr val="0C377B"/>
                </a:solidFill>
              </a:rPr>
              <a:t>electron-positron</a:t>
            </a:r>
            <a:r>
              <a:rPr lang="en-GB" sz="2400" b="1" i="1" dirty="0">
                <a:solidFill>
                  <a:srgbClr val="0C377B"/>
                </a:solidFill>
              </a:rPr>
              <a:t> </a:t>
            </a:r>
            <a:r>
              <a:rPr lang="en-GB" sz="2400" b="1" i="1" dirty="0">
                <a:solidFill>
                  <a:srgbClr val="0C377B"/>
                </a:solidFill>
              </a:rPr>
              <a:t>high-energy </a:t>
            </a:r>
            <a:r>
              <a:rPr lang="en-GB" sz="2400" b="1" i="1" dirty="0">
                <a:solidFill>
                  <a:srgbClr val="0C377B"/>
                </a:solidFill>
              </a:rPr>
              <a:t>frontier machines</a:t>
            </a:r>
            <a:r>
              <a:rPr lang="en-GB" sz="2400" i="1" dirty="0">
                <a:solidFill>
                  <a:srgbClr val="0C377B"/>
                </a:solidFill>
              </a:rPr>
              <a:t>. </a:t>
            </a:r>
            <a:endParaRPr lang="en-GB" sz="2400" i="1" dirty="0">
              <a:solidFill>
                <a:srgbClr val="0C377B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0C377B"/>
                </a:solidFill>
              </a:rPr>
              <a:t>These </a:t>
            </a:r>
            <a:r>
              <a:rPr lang="en-GB" sz="2400" i="1" dirty="0">
                <a:solidFill>
                  <a:srgbClr val="0C377B"/>
                </a:solidFill>
              </a:rPr>
              <a:t>design studies should be coupled to a </a:t>
            </a:r>
            <a:r>
              <a:rPr lang="en-GB" sz="2400" i="1" dirty="0">
                <a:solidFill>
                  <a:srgbClr val="0C377B"/>
                </a:solidFill>
              </a:rPr>
              <a:t>vigorous accelerator </a:t>
            </a:r>
            <a:r>
              <a:rPr lang="en-GB" sz="2400" b="1" i="1" dirty="0">
                <a:solidFill>
                  <a:srgbClr val="002060"/>
                </a:solidFill>
              </a:rPr>
              <a:t>R&amp;D programme, including high-field magnets and high-gradient </a:t>
            </a:r>
            <a:r>
              <a:rPr lang="en-GB" sz="2400" b="1" i="1" dirty="0">
                <a:solidFill>
                  <a:srgbClr val="002060"/>
                </a:solidFill>
              </a:rPr>
              <a:t>accelerating structures</a:t>
            </a:r>
            <a:r>
              <a:rPr lang="en-GB" sz="2400" i="1" dirty="0">
                <a:solidFill>
                  <a:srgbClr val="002060"/>
                </a:solidFill>
              </a:rPr>
              <a:t>, </a:t>
            </a:r>
            <a:endParaRPr lang="en-GB" sz="2400" i="1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b="1" i="1" dirty="0">
                <a:solidFill>
                  <a:srgbClr val="FF0000"/>
                </a:solidFill>
              </a:rPr>
              <a:t>in </a:t>
            </a:r>
            <a:r>
              <a:rPr lang="en-GB" sz="2400" b="1" i="1" dirty="0">
                <a:solidFill>
                  <a:srgbClr val="FF0000"/>
                </a:solidFill>
              </a:rPr>
              <a:t>collaboration with national institutes, laboratories and universities worldwide</a:t>
            </a:r>
            <a:r>
              <a:rPr lang="en-GB" sz="2400" b="1" i="1" dirty="0">
                <a:solidFill>
                  <a:srgbClr val="FF0000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200" b="1" i="1" dirty="0">
              <a:solidFill>
                <a:srgbClr val="CC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b="1" u="sng" dirty="0">
                <a:solidFill>
                  <a:srgbClr val="000000"/>
                </a:solidFill>
                <a:hlinkClick r:id="rId2"/>
              </a:rPr>
              <a:t>http://cds.cern.ch/record/1567258/files/esc-e-106.pdf</a:t>
            </a:r>
            <a:endParaRPr lang="fr-FR" sz="24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957" y="1052736"/>
            <a:ext cx="85483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C377B"/>
                </a:solidFill>
                <a:latin typeface="Times-Roman"/>
              </a:rPr>
              <a:t>….“to </a:t>
            </a:r>
            <a:r>
              <a:rPr lang="en-GB" sz="2400" dirty="0">
                <a:solidFill>
                  <a:srgbClr val="0C377B"/>
                </a:solidFill>
                <a:latin typeface="Times-Roman"/>
              </a:rPr>
              <a:t>propose an ambitious </a:t>
            </a:r>
            <a:r>
              <a:rPr lang="en-GB" sz="2400" b="1" dirty="0">
                <a:solidFill>
                  <a:srgbClr val="0C377B"/>
                </a:solidFill>
                <a:latin typeface="Times-Roman"/>
              </a:rPr>
              <a:t>post-LHC accelerator project at CERN </a:t>
            </a:r>
            <a:r>
              <a:rPr lang="en-GB" sz="2400" dirty="0">
                <a:solidFill>
                  <a:srgbClr val="0C377B"/>
                </a:solidFill>
                <a:latin typeface="Times-Roman"/>
              </a:rPr>
              <a:t>by the time of the next Strategy </a:t>
            </a:r>
            <a:r>
              <a:rPr lang="en-GB" sz="2400" dirty="0">
                <a:solidFill>
                  <a:srgbClr val="0C377B"/>
                </a:solidFill>
                <a:latin typeface="Times-Roman"/>
              </a:rPr>
              <a:t>update”:</a:t>
            </a:r>
            <a:endParaRPr lang="en-GB" sz="2400" dirty="0">
              <a:solidFill>
                <a:srgbClr val="0C377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639" y="1916832"/>
            <a:ext cx="7705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/>
            <a:r>
              <a:rPr lang="en-GB" sz="2400" b="1" dirty="0">
                <a:solidFill>
                  <a:srgbClr val="FF0000"/>
                </a:solidFill>
              </a:rPr>
              <a:t>d) </a:t>
            </a:r>
            <a:r>
              <a:rPr lang="en-GB" sz="2400" b="1" i="1" dirty="0">
                <a:solidFill>
                  <a:srgbClr val="FF0000"/>
                </a:solidFill>
              </a:rPr>
              <a:t>CERN </a:t>
            </a:r>
            <a:r>
              <a:rPr lang="en-GB" sz="2400" b="1" i="1" dirty="0">
                <a:solidFill>
                  <a:srgbClr val="FF0000"/>
                </a:solidFill>
              </a:rPr>
              <a:t>should undertake </a:t>
            </a:r>
            <a:r>
              <a:rPr lang="en-GB" sz="2400" b="1" i="1" dirty="0">
                <a:solidFill>
                  <a:srgbClr val="FF0000"/>
                </a:solidFill>
              </a:rPr>
              <a:t>design studies </a:t>
            </a:r>
            <a:r>
              <a:rPr lang="en-GB" sz="2400" b="1" i="1" dirty="0">
                <a:solidFill>
                  <a:srgbClr val="FF0000"/>
                </a:solidFill>
              </a:rPr>
              <a:t>for </a:t>
            </a:r>
            <a:r>
              <a:rPr lang="en-GB" sz="2400" b="1" i="1" dirty="0">
                <a:solidFill>
                  <a:srgbClr val="FF0000"/>
                </a:solidFill>
              </a:rPr>
              <a:t>accelerator </a:t>
            </a:r>
            <a:r>
              <a:rPr lang="en-GB" sz="2400" b="1" i="1" dirty="0">
                <a:solidFill>
                  <a:srgbClr val="FF0000"/>
                </a:solidFill>
              </a:rPr>
              <a:t>projects in a global context,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-16234"/>
            <a:ext cx="9143999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cs typeface="Calibri" pitchFamily="34" charset="0"/>
              </a:rPr>
              <a:t>European Strategy Update 2013</a:t>
            </a:r>
          </a:p>
          <a:p>
            <a:pPr algn="ctr"/>
            <a:r>
              <a:rPr lang="en-US" sz="2400" b="1" i="1" dirty="0">
                <a:solidFill>
                  <a:srgbClr val="FFFF00"/>
                </a:solidFill>
                <a:cs typeface="Calibri" pitchFamily="34" charset="0"/>
              </a:rPr>
              <a:t>Design studies and R&amp;D at the energy frontier</a:t>
            </a:r>
            <a:endParaRPr lang="en-GB" sz="2400" b="1" i="1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992" y="6027003"/>
            <a:ext cx="8800245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s</a:t>
            </a:r>
            <a:r>
              <a:rPr lang="en-GB" sz="2400" dirty="0">
                <a:solidFill>
                  <a:prstClr val="black"/>
                </a:solidFill>
              </a:rPr>
              <a:t>trategy adopted at Brussels in </a:t>
            </a:r>
            <a:r>
              <a:rPr lang="en-GB" sz="2400" dirty="0">
                <a:solidFill>
                  <a:prstClr val="black"/>
                </a:solidFill>
              </a:rPr>
              <a:t>May </a:t>
            </a:r>
            <a:r>
              <a:rPr lang="en-GB" sz="2400" dirty="0">
                <a:solidFill>
                  <a:prstClr val="black"/>
                </a:solidFill>
              </a:rPr>
              <a:t>2013, during </a:t>
            </a:r>
            <a:r>
              <a:rPr lang="en-GB" sz="2400" dirty="0">
                <a:solidFill>
                  <a:prstClr val="black"/>
                </a:solidFill>
              </a:rPr>
              <a:t>exceptional session of the CERN Council </a:t>
            </a:r>
            <a:r>
              <a:rPr lang="en-GB" sz="2400" dirty="0">
                <a:solidFill>
                  <a:prstClr val="black"/>
                </a:solidFill>
              </a:rPr>
              <a:t>in </a:t>
            </a:r>
            <a:r>
              <a:rPr lang="en-GB" sz="2400" dirty="0">
                <a:solidFill>
                  <a:prstClr val="black"/>
                </a:solidFill>
              </a:rPr>
              <a:t>presence of the European </a:t>
            </a:r>
            <a:r>
              <a:rPr lang="en-GB" sz="2400" dirty="0">
                <a:solidFill>
                  <a:prstClr val="black"/>
                </a:solidFill>
              </a:rPr>
              <a:t>Commission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455229"/>
              </p:ext>
            </p:extLst>
          </p:nvPr>
        </p:nvGraphicFramePr>
        <p:xfrm>
          <a:off x="1524000" y="139700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Cms</a:t>
                      </a:r>
                      <a:r>
                        <a:rPr lang="en-US" baseline="0" dirty="0" smtClean="0"/>
                        <a:t>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336995"/>
              </p:ext>
            </p:extLst>
          </p:nvPr>
        </p:nvGraphicFramePr>
        <p:xfrm>
          <a:off x="19455" y="42183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5976"/>
                <a:gridCol w="1296144"/>
                <a:gridCol w="1706750"/>
                <a:gridCol w="1785130"/>
              </a:tblGrid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parameter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LHC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HL-LHC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FCC-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hh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+mn-lt"/>
                        </a:rPr>
                        <a:t>c.m</a:t>
                      </a:r>
                      <a:r>
                        <a:rPr lang="en-US" sz="2400" dirty="0" smtClean="0">
                          <a:latin typeface="+mn-lt"/>
                        </a:rPr>
                        <a:t>. energy [</a:t>
                      </a:r>
                      <a:r>
                        <a:rPr lang="en-US" sz="2400" dirty="0" err="1" smtClean="0">
                          <a:latin typeface="+mn-lt"/>
                        </a:rPr>
                        <a:t>TeV</a:t>
                      </a:r>
                      <a:r>
                        <a:rPr lang="en-US" sz="240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14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100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133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+mn-lt"/>
                        </a:rPr>
                        <a:t>dipole magnet</a:t>
                      </a:r>
                      <a:r>
                        <a:rPr lang="en-US" sz="2400" baseline="0" dirty="0" smtClean="0">
                          <a:latin typeface="+mn-lt"/>
                        </a:rPr>
                        <a:t> field </a:t>
                      </a:r>
                      <a:r>
                        <a:rPr lang="en-US" sz="2400" dirty="0" smtClean="0">
                          <a:latin typeface="+mn-lt"/>
                        </a:rPr>
                        <a:t> [T]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8.33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16 (20)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circumference [km]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26.7 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100 (83)</a:t>
                      </a: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luminosity [10</a:t>
                      </a:r>
                      <a:r>
                        <a:rPr lang="en-US" sz="2400" baseline="30000" dirty="0" smtClean="0">
                          <a:latin typeface="+mn-lt"/>
                        </a:rPr>
                        <a:t>34 </a:t>
                      </a:r>
                      <a:r>
                        <a:rPr lang="en-US" sz="2400" baseline="0" dirty="0" smtClean="0">
                          <a:latin typeface="+mn-lt"/>
                        </a:rPr>
                        <a:t>cm</a:t>
                      </a:r>
                      <a:r>
                        <a:rPr lang="en-US" sz="2400" baseline="30000" dirty="0" smtClean="0">
                          <a:latin typeface="+mn-lt"/>
                        </a:rPr>
                        <a:t>-2</a:t>
                      </a:r>
                      <a:r>
                        <a:rPr lang="en-US" sz="2400" baseline="0" dirty="0" smtClean="0">
                          <a:latin typeface="+mn-lt"/>
                        </a:rPr>
                        <a:t>s</a:t>
                      </a:r>
                      <a:r>
                        <a:rPr lang="en-US" sz="2400" baseline="30000" dirty="0" smtClean="0">
                          <a:latin typeface="+mn-lt"/>
                        </a:rPr>
                        <a:t>-1</a:t>
                      </a:r>
                      <a:r>
                        <a:rPr lang="en-US" sz="240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5 [→20?]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</a:rPr>
                        <a:t>bunch spacing</a:t>
                      </a:r>
                      <a:r>
                        <a:rPr lang="en-US" sz="2400" baseline="0" dirty="0" smtClean="0">
                          <a:latin typeface="+mn-lt"/>
                        </a:rPr>
                        <a:t> [ns]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25 (5)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events / bunch crossing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27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135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170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(34)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+mn-lt"/>
                        </a:rPr>
                        <a:t>bunch population [10</a:t>
                      </a:r>
                      <a:r>
                        <a:rPr lang="en-US" sz="2400" baseline="30000" dirty="0" smtClean="0">
                          <a:latin typeface="+mn-lt"/>
                        </a:rPr>
                        <a:t>11</a:t>
                      </a:r>
                      <a:r>
                        <a:rPr lang="en-US" sz="240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1.15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2.2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baseline="0" dirty="0" smtClean="0">
                          <a:latin typeface="+mn-lt"/>
                        </a:rPr>
                        <a:t>1 (0.2)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baseline="0" dirty="0" smtClean="0">
                          <a:latin typeface="+mn-lt"/>
                        </a:rPr>
                        <a:t>norm. transverse </a:t>
                      </a:r>
                      <a:r>
                        <a:rPr lang="en-US" sz="2400" baseline="0" dirty="0" err="1" smtClean="0">
                          <a:latin typeface="+mn-lt"/>
                        </a:rPr>
                        <a:t>emitt</a:t>
                      </a:r>
                      <a:r>
                        <a:rPr lang="en-US" sz="2400" baseline="0" dirty="0" smtClean="0">
                          <a:latin typeface="+mn-lt"/>
                        </a:rPr>
                        <a:t>. [</a:t>
                      </a:r>
                      <a:r>
                        <a:rPr lang="en-US" sz="2400" baseline="0" dirty="0" smtClean="0">
                          <a:latin typeface="Symbol" panose="05050102010706020507" pitchFamily="18" charset="2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</a:rPr>
                        <a:t>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3.75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2.5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2.2 (0.44)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2400" dirty="0" smtClean="0">
                          <a:latin typeface="+mn-lt"/>
                        </a:rPr>
                        <a:t>IP beta-function [m]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0.55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0.15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1.1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n-lt"/>
                        </a:rPr>
                        <a:t>IP beam size [</a:t>
                      </a:r>
                      <a:r>
                        <a:rPr lang="en-US" sz="2400" baseline="0" dirty="0" smtClean="0">
                          <a:latin typeface="Symbol" panose="05050102010706020507" pitchFamily="18" charset="2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  <a:cs typeface="Symbol" charset="2"/>
                        </a:rPr>
                        <a:t>m</a:t>
                      </a:r>
                      <a:r>
                        <a:rPr lang="en-US" sz="2400" baseline="0" dirty="0" smtClean="0">
                          <a:latin typeface="+mn-lt"/>
                        </a:rPr>
                        <a:t>]</a:t>
                      </a:r>
                      <a:endParaRPr lang="en-US" sz="2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16.7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7.1</a:t>
                      </a:r>
                      <a:endParaRPr lang="en-US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latin typeface="+mn-lt"/>
                        </a:rPr>
                        <a:t>6.8</a:t>
                      </a:r>
                      <a:r>
                        <a:rPr lang="en-US" sz="2400" baseline="0" dirty="0" smtClean="0">
                          <a:latin typeface="+mn-lt"/>
                        </a:rPr>
                        <a:t> (3)</a:t>
                      </a:r>
                      <a:endParaRPr lang="en-US" sz="2400" dirty="0" smtClean="0">
                        <a:latin typeface="+mn-lt"/>
                      </a:endParaRPr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synchrotron rad. [W/m/aperture]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 (44)</a:t>
                      </a:r>
                      <a:endParaRPr lang="en-US" sz="2400" dirty="0"/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critical energy [</a:t>
                      </a:r>
                      <a:r>
                        <a:rPr lang="en-US" sz="2400" baseline="0" dirty="0" err="1" smtClean="0"/>
                        <a:t>keV</a:t>
                      </a:r>
                      <a:r>
                        <a:rPr lang="en-US" sz="2400" baseline="0" dirty="0" smtClean="0"/>
                        <a:t>]</a:t>
                      </a:r>
                      <a:endParaRPr lang="en-US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0.044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4.3 (5.5)</a:t>
                      </a:r>
                      <a:endParaRPr lang="en-US" sz="2400" dirty="0"/>
                    </a:p>
                  </a:txBody>
                  <a:tcPr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total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syn.rad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. power [MW]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0.0072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0.0146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4.8 (5.8)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</a:tr>
              <a:tr h="42323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CC"/>
                          </a:solidFill>
                        </a:rPr>
                        <a:t>long</a:t>
                      </a:r>
                      <a:r>
                        <a:rPr lang="en-US" sz="2400" b="1" baseline="0" dirty="0" smtClean="0">
                          <a:solidFill>
                            <a:srgbClr val="0000CC"/>
                          </a:solidFill>
                        </a:rPr>
                        <a:t>itudinal damping time [h]</a:t>
                      </a:r>
                      <a:endParaRPr lang="en-US" sz="2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12.9</a:t>
                      </a:r>
                      <a:endParaRPr lang="en-US" sz="24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2400" b="1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0.54 (0.32)</a:t>
                      </a:r>
                      <a:endParaRPr lang="en-US" sz="24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59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/>
              <a:t>FCC-</a:t>
            </a:r>
            <a:r>
              <a:rPr lang="en-GB" i="1" dirty="0" err="1" smtClean="0"/>
              <a:t>hh</a:t>
            </a:r>
            <a:r>
              <a:rPr lang="en-GB" dirty="0" smtClean="0"/>
              <a:t> as heavy-ion collider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684276"/>
              </p:ext>
            </p:extLst>
          </p:nvPr>
        </p:nvGraphicFramePr>
        <p:xfrm>
          <a:off x="0" y="1484784"/>
          <a:ext cx="9036496" cy="4663440"/>
        </p:xfrm>
        <a:graphic>
          <a:graphicData uri="http://schemas.openxmlformats.org/drawingml/2006/table">
            <a:tbl>
              <a:tblPr firstRow="1" bandRow="1"/>
              <a:tblGrid>
                <a:gridCol w="2977233"/>
                <a:gridCol w="1860771"/>
                <a:gridCol w="1563047"/>
                <a:gridCol w="1042032"/>
                <a:gridCol w="1593413"/>
              </a:tblGrid>
              <a:tr h="4287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0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Unit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LHC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dirty="0" smtClean="0"/>
                        <a:t>Design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FCC-</a:t>
                      </a:r>
                      <a:r>
                        <a:rPr lang="en-GB" sz="2000" dirty="0" err="1" smtClean="0"/>
                        <a:t>hh</a:t>
                      </a:r>
                      <a:endParaRPr lang="en-GB" sz="2000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FCC-</a:t>
                      </a:r>
                      <a:r>
                        <a:rPr lang="en-GB" sz="2000" dirty="0" err="1" smtClean="0"/>
                        <a:t>hh</a:t>
                      </a:r>
                      <a:endParaRPr lang="en-GB" sz="2000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/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operation mode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i="1" dirty="0" err="1" smtClean="0">
                          <a:solidFill>
                            <a:schemeClr val="tx1"/>
                          </a:solidFill>
                        </a:rPr>
                        <a:t>Pb-Pb</a:t>
                      </a:r>
                      <a:endParaRPr lang="en-GB" sz="20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1" dirty="0" err="1" smtClean="0">
                          <a:solidFill>
                            <a:schemeClr val="tx1"/>
                          </a:solidFill>
                        </a:rPr>
                        <a:t>Pb-Pb</a:t>
                      </a:r>
                      <a:endParaRPr lang="en-GB" sz="20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1" dirty="0" smtClean="0">
                          <a:solidFill>
                            <a:srgbClr val="008000"/>
                          </a:solidFill>
                        </a:rPr>
                        <a:t>p</a:t>
                      </a:r>
                      <a:r>
                        <a:rPr lang="en-GB" sz="2000" i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GB" sz="2000" i="1" dirty="0" err="1" smtClean="0">
                          <a:solidFill>
                            <a:schemeClr val="tx1"/>
                          </a:solidFill>
                        </a:rPr>
                        <a:t>Pb</a:t>
                      </a:r>
                      <a:endParaRPr lang="en-GB" sz="20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number of bunches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592	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432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432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part. /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bunch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[10</a:t>
                      </a:r>
                      <a:r>
                        <a:rPr lang="en-GB" sz="2000" baseline="30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0.7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1.4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rgbClr val="008000"/>
                          </a:solidFill>
                        </a:rPr>
                        <a:t>115(1.4)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/1.4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l-GR" sz="2000" dirty="0" smtClean="0">
                          <a:solidFill>
                            <a:schemeClr val="tx1"/>
                          </a:solidFill>
                        </a:rPr>
                        <a:t>β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GB" sz="2000" baseline="0" dirty="0" err="1" smtClean="0">
                          <a:solidFill>
                            <a:schemeClr val="tx1"/>
                          </a:solidFill>
                        </a:rPr>
                        <a:t>functionat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 IP 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[m]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RMS beam size at IP 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 smtClean="0"/>
                        <a:t>[um</a:t>
                      </a:r>
                      <a:r>
                        <a:rPr lang="en-GB" sz="2000" dirty="0" smtClean="0"/>
                        <a:t>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15.9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8.8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8.8 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initial luminosity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[10</a:t>
                      </a:r>
                      <a:r>
                        <a:rPr lang="en-GB" sz="2000" baseline="30000" dirty="0" smtClean="0"/>
                        <a:t>27</a:t>
                      </a:r>
                      <a:r>
                        <a:rPr lang="en-GB" sz="2000" baseline="0" dirty="0" smtClean="0"/>
                        <a:t>cm</a:t>
                      </a:r>
                      <a:r>
                        <a:rPr lang="en-GB" sz="2000" baseline="30000" dirty="0" smtClean="0"/>
                        <a:t>-2</a:t>
                      </a:r>
                      <a:r>
                        <a:rPr lang="en-GB" sz="2000" baseline="0" dirty="0" smtClean="0"/>
                        <a:t>s</a:t>
                      </a:r>
                      <a:r>
                        <a:rPr lang="en-GB" sz="2000" baseline="30000" dirty="0" smtClean="0"/>
                        <a:t>-1</a:t>
                      </a:r>
                      <a:r>
                        <a:rPr lang="en-GB" sz="2000" dirty="0" smtClean="0"/>
                        <a:t>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3.2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267</a:t>
                      </a:r>
                      <a:r>
                        <a:rPr lang="en-GB" sz="2000" dirty="0" smtClean="0">
                          <a:solidFill>
                            <a:srgbClr val="0427BC"/>
                          </a:solidFill>
                        </a:rPr>
                        <a:t>(3.2)</a:t>
                      </a:r>
                      <a:endParaRPr lang="en-GB" sz="2000" dirty="0">
                        <a:solidFill>
                          <a:srgbClr val="0427B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peak luminosity 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[10</a:t>
                      </a:r>
                      <a:r>
                        <a:rPr lang="en-GB" sz="2000" baseline="30000" dirty="0" smtClean="0"/>
                        <a:t>27</a:t>
                      </a:r>
                      <a:r>
                        <a:rPr lang="en-GB" sz="2000" baseline="0" dirty="0" smtClean="0"/>
                        <a:t>cm</a:t>
                      </a:r>
                      <a:r>
                        <a:rPr lang="en-GB" sz="2000" baseline="30000" dirty="0" smtClean="0"/>
                        <a:t>-2</a:t>
                      </a:r>
                      <a:r>
                        <a:rPr lang="en-GB" sz="2000" baseline="0" dirty="0" smtClean="0"/>
                        <a:t>s</a:t>
                      </a:r>
                      <a:r>
                        <a:rPr lang="en-GB" sz="2000" baseline="30000" dirty="0" smtClean="0"/>
                        <a:t>-1</a:t>
                      </a:r>
                      <a:r>
                        <a:rPr lang="en-GB" sz="2000" dirty="0" smtClean="0"/>
                        <a:t>]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12.7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5477(3356)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err="1" smtClean="0"/>
                        <a:t>integr</a:t>
                      </a:r>
                      <a:r>
                        <a:rPr lang="en-GB" sz="2000" dirty="0" smtClean="0"/>
                        <a:t>. </a:t>
                      </a:r>
                      <a:r>
                        <a:rPr lang="en-GB" sz="2000" dirty="0" err="1" smtClean="0"/>
                        <a:t>lumi</a:t>
                      </a:r>
                      <a:r>
                        <a:rPr lang="en-GB" sz="2000" dirty="0" smtClean="0"/>
                        <a:t>.</a:t>
                      </a:r>
                      <a:r>
                        <a:rPr lang="en-GB" sz="2000" baseline="0" dirty="0" smtClean="0"/>
                        <a:t> per fill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 smtClean="0"/>
                        <a:t>[</a:t>
                      </a:r>
                      <a:r>
                        <a:rPr lang="en-GB" sz="2000" i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GB" sz="2000" i="0" dirty="0" smtClean="0">
                          <a:latin typeface="+mn-lt"/>
                          <a:cs typeface="Symbol" charset="2"/>
                        </a:rPr>
                        <a:t>b</a:t>
                      </a:r>
                      <a:r>
                        <a:rPr lang="en-GB" sz="2000" i="0" baseline="30000" dirty="0" smtClean="0">
                          <a:latin typeface="+mn-lt"/>
                          <a:cs typeface="Symbol" charset="2"/>
                        </a:rPr>
                        <a:t>-1</a:t>
                      </a:r>
                      <a:r>
                        <a:rPr lang="en-GB" sz="2000" dirty="0" smtClean="0"/>
                        <a:t>]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&lt;15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83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30240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total cross-section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[b]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515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597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2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40000"/>
                      </a:srgbClr>
                    </a:solidFill>
                  </a:tcPr>
                </a:tc>
              </a:tr>
              <a:tr h="252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initial</a:t>
                      </a:r>
                      <a:r>
                        <a:rPr lang="en-GB" sz="2000" baseline="0" dirty="0" smtClean="0"/>
                        <a:t> l</a:t>
                      </a:r>
                      <a:r>
                        <a:rPr lang="en-GB" sz="2000" dirty="0" smtClean="0"/>
                        <a:t>uminosity</a:t>
                      </a:r>
                      <a:r>
                        <a:rPr lang="en-GB" sz="2000" baseline="0" dirty="0" smtClean="0"/>
                        <a:t> lifetime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[h]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FF0000"/>
                          </a:solidFill>
                        </a:rPr>
                        <a:t>&lt;5.6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3.7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3.2 (10.6)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33164" y="6396335"/>
            <a:ext cx="431713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kern="0" dirty="0">
                <a:solidFill>
                  <a:srgbClr val="000000"/>
                </a:solidFill>
              </a:rPr>
              <a:t>M. Schaumann, J. Jowett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511" y="774698"/>
            <a:ext cx="4373313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3200" kern="0" dirty="0">
                <a:solidFill>
                  <a:srgbClr val="000000"/>
                </a:solidFill>
              </a:rPr>
              <a:t>preliminary parameters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7740352" y="260648"/>
            <a:ext cx="432048" cy="21602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193833"/>
              </p:ext>
            </p:extLst>
          </p:nvPr>
        </p:nvGraphicFramePr>
        <p:xfrm>
          <a:off x="-26906" y="0"/>
          <a:ext cx="9144001" cy="6857999"/>
        </p:xfrm>
        <a:graphic>
          <a:graphicData uri="http://schemas.openxmlformats.org/drawingml/2006/table">
            <a:tbl>
              <a:tblPr firstRow="1" bandRow="1"/>
              <a:tblGrid>
                <a:gridCol w="2654690"/>
                <a:gridCol w="792088"/>
                <a:gridCol w="1008112"/>
                <a:gridCol w="1080120"/>
                <a:gridCol w="792088"/>
                <a:gridCol w="1008112"/>
                <a:gridCol w="864096"/>
                <a:gridCol w="944695"/>
              </a:tblGrid>
              <a:tr h="374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 smtClean="0">
                          <a:solidFill>
                            <a:srgbClr val="D6009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4925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(</a:t>
                      </a:r>
                      <a:r>
                        <a:rPr lang="en-GB" sz="1800" b="1" dirty="0" err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c.w</a:t>
                      </a:r>
                      <a:r>
                        <a:rPr lang="en-GB" sz="1800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GB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GB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H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i="1" dirty="0" err="1" smtClean="0">
                          <a:solidFill>
                            <a:srgbClr val="0000CC"/>
                          </a:solidFill>
                        </a:rPr>
                        <a:t>E</a:t>
                      </a:r>
                      <a:r>
                        <a:rPr lang="en-US" b="1" i="0" baseline="-25000" dirty="0" err="1" smtClean="0">
                          <a:solidFill>
                            <a:srgbClr val="0000CC"/>
                          </a:solidFill>
                        </a:rPr>
                        <a:t>beam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 [</a:t>
                      </a:r>
                      <a:r>
                        <a:rPr lang="en-US" b="1" baseline="0" dirty="0" err="1" smtClean="0">
                          <a:solidFill>
                            <a:srgbClr val="0000CC"/>
                          </a:solidFill>
                        </a:rPr>
                        <a:t>GeV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</a:rPr>
                        <a:t>]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45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175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[km]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smtClean="0"/>
                        <a:t>current [mA]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="1" i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b="1" baseline="-250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SR,tot</a:t>
                      </a:r>
                      <a:r>
                        <a:rPr lang="en-GB" b="1" baseline="-25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="1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0" dirty="0" smtClean="0"/>
                        <a:t>no. bunches</a:t>
                      </a:r>
                      <a:endParaRPr lang="en-GB" i="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29791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sz="18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[10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[n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="1" baseline="-25000" dirty="0" err="1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[pm]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x</a:t>
                      </a:r>
                      <a:r>
                        <a:rPr lang="en-US" dirty="0" smtClean="0"/>
                        <a:t> [m]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="1" baseline="30000" dirty="0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="1" baseline="-25000" dirty="0" smtClean="0">
                          <a:solidFill>
                            <a:srgbClr val="FF0000"/>
                          </a:solidFill>
                          <a:latin typeface="Arial"/>
                        </a:rPr>
                        <a:t>y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aseline="30000" dirty="0" smtClean="0">
                          <a:latin typeface="Symbol" panose="05050102010706020507" pitchFamily="18" charset="2"/>
                        </a:rPr>
                        <a:t>*</a:t>
                      </a:r>
                      <a:r>
                        <a:rPr lang="en-US" baseline="-25000" dirty="0" smtClean="0">
                          <a:latin typeface="Arial"/>
                        </a:rPr>
                        <a:t>y</a:t>
                      </a:r>
                      <a:r>
                        <a:rPr lang="en-US" dirty="0" smtClean="0"/>
                        <a:t> [nm]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z,SR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 [mm]</a:t>
                      </a:r>
                      <a:endParaRPr lang="en-GB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b="1" baseline="-2500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z,tot</a:t>
                      </a:r>
                      <a:r>
                        <a:rPr lang="en-US" b="1" baseline="-25000" dirty="0" smtClean="0">
                          <a:solidFill>
                            <a:srgbClr val="00B050"/>
                          </a:solidFill>
                          <a:latin typeface="Arial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[mm] (w </a:t>
                      </a:r>
                      <a:r>
                        <a:rPr lang="en-US" b="1" baseline="0" dirty="0" err="1" smtClean="0">
                          <a:solidFill>
                            <a:srgbClr val="00B050"/>
                          </a:solidFill>
                          <a:latin typeface="Arial"/>
                        </a:rPr>
                        <a:t>beamstr</a:t>
                      </a:r>
                      <a:r>
                        <a:rPr lang="en-US" b="1" baseline="0" dirty="0" smtClean="0">
                          <a:solidFill>
                            <a:srgbClr val="00B050"/>
                          </a:solidFill>
                          <a:latin typeface="Arial"/>
                        </a:rPr>
                        <a:t>.)</a:t>
                      </a:r>
                      <a:endParaRPr lang="en-GB" b="1" baseline="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GB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/>
                    <a:p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hourglass factor </a:t>
                      </a:r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GB" i="1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</a:t>
                      </a:r>
                      <a:endParaRPr lang="en-GB" i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406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L</a:t>
                      </a:r>
                      <a:r>
                        <a:rPr lang="en-US" sz="1800" b="1" dirty="0" smtClean="0">
                          <a:solidFill>
                            <a:srgbClr val="0000CC"/>
                          </a:solidFill>
                        </a:rPr>
                        <a:t>/IP</a:t>
                      </a:r>
                      <a:r>
                        <a:rPr kumimoji="0" lang="en-US" sz="18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[10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34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cm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-2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s</a:t>
                      </a:r>
                      <a:r>
                        <a:rPr kumimoji="0" lang="en-US" sz="20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-1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]</a:t>
                      </a:r>
                      <a:endParaRPr kumimoji="0" lang="en-GB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GB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8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1" i="0" dirty="0" err="1" smtClean="0">
                          <a:solidFill>
                            <a:srgbClr val="FF0000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en-US" sz="1800" b="1" i="0" baseline="-25000" dirty="0" err="1" smtClean="0">
                          <a:solidFill>
                            <a:srgbClr val="FF0000"/>
                          </a:solidFill>
                        </a:rPr>
                        <a:t>beam</a:t>
                      </a:r>
                      <a:r>
                        <a:rPr lang="en-US" sz="1800" b="1" i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1" i="0" dirty="0" smtClean="0">
                          <a:solidFill>
                            <a:srgbClr val="FF0000"/>
                          </a:solidFill>
                        </a:rPr>
                        <a:t>[min]</a:t>
                      </a:r>
                      <a:endParaRPr lang="en-GB" sz="1800" b="1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800" b="1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GB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8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873333"/>
              </p:ext>
            </p:extLst>
          </p:nvPr>
        </p:nvGraphicFramePr>
        <p:xfrm>
          <a:off x="1" y="0"/>
          <a:ext cx="9144000" cy="676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831"/>
                <a:gridCol w="1647926"/>
                <a:gridCol w="1238355"/>
                <a:gridCol w="1168874"/>
                <a:gridCol w="202901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FFFF99"/>
                          </a:solidFill>
                        </a:rPr>
                        <a:t>collider parameter</a:t>
                      </a:r>
                      <a:r>
                        <a:rPr lang="en-GB" sz="2400" baseline="0" dirty="0" smtClean="0">
                          <a:solidFill>
                            <a:srgbClr val="FFFF99"/>
                          </a:solidFill>
                        </a:rPr>
                        <a:t>s</a:t>
                      </a:r>
                      <a:endParaRPr lang="en-GB" sz="2400" dirty="0">
                        <a:solidFill>
                          <a:srgbClr val="FFFF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baseline="0" dirty="0" smtClean="0">
                          <a:latin typeface="+mn-lt"/>
                        </a:rPr>
                        <a:t>FCC ERL</a:t>
                      </a:r>
                      <a:endParaRPr lang="en-GB" sz="2400" i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FCC-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ee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ring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protons</a:t>
                      </a:r>
                      <a:endParaRPr lang="en-GB" sz="2400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species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2400" b="1" i="1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?)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cs typeface="Calibri"/>
                        </a:rPr>
                        <a:t>±</a:t>
                      </a:r>
                      <a:endParaRPr kumimoji="0" lang="en-GB" sz="24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400" b="1" i="0" baseline="3000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±</a:t>
                      </a:r>
                      <a:endParaRPr lang="en-GB" sz="24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p</a:t>
                      </a:r>
                      <a:endParaRPr lang="en-GB" sz="24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energy  [GeV]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50000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bunches / beam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10600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1360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10600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</a:t>
                      </a:r>
                      <a:r>
                        <a:rPr lang="en-US" sz="2400" baseline="0" dirty="0" smtClean="0"/>
                        <a:t> intensity [10</a:t>
                      </a:r>
                      <a:r>
                        <a:rPr lang="en-US" sz="2400" baseline="30000" dirty="0" smtClean="0"/>
                        <a:t>11</a:t>
                      </a:r>
                      <a:r>
                        <a:rPr lang="en-US" sz="2400" baseline="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0.05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0.46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current [mA]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25.6 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480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bunch length</a:t>
                      </a:r>
                      <a:r>
                        <a:rPr lang="en-US" sz="2400" baseline="0" dirty="0" smtClean="0"/>
                        <a:t> [cm]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0.02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emittance</a:t>
                      </a:r>
                      <a:r>
                        <a:rPr lang="en-US" sz="2400" dirty="0" smtClean="0"/>
                        <a:t> [</a:t>
                      </a:r>
                      <a:r>
                        <a:rPr lang="en-US" sz="2400" dirty="0" smtClean="0">
                          <a:latin typeface="+mn-lt"/>
                        </a:rPr>
                        <a:t>nm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0.17 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1.9 (</a:t>
                      </a:r>
                      <a:r>
                        <a:rPr lang="en-US" sz="2400" b="0" i="1" baseline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400" b="0" i="1" baseline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0.04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[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0.02 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2400" baseline="-25000" dirty="0" err="1" smtClean="0">
                          <a:latin typeface="+mn-lt"/>
                        </a:rPr>
                        <a:t>x,y</a:t>
                      </a:r>
                      <a:r>
                        <a:rPr lang="en-US" sz="2400" baseline="0" dirty="0" smtClean="0"/>
                        <a:t>*[mm]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8, 4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17, 8.5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400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[200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Symbol" pitchFamily="18" charset="2"/>
                        </a:rPr>
                        <a:t>s</a:t>
                      </a:r>
                      <a:r>
                        <a:rPr lang="en-US" sz="2400" baseline="-25000" dirty="0" err="1" smtClean="0"/>
                        <a:t>x,y</a:t>
                      </a:r>
                      <a:r>
                        <a:rPr lang="en-US" sz="2400" dirty="0" smtClean="0"/>
                        <a:t>* [</a:t>
                      </a:r>
                      <a:r>
                        <a:rPr lang="en-US" sz="24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2400" dirty="0" smtClean="0"/>
                        <a:t>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4.0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4.0, 2.0</a:t>
                      </a:r>
                      <a:endParaRPr kumimoji="0" lang="en-GB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equal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beam-b. parameter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smtClean="0">
                          <a:latin typeface="Symbol" pitchFamily="18" charset="2"/>
                        </a:rPr>
                        <a:t>x</a:t>
                      </a:r>
                      <a:endParaRPr lang="en-GB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400" b="0" i="0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0.13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0.13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0.022 (0.0002)</a:t>
                      </a:r>
                      <a:endParaRPr lang="en-GB" sz="24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hourglass reduction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sz="2400" b="0" i="1" baseline="-250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=1.35)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~0.21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~0.39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CM energy [</a:t>
                      </a:r>
                      <a:r>
                        <a:rPr lang="en-US" sz="2400" dirty="0" err="1" smtClean="0"/>
                        <a:t>TeV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4.9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13559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luminosity[10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1.0</a:t>
                      </a:r>
                      <a:endParaRPr lang="en-GB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</a:rPr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0.7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20523686">
            <a:off x="2131935" y="1612034"/>
            <a:ext cx="4852271" cy="1754326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prstClr val="black"/>
                </a:solidFill>
              </a:rPr>
              <a:t>p</a:t>
            </a:r>
            <a:r>
              <a:rPr lang="en-GB" sz="3600" dirty="0">
                <a:solidFill>
                  <a:prstClr val="black"/>
                </a:solidFill>
              </a:rPr>
              <a:t>reliminary </a:t>
            </a:r>
            <a:r>
              <a:rPr lang="en-GB" sz="3600" i="1" dirty="0">
                <a:solidFill>
                  <a:prstClr val="black"/>
                </a:solidFill>
              </a:rPr>
              <a:t>FCC-h</a:t>
            </a:r>
            <a:r>
              <a:rPr lang="en-GB" sz="3600" dirty="0">
                <a:solidFill>
                  <a:prstClr val="black"/>
                </a:solidFill>
              </a:rPr>
              <a:t>e parameters shown at ICHEP’14</a:t>
            </a:r>
            <a:endParaRPr lang="en-GB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4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4000" b="1" kern="0" dirty="0">
                <a:solidFill>
                  <a:srgbClr val="FFFF00"/>
                </a:solidFill>
                <a:cs typeface="Calibri" pitchFamily="34" charset="0"/>
              </a:rPr>
              <a:t>International Linear Collider (ILC) - 2</a:t>
            </a:r>
            <a:endParaRPr lang="en-GB" sz="3600" b="1" kern="0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3" name="Shape 496"/>
          <p:cNvSpPr txBox="1">
            <a:spLocks/>
          </p:cNvSpPr>
          <p:nvPr/>
        </p:nvSpPr>
        <p:spPr>
          <a:xfrm>
            <a:off x="168380" y="737683"/>
            <a:ext cx="8975620" cy="1778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333716" marR="57799" indent="-293076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696277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1109027" marR="57799" indent="-317499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1439227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1728152" marR="57799" indent="-317500" defTabSz="1295400">
              <a:lnSpc>
                <a:spcPct val="120000"/>
              </a:lnSpc>
              <a:spcBef>
                <a:spcPts val="5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1728152" marR="57799" indent="-317500" defTabSz="1295400">
              <a:lnSpc>
                <a:spcPct val="120000"/>
              </a:lnSpc>
              <a:spcBef>
                <a:spcPts val="600"/>
              </a:spcBef>
              <a:buSzPct val="130000"/>
              <a:buChar char="•"/>
              <a:defRPr sz="2400">
                <a:uFill>
                  <a:solidFill/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40640" indent="0">
              <a:buFontTx/>
              <a:buNone/>
              <a:defRPr sz="1800">
                <a:uFillTx/>
              </a:defRPr>
            </a:pPr>
            <a:endParaRPr lang="en-GB" sz="1800" kern="0" dirty="0" smtClean="0">
              <a:solidFill>
                <a:sysClr val="windowText" lastClr="000000"/>
              </a:solidFill>
              <a:uFillTx/>
              <a:latin typeface="Helvetica Neue"/>
            </a:endParaRPr>
          </a:p>
          <a:p>
            <a:pPr marL="40640" indent="0">
              <a:buFontTx/>
              <a:buNone/>
              <a:defRPr sz="1800">
                <a:uFillTx/>
              </a:defRPr>
            </a:pPr>
            <a:endParaRPr lang="en-GB" sz="1800" kern="0" dirty="0">
              <a:solidFill>
                <a:sysClr val="windowText" lastClr="000000"/>
              </a:solidFill>
              <a:uFillTx/>
              <a:latin typeface="Helvetica Neue"/>
            </a:endParaRPr>
          </a:p>
        </p:txBody>
      </p:sp>
      <p:pic>
        <p:nvPicPr>
          <p:cNvPr id="4" name="ILC-Candidate-Area2.jpg"/>
          <p:cNvPicPr/>
          <p:nvPr/>
        </p:nvPicPr>
        <p:blipFill>
          <a:blip r:embed="rId2">
            <a:extLst/>
          </a:blip>
          <a:srcRect t="12581" r="23206" b="6853"/>
          <a:stretch>
            <a:fillRect/>
          </a:stretch>
        </p:blipFill>
        <p:spPr>
          <a:xfrm>
            <a:off x="3420594" y="2492896"/>
            <a:ext cx="5516288" cy="4176464"/>
          </a:xfrm>
          <a:prstGeom prst="rect">
            <a:avLst/>
          </a:prstGeom>
          <a:ln w="12700">
            <a:round/>
          </a:ln>
        </p:spPr>
      </p:pic>
      <p:pic>
        <p:nvPicPr>
          <p:cNvPr id="5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176" y="2681536"/>
            <a:ext cx="2532790" cy="1899592"/>
          </a:xfrm>
          <a:prstGeom prst="rect">
            <a:avLst/>
          </a:prstGeom>
          <a:ln w="12700">
            <a:rou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25144"/>
            <a:ext cx="270288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409" y="865654"/>
            <a:ext cx="91439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">
              <a:spcBef>
                <a:spcPts val="600"/>
              </a:spcBef>
              <a:defRPr sz="1800">
                <a:uFillTx/>
              </a:defRPr>
            </a:pPr>
            <a:r>
              <a:rPr lang="en-GB" sz="28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Japanese HEP community expressed interest in hosting the ILC. 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Site chosen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: </a:t>
            </a:r>
            <a:r>
              <a:rPr lang="en-GB" sz="2800" kern="0" dirty="0" err="1">
                <a:solidFill>
                  <a:sysClr val="windowText" lastClr="000000"/>
                </a:solidFill>
                <a:latin typeface="Helvetica Neue"/>
                <a:sym typeface="Helvetica Neue"/>
              </a:rPr>
              <a:t>北上市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 (</a:t>
            </a:r>
            <a:r>
              <a:rPr lang="en-GB" sz="2800" kern="0" dirty="0" err="1">
                <a:solidFill>
                  <a:sysClr val="windowText" lastClr="000000"/>
                </a:solidFill>
                <a:latin typeface="Helvetica Neue"/>
                <a:sym typeface="Helvetica Neue"/>
              </a:rPr>
              <a:t>Kitakami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  <a:sym typeface="Helvetica Neue"/>
              </a:rPr>
              <a:t>) in 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Northern 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Japan. Now 2-year 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review process by Japanese 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MEXT</a:t>
            </a:r>
            <a:r>
              <a:rPr lang="en-GB" sz="2800" kern="0" dirty="0">
                <a:solidFill>
                  <a:sysClr val="windowText" lastClr="000000"/>
                </a:solidFill>
                <a:latin typeface="Helvetica Neue"/>
              </a:rPr>
              <a:t>.</a:t>
            </a:r>
          </a:p>
          <a:p>
            <a:pPr marL="40640">
              <a:defRPr sz="1800">
                <a:uFillTx/>
              </a:defRPr>
            </a:pPr>
            <a:endParaRPr lang="en-GB" sz="2800" kern="0" dirty="0">
              <a:solidFill>
                <a:sysClr val="windowText" lastClr="0000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4918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7560840" cy="58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347864" y="2204864"/>
            <a:ext cx="2016224" cy="0"/>
          </a:xfrm>
          <a:prstGeom prst="straightConnector1">
            <a:avLst/>
          </a:prstGeom>
          <a:ln w="730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307105" y="-170264"/>
            <a:ext cx="8229600" cy="100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prstClr val="white"/>
                </a:solidFill>
              </a:rPr>
              <a:t>t</a:t>
            </a:r>
            <a:r>
              <a:rPr lang="en-US" sz="4800" dirty="0" smtClean="0">
                <a:solidFill>
                  <a:prstClr val="white"/>
                </a:solidFill>
              </a:rPr>
              <a:t>echnology transition: </a:t>
            </a:r>
            <a:r>
              <a:rPr lang="en-US" sz="4800" i="1" dirty="0" err="1" smtClean="0">
                <a:solidFill>
                  <a:prstClr val="white"/>
                </a:solidFill>
              </a:rPr>
              <a:t>Nb-Ti</a:t>
            </a:r>
            <a:r>
              <a:rPr lang="en-US" sz="4800" dirty="0" smtClean="0">
                <a:solidFill>
                  <a:prstClr val="white"/>
                </a:solidFill>
              </a:rPr>
              <a:t> →</a:t>
            </a:r>
            <a:r>
              <a:rPr lang="en-US" sz="4800" i="1" dirty="0" smtClean="0">
                <a:solidFill>
                  <a:prstClr val="white"/>
                </a:solidFill>
              </a:rPr>
              <a:t>Nb</a:t>
            </a:r>
            <a:r>
              <a:rPr lang="en-US" sz="4800" baseline="-25000" dirty="0" smtClean="0">
                <a:solidFill>
                  <a:prstClr val="white"/>
                </a:solidFill>
              </a:rPr>
              <a:t>3</a:t>
            </a:r>
            <a:r>
              <a:rPr lang="en-US" sz="4800" i="1" dirty="0" smtClean="0">
                <a:solidFill>
                  <a:prstClr val="white"/>
                </a:solidFill>
              </a:rPr>
              <a:t>Sn</a:t>
            </a:r>
            <a:endParaRPr lang="en-US" sz="4800" i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40354" y="6509861"/>
            <a:ext cx="11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O. </a:t>
            </a:r>
            <a:r>
              <a:rPr lang="en-GB" dirty="0" err="1">
                <a:solidFill>
                  <a:prstClr val="black"/>
                </a:solidFill>
              </a:rPr>
              <a:t>Bruning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0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08" y="1054223"/>
            <a:ext cx="946978" cy="93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8121" y="4940663"/>
            <a:ext cx="560070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lvl="0" indent="-457200" defTabSz="457200">
              <a:buFont typeface="Wingdings" charset="0"/>
              <a:buChar char="è"/>
            </a:pPr>
            <a:r>
              <a:rPr lang="fr-CH" sz="2800" b="1" dirty="0">
                <a:solidFill>
                  <a:prstClr val="white"/>
                </a:solidFill>
                <a:sym typeface="Wingdings"/>
              </a:rPr>
              <a:t>m</a:t>
            </a:r>
            <a:r>
              <a:rPr lang="fr-CH" sz="2800" b="1" dirty="0">
                <a:solidFill>
                  <a:prstClr val="white"/>
                </a:solidFill>
                <a:sym typeface="Wingdings"/>
              </a:rPr>
              <a:t>ore </a:t>
            </a:r>
            <a:r>
              <a:rPr lang="fr-CH" sz="2800" b="1" dirty="0">
                <a:solidFill>
                  <a:prstClr val="white"/>
                </a:solidFill>
                <a:sym typeface="Wingdings"/>
              </a:rPr>
              <a:t>than</a:t>
            </a:r>
            <a:r>
              <a:rPr lang="fr-CH" sz="2800" b="1" dirty="0">
                <a:solidFill>
                  <a:prstClr val="white"/>
                </a:solidFill>
                <a:sym typeface="Wingdings"/>
              </a:rPr>
              <a:t> </a:t>
            </a:r>
            <a:r>
              <a:rPr lang="fr-CH" sz="2800" b="1" dirty="0">
                <a:solidFill>
                  <a:prstClr val="white"/>
                </a:solidFill>
              </a:rPr>
              <a:t>1.2 km of LHC </a:t>
            </a:r>
            <a:r>
              <a:rPr lang="fr-CH" sz="2800" b="1" dirty="0">
                <a:solidFill>
                  <a:prstClr val="white"/>
                </a:solidFill>
              </a:rPr>
              <a:t>plus </a:t>
            </a:r>
            <a:r>
              <a:rPr lang="fr-CH" sz="2800" b="1" dirty="0" err="1">
                <a:solidFill>
                  <a:prstClr val="white"/>
                </a:solidFill>
              </a:rPr>
              <a:t>technical</a:t>
            </a:r>
            <a:r>
              <a:rPr lang="fr-CH" sz="2800" b="1" dirty="0">
                <a:solidFill>
                  <a:prstClr val="white"/>
                </a:solidFill>
              </a:rPr>
              <a:t> infrastructure </a:t>
            </a:r>
          </a:p>
          <a:p>
            <a:pPr lvl="0" defTabSz="457200"/>
            <a:r>
              <a:rPr lang="fr-CH" sz="2800" b="1" dirty="0">
                <a:solidFill>
                  <a:prstClr val="white"/>
                </a:solidFill>
              </a:rPr>
              <a:t>      (</a:t>
            </a:r>
            <a:r>
              <a:rPr lang="fr-CH" sz="2800" b="1" dirty="0" err="1">
                <a:solidFill>
                  <a:prstClr val="white"/>
                </a:solidFill>
              </a:rPr>
              <a:t>e.g</a:t>
            </a:r>
            <a:r>
              <a:rPr lang="fr-CH" sz="2800" b="1" dirty="0">
                <a:solidFill>
                  <a:prstClr val="white"/>
                </a:solidFill>
              </a:rPr>
              <a:t>. Cryo and </a:t>
            </a:r>
            <a:r>
              <a:rPr lang="fr-CH" sz="2800" b="1" dirty="0" err="1">
                <a:solidFill>
                  <a:prstClr val="white"/>
                </a:solidFill>
              </a:rPr>
              <a:t>Powering</a:t>
            </a:r>
            <a:r>
              <a:rPr lang="fr-CH" sz="2800" b="1" dirty="0">
                <a:solidFill>
                  <a:prstClr val="white"/>
                </a:solidFill>
              </a:rPr>
              <a:t>)</a:t>
            </a:r>
          </a:p>
          <a:p>
            <a:pPr marL="457200" indent="-457200" defTabSz="457200">
              <a:buFont typeface="Wingdings" charset="0"/>
              <a:buChar char="è"/>
            </a:pPr>
            <a:r>
              <a:rPr lang="fr-CH" sz="2800" b="1" dirty="0" smtClean="0">
                <a:solidFill>
                  <a:prstClr val="white"/>
                </a:solidFill>
              </a:rPr>
              <a:t> </a:t>
            </a:r>
            <a:r>
              <a:rPr lang="fr-CH" sz="2800" b="1" i="1" dirty="0" smtClean="0">
                <a:solidFill>
                  <a:prstClr val="white"/>
                </a:solidFill>
                <a:sym typeface="Wingdings"/>
              </a:rPr>
              <a:t>Nb</a:t>
            </a:r>
            <a:r>
              <a:rPr lang="fr-CH" sz="2800" b="1" baseline="-25000" dirty="0" smtClean="0">
                <a:solidFill>
                  <a:prstClr val="white"/>
                </a:solidFill>
                <a:sym typeface="Wingdings"/>
              </a:rPr>
              <a:t>3</a:t>
            </a:r>
            <a:r>
              <a:rPr lang="fr-CH" sz="2800" b="1" i="1" dirty="0" smtClean="0">
                <a:solidFill>
                  <a:prstClr val="white"/>
                </a:solidFill>
                <a:sym typeface="Wingdings"/>
              </a:rPr>
              <a:t>Sn</a:t>
            </a:r>
            <a:r>
              <a:rPr lang="fr-CH" sz="2800" b="1" dirty="0" smtClean="0">
                <a:solidFill>
                  <a:prstClr val="white"/>
                </a:solidFill>
                <a:sym typeface="Wingdings"/>
              </a:rPr>
              <a:t> </a:t>
            </a:r>
            <a:r>
              <a:rPr lang="fr-CH" sz="2800" b="1" dirty="0" err="1" smtClean="0">
                <a:solidFill>
                  <a:prstClr val="white"/>
                </a:solidFill>
                <a:sym typeface="Wingdings"/>
              </a:rPr>
              <a:t>dipoles</a:t>
            </a:r>
            <a:r>
              <a:rPr lang="fr-CH" sz="2800" b="1" dirty="0" smtClean="0">
                <a:solidFill>
                  <a:prstClr val="white"/>
                </a:solidFill>
                <a:sym typeface="Wingdings"/>
              </a:rPr>
              <a:t>  &amp; </a:t>
            </a:r>
            <a:r>
              <a:rPr lang="fr-CH" sz="2800" b="1" dirty="0" err="1" smtClean="0">
                <a:solidFill>
                  <a:prstClr val="white"/>
                </a:solidFill>
                <a:sym typeface="Wingdings"/>
              </a:rPr>
              <a:t>quadrupoles</a:t>
            </a:r>
            <a:endParaRPr lang="fr-CH" sz="2800" b="1" dirty="0" smtClean="0">
              <a:solidFill>
                <a:prstClr val="white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0" y="1976264"/>
            <a:ext cx="9144000" cy="1108075"/>
            <a:chOff x="0" y="2204864"/>
            <a:chExt cx="9144000" cy="1108075"/>
          </a:xfrm>
        </p:grpSpPr>
        <p:pic>
          <p:nvPicPr>
            <p:cNvPr id="36" name="Picture 4" descr="layout_ir5_herv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04864"/>
              <a:ext cx="9144000" cy="1108075"/>
            </a:xfrm>
            <a:prstGeom prst="rect">
              <a:avLst/>
            </a:prstGeom>
            <a:noFill/>
          </p:spPr>
        </p:pic>
        <p:sp>
          <p:nvSpPr>
            <p:cNvPr id="37" name="Oval 36"/>
            <p:cNvSpPr/>
            <p:nvPr/>
          </p:nvSpPr>
          <p:spPr>
            <a:xfrm>
              <a:off x="8189416" y="2268364"/>
              <a:ext cx="936104" cy="3600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fr-CH" sz="1400" dirty="0">
                  <a:solidFill>
                    <a:prstClr val="white"/>
                  </a:solidFill>
                </a:rPr>
                <a:t>ATLAS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3851920" y="2243088"/>
            <a:ext cx="2714600" cy="10589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44208" y="3433440"/>
            <a:ext cx="2598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Tx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New </a:t>
            </a:r>
            <a:r>
              <a:rPr lang="en-US" b="1" dirty="0" err="1">
                <a:solidFill>
                  <a:srgbClr val="000000"/>
                </a:solidFill>
              </a:rPr>
              <a:t>quadrupole</a:t>
            </a:r>
            <a:r>
              <a:rPr lang="en-US" b="1" dirty="0">
                <a:solidFill>
                  <a:srgbClr val="000000"/>
                </a:solidFill>
              </a:rPr>
              <a:t> triplet based on </a:t>
            </a:r>
            <a:r>
              <a:rPr lang="en-US" b="1" dirty="0">
                <a:solidFill>
                  <a:srgbClr val="008000"/>
                </a:solidFill>
              </a:rPr>
              <a:t>Nb</a:t>
            </a:r>
            <a:r>
              <a:rPr lang="en-US" b="1" baseline="-25000" dirty="0">
                <a:solidFill>
                  <a:srgbClr val="008000"/>
                </a:solidFill>
              </a:rPr>
              <a:t>3</a:t>
            </a:r>
            <a:r>
              <a:rPr lang="en-US" b="1" dirty="0">
                <a:solidFill>
                  <a:srgbClr val="008000"/>
                </a:solidFill>
              </a:rPr>
              <a:t>Sn (12 T at coil)</a:t>
            </a:r>
          </a:p>
          <a:p>
            <a:pPr defTabSz="457200"/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>
                <a:solidFill>
                  <a:srgbClr val="800000"/>
                </a:solidFill>
              </a:rPr>
              <a:t>      </a:t>
            </a:r>
            <a:r>
              <a:rPr lang="en-US" dirty="0">
                <a:solidFill>
                  <a:prstClr val="black"/>
                </a:solidFill>
              </a:rPr>
              <a:t>required due to:</a:t>
            </a:r>
          </a:p>
          <a:p>
            <a:pPr defTabSz="457200"/>
            <a:r>
              <a:rPr lang="en-US" dirty="0">
                <a:solidFill>
                  <a:srgbClr val="800000"/>
                </a:solidFill>
              </a:rPr>
              <a:t>-Radiation damage</a:t>
            </a:r>
          </a:p>
          <a:p>
            <a:pPr defTabSz="457200"/>
            <a:r>
              <a:rPr lang="en-US" dirty="0">
                <a:solidFill>
                  <a:srgbClr val="800000"/>
                </a:solidFill>
              </a:rPr>
              <a:t>-Need for more aperture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  <a:p>
            <a:pPr defTabSz="457200"/>
            <a:r>
              <a:rPr lang="en-US" dirty="0">
                <a:solidFill>
                  <a:srgbClr val="FF0000"/>
                </a:solidFill>
              </a:rPr>
              <a:t>Changing the triplet region is not enough for reaching the HL-LHC goal!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244680" y="2344688"/>
            <a:ext cx="1490464" cy="8684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67944" y="3454648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2. We also need to modify a </a:t>
            </a:r>
            <a:r>
              <a:rPr lang="en-US" dirty="0">
                <a:solidFill>
                  <a:prstClr val="black"/>
                </a:solidFill>
              </a:rPr>
              <a:t>l</a:t>
            </a:r>
            <a:r>
              <a:rPr lang="en-US" dirty="0">
                <a:solidFill>
                  <a:prstClr val="black"/>
                </a:solidFill>
              </a:rPr>
              <a:t>arge part of the  matching section</a:t>
            </a:r>
          </a:p>
          <a:p>
            <a:pPr defTabSz="457200"/>
            <a:r>
              <a:rPr lang="en-US" dirty="0">
                <a:solidFill>
                  <a:srgbClr val="008000"/>
                </a:solidFill>
              </a:rPr>
              <a:t>e.g. Crab Cavities &amp; </a:t>
            </a:r>
          </a:p>
          <a:p>
            <a:pPr defTabSz="457200"/>
            <a:r>
              <a:rPr lang="en-US" dirty="0">
                <a:solidFill>
                  <a:srgbClr val="008000"/>
                </a:solidFill>
              </a:rPr>
              <a:t>D1, D2, Q4 &amp; corrector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403648" y="2336304"/>
            <a:ext cx="2714600" cy="10081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03648" y="348436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3. For collimation we also need to change the DS in the continuous cryostat: </a:t>
            </a:r>
            <a:r>
              <a:rPr lang="en-US" b="1" dirty="0">
                <a:solidFill>
                  <a:srgbClr val="008000"/>
                </a:solidFill>
              </a:rPr>
              <a:t>11-T Nb</a:t>
            </a:r>
            <a:r>
              <a:rPr lang="en-US" b="1" baseline="-25000" dirty="0">
                <a:solidFill>
                  <a:srgbClr val="008000"/>
                </a:solidFill>
              </a:rPr>
              <a:t>3</a:t>
            </a:r>
            <a:r>
              <a:rPr lang="en-US" b="1" dirty="0">
                <a:solidFill>
                  <a:srgbClr val="008000"/>
                </a:solidFill>
              </a:rPr>
              <a:t>Sn dipole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227516" y="3115816"/>
            <a:ext cx="936104" cy="360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>
                <a:solidFill>
                  <a:prstClr val="white"/>
                </a:solidFill>
              </a:rPr>
              <a:t>CMS</a:t>
            </a:r>
            <a:endParaRPr lang="en-US" sz="1400" dirty="0">
              <a:solidFill>
                <a:prstClr val="white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448668" y="1185686"/>
            <a:ext cx="1059664" cy="849362"/>
            <a:chOff x="5448668" y="1414286"/>
            <a:chExt cx="1059664" cy="849362"/>
          </a:xfrm>
        </p:grpSpPr>
        <p:sp>
          <p:nvSpPr>
            <p:cNvPr id="45" name="Rounded Rectangular Callout 44"/>
            <p:cNvSpPr/>
            <p:nvPr/>
          </p:nvSpPr>
          <p:spPr>
            <a:xfrm>
              <a:off x="5457800" y="1414286"/>
              <a:ext cx="914400" cy="784338"/>
            </a:xfrm>
            <a:prstGeom prst="wedgeRoundRectCallout">
              <a:avLst>
                <a:gd name="adj1" fmla="val -22222"/>
                <a:gd name="adj2" fmla="val 130908"/>
                <a:gd name="adj3" fmla="val 16667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668" y="1414286"/>
              <a:ext cx="1059664" cy="84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" name="Picture 29" descr="CryoCollAxon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18150"/>
            <a:ext cx="1754436" cy="10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ounded Rectangular Callout 47"/>
          <p:cNvSpPr/>
          <p:nvPr/>
        </p:nvSpPr>
        <p:spPr>
          <a:xfrm>
            <a:off x="471264" y="1185686"/>
            <a:ext cx="2003872" cy="920757"/>
          </a:xfrm>
          <a:prstGeom prst="wedgeRoundRectCallout">
            <a:avLst>
              <a:gd name="adj1" fmla="val 84401"/>
              <a:gd name="adj2" fmla="val 114436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31938"/>
            <a:ext cx="1514057" cy="113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7442200" y="480951"/>
            <a:ext cx="1701652" cy="1381137"/>
          </a:xfrm>
          <a:prstGeom prst="wedgeRoundRectCallout">
            <a:avLst>
              <a:gd name="adj1" fmla="val -6419"/>
              <a:gd name="adj2" fmla="val 118575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27" y="1271530"/>
            <a:ext cx="895431" cy="8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ular Callout 28"/>
          <p:cNvSpPr/>
          <p:nvPr/>
        </p:nvSpPr>
        <p:spPr>
          <a:xfrm flipH="1">
            <a:off x="4067944" y="1114538"/>
            <a:ext cx="1166686" cy="1045986"/>
          </a:xfrm>
          <a:prstGeom prst="wedgeRoundRectCallout">
            <a:avLst>
              <a:gd name="adj1" fmla="val -79915"/>
              <a:gd name="adj2" fmla="val 107839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1" y="1061865"/>
            <a:ext cx="1047232" cy="91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ular Callout 32"/>
          <p:cNvSpPr/>
          <p:nvPr/>
        </p:nvSpPr>
        <p:spPr>
          <a:xfrm flipH="1">
            <a:off x="2632844" y="1000238"/>
            <a:ext cx="1166686" cy="1045986"/>
          </a:xfrm>
          <a:prstGeom prst="wedgeRoundRectCallout">
            <a:avLst>
              <a:gd name="adj1" fmla="val -222515"/>
              <a:gd name="adj2" fmla="val 139407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4" name="Rounded Rectangular Callout 33"/>
          <p:cNvSpPr/>
          <p:nvPr/>
        </p:nvSpPr>
        <p:spPr>
          <a:xfrm flipH="1">
            <a:off x="6393408" y="1101838"/>
            <a:ext cx="1025622" cy="893586"/>
          </a:xfrm>
          <a:prstGeom prst="wedgeRoundRectCallout">
            <a:avLst>
              <a:gd name="adj1" fmla="val -67533"/>
              <a:gd name="adj2" fmla="val 143370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64378" y="6304002"/>
            <a:ext cx="1237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O. </a:t>
            </a:r>
            <a:r>
              <a:rPr lang="en-GB" dirty="0" err="1">
                <a:solidFill>
                  <a:prstClr val="black"/>
                </a:solidFill>
              </a:rPr>
              <a:t>Brüning</a:t>
            </a:r>
            <a:r>
              <a:rPr lang="en-GB" dirty="0">
                <a:solidFill>
                  <a:prstClr val="black"/>
                </a:solidFill>
              </a:rPr>
              <a:t>,</a:t>
            </a:r>
          </a:p>
          <a:p>
            <a:r>
              <a:rPr lang="en-GB" dirty="0">
                <a:solidFill>
                  <a:prstClr val="black"/>
                </a:solidFill>
              </a:rPr>
              <a:t>L. </a:t>
            </a:r>
            <a:r>
              <a:rPr lang="en-GB" dirty="0">
                <a:solidFill>
                  <a:prstClr val="black"/>
                </a:solidFill>
              </a:rPr>
              <a:t>R</a:t>
            </a:r>
            <a:r>
              <a:rPr lang="en-GB" dirty="0">
                <a:solidFill>
                  <a:prstClr val="black"/>
                </a:solidFill>
              </a:rPr>
              <a:t>ossi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7632" y="0"/>
            <a:ext cx="8366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prstClr val="white"/>
                </a:solidFill>
              </a:rPr>
              <a:t>HL-LHC - critical </a:t>
            </a:r>
            <a:r>
              <a:rPr lang="en-GB" sz="4000" dirty="0">
                <a:solidFill>
                  <a:prstClr val="white"/>
                </a:solidFill>
              </a:rPr>
              <a:t>zones around IP1 &amp;</a:t>
            </a:r>
            <a:r>
              <a:rPr lang="en-GB" sz="4000" dirty="0">
                <a:solidFill>
                  <a:prstClr val="white"/>
                </a:solidFill>
              </a:rPr>
              <a:t> </a:t>
            </a:r>
            <a:r>
              <a:rPr lang="en-GB" sz="4000" dirty="0">
                <a:solidFill>
                  <a:prstClr val="white"/>
                </a:solidFill>
              </a:rPr>
              <a:t>IP5</a:t>
            </a:r>
          </a:p>
        </p:txBody>
      </p:sp>
    </p:spTree>
    <p:extLst>
      <p:ext uri="{BB962C8B-B14F-4D97-AF65-F5344CB8AC3E}">
        <p14:creationId xmlns:p14="http://schemas.microsoft.com/office/powerpoint/2010/main" val="317737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NI Week 2012_Keynote template 2">
  <a:themeElements>
    <a:clrScheme name="NIWeek 2012">
      <a:dk1>
        <a:srgbClr val="092A55"/>
      </a:dk1>
      <a:lt1>
        <a:srgbClr val="F0F0F0"/>
      </a:lt1>
      <a:dk2>
        <a:srgbClr val="0067A3"/>
      </a:dk2>
      <a:lt2>
        <a:srgbClr val="FAF032"/>
      </a:lt2>
      <a:accent1>
        <a:srgbClr val="32AEBB"/>
      </a:accent1>
      <a:accent2>
        <a:srgbClr val="8AB442"/>
      </a:accent2>
      <a:accent3>
        <a:srgbClr val="E0A92C"/>
      </a:accent3>
      <a:accent4>
        <a:srgbClr val="CB6244"/>
      </a:accent4>
      <a:accent5>
        <a:srgbClr val="2C578E"/>
      </a:accent5>
      <a:accent6>
        <a:srgbClr val="A26B2D"/>
      </a:accent6>
      <a:hlink>
        <a:srgbClr val="8E5287"/>
      </a:hlink>
      <a:folHlink>
        <a:srgbClr val="5C33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75000"/>
            <a:alpha val="39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  <a:effectLst>
              <a:outerShdw blurRad="25400" dist="25400" dir="2700000" algn="tl" rotWithShape="0">
                <a:schemeClr val="tx2">
                  <a:lumMod val="75000"/>
                  <a:alpha val="45000"/>
                </a:schemeClr>
              </a:outerShdw>
            </a:effectLst>
            <a:latin typeface="Univers LT Std 45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NI Week 2012_Keynote template 2">
  <a:themeElements>
    <a:clrScheme name="NIWeek 2012">
      <a:dk1>
        <a:srgbClr val="092A55"/>
      </a:dk1>
      <a:lt1>
        <a:srgbClr val="F0F0F0"/>
      </a:lt1>
      <a:dk2>
        <a:srgbClr val="0067A3"/>
      </a:dk2>
      <a:lt2>
        <a:srgbClr val="FAF032"/>
      </a:lt2>
      <a:accent1>
        <a:srgbClr val="32AEBB"/>
      </a:accent1>
      <a:accent2>
        <a:srgbClr val="8AB442"/>
      </a:accent2>
      <a:accent3>
        <a:srgbClr val="E0A92C"/>
      </a:accent3>
      <a:accent4>
        <a:srgbClr val="CB6244"/>
      </a:accent4>
      <a:accent5>
        <a:srgbClr val="2C578E"/>
      </a:accent5>
      <a:accent6>
        <a:srgbClr val="A26B2D"/>
      </a:accent6>
      <a:hlink>
        <a:srgbClr val="8E5287"/>
      </a:hlink>
      <a:folHlink>
        <a:srgbClr val="5C33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75000"/>
            <a:alpha val="39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  <a:effectLst>
              <a:outerShdw blurRad="25400" dist="25400" dir="2700000" algn="tl" rotWithShape="0">
                <a:schemeClr val="tx2">
                  <a:lumMod val="75000"/>
                  <a:alpha val="45000"/>
                </a:schemeClr>
              </a:outerShdw>
            </a:effectLst>
            <a:latin typeface="Univers LT Std 45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I Week 2012_Keynote template 2">
  <a:themeElements>
    <a:clrScheme name="NIWeek 2012">
      <a:dk1>
        <a:srgbClr val="092A55"/>
      </a:dk1>
      <a:lt1>
        <a:srgbClr val="F0F0F0"/>
      </a:lt1>
      <a:dk2>
        <a:srgbClr val="0067A3"/>
      </a:dk2>
      <a:lt2>
        <a:srgbClr val="FAF032"/>
      </a:lt2>
      <a:accent1>
        <a:srgbClr val="32AEBB"/>
      </a:accent1>
      <a:accent2>
        <a:srgbClr val="8AB442"/>
      </a:accent2>
      <a:accent3>
        <a:srgbClr val="E0A92C"/>
      </a:accent3>
      <a:accent4>
        <a:srgbClr val="CB6244"/>
      </a:accent4>
      <a:accent5>
        <a:srgbClr val="2C578E"/>
      </a:accent5>
      <a:accent6>
        <a:srgbClr val="A26B2D"/>
      </a:accent6>
      <a:hlink>
        <a:srgbClr val="8E5287"/>
      </a:hlink>
      <a:folHlink>
        <a:srgbClr val="5C33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75000"/>
            <a:alpha val="39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  <a:effectLst>
              <a:outerShdw blurRad="25400" dist="25400" dir="2700000" algn="tl" rotWithShape="0">
                <a:schemeClr val="tx2">
                  <a:lumMod val="75000"/>
                  <a:alpha val="45000"/>
                </a:schemeClr>
              </a:outerShdw>
            </a:effectLst>
            <a:latin typeface="Univers LT Std 45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rgbClr val="009900"/>
          </a:solidFill>
          <a:prstDash val="sysDash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/>
      <a:lstStyle>
        <a:defPPr marL="227013" indent="-227013">
          <a:spcBef>
            <a:spcPct val="20000"/>
          </a:spcBef>
          <a:spcAft>
            <a:spcPts val="400"/>
          </a:spcAft>
          <a:buClr>
            <a:srgbClr val="0000FF"/>
          </a:buClr>
          <a:buSzPct val="80000"/>
          <a:buFont typeface="Wingdings" pitchFamily="2" charset="2"/>
          <a:buChar char="q"/>
          <a:defRPr sz="2000" kern="0"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NI Week 2012_Keynote template 2">
  <a:themeElements>
    <a:clrScheme name="NIWeek 2012">
      <a:dk1>
        <a:srgbClr val="092A55"/>
      </a:dk1>
      <a:lt1>
        <a:srgbClr val="F0F0F0"/>
      </a:lt1>
      <a:dk2>
        <a:srgbClr val="0067A3"/>
      </a:dk2>
      <a:lt2>
        <a:srgbClr val="FAF032"/>
      </a:lt2>
      <a:accent1>
        <a:srgbClr val="32AEBB"/>
      </a:accent1>
      <a:accent2>
        <a:srgbClr val="8AB442"/>
      </a:accent2>
      <a:accent3>
        <a:srgbClr val="E0A92C"/>
      </a:accent3>
      <a:accent4>
        <a:srgbClr val="CB6244"/>
      </a:accent4>
      <a:accent5>
        <a:srgbClr val="2C578E"/>
      </a:accent5>
      <a:accent6>
        <a:srgbClr val="A26B2D"/>
      </a:accent6>
      <a:hlink>
        <a:srgbClr val="8E5287"/>
      </a:hlink>
      <a:folHlink>
        <a:srgbClr val="5C33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75000"/>
            <a:alpha val="39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  <a:effectLst>
              <a:outerShdw blurRad="25400" dist="25400" dir="2700000" algn="tl" rotWithShape="0">
                <a:schemeClr val="tx2">
                  <a:lumMod val="75000"/>
                  <a:alpha val="45000"/>
                </a:schemeClr>
              </a:outerShdw>
            </a:effectLst>
            <a:latin typeface="Univers LT Std 45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Default Design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effectLst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2218</TotalTime>
  <Words>4839</Words>
  <Application>Microsoft Office PowerPoint</Application>
  <PresentationFormat>On-screen Show (4:3)</PresentationFormat>
  <Paragraphs>1289</Paragraphs>
  <Slides>79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27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107" baseType="lpstr">
      <vt:lpstr>Office Theme</vt:lpstr>
      <vt:lpstr>1_Office Theme</vt:lpstr>
      <vt:lpstr>3_Blank Presentation</vt:lpstr>
      <vt:lpstr>NI Week 2012_Keynote template 2</vt:lpstr>
      <vt:lpstr>3_Office Theme</vt:lpstr>
      <vt:lpstr>1_Theme1</vt:lpstr>
      <vt:lpstr>Custom Design</vt:lpstr>
      <vt:lpstr>1_NI Week 2012_Keynote template 2</vt:lpstr>
      <vt:lpstr>Default Design</vt:lpstr>
      <vt:lpstr>6_Office Theme</vt:lpstr>
      <vt:lpstr>9_Office Theme</vt:lpstr>
      <vt:lpstr>1_Custom Design</vt:lpstr>
      <vt:lpstr>2_Custom Design</vt:lpstr>
      <vt:lpstr>3_Custom Design</vt:lpstr>
      <vt:lpstr>4_Custom Design</vt:lpstr>
      <vt:lpstr>2_NI Week 2012_Keynote template 2</vt:lpstr>
      <vt:lpstr>5_Office Theme</vt:lpstr>
      <vt:lpstr>3_NI Week 2012_Keynote template 2</vt:lpstr>
      <vt:lpstr>FC5643-CERN3027 - Scale of contributions</vt:lpstr>
      <vt:lpstr>8_Office Theme</vt:lpstr>
      <vt:lpstr>7_Office Theme</vt:lpstr>
      <vt:lpstr>10_Office Theme</vt:lpstr>
      <vt:lpstr>11_Office Theme</vt:lpstr>
      <vt:lpstr>12_Office Theme</vt:lpstr>
      <vt:lpstr>13_Office Theme</vt:lpstr>
      <vt:lpstr>15_Office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ring optics for alternative layouts</vt:lpstr>
      <vt:lpstr>PowerPoint Presentation</vt:lpstr>
      <vt:lpstr>From ITER- to HEP-class Nb3Sn</vt:lpstr>
      <vt:lpstr>machine protection</vt:lpstr>
      <vt:lpstr>Crystal Collimation</vt:lpstr>
      <vt:lpstr>crystal extraction experiment UA9</vt:lpstr>
      <vt:lpstr>staging of crystal deflectors</vt:lpstr>
      <vt:lpstr>Crystal Calorimetry</vt:lpstr>
      <vt:lpstr>FCC-hh injector complex</vt:lpstr>
      <vt:lpstr>physics requirements for FCC-ee</vt:lpstr>
      <vt:lpstr>PowerPoint Presentation</vt:lpstr>
      <vt:lpstr>layout &amp; optics at 120 &amp; 175 GeV</vt:lpstr>
      <vt:lpstr>optics 175 &amp; 120 → 80 &amp; 45.5 GeV</vt:lpstr>
      <vt:lpstr>SC RF System</vt:lpstr>
      <vt:lpstr>              luminosity</vt:lpstr>
      <vt:lpstr>beam-beam parameter</vt:lpstr>
      <vt:lpstr>beamstrahlung</vt:lpstr>
      <vt:lpstr>beam-beam limits: 2 regimes</vt:lpstr>
      <vt:lpstr>PowerPoint Presentation</vt:lpstr>
      <vt:lpstr>FCC-ee injection</vt:lpstr>
      <vt:lpstr>SuperKEKB = FCC-ee demonstrator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go further?</vt:lpstr>
      <vt:lpstr>circular crystal collider?</vt:lpstr>
      <vt:lpstr>PowerPoint Presentation</vt:lpstr>
      <vt:lpstr>and on the linear route …</vt:lpstr>
      <vt:lpstr>dielectric &amp; plasma accelerators</vt:lpstr>
      <vt:lpstr>PowerPoint Presentation</vt:lpstr>
      <vt:lpstr>PowerPoint Presentation</vt:lpstr>
      <vt:lpstr>highest-energy particles</vt:lpstr>
      <vt:lpstr>cosmic-ray energy spectrum</vt:lpstr>
      <vt:lpstr>cosmic-ray energy spectrum</vt:lpstr>
      <vt:lpstr>ultimate limit of electromagnetic acceleration</vt:lpstr>
      <vt:lpstr>Summary</vt:lpstr>
      <vt:lpstr>PowerPoint Presentation</vt:lpstr>
      <vt:lpstr>PowerPoint Presentation</vt:lpstr>
      <vt:lpstr>spare slides</vt:lpstr>
      <vt:lpstr>PowerPoint Presentation</vt:lpstr>
      <vt:lpstr>PowerPoint Presentation</vt:lpstr>
      <vt:lpstr>FCC-hh as heavy-ion collider</vt:lpstr>
      <vt:lpstr>PowerPoint Presentation</vt:lpstr>
      <vt:lpstr> 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Zimmermann</dc:creator>
  <cp:lastModifiedBy>Frank Zimmermann</cp:lastModifiedBy>
  <cp:revision>41</cp:revision>
  <dcterms:created xsi:type="dcterms:W3CDTF">2014-10-04T16:04:23Z</dcterms:created>
  <dcterms:modified xsi:type="dcterms:W3CDTF">2014-10-06T05:03:04Z</dcterms:modified>
</cp:coreProperties>
</file>